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49" r:id="rId15"/>
    <p:sldId id="270" r:id="rId16"/>
    <p:sldId id="271" r:id="rId17"/>
    <p:sldId id="272" r:id="rId18"/>
    <p:sldId id="273" r:id="rId19"/>
    <p:sldId id="274" r:id="rId20"/>
    <p:sldId id="275" r:id="rId21"/>
    <p:sldId id="276" r:id="rId22"/>
    <p:sldId id="277" r:id="rId23"/>
    <p:sldId id="278" r:id="rId24"/>
    <p:sldId id="350" r:id="rId25"/>
    <p:sldId id="280" r:id="rId26"/>
    <p:sldId id="281" r:id="rId27"/>
    <p:sldId id="282" r:id="rId28"/>
    <p:sldId id="283" r:id="rId29"/>
    <p:sldId id="284" r:id="rId30"/>
    <p:sldId id="285" r:id="rId31"/>
    <p:sldId id="286" r:id="rId32"/>
    <p:sldId id="351" r:id="rId33"/>
    <p:sldId id="288" r:id="rId34"/>
    <p:sldId id="289" r:id="rId35"/>
    <p:sldId id="290" r:id="rId36"/>
    <p:sldId id="291" r:id="rId37"/>
    <p:sldId id="292" r:id="rId38"/>
    <p:sldId id="293" r:id="rId39"/>
    <p:sldId id="294" r:id="rId40"/>
    <p:sldId id="295" r:id="rId41"/>
    <p:sldId id="296" r:id="rId42"/>
    <p:sldId id="297" r:id="rId43"/>
    <p:sldId id="298" r:id="rId44"/>
    <p:sldId id="352"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53" r:id="rId64"/>
    <p:sldId id="354" r:id="rId65"/>
    <p:sldId id="355" r:id="rId66"/>
    <p:sldId id="340" r:id="rId67"/>
    <p:sldId id="341" r:id="rId68"/>
    <p:sldId id="342" r:id="rId69"/>
    <p:sldId id="343" r:id="rId70"/>
    <p:sldId id="344" r:id="rId71"/>
    <p:sldId id="345" r:id="rId72"/>
    <p:sldId id="346" r:id="rId73"/>
    <p:sldId id="347" r:id="rId74"/>
    <p:sldId id="348" r:id="rId7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A4B95-DEF5-4251-93F3-55B2BA20A336}" type="datetimeFigureOut">
              <a:rPr lang="zh-CN" altLang="en-US" smtClean="0"/>
              <a:t>2021/4/21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E4FCB-1CAE-46A7-B79C-EEBAF05703DE}" type="slidenum">
              <a:rPr lang="zh-CN" altLang="en-US" smtClean="0"/>
              <a:t>‹#›</a:t>
            </a:fld>
            <a:endParaRPr lang="zh-CN" altLang="en-US"/>
          </a:p>
        </p:txBody>
      </p:sp>
    </p:spTree>
    <p:extLst>
      <p:ext uri="{BB962C8B-B14F-4D97-AF65-F5344CB8AC3E}">
        <p14:creationId xmlns:p14="http://schemas.microsoft.com/office/powerpoint/2010/main" val="3419877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30F9D2E9-F667-4F2E-85B2-9D97B5FCD17E}" type="slidenum">
              <a:rPr lang="en-US" altLang="zh-CN" smtClean="0"/>
              <a:pPr/>
              <a:t>2</a:t>
            </a:fld>
            <a:endParaRPr lang="en-US" altLang="zh-CN" smtClean="0"/>
          </a:p>
        </p:txBody>
      </p:sp>
      <p:sp>
        <p:nvSpPr>
          <p:cNvPr id="156675" name="Rectangle 2"/>
          <p:cNvSpPr>
            <a:spLocks noGrp="1" noRot="1" noChangeAspect="1" noChangeArrowheads="1" noTextEdit="1"/>
          </p:cNvSpPr>
          <p:nvPr>
            <p:ph type="sldImg" idx="4294967295"/>
          </p:nvPr>
        </p:nvSpPr>
        <p:spPr>
          <a:ln/>
        </p:spPr>
      </p:sp>
      <p:sp>
        <p:nvSpPr>
          <p:cNvPr id="156676"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316561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40739398-459E-4DB7-951D-E798BC4AB942}" type="slidenum">
              <a:rPr lang="en-US" altLang="zh-CN" smtClean="0"/>
              <a:pPr/>
              <a:t>13</a:t>
            </a:fld>
            <a:endParaRPr lang="en-US" altLang="zh-CN" smtClean="0"/>
          </a:p>
        </p:txBody>
      </p:sp>
      <p:sp>
        <p:nvSpPr>
          <p:cNvPr id="177155" name="Rectangle 2"/>
          <p:cNvSpPr>
            <a:spLocks noGrp="1" noRot="1" noChangeAspect="1" noChangeArrowheads="1" noTextEdit="1"/>
          </p:cNvSpPr>
          <p:nvPr>
            <p:ph type="sldImg" idx="4294967295"/>
          </p:nvPr>
        </p:nvSpPr>
        <p:spPr>
          <a:ln/>
        </p:spPr>
      </p:sp>
      <p:sp>
        <p:nvSpPr>
          <p:cNvPr id="177156" name="Rectangle 3"/>
          <p:cNvSpPr>
            <a:spLocks noGrp="1" noChangeArrowheads="1"/>
          </p:cNvSpPr>
          <p:nvPr>
            <p:ph type="body" idx="4294967295"/>
          </p:nvPr>
        </p:nvSpPr>
        <p:spPr/>
        <p:txBody>
          <a:bodyPr>
            <a:prstTxWarp prst="textNoShape">
              <a:avLst/>
            </a:prstTxWarp>
          </a:bodyPr>
          <a:lstStyle/>
          <a:p>
            <a:r>
              <a:rPr lang="zh-CN" altLang="en-US" smtClean="0"/>
              <a:t>下图即产生了震荡，使路由器不停修改转发表</a:t>
            </a:r>
          </a:p>
        </p:txBody>
      </p:sp>
    </p:spTree>
    <p:extLst>
      <p:ext uri="{BB962C8B-B14F-4D97-AF65-F5344CB8AC3E}">
        <p14:creationId xmlns:p14="http://schemas.microsoft.com/office/powerpoint/2010/main" val="1741446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60A0E4D3-3B60-4FF7-8848-116E5ED176E0}" type="slidenum">
              <a:rPr lang="en-US" altLang="zh-CN" smtClean="0"/>
              <a:pPr/>
              <a:t>14</a:t>
            </a:fld>
            <a:endParaRPr lang="en-US" altLang="zh-CN" smtClean="0"/>
          </a:p>
        </p:txBody>
      </p:sp>
      <p:sp>
        <p:nvSpPr>
          <p:cNvPr id="166915" name="Rectangle 2"/>
          <p:cNvSpPr>
            <a:spLocks noGrp="1" noRot="1" noChangeAspect="1" noChangeArrowheads="1" noTextEdit="1"/>
          </p:cNvSpPr>
          <p:nvPr>
            <p:ph type="sldImg" idx="4294967295"/>
          </p:nvPr>
        </p:nvSpPr>
        <p:spPr>
          <a:ln/>
        </p:spPr>
      </p:sp>
      <p:sp>
        <p:nvSpPr>
          <p:cNvPr id="166916"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602237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A750C73F-10B3-4932-BAF1-76E16DC2C29D}" type="slidenum">
              <a:rPr lang="en-US" altLang="zh-CN" smtClean="0"/>
              <a:pPr/>
              <a:t>15</a:t>
            </a:fld>
            <a:endParaRPr lang="en-US" altLang="zh-CN" smtClean="0"/>
          </a:p>
        </p:txBody>
      </p:sp>
      <p:sp>
        <p:nvSpPr>
          <p:cNvPr id="181251" name="Rectangle 2"/>
          <p:cNvSpPr>
            <a:spLocks noGrp="1" noRot="1" noChangeAspect="1" noChangeArrowheads="1" noTextEdit="1"/>
          </p:cNvSpPr>
          <p:nvPr>
            <p:ph type="sldImg" idx="4294967295"/>
          </p:nvPr>
        </p:nvSpPr>
        <p:spPr>
          <a:ln/>
        </p:spPr>
      </p:sp>
      <p:sp>
        <p:nvSpPr>
          <p:cNvPr id="181252" name="Rectangle 3"/>
          <p:cNvSpPr>
            <a:spLocks noGrp="1" noChangeArrowheads="1"/>
          </p:cNvSpPr>
          <p:nvPr>
            <p:ph type="body" idx="4294967295"/>
          </p:nvPr>
        </p:nvSpPr>
        <p:spPr/>
        <p:txBody>
          <a:bodyPr>
            <a:prstTxWarp prst="textNoShape">
              <a:avLst/>
            </a:prstTxWarp>
          </a:bodyPr>
          <a:lstStyle/>
          <a:p>
            <a:r>
              <a:rPr lang="zh-CN" altLang="en-US" smtClean="0"/>
              <a:t>距离向量选路算法现在应用的较少</a:t>
            </a:r>
          </a:p>
        </p:txBody>
      </p:sp>
    </p:spTree>
    <p:extLst>
      <p:ext uri="{BB962C8B-B14F-4D97-AF65-F5344CB8AC3E}">
        <p14:creationId xmlns:p14="http://schemas.microsoft.com/office/powerpoint/2010/main" val="1453784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5946E46A-439D-477C-81E2-85D568FAB75C}" type="slidenum">
              <a:rPr lang="en-US" altLang="zh-CN" smtClean="0"/>
              <a:pPr/>
              <a:t>16</a:t>
            </a:fld>
            <a:endParaRPr lang="en-US" altLang="zh-CN" smtClean="0"/>
          </a:p>
        </p:txBody>
      </p:sp>
      <p:sp>
        <p:nvSpPr>
          <p:cNvPr id="183299" name="Rectangle 2"/>
          <p:cNvSpPr>
            <a:spLocks noGrp="1" noRot="1" noChangeAspect="1" noChangeArrowheads="1" noTextEdit="1"/>
          </p:cNvSpPr>
          <p:nvPr>
            <p:ph type="sldImg" idx="4294967295"/>
          </p:nvPr>
        </p:nvSpPr>
        <p:spPr>
          <a:ln/>
        </p:spPr>
      </p:sp>
      <p:sp>
        <p:nvSpPr>
          <p:cNvPr id="183300"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243959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8488F125-32AF-4D39-8623-B2B385A55E5E}" type="slidenum">
              <a:rPr lang="en-US" altLang="zh-CN" smtClean="0"/>
              <a:pPr/>
              <a:t>17</a:t>
            </a:fld>
            <a:endParaRPr lang="en-US" altLang="zh-CN" smtClean="0"/>
          </a:p>
        </p:txBody>
      </p:sp>
      <p:sp>
        <p:nvSpPr>
          <p:cNvPr id="185347" name="Rectangle 2"/>
          <p:cNvSpPr>
            <a:spLocks noGrp="1" noRot="1" noChangeAspect="1" noChangeArrowheads="1" noTextEdit="1"/>
          </p:cNvSpPr>
          <p:nvPr>
            <p:ph type="sldImg" idx="4294967295"/>
          </p:nvPr>
        </p:nvSpPr>
        <p:spPr>
          <a:ln/>
        </p:spPr>
      </p:sp>
      <p:sp>
        <p:nvSpPr>
          <p:cNvPr id="185348"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611207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6F3EADB8-941D-40DE-8A17-C329D375A45B}" type="slidenum">
              <a:rPr lang="en-US" altLang="zh-CN" smtClean="0"/>
              <a:pPr/>
              <a:t>18</a:t>
            </a:fld>
            <a:endParaRPr lang="en-US" altLang="zh-CN" smtClean="0"/>
          </a:p>
        </p:txBody>
      </p:sp>
      <p:sp>
        <p:nvSpPr>
          <p:cNvPr id="187395" name="Rectangle 2"/>
          <p:cNvSpPr>
            <a:spLocks noGrp="1" noRot="1" noChangeAspect="1" noChangeArrowheads="1" noTextEdit="1"/>
          </p:cNvSpPr>
          <p:nvPr>
            <p:ph type="sldImg" idx="4294967295"/>
          </p:nvPr>
        </p:nvSpPr>
        <p:spPr>
          <a:ln/>
        </p:spPr>
      </p:sp>
      <p:sp>
        <p:nvSpPr>
          <p:cNvPr id="187396"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721128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7C50A556-A29B-4B49-AFCD-15440F1B6872}" type="slidenum">
              <a:rPr lang="en-US" altLang="zh-CN" smtClean="0"/>
              <a:pPr/>
              <a:t>19</a:t>
            </a:fld>
            <a:endParaRPr lang="en-US" altLang="zh-CN" smtClean="0"/>
          </a:p>
        </p:txBody>
      </p:sp>
      <p:sp>
        <p:nvSpPr>
          <p:cNvPr id="189443" name="Rectangle 2"/>
          <p:cNvSpPr>
            <a:spLocks noGrp="1" noRot="1" noChangeAspect="1" noChangeArrowheads="1" noTextEdit="1"/>
          </p:cNvSpPr>
          <p:nvPr>
            <p:ph type="sldImg" idx="4294967295"/>
          </p:nvPr>
        </p:nvSpPr>
        <p:spPr>
          <a:ln/>
        </p:spPr>
      </p:sp>
      <p:sp>
        <p:nvSpPr>
          <p:cNvPr id="189444"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24310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11005294-D8D7-46F6-83BE-FA36821BB278}" type="slidenum">
              <a:rPr lang="en-US" altLang="zh-CN" smtClean="0">
                <a:ea typeface="等线" panose="02010600030101010101" pitchFamily="2" charset="-122"/>
              </a:rPr>
              <a:pPr/>
              <a:t>20</a:t>
            </a:fld>
            <a:endParaRPr lang="en-US" altLang="zh-CN" smtClean="0">
              <a:ea typeface="等线" panose="02010600030101010101" pitchFamily="2" charset="-122"/>
            </a:endParaRPr>
          </a:p>
        </p:txBody>
      </p:sp>
      <p:sp>
        <p:nvSpPr>
          <p:cNvPr id="191491" name="Rectangle 2"/>
          <p:cNvSpPr>
            <a:spLocks noGrp="1" noRot="1" noChangeAspect="1" noChangeArrowheads="1" noTextEdit="1"/>
          </p:cNvSpPr>
          <p:nvPr>
            <p:ph type="sldImg" idx="4294967295"/>
          </p:nvPr>
        </p:nvSpPr>
        <p:spPr>
          <a:ln/>
        </p:spPr>
      </p:sp>
      <p:sp>
        <p:nvSpPr>
          <p:cNvPr id="191492"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431589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A56CD01C-1768-4327-877D-BA13D3124E4C}" type="slidenum">
              <a:rPr lang="en-US" altLang="zh-CN" smtClean="0"/>
              <a:pPr/>
              <a:t>21</a:t>
            </a:fld>
            <a:endParaRPr lang="en-US" altLang="zh-CN" smtClean="0"/>
          </a:p>
        </p:txBody>
      </p:sp>
      <p:sp>
        <p:nvSpPr>
          <p:cNvPr id="193539" name="Rectangle 2"/>
          <p:cNvSpPr>
            <a:spLocks noGrp="1" noRot="1" noChangeAspect="1" noChangeArrowheads="1" noTextEdit="1"/>
          </p:cNvSpPr>
          <p:nvPr>
            <p:ph type="sldImg" idx="4294967295"/>
          </p:nvPr>
        </p:nvSpPr>
        <p:spPr>
          <a:ln/>
        </p:spPr>
      </p:sp>
      <p:sp>
        <p:nvSpPr>
          <p:cNvPr id="193540" name="Rectangle 3"/>
          <p:cNvSpPr>
            <a:spLocks noGrp="1" noChangeArrowheads="1"/>
          </p:cNvSpPr>
          <p:nvPr>
            <p:ph type="body" idx="4294967295"/>
          </p:nvPr>
        </p:nvSpPr>
        <p:spPr/>
        <p:txBody>
          <a:bodyPr>
            <a:prstTxWarp prst="textNoShape">
              <a:avLst/>
            </a:prstTxWarp>
          </a:bodyPr>
          <a:lstStyle/>
          <a:p>
            <a:r>
              <a:rPr lang="zh-CN" altLang="en-US" smtClean="0"/>
              <a:t>距离向量的一个缺点是好消息传得快，坏消息传得慢</a:t>
            </a:r>
          </a:p>
        </p:txBody>
      </p:sp>
    </p:spTree>
    <p:extLst>
      <p:ext uri="{BB962C8B-B14F-4D97-AF65-F5344CB8AC3E}">
        <p14:creationId xmlns:p14="http://schemas.microsoft.com/office/powerpoint/2010/main" val="1775288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37226CBB-E04E-484A-8F57-C1E9FCD4ABA0}" type="slidenum">
              <a:rPr lang="en-US" altLang="zh-CN" smtClean="0"/>
              <a:pPr/>
              <a:t>22</a:t>
            </a:fld>
            <a:endParaRPr lang="en-US" altLang="zh-CN" smtClean="0"/>
          </a:p>
        </p:txBody>
      </p:sp>
      <p:sp>
        <p:nvSpPr>
          <p:cNvPr id="195587" name="Rectangle 2"/>
          <p:cNvSpPr>
            <a:spLocks noGrp="1" noRot="1" noChangeAspect="1" noChangeArrowheads="1" noTextEdit="1"/>
          </p:cNvSpPr>
          <p:nvPr>
            <p:ph type="sldImg" idx="4294967295"/>
          </p:nvPr>
        </p:nvSpPr>
        <p:spPr>
          <a:ln/>
        </p:spPr>
      </p:sp>
      <p:sp>
        <p:nvSpPr>
          <p:cNvPr id="195588" name="Rectangle 3"/>
          <p:cNvSpPr>
            <a:spLocks noGrp="1" noChangeArrowheads="1"/>
          </p:cNvSpPr>
          <p:nvPr>
            <p:ph type="body" idx="4294967295"/>
          </p:nvPr>
        </p:nvSpPr>
        <p:spPr/>
        <p:txBody>
          <a:bodyPr>
            <a:prstTxWarp prst="textNoShape">
              <a:avLst/>
            </a:prstTxWarp>
          </a:bodyPr>
          <a:lstStyle/>
          <a:p>
            <a:r>
              <a:rPr lang="zh-CN" altLang="en-US" smtClean="0"/>
              <a:t>除了毒性逆转还可以列举其他的优化距离向量的方法</a:t>
            </a:r>
          </a:p>
        </p:txBody>
      </p:sp>
    </p:spTree>
    <p:extLst>
      <p:ext uri="{BB962C8B-B14F-4D97-AF65-F5344CB8AC3E}">
        <p14:creationId xmlns:p14="http://schemas.microsoft.com/office/powerpoint/2010/main" val="2958147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289CB9A3-2233-45C2-ADC6-525749A56059}" type="slidenum">
              <a:rPr lang="en-US" altLang="zh-CN" smtClean="0">
                <a:ea typeface="等线" panose="02010600030101010101" pitchFamily="2" charset="-122"/>
              </a:rPr>
              <a:pPr/>
              <a:t>3</a:t>
            </a:fld>
            <a:endParaRPr lang="en-US" altLang="zh-CN" smtClean="0">
              <a:ea typeface="等线" panose="02010600030101010101" pitchFamily="2" charset="-122"/>
            </a:endParaRPr>
          </a:p>
        </p:txBody>
      </p:sp>
      <p:sp>
        <p:nvSpPr>
          <p:cNvPr id="158723" name="Rectangle 2"/>
          <p:cNvSpPr>
            <a:spLocks noGrp="1" noRot="1" noChangeAspect="1" noChangeArrowheads="1" noTextEdit="1"/>
          </p:cNvSpPr>
          <p:nvPr>
            <p:ph type="sldImg" idx="4294967295"/>
          </p:nvPr>
        </p:nvSpPr>
        <p:spPr>
          <a:ln/>
        </p:spPr>
      </p:sp>
      <p:sp>
        <p:nvSpPr>
          <p:cNvPr id="158724" name="Rectangle 3"/>
          <p:cNvSpPr>
            <a:spLocks noGrp="1" noChangeArrowheads="1"/>
          </p:cNvSpPr>
          <p:nvPr>
            <p:ph type="body" idx="4294967295"/>
          </p:nvPr>
        </p:nvSpPr>
        <p:spPr/>
        <p:txBody>
          <a:bodyPr>
            <a:prstTxWarp prst="textNoShape">
              <a:avLst/>
            </a:prstTxWarp>
          </a:bodyPr>
          <a:lstStyle/>
          <a:p>
            <a:r>
              <a:rPr lang="zh-CN" altLang="en-US" smtClean="0"/>
              <a:t>上图中分组选择接口</a:t>
            </a:r>
            <a:r>
              <a:rPr lang="en-US" altLang="zh-CN" smtClean="0"/>
              <a:t>2</a:t>
            </a:r>
            <a:r>
              <a:rPr lang="zh-CN" altLang="en-US" smtClean="0"/>
              <a:t>转发</a:t>
            </a:r>
          </a:p>
        </p:txBody>
      </p:sp>
    </p:spTree>
    <p:extLst>
      <p:ext uri="{BB962C8B-B14F-4D97-AF65-F5344CB8AC3E}">
        <p14:creationId xmlns:p14="http://schemas.microsoft.com/office/powerpoint/2010/main" val="2031410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FD42DC0C-21B8-4403-A5A4-B101EE149C6E}" type="slidenum">
              <a:rPr lang="en-US" altLang="zh-CN" smtClean="0"/>
              <a:pPr/>
              <a:t>23</a:t>
            </a:fld>
            <a:endParaRPr lang="en-US" altLang="zh-CN" smtClean="0"/>
          </a:p>
        </p:txBody>
      </p:sp>
      <p:sp>
        <p:nvSpPr>
          <p:cNvPr id="197635" name="Rectangle 2"/>
          <p:cNvSpPr>
            <a:spLocks noGrp="1" noRot="1" noChangeAspect="1" noChangeArrowheads="1" noTextEdit="1"/>
          </p:cNvSpPr>
          <p:nvPr>
            <p:ph type="sldImg" idx="4294967295"/>
          </p:nvPr>
        </p:nvSpPr>
        <p:spPr>
          <a:ln/>
        </p:spPr>
      </p:sp>
      <p:sp>
        <p:nvSpPr>
          <p:cNvPr id="197636" name="Rectangle 3"/>
          <p:cNvSpPr>
            <a:spLocks noGrp="1" noChangeArrowheads="1"/>
          </p:cNvSpPr>
          <p:nvPr>
            <p:ph type="body" idx="4294967295"/>
          </p:nvPr>
        </p:nvSpPr>
        <p:spPr/>
        <p:txBody>
          <a:bodyPr>
            <a:prstTxWarp prst="textNoShape">
              <a:avLst/>
            </a:prstTxWarp>
          </a:bodyPr>
          <a:lstStyle/>
          <a:p>
            <a:r>
              <a:rPr lang="zh-CN" altLang="en-US" smtClean="0"/>
              <a:t>总体来说</a:t>
            </a:r>
            <a:r>
              <a:rPr lang="en-US" altLang="zh-CN" smtClean="0"/>
              <a:t>LS</a:t>
            </a:r>
            <a:r>
              <a:rPr lang="zh-CN" altLang="en-US" smtClean="0"/>
              <a:t>更优，也是现在路由器常用的算法</a:t>
            </a:r>
          </a:p>
        </p:txBody>
      </p:sp>
    </p:spTree>
    <p:extLst>
      <p:ext uri="{BB962C8B-B14F-4D97-AF65-F5344CB8AC3E}">
        <p14:creationId xmlns:p14="http://schemas.microsoft.com/office/powerpoint/2010/main" val="3593682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60A0E4D3-3B60-4FF7-8848-116E5ED176E0}" type="slidenum">
              <a:rPr lang="en-US" altLang="zh-CN" smtClean="0"/>
              <a:pPr/>
              <a:t>24</a:t>
            </a:fld>
            <a:endParaRPr lang="en-US" altLang="zh-CN" smtClean="0"/>
          </a:p>
        </p:txBody>
      </p:sp>
      <p:sp>
        <p:nvSpPr>
          <p:cNvPr id="166915" name="Rectangle 2"/>
          <p:cNvSpPr>
            <a:spLocks noGrp="1" noRot="1" noChangeAspect="1" noChangeArrowheads="1" noTextEdit="1"/>
          </p:cNvSpPr>
          <p:nvPr>
            <p:ph type="sldImg" idx="4294967295"/>
          </p:nvPr>
        </p:nvSpPr>
        <p:spPr>
          <a:ln/>
        </p:spPr>
      </p:sp>
      <p:sp>
        <p:nvSpPr>
          <p:cNvPr id="166916"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541911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8FF8DEC7-0FD2-48E3-9CBD-8670152AE817}" type="slidenum">
              <a:rPr lang="en-US" altLang="zh-CN" smtClean="0"/>
              <a:pPr/>
              <a:t>25</a:t>
            </a:fld>
            <a:endParaRPr lang="en-US" altLang="zh-CN" smtClean="0"/>
          </a:p>
        </p:txBody>
      </p:sp>
      <p:sp>
        <p:nvSpPr>
          <p:cNvPr id="201731" name="Rectangle 2"/>
          <p:cNvSpPr>
            <a:spLocks noGrp="1" noRot="1" noChangeAspect="1" noChangeArrowheads="1" noTextEdit="1"/>
          </p:cNvSpPr>
          <p:nvPr>
            <p:ph type="sldImg" idx="4294967295"/>
          </p:nvPr>
        </p:nvSpPr>
        <p:spPr>
          <a:ln/>
        </p:spPr>
      </p:sp>
      <p:sp>
        <p:nvSpPr>
          <p:cNvPr id="201732"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5101109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20889B6C-9D2C-4BA9-A9CB-C8BC5430B709}" type="slidenum">
              <a:rPr lang="en-US" altLang="zh-CN" smtClean="0"/>
              <a:pPr/>
              <a:t>26</a:t>
            </a:fld>
            <a:endParaRPr lang="en-US" altLang="zh-CN" smtClean="0"/>
          </a:p>
        </p:txBody>
      </p:sp>
      <p:sp>
        <p:nvSpPr>
          <p:cNvPr id="203779" name="Rectangle 2"/>
          <p:cNvSpPr>
            <a:spLocks noGrp="1" noRot="1" noChangeAspect="1" noChangeArrowheads="1" noTextEdit="1"/>
          </p:cNvSpPr>
          <p:nvPr>
            <p:ph type="sldImg" idx="4294967295"/>
          </p:nvPr>
        </p:nvSpPr>
        <p:spPr>
          <a:ln/>
        </p:spPr>
      </p:sp>
      <p:sp>
        <p:nvSpPr>
          <p:cNvPr id="203780" name="Rectangle 3"/>
          <p:cNvSpPr>
            <a:spLocks noGrp="1" noChangeArrowheads="1"/>
          </p:cNvSpPr>
          <p:nvPr>
            <p:ph type="body" idx="4294967295"/>
          </p:nvPr>
        </p:nvSpPr>
        <p:spPr/>
        <p:txBody>
          <a:bodyPr>
            <a:prstTxWarp prst="textNoShape">
              <a:avLst/>
            </a:prstTxWarp>
          </a:bodyPr>
          <a:lstStyle/>
          <a:p>
            <a:r>
              <a:rPr lang="en-US" altLang="zh-CN" smtClean="0"/>
              <a:t>AS</a:t>
            </a:r>
            <a:r>
              <a:rPr lang="zh-CN" altLang="en-US" smtClean="0"/>
              <a:t>：</a:t>
            </a:r>
            <a:r>
              <a:rPr lang="en-US" altLang="zh-CN" smtClean="0"/>
              <a:t>autonomous system </a:t>
            </a:r>
          </a:p>
        </p:txBody>
      </p:sp>
    </p:spTree>
    <p:extLst>
      <p:ext uri="{BB962C8B-B14F-4D97-AF65-F5344CB8AC3E}">
        <p14:creationId xmlns:p14="http://schemas.microsoft.com/office/powerpoint/2010/main" val="31424844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FB290676-41A6-4BDD-8D1B-987A7D75EE83}" type="slidenum">
              <a:rPr lang="en-US" altLang="zh-CN" smtClean="0"/>
              <a:pPr/>
              <a:t>27</a:t>
            </a:fld>
            <a:endParaRPr lang="en-US" altLang="zh-CN" smtClean="0"/>
          </a:p>
        </p:txBody>
      </p:sp>
      <p:sp>
        <p:nvSpPr>
          <p:cNvPr id="205827" name="Rectangle 2"/>
          <p:cNvSpPr>
            <a:spLocks noGrp="1" noRot="1" noChangeAspect="1" noChangeArrowheads="1" noTextEdit="1"/>
          </p:cNvSpPr>
          <p:nvPr>
            <p:ph type="sldImg" idx="4294967295"/>
          </p:nvPr>
        </p:nvSpPr>
        <p:spPr>
          <a:ln/>
        </p:spPr>
      </p:sp>
      <p:sp>
        <p:nvSpPr>
          <p:cNvPr id="205828"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825172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4E81F55D-6D81-4C2C-9C40-1AC95FD5A348}" type="slidenum">
              <a:rPr lang="en-US" altLang="zh-CN" smtClean="0"/>
              <a:pPr/>
              <a:t>28</a:t>
            </a:fld>
            <a:endParaRPr lang="en-US" altLang="zh-CN" smtClean="0"/>
          </a:p>
        </p:txBody>
      </p:sp>
      <p:sp>
        <p:nvSpPr>
          <p:cNvPr id="207875" name="Rectangle 2"/>
          <p:cNvSpPr>
            <a:spLocks noGrp="1" noRot="1" noChangeAspect="1" noChangeArrowheads="1" noTextEdit="1"/>
          </p:cNvSpPr>
          <p:nvPr>
            <p:ph type="sldImg" idx="4294967295"/>
          </p:nvPr>
        </p:nvSpPr>
        <p:spPr>
          <a:ln/>
        </p:spPr>
      </p:sp>
      <p:sp>
        <p:nvSpPr>
          <p:cNvPr id="207876"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468228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5F55BF25-EA7B-4829-9FA2-580401961EAE}" type="slidenum">
              <a:rPr lang="en-US" altLang="zh-CN" smtClean="0"/>
              <a:pPr/>
              <a:t>30</a:t>
            </a:fld>
            <a:endParaRPr lang="en-US" altLang="zh-CN" smtClean="0"/>
          </a:p>
        </p:txBody>
      </p:sp>
      <p:sp>
        <p:nvSpPr>
          <p:cNvPr id="210947" name="Rectangle 2"/>
          <p:cNvSpPr>
            <a:spLocks noGrp="1" noRot="1" noChangeAspect="1" noChangeArrowheads="1" noTextEdit="1"/>
          </p:cNvSpPr>
          <p:nvPr>
            <p:ph type="sldImg" idx="4294967295"/>
          </p:nvPr>
        </p:nvSpPr>
        <p:spPr>
          <a:ln/>
        </p:spPr>
      </p:sp>
      <p:sp>
        <p:nvSpPr>
          <p:cNvPr id="210948" name="Rectangle 3"/>
          <p:cNvSpPr>
            <a:spLocks noGrp="1" noChangeArrowheads="1"/>
          </p:cNvSpPr>
          <p:nvPr>
            <p:ph type="body" idx="4294967295"/>
          </p:nvPr>
        </p:nvSpPr>
        <p:spPr/>
        <p:txBody>
          <a:bodyPr>
            <a:prstTxWarp prst="textNoShape">
              <a:avLst/>
            </a:prstTxWarp>
          </a:bodyPr>
          <a:lstStyle/>
          <a:p>
            <a:r>
              <a:rPr lang="zh-CN" altLang="en-US" smtClean="0"/>
              <a:t>图示讲解</a:t>
            </a:r>
          </a:p>
        </p:txBody>
      </p:sp>
    </p:spTree>
    <p:extLst>
      <p:ext uri="{BB962C8B-B14F-4D97-AF65-F5344CB8AC3E}">
        <p14:creationId xmlns:p14="http://schemas.microsoft.com/office/powerpoint/2010/main" val="17779949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0317287F-25EE-4FA3-9E05-648FF1DAACF9}" type="slidenum">
              <a:rPr lang="en-US" altLang="zh-CN" smtClean="0"/>
              <a:pPr/>
              <a:t>31</a:t>
            </a:fld>
            <a:endParaRPr lang="en-US" altLang="zh-CN" smtClean="0"/>
          </a:p>
        </p:txBody>
      </p:sp>
      <p:sp>
        <p:nvSpPr>
          <p:cNvPr id="212995" name="Rectangle 2"/>
          <p:cNvSpPr>
            <a:spLocks noGrp="1" noRot="1" noChangeAspect="1" noChangeArrowheads="1" noTextEdit="1"/>
          </p:cNvSpPr>
          <p:nvPr>
            <p:ph type="sldImg" idx="4294967295"/>
          </p:nvPr>
        </p:nvSpPr>
        <p:spPr>
          <a:ln/>
        </p:spPr>
      </p:sp>
      <p:sp>
        <p:nvSpPr>
          <p:cNvPr id="212996" name="Rectangle 3"/>
          <p:cNvSpPr>
            <a:spLocks noGrp="1" noChangeArrowheads="1"/>
          </p:cNvSpPr>
          <p:nvPr>
            <p:ph type="body" idx="4294967295"/>
          </p:nvPr>
        </p:nvSpPr>
        <p:spPr/>
        <p:txBody>
          <a:bodyPr>
            <a:prstTxWarp prst="textNoShape">
              <a:avLst/>
            </a:prstTxWarp>
          </a:bodyPr>
          <a:lstStyle/>
          <a:p>
            <a:r>
              <a:rPr lang="zh-CN" altLang="en-US" smtClean="0"/>
              <a:t>热土豆选路这种方法使各节点都以最短的积压时间尽可能地转发收到的分组，倍似烫手的热土豆一样，要尽快脱手 </a:t>
            </a:r>
          </a:p>
        </p:txBody>
      </p:sp>
    </p:spTree>
    <p:extLst>
      <p:ext uri="{BB962C8B-B14F-4D97-AF65-F5344CB8AC3E}">
        <p14:creationId xmlns:p14="http://schemas.microsoft.com/office/powerpoint/2010/main" val="37263705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60A0E4D3-3B60-4FF7-8848-116E5ED176E0}" type="slidenum">
              <a:rPr lang="en-US" altLang="zh-CN" smtClean="0"/>
              <a:pPr/>
              <a:t>32</a:t>
            </a:fld>
            <a:endParaRPr lang="en-US" altLang="zh-CN" smtClean="0"/>
          </a:p>
        </p:txBody>
      </p:sp>
      <p:sp>
        <p:nvSpPr>
          <p:cNvPr id="166915" name="Rectangle 2"/>
          <p:cNvSpPr>
            <a:spLocks noGrp="1" noRot="1" noChangeAspect="1" noChangeArrowheads="1" noTextEdit="1"/>
          </p:cNvSpPr>
          <p:nvPr>
            <p:ph type="sldImg" idx="4294967295"/>
          </p:nvPr>
        </p:nvSpPr>
        <p:spPr>
          <a:ln/>
        </p:spPr>
      </p:sp>
      <p:sp>
        <p:nvSpPr>
          <p:cNvPr id="166916"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0725814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C8C3F6CF-3467-466C-B9FF-66B305901F1D}" type="slidenum">
              <a:rPr lang="en-US" altLang="zh-CN" smtClean="0"/>
              <a:pPr/>
              <a:t>33</a:t>
            </a:fld>
            <a:endParaRPr lang="en-US" altLang="zh-CN" smtClean="0"/>
          </a:p>
        </p:txBody>
      </p:sp>
      <p:sp>
        <p:nvSpPr>
          <p:cNvPr id="217091" name="Rectangle 2"/>
          <p:cNvSpPr>
            <a:spLocks noGrp="1" noRot="1" noChangeAspect="1" noChangeArrowheads="1" noTextEdit="1"/>
          </p:cNvSpPr>
          <p:nvPr>
            <p:ph type="sldImg" idx="4294967295"/>
          </p:nvPr>
        </p:nvSpPr>
        <p:spPr>
          <a:ln/>
        </p:spPr>
      </p:sp>
      <p:sp>
        <p:nvSpPr>
          <p:cNvPr id="217092" name="Rectangle 3"/>
          <p:cNvSpPr>
            <a:spLocks noGrp="1" noChangeArrowheads="1"/>
          </p:cNvSpPr>
          <p:nvPr>
            <p:ph type="body" idx="4294967295"/>
          </p:nvPr>
        </p:nvSpPr>
        <p:spPr/>
        <p:txBody>
          <a:bodyPr>
            <a:prstTxWarp prst="textNoShape">
              <a:avLst/>
            </a:prstTxWarp>
          </a:bodyPr>
          <a:lstStyle/>
          <a:p>
            <a:r>
              <a:rPr lang="zh-CN" altLang="en-US" smtClean="0"/>
              <a:t>三种方法</a:t>
            </a:r>
            <a:r>
              <a:rPr lang="en-US" altLang="zh-CN" smtClean="0"/>
              <a:t>OSPF</a:t>
            </a:r>
            <a:r>
              <a:rPr lang="zh-CN" altLang="en-US" smtClean="0"/>
              <a:t>一般路由器都支持，</a:t>
            </a:r>
            <a:r>
              <a:rPr lang="en-US" altLang="zh-CN" smtClean="0"/>
              <a:t>IGRP</a:t>
            </a:r>
            <a:r>
              <a:rPr lang="zh-CN" altLang="en-US" smtClean="0"/>
              <a:t>只有</a:t>
            </a:r>
            <a:r>
              <a:rPr lang="en-US" altLang="zh-CN" smtClean="0"/>
              <a:t>Cisco</a:t>
            </a:r>
            <a:r>
              <a:rPr lang="zh-CN" altLang="en-US" smtClean="0"/>
              <a:t>路由器才有，可以简单向学生介绍</a:t>
            </a:r>
          </a:p>
        </p:txBody>
      </p:sp>
    </p:spTree>
    <p:extLst>
      <p:ext uri="{BB962C8B-B14F-4D97-AF65-F5344CB8AC3E}">
        <p14:creationId xmlns:p14="http://schemas.microsoft.com/office/powerpoint/2010/main" val="4163931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84810418-83AF-4F6E-BDF8-D2C391AE3D68}" type="slidenum">
              <a:rPr lang="en-US" altLang="zh-CN" smtClean="0"/>
              <a:pPr/>
              <a:t>4</a:t>
            </a:fld>
            <a:endParaRPr lang="en-US" altLang="zh-CN" smtClean="0"/>
          </a:p>
        </p:txBody>
      </p:sp>
      <p:sp>
        <p:nvSpPr>
          <p:cNvPr id="160771" name="Rectangle 2"/>
          <p:cNvSpPr>
            <a:spLocks noGrp="1" noRot="1" noChangeAspect="1" noChangeArrowheads="1" noTextEdit="1"/>
          </p:cNvSpPr>
          <p:nvPr>
            <p:ph type="sldImg" idx="4294967295"/>
          </p:nvPr>
        </p:nvSpPr>
        <p:spPr>
          <a:ln/>
        </p:spPr>
      </p:sp>
      <p:sp>
        <p:nvSpPr>
          <p:cNvPr id="160772" name="Rectangle 3"/>
          <p:cNvSpPr>
            <a:spLocks noGrp="1" noChangeArrowheads="1"/>
          </p:cNvSpPr>
          <p:nvPr>
            <p:ph type="body" idx="4294967295"/>
          </p:nvPr>
        </p:nvSpPr>
        <p:spPr/>
        <p:txBody>
          <a:bodyPr>
            <a:prstTxWarp prst="textNoShape">
              <a:avLst/>
            </a:prstTxWarp>
          </a:bodyPr>
          <a:lstStyle/>
          <a:p>
            <a:r>
              <a:rPr lang="en-US" altLang="zh-CN" smtClean="0"/>
              <a:t>N</a:t>
            </a:r>
            <a:r>
              <a:rPr lang="zh-CN" altLang="en-US" smtClean="0"/>
              <a:t>代表点 </a:t>
            </a:r>
            <a:r>
              <a:rPr lang="en-US" altLang="zh-CN" smtClean="0"/>
              <a:t>E</a:t>
            </a:r>
            <a:r>
              <a:rPr lang="zh-CN" altLang="en-US" smtClean="0"/>
              <a:t>代表边</a:t>
            </a:r>
          </a:p>
        </p:txBody>
      </p:sp>
    </p:spTree>
    <p:extLst>
      <p:ext uri="{BB962C8B-B14F-4D97-AF65-F5344CB8AC3E}">
        <p14:creationId xmlns:p14="http://schemas.microsoft.com/office/powerpoint/2010/main" val="4091491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12EB172B-06B6-4BBC-A666-888FE6B76D66}" type="slidenum">
              <a:rPr lang="en-US" altLang="zh-CN" smtClean="0"/>
              <a:pPr/>
              <a:t>34</a:t>
            </a:fld>
            <a:endParaRPr lang="en-US" altLang="zh-CN" smtClean="0"/>
          </a:p>
        </p:txBody>
      </p:sp>
      <p:sp>
        <p:nvSpPr>
          <p:cNvPr id="219139" name="Rectangle 2"/>
          <p:cNvSpPr>
            <a:spLocks noGrp="1" noRot="1" noChangeAspect="1" noChangeArrowheads="1" noTextEdit="1"/>
          </p:cNvSpPr>
          <p:nvPr>
            <p:ph type="sldImg" idx="4294967295"/>
          </p:nvPr>
        </p:nvSpPr>
        <p:spPr>
          <a:ln/>
        </p:spPr>
      </p:sp>
      <p:sp>
        <p:nvSpPr>
          <p:cNvPr id="219140" name="Rectangle 3"/>
          <p:cNvSpPr>
            <a:spLocks noGrp="1" noChangeArrowheads="1"/>
          </p:cNvSpPr>
          <p:nvPr>
            <p:ph type="body" idx="4294967295"/>
          </p:nvPr>
        </p:nvSpPr>
        <p:spPr/>
        <p:txBody>
          <a:bodyPr>
            <a:prstTxWarp prst="textNoShape">
              <a:avLst/>
            </a:prstTxWarp>
          </a:bodyPr>
          <a:lstStyle/>
          <a:p>
            <a:r>
              <a:rPr lang="zh-CN" altLang="en-US" smtClean="0"/>
              <a:t>结合距离向量算法讲解</a:t>
            </a:r>
          </a:p>
        </p:txBody>
      </p:sp>
    </p:spTree>
    <p:extLst>
      <p:ext uri="{BB962C8B-B14F-4D97-AF65-F5344CB8AC3E}">
        <p14:creationId xmlns:p14="http://schemas.microsoft.com/office/powerpoint/2010/main" val="10638732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CC364CE2-9C57-492C-AD61-D5E838E54902}" type="slidenum">
              <a:rPr lang="en-US" altLang="zh-CN" smtClean="0"/>
              <a:pPr/>
              <a:t>35</a:t>
            </a:fld>
            <a:endParaRPr lang="en-US" altLang="zh-CN" smtClean="0"/>
          </a:p>
        </p:txBody>
      </p:sp>
      <p:sp>
        <p:nvSpPr>
          <p:cNvPr id="221187" name="Rectangle 2"/>
          <p:cNvSpPr>
            <a:spLocks noGrp="1" noRot="1" noChangeAspect="1" noChangeArrowheads="1" noTextEdit="1"/>
          </p:cNvSpPr>
          <p:nvPr>
            <p:ph type="sldImg" idx="4294967295"/>
          </p:nvPr>
        </p:nvSpPr>
        <p:spPr>
          <a:ln/>
        </p:spPr>
      </p:sp>
      <p:sp>
        <p:nvSpPr>
          <p:cNvPr id="221188" name="Rectangle 3"/>
          <p:cNvSpPr>
            <a:spLocks noGrp="1" noChangeArrowheads="1"/>
          </p:cNvSpPr>
          <p:nvPr>
            <p:ph type="body" idx="4294967295"/>
          </p:nvPr>
        </p:nvSpPr>
        <p:spPr/>
        <p:txBody>
          <a:bodyPr>
            <a:prstTxWarp prst="textNoShape">
              <a:avLst/>
            </a:prstTxWarp>
          </a:bodyPr>
          <a:lstStyle/>
          <a:p>
            <a:r>
              <a:rPr lang="zh-CN" altLang="en-US" smtClean="0"/>
              <a:t>运行距离矢量路由协议的路由器是将部分或全部的路由表传递给与其相邻的路由器。</a:t>
            </a:r>
            <a:br>
              <a:rPr lang="zh-CN" altLang="en-US" smtClean="0"/>
            </a:br>
            <a:endParaRPr lang="zh-CN" altLang="en-US" smtClean="0"/>
          </a:p>
        </p:txBody>
      </p:sp>
    </p:spTree>
    <p:extLst>
      <p:ext uri="{BB962C8B-B14F-4D97-AF65-F5344CB8AC3E}">
        <p14:creationId xmlns:p14="http://schemas.microsoft.com/office/powerpoint/2010/main" val="17968173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57CE5849-9C3F-4C05-9F5A-AF45A07AAF83}" type="slidenum">
              <a:rPr lang="en-US" altLang="zh-CN" smtClean="0"/>
              <a:pPr/>
              <a:t>36</a:t>
            </a:fld>
            <a:endParaRPr lang="en-US" altLang="zh-CN" smtClean="0"/>
          </a:p>
        </p:txBody>
      </p:sp>
      <p:sp>
        <p:nvSpPr>
          <p:cNvPr id="223235" name="Rectangle 2"/>
          <p:cNvSpPr>
            <a:spLocks noGrp="1" noRot="1" noChangeAspect="1" noChangeArrowheads="1" noTextEdit="1"/>
          </p:cNvSpPr>
          <p:nvPr>
            <p:ph type="sldImg" idx="4294967295"/>
          </p:nvPr>
        </p:nvSpPr>
        <p:spPr>
          <a:ln/>
        </p:spPr>
      </p:sp>
      <p:sp>
        <p:nvSpPr>
          <p:cNvPr id="223236"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7872334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FFDE8AB4-5C96-4E7B-B3ED-89601BDA4E92}" type="slidenum">
              <a:rPr lang="en-US" altLang="zh-CN" smtClean="0"/>
              <a:pPr/>
              <a:t>37</a:t>
            </a:fld>
            <a:endParaRPr lang="en-US" altLang="zh-CN" smtClean="0"/>
          </a:p>
        </p:txBody>
      </p:sp>
      <p:sp>
        <p:nvSpPr>
          <p:cNvPr id="225283" name="Rectangle 2"/>
          <p:cNvSpPr>
            <a:spLocks noGrp="1" noRot="1" noChangeAspect="1" noChangeArrowheads="1" noTextEdit="1"/>
          </p:cNvSpPr>
          <p:nvPr>
            <p:ph type="sldImg" idx="4294967295"/>
          </p:nvPr>
        </p:nvSpPr>
        <p:spPr>
          <a:ln/>
        </p:spPr>
      </p:sp>
      <p:sp>
        <p:nvSpPr>
          <p:cNvPr id="225284"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42114721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2ACB5A07-A510-41EA-96FE-8C97C7C02CF2}" type="slidenum">
              <a:rPr lang="en-US" altLang="zh-CN" smtClean="0"/>
              <a:pPr/>
              <a:t>38</a:t>
            </a:fld>
            <a:endParaRPr lang="en-US" altLang="zh-CN" smtClean="0"/>
          </a:p>
        </p:txBody>
      </p:sp>
      <p:sp>
        <p:nvSpPr>
          <p:cNvPr id="227331" name="Rectangle 2"/>
          <p:cNvSpPr>
            <a:spLocks noGrp="1" noRot="1" noChangeAspect="1" noChangeArrowheads="1" noTextEdit="1"/>
          </p:cNvSpPr>
          <p:nvPr>
            <p:ph type="sldImg" idx="4294967295"/>
          </p:nvPr>
        </p:nvSpPr>
        <p:spPr>
          <a:ln/>
        </p:spPr>
      </p:sp>
      <p:sp>
        <p:nvSpPr>
          <p:cNvPr id="227332"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8411150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013DB0E2-8729-4C8A-97C9-ADB9A97D9600}" type="slidenum">
              <a:rPr lang="en-US" altLang="zh-CN" smtClean="0"/>
              <a:pPr/>
              <a:t>39</a:t>
            </a:fld>
            <a:endParaRPr lang="en-US" altLang="zh-CN" smtClean="0"/>
          </a:p>
        </p:txBody>
      </p:sp>
      <p:sp>
        <p:nvSpPr>
          <p:cNvPr id="229379" name="Rectangle 2"/>
          <p:cNvSpPr>
            <a:spLocks noGrp="1" noRot="1" noChangeAspect="1" noChangeArrowheads="1" noTextEdit="1"/>
          </p:cNvSpPr>
          <p:nvPr>
            <p:ph type="sldImg" idx="4294967295"/>
          </p:nvPr>
        </p:nvSpPr>
        <p:spPr>
          <a:ln/>
        </p:spPr>
      </p:sp>
      <p:sp>
        <p:nvSpPr>
          <p:cNvPr id="229380" name="Rectangle 3"/>
          <p:cNvSpPr>
            <a:spLocks noGrp="1" noChangeArrowheads="1"/>
          </p:cNvSpPr>
          <p:nvPr>
            <p:ph type="body" idx="4294967295"/>
          </p:nvPr>
        </p:nvSpPr>
        <p:spPr/>
        <p:txBody>
          <a:bodyPr>
            <a:prstTxWarp prst="textNoShape">
              <a:avLst/>
            </a:prstTxWarp>
          </a:bodyPr>
          <a:lstStyle/>
          <a:p>
            <a:r>
              <a:rPr lang="zh-CN" altLang="en-US" smtClean="0"/>
              <a:t>程序每</a:t>
            </a:r>
            <a:r>
              <a:rPr lang="en-US" altLang="zh-CN" smtClean="0"/>
              <a:t>30</a:t>
            </a:r>
            <a:r>
              <a:rPr lang="zh-CN" altLang="en-US" smtClean="0"/>
              <a:t>秒向邻居节点发送报文</a:t>
            </a:r>
          </a:p>
        </p:txBody>
      </p:sp>
    </p:spTree>
    <p:extLst>
      <p:ext uri="{BB962C8B-B14F-4D97-AF65-F5344CB8AC3E}">
        <p14:creationId xmlns:p14="http://schemas.microsoft.com/office/powerpoint/2010/main" val="18731014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CB726B20-A8CE-45A8-A369-C7A98D313F74}" type="slidenum">
              <a:rPr lang="en-US" altLang="zh-CN" smtClean="0"/>
              <a:pPr/>
              <a:t>40</a:t>
            </a:fld>
            <a:endParaRPr lang="en-US" altLang="zh-CN" smtClean="0"/>
          </a:p>
        </p:txBody>
      </p:sp>
      <p:sp>
        <p:nvSpPr>
          <p:cNvPr id="231427" name="Rectangle 2"/>
          <p:cNvSpPr>
            <a:spLocks noGrp="1" noRot="1" noChangeAspect="1" noChangeArrowheads="1" noTextEdit="1"/>
          </p:cNvSpPr>
          <p:nvPr>
            <p:ph type="sldImg" idx="4294967295"/>
          </p:nvPr>
        </p:nvSpPr>
        <p:spPr>
          <a:ln/>
        </p:spPr>
      </p:sp>
      <p:sp>
        <p:nvSpPr>
          <p:cNvPr id="231428" name="Rectangle 3"/>
          <p:cNvSpPr>
            <a:spLocks noGrp="1" noChangeArrowheads="1"/>
          </p:cNvSpPr>
          <p:nvPr>
            <p:ph type="body" idx="4294967295"/>
          </p:nvPr>
        </p:nvSpPr>
        <p:spPr/>
        <p:txBody>
          <a:bodyPr>
            <a:prstTxWarp prst="textNoShape">
              <a:avLst/>
            </a:prstTxWarp>
          </a:bodyPr>
          <a:lstStyle/>
          <a:p>
            <a:r>
              <a:rPr lang="zh-CN" altLang="en-US" smtClean="0"/>
              <a:t>结合</a:t>
            </a:r>
            <a:r>
              <a:rPr lang="en-US" altLang="zh-CN" smtClean="0"/>
              <a:t>Dijkstra</a:t>
            </a:r>
            <a:r>
              <a:rPr lang="zh-CN" altLang="en-US" smtClean="0"/>
              <a:t>算法讲解</a:t>
            </a:r>
          </a:p>
        </p:txBody>
      </p:sp>
    </p:spTree>
    <p:extLst>
      <p:ext uri="{BB962C8B-B14F-4D97-AF65-F5344CB8AC3E}">
        <p14:creationId xmlns:p14="http://schemas.microsoft.com/office/powerpoint/2010/main" val="25071835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D247F813-80E4-4352-8C19-1FA293DBC21C}" type="slidenum">
              <a:rPr lang="en-US" altLang="zh-CN" smtClean="0"/>
              <a:pPr/>
              <a:t>41</a:t>
            </a:fld>
            <a:endParaRPr lang="en-US" altLang="zh-CN" smtClean="0"/>
          </a:p>
        </p:txBody>
      </p:sp>
      <p:sp>
        <p:nvSpPr>
          <p:cNvPr id="233475" name="Rectangle 2"/>
          <p:cNvSpPr>
            <a:spLocks noGrp="1" noRot="1" noChangeAspect="1" noChangeArrowheads="1" noTextEdit="1"/>
          </p:cNvSpPr>
          <p:nvPr>
            <p:ph type="sldImg" idx="4294967295"/>
          </p:nvPr>
        </p:nvSpPr>
        <p:spPr>
          <a:ln/>
        </p:spPr>
      </p:sp>
      <p:sp>
        <p:nvSpPr>
          <p:cNvPr id="233476" name="Rectangle 3"/>
          <p:cNvSpPr>
            <a:spLocks noGrp="1" noChangeArrowheads="1"/>
          </p:cNvSpPr>
          <p:nvPr>
            <p:ph type="body" idx="4294967295"/>
          </p:nvPr>
        </p:nvSpPr>
        <p:spPr/>
        <p:txBody>
          <a:bodyPr>
            <a:prstTxWarp prst="textNoShape">
              <a:avLst/>
            </a:prstTxWarp>
          </a:bodyPr>
          <a:lstStyle/>
          <a:p>
            <a:r>
              <a:rPr lang="en-US" altLang="zh-CN" smtClean="0"/>
              <a:t>OSPF</a:t>
            </a:r>
            <a:r>
              <a:rPr lang="zh-CN" altLang="en-US" smtClean="0"/>
              <a:t>（</a:t>
            </a:r>
            <a:r>
              <a:rPr lang="en-US" altLang="zh-CN" smtClean="0"/>
              <a:t>Open Shortest Path First</a:t>
            </a:r>
            <a:r>
              <a:rPr lang="zh-CN" altLang="en-US" smtClean="0"/>
              <a:t>）路由协议是由</a:t>
            </a:r>
            <a:r>
              <a:rPr lang="en-US" altLang="zh-CN" smtClean="0"/>
              <a:t>IETF</a:t>
            </a:r>
            <a:r>
              <a:rPr lang="zh-CN" altLang="en-US" smtClean="0"/>
              <a:t>（</a:t>
            </a:r>
            <a:r>
              <a:rPr lang="en-US" altLang="zh-CN" smtClean="0"/>
              <a:t>Internet Engineering Task Force</a:t>
            </a:r>
            <a:r>
              <a:rPr lang="zh-CN" altLang="en-US" smtClean="0"/>
              <a:t>）</a:t>
            </a:r>
            <a:r>
              <a:rPr lang="en-US" altLang="zh-CN" smtClean="0"/>
              <a:t>IGP</a:t>
            </a:r>
            <a:r>
              <a:rPr lang="zh-CN" altLang="en-US" smtClean="0"/>
              <a:t>工作小组提出的，是一种基于</a:t>
            </a:r>
            <a:r>
              <a:rPr lang="en-US" altLang="zh-CN" smtClean="0"/>
              <a:t>SPF</a:t>
            </a:r>
            <a:r>
              <a:rPr lang="zh-CN" altLang="en-US" smtClean="0"/>
              <a:t>算法的路由协议，目前使用的</a:t>
            </a:r>
            <a:r>
              <a:rPr lang="en-US" altLang="zh-CN" smtClean="0"/>
              <a:t>OSPF</a:t>
            </a:r>
            <a:r>
              <a:rPr lang="zh-CN" altLang="en-US" smtClean="0"/>
              <a:t>协议是其第二版，定义于</a:t>
            </a:r>
            <a:r>
              <a:rPr lang="en-US" altLang="zh-CN" smtClean="0"/>
              <a:t>RFC1247</a:t>
            </a:r>
            <a:r>
              <a:rPr lang="zh-CN" altLang="en-US" smtClean="0"/>
              <a:t>和</a:t>
            </a:r>
            <a:r>
              <a:rPr lang="en-US" altLang="zh-CN" smtClean="0"/>
              <a:t>RFC1583</a:t>
            </a:r>
            <a:r>
              <a:rPr lang="zh-CN" altLang="en-US" smtClean="0"/>
              <a:t>。</a:t>
            </a:r>
            <a:br>
              <a:rPr lang="zh-CN" altLang="en-US" smtClean="0"/>
            </a:br>
            <a:endParaRPr lang="zh-CN" altLang="en-US" smtClean="0"/>
          </a:p>
        </p:txBody>
      </p:sp>
    </p:spTree>
    <p:extLst>
      <p:ext uri="{BB962C8B-B14F-4D97-AF65-F5344CB8AC3E}">
        <p14:creationId xmlns:p14="http://schemas.microsoft.com/office/powerpoint/2010/main" val="40922822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28934236-AF3A-4264-A11E-E0D8B3140B90}" type="slidenum">
              <a:rPr lang="en-US" altLang="zh-CN" smtClean="0"/>
              <a:pPr/>
              <a:t>42</a:t>
            </a:fld>
            <a:endParaRPr lang="en-US" altLang="zh-CN" smtClean="0"/>
          </a:p>
        </p:txBody>
      </p:sp>
      <p:sp>
        <p:nvSpPr>
          <p:cNvPr id="235523" name="Rectangle 2"/>
          <p:cNvSpPr>
            <a:spLocks noGrp="1" noRot="1" noChangeAspect="1" noChangeArrowheads="1" noTextEdit="1"/>
          </p:cNvSpPr>
          <p:nvPr>
            <p:ph type="sldImg" idx="4294967295"/>
          </p:nvPr>
        </p:nvSpPr>
        <p:spPr>
          <a:ln/>
        </p:spPr>
      </p:sp>
      <p:sp>
        <p:nvSpPr>
          <p:cNvPr id="235524" name="Rectangle 3"/>
          <p:cNvSpPr>
            <a:spLocks noGrp="1" noChangeArrowheads="1"/>
          </p:cNvSpPr>
          <p:nvPr>
            <p:ph type="body" idx="4294967295"/>
          </p:nvPr>
        </p:nvSpPr>
        <p:spPr/>
        <p:txBody>
          <a:bodyPr>
            <a:prstTxWarp prst="textNoShape">
              <a:avLst/>
            </a:prstTxWarp>
          </a:bodyPr>
          <a:lstStyle/>
          <a:p>
            <a:r>
              <a:rPr lang="zh-CN" altLang="en-US" smtClean="0"/>
              <a:t>边界路由器 主干路由器 区域路由器 内部路由器</a:t>
            </a:r>
          </a:p>
        </p:txBody>
      </p:sp>
    </p:spTree>
    <p:extLst>
      <p:ext uri="{BB962C8B-B14F-4D97-AF65-F5344CB8AC3E}">
        <p14:creationId xmlns:p14="http://schemas.microsoft.com/office/powerpoint/2010/main" val="36883460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4CE2E004-6947-4E33-82D0-8E047212A745}" type="slidenum">
              <a:rPr lang="en-US" altLang="zh-CN" smtClean="0"/>
              <a:pPr/>
              <a:t>43</a:t>
            </a:fld>
            <a:endParaRPr lang="en-US" altLang="zh-CN" smtClean="0"/>
          </a:p>
        </p:txBody>
      </p:sp>
      <p:sp>
        <p:nvSpPr>
          <p:cNvPr id="237571" name="Rectangle 2"/>
          <p:cNvSpPr>
            <a:spLocks noGrp="1" noRot="1" noChangeAspect="1" noChangeArrowheads="1" noTextEdit="1"/>
          </p:cNvSpPr>
          <p:nvPr>
            <p:ph type="sldImg" idx="4294967295"/>
          </p:nvPr>
        </p:nvSpPr>
        <p:spPr>
          <a:ln/>
        </p:spPr>
      </p:sp>
      <p:sp>
        <p:nvSpPr>
          <p:cNvPr id="237572"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301353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395C7FDF-A19B-4CD2-A04D-C6DB11EBBDCC}" type="slidenum">
              <a:rPr lang="en-US" altLang="zh-CN" smtClean="0"/>
              <a:pPr/>
              <a:t>5</a:t>
            </a:fld>
            <a:endParaRPr lang="en-US" altLang="zh-CN" smtClean="0"/>
          </a:p>
        </p:txBody>
      </p:sp>
      <p:sp>
        <p:nvSpPr>
          <p:cNvPr id="162819" name="Rectangle 2"/>
          <p:cNvSpPr>
            <a:spLocks noGrp="1" noRot="1" noChangeAspect="1" noChangeArrowheads="1" noTextEdit="1"/>
          </p:cNvSpPr>
          <p:nvPr>
            <p:ph type="sldImg" idx="4294967295"/>
          </p:nvPr>
        </p:nvSpPr>
        <p:spPr>
          <a:ln/>
        </p:spPr>
      </p:sp>
      <p:sp>
        <p:nvSpPr>
          <p:cNvPr id="162820" name="Rectangle 3"/>
          <p:cNvSpPr>
            <a:spLocks noGrp="1" noChangeArrowheads="1"/>
          </p:cNvSpPr>
          <p:nvPr>
            <p:ph type="body" idx="4294967295"/>
          </p:nvPr>
        </p:nvSpPr>
        <p:spPr/>
        <p:txBody>
          <a:bodyPr>
            <a:prstTxWarp prst="textNoShape">
              <a:avLst/>
            </a:prstTxWarp>
          </a:bodyPr>
          <a:lstStyle/>
          <a:p>
            <a:r>
              <a:rPr lang="en-US" altLang="zh-CN" smtClean="0"/>
              <a:t>U</a:t>
            </a:r>
            <a:r>
              <a:rPr lang="zh-CN" altLang="en-US" smtClean="0"/>
              <a:t>和</a:t>
            </a:r>
            <a:r>
              <a:rPr lang="en-US" altLang="zh-CN" smtClean="0"/>
              <a:t>Z</a:t>
            </a:r>
            <a:r>
              <a:rPr lang="zh-CN" altLang="en-US" smtClean="0"/>
              <a:t>之间的最小开销是</a:t>
            </a:r>
            <a:r>
              <a:rPr lang="en-US" altLang="zh-CN" smtClean="0"/>
              <a:t>4</a:t>
            </a:r>
            <a:r>
              <a:rPr lang="zh-CN" altLang="en-US" smtClean="0"/>
              <a:t>，经过</a:t>
            </a:r>
            <a:r>
              <a:rPr lang="en-US" altLang="zh-CN" smtClean="0"/>
              <a:t>X</a:t>
            </a:r>
            <a:r>
              <a:rPr lang="zh-CN" altLang="en-US" smtClean="0"/>
              <a:t>和</a:t>
            </a:r>
            <a:r>
              <a:rPr lang="en-US" altLang="zh-CN" smtClean="0"/>
              <a:t>Y</a:t>
            </a:r>
          </a:p>
        </p:txBody>
      </p:sp>
    </p:spTree>
    <p:extLst>
      <p:ext uri="{BB962C8B-B14F-4D97-AF65-F5344CB8AC3E}">
        <p14:creationId xmlns:p14="http://schemas.microsoft.com/office/powerpoint/2010/main" val="16779759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60A0E4D3-3B60-4FF7-8848-116E5ED176E0}" type="slidenum">
              <a:rPr lang="en-US" altLang="zh-CN" smtClean="0"/>
              <a:pPr/>
              <a:t>44</a:t>
            </a:fld>
            <a:endParaRPr lang="en-US" altLang="zh-CN" smtClean="0"/>
          </a:p>
        </p:txBody>
      </p:sp>
      <p:sp>
        <p:nvSpPr>
          <p:cNvPr id="166915" name="Rectangle 2"/>
          <p:cNvSpPr>
            <a:spLocks noGrp="1" noRot="1" noChangeAspect="1" noChangeArrowheads="1" noTextEdit="1"/>
          </p:cNvSpPr>
          <p:nvPr>
            <p:ph type="sldImg" idx="4294967295"/>
          </p:nvPr>
        </p:nvSpPr>
        <p:spPr>
          <a:ln/>
        </p:spPr>
      </p:sp>
      <p:sp>
        <p:nvSpPr>
          <p:cNvPr id="166916"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0321838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27BDB06A-F8CB-4654-9D0E-241E7CE1160E}" type="slidenum">
              <a:rPr lang="en-US" altLang="zh-CN" smtClean="0"/>
              <a:pPr/>
              <a:t>45</a:t>
            </a:fld>
            <a:endParaRPr lang="en-US" altLang="zh-CN" smtClean="0"/>
          </a:p>
        </p:txBody>
      </p:sp>
      <p:sp>
        <p:nvSpPr>
          <p:cNvPr id="241667" name="Rectangle 2"/>
          <p:cNvSpPr>
            <a:spLocks noGrp="1" noRot="1" noChangeAspect="1" noChangeArrowheads="1" noTextEdit="1"/>
          </p:cNvSpPr>
          <p:nvPr>
            <p:ph type="sldImg" idx="4294967295"/>
          </p:nvPr>
        </p:nvSpPr>
        <p:spPr>
          <a:ln/>
        </p:spPr>
      </p:sp>
      <p:sp>
        <p:nvSpPr>
          <p:cNvPr id="241668" name="Rectangle 3"/>
          <p:cNvSpPr>
            <a:spLocks noGrp="1" noChangeArrowheads="1"/>
          </p:cNvSpPr>
          <p:nvPr>
            <p:ph type="body" idx="4294967295"/>
          </p:nvPr>
        </p:nvSpPr>
        <p:spPr/>
        <p:txBody>
          <a:bodyPr>
            <a:prstTxWarp prst="textNoShape">
              <a:avLst/>
            </a:prstTxWarp>
          </a:bodyPr>
          <a:lstStyle/>
          <a:p>
            <a:r>
              <a:rPr lang="en-US" altLang="zh-CN" smtClean="0"/>
              <a:t>BGP</a:t>
            </a:r>
            <a:r>
              <a:rPr lang="zh-CN" altLang="en-US" smtClean="0"/>
              <a:t>协议的特点</a:t>
            </a:r>
            <a:r>
              <a:rPr lang="en-US" altLang="zh-CN" smtClean="0"/>
              <a:t>BGP</a:t>
            </a:r>
            <a:r>
              <a:rPr lang="zh-CN" altLang="en-US" smtClean="0"/>
              <a:t>是一种</a:t>
            </a:r>
            <a:r>
              <a:rPr lang="en-US" altLang="zh-CN" smtClean="0"/>
              <a:t>AS(</a:t>
            </a:r>
            <a:r>
              <a:rPr lang="zh-CN" altLang="en-US" smtClean="0"/>
              <a:t>自治区域</a:t>
            </a:r>
            <a:r>
              <a:rPr lang="en-US" altLang="zh-CN" smtClean="0"/>
              <a:t>)</a:t>
            </a:r>
            <a:r>
              <a:rPr lang="zh-CN" altLang="en-US" smtClean="0"/>
              <a:t>外部路由协议，主要负责本自治区域和外部的自治区域间的路由可达信息的交换。因此，它所关心的拓扑结构是</a:t>
            </a:r>
            <a:r>
              <a:rPr lang="en-US" altLang="zh-CN" smtClean="0"/>
              <a:t>AS(</a:t>
            </a:r>
            <a:r>
              <a:rPr lang="zh-CN" altLang="en-US" smtClean="0"/>
              <a:t>自治区域</a:t>
            </a:r>
            <a:r>
              <a:rPr lang="en-US" altLang="zh-CN" smtClean="0"/>
              <a:t>)</a:t>
            </a:r>
            <a:r>
              <a:rPr lang="zh-CN" altLang="en-US" smtClean="0"/>
              <a:t>的拓扑结构。</a:t>
            </a:r>
          </a:p>
        </p:txBody>
      </p:sp>
    </p:spTree>
    <p:extLst>
      <p:ext uri="{BB962C8B-B14F-4D97-AF65-F5344CB8AC3E}">
        <p14:creationId xmlns:p14="http://schemas.microsoft.com/office/powerpoint/2010/main" val="35736692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7EBF2D15-4708-49DE-A289-02852B8022F7}" type="slidenum">
              <a:rPr lang="en-US" altLang="zh-CN" smtClean="0"/>
              <a:pPr/>
              <a:t>46</a:t>
            </a:fld>
            <a:endParaRPr lang="en-US" altLang="zh-CN" smtClean="0"/>
          </a:p>
        </p:txBody>
      </p:sp>
      <p:sp>
        <p:nvSpPr>
          <p:cNvPr id="243715" name="Rectangle 2"/>
          <p:cNvSpPr>
            <a:spLocks noGrp="1" noRot="1" noChangeAspect="1" noChangeArrowheads="1" noTextEdit="1"/>
          </p:cNvSpPr>
          <p:nvPr>
            <p:ph type="sldImg" idx="4294967295"/>
          </p:nvPr>
        </p:nvSpPr>
        <p:spPr>
          <a:ln/>
        </p:spPr>
      </p:sp>
      <p:sp>
        <p:nvSpPr>
          <p:cNvPr id="243716"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9981984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404A456C-8A5A-4F7F-8374-25ED1EABEE04}" type="slidenum">
              <a:rPr lang="en-US" altLang="zh-CN" smtClean="0"/>
              <a:pPr/>
              <a:t>47</a:t>
            </a:fld>
            <a:endParaRPr lang="en-US" altLang="zh-CN" smtClean="0"/>
          </a:p>
        </p:txBody>
      </p:sp>
      <p:sp>
        <p:nvSpPr>
          <p:cNvPr id="245763" name="Rectangle 2"/>
          <p:cNvSpPr>
            <a:spLocks noGrp="1" noRot="1" noChangeAspect="1" noChangeArrowheads="1" noTextEdit="1"/>
          </p:cNvSpPr>
          <p:nvPr>
            <p:ph type="sldImg" idx="4294967295"/>
          </p:nvPr>
        </p:nvSpPr>
        <p:spPr>
          <a:ln/>
        </p:spPr>
      </p:sp>
      <p:sp>
        <p:nvSpPr>
          <p:cNvPr id="245764" name="Rectangle 3"/>
          <p:cNvSpPr>
            <a:spLocks noGrp="1" noChangeArrowheads="1"/>
          </p:cNvSpPr>
          <p:nvPr>
            <p:ph type="body" idx="4294967295"/>
          </p:nvPr>
        </p:nvSpPr>
        <p:spPr/>
        <p:txBody>
          <a:bodyPr>
            <a:prstTxWarp prst="textNoShape">
              <a:avLst/>
            </a:prstTxWarp>
          </a:bodyPr>
          <a:lstStyle/>
          <a:p>
            <a:r>
              <a:rPr lang="zh-CN" altLang="en-US" smtClean="0"/>
              <a:t>图示讲解</a:t>
            </a:r>
          </a:p>
        </p:txBody>
      </p:sp>
    </p:spTree>
    <p:extLst>
      <p:ext uri="{BB962C8B-B14F-4D97-AF65-F5344CB8AC3E}">
        <p14:creationId xmlns:p14="http://schemas.microsoft.com/office/powerpoint/2010/main" val="22704441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1C514E3E-82DF-4055-B134-69D851E74C12}" type="slidenum">
              <a:rPr lang="en-US" altLang="zh-CN" smtClean="0"/>
              <a:pPr/>
              <a:t>48</a:t>
            </a:fld>
            <a:endParaRPr lang="en-US" altLang="zh-CN" smtClean="0"/>
          </a:p>
        </p:txBody>
      </p:sp>
      <p:sp>
        <p:nvSpPr>
          <p:cNvPr id="247811" name="Rectangle 2"/>
          <p:cNvSpPr>
            <a:spLocks noGrp="1" noRot="1" noChangeAspect="1" noChangeArrowheads="1" noTextEdit="1"/>
          </p:cNvSpPr>
          <p:nvPr>
            <p:ph type="sldImg" idx="4294967295"/>
          </p:nvPr>
        </p:nvSpPr>
        <p:spPr>
          <a:ln/>
        </p:spPr>
      </p:sp>
      <p:sp>
        <p:nvSpPr>
          <p:cNvPr id="247812" name="Rectangle 3"/>
          <p:cNvSpPr>
            <a:spLocks noGrp="1" noChangeArrowheads="1"/>
          </p:cNvSpPr>
          <p:nvPr>
            <p:ph type="body" idx="4294967295"/>
          </p:nvPr>
        </p:nvSpPr>
        <p:spPr/>
        <p:txBody>
          <a:bodyPr>
            <a:prstTxWarp prst="textNoShape">
              <a:avLst/>
            </a:prstTxWarp>
          </a:bodyPr>
          <a:lstStyle/>
          <a:p>
            <a:r>
              <a:rPr lang="en-US" altLang="zh-CN" smtClean="0"/>
              <a:t>AS-Path</a:t>
            </a:r>
            <a:r>
              <a:rPr lang="zh-CN" altLang="en-US" smtClean="0"/>
              <a:t>本身采用一种防止产品路由循环的机制，路由器不会导入任何已经在</a:t>
            </a:r>
            <a:r>
              <a:rPr lang="en-US" altLang="zh-CN" smtClean="0"/>
              <a:t>AS-Path</a:t>
            </a:r>
            <a:r>
              <a:rPr lang="zh-CN" altLang="en-US" smtClean="0"/>
              <a:t>属性中所包含的路由。 </a:t>
            </a:r>
          </a:p>
        </p:txBody>
      </p:sp>
    </p:spTree>
    <p:extLst>
      <p:ext uri="{BB962C8B-B14F-4D97-AF65-F5344CB8AC3E}">
        <p14:creationId xmlns:p14="http://schemas.microsoft.com/office/powerpoint/2010/main" val="29752051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D8D94B3B-8351-484D-95F4-70AB38C2F1E9}" type="slidenum">
              <a:rPr lang="en-US" altLang="zh-CN" smtClean="0"/>
              <a:pPr/>
              <a:t>49</a:t>
            </a:fld>
            <a:endParaRPr lang="en-US" altLang="zh-CN" smtClean="0"/>
          </a:p>
        </p:txBody>
      </p:sp>
      <p:sp>
        <p:nvSpPr>
          <p:cNvPr id="249859" name="Rectangle 2"/>
          <p:cNvSpPr>
            <a:spLocks noGrp="1" noRot="1" noChangeAspect="1" noChangeArrowheads="1" noTextEdit="1"/>
          </p:cNvSpPr>
          <p:nvPr>
            <p:ph type="sldImg" idx="4294967295"/>
          </p:nvPr>
        </p:nvSpPr>
        <p:spPr>
          <a:ln/>
        </p:spPr>
      </p:sp>
      <p:sp>
        <p:nvSpPr>
          <p:cNvPr id="249860"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8819378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7A3C6104-00AA-41D0-A60C-B1E19B302653}" type="slidenum">
              <a:rPr lang="en-US" altLang="zh-CN" smtClean="0"/>
              <a:pPr/>
              <a:t>50</a:t>
            </a:fld>
            <a:endParaRPr lang="en-US" altLang="zh-CN" smtClean="0"/>
          </a:p>
        </p:txBody>
      </p:sp>
      <p:sp>
        <p:nvSpPr>
          <p:cNvPr id="251907" name="Rectangle 2"/>
          <p:cNvSpPr>
            <a:spLocks noGrp="1" noRot="1" noChangeAspect="1" noChangeArrowheads="1" noTextEdit="1"/>
          </p:cNvSpPr>
          <p:nvPr>
            <p:ph type="sldImg" idx="4294967295"/>
          </p:nvPr>
        </p:nvSpPr>
        <p:spPr>
          <a:ln/>
        </p:spPr>
      </p:sp>
      <p:sp>
        <p:nvSpPr>
          <p:cNvPr id="251908" name="Rectangle 3"/>
          <p:cNvSpPr>
            <a:spLocks noGrp="1" noChangeArrowheads="1"/>
          </p:cNvSpPr>
          <p:nvPr>
            <p:ph type="body" idx="4294967295"/>
          </p:nvPr>
        </p:nvSpPr>
        <p:spPr/>
        <p:txBody>
          <a:bodyPr>
            <a:prstTxWarp prst="textNoShape">
              <a:avLst/>
            </a:prstTxWarp>
          </a:bodyPr>
          <a:lstStyle/>
          <a:p>
            <a:r>
              <a:rPr lang="en-US" altLang="zh-CN" smtClean="0"/>
              <a:t>BGP</a:t>
            </a:r>
            <a:r>
              <a:rPr lang="zh-CN" altLang="en-US" smtClean="0"/>
              <a:t>报文要先建立连接再发送</a:t>
            </a:r>
          </a:p>
        </p:txBody>
      </p:sp>
    </p:spTree>
    <p:extLst>
      <p:ext uri="{BB962C8B-B14F-4D97-AF65-F5344CB8AC3E}">
        <p14:creationId xmlns:p14="http://schemas.microsoft.com/office/powerpoint/2010/main" val="6945226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Slide Image Placeholder 1"/>
          <p:cNvSpPr>
            <a:spLocks noGrp="1" noRot="1" noChangeAspect="1" noChangeArrowheads="1" noTextEdit="1"/>
          </p:cNvSpPr>
          <p:nvPr>
            <p:ph type="sldImg" idx="4294967295"/>
          </p:nvPr>
        </p:nvSpPr>
        <p:spPr>
          <a:ln/>
        </p:spPr>
      </p:sp>
      <p:sp>
        <p:nvSpPr>
          <p:cNvPr id="253955" name="Notes Placeholder 2"/>
          <p:cNvSpPr>
            <a:spLocks noGrp="1" noChangeArrowheads="1"/>
          </p:cNvSpPr>
          <p:nvPr>
            <p:ph type="body" idx="4294967295"/>
          </p:nvPr>
        </p:nvSpPr>
        <p:spPr>
          <a:xfrm>
            <a:off x="974725" y="4560888"/>
            <a:ext cx="5365750" cy="4319587"/>
          </a:xfrm>
        </p:spPr>
        <p:txBody>
          <a:bodyPr lIns="96661" tIns="48331" rIns="96661" bIns="48331">
            <a:prstTxWarp prst="textNoShape">
              <a:avLst/>
            </a:prstTxWarp>
          </a:bodyPr>
          <a:lstStyle/>
          <a:p>
            <a:endParaRPr lang="zh-CN" altLang="en-US" smtClean="0"/>
          </a:p>
        </p:txBody>
      </p:sp>
      <p:sp>
        <p:nvSpPr>
          <p:cNvPr id="253956" name="Slide Number Placeholder 3"/>
          <p:cNvSpPr>
            <a:spLocks noGrp="1" noChangeArrowheads="1"/>
          </p:cNvSpPr>
          <p:nvPr>
            <p:ph type="sldNum" sz="quarter" idx="5"/>
          </p:nvPr>
        </p:nvSpPr>
        <p:spPr>
          <a:xfrm>
            <a:off x="4144963" y="9121775"/>
            <a:ext cx="3170237" cy="479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prstTxWarp prst="textNoShape">
              <a:avLst/>
            </a:prstTxWarp>
          </a:bodyPr>
          <a:lstStyle>
            <a:lvl1pPr defTabSz="966788">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defTabSz="966788">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defTabSz="966788">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defTabSz="966788">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defTabSz="966788">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defTabSz="966788"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defTabSz="966788"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defTabSz="966788"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defTabSz="966788"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33687787-5971-42D3-83A9-E87CA7ABF24B}" type="slidenum">
              <a:rPr lang="en-US" altLang="en-US" sz="1300" smtClean="0"/>
              <a:pPr/>
              <a:t>51</a:t>
            </a:fld>
            <a:endParaRPr lang="en-US" altLang="en-US" sz="1300" smtClean="0"/>
          </a:p>
        </p:txBody>
      </p:sp>
    </p:spTree>
    <p:extLst>
      <p:ext uri="{BB962C8B-B14F-4D97-AF65-F5344CB8AC3E}">
        <p14:creationId xmlns:p14="http://schemas.microsoft.com/office/powerpoint/2010/main" val="40026119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Slide Image Placeholder 1"/>
          <p:cNvSpPr>
            <a:spLocks noGrp="1" noRot="1" noChangeAspect="1" noChangeArrowheads="1" noTextEdit="1"/>
          </p:cNvSpPr>
          <p:nvPr>
            <p:ph type="sldImg" idx="4294967295"/>
          </p:nvPr>
        </p:nvSpPr>
        <p:spPr>
          <a:ln/>
        </p:spPr>
      </p:sp>
      <p:sp>
        <p:nvSpPr>
          <p:cNvPr id="256003" name="Notes Placeholder 2"/>
          <p:cNvSpPr>
            <a:spLocks noGrp="1" noChangeArrowheads="1"/>
          </p:cNvSpPr>
          <p:nvPr>
            <p:ph type="body" idx="4294967295"/>
          </p:nvPr>
        </p:nvSpPr>
        <p:spPr>
          <a:xfrm>
            <a:off x="974725" y="4560888"/>
            <a:ext cx="5365750" cy="4319587"/>
          </a:xfrm>
        </p:spPr>
        <p:txBody>
          <a:bodyPr lIns="96661" tIns="48331" rIns="96661" bIns="48331">
            <a:prstTxWarp prst="textNoShape">
              <a:avLst/>
            </a:prstTxWarp>
          </a:bodyPr>
          <a:lstStyle/>
          <a:p>
            <a:endParaRPr lang="zh-CN" altLang="en-US" smtClean="0"/>
          </a:p>
        </p:txBody>
      </p:sp>
      <p:sp>
        <p:nvSpPr>
          <p:cNvPr id="256004" name="Slide Number Placeholder 3"/>
          <p:cNvSpPr>
            <a:spLocks noGrp="1" noChangeArrowheads="1"/>
          </p:cNvSpPr>
          <p:nvPr>
            <p:ph type="sldNum" sz="quarter" idx="5"/>
          </p:nvPr>
        </p:nvSpPr>
        <p:spPr>
          <a:xfrm>
            <a:off x="4144963" y="9121775"/>
            <a:ext cx="3170237" cy="479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prstTxWarp prst="textNoShape">
              <a:avLst/>
            </a:prstTxWarp>
          </a:bodyPr>
          <a:lstStyle>
            <a:lvl1pPr defTabSz="966788">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defTabSz="966788">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defTabSz="966788">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defTabSz="966788">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defTabSz="966788">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defTabSz="966788"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defTabSz="966788"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defTabSz="966788"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defTabSz="966788"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6E94C0E7-0A7E-4035-ACCF-6FF111C8D999}" type="slidenum">
              <a:rPr lang="en-US" altLang="en-US" sz="1300" smtClean="0"/>
              <a:pPr/>
              <a:t>52</a:t>
            </a:fld>
            <a:endParaRPr lang="en-US" altLang="en-US" sz="1300" smtClean="0"/>
          </a:p>
        </p:txBody>
      </p:sp>
    </p:spTree>
    <p:extLst>
      <p:ext uri="{BB962C8B-B14F-4D97-AF65-F5344CB8AC3E}">
        <p14:creationId xmlns:p14="http://schemas.microsoft.com/office/powerpoint/2010/main" val="29682931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Slide Image Placeholder 1"/>
          <p:cNvSpPr>
            <a:spLocks noGrp="1" noRot="1" noChangeAspect="1" noChangeArrowheads="1" noTextEdit="1"/>
          </p:cNvSpPr>
          <p:nvPr>
            <p:ph type="sldImg" idx="4294967295"/>
          </p:nvPr>
        </p:nvSpPr>
        <p:spPr>
          <a:ln/>
        </p:spPr>
      </p:sp>
      <p:sp>
        <p:nvSpPr>
          <p:cNvPr id="258051" name="Notes Placeholder 2"/>
          <p:cNvSpPr>
            <a:spLocks noGrp="1" noChangeArrowheads="1"/>
          </p:cNvSpPr>
          <p:nvPr>
            <p:ph type="body" idx="4294967295"/>
          </p:nvPr>
        </p:nvSpPr>
        <p:spPr>
          <a:xfrm>
            <a:off x="974725" y="4560888"/>
            <a:ext cx="5365750" cy="4319587"/>
          </a:xfrm>
        </p:spPr>
        <p:txBody>
          <a:bodyPr lIns="96661" tIns="48331" rIns="96661" bIns="48331">
            <a:prstTxWarp prst="textNoShape">
              <a:avLst/>
            </a:prstTxWarp>
          </a:bodyPr>
          <a:lstStyle/>
          <a:p>
            <a:endParaRPr lang="zh-CN" altLang="en-US" smtClean="0"/>
          </a:p>
        </p:txBody>
      </p:sp>
      <p:sp>
        <p:nvSpPr>
          <p:cNvPr id="258052" name="Slide Number Placeholder 3"/>
          <p:cNvSpPr>
            <a:spLocks noGrp="1" noChangeArrowheads="1"/>
          </p:cNvSpPr>
          <p:nvPr>
            <p:ph type="sldNum" sz="quarter" idx="5"/>
          </p:nvPr>
        </p:nvSpPr>
        <p:spPr>
          <a:xfrm>
            <a:off x="4144963" y="9121775"/>
            <a:ext cx="3170237" cy="479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prstTxWarp prst="textNoShape">
              <a:avLst/>
            </a:prstTxWarp>
          </a:bodyPr>
          <a:lstStyle>
            <a:lvl1pPr defTabSz="966788">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defTabSz="966788">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defTabSz="966788">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defTabSz="966788">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defTabSz="966788">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defTabSz="966788"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defTabSz="966788"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defTabSz="966788"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defTabSz="966788"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648E2368-D59A-476F-BB46-7D454EA087F2}" type="slidenum">
              <a:rPr lang="en-US" altLang="en-US" sz="1300" smtClean="0"/>
              <a:pPr/>
              <a:t>53</a:t>
            </a:fld>
            <a:endParaRPr lang="en-US" altLang="en-US" sz="1300" smtClean="0"/>
          </a:p>
        </p:txBody>
      </p:sp>
    </p:spTree>
    <p:extLst>
      <p:ext uri="{BB962C8B-B14F-4D97-AF65-F5344CB8AC3E}">
        <p14:creationId xmlns:p14="http://schemas.microsoft.com/office/powerpoint/2010/main" val="1632842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94B3C9E4-B523-4C43-BD06-2EED88EF4350}" type="slidenum">
              <a:rPr lang="en-US" altLang="zh-CN" smtClean="0"/>
              <a:pPr/>
              <a:t>6</a:t>
            </a:fld>
            <a:endParaRPr lang="en-US" altLang="zh-CN" smtClean="0"/>
          </a:p>
        </p:txBody>
      </p:sp>
      <p:sp>
        <p:nvSpPr>
          <p:cNvPr id="164867" name="Rectangle 2"/>
          <p:cNvSpPr>
            <a:spLocks noGrp="1" noRot="1" noChangeAspect="1" noChangeArrowheads="1" noTextEdit="1"/>
          </p:cNvSpPr>
          <p:nvPr>
            <p:ph type="sldImg" idx="4294967295"/>
          </p:nvPr>
        </p:nvSpPr>
        <p:spPr>
          <a:ln/>
        </p:spPr>
      </p:sp>
      <p:sp>
        <p:nvSpPr>
          <p:cNvPr id="164868" name="Rectangle 3"/>
          <p:cNvSpPr>
            <a:spLocks noGrp="1" noChangeArrowheads="1"/>
          </p:cNvSpPr>
          <p:nvPr>
            <p:ph type="body" idx="4294967295"/>
          </p:nvPr>
        </p:nvSpPr>
        <p:spPr/>
        <p:txBody>
          <a:bodyPr>
            <a:prstTxWarp prst="textNoShape">
              <a:avLst/>
            </a:prstTxWarp>
          </a:bodyPr>
          <a:lstStyle/>
          <a:p>
            <a:r>
              <a:rPr lang="zh-CN" altLang="en-US" smtClean="0"/>
              <a:t>现在的路由器大多采用链路状态算法</a:t>
            </a:r>
          </a:p>
        </p:txBody>
      </p:sp>
    </p:spTree>
    <p:extLst>
      <p:ext uri="{BB962C8B-B14F-4D97-AF65-F5344CB8AC3E}">
        <p14:creationId xmlns:p14="http://schemas.microsoft.com/office/powerpoint/2010/main" val="37392063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Slide Image Placeholder 1"/>
          <p:cNvSpPr>
            <a:spLocks noGrp="1" noRot="1" noChangeAspect="1" noChangeArrowheads="1" noTextEdit="1"/>
          </p:cNvSpPr>
          <p:nvPr>
            <p:ph type="sldImg" idx="4294967295"/>
          </p:nvPr>
        </p:nvSpPr>
        <p:spPr>
          <a:ln/>
        </p:spPr>
      </p:sp>
      <p:sp>
        <p:nvSpPr>
          <p:cNvPr id="260099" name="Notes Placeholder 2"/>
          <p:cNvSpPr>
            <a:spLocks noGrp="1" noChangeArrowheads="1"/>
          </p:cNvSpPr>
          <p:nvPr>
            <p:ph type="body" idx="4294967295"/>
          </p:nvPr>
        </p:nvSpPr>
        <p:spPr>
          <a:xfrm>
            <a:off x="974725" y="4560888"/>
            <a:ext cx="5365750" cy="4319587"/>
          </a:xfrm>
        </p:spPr>
        <p:txBody>
          <a:bodyPr lIns="96661" tIns="48331" rIns="96661" bIns="48331">
            <a:prstTxWarp prst="textNoShape">
              <a:avLst/>
            </a:prstTxWarp>
          </a:bodyPr>
          <a:lstStyle/>
          <a:p>
            <a:endParaRPr lang="zh-CN" altLang="en-US" smtClean="0"/>
          </a:p>
        </p:txBody>
      </p:sp>
      <p:sp>
        <p:nvSpPr>
          <p:cNvPr id="260100" name="Slide Number Placeholder 3"/>
          <p:cNvSpPr>
            <a:spLocks noGrp="1" noChangeArrowheads="1"/>
          </p:cNvSpPr>
          <p:nvPr>
            <p:ph type="sldNum" sz="quarter" idx="5"/>
          </p:nvPr>
        </p:nvSpPr>
        <p:spPr>
          <a:xfrm>
            <a:off x="4144963" y="9121775"/>
            <a:ext cx="3170237" cy="479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prstTxWarp prst="textNoShape">
              <a:avLst/>
            </a:prstTxWarp>
          </a:bodyPr>
          <a:lstStyle>
            <a:lvl1pPr defTabSz="966788">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defTabSz="966788">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defTabSz="966788">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defTabSz="966788">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defTabSz="966788">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defTabSz="966788"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defTabSz="966788"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defTabSz="966788"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defTabSz="966788"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CA0B0105-FFDB-41CD-B2F7-6D36291389F8}" type="slidenum">
              <a:rPr lang="en-US" altLang="en-US" sz="1300" smtClean="0"/>
              <a:pPr/>
              <a:t>54</a:t>
            </a:fld>
            <a:endParaRPr lang="en-US" altLang="en-US" sz="1300" smtClean="0"/>
          </a:p>
        </p:txBody>
      </p:sp>
    </p:spTree>
    <p:extLst>
      <p:ext uri="{BB962C8B-B14F-4D97-AF65-F5344CB8AC3E}">
        <p14:creationId xmlns:p14="http://schemas.microsoft.com/office/powerpoint/2010/main" val="8160936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Slide Image Placeholder 1"/>
          <p:cNvSpPr>
            <a:spLocks noGrp="1" noRot="1" noChangeAspect="1" noChangeArrowheads="1" noTextEdit="1"/>
          </p:cNvSpPr>
          <p:nvPr>
            <p:ph type="sldImg" idx="4294967295"/>
          </p:nvPr>
        </p:nvSpPr>
        <p:spPr>
          <a:ln/>
        </p:spPr>
      </p:sp>
      <p:sp>
        <p:nvSpPr>
          <p:cNvPr id="262147" name="Notes Placeholder 2"/>
          <p:cNvSpPr>
            <a:spLocks noGrp="1" noChangeArrowheads="1"/>
          </p:cNvSpPr>
          <p:nvPr>
            <p:ph type="body" idx="4294967295"/>
          </p:nvPr>
        </p:nvSpPr>
        <p:spPr>
          <a:xfrm>
            <a:off x="974725" y="4560888"/>
            <a:ext cx="5365750" cy="4319587"/>
          </a:xfrm>
        </p:spPr>
        <p:txBody>
          <a:bodyPr lIns="96661" tIns="48331" rIns="96661" bIns="48331">
            <a:prstTxWarp prst="textNoShape">
              <a:avLst/>
            </a:prstTxWarp>
          </a:bodyPr>
          <a:lstStyle/>
          <a:p>
            <a:endParaRPr lang="zh-CN" altLang="en-US" smtClean="0"/>
          </a:p>
        </p:txBody>
      </p:sp>
      <p:sp>
        <p:nvSpPr>
          <p:cNvPr id="262148" name="Slide Number Placeholder 3"/>
          <p:cNvSpPr>
            <a:spLocks noGrp="1" noChangeArrowheads="1"/>
          </p:cNvSpPr>
          <p:nvPr>
            <p:ph type="sldNum" sz="quarter" idx="5"/>
          </p:nvPr>
        </p:nvSpPr>
        <p:spPr>
          <a:xfrm>
            <a:off x="4144963" y="9121775"/>
            <a:ext cx="3170237" cy="479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prstTxWarp prst="textNoShape">
              <a:avLst/>
            </a:prstTxWarp>
          </a:bodyPr>
          <a:lstStyle>
            <a:lvl1pPr defTabSz="966788">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defTabSz="966788">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defTabSz="966788">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defTabSz="966788">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defTabSz="966788">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defTabSz="966788"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defTabSz="966788"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defTabSz="966788"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defTabSz="966788"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7025191F-F83A-4754-8BFB-F64A886A129D}" type="slidenum">
              <a:rPr lang="en-US" altLang="en-US" sz="1300" smtClean="0"/>
              <a:pPr/>
              <a:t>55</a:t>
            </a:fld>
            <a:endParaRPr lang="en-US" altLang="en-US" sz="1300" smtClean="0"/>
          </a:p>
        </p:txBody>
      </p:sp>
    </p:spTree>
    <p:extLst>
      <p:ext uri="{BB962C8B-B14F-4D97-AF65-F5344CB8AC3E}">
        <p14:creationId xmlns:p14="http://schemas.microsoft.com/office/powerpoint/2010/main" val="24739744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Slide Image Placeholder 1"/>
          <p:cNvSpPr>
            <a:spLocks noGrp="1" noRot="1" noChangeAspect="1" noChangeArrowheads="1" noTextEdit="1"/>
          </p:cNvSpPr>
          <p:nvPr>
            <p:ph type="sldImg" idx="4294967295"/>
          </p:nvPr>
        </p:nvSpPr>
        <p:spPr>
          <a:ln/>
        </p:spPr>
      </p:sp>
      <p:sp>
        <p:nvSpPr>
          <p:cNvPr id="264195" name="Notes Placeholder 2"/>
          <p:cNvSpPr>
            <a:spLocks noGrp="1" noChangeArrowheads="1"/>
          </p:cNvSpPr>
          <p:nvPr>
            <p:ph type="body" idx="4294967295"/>
          </p:nvPr>
        </p:nvSpPr>
        <p:spPr>
          <a:xfrm>
            <a:off x="974725" y="4560888"/>
            <a:ext cx="5365750" cy="4319587"/>
          </a:xfrm>
        </p:spPr>
        <p:txBody>
          <a:bodyPr lIns="96661" tIns="48331" rIns="96661" bIns="48331">
            <a:prstTxWarp prst="textNoShape">
              <a:avLst/>
            </a:prstTxWarp>
          </a:bodyPr>
          <a:lstStyle/>
          <a:p>
            <a:endParaRPr lang="zh-CN" altLang="en-US" smtClean="0"/>
          </a:p>
        </p:txBody>
      </p:sp>
      <p:sp>
        <p:nvSpPr>
          <p:cNvPr id="264196" name="Slide Number Placeholder 3"/>
          <p:cNvSpPr>
            <a:spLocks noGrp="1" noChangeArrowheads="1"/>
          </p:cNvSpPr>
          <p:nvPr>
            <p:ph type="sldNum" sz="quarter" idx="5"/>
          </p:nvPr>
        </p:nvSpPr>
        <p:spPr>
          <a:xfrm>
            <a:off x="4144963" y="9121775"/>
            <a:ext cx="3170237" cy="479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prstTxWarp prst="textNoShape">
              <a:avLst/>
            </a:prstTxWarp>
          </a:bodyPr>
          <a:lstStyle>
            <a:lvl1pPr defTabSz="966788">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defTabSz="966788">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defTabSz="966788">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defTabSz="966788">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defTabSz="966788">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defTabSz="966788"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defTabSz="966788"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defTabSz="966788"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defTabSz="966788"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83DFF08E-418A-4D8B-A093-ED2957AC6FF8}" type="slidenum">
              <a:rPr lang="en-US" altLang="en-US" sz="1300" smtClean="0"/>
              <a:pPr/>
              <a:t>56</a:t>
            </a:fld>
            <a:endParaRPr lang="en-US" altLang="en-US" sz="1300" smtClean="0"/>
          </a:p>
        </p:txBody>
      </p:sp>
    </p:spTree>
    <p:extLst>
      <p:ext uri="{BB962C8B-B14F-4D97-AF65-F5344CB8AC3E}">
        <p14:creationId xmlns:p14="http://schemas.microsoft.com/office/powerpoint/2010/main" val="8973816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029AD340-A4DD-483E-8B60-AA0D693A74B9}" type="slidenum">
              <a:rPr lang="en-US" altLang="zh-CN" smtClean="0"/>
              <a:pPr/>
              <a:t>60</a:t>
            </a:fld>
            <a:endParaRPr lang="en-US" altLang="zh-CN" smtClean="0"/>
          </a:p>
        </p:txBody>
      </p:sp>
      <p:sp>
        <p:nvSpPr>
          <p:cNvPr id="269315" name="Rectangle 2"/>
          <p:cNvSpPr>
            <a:spLocks noGrp="1" noRot="1" noChangeAspect="1" noChangeArrowheads="1" noTextEdit="1"/>
          </p:cNvSpPr>
          <p:nvPr>
            <p:ph type="sldImg" idx="4294967295"/>
          </p:nvPr>
        </p:nvSpPr>
        <p:spPr>
          <a:ln/>
        </p:spPr>
      </p:sp>
      <p:sp>
        <p:nvSpPr>
          <p:cNvPr id="269316"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4482202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81B02351-69AA-4136-A739-375C9AF713E2}" type="slidenum">
              <a:rPr lang="en-US" altLang="zh-CN" smtClean="0"/>
              <a:pPr/>
              <a:t>61</a:t>
            </a:fld>
            <a:endParaRPr lang="en-US" altLang="zh-CN" smtClean="0"/>
          </a:p>
        </p:txBody>
      </p:sp>
      <p:sp>
        <p:nvSpPr>
          <p:cNvPr id="271363" name="Rectangle 2"/>
          <p:cNvSpPr>
            <a:spLocks noGrp="1" noRot="1" noChangeAspect="1" noChangeArrowheads="1" noTextEdit="1"/>
          </p:cNvSpPr>
          <p:nvPr>
            <p:ph type="sldImg" idx="4294967295"/>
          </p:nvPr>
        </p:nvSpPr>
        <p:spPr>
          <a:ln/>
        </p:spPr>
      </p:sp>
      <p:sp>
        <p:nvSpPr>
          <p:cNvPr id="271364"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2588588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AC74EEB9-051C-4E23-AEE6-7F0E6140E060}" type="slidenum">
              <a:rPr lang="en-US" altLang="zh-CN" smtClean="0"/>
              <a:pPr/>
              <a:t>62</a:t>
            </a:fld>
            <a:endParaRPr lang="en-US" altLang="zh-CN" smtClean="0"/>
          </a:p>
        </p:txBody>
      </p:sp>
      <p:sp>
        <p:nvSpPr>
          <p:cNvPr id="273411" name="Rectangle 2"/>
          <p:cNvSpPr>
            <a:spLocks noGrp="1" noRot="1" noChangeAspect="1" noChangeArrowheads="1" noTextEdit="1"/>
          </p:cNvSpPr>
          <p:nvPr>
            <p:ph type="sldImg" idx="4294967295"/>
          </p:nvPr>
        </p:nvSpPr>
        <p:spPr>
          <a:ln/>
        </p:spPr>
      </p:sp>
      <p:sp>
        <p:nvSpPr>
          <p:cNvPr id="273412"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6561322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60A0E4D3-3B60-4FF7-8848-116E5ED176E0}" type="slidenum">
              <a:rPr lang="en-US" altLang="zh-CN" smtClean="0"/>
              <a:pPr/>
              <a:t>63</a:t>
            </a:fld>
            <a:endParaRPr lang="en-US" altLang="zh-CN" smtClean="0"/>
          </a:p>
        </p:txBody>
      </p:sp>
      <p:sp>
        <p:nvSpPr>
          <p:cNvPr id="166915" name="Rectangle 2"/>
          <p:cNvSpPr>
            <a:spLocks noGrp="1" noRot="1" noChangeAspect="1" noChangeArrowheads="1" noTextEdit="1"/>
          </p:cNvSpPr>
          <p:nvPr>
            <p:ph type="sldImg" idx="4294967295"/>
          </p:nvPr>
        </p:nvSpPr>
        <p:spPr>
          <a:ln/>
        </p:spPr>
      </p:sp>
      <p:sp>
        <p:nvSpPr>
          <p:cNvPr id="166916"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2992049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CFF30EC0-1918-417B-8129-41A614B695F2}" type="slidenum">
              <a:rPr lang="en-US" altLang="zh-CN" smtClean="0"/>
              <a:pPr/>
              <a:t>64</a:t>
            </a:fld>
            <a:endParaRPr lang="en-US" altLang="zh-CN" smtClean="0"/>
          </a:p>
        </p:txBody>
      </p:sp>
      <p:sp>
        <p:nvSpPr>
          <p:cNvPr id="138243" name="Rectangle 2"/>
          <p:cNvSpPr>
            <a:spLocks noGrp="1" noRot="1" noChangeAspect="1" noChangeArrowheads="1" noTextEdit="1"/>
          </p:cNvSpPr>
          <p:nvPr>
            <p:ph type="sldImg" idx="4294967295"/>
          </p:nvPr>
        </p:nvSpPr>
        <p:spPr>
          <a:ln/>
        </p:spPr>
      </p:sp>
      <p:sp>
        <p:nvSpPr>
          <p:cNvPr id="138244" name="Rectangle 3"/>
          <p:cNvSpPr>
            <a:spLocks noGrp="1" noChangeArrowheads="1"/>
          </p:cNvSpPr>
          <p:nvPr>
            <p:ph type="body" idx="4294967295"/>
          </p:nvPr>
        </p:nvSpPr>
        <p:spPr/>
        <p:txBody>
          <a:bodyPr>
            <a:prstTxWarp prst="textNoShape">
              <a:avLst/>
            </a:prstTxWarp>
          </a:bodyPr>
          <a:lstStyle/>
          <a:p>
            <a:r>
              <a:rPr lang="en-US" altLang="zh-CN" smtClean="0"/>
              <a:t>Ping</a:t>
            </a:r>
            <a:r>
              <a:rPr lang="zh-CN" altLang="en-US" smtClean="0"/>
              <a:t>就是利用</a:t>
            </a:r>
          </a:p>
        </p:txBody>
      </p:sp>
    </p:spTree>
    <p:extLst>
      <p:ext uri="{BB962C8B-B14F-4D97-AF65-F5344CB8AC3E}">
        <p14:creationId xmlns:p14="http://schemas.microsoft.com/office/powerpoint/2010/main" val="39124897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31772A41-E468-4D05-AC7A-EF6329ACD4E9}" type="slidenum">
              <a:rPr lang="en-US" altLang="zh-CN" smtClean="0"/>
              <a:pPr/>
              <a:t>65</a:t>
            </a:fld>
            <a:endParaRPr lang="en-US" altLang="zh-CN" smtClean="0"/>
          </a:p>
        </p:txBody>
      </p:sp>
      <p:sp>
        <p:nvSpPr>
          <p:cNvPr id="140291" name="Rectangle 2"/>
          <p:cNvSpPr>
            <a:spLocks noGrp="1" noRot="1" noChangeAspect="1" noChangeArrowheads="1" noTextEdit="1"/>
          </p:cNvSpPr>
          <p:nvPr>
            <p:ph type="sldImg" idx="4294967295"/>
          </p:nvPr>
        </p:nvSpPr>
        <p:spPr>
          <a:ln/>
        </p:spPr>
      </p:sp>
      <p:sp>
        <p:nvSpPr>
          <p:cNvPr id="140292" name="Rectangle 3"/>
          <p:cNvSpPr>
            <a:spLocks noGrp="1" noChangeArrowheads="1"/>
          </p:cNvSpPr>
          <p:nvPr>
            <p:ph type="body" idx="4294967295"/>
          </p:nvPr>
        </p:nvSpPr>
        <p:spPr/>
        <p:txBody>
          <a:bodyPr>
            <a:prstTxWarp prst="textNoShape">
              <a:avLst/>
            </a:prstTxWarp>
          </a:bodyPr>
          <a:lstStyle/>
          <a:p>
            <a:r>
              <a:rPr lang="en-US" altLang="zh-CN" smtClean="0"/>
              <a:t>Traceroute</a:t>
            </a:r>
            <a:r>
              <a:rPr lang="zh-CN" altLang="en-US" smtClean="0"/>
              <a:t>可以结合第一章举的例子深入给学生讲解</a:t>
            </a:r>
          </a:p>
        </p:txBody>
      </p:sp>
    </p:spTree>
    <p:extLst>
      <p:ext uri="{BB962C8B-B14F-4D97-AF65-F5344CB8AC3E}">
        <p14:creationId xmlns:p14="http://schemas.microsoft.com/office/powerpoint/2010/main" val="29313865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F19D9798-7D32-48BA-A0EF-5150DE1905F8}" type="slidenum">
              <a:rPr lang="en-US" altLang="zh-CN" smtClean="0"/>
              <a:pPr/>
              <a:t>66</a:t>
            </a:fld>
            <a:endParaRPr lang="en-US" altLang="zh-CN" smtClean="0"/>
          </a:p>
        </p:txBody>
      </p:sp>
      <p:sp>
        <p:nvSpPr>
          <p:cNvPr id="321539" name="Rectangle 2"/>
          <p:cNvSpPr>
            <a:spLocks noGrp="1" noRot="1" noChangeAspect="1" noChangeArrowheads="1" noTextEdit="1"/>
          </p:cNvSpPr>
          <p:nvPr>
            <p:ph type="sldImg" idx="4294967295"/>
          </p:nvPr>
        </p:nvSpPr>
        <p:spPr>
          <a:ln/>
        </p:spPr>
      </p:sp>
      <p:sp>
        <p:nvSpPr>
          <p:cNvPr id="321540"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658630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60A0E4D3-3B60-4FF7-8848-116E5ED176E0}" type="slidenum">
              <a:rPr lang="en-US" altLang="zh-CN" smtClean="0"/>
              <a:pPr/>
              <a:t>7</a:t>
            </a:fld>
            <a:endParaRPr lang="en-US" altLang="zh-CN" smtClean="0"/>
          </a:p>
        </p:txBody>
      </p:sp>
      <p:sp>
        <p:nvSpPr>
          <p:cNvPr id="166915" name="Rectangle 2"/>
          <p:cNvSpPr>
            <a:spLocks noGrp="1" noRot="1" noChangeAspect="1" noChangeArrowheads="1" noTextEdit="1"/>
          </p:cNvSpPr>
          <p:nvPr>
            <p:ph type="sldImg" idx="4294967295"/>
          </p:nvPr>
        </p:nvSpPr>
        <p:spPr>
          <a:ln/>
        </p:spPr>
      </p:sp>
      <p:sp>
        <p:nvSpPr>
          <p:cNvPr id="166916"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2373447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19C7FAE1-4AB4-4A9F-95C8-3F253573D64E}" type="slidenum">
              <a:rPr lang="en-US" altLang="zh-CN" smtClean="0"/>
              <a:pPr/>
              <a:t>67</a:t>
            </a:fld>
            <a:endParaRPr lang="en-US" altLang="zh-CN" smtClean="0"/>
          </a:p>
        </p:txBody>
      </p:sp>
      <p:sp>
        <p:nvSpPr>
          <p:cNvPr id="323587" name="Rectangle 2"/>
          <p:cNvSpPr>
            <a:spLocks noGrp="1" noRot="1" noChangeAspect="1" noChangeArrowheads="1" noTextEdit="1"/>
          </p:cNvSpPr>
          <p:nvPr>
            <p:ph type="sldImg" idx="4294967295"/>
          </p:nvPr>
        </p:nvSpPr>
        <p:spPr>
          <a:ln/>
        </p:spPr>
      </p:sp>
      <p:sp>
        <p:nvSpPr>
          <p:cNvPr id="323588" name="Rectangle 3"/>
          <p:cNvSpPr>
            <a:spLocks noGrp="1" noChangeArrowheads="1"/>
          </p:cNvSpPr>
          <p:nvPr>
            <p:ph type="body" idx="4294967295"/>
          </p:nvPr>
        </p:nvSpPr>
        <p:spPr/>
        <p:txBody>
          <a:bodyPr>
            <a:prstTxWarp prst="textNoShape">
              <a:avLst/>
            </a:prstTxWarp>
          </a:bodyPr>
          <a:lstStyle/>
          <a:p>
            <a:r>
              <a:rPr lang="zh-CN" altLang="en-US" smtClean="0"/>
              <a:t>本章复习大纲</a:t>
            </a:r>
          </a:p>
        </p:txBody>
      </p:sp>
    </p:spTree>
    <p:extLst>
      <p:ext uri="{BB962C8B-B14F-4D97-AF65-F5344CB8AC3E}">
        <p14:creationId xmlns:p14="http://schemas.microsoft.com/office/powerpoint/2010/main" val="7011564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F49545C2-5E8F-4B59-B564-EC14CC423A3C}" type="slidenum">
              <a:rPr lang="en-US" altLang="zh-CN" smtClean="0"/>
              <a:pPr/>
              <a:t>68</a:t>
            </a:fld>
            <a:endParaRPr lang="en-US" altLang="zh-CN" smtClean="0"/>
          </a:p>
        </p:txBody>
      </p:sp>
      <p:sp>
        <p:nvSpPr>
          <p:cNvPr id="325635" name="Rectangle 2"/>
          <p:cNvSpPr>
            <a:spLocks noGrp="1" noRot="1" noChangeAspect="1" noChangeArrowheads="1" noTextEdit="1"/>
          </p:cNvSpPr>
          <p:nvPr>
            <p:ph type="sldImg" idx="4294967295"/>
          </p:nvPr>
        </p:nvSpPr>
        <p:spPr>
          <a:ln/>
        </p:spPr>
      </p:sp>
      <p:sp>
        <p:nvSpPr>
          <p:cNvPr id="325636"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653841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5134B3D7-F085-4753-A2F8-481C2A3377AE}" type="slidenum">
              <a:rPr lang="en-US" altLang="zh-CN" smtClean="0"/>
              <a:pPr/>
              <a:t>8</a:t>
            </a:fld>
            <a:endParaRPr lang="en-US" altLang="zh-CN" smtClean="0"/>
          </a:p>
        </p:txBody>
      </p:sp>
      <p:sp>
        <p:nvSpPr>
          <p:cNvPr id="168963" name="Rectangle 2"/>
          <p:cNvSpPr>
            <a:spLocks noGrp="1" noRot="1" noChangeAspect="1" noChangeArrowheads="1" noTextEdit="1"/>
          </p:cNvSpPr>
          <p:nvPr>
            <p:ph type="sldImg" idx="4294967295"/>
          </p:nvPr>
        </p:nvSpPr>
        <p:spPr>
          <a:ln/>
        </p:spPr>
      </p:sp>
      <p:sp>
        <p:nvSpPr>
          <p:cNvPr id="168964" name="Rectangle 3"/>
          <p:cNvSpPr>
            <a:spLocks noGrp="1" noChangeArrowheads="1"/>
          </p:cNvSpPr>
          <p:nvPr>
            <p:ph type="body" idx="4294967295"/>
          </p:nvPr>
        </p:nvSpPr>
        <p:spPr/>
        <p:txBody>
          <a:bodyPr>
            <a:prstTxWarp prst="textNoShape">
              <a:avLst/>
            </a:prstTxWarp>
          </a:bodyPr>
          <a:lstStyle/>
          <a:p>
            <a:r>
              <a:rPr lang="en-US" altLang="zh-CN" smtClean="0"/>
              <a:t>Dijkstra</a:t>
            </a:r>
            <a:r>
              <a:rPr lang="zh-CN" altLang="en-US" smtClean="0"/>
              <a:t>算法是本章也是本课程的重点和难点</a:t>
            </a:r>
          </a:p>
        </p:txBody>
      </p:sp>
    </p:spTree>
    <p:extLst>
      <p:ext uri="{BB962C8B-B14F-4D97-AF65-F5344CB8AC3E}">
        <p14:creationId xmlns:p14="http://schemas.microsoft.com/office/powerpoint/2010/main" val="1179915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34C79CAF-37B7-41C0-BD72-A180858C281B}" type="slidenum">
              <a:rPr lang="en-US" altLang="zh-CN" smtClean="0"/>
              <a:pPr/>
              <a:t>9</a:t>
            </a:fld>
            <a:endParaRPr lang="en-US" altLang="zh-CN" smtClean="0"/>
          </a:p>
        </p:txBody>
      </p:sp>
      <p:sp>
        <p:nvSpPr>
          <p:cNvPr id="171011" name="Rectangle 2"/>
          <p:cNvSpPr>
            <a:spLocks noGrp="1" noRot="1" noChangeAspect="1" noChangeArrowheads="1" noTextEdit="1"/>
          </p:cNvSpPr>
          <p:nvPr>
            <p:ph type="sldImg" idx="4294967295"/>
          </p:nvPr>
        </p:nvSpPr>
        <p:spPr>
          <a:ln/>
        </p:spPr>
      </p:sp>
      <p:sp>
        <p:nvSpPr>
          <p:cNvPr id="171012"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702125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8CEDEB31-83BD-4C09-9316-7DE2B9B52EE9}" type="slidenum">
              <a:rPr lang="en-US" altLang="zh-CN" smtClean="0"/>
              <a:pPr/>
              <a:t>11</a:t>
            </a:fld>
            <a:endParaRPr lang="en-US" altLang="zh-CN" smtClean="0"/>
          </a:p>
        </p:txBody>
      </p:sp>
      <p:sp>
        <p:nvSpPr>
          <p:cNvPr id="174083" name="Rectangle 2"/>
          <p:cNvSpPr>
            <a:spLocks noGrp="1" noRot="1" noChangeAspect="1" noChangeArrowheads="1" noTextEdit="1"/>
          </p:cNvSpPr>
          <p:nvPr>
            <p:ph type="sldImg" idx="4294967295"/>
          </p:nvPr>
        </p:nvSpPr>
        <p:spPr>
          <a:ln/>
        </p:spPr>
      </p:sp>
      <p:sp>
        <p:nvSpPr>
          <p:cNvPr id="174084" name="Rectangle 3"/>
          <p:cNvSpPr>
            <a:spLocks noGrp="1" noChangeArrowheads="1"/>
          </p:cNvSpPr>
          <p:nvPr>
            <p:ph type="body" idx="4294967295"/>
          </p:nvPr>
        </p:nvSpPr>
        <p:spPr/>
        <p:txBody>
          <a:bodyPr>
            <a:prstTxWarp prst="textNoShape">
              <a:avLst/>
            </a:prstTxWarp>
          </a:bodyPr>
          <a:lstStyle/>
          <a:p>
            <a:r>
              <a:rPr lang="zh-CN" altLang="en-US" smtClean="0"/>
              <a:t>最后画最小生成树</a:t>
            </a:r>
          </a:p>
        </p:txBody>
      </p:sp>
    </p:spTree>
    <p:extLst>
      <p:ext uri="{BB962C8B-B14F-4D97-AF65-F5344CB8AC3E}">
        <p14:creationId xmlns:p14="http://schemas.microsoft.com/office/powerpoint/2010/main" val="1347661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4228E92-F10B-4462-8FB7-405477088731}" type="datetimeFigureOut">
              <a:rPr lang="zh-CN" altLang="en-US" smtClean="0"/>
              <a:t>2021/4/21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CE1E56-3D75-4FE2-AE04-DD9924A5B206}" type="slidenum">
              <a:rPr lang="zh-CN" altLang="en-US" smtClean="0"/>
              <a:t>‹#›</a:t>
            </a:fld>
            <a:endParaRPr lang="zh-CN" altLang="en-US"/>
          </a:p>
        </p:txBody>
      </p:sp>
    </p:spTree>
    <p:extLst>
      <p:ext uri="{BB962C8B-B14F-4D97-AF65-F5344CB8AC3E}">
        <p14:creationId xmlns:p14="http://schemas.microsoft.com/office/powerpoint/2010/main" val="252874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228E92-F10B-4462-8FB7-405477088731}" type="datetimeFigureOut">
              <a:rPr lang="zh-CN" altLang="en-US" smtClean="0"/>
              <a:t>2021/4/21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CE1E56-3D75-4FE2-AE04-DD9924A5B206}" type="slidenum">
              <a:rPr lang="zh-CN" altLang="en-US" smtClean="0"/>
              <a:t>‹#›</a:t>
            </a:fld>
            <a:endParaRPr lang="zh-CN" altLang="en-US"/>
          </a:p>
        </p:txBody>
      </p:sp>
    </p:spTree>
    <p:extLst>
      <p:ext uri="{BB962C8B-B14F-4D97-AF65-F5344CB8AC3E}">
        <p14:creationId xmlns:p14="http://schemas.microsoft.com/office/powerpoint/2010/main" val="543565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228E92-F10B-4462-8FB7-405477088731}" type="datetimeFigureOut">
              <a:rPr lang="zh-CN" altLang="en-US" smtClean="0"/>
              <a:t>2021/4/21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CE1E56-3D75-4FE2-AE04-DD9924A5B206}" type="slidenum">
              <a:rPr lang="zh-CN" altLang="en-US" smtClean="0"/>
              <a:t>‹#›</a:t>
            </a:fld>
            <a:endParaRPr lang="zh-CN" altLang="en-US"/>
          </a:p>
        </p:txBody>
      </p:sp>
    </p:spTree>
    <p:extLst>
      <p:ext uri="{BB962C8B-B14F-4D97-AF65-F5344CB8AC3E}">
        <p14:creationId xmlns:p14="http://schemas.microsoft.com/office/powerpoint/2010/main" val="2825263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228E92-F10B-4462-8FB7-405477088731}" type="datetimeFigureOut">
              <a:rPr lang="zh-CN" altLang="en-US" smtClean="0"/>
              <a:t>2021/4/21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CE1E56-3D75-4FE2-AE04-DD9924A5B206}" type="slidenum">
              <a:rPr lang="zh-CN" altLang="en-US" smtClean="0"/>
              <a:t>‹#›</a:t>
            </a:fld>
            <a:endParaRPr lang="zh-CN" altLang="en-US"/>
          </a:p>
        </p:txBody>
      </p:sp>
    </p:spTree>
    <p:extLst>
      <p:ext uri="{BB962C8B-B14F-4D97-AF65-F5344CB8AC3E}">
        <p14:creationId xmlns:p14="http://schemas.microsoft.com/office/powerpoint/2010/main" val="3451070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4228E92-F10B-4462-8FB7-405477088731}" type="datetimeFigureOut">
              <a:rPr lang="zh-CN" altLang="en-US" smtClean="0"/>
              <a:t>2021/4/21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CE1E56-3D75-4FE2-AE04-DD9924A5B206}" type="slidenum">
              <a:rPr lang="zh-CN" altLang="en-US" smtClean="0"/>
              <a:t>‹#›</a:t>
            </a:fld>
            <a:endParaRPr lang="zh-CN" altLang="en-US"/>
          </a:p>
        </p:txBody>
      </p:sp>
    </p:spTree>
    <p:extLst>
      <p:ext uri="{BB962C8B-B14F-4D97-AF65-F5344CB8AC3E}">
        <p14:creationId xmlns:p14="http://schemas.microsoft.com/office/powerpoint/2010/main" val="1722878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4228E92-F10B-4462-8FB7-405477088731}" type="datetimeFigureOut">
              <a:rPr lang="zh-CN" altLang="en-US" smtClean="0"/>
              <a:t>2021/4/21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CE1E56-3D75-4FE2-AE04-DD9924A5B206}" type="slidenum">
              <a:rPr lang="zh-CN" altLang="en-US" smtClean="0"/>
              <a:t>‹#›</a:t>
            </a:fld>
            <a:endParaRPr lang="zh-CN" altLang="en-US"/>
          </a:p>
        </p:txBody>
      </p:sp>
    </p:spTree>
    <p:extLst>
      <p:ext uri="{BB962C8B-B14F-4D97-AF65-F5344CB8AC3E}">
        <p14:creationId xmlns:p14="http://schemas.microsoft.com/office/powerpoint/2010/main" val="96997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4228E92-F10B-4462-8FB7-405477088731}" type="datetimeFigureOut">
              <a:rPr lang="zh-CN" altLang="en-US" smtClean="0"/>
              <a:t>2021/4/21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8CE1E56-3D75-4FE2-AE04-DD9924A5B206}" type="slidenum">
              <a:rPr lang="zh-CN" altLang="en-US" smtClean="0"/>
              <a:t>‹#›</a:t>
            </a:fld>
            <a:endParaRPr lang="zh-CN" altLang="en-US"/>
          </a:p>
        </p:txBody>
      </p:sp>
    </p:spTree>
    <p:extLst>
      <p:ext uri="{BB962C8B-B14F-4D97-AF65-F5344CB8AC3E}">
        <p14:creationId xmlns:p14="http://schemas.microsoft.com/office/powerpoint/2010/main" val="452899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4228E92-F10B-4462-8FB7-405477088731}" type="datetimeFigureOut">
              <a:rPr lang="zh-CN" altLang="en-US" smtClean="0"/>
              <a:t>2021/4/21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8CE1E56-3D75-4FE2-AE04-DD9924A5B206}" type="slidenum">
              <a:rPr lang="zh-CN" altLang="en-US" smtClean="0"/>
              <a:t>‹#›</a:t>
            </a:fld>
            <a:endParaRPr lang="zh-CN" altLang="en-US"/>
          </a:p>
        </p:txBody>
      </p:sp>
    </p:spTree>
    <p:extLst>
      <p:ext uri="{BB962C8B-B14F-4D97-AF65-F5344CB8AC3E}">
        <p14:creationId xmlns:p14="http://schemas.microsoft.com/office/powerpoint/2010/main" val="2030115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228E92-F10B-4462-8FB7-405477088731}" type="datetimeFigureOut">
              <a:rPr lang="zh-CN" altLang="en-US" smtClean="0"/>
              <a:t>2021/4/21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8CE1E56-3D75-4FE2-AE04-DD9924A5B206}" type="slidenum">
              <a:rPr lang="zh-CN" altLang="en-US" smtClean="0"/>
              <a:t>‹#›</a:t>
            </a:fld>
            <a:endParaRPr lang="zh-CN" altLang="en-US"/>
          </a:p>
        </p:txBody>
      </p:sp>
    </p:spTree>
    <p:extLst>
      <p:ext uri="{BB962C8B-B14F-4D97-AF65-F5344CB8AC3E}">
        <p14:creationId xmlns:p14="http://schemas.microsoft.com/office/powerpoint/2010/main" val="1294385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4228E92-F10B-4462-8FB7-405477088731}" type="datetimeFigureOut">
              <a:rPr lang="zh-CN" altLang="en-US" smtClean="0"/>
              <a:t>2021/4/21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CE1E56-3D75-4FE2-AE04-DD9924A5B206}" type="slidenum">
              <a:rPr lang="zh-CN" altLang="en-US" smtClean="0"/>
              <a:t>‹#›</a:t>
            </a:fld>
            <a:endParaRPr lang="zh-CN" altLang="en-US"/>
          </a:p>
        </p:txBody>
      </p:sp>
    </p:spTree>
    <p:extLst>
      <p:ext uri="{BB962C8B-B14F-4D97-AF65-F5344CB8AC3E}">
        <p14:creationId xmlns:p14="http://schemas.microsoft.com/office/powerpoint/2010/main" val="385479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4228E92-F10B-4462-8FB7-405477088731}" type="datetimeFigureOut">
              <a:rPr lang="zh-CN" altLang="en-US" smtClean="0"/>
              <a:t>2021/4/21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CE1E56-3D75-4FE2-AE04-DD9924A5B206}" type="slidenum">
              <a:rPr lang="zh-CN" altLang="en-US" smtClean="0"/>
              <a:t>‹#›</a:t>
            </a:fld>
            <a:endParaRPr lang="zh-CN" altLang="en-US"/>
          </a:p>
        </p:txBody>
      </p:sp>
    </p:spTree>
    <p:extLst>
      <p:ext uri="{BB962C8B-B14F-4D97-AF65-F5344CB8AC3E}">
        <p14:creationId xmlns:p14="http://schemas.microsoft.com/office/powerpoint/2010/main" val="1902895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28E92-F10B-4462-8FB7-405477088731}" type="datetimeFigureOut">
              <a:rPr lang="zh-CN" altLang="en-US" smtClean="0"/>
              <a:t>2021/4/21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CE1E56-3D75-4FE2-AE04-DD9924A5B206}" type="slidenum">
              <a:rPr lang="zh-CN" altLang="en-US" smtClean="0"/>
              <a:t>‹#›</a:t>
            </a:fld>
            <a:endParaRPr lang="zh-CN" altLang="en-US"/>
          </a:p>
        </p:txBody>
      </p:sp>
    </p:spTree>
    <p:extLst>
      <p:ext uri="{BB962C8B-B14F-4D97-AF65-F5344CB8AC3E}">
        <p14:creationId xmlns:p14="http://schemas.microsoft.com/office/powerpoint/2010/main" val="1138439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23850" y="2276475"/>
            <a:ext cx="5764213"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zh-CN" altLang="en-US" sz="6000" b="1" dirty="0" smtClean="0">
                <a:latin typeface="华文行楷" panose="02010800040101010101" pitchFamily="2" charset="-122"/>
                <a:ea typeface="华文行楷" panose="02010800040101010101" pitchFamily="2" charset="-122"/>
              </a:rPr>
              <a:t>第五章  网络层</a:t>
            </a:r>
            <a:endParaRPr lang="en-US" altLang="zh-CN" sz="6000" b="1" dirty="0" smtClean="0">
              <a:latin typeface="华文行楷" panose="02010800040101010101" pitchFamily="2" charset="-122"/>
              <a:ea typeface="华文行楷" panose="02010800040101010101" pitchFamily="2" charset="-122"/>
            </a:endParaRPr>
          </a:p>
          <a:p>
            <a:pPr algn="ctr"/>
            <a:r>
              <a:rPr lang="zh-CN" altLang="en-US" sz="6000" b="1" dirty="0">
                <a:latin typeface="华文行楷" panose="02010800040101010101" pitchFamily="2" charset="-122"/>
                <a:ea typeface="华文行楷" panose="02010800040101010101" pitchFamily="2" charset="-122"/>
              </a:rPr>
              <a:t>控制平面</a:t>
            </a:r>
          </a:p>
        </p:txBody>
      </p:sp>
      <p:pic>
        <p:nvPicPr>
          <p:cNvPr id="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7945" y="1397866"/>
            <a:ext cx="2481262" cy="318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3503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034" name="Picture 133" descr="underline_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8" y="787400"/>
            <a:ext cx="63992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2035" name="Group 2"/>
          <p:cNvGrpSpPr>
            <a:grpSpLocks/>
          </p:cNvGrpSpPr>
          <p:nvPr/>
        </p:nvGrpSpPr>
        <p:grpSpPr bwMode="auto">
          <a:xfrm>
            <a:off x="6164264" y="3098800"/>
            <a:ext cx="4217987" cy="3759200"/>
            <a:chOff x="415" y="856"/>
            <a:chExt cx="2910" cy="2523"/>
          </a:xfrm>
        </p:grpSpPr>
        <p:grpSp>
          <p:nvGrpSpPr>
            <p:cNvPr id="172095" name="Group 3"/>
            <p:cNvGrpSpPr>
              <a:grpSpLocks/>
            </p:cNvGrpSpPr>
            <p:nvPr/>
          </p:nvGrpSpPr>
          <p:grpSpPr bwMode="auto">
            <a:xfrm>
              <a:off x="1290" y="1997"/>
              <a:ext cx="316" cy="269"/>
              <a:chOff x="1613" y="2011"/>
              <a:chExt cx="316" cy="269"/>
            </a:xfrm>
          </p:grpSpPr>
          <p:sp>
            <p:nvSpPr>
              <p:cNvPr id="172157" name="Oval 4"/>
              <p:cNvSpPr>
                <a:spLocks noChangeArrowheads="1"/>
              </p:cNvSpPr>
              <p:nvPr/>
            </p:nvSpPr>
            <p:spPr bwMode="auto">
              <a:xfrm>
                <a:off x="1616" y="2138"/>
                <a:ext cx="311"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2158" name="Line 5"/>
              <p:cNvSpPr>
                <a:spLocks noChangeShapeType="1"/>
              </p:cNvSpPr>
              <p:nvPr/>
            </p:nvSpPr>
            <p:spPr bwMode="auto">
              <a:xfrm>
                <a:off x="1616" y="212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159" name="Line 6"/>
              <p:cNvSpPr>
                <a:spLocks noChangeShapeType="1"/>
              </p:cNvSpPr>
              <p:nvPr/>
            </p:nvSpPr>
            <p:spPr bwMode="auto">
              <a:xfrm>
                <a:off x="1929" y="212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160" name="Rectangle 7"/>
              <p:cNvSpPr>
                <a:spLocks noChangeArrowheads="1"/>
              </p:cNvSpPr>
              <p:nvPr/>
            </p:nvSpPr>
            <p:spPr bwMode="auto">
              <a:xfrm>
                <a:off x="1616" y="2129"/>
                <a:ext cx="308"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400">
                  <a:latin typeface="Arial" panose="020B0604020202020204" pitchFamily="34" charset="0"/>
                  <a:ea typeface="MS PGothic" panose="020B0600070205080204" pitchFamily="34" charset="-128"/>
                </a:endParaRPr>
              </a:p>
            </p:txBody>
          </p:sp>
          <p:sp>
            <p:nvSpPr>
              <p:cNvPr id="172161" name="Oval 8"/>
              <p:cNvSpPr>
                <a:spLocks noChangeArrowheads="1"/>
              </p:cNvSpPr>
              <p:nvPr/>
            </p:nvSpPr>
            <p:spPr bwMode="auto">
              <a:xfrm>
                <a:off x="1613" y="2072"/>
                <a:ext cx="311"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2162" name="Rectangle 9"/>
              <p:cNvSpPr>
                <a:spLocks noChangeArrowheads="1"/>
              </p:cNvSpPr>
              <p:nvPr/>
            </p:nvSpPr>
            <p:spPr bwMode="auto">
              <a:xfrm>
                <a:off x="1686" y="2100"/>
                <a:ext cx="140" cy="10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2163" name="Text Box 10"/>
              <p:cNvSpPr txBox="1">
                <a:spLocks noChangeArrowheads="1"/>
              </p:cNvSpPr>
              <p:nvPr/>
            </p:nvSpPr>
            <p:spPr bwMode="auto">
              <a:xfrm>
                <a:off x="1632" y="2011"/>
                <a:ext cx="2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latin typeface="Arial" panose="020B0604020202020204" pitchFamily="34" charset="0"/>
                    <a:ea typeface="MS PGothic" panose="020B0600070205080204" pitchFamily="34" charset="-128"/>
                  </a:rPr>
                  <a:t>w</a:t>
                </a:r>
                <a:endParaRPr lang="en-US" altLang="zh-CN" sz="2400">
                  <a:latin typeface="Arial" panose="020B0604020202020204" pitchFamily="34" charset="0"/>
                  <a:ea typeface="MS PGothic" panose="020B0600070205080204" pitchFamily="34" charset="-128"/>
                </a:endParaRPr>
              </a:p>
            </p:txBody>
          </p:sp>
        </p:grpSp>
        <p:sp>
          <p:nvSpPr>
            <p:cNvPr id="172096" name="Text Box 11"/>
            <p:cNvSpPr txBox="1">
              <a:spLocks noChangeArrowheads="1"/>
            </p:cNvSpPr>
            <p:nvPr/>
          </p:nvSpPr>
          <p:spPr bwMode="auto">
            <a:xfrm>
              <a:off x="925" y="1959"/>
              <a:ext cx="21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latin typeface="Arial" panose="020B0604020202020204" pitchFamily="34" charset="0"/>
                  <a:ea typeface="MS PGothic" panose="020B0600070205080204" pitchFamily="34" charset="-128"/>
                </a:rPr>
                <a:t>3</a:t>
              </a:r>
              <a:endParaRPr lang="en-US" altLang="zh-CN" sz="2400">
                <a:latin typeface="Arial" panose="020B0604020202020204" pitchFamily="34" charset="0"/>
                <a:ea typeface="MS PGothic" panose="020B0600070205080204" pitchFamily="34" charset="-128"/>
              </a:endParaRPr>
            </a:p>
          </p:txBody>
        </p:sp>
        <p:sp>
          <p:nvSpPr>
            <p:cNvPr id="172097" name="Text Box 12"/>
            <p:cNvSpPr txBox="1">
              <a:spLocks noChangeArrowheads="1"/>
            </p:cNvSpPr>
            <p:nvPr/>
          </p:nvSpPr>
          <p:spPr bwMode="auto">
            <a:xfrm>
              <a:off x="1430" y="1478"/>
              <a:ext cx="21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latin typeface="Arial" panose="020B0604020202020204" pitchFamily="34" charset="0"/>
                  <a:ea typeface="MS PGothic" panose="020B0600070205080204" pitchFamily="34" charset="-128"/>
                </a:rPr>
                <a:t>4</a:t>
              </a:r>
              <a:endParaRPr lang="en-US" altLang="zh-CN" sz="2400">
                <a:latin typeface="Arial" panose="020B0604020202020204" pitchFamily="34" charset="0"/>
                <a:ea typeface="MS PGothic" panose="020B0600070205080204" pitchFamily="34" charset="-128"/>
              </a:endParaRPr>
            </a:p>
          </p:txBody>
        </p:sp>
        <p:grpSp>
          <p:nvGrpSpPr>
            <p:cNvPr id="172098" name="Group 13"/>
            <p:cNvGrpSpPr>
              <a:grpSpLocks/>
            </p:cNvGrpSpPr>
            <p:nvPr/>
          </p:nvGrpSpPr>
          <p:grpSpPr bwMode="auto">
            <a:xfrm>
              <a:off x="1299" y="2848"/>
              <a:ext cx="316" cy="269"/>
              <a:chOff x="1613" y="2011"/>
              <a:chExt cx="316" cy="269"/>
            </a:xfrm>
          </p:grpSpPr>
          <p:sp>
            <p:nvSpPr>
              <p:cNvPr id="172150" name="Oval 14"/>
              <p:cNvSpPr>
                <a:spLocks noChangeArrowheads="1"/>
              </p:cNvSpPr>
              <p:nvPr/>
            </p:nvSpPr>
            <p:spPr bwMode="auto">
              <a:xfrm>
                <a:off x="1616" y="2138"/>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2151" name="Line 15"/>
              <p:cNvSpPr>
                <a:spLocks noChangeShapeType="1"/>
              </p:cNvSpPr>
              <p:nvPr/>
            </p:nvSpPr>
            <p:spPr bwMode="auto">
              <a:xfrm>
                <a:off x="1616" y="213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152" name="Line 16"/>
              <p:cNvSpPr>
                <a:spLocks noChangeShapeType="1"/>
              </p:cNvSpPr>
              <p:nvPr/>
            </p:nvSpPr>
            <p:spPr bwMode="auto">
              <a:xfrm>
                <a:off x="1929" y="213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153" name="Rectangle 17"/>
              <p:cNvSpPr>
                <a:spLocks noChangeArrowheads="1"/>
              </p:cNvSpPr>
              <p:nvPr/>
            </p:nvSpPr>
            <p:spPr bwMode="auto">
              <a:xfrm>
                <a:off x="1616" y="2131"/>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400">
                  <a:latin typeface="Arial" panose="020B0604020202020204" pitchFamily="34" charset="0"/>
                  <a:ea typeface="MS PGothic" panose="020B0600070205080204" pitchFamily="34" charset="-128"/>
                </a:endParaRPr>
              </a:p>
            </p:txBody>
          </p:sp>
          <p:sp>
            <p:nvSpPr>
              <p:cNvPr id="172154" name="Oval 18"/>
              <p:cNvSpPr>
                <a:spLocks noChangeArrowheads="1"/>
              </p:cNvSpPr>
              <p:nvPr/>
            </p:nvSpPr>
            <p:spPr bwMode="auto">
              <a:xfrm>
                <a:off x="1613" y="2072"/>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2155" name="Rectangle 19"/>
              <p:cNvSpPr>
                <a:spLocks noChangeArrowheads="1"/>
              </p:cNvSpPr>
              <p:nvPr/>
            </p:nvSpPr>
            <p:spPr bwMode="auto">
              <a:xfrm>
                <a:off x="1687" y="2100"/>
                <a:ext cx="141" cy="10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2156" name="Text Box 20"/>
              <p:cNvSpPr txBox="1">
                <a:spLocks noChangeArrowheads="1"/>
              </p:cNvSpPr>
              <p:nvPr/>
            </p:nvSpPr>
            <p:spPr bwMode="auto">
              <a:xfrm>
                <a:off x="1652" y="2011"/>
                <a:ext cx="21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latin typeface="Arial" panose="020B0604020202020204" pitchFamily="34" charset="0"/>
                    <a:ea typeface="MS PGothic" panose="020B0600070205080204" pitchFamily="34" charset="-128"/>
                  </a:rPr>
                  <a:t>v</a:t>
                </a:r>
                <a:endParaRPr lang="en-US" altLang="zh-CN" sz="2400">
                  <a:latin typeface="Arial" panose="020B0604020202020204" pitchFamily="34" charset="0"/>
                  <a:ea typeface="MS PGothic" panose="020B0600070205080204" pitchFamily="34" charset="-128"/>
                </a:endParaRPr>
              </a:p>
            </p:txBody>
          </p:sp>
        </p:grpSp>
        <p:grpSp>
          <p:nvGrpSpPr>
            <p:cNvPr id="172099" name="Group 21"/>
            <p:cNvGrpSpPr>
              <a:grpSpLocks/>
            </p:cNvGrpSpPr>
            <p:nvPr/>
          </p:nvGrpSpPr>
          <p:grpSpPr bwMode="auto">
            <a:xfrm>
              <a:off x="1295" y="856"/>
              <a:ext cx="316" cy="266"/>
              <a:chOff x="1613" y="2011"/>
              <a:chExt cx="316" cy="266"/>
            </a:xfrm>
          </p:grpSpPr>
          <p:sp>
            <p:nvSpPr>
              <p:cNvPr id="172143" name="Oval 22"/>
              <p:cNvSpPr>
                <a:spLocks noChangeArrowheads="1"/>
              </p:cNvSpPr>
              <p:nvPr/>
            </p:nvSpPr>
            <p:spPr bwMode="auto">
              <a:xfrm>
                <a:off x="1616" y="2138"/>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2144" name="Line 23"/>
              <p:cNvSpPr>
                <a:spLocks noChangeShapeType="1"/>
              </p:cNvSpPr>
              <p:nvPr/>
            </p:nvSpPr>
            <p:spPr bwMode="auto">
              <a:xfrm>
                <a:off x="1616" y="213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145" name="Line 24"/>
              <p:cNvSpPr>
                <a:spLocks noChangeShapeType="1"/>
              </p:cNvSpPr>
              <p:nvPr/>
            </p:nvSpPr>
            <p:spPr bwMode="auto">
              <a:xfrm>
                <a:off x="1929" y="213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146" name="Rectangle 25"/>
              <p:cNvSpPr>
                <a:spLocks noChangeArrowheads="1"/>
              </p:cNvSpPr>
              <p:nvPr/>
            </p:nvSpPr>
            <p:spPr bwMode="auto">
              <a:xfrm>
                <a:off x="1616" y="2131"/>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400">
                  <a:latin typeface="Arial" panose="020B0604020202020204" pitchFamily="34" charset="0"/>
                  <a:ea typeface="MS PGothic" panose="020B0600070205080204" pitchFamily="34" charset="-128"/>
                </a:endParaRPr>
              </a:p>
            </p:txBody>
          </p:sp>
          <p:sp>
            <p:nvSpPr>
              <p:cNvPr id="172147" name="Oval 26"/>
              <p:cNvSpPr>
                <a:spLocks noChangeArrowheads="1"/>
              </p:cNvSpPr>
              <p:nvPr/>
            </p:nvSpPr>
            <p:spPr bwMode="auto">
              <a:xfrm>
                <a:off x="1611" y="2072"/>
                <a:ext cx="313" cy="97"/>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2148" name="Rectangle 27"/>
              <p:cNvSpPr>
                <a:spLocks noChangeArrowheads="1"/>
              </p:cNvSpPr>
              <p:nvPr/>
            </p:nvSpPr>
            <p:spPr bwMode="auto">
              <a:xfrm>
                <a:off x="1687" y="2100"/>
                <a:ext cx="141" cy="10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2149" name="Text Box 28"/>
              <p:cNvSpPr txBox="1">
                <a:spLocks noChangeArrowheads="1"/>
              </p:cNvSpPr>
              <p:nvPr/>
            </p:nvSpPr>
            <p:spPr bwMode="auto">
              <a:xfrm>
                <a:off x="1652" y="2011"/>
                <a:ext cx="215"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latin typeface="Arial" panose="020B0604020202020204" pitchFamily="34" charset="0"/>
                    <a:ea typeface="MS PGothic" panose="020B0600070205080204" pitchFamily="34" charset="-128"/>
                  </a:rPr>
                  <a:t>x</a:t>
                </a:r>
                <a:endParaRPr lang="en-US" altLang="zh-CN" sz="2400">
                  <a:latin typeface="Arial" panose="020B0604020202020204" pitchFamily="34" charset="0"/>
                  <a:ea typeface="MS PGothic" panose="020B0600070205080204" pitchFamily="34" charset="-128"/>
                </a:endParaRPr>
              </a:p>
            </p:txBody>
          </p:sp>
        </p:grpSp>
        <p:grpSp>
          <p:nvGrpSpPr>
            <p:cNvPr id="172100" name="Group 29"/>
            <p:cNvGrpSpPr>
              <a:grpSpLocks/>
            </p:cNvGrpSpPr>
            <p:nvPr/>
          </p:nvGrpSpPr>
          <p:grpSpPr bwMode="auto">
            <a:xfrm>
              <a:off x="415" y="2028"/>
              <a:ext cx="316" cy="267"/>
              <a:chOff x="1613" y="2011"/>
              <a:chExt cx="316" cy="267"/>
            </a:xfrm>
          </p:grpSpPr>
          <p:sp>
            <p:nvSpPr>
              <p:cNvPr id="172136" name="Oval 30"/>
              <p:cNvSpPr>
                <a:spLocks noChangeArrowheads="1"/>
              </p:cNvSpPr>
              <p:nvPr/>
            </p:nvSpPr>
            <p:spPr bwMode="auto">
              <a:xfrm>
                <a:off x="1616" y="2138"/>
                <a:ext cx="313" cy="82"/>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2137" name="Line 31"/>
              <p:cNvSpPr>
                <a:spLocks noChangeShapeType="1"/>
              </p:cNvSpPr>
              <p:nvPr/>
            </p:nvSpPr>
            <p:spPr bwMode="auto">
              <a:xfrm>
                <a:off x="1616" y="213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138" name="Line 32"/>
              <p:cNvSpPr>
                <a:spLocks noChangeShapeType="1"/>
              </p:cNvSpPr>
              <p:nvPr/>
            </p:nvSpPr>
            <p:spPr bwMode="auto">
              <a:xfrm>
                <a:off x="1931" y="213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139" name="Rectangle 33"/>
              <p:cNvSpPr>
                <a:spLocks noChangeArrowheads="1"/>
              </p:cNvSpPr>
              <p:nvPr/>
            </p:nvSpPr>
            <p:spPr bwMode="auto">
              <a:xfrm>
                <a:off x="1616" y="2131"/>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400">
                  <a:latin typeface="Arial" panose="020B0604020202020204" pitchFamily="34" charset="0"/>
                  <a:ea typeface="MS PGothic" panose="020B0600070205080204" pitchFamily="34" charset="-128"/>
                </a:endParaRPr>
              </a:p>
            </p:txBody>
          </p:sp>
          <p:sp>
            <p:nvSpPr>
              <p:cNvPr id="172140" name="Oval 34"/>
              <p:cNvSpPr>
                <a:spLocks noChangeArrowheads="1"/>
              </p:cNvSpPr>
              <p:nvPr/>
            </p:nvSpPr>
            <p:spPr bwMode="auto">
              <a:xfrm>
                <a:off x="1613" y="2072"/>
                <a:ext cx="313" cy="97"/>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2141" name="Rectangle 35"/>
              <p:cNvSpPr>
                <a:spLocks noChangeArrowheads="1"/>
              </p:cNvSpPr>
              <p:nvPr/>
            </p:nvSpPr>
            <p:spPr bwMode="auto">
              <a:xfrm>
                <a:off x="1687" y="2102"/>
                <a:ext cx="141" cy="10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2142" name="Text Box 36"/>
              <p:cNvSpPr txBox="1">
                <a:spLocks noChangeArrowheads="1"/>
              </p:cNvSpPr>
              <p:nvPr/>
            </p:nvSpPr>
            <p:spPr bwMode="auto">
              <a:xfrm>
                <a:off x="1648" y="2011"/>
                <a:ext cx="226"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latin typeface="Arial" panose="020B0604020202020204" pitchFamily="34" charset="0"/>
                    <a:ea typeface="MS PGothic" panose="020B0600070205080204" pitchFamily="34" charset="-128"/>
                  </a:rPr>
                  <a:t>u</a:t>
                </a:r>
                <a:endParaRPr lang="en-US" altLang="zh-CN" sz="2400">
                  <a:latin typeface="Arial" panose="020B0604020202020204" pitchFamily="34" charset="0"/>
                  <a:ea typeface="MS PGothic" panose="020B0600070205080204" pitchFamily="34" charset="-128"/>
                </a:endParaRPr>
              </a:p>
            </p:txBody>
          </p:sp>
        </p:grpSp>
        <p:sp>
          <p:nvSpPr>
            <p:cNvPr id="172101" name="Line 37"/>
            <p:cNvSpPr>
              <a:spLocks noChangeShapeType="1"/>
            </p:cNvSpPr>
            <p:nvPr/>
          </p:nvSpPr>
          <p:spPr bwMode="auto">
            <a:xfrm>
              <a:off x="738" y="2156"/>
              <a:ext cx="6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102" name="Line 38"/>
            <p:cNvSpPr>
              <a:spLocks noChangeShapeType="1"/>
            </p:cNvSpPr>
            <p:nvPr/>
          </p:nvSpPr>
          <p:spPr bwMode="auto">
            <a:xfrm>
              <a:off x="1440" y="1082"/>
              <a:ext cx="0" cy="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103" name="Line 39"/>
            <p:cNvSpPr>
              <a:spLocks noChangeShapeType="1"/>
            </p:cNvSpPr>
            <p:nvPr/>
          </p:nvSpPr>
          <p:spPr bwMode="auto">
            <a:xfrm flipH="1">
              <a:off x="614" y="1021"/>
              <a:ext cx="674" cy="10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104" name="Text Box 40"/>
            <p:cNvSpPr txBox="1">
              <a:spLocks noChangeArrowheads="1"/>
            </p:cNvSpPr>
            <p:nvPr/>
          </p:nvSpPr>
          <p:spPr bwMode="auto">
            <a:xfrm>
              <a:off x="772" y="1368"/>
              <a:ext cx="21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latin typeface="Arial" panose="020B0604020202020204" pitchFamily="34" charset="0"/>
                  <a:ea typeface="MS PGothic" panose="020B0600070205080204" pitchFamily="34" charset="-128"/>
                </a:rPr>
                <a:t>5</a:t>
              </a:r>
              <a:endParaRPr lang="en-US" altLang="zh-CN" sz="2400">
                <a:latin typeface="Arial" panose="020B0604020202020204" pitchFamily="34" charset="0"/>
                <a:ea typeface="MS PGothic" panose="020B0600070205080204" pitchFamily="34" charset="-128"/>
              </a:endParaRPr>
            </a:p>
          </p:txBody>
        </p:sp>
        <p:sp>
          <p:nvSpPr>
            <p:cNvPr id="172105" name="Line 41"/>
            <p:cNvSpPr>
              <a:spLocks noChangeShapeType="1"/>
            </p:cNvSpPr>
            <p:nvPr/>
          </p:nvSpPr>
          <p:spPr bwMode="auto">
            <a:xfrm>
              <a:off x="1447" y="2206"/>
              <a:ext cx="9" cy="7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106" name="Text Box 42"/>
            <p:cNvSpPr txBox="1">
              <a:spLocks noChangeArrowheads="1"/>
            </p:cNvSpPr>
            <p:nvPr/>
          </p:nvSpPr>
          <p:spPr bwMode="auto">
            <a:xfrm>
              <a:off x="1454" y="2407"/>
              <a:ext cx="21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latin typeface="Arial" panose="020B0604020202020204" pitchFamily="34" charset="0"/>
                  <a:ea typeface="MS PGothic" panose="020B0600070205080204" pitchFamily="34" charset="-128"/>
                </a:rPr>
                <a:t>3</a:t>
              </a:r>
              <a:endParaRPr lang="en-US" altLang="zh-CN" sz="2400">
                <a:latin typeface="Arial" panose="020B0604020202020204" pitchFamily="34" charset="0"/>
                <a:ea typeface="MS PGothic" panose="020B0600070205080204" pitchFamily="34" charset="-128"/>
              </a:endParaRPr>
            </a:p>
          </p:txBody>
        </p:sp>
        <p:sp>
          <p:nvSpPr>
            <p:cNvPr id="172107" name="Freeform 43"/>
            <p:cNvSpPr>
              <a:spLocks noChangeArrowheads="1"/>
            </p:cNvSpPr>
            <p:nvPr/>
          </p:nvSpPr>
          <p:spPr bwMode="auto">
            <a:xfrm>
              <a:off x="604" y="2227"/>
              <a:ext cx="857" cy="1152"/>
            </a:xfrm>
            <a:custGeom>
              <a:avLst/>
              <a:gdLst>
                <a:gd name="T0" fmla="*/ 0 w 857"/>
                <a:gd name="T1" fmla="*/ 0 h 1152"/>
                <a:gd name="T2" fmla="*/ 562 w 857"/>
                <a:gd name="T3" fmla="*/ 1152 h 1152"/>
                <a:gd name="T4" fmla="*/ 857 w 857"/>
                <a:gd name="T5" fmla="*/ 772 h 1152"/>
                <a:gd name="T6" fmla="*/ 0 60000 65536"/>
                <a:gd name="T7" fmla="*/ 0 60000 65536"/>
                <a:gd name="T8" fmla="*/ 0 60000 65536"/>
              </a:gdLst>
              <a:ahLst/>
              <a:cxnLst>
                <a:cxn ang="T6">
                  <a:pos x="T0" y="T1"/>
                </a:cxn>
                <a:cxn ang="T7">
                  <a:pos x="T2" y="T3"/>
                </a:cxn>
                <a:cxn ang="T8">
                  <a:pos x="T4" y="T5"/>
                </a:cxn>
              </a:cxnLst>
              <a:rect l="0" t="0" r="r" b="b"/>
              <a:pathLst>
                <a:path w="857" h="1152">
                  <a:moveTo>
                    <a:pt x="0" y="0"/>
                  </a:moveTo>
                  <a:cubicBezTo>
                    <a:pt x="95" y="191"/>
                    <a:pt x="365" y="1152"/>
                    <a:pt x="562" y="1152"/>
                  </a:cubicBezTo>
                  <a:cubicBezTo>
                    <a:pt x="759" y="1152"/>
                    <a:pt x="796" y="851"/>
                    <a:pt x="857" y="77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2108" name="Text Box 44"/>
            <p:cNvSpPr txBox="1">
              <a:spLocks noChangeArrowheads="1"/>
            </p:cNvSpPr>
            <p:nvPr/>
          </p:nvSpPr>
          <p:spPr bwMode="auto">
            <a:xfrm>
              <a:off x="768" y="2582"/>
              <a:ext cx="21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latin typeface="Arial" panose="020B0604020202020204" pitchFamily="34" charset="0"/>
                  <a:ea typeface="MS PGothic" panose="020B0600070205080204" pitchFamily="34" charset="-128"/>
                </a:rPr>
                <a:t>7</a:t>
              </a:r>
              <a:endParaRPr lang="en-US" altLang="zh-CN" sz="2400">
                <a:latin typeface="Arial" panose="020B0604020202020204" pitchFamily="34" charset="0"/>
                <a:ea typeface="MS PGothic" panose="020B0600070205080204" pitchFamily="34" charset="-128"/>
              </a:endParaRPr>
            </a:p>
          </p:txBody>
        </p:sp>
        <p:sp>
          <p:nvSpPr>
            <p:cNvPr id="172109" name="Line 45"/>
            <p:cNvSpPr>
              <a:spLocks noChangeShapeType="1"/>
            </p:cNvSpPr>
            <p:nvPr/>
          </p:nvSpPr>
          <p:spPr bwMode="auto">
            <a:xfrm flipH="1">
              <a:off x="1450" y="2158"/>
              <a:ext cx="998" cy="8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110" name="Text Box 46"/>
            <p:cNvSpPr txBox="1">
              <a:spLocks noChangeArrowheads="1"/>
            </p:cNvSpPr>
            <p:nvPr/>
          </p:nvSpPr>
          <p:spPr bwMode="auto">
            <a:xfrm>
              <a:off x="1896" y="2569"/>
              <a:ext cx="21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latin typeface="Arial" panose="020B0604020202020204" pitchFamily="34" charset="0"/>
                  <a:ea typeface="MS PGothic" panose="020B0600070205080204" pitchFamily="34" charset="-128"/>
                </a:rPr>
                <a:t>4</a:t>
              </a:r>
              <a:endParaRPr lang="en-US" altLang="zh-CN" sz="2400">
                <a:latin typeface="Arial" panose="020B0604020202020204" pitchFamily="34" charset="0"/>
                <a:ea typeface="MS PGothic" panose="020B0600070205080204" pitchFamily="34" charset="-128"/>
              </a:endParaRPr>
            </a:p>
          </p:txBody>
        </p:sp>
        <p:sp>
          <p:nvSpPr>
            <p:cNvPr id="172111" name="Freeform 47"/>
            <p:cNvSpPr>
              <a:spLocks noChangeArrowheads="1"/>
            </p:cNvSpPr>
            <p:nvPr/>
          </p:nvSpPr>
          <p:spPr bwMode="auto">
            <a:xfrm>
              <a:off x="1477" y="1946"/>
              <a:ext cx="991" cy="484"/>
            </a:xfrm>
            <a:custGeom>
              <a:avLst/>
              <a:gdLst>
                <a:gd name="T0" fmla="*/ 0 w 991"/>
                <a:gd name="T1" fmla="*/ 168 h 484"/>
                <a:gd name="T2" fmla="*/ 204 w 991"/>
                <a:gd name="T3" fmla="*/ 484 h 484"/>
                <a:gd name="T4" fmla="*/ 302 w 991"/>
                <a:gd name="T5" fmla="*/ 7 h 484"/>
                <a:gd name="T6" fmla="*/ 379 w 991"/>
                <a:gd name="T7" fmla="*/ 442 h 484"/>
                <a:gd name="T8" fmla="*/ 534 w 991"/>
                <a:gd name="T9" fmla="*/ 21 h 484"/>
                <a:gd name="T10" fmla="*/ 611 w 991"/>
                <a:gd name="T11" fmla="*/ 351 h 484"/>
                <a:gd name="T12" fmla="*/ 660 w 991"/>
                <a:gd name="T13" fmla="*/ 77 h 484"/>
                <a:gd name="T14" fmla="*/ 991 w 991"/>
                <a:gd name="T15" fmla="*/ 218 h 4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91" h="484">
                  <a:moveTo>
                    <a:pt x="0" y="168"/>
                  </a:moveTo>
                  <a:cubicBezTo>
                    <a:pt x="0" y="168"/>
                    <a:pt x="145" y="484"/>
                    <a:pt x="204" y="484"/>
                  </a:cubicBezTo>
                  <a:cubicBezTo>
                    <a:pt x="263" y="484"/>
                    <a:pt x="253" y="6"/>
                    <a:pt x="302" y="7"/>
                  </a:cubicBezTo>
                  <a:cubicBezTo>
                    <a:pt x="331" y="0"/>
                    <a:pt x="313" y="444"/>
                    <a:pt x="379" y="442"/>
                  </a:cubicBezTo>
                  <a:cubicBezTo>
                    <a:pt x="418" y="444"/>
                    <a:pt x="475" y="24"/>
                    <a:pt x="534" y="21"/>
                  </a:cubicBezTo>
                  <a:cubicBezTo>
                    <a:pt x="573" y="6"/>
                    <a:pt x="575" y="360"/>
                    <a:pt x="611" y="351"/>
                  </a:cubicBezTo>
                  <a:cubicBezTo>
                    <a:pt x="647" y="342"/>
                    <a:pt x="577" y="80"/>
                    <a:pt x="660" y="77"/>
                  </a:cubicBezTo>
                  <a:cubicBezTo>
                    <a:pt x="743" y="74"/>
                    <a:pt x="922" y="189"/>
                    <a:pt x="991" y="21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72112" name="Group 48"/>
            <p:cNvGrpSpPr>
              <a:grpSpLocks/>
            </p:cNvGrpSpPr>
            <p:nvPr/>
          </p:nvGrpSpPr>
          <p:grpSpPr bwMode="auto">
            <a:xfrm>
              <a:off x="2332" y="2021"/>
              <a:ext cx="316" cy="266"/>
              <a:chOff x="1613" y="2011"/>
              <a:chExt cx="316" cy="266"/>
            </a:xfrm>
          </p:grpSpPr>
          <p:sp>
            <p:nvSpPr>
              <p:cNvPr id="172129" name="Oval 49"/>
              <p:cNvSpPr>
                <a:spLocks noChangeArrowheads="1"/>
              </p:cNvSpPr>
              <p:nvPr/>
            </p:nvSpPr>
            <p:spPr bwMode="auto">
              <a:xfrm>
                <a:off x="1616" y="2136"/>
                <a:ext cx="313" cy="82"/>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2130" name="Line 50"/>
              <p:cNvSpPr>
                <a:spLocks noChangeShapeType="1"/>
              </p:cNvSpPr>
              <p:nvPr/>
            </p:nvSpPr>
            <p:spPr bwMode="auto">
              <a:xfrm>
                <a:off x="1616" y="213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131" name="Line 51"/>
              <p:cNvSpPr>
                <a:spLocks noChangeShapeType="1"/>
              </p:cNvSpPr>
              <p:nvPr/>
            </p:nvSpPr>
            <p:spPr bwMode="auto">
              <a:xfrm>
                <a:off x="1929" y="213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132" name="Rectangle 52"/>
              <p:cNvSpPr>
                <a:spLocks noChangeArrowheads="1"/>
              </p:cNvSpPr>
              <p:nvPr/>
            </p:nvSpPr>
            <p:spPr bwMode="auto">
              <a:xfrm>
                <a:off x="1616" y="2131"/>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400">
                  <a:latin typeface="Arial" panose="020B0604020202020204" pitchFamily="34" charset="0"/>
                  <a:ea typeface="MS PGothic" panose="020B0600070205080204" pitchFamily="34" charset="-128"/>
                </a:endParaRPr>
              </a:p>
            </p:txBody>
          </p:sp>
          <p:sp>
            <p:nvSpPr>
              <p:cNvPr id="172133" name="Oval 53"/>
              <p:cNvSpPr>
                <a:spLocks noChangeArrowheads="1"/>
              </p:cNvSpPr>
              <p:nvPr/>
            </p:nvSpPr>
            <p:spPr bwMode="auto">
              <a:xfrm>
                <a:off x="1613" y="2070"/>
                <a:ext cx="313" cy="97"/>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2134" name="Rectangle 54"/>
              <p:cNvSpPr>
                <a:spLocks noChangeArrowheads="1"/>
              </p:cNvSpPr>
              <p:nvPr/>
            </p:nvSpPr>
            <p:spPr bwMode="auto">
              <a:xfrm>
                <a:off x="1687" y="2100"/>
                <a:ext cx="141" cy="10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2135" name="Text Box 55"/>
              <p:cNvSpPr txBox="1">
                <a:spLocks noChangeArrowheads="1"/>
              </p:cNvSpPr>
              <p:nvPr/>
            </p:nvSpPr>
            <p:spPr bwMode="auto">
              <a:xfrm>
                <a:off x="1652" y="2011"/>
                <a:ext cx="215"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latin typeface="Arial" panose="020B0604020202020204" pitchFamily="34" charset="0"/>
                    <a:ea typeface="MS PGothic" panose="020B0600070205080204" pitchFamily="34" charset="-128"/>
                  </a:rPr>
                  <a:t>y</a:t>
                </a:r>
                <a:endParaRPr lang="en-US" altLang="zh-CN" sz="2400">
                  <a:latin typeface="Arial" panose="020B0604020202020204" pitchFamily="34" charset="0"/>
                  <a:ea typeface="MS PGothic" panose="020B0600070205080204" pitchFamily="34" charset="-128"/>
                </a:endParaRPr>
              </a:p>
            </p:txBody>
          </p:sp>
        </p:grpSp>
        <p:sp>
          <p:nvSpPr>
            <p:cNvPr id="172113" name="Text Box 56"/>
            <p:cNvSpPr txBox="1">
              <a:spLocks noChangeArrowheads="1"/>
            </p:cNvSpPr>
            <p:nvPr/>
          </p:nvSpPr>
          <p:spPr bwMode="auto">
            <a:xfrm>
              <a:off x="1814" y="1721"/>
              <a:ext cx="21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latin typeface="Arial" panose="020B0604020202020204" pitchFamily="34" charset="0"/>
                  <a:ea typeface="MS PGothic" panose="020B0600070205080204" pitchFamily="34" charset="-128"/>
                </a:rPr>
                <a:t>8</a:t>
              </a:r>
              <a:endParaRPr lang="en-US" altLang="zh-CN" sz="2400">
                <a:latin typeface="Arial" panose="020B0604020202020204" pitchFamily="34" charset="0"/>
                <a:ea typeface="MS PGothic" panose="020B0600070205080204" pitchFamily="34" charset="-128"/>
              </a:endParaRPr>
            </a:p>
          </p:txBody>
        </p:sp>
        <p:grpSp>
          <p:nvGrpSpPr>
            <p:cNvPr id="172114" name="Group 57"/>
            <p:cNvGrpSpPr>
              <a:grpSpLocks/>
            </p:cNvGrpSpPr>
            <p:nvPr/>
          </p:nvGrpSpPr>
          <p:grpSpPr bwMode="auto">
            <a:xfrm>
              <a:off x="3007" y="2002"/>
              <a:ext cx="318" cy="269"/>
              <a:chOff x="1611" y="2011"/>
              <a:chExt cx="318" cy="269"/>
            </a:xfrm>
          </p:grpSpPr>
          <p:sp>
            <p:nvSpPr>
              <p:cNvPr id="172122" name="Oval 58"/>
              <p:cNvSpPr>
                <a:spLocks noChangeArrowheads="1"/>
              </p:cNvSpPr>
              <p:nvPr/>
            </p:nvSpPr>
            <p:spPr bwMode="auto">
              <a:xfrm>
                <a:off x="1616" y="2138"/>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2123" name="Line 59"/>
              <p:cNvSpPr>
                <a:spLocks noChangeShapeType="1"/>
              </p:cNvSpPr>
              <p:nvPr/>
            </p:nvSpPr>
            <p:spPr bwMode="auto">
              <a:xfrm>
                <a:off x="1616" y="213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124" name="Line 60"/>
              <p:cNvSpPr>
                <a:spLocks noChangeShapeType="1"/>
              </p:cNvSpPr>
              <p:nvPr/>
            </p:nvSpPr>
            <p:spPr bwMode="auto">
              <a:xfrm>
                <a:off x="1929" y="213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125" name="Rectangle 61"/>
              <p:cNvSpPr>
                <a:spLocks noChangeArrowheads="1"/>
              </p:cNvSpPr>
              <p:nvPr/>
            </p:nvSpPr>
            <p:spPr bwMode="auto">
              <a:xfrm>
                <a:off x="1616" y="2131"/>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400">
                  <a:latin typeface="Arial" panose="020B0604020202020204" pitchFamily="34" charset="0"/>
                  <a:ea typeface="MS PGothic" panose="020B0600070205080204" pitchFamily="34" charset="-128"/>
                </a:endParaRPr>
              </a:p>
            </p:txBody>
          </p:sp>
          <p:sp>
            <p:nvSpPr>
              <p:cNvPr id="172126" name="Oval 62"/>
              <p:cNvSpPr>
                <a:spLocks noChangeArrowheads="1"/>
              </p:cNvSpPr>
              <p:nvPr/>
            </p:nvSpPr>
            <p:spPr bwMode="auto">
              <a:xfrm>
                <a:off x="1611" y="2072"/>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2127" name="Rectangle 63"/>
              <p:cNvSpPr>
                <a:spLocks noChangeArrowheads="1"/>
              </p:cNvSpPr>
              <p:nvPr/>
            </p:nvSpPr>
            <p:spPr bwMode="auto">
              <a:xfrm>
                <a:off x="1687" y="2100"/>
                <a:ext cx="141" cy="10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2128" name="Text Box 64"/>
              <p:cNvSpPr txBox="1">
                <a:spLocks noChangeArrowheads="1"/>
              </p:cNvSpPr>
              <p:nvPr/>
            </p:nvSpPr>
            <p:spPr bwMode="auto">
              <a:xfrm>
                <a:off x="1653" y="2011"/>
                <a:ext cx="21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latin typeface="Arial" panose="020B0604020202020204" pitchFamily="34" charset="0"/>
                    <a:ea typeface="MS PGothic" panose="020B0600070205080204" pitchFamily="34" charset="-128"/>
                  </a:rPr>
                  <a:t>z</a:t>
                </a:r>
                <a:endParaRPr lang="en-US" altLang="zh-CN" sz="2400">
                  <a:latin typeface="Arial" panose="020B0604020202020204" pitchFamily="34" charset="0"/>
                  <a:ea typeface="MS PGothic" panose="020B0600070205080204" pitchFamily="34" charset="-128"/>
                </a:endParaRPr>
              </a:p>
            </p:txBody>
          </p:sp>
        </p:grpSp>
        <p:sp>
          <p:nvSpPr>
            <p:cNvPr id="172115" name="Line 65"/>
            <p:cNvSpPr>
              <a:spLocks noChangeShapeType="1"/>
            </p:cNvSpPr>
            <p:nvPr/>
          </p:nvSpPr>
          <p:spPr bwMode="auto">
            <a:xfrm>
              <a:off x="2640" y="2149"/>
              <a:ext cx="3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116" name="Text Box 66"/>
            <p:cNvSpPr txBox="1">
              <a:spLocks noChangeArrowheads="1"/>
            </p:cNvSpPr>
            <p:nvPr/>
          </p:nvSpPr>
          <p:spPr bwMode="auto">
            <a:xfrm>
              <a:off x="2706" y="2149"/>
              <a:ext cx="21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latin typeface="Arial" panose="020B0604020202020204" pitchFamily="34" charset="0"/>
                  <a:ea typeface="MS PGothic" panose="020B0600070205080204" pitchFamily="34" charset="-128"/>
                </a:rPr>
                <a:t>2</a:t>
              </a:r>
              <a:endParaRPr lang="en-US" altLang="zh-CN" sz="2400">
                <a:latin typeface="Arial" panose="020B0604020202020204" pitchFamily="34" charset="0"/>
                <a:ea typeface="MS PGothic" panose="020B0600070205080204" pitchFamily="34" charset="-128"/>
              </a:endParaRPr>
            </a:p>
          </p:txBody>
        </p:sp>
        <p:sp>
          <p:nvSpPr>
            <p:cNvPr id="172117" name="Line 67"/>
            <p:cNvSpPr>
              <a:spLocks noChangeShapeType="1"/>
            </p:cNvSpPr>
            <p:nvPr/>
          </p:nvSpPr>
          <p:spPr bwMode="auto">
            <a:xfrm>
              <a:off x="1503" y="990"/>
              <a:ext cx="965" cy="1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118" name="Text Box 68"/>
            <p:cNvSpPr txBox="1">
              <a:spLocks noChangeArrowheads="1"/>
            </p:cNvSpPr>
            <p:nvPr/>
          </p:nvSpPr>
          <p:spPr bwMode="auto">
            <a:xfrm>
              <a:off x="1919" y="1343"/>
              <a:ext cx="21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latin typeface="Arial" panose="020B0604020202020204" pitchFamily="34" charset="0"/>
                  <a:ea typeface="MS PGothic" panose="020B0600070205080204" pitchFamily="34" charset="-128"/>
                </a:rPr>
                <a:t>7</a:t>
              </a:r>
              <a:endParaRPr lang="en-US" altLang="zh-CN" sz="2400">
                <a:latin typeface="Arial" panose="020B0604020202020204" pitchFamily="34" charset="0"/>
                <a:ea typeface="MS PGothic" panose="020B0600070205080204" pitchFamily="34" charset="-128"/>
              </a:endParaRPr>
            </a:p>
          </p:txBody>
        </p:sp>
        <p:sp>
          <p:nvSpPr>
            <p:cNvPr id="172119" name="Freeform 69"/>
            <p:cNvSpPr>
              <a:spLocks noChangeArrowheads="1"/>
            </p:cNvSpPr>
            <p:nvPr/>
          </p:nvSpPr>
          <p:spPr bwMode="auto">
            <a:xfrm>
              <a:off x="1489" y="976"/>
              <a:ext cx="28" cy="14"/>
            </a:xfrm>
            <a:custGeom>
              <a:avLst/>
              <a:gdLst>
                <a:gd name="T0" fmla="*/ 0 w 28"/>
                <a:gd name="T1" fmla="*/ 14 h 14"/>
                <a:gd name="T2" fmla="*/ 28 w 28"/>
                <a:gd name="T3" fmla="*/ 0 h 14"/>
                <a:gd name="T4" fmla="*/ 0 w 28"/>
                <a:gd name="T5" fmla="*/ 14 h 14"/>
                <a:gd name="T6" fmla="*/ 0 60000 65536"/>
                <a:gd name="T7" fmla="*/ 0 60000 65536"/>
                <a:gd name="T8" fmla="*/ 0 60000 65536"/>
              </a:gdLst>
              <a:ahLst/>
              <a:cxnLst>
                <a:cxn ang="T6">
                  <a:pos x="T0" y="T1"/>
                </a:cxn>
                <a:cxn ang="T7">
                  <a:pos x="T2" y="T3"/>
                </a:cxn>
                <a:cxn ang="T8">
                  <a:pos x="T4" y="T5"/>
                </a:cxn>
              </a:cxnLst>
              <a:rect l="0" t="0" r="r" b="b"/>
              <a:pathLst>
                <a:path w="28" h="14">
                  <a:moveTo>
                    <a:pt x="0" y="14"/>
                  </a:moveTo>
                  <a:cubicBezTo>
                    <a:pt x="9" y="9"/>
                    <a:pt x="28" y="0"/>
                    <a:pt x="28" y="0"/>
                  </a:cubicBezTo>
                  <a:cubicBezTo>
                    <a:pt x="28" y="0"/>
                    <a:pt x="9" y="9"/>
                    <a:pt x="0" y="14"/>
                  </a:cubicBezTo>
                  <a:close/>
                </a:path>
              </a:pathLst>
            </a:custGeom>
            <a:solidFill>
              <a:schemeClr val="accent1"/>
            </a:solidFill>
            <a:ln w="9525">
              <a:solidFill>
                <a:schemeClr val="tx1"/>
              </a:solidFill>
              <a:round/>
              <a:headEnd/>
              <a:tailEnd/>
            </a:ln>
          </p:spPr>
          <p:txBody>
            <a:bodyPr/>
            <a:lstStyle/>
            <a:p>
              <a:endParaRPr lang="zh-CN" altLang="en-US"/>
            </a:p>
          </p:txBody>
        </p:sp>
        <p:sp>
          <p:nvSpPr>
            <p:cNvPr id="172120" name="Freeform 70"/>
            <p:cNvSpPr>
              <a:spLocks noChangeArrowheads="1"/>
            </p:cNvSpPr>
            <p:nvPr/>
          </p:nvSpPr>
          <p:spPr bwMode="auto">
            <a:xfrm>
              <a:off x="1623" y="999"/>
              <a:ext cx="1510" cy="1052"/>
            </a:xfrm>
            <a:custGeom>
              <a:avLst/>
              <a:gdLst>
                <a:gd name="T0" fmla="*/ 0 w 1510"/>
                <a:gd name="T1" fmla="*/ 5 h 1052"/>
                <a:gd name="T2" fmla="*/ 1102 w 1510"/>
                <a:gd name="T3" fmla="*/ 174 h 1052"/>
                <a:gd name="T4" fmla="*/ 1510 w 1510"/>
                <a:gd name="T5" fmla="*/ 1052 h 1052"/>
                <a:gd name="T6" fmla="*/ 0 60000 65536"/>
                <a:gd name="T7" fmla="*/ 0 60000 65536"/>
                <a:gd name="T8" fmla="*/ 0 60000 65536"/>
              </a:gdLst>
              <a:ahLst/>
              <a:cxnLst>
                <a:cxn ang="T6">
                  <a:pos x="T0" y="T1"/>
                </a:cxn>
                <a:cxn ang="T7">
                  <a:pos x="T2" y="T3"/>
                </a:cxn>
                <a:cxn ang="T8">
                  <a:pos x="T4" y="T5"/>
                </a:cxn>
              </a:cxnLst>
              <a:rect l="0" t="0" r="r" b="b"/>
              <a:pathLst>
                <a:path w="1510" h="1052">
                  <a:moveTo>
                    <a:pt x="0" y="5"/>
                  </a:moveTo>
                  <a:cubicBezTo>
                    <a:pt x="184" y="33"/>
                    <a:pt x="851" y="0"/>
                    <a:pt x="1102" y="174"/>
                  </a:cubicBezTo>
                  <a:cubicBezTo>
                    <a:pt x="1353" y="348"/>
                    <a:pt x="1425" y="869"/>
                    <a:pt x="1510" y="105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2121" name="Text Box 71"/>
            <p:cNvSpPr txBox="1">
              <a:spLocks noChangeArrowheads="1"/>
            </p:cNvSpPr>
            <p:nvPr/>
          </p:nvSpPr>
          <p:spPr bwMode="auto">
            <a:xfrm>
              <a:off x="2680" y="1008"/>
              <a:ext cx="21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latin typeface="Arial" panose="020B0604020202020204" pitchFamily="34" charset="0"/>
                  <a:ea typeface="MS PGothic" panose="020B0600070205080204" pitchFamily="34" charset="-128"/>
                </a:rPr>
                <a:t>9</a:t>
              </a:r>
              <a:endParaRPr lang="en-US" altLang="zh-CN" sz="2400">
                <a:latin typeface="Arial" panose="020B0604020202020204" pitchFamily="34" charset="0"/>
                <a:ea typeface="MS PGothic" panose="020B0600070205080204" pitchFamily="34" charset="-128"/>
              </a:endParaRPr>
            </a:p>
          </p:txBody>
        </p:sp>
      </p:grpSp>
      <p:sp>
        <p:nvSpPr>
          <p:cNvPr id="172036" name="Rectangle 72"/>
          <p:cNvSpPr>
            <a:spLocks noChangeArrowheads="1"/>
          </p:cNvSpPr>
          <p:nvPr/>
        </p:nvSpPr>
        <p:spPr bwMode="auto">
          <a:xfrm>
            <a:off x="201136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dirty="0" err="1">
                <a:latin typeface="宋体" panose="02010600030101010101" pitchFamily="2" charset="-122"/>
              </a:rPr>
              <a:t>Dijkstra</a:t>
            </a:r>
            <a:r>
              <a:rPr lang="ja-JP" altLang="en-US" sz="3200" b="1" dirty="0">
                <a:latin typeface="宋体" panose="02010600030101010101" pitchFamily="2" charset="-122"/>
              </a:rPr>
              <a:t>’</a:t>
            </a:r>
            <a:r>
              <a:rPr lang="zh-CN" altLang="en-US" sz="3200" b="1" dirty="0">
                <a:latin typeface="宋体" panose="02010600030101010101" pitchFamily="2" charset="-122"/>
              </a:rPr>
              <a:t>算法示例</a:t>
            </a:r>
            <a:endParaRPr lang="en-US" altLang="zh-CN" sz="3200" b="1" dirty="0">
              <a:latin typeface="宋体" panose="02010600030101010101" pitchFamily="2" charset="-122"/>
            </a:endParaRPr>
          </a:p>
        </p:txBody>
      </p:sp>
      <p:sp>
        <p:nvSpPr>
          <p:cNvPr id="172037" name="Text Box 73"/>
          <p:cNvSpPr txBox="1">
            <a:spLocks noChangeArrowheads="1"/>
          </p:cNvSpPr>
          <p:nvPr/>
        </p:nvSpPr>
        <p:spPr bwMode="auto">
          <a:xfrm>
            <a:off x="1998664" y="1277939"/>
            <a:ext cx="7064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2000">
                <a:latin typeface="Arial" panose="020B0604020202020204" pitchFamily="34" charset="0"/>
                <a:ea typeface="MS PGothic" panose="020B0600070205080204" pitchFamily="34" charset="-128"/>
              </a:rPr>
              <a:t>Step</a:t>
            </a:r>
          </a:p>
          <a:p>
            <a:pPr algn="r" eaLnBrk="1" hangingPunct="1"/>
            <a:endParaRPr lang="en-US" altLang="zh-CN" sz="2000">
              <a:latin typeface="Arial" panose="020B0604020202020204" pitchFamily="34" charset="0"/>
              <a:ea typeface="MS PGothic" panose="020B0600070205080204" pitchFamily="34" charset="-128"/>
            </a:endParaRPr>
          </a:p>
        </p:txBody>
      </p:sp>
      <p:sp>
        <p:nvSpPr>
          <p:cNvPr id="172038" name="Text Box 74"/>
          <p:cNvSpPr txBox="1">
            <a:spLocks noChangeArrowheads="1"/>
          </p:cNvSpPr>
          <p:nvPr/>
        </p:nvSpPr>
        <p:spPr bwMode="auto">
          <a:xfrm>
            <a:off x="2982913" y="1284289"/>
            <a:ext cx="4175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2000">
                <a:latin typeface="Arial" panose="020B0604020202020204" pitchFamily="34" charset="0"/>
                <a:ea typeface="MS PGothic" panose="020B0600070205080204" pitchFamily="34" charset="-128"/>
              </a:rPr>
              <a:t>N</a:t>
            </a:r>
            <a:r>
              <a:rPr lang="en-US" altLang="zh-CN" sz="2000">
                <a:latin typeface="Arial" panose="020B0604020202020204" pitchFamily="34" charset="0"/>
                <a:cs typeface="Arial" panose="020B0604020202020204" pitchFamily="34" charset="0"/>
              </a:rPr>
              <a:t>'</a:t>
            </a:r>
          </a:p>
        </p:txBody>
      </p:sp>
      <p:sp>
        <p:nvSpPr>
          <p:cNvPr id="172039" name="Text Box 75"/>
          <p:cNvSpPr txBox="1">
            <a:spLocks noChangeArrowheads="1"/>
          </p:cNvSpPr>
          <p:nvPr/>
        </p:nvSpPr>
        <p:spPr bwMode="auto">
          <a:xfrm>
            <a:off x="3567113" y="1009650"/>
            <a:ext cx="6778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2000">
                <a:latin typeface="Arial" panose="020B0604020202020204" pitchFamily="34" charset="0"/>
                <a:ea typeface="MS PGothic" panose="020B0600070205080204" pitchFamily="34" charset="-128"/>
              </a:rPr>
              <a:t>D(</a:t>
            </a:r>
            <a:r>
              <a:rPr lang="en-US" altLang="zh-CN" sz="2000" b="1">
                <a:solidFill>
                  <a:srgbClr val="FF0000"/>
                </a:solidFill>
                <a:latin typeface="Arial" panose="020B0604020202020204" pitchFamily="34" charset="0"/>
                <a:ea typeface="MS PGothic" panose="020B0600070205080204" pitchFamily="34" charset="-128"/>
              </a:rPr>
              <a:t>v</a:t>
            </a:r>
            <a:r>
              <a:rPr lang="en-US" altLang="zh-CN" sz="2000">
                <a:latin typeface="Arial" panose="020B0604020202020204" pitchFamily="34" charset="0"/>
                <a:ea typeface="MS PGothic" panose="020B0600070205080204" pitchFamily="34" charset="-128"/>
              </a:rPr>
              <a:t>)</a:t>
            </a:r>
          </a:p>
          <a:p>
            <a:pPr algn="r" eaLnBrk="1" hangingPunct="1"/>
            <a:r>
              <a:rPr lang="en-US" altLang="zh-CN" sz="1600">
                <a:latin typeface="Arial" panose="020B0604020202020204" pitchFamily="34" charset="0"/>
                <a:ea typeface="MS PGothic" panose="020B0600070205080204" pitchFamily="34" charset="-128"/>
              </a:rPr>
              <a:t>p(v)</a:t>
            </a:r>
          </a:p>
        </p:txBody>
      </p:sp>
      <p:sp>
        <p:nvSpPr>
          <p:cNvPr id="172040" name="Text Box 76"/>
          <p:cNvSpPr txBox="1">
            <a:spLocks noChangeArrowheads="1"/>
          </p:cNvSpPr>
          <p:nvPr/>
        </p:nvSpPr>
        <p:spPr bwMode="auto">
          <a:xfrm>
            <a:off x="2035175" y="1617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a:latin typeface="Arial" panose="020B0604020202020204" pitchFamily="34" charset="0"/>
                <a:ea typeface="MS PGothic" panose="020B0600070205080204" pitchFamily="34" charset="-128"/>
              </a:rPr>
              <a:t>0</a:t>
            </a:r>
          </a:p>
        </p:txBody>
      </p:sp>
      <p:sp>
        <p:nvSpPr>
          <p:cNvPr id="172041" name="Text Box 77"/>
          <p:cNvSpPr txBox="1">
            <a:spLocks noChangeArrowheads="1"/>
          </p:cNvSpPr>
          <p:nvPr/>
        </p:nvSpPr>
        <p:spPr bwMode="auto">
          <a:xfrm>
            <a:off x="2039938" y="1914526"/>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a:latin typeface="Arial" panose="020B0604020202020204" pitchFamily="34" charset="0"/>
                <a:ea typeface="MS PGothic" panose="020B0600070205080204" pitchFamily="34" charset="-128"/>
              </a:rPr>
              <a:t>1</a:t>
            </a:r>
          </a:p>
        </p:txBody>
      </p:sp>
      <p:sp>
        <p:nvSpPr>
          <p:cNvPr id="172042" name="Text Box 78"/>
          <p:cNvSpPr txBox="1">
            <a:spLocks noChangeArrowheads="1"/>
          </p:cNvSpPr>
          <p:nvPr/>
        </p:nvSpPr>
        <p:spPr bwMode="auto">
          <a:xfrm>
            <a:off x="2041525" y="2222501"/>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a:latin typeface="Arial" panose="020B0604020202020204" pitchFamily="34" charset="0"/>
                <a:ea typeface="MS PGothic" panose="020B0600070205080204" pitchFamily="34" charset="-128"/>
              </a:rPr>
              <a:t>2</a:t>
            </a:r>
          </a:p>
        </p:txBody>
      </p:sp>
      <p:sp>
        <p:nvSpPr>
          <p:cNvPr id="172043" name="Text Box 79"/>
          <p:cNvSpPr txBox="1">
            <a:spLocks noChangeArrowheads="1"/>
          </p:cNvSpPr>
          <p:nvPr/>
        </p:nvSpPr>
        <p:spPr bwMode="auto">
          <a:xfrm>
            <a:off x="2035175" y="2524126"/>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a:latin typeface="Arial" panose="020B0604020202020204" pitchFamily="34" charset="0"/>
                <a:ea typeface="MS PGothic" panose="020B0600070205080204" pitchFamily="34" charset="-128"/>
              </a:rPr>
              <a:t>3</a:t>
            </a:r>
          </a:p>
        </p:txBody>
      </p:sp>
      <p:sp>
        <p:nvSpPr>
          <p:cNvPr id="172044" name="Text Box 80"/>
          <p:cNvSpPr txBox="1">
            <a:spLocks noChangeArrowheads="1"/>
          </p:cNvSpPr>
          <p:nvPr/>
        </p:nvSpPr>
        <p:spPr bwMode="auto">
          <a:xfrm>
            <a:off x="2033588" y="28273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a:latin typeface="Arial" panose="020B0604020202020204" pitchFamily="34" charset="0"/>
                <a:ea typeface="MS PGothic" panose="020B0600070205080204" pitchFamily="34" charset="-128"/>
              </a:rPr>
              <a:t>4</a:t>
            </a:r>
          </a:p>
        </p:txBody>
      </p:sp>
      <p:sp>
        <p:nvSpPr>
          <p:cNvPr id="172045" name="Text Box 81"/>
          <p:cNvSpPr txBox="1">
            <a:spLocks noChangeArrowheads="1"/>
          </p:cNvSpPr>
          <p:nvPr/>
        </p:nvSpPr>
        <p:spPr bwMode="auto">
          <a:xfrm>
            <a:off x="2038350" y="31321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a:latin typeface="Arial" panose="020B0604020202020204" pitchFamily="34" charset="0"/>
                <a:ea typeface="MS PGothic" panose="020B0600070205080204" pitchFamily="34" charset="-128"/>
              </a:rPr>
              <a:t>5</a:t>
            </a:r>
          </a:p>
        </p:txBody>
      </p:sp>
      <p:sp>
        <p:nvSpPr>
          <p:cNvPr id="172046" name="Text Box 82"/>
          <p:cNvSpPr txBox="1">
            <a:spLocks noChangeArrowheads="1"/>
          </p:cNvSpPr>
          <p:nvPr/>
        </p:nvSpPr>
        <p:spPr bwMode="auto">
          <a:xfrm>
            <a:off x="4154489" y="1017588"/>
            <a:ext cx="733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2000">
                <a:latin typeface="Arial" panose="020B0604020202020204" pitchFamily="34" charset="0"/>
                <a:ea typeface="MS PGothic" panose="020B0600070205080204" pitchFamily="34" charset="-128"/>
              </a:rPr>
              <a:t>D(</a:t>
            </a:r>
            <a:r>
              <a:rPr lang="en-US" altLang="zh-CN" sz="2000" b="1">
                <a:solidFill>
                  <a:srgbClr val="FF0000"/>
                </a:solidFill>
                <a:latin typeface="Arial" panose="020B0604020202020204" pitchFamily="34" charset="0"/>
                <a:ea typeface="MS PGothic" panose="020B0600070205080204" pitchFamily="34" charset="-128"/>
              </a:rPr>
              <a:t>w</a:t>
            </a:r>
            <a:r>
              <a:rPr lang="en-US" altLang="zh-CN" sz="2000">
                <a:latin typeface="Arial" panose="020B0604020202020204" pitchFamily="34" charset="0"/>
                <a:ea typeface="MS PGothic" panose="020B0600070205080204" pitchFamily="34" charset="-128"/>
              </a:rPr>
              <a:t>)</a:t>
            </a:r>
          </a:p>
          <a:p>
            <a:pPr algn="r" eaLnBrk="1" hangingPunct="1"/>
            <a:r>
              <a:rPr lang="en-US" altLang="zh-CN" sz="1600">
                <a:latin typeface="Arial" panose="020B0604020202020204" pitchFamily="34" charset="0"/>
                <a:ea typeface="MS PGothic" panose="020B0600070205080204" pitchFamily="34" charset="-128"/>
              </a:rPr>
              <a:t>p(w)</a:t>
            </a:r>
          </a:p>
        </p:txBody>
      </p:sp>
      <p:sp>
        <p:nvSpPr>
          <p:cNvPr id="172047" name="Text Box 83"/>
          <p:cNvSpPr txBox="1">
            <a:spLocks noChangeArrowheads="1"/>
          </p:cNvSpPr>
          <p:nvPr/>
        </p:nvSpPr>
        <p:spPr bwMode="auto">
          <a:xfrm>
            <a:off x="4830763" y="1017588"/>
            <a:ext cx="6778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2000">
                <a:latin typeface="Arial" panose="020B0604020202020204" pitchFamily="34" charset="0"/>
                <a:ea typeface="MS PGothic" panose="020B0600070205080204" pitchFamily="34" charset="-128"/>
              </a:rPr>
              <a:t>D(</a:t>
            </a:r>
            <a:r>
              <a:rPr lang="en-US" altLang="zh-CN" sz="2000" b="1">
                <a:solidFill>
                  <a:srgbClr val="FF0000"/>
                </a:solidFill>
                <a:latin typeface="Arial" panose="020B0604020202020204" pitchFamily="34" charset="0"/>
                <a:ea typeface="MS PGothic" panose="020B0600070205080204" pitchFamily="34" charset="-128"/>
              </a:rPr>
              <a:t>x</a:t>
            </a:r>
            <a:r>
              <a:rPr lang="en-US" altLang="zh-CN" sz="2000">
                <a:latin typeface="Arial" panose="020B0604020202020204" pitchFamily="34" charset="0"/>
                <a:ea typeface="MS PGothic" panose="020B0600070205080204" pitchFamily="34" charset="-128"/>
              </a:rPr>
              <a:t>)</a:t>
            </a:r>
          </a:p>
          <a:p>
            <a:pPr algn="r" eaLnBrk="1" hangingPunct="1"/>
            <a:r>
              <a:rPr lang="en-US" altLang="zh-CN" sz="1600">
                <a:latin typeface="Arial" panose="020B0604020202020204" pitchFamily="34" charset="0"/>
                <a:ea typeface="MS PGothic" panose="020B0600070205080204" pitchFamily="34" charset="-128"/>
              </a:rPr>
              <a:t>p(x)</a:t>
            </a:r>
          </a:p>
        </p:txBody>
      </p:sp>
      <p:sp>
        <p:nvSpPr>
          <p:cNvPr id="172048" name="Text Box 84"/>
          <p:cNvSpPr txBox="1">
            <a:spLocks noChangeArrowheads="1"/>
          </p:cNvSpPr>
          <p:nvPr/>
        </p:nvSpPr>
        <p:spPr bwMode="auto">
          <a:xfrm>
            <a:off x="5470526" y="1017588"/>
            <a:ext cx="677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2000">
                <a:latin typeface="Arial" panose="020B0604020202020204" pitchFamily="34" charset="0"/>
                <a:ea typeface="MS PGothic" panose="020B0600070205080204" pitchFamily="34" charset="-128"/>
              </a:rPr>
              <a:t>D(</a:t>
            </a:r>
            <a:r>
              <a:rPr lang="en-US" altLang="zh-CN" sz="2000" b="1">
                <a:solidFill>
                  <a:srgbClr val="FF0000"/>
                </a:solidFill>
                <a:latin typeface="Arial" panose="020B0604020202020204" pitchFamily="34" charset="0"/>
                <a:ea typeface="MS PGothic" panose="020B0600070205080204" pitchFamily="34" charset="-128"/>
              </a:rPr>
              <a:t>y</a:t>
            </a:r>
            <a:r>
              <a:rPr lang="en-US" altLang="zh-CN" sz="2000">
                <a:latin typeface="Arial" panose="020B0604020202020204" pitchFamily="34" charset="0"/>
                <a:ea typeface="MS PGothic" panose="020B0600070205080204" pitchFamily="34" charset="-128"/>
              </a:rPr>
              <a:t>)</a:t>
            </a:r>
          </a:p>
          <a:p>
            <a:pPr algn="r" eaLnBrk="1" hangingPunct="1"/>
            <a:r>
              <a:rPr lang="en-US" altLang="zh-CN" sz="1600">
                <a:latin typeface="Arial" panose="020B0604020202020204" pitchFamily="34" charset="0"/>
                <a:ea typeface="MS PGothic" panose="020B0600070205080204" pitchFamily="34" charset="-128"/>
              </a:rPr>
              <a:t>p(y)</a:t>
            </a:r>
          </a:p>
        </p:txBody>
      </p:sp>
      <p:sp>
        <p:nvSpPr>
          <p:cNvPr id="172049" name="Text Box 85"/>
          <p:cNvSpPr txBox="1">
            <a:spLocks noChangeArrowheads="1"/>
          </p:cNvSpPr>
          <p:nvPr/>
        </p:nvSpPr>
        <p:spPr bwMode="auto">
          <a:xfrm>
            <a:off x="6102351" y="1022350"/>
            <a:ext cx="663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2000">
                <a:latin typeface="Arial" panose="020B0604020202020204" pitchFamily="34" charset="0"/>
                <a:ea typeface="MS PGothic" panose="020B0600070205080204" pitchFamily="34" charset="-128"/>
              </a:rPr>
              <a:t>D(</a:t>
            </a:r>
            <a:r>
              <a:rPr lang="en-US" altLang="zh-CN" sz="2000" b="1">
                <a:solidFill>
                  <a:srgbClr val="FF0000"/>
                </a:solidFill>
                <a:latin typeface="Arial" panose="020B0604020202020204" pitchFamily="34" charset="0"/>
                <a:ea typeface="MS PGothic" panose="020B0600070205080204" pitchFamily="34" charset="-128"/>
              </a:rPr>
              <a:t>z</a:t>
            </a:r>
            <a:r>
              <a:rPr lang="en-US" altLang="zh-CN" sz="2000">
                <a:latin typeface="Arial" panose="020B0604020202020204" pitchFamily="34" charset="0"/>
                <a:ea typeface="MS PGothic" panose="020B0600070205080204" pitchFamily="34" charset="-128"/>
              </a:rPr>
              <a:t>)</a:t>
            </a:r>
          </a:p>
          <a:p>
            <a:pPr algn="r" eaLnBrk="1" hangingPunct="1"/>
            <a:r>
              <a:rPr lang="en-US" altLang="zh-CN" sz="1600">
                <a:latin typeface="Arial" panose="020B0604020202020204" pitchFamily="34" charset="0"/>
                <a:ea typeface="MS PGothic" panose="020B0600070205080204" pitchFamily="34" charset="-128"/>
              </a:rPr>
              <a:t>p(z)</a:t>
            </a:r>
          </a:p>
        </p:txBody>
      </p:sp>
      <p:sp>
        <p:nvSpPr>
          <p:cNvPr id="172050" name="Line 86"/>
          <p:cNvSpPr>
            <a:spLocks noChangeShapeType="1"/>
          </p:cNvSpPr>
          <p:nvPr/>
        </p:nvSpPr>
        <p:spPr bwMode="auto">
          <a:xfrm>
            <a:off x="2124075" y="1638300"/>
            <a:ext cx="462915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051" name="Line 87"/>
          <p:cNvSpPr>
            <a:spLocks noChangeShapeType="1"/>
          </p:cNvSpPr>
          <p:nvPr/>
        </p:nvSpPr>
        <p:spPr bwMode="auto">
          <a:xfrm>
            <a:off x="2105025" y="1952625"/>
            <a:ext cx="4629150" cy="0"/>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052" name="Text Box 88"/>
          <p:cNvSpPr txBox="1">
            <a:spLocks noChangeArrowheads="1"/>
          </p:cNvSpPr>
          <p:nvPr/>
        </p:nvSpPr>
        <p:spPr bwMode="auto">
          <a:xfrm>
            <a:off x="3016250" y="16081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a:latin typeface="Arial" panose="020B0604020202020204" pitchFamily="34" charset="0"/>
                <a:ea typeface="MS PGothic" panose="020B0600070205080204" pitchFamily="34" charset="-128"/>
              </a:rPr>
              <a:t>u</a:t>
            </a:r>
          </a:p>
        </p:txBody>
      </p:sp>
      <p:sp>
        <p:nvSpPr>
          <p:cNvPr id="172053" name="Line 89"/>
          <p:cNvSpPr>
            <a:spLocks noChangeShapeType="1"/>
          </p:cNvSpPr>
          <p:nvPr/>
        </p:nvSpPr>
        <p:spPr bwMode="auto">
          <a:xfrm>
            <a:off x="2105025" y="2247900"/>
            <a:ext cx="4629150" cy="0"/>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054" name="Line 90"/>
          <p:cNvSpPr>
            <a:spLocks noChangeShapeType="1"/>
          </p:cNvSpPr>
          <p:nvPr/>
        </p:nvSpPr>
        <p:spPr bwMode="auto">
          <a:xfrm>
            <a:off x="2105025" y="2562225"/>
            <a:ext cx="4629150" cy="0"/>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055" name="Line 91"/>
          <p:cNvSpPr>
            <a:spLocks noChangeShapeType="1"/>
          </p:cNvSpPr>
          <p:nvPr/>
        </p:nvSpPr>
        <p:spPr bwMode="auto">
          <a:xfrm>
            <a:off x="2089150" y="2865438"/>
            <a:ext cx="4629150" cy="0"/>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056" name="Line 92"/>
          <p:cNvSpPr>
            <a:spLocks noChangeShapeType="1"/>
          </p:cNvSpPr>
          <p:nvPr/>
        </p:nvSpPr>
        <p:spPr bwMode="auto">
          <a:xfrm>
            <a:off x="2100263" y="3171825"/>
            <a:ext cx="4629150" cy="0"/>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057" name="Line 93"/>
          <p:cNvSpPr>
            <a:spLocks noChangeShapeType="1"/>
          </p:cNvSpPr>
          <p:nvPr/>
        </p:nvSpPr>
        <p:spPr bwMode="auto">
          <a:xfrm>
            <a:off x="2105025" y="3467100"/>
            <a:ext cx="4629150" cy="0"/>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 name="Group 94"/>
          <p:cNvGrpSpPr>
            <a:grpSpLocks/>
          </p:cNvGrpSpPr>
          <p:nvPr/>
        </p:nvGrpSpPr>
        <p:grpSpPr bwMode="auto">
          <a:xfrm>
            <a:off x="3714751" y="1609726"/>
            <a:ext cx="3084513" cy="371475"/>
            <a:chOff x="1380" y="1014"/>
            <a:chExt cx="1943" cy="234"/>
          </a:xfrm>
        </p:grpSpPr>
        <p:sp>
          <p:nvSpPr>
            <p:cNvPr id="172090" name="Text Box 95"/>
            <p:cNvSpPr txBox="1">
              <a:spLocks noChangeArrowheads="1"/>
            </p:cNvSpPr>
            <p:nvPr/>
          </p:nvSpPr>
          <p:spPr bwMode="auto">
            <a:xfrm>
              <a:off x="3043" y="1014"/>
              <a:ext cx="2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a:latin typeface="Comic Sans MS" panose="030F0702030302020204" pitchFamily="66" charset="0"/>
                  <a:ea typeface="MS PGothic" panose="020B0600070205080204" pitchFamily="34" charset="-128"/>
                </a:rPr>
                <a:t>∞ </a:t>
              </a:r>
              <a:endParaRPr lang="en-US" altLang="zh-CN" sz="2000">
                <a:latin typeface="Arial" panose="020B0604020202020204" pitchFamily="34" charset="0"/>
                <a:ea typeface="MS PGothic" panose="020B0600070205080204" pitchFamily="34" charset="-128"/>
              </a:endParaRPr>
            </a:p>
          </p:txBody>
        </p:sp>
        <p:sp>
          <p:nvSpPr>
            <p:cNvPr id="172091" name="Text Box 96"/>
            <p:cNvSpPr txBox="1">
              <a:spLocks noChangeArrowheads="1"/>
            </p:cNvSpPr>
            <p:nvPr/>
          </p:nvSpPr>
          <p:spPr bwMode="auto">
            <a:xfrm>
              <a:off x="2647" y="1014"/>
              <a:ext cx="2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a:latin typeface="Comic Sans MS" panose="030F0702030302020204" pitchFamily="66" charset="0"/>
                  <a:ea typeface="MS PGothic" panose="020B0600070205080204" pitchFamily="34" charset="-128"/>
                </a:rPr>
                <a:t>∞ </a:t>
              </a:r>
              <a:endParaRPr lang="en-US" altLang="zh-CN" sz="2000">
                <a:latin typeface="Arial" panose="020B0604020202020204" pitchFamily="34" charset="0"/>
                <a:ea typeface="MS PGothic" panose="020B0600070205080204" pitchFamily="34" charset="-128"/>
              </a:endParaRPr>
            </a:p>
          </p:txBody>
        </p:sp>
        <p:sp>
          <p:nvSpPr>
            <p:cNvPr id="172092" name="Text Box 97"/>
            <p:cNvSpPr txBox="1">
              <a:spLocks noChangeArrowheads="1"/>
            </p:cNvSpPr>
            <p:nvPr/>
          </p:nvSpPr>
          <p:spPr bwMode="auto">
            <a:xfrm>
              <a:off x="1380" y="1017"/>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a:latin typeface="Arial" panose="020B0604020202020204" pitchFamily="34" charset="0"/>
                  <a:ea typeface="MS PGothic" panose="020B0600070205080204" pitchFamily="34" charset="-128"/>
                </a:rPr>
                <a:t>7,u</a:t>
              </a:r>
            </a:p>
          </p:txBody>
        </p:sp>
        <p:sp>
          <p:nvSpPr>
            <p:cNvPr id="172093" name="Text Box 98"/>
            <p:cNvSpPr txBox="1">
              <a:spLocks noChangeArrowheads="1"/>
            </p:cNvSpPr>
            <p:nvPr/>
          </p:nvSpPr>
          <p:spPr bwMode="auto">
            <a:xfrm>
              <a:off x="1787" y="1015"/>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a:latin typeface="Arial" panose="020B0604020202020204" pitchFamily="34" charset="0"/>
                  <a:ea typeface="MS PGothic" panose="020B0600070205080204" pitchFamily="34" charset="-128"/>
                </a:rPr>
                <a:t>3,u</a:t>
              </a:r>
            </a:p>
          </p:txBody>
        </p:sp>
        <p:sp>
          <p:nvSpPr>
            <p:cNvPr id="172094" name="Text Box 99"/>
            <p:cNvSpPr txBox="1">
              <a:spLocks noChangeArrowheads="1"/>
            </p:cNvSpPr>
            <p:nvPr/>
          </p:nvSpPr>
          <p:spPr bwMode="auto">
            <a:xfrm>
              <a:off x="2190" y="1016"/>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a:latin typeface="Arial" panose="020B0604020202020204" pitchFamily="34" charset="0"/>
                  <a:ea typeface="MS PGothic" panose="020B0600070205080204" pitchFamily="34" charset="-128"/>
                </a:rPr>
                <a:t>5,u</a:t>
              </a:r>
            </a:p>
          </p:txBody>
        </p:sp>
      </p:grpSp>
      <p:sp>
        <p:nvSpPr>
          <p:cNvPr id="717924" name="Text Box 100"/>
          <p:cNvSpPr txBox="1">
            <a:spLocks noChangeArrowheads="1"/>
          </p:cNvSpPr>
          <p:nvPr/>
        </p:nvSpPr>
        <p:spPr bwMode="auto">
          <a:xfrm>
            <a:off x="2870200" y="1905001"/>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a:latin typeface="Arial" panose="020B0604020202020204" pitchFamily="34" charset="0"/>
                <a:ea typeface="MS PGothic" panose="020B0600070205080204" pitchFamily="34" charset="-128"/>
              </a:rPr>
              <a:t>uw</a:t>
            </a:r>
          </a:p>
        </p:txBody>
      </p:sp>
      <p:grpSp>
        <p:nvGrpSpPr>
          <p:cNvPr id="10" name="Group 101"/>
          <p:cNvGrpSpPr>
            <a:grpSpLocks/>
          </p:cNvGrpSpPr>
          <p:nvPr/>
        </p:nvGrpSpPr>
        <p:grpSpPr bwMode="auto">
          <a:xfrm>
            <a:off x="3687763" y="1916114"/>
            <a:ext cx="3122612" cy="371475"/>
            <a:chOff x="1356" y="1014"/>
            <a:chExt cx="1967" cy="234"/>
          </a:xfrm>
        </p:grpSpPr>
        <p:sp>
          <p:nvSpPr>
            <p:cNvPr id="172085" name="Text Box 102"/>
            <p:cNvSpPr txBox="1">
              <a:spLocks noChangeArrowheads="1"/>
            </p:cNvSpPr>
            <p:nvPr/>
          </p:nvSpPr>
          <p:spPr bwMode="auto">
            <a:xfrm>
              <a:off x="3043" y="1014"/>
              <a:ext cx="2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a:latin typeface="Comic Sans MS" panose="030F0702030302020204" pitchFamily="66" charset="0"/>
                  <a:ea typeface="MS PGothic" panose="020B0600070205080204" pitchFamily="34" charset="-128"/>
                </a:rPr>
                <a:t>∞ </a:t>
              </a:r>
              <a:endParaRPr lang="en-US" altLang="zh-CN" sz="2000">
                <a:latin typeface="Arial" panose="020B0604020202020204" pitchFamily="34" charset="0"/>
                <a:ea typeface="MS PGothic" panose="020B0600070205080204" pitchFamily="34" charset="-128"/>
              </a:endParaRPr>
            </a:p>
          </p:txBody>
        </p:sp>
        <p:sp>
          <p:nvSpPr>
            <p:cNvPr id="172086" name="Text Box 103"/>
            <p:cNvSpPr txBox="1">
              <a:spLocks noChangeArrowheads="1"/>
            </p:cNvSpPr>
            <p:nvPr/>
          </p:nvSpPr>
          <p:spPr bwMode="auto">
            <a:xfrm>
              <a:off x="2482" y="1014"/>
              <a:ext cx="4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600">
                  <a:latin typeface="Arial" panose="020B0604020202020204" pitchFamily="34" charset="0"/>
                  <a:ea typeface="MS PGothic" panose="020B0600070205080204" pitchFamily="34" charset="-128"/>
                </a:rPr>
                <a:t>11</a:t>
              </a:r>
              <a:r>
                <a:rPr lang="en-US" altLang="zh-CN">
                  <a:latin typeface="Arial" panose="020B0604020202020204" pitchFamily="34" charset="0"/>
                  <a:ea typeface="MS PGothic" panose="020B0600070205080204" pitchFamily="34" charset="-128"/>
                </a:rPr>
                <a:t>,w</a:t>
              </a:r>
              <a:r>
                <a:rPr lang="en-US" altLang="zh-CN">
                  <a:latin typeface="Comic Sans MS" panose="030F0702030302020204" pitchFamily="66" charset="0"/>
                  <a:ea typeface="MS PGothic" panose="020B0600070205080204" pitchFamily="34" charset="-128"/>
                </a:rPr>
                <a:t> </a:t>
              </a:r>
              <a:endParaRPr lang="en-US" altLang="zh-CN" sz="2000">
                <a:latin typeface="Arial" panose="020B0604020202020204" pitchFamily="34" charset="0"/>
                <a:ea typeface="MS PGothic" panose="020B0600070205080204" pitchFamily="34" charset="-128"/>
              </a:endParaRPr>
            </a:p>
          </p:txBody>
        </p:sp>
        <p:sp>
          <p:nvSpPr>
            <p:cNvPr id="172087" name="Text Box 104"/>
            <p:cNvSpPr txBox="1">
              <a:spLocks noChangeArrowheads="1"/>
            </p:cNvSpPr>
            <p:nvPr/>
          </p:nvSpPr>
          <p:spPr bwMode="auto">
            <a:xfrm>
              <a:off x="1356" y="1017"/>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a:latin typeface="Arial" panose="020B0604020202020204" pitchFamily="34" charset="0"/>
                  <a:ea typeface="MS PGothic" panose="020B0600070205080204" pitchFamily="34" charset="-128"/>
                </a:rPr>
                <a:t>6,w</a:t>
              </a:r>
            </a:p>
          </p:txBody>
        </p:sp>
        <p:sp>
          <p:nvSpPr>
            <p:cNvPr id="172088" name="Text Box 105"/>
            <p:cNvSpPr txBox="1">
              <a:spLocks noChangeArrowheads="1"/>
            </p:cNvSpPr>
            <p:nvPr/>
          </p:nvSpPr>
          <p:spPr bwMode="auto">
            <a:xfrm>
              <a:off x="1987" y="1015"/>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endParaRPr lang="zh-CN" altLang="en-US">
                <a:latin typeface="Arial" panose="020B0604020202020204" pitchFamily="34" charset="0"/>
                <a:ea typeface="MS PGothic" panose="020B0600070205080204" pitchFamily="34" charset="-128"/>
              </a:endParaRPr>
            </a:p>
          </p:txBody>
        </p:sp>
        <p:sp>
          <p:nvSpPr>
            <p:cNvPr id="172089" name="Text Box 106"/>
            <p:cNvSpPr txBox="1">
              <a:spLocks noChangeArrowheads="1"/>
            </p:cNvSpPr>
            <p:nvPr/>
          </p:nvSpPr>
          <p:spPr bwMode="auto">
            <a:xfrm>
              <a:off x="2190" y="1016"/>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a:latin typeface="Arial" panose="020B0604020202020204" pitchFamily="34" charset="0"/>
                  <a:ea typeface="MS PGothic" panose="020B0600070205080204" pitchFamily="34" charset="-128"/>
                </a:rPr>
                <a:t>5,u</a:t>
              </a:r>
            </a:p>
          </p:txBody>
        </p:sp>
      </p:grpSp>
      <p:grpSp>
        <p:nvGrpSpPr>
          <p:cNvPr id="11" name="Group 107"/>
          <p:cNvGrpSpPr>
            <a:grpSpLocks/>
          </p:cNvGrpSpPr>
          <p:nvPr/>
        </p:nvGrpSpPr>
        <p:grpSpPr bwMode="auto">
          <a:xfrm>
            <a:off x="3686176" y="2214564"/>
            <a:ext cx="3122613" cy="376237"/>
            <a:chOff x="1356" y="1011"/>
            <a:chExt cx="1967" cy="237"/>
          </a:xfrm>
        </p:grpSpPr>
        <p:sp>
          <p:nvSpPr>
            <p:cNvPr id="172080" name="Text Box 108"/>
            <p:cNvSpPr txBox="1">
              <a:spLocks noChangeArrowheads="1"/>
            </p:cNvSpPr>
            <p:nvPr/>
          </p:nvSpPr>
          <p:spPr bwMode="auto">
            <a:xfrm>
              <a:off x="2913" y="1011"/>
              <a:ext cx="4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600">
                  <a:latin typeface="Arial" panose="020B0604020202020204" pitchFamily="34" charset="0"/>
                  <a:ea typeface="MS PGothic" panose="020B0600070205080204" pitchFamily="34" charset="-128"/>
                </a:rPr>
                <a:t>14</a:t>
              </a:r>
              <a:r>
                <a:rPr lang="en-US" altLang="zh-CN">
                  <a:latin typeface="Arial" panose="020B0604020202020204" pitchFamily="34" charset="0"/>
                  <a:ea typeface="MS PGothic" panose="020B0600070205080204" pitchFamily="34" charset="-128"/>
                </a:rPr>
                <a:t>,x </a:t>
              </a:r>
            </a:p>
          </p:txBody>
        </p:sp>
        <p:sp>
          <p:nvSpPr>
            <p:cNvPr id="172081" name="Text Box 109"/>
            <p:cNvSpPr txBox="1">
              <a:spLocks noChangeArrowheads="1"/>
            </p:cNvSpPr>
            <p:nvPr/>
          </p:nvSpPr>
          <p:spPr bwMode="auto">
            <a:xfrm>
              <a:off x="2489" y="1011"/>
              <a:ext cx="4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600">
                  <a:latin typeface="Arial" panose="020B0604020202020204" pitchFamily="34" charset="0"/>
                  <a:ea typeface="MS PGothic" panose="020B0600070205080204" pitchFamily="34" charset="-128"/>
                </a:rPr>
                <a:t>11,</a:t>
              </a:r>
              <a:r>
                <a:rPr lang="en-US" altLang="zh-CN">
                  <a:latin typeface="Arial" panose="020B0604020202020204" pitchFamily="34" charset="0"/>
                  <a:ea typeface="MS PGothic" panose="020B0600070205080204" pitchFamily="34" charset="-128"/>
                </a:rPr>
                <a:t>w </a:t>
              </a:r>
              <a:endParaRPr lang="en-US" altLang="zh-CN" sz="2000">
                <a:latin typeface="Arial" panose="020B0604020202020204" pitchFamily="34" charset="0"/>
                <a:ea typeface="MS PGothic" panose="020B0600070205080204" pitchFamily="34" charset="-128"/>
              </a:endParaRPr>
            </a:p>
          </p:txBody>
        </p:sp>
        <p:sp>
          <p:nvSpPr>
            <p:cNvPr id="172082" name="Text Box 110"/>
            <p:cNvSpPr txBox="1">
              <a:spLocks noChangeArrowheads="1"/>
            </p:cNvSpPr>
            <p:nvPr/>
          </p:nvSpPr>
          <p:spPr bwMode="auto">
            <a:xfrm>
              <a:off x="1356" y="1017"/>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a:latin typeface="Arial" panose="020B0604020202020204" pitchFamily="34" charset="0"/>
                  <a:ea typeface="MS PGothic" panose="020B0600070205080204" pitchFamily="34" charset="-128"/>
                </a:rPr>
                <a:t>6,w</a:t>
              </a:r>
            </a:p>
          </p:txBody>
        </p:sp>
        <p:sp>
          <p:nvSpPr>
            <p:cNvPr id="172083" name="Text Box 111"/>
            <p:cNvSpPr txBox="1">
              <a:spLocks noChangeArrowheads="1"/>
            </p:cNvSpPr>
            <p:nvPr/>
          </p:nvSpPr>
          <p:spPr bwMode="auto">
            <a:xfrm>
              <a:off x="1987" y="1015"/>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endParaRPr lang="zh-CN" altLang="en-US">
                <a:latin typeface="Arial" panose="020B0604020202020204" pitchFamily="34" charset="0"/>
                <a:ea typeface="MS PGothic" panose="020B0600070205080204" pitchFamily="34" charset="-128"/>
              </a:endParaRPr>
            </a:p>
          </p:txBody>
        </p:sp>
        <p:sp>
          <p:nvSpPr>
            <p:cNvPr id="172084" name="Text Box 112"/>
            <p:cNvSpPr txBox="1">
              <a:spLocks noChangeArrowheads="1"/>
            </p:cNvSpPr>
            <p:nvPr/>
          </p:nvSpPr>
          <p:spPr bwMode="auto">
            <a:xfrm>
              <a:off x="2390" y="101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endParaRPr lang="zh-CN" altLang="en-US">
                <a:latin typeface="Arial" panose="020B0604020202020204" pitchFamily="34" charset="0"/>
                <a:ea typeface="MS PGothic" panose="020B0600070205080204" pitchFamily="34" charset="-128"/>
              </a:endParaRPr>
            </a:p>
          </p:txBody>
        </p:sp>
      </p:grpSp>
      <p:sp>
        <p:nvSpPr>
          <p:cNvPr id="717937" name="Oval 113"/>
          <p:cNvSpPr>
            <a:spLocks noChangeArrowheads="1"/>
          </p:cNvSpPr>
          <p:nvPr/>
        </p:nvSpPr>
        <p:spPr bwMode="auto">
          <a:xfrm>
            <a:off x="4352925" y="1666876"/>
            <a:ext cx="528638" cy="27622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latin typeface="Comic Sans MS" panose="030F0702030302020204" pitchFamily="66" charset="0"/>
              <a:ea typeface="MS PGothic" panose="020B0600070205080204" pitchFamily="34" charset="-128"/>
            </a:endParaRPr>
          </a:p>
        </p:txBody>
      </p:sp>
      <p:sp>
        <p:nvSpPr>
          <p:cNvPr id="717938" name="Oval 114"/>
          <p:cNvSpPr>
            <a:spLocks noChangeArrowheads="1"/>
          </p:cNvSpPr>
          <p:nvPr/>
        </p:nvSpPr>
        <p:spPr bwMode="auto">
          <a:xfrm>
            <a:off x="5006975" y="1952626"/>
            <a:ext cx="528638" cy="27622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latin typeface="Comic Sans MS" panose="030F0702030302020204" pitchFamily="66" charset="0"/>
              <a:ea typeface="MS PGothic" panose="020B0600070205080204" pitchFamily="34" charset="-128"/>
            </a:endParaRPr>
          </a:p>
        </p:txBody>
      </p:sp>
      <p:sp>
        <p:nvSpPr>
          <p:cNvPr id="717939" name="Text Box 115"/>
          <p:cNvSpPr txBox="1">
            <a:spLocks noChangeArrowheads="1"/>
          </p:cNvSpPr>
          <p:nvPr/>
        </p:nvSpPr>
        <p:spPr bwMode="auto">
          <a:xfrm>
            <a:off x="2763838" y="2214563"/>
            <a:ext cx="590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a:latin typeface="Arial" panose="020B0604020202020204" pitchFamily="34" charset="0"/>
                <a:ea typeface="MS PGothic" panose="020B0600070205080204" pitchFamily="34" charset="-128"/>
              </a:rPr>
              <a:t>uwx</a:t>
            </a:r>
          </a:p>
        </p:txBody>
      </p:sp>
      <p:sp>
        <p:nvSpPr>
          <p:cNvPr id="717940" name="Oval 116"/>
          <p:cNvSpPr>
            <a:spLocks noChangeArrowheads="1"/>
          </p:cNvSpPr>
          <p:nvPr/>
        </p:nvSpPr>
        <p:spPr bwMode="auto">
          <a:xfrm>
            <a:off x="3698875" y="2271714"/>
            <a:ext cx="528638" cy="27622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latin typeface="Comic Sans MS" panose="030F0702030302020204" pitchFamily="66" charset="0"/>
              <a:ea typeface="MS PGothic" panose="020B0600070205080204" pitchFamily="34" charset="-128"/>
            </a:endParaRPr>
          </a:p>
        </p:txBody>
      </p:sp>
      <p:sp>
        <p:nvSpPr>
          <p:cNvPr id="717941" name="Text Box 117"/>
          <p:cNvSpPr txBox="1">
            <a:spLocks noChangeArrowheads="1"/>
          </p:cNvSpPr>
          <p:nvPr/>
        </p:nvSpPr>
        <p:spPr bwMode="auto">
          <a:xfrm>
            <a:off x="2668588" y="2500313"/>
            <a:ext cx="70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a:latin typeface="Arial" panose="020B0604020202020204" pitchFamily="34" charset="0"/>
                <a:ea typeface="MS PGothic" panose="020B0600070205080204" pitchFamily="34" charset="-128"/>
              </a:rPr>
              <a:t>uwxv</a:t>
            </a:r>
          </a:p>
        </p:txBody>
      </p:sp>
      <p:grpSp>
        <p:nvGrpSpPr>
          <p:cNvPr id="12" name="Group 118"/>
          <p:cNvGrpSpPr>
            <a:grpSpLocks/>
          </p:cNvGrpSpPr>
          <p:nvPr/>
        </p:nvGrpSpPr>
        <p:grpSpPr bwMode="auto">
          <a:xfrm>
            <a:off x="5532439" y="2511426"/>
            <a:ext cx="1273175" cy="366713"/>
            <a:chOff x="1492" y="2777"/>
            <a:chExt cx="802" cy="231"/>
          </a:xfrm>
        </p:grpSpPr>
        <p:sp>
          <p:nvSpPr>
            <p:cNvPr id="172078" name="Text Box 119"/>
            <p:cNvSpPr txBox="1">
              <a:spLocks noChangeArrowheads="1"/>
            </p:cNvSpPr>
            <p:nvPr/>
          </p:nvSpPr>
          <p:spPr bwMode="auto">
            <a:xfrm>
              <a:off x="1884" y="2777"/>
              <a:ext cx="4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600">
                  <a:latin typeface="Arial" panose="020B0604020202020204" pitchFamily="34" charset="0"/>
                  <a:ea typeface="MS PGothic" panose="020B0600070205080204" pitchFamily="34" charset="-128"/>
                </a:rPr>
                <a:t>14</a:t>
              </a:r>
              <a:r>
                <a:rPr lang="en-US" altLang="zh-CN">
                  <a:latin typeface="Arial" panose="020B0604020202020204" pitchFamily="34" charset="0"/>
                  <a:ea typeface="MS PGothic" panose="020B0600070205080204" pitchFamily="34" charset="-128"/>
                </a:rPr>
                <a:t>,x </a:t>
              </a:r>
            </a:p>
          </p:txBody>
        </p:sp>
        <p:sp>
          <p:nvSpPr>
            <p:cNvPr id="172079" name="Text Box 120"/>
            <p:cNvSpPr txBox="1">
              <a:spLocks noChangeArrowheads="1"/>
            </p:cNvSpPr>
            <p:nvPr/>
          </p:nvSpPr>
          <p:spPr bwMode="auto">
            <a:xfrm>
              <a:off x="1492" y="2777"/>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600">
                  <a:latin typeface="Arial" panose="020B0604020202020204" pitchFamily="34" charset="0"/>
                  <a:ea typeface="MS PGothic" panose="020B0600070205080204" pitchFamily="34" charset="-128"/>
                </a:rPr>
                <a:t>10,</a:t>
              </a:r>
              <a:r>
                <a:rPr lang="en-US" altLang="zh-CN">
                  <a:latin typeface="Arial" panose="020B0604020202020204" pitchFamily="34" charset="0"/>
                  <a:ea typeface="MS PGothic" panose="020B0600070205080204" pitchFamily="34" charset="-128"/>
                </a:rPr>
                <a:t>v </a:t>
              </a:r>
              <a:endParaRPr lang="en-US" altLang="zh-CN" sz="2000">
                <a:latin typeface="Arial" panose="020B0604020202020204" pitchFamily="34" charset="0"/>
                <a:ea typeface="MS PGothic" panose="020B0600070205080204" pitchFamily="34" charset="-128"/>
              </a:endParaRPr>
            </a:p>
          </p:txBody>
        </p:sp>
      </p:grpSp>
      <p:sp>
        <p:nvSpPr>
          <p:cNvPr id="717945" name="Oval 121"/>
          <p:cNvSpPr>
            <a:spLocks noChangeArrowheads="1"/>
          </p:cNvSpPr>
          <p:nvPr/>
        </p:nvSpPr>
        <p:spPr bwMode="auto">
          <a:xfrm>
            <a:off x="5535614" y="2570164"/>
            <a:ext cx="528637" cy="27622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latin typeface="Comic Sans MS" panose="030F0702030302020204" pitchFamily="66" charset="0"/>
              <a:ea typeface="MS PGothic" panose="020B0600070205080204" pitchFamily="34" charset="-128"/>
            </a:endParaRPr>
          </a:p>
        </p:txBody>
      </p:sp>
      <p:sp>
        <p:nvSpPr>
          <p:cNvPr id="717946" name="Text Box 122"/>
          <p:cNvSpPr txBox="1">
            <a:spLocks noChangeArrowheads="1"/>
          </p:cNvSpPr>
          <p:nvPr/>
        </p:nvSpPr>
        <p:spPr bwMode="auto">
          <a:xfrm>
            <a:off x="2584450" y="2819401"/>
            <a:ext cx="81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a:latin typeface="Arial" panose="020B0604020202020204" pitchFamily="34" charset="0"/>
                <a:ea typeface="MS PGothic" panose="020B0600070205080204" pitchFamily="34" charset="-128"/>
              </a:rPr>
              <a:t>uwxvy</a:t>
            </a:r>
          </a:p>
        </p:txBody>
      </p:sp>
      <p:sp>
        <p:nvSpPr>
          <p:cNvPr id="717947" name="Text Box 123"/>
          <p:cNvSpPr txBox="1">
            <a:spLocks noChangeArrowheads="1"/>
          </p:cNvSpPr>
          <p:nvPr/>
        </p:nvSpPr>
        <p:spPr bwMode="auto">
          <a:xfrm>
            <a:off x="6162676" y="2830513"/>
            <a:ext cx="650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600">
                <a:latin typeface="Arial" panose="020B0604020202020204" pitchFamily="34" charset="0"/>
                <a:ea typeface="MS PGothic" panose="020B0600070205080204" pitchFamily="34" charset="-128"/>
              </a:rPr>
              <a:t>12</a:t>
            </a:r>
            <a:r>
              <a:rPr lang="en-US" altLang="zh-CN">
                <a:latin typeface="Arial" panose="020B0604020202020204" pitchFamily="34" charset="0"/>
                <a:ea typeface="MS PGothic" panose="020B0600070205080204" pitchFamily="34" charset="-128"/>
              </a:rPr>
              <a:t>,y </a:t>
            </a:r>
          </a:p>
        </p:txBody>
      </p:sp>
      <p:sp>
        <p:nvSpPr>
          <p:cNvPr id="717948" name="Oval 124"/>
          <p:cNvSpPr>
            <a:spLocks noChangeArrowheads="1"/>
          </p:cNvSpPr>
          <p:nvPr/>
        </p:nvSpPr>
        <p:spPr bwMode="auto">
          <a:xfrm>
            <a:off x="6200775" y="2887664"/>
            <a:ext cx="528638" cy="27622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latin typeface="Comic Sans MS" panose="030F0702030302020204" pitchFamily="66" charset="0"/>
              <a:ea typeface="MS PGothic" panose="020B0600070205080204" pitchFamily="34" charset="-128"/>
            </a:endParaRPr>
          </a:p>
        </p:txBody>
      </p:sp>
      <p:sp>
        <p:nvSpPr>
          <p:cNvPr id="717950" name="Line 126"/>
          <p:cNvSpPr>
            <a:spLocks noChangeShapeType="1"/>
          </p:cNvSpPr>
          <p:nvPr/>
        </p:nvSpPr>
        <p:spPr bwMode="auto">
          <a:xfrm>
            <a:off x="9398000" y="4995863"/>
            <a:ext cx="59055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951" name="Line 127"/>
          <p:cNvSpPr>
            <a:spLocks noChangeShapeType="1"/>
          </p:cNvSpPr>
          <p:nvPr/>
        </p:nvSpPr>
        <p:spPr bwMode="auto">
          <a:xfrm flipV="1">
            <a:off x="7648576" y="4995863"/>
            <a:ext cx="1463675" cy="120491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952" name="Line 128"/>
          <p:cNvSpPr>
            <a:spLocks noChangeShapeType="1"/>
          </p:cNvSpPr>
          <p:nvPr/>
        </p:nvSpPr>
        <p:spPr bwMode="auto">
          <a:xfrm>
            <a:off x="7639051" y="5110163"/>
            <a:ext cx="9525" cy="10477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953" name="Line 129"/>
          <p:cNvSpPr>
            <a:spLocks noChangeShapeType="1"/>
          </p:cNvSpPr>
          <p:nvPr/>
        </p:nvSpPr>
        <p:spPr bwMode="auto">
          <a:xfrm flipV="1">
            <a:off x="6430964" y="3252789"/>
            <a:ext cx="1012825" cy="162877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954" name="Line 130"/>
          <p:cNvSpPr>
            <a:spLocks noChangeShapeType="1"/>
          </p:cNvSpPr>
          <p:nvPr/>
        </p:nvSpPr>
        <p:spPr bwMode="auto">
          <a:xfrm flipV="1">
            <a:off x="6532563" y="4999038"/>
            <a:ext cx="944562"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955" name="Text Box 131"/>
          <p:cNvSpPr txBox="1">
            <a:spLocks noChangeArrowheads="1"/>
          </p:cNvSpPr>
          <p:nvPr/>
        </p:nvSpPr>
        <p:spPr bwMode="auto">
          <a:xfrm>
            <a:off x="2455863" y="3117851"/>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a:latin typeface="Arial" panose="020B0604020202020204" pitchFamily="34" charset="0"/>
                <a:ea typeface="MS PGothic" panose="020B0600070205080204" pitchFamily="34" charset="-128"/>
              </a:rPr>
              <a:t>uwxvyz</a:t>
            </a:r>
          </a:p>
        </p:txBody>
      </p:sp>
    </p:spTree>
    <p:extLst>
      <p:ext uri="{BB962C8B-B14F-4D97-AF65-F5344CB8AC3E}">
        <p14:creationId xmlns:p14="http://schemas.microsoft.com/office/powerpoint/2010/main" val="2964538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7937"/>
                                        </p:tgtEl>
                                        <p:attrNameLst>
                                          <p:attrName>style.visibility</p:attrName>
                                        </p:attrNameLst>
                                      </p:cBhvr>
                                      <p:to>
                                        <p:strVal val="visible"/>
                                      </p:to>
                                    </p:set>
                                    <p:animEffect transition="in" filter="dissolve">
                                      <p:cBhvr>
                                        <p:cTn id="12" dur="500"/>
                                        <p:tgtEl>
                                          <p:spTgt spid="717937"/>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717924"/>
                                        </p:tgtEl>
                                        <p:attrNameLst>
                                          <p:attrName>style.visibility</p:attrName>
                                        </p:attrNameLst>
                                      </p:cBhvr>
                                      <p:to>
                                        <p:strVal val="visible"/>
                                      </p:to>
                                    </p:set>
                                    <p:animEffect transition="in" filter="dissolve">
                                      <p:cBhvr>
                                        <p:cTn id="16" dur="500"/>
                                        <p:tgtEl>
                                          <p:spTgt spid="71792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1000"/>
                                        <p:tgtEl>
                                          <p:spTgt spid="1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717938"/>
                                        </p:tgtEl>
                                        <p:attrNameLst>
                                          <p:attrName>style.visibility</p:attrName>
                                        </p:attrNameLst>
                                      </p:cBhvr>
                                      <p:to>
                                        <p:strVal val="visible"/>
                                      </p:to>
                                    </p:set>
                                    <p:animEffect transition="in" filter="dissolve">
                                      <p:cBhvr>
                                        <p:cTn id="26" dur="500"/>
                                        <p:tgtEl>
                                          <p:spTgt spid="717938"/>
                                        </p:tgtEl>
                                      </p:cBhvr>
                                    </p:animEffect>
                                  </p:childTnLst>
                                </p:cTn>
                              </p:par>
                            </p:childTnLst>
                          </p:cTn>
                        </p:par>
                        <p:par>
                          <p:cTn id="27" fill="hold" nodeType="afterGroup">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717939"/>
                                        </p:tgtEl>
                                        <p:attrNameLst>
                                          <p:attrName>style.visibility</p:attrName>
                                        </p:attrNameLst>
                                      </p:cBhvr>
                                      <p:to>
                                        <p:strVal val="visible"/>
                                      </p:to>
                                    </p:set>
                                    <p:animEffect transition="in" filter="dissolve">
                                      <p:cBhvr>
                                        <p:cTn id="30" dur="500"/>
                                        <p:tgtEl>
                                          <p:spTgt spid="71793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1000"/>
                                        <p:tgtEl>
                                          <p:spTgt spid="1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717940"/>
                                        </p:tgtEl>
                                        <p:attrNameLst>
                                          <p:attrName>style.visibility</p:attrName>
                                        </p:attrNameLst>
                                      </p:cBhvr>
                                      <p:to>
                                        <p:strVal val="visible"/>
                                      </p:to>
                                    </p:set>
                                    <p:animEffect transition="in" filter="dissolve">
                                      <p:cBhvr>
                                        <p:cTn id="40" dur="500"/>
                                        <p:tgtEl>
                                          <p:spTgt spid="717940"/>
                                        </p:tgtEl>
                                      </p:cBhvr>
                                    </p:animEffect>
                                  </p:childTnLst>
                                </p:cTn>
                              </p:par>
                            </p:childTnLst>
                          </p:cTn>
                        </p:par>
                        <p:par>
                          <p:cTn id="41" fill="hold" nodeType="afterGroup">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717941"/>
                                        </p:tgtEl>
                                        <p:attrNameLst>
                                          <p:attrName>style.visibility</p:attrName>
                                        </p:attrNameLst>
                                      </p:cBhvr>
                                      <p:to>
                                        <p:strVal val="visible"/>
                                      </p:to>
                                    </p:set>
                                    <p:animEffect transition="in" filter="dissolve">
                                      <p:cBhvr>
                                        <p:cTn id="44" dur="500"/>
                                        <p:tgtEl>
                                          <p:spTgt spid="71794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1000"/>
                                        <p:tgtEl>
                                          <p:spTgt spid="1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717945"/>
                                        </p:tgtEl>
                                        <p:attrNameLst>
                                          <p:attrName>style.visibility</p:attrName>
                                        </p:attrNameLst>
                                      </p:cBhvr>
                                      <p:to>
                                        <p:strVal val="visible"/>
                                      </p:to>
                                    </p:set>
                                    <p:animEffect transition="in" filter="dissolve">
                                      <p:cBhvr>
                                        <p:cTn id="54" dur="500"/>
                                        <p:tgtEl>
                                          <p:spTgt spid="717945"/>
                                        </p:tgtEl>
                                      </p:cBhvr>
                                    </p:animEffect>
                                  </p:childTnLst>
                                </p:cTn>
                              </p:par>
                            </p:childTnLst>
                          </p:cTn>
                        </p:par>
                        <p:par>
                          <p:cTn id="55" fill="hold" nodeType="afterGroup">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717946"/>
                                        </p:tgtEl>
                                        <p:attrNameLst>
                                          <p:attrName>style.visibility</p:attrName>
                                        </p:attrNameLst>
                                      </p:cBhvr>
                                      <p:to>
                                        <p:strVal val="visible"/>
                                      </p:to>
                                    </p:set>
                                    <p:animEffect transition="in" filter="dissolve">
                                      <p:cBhvr>
                                        <p:cTn id="58" dur="500"/>
                                        <p:tgtEl>
                                          <p:spTgt spid="71794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717947"/>
                                        </p:tgtEl>
                                        <p:attrNameLst>
                                          <p:attrName>style.visibility</p:attrName>
                                        </p:attrNameLst>
                                      </p:cBhvr>
                                      <p:to>
                                        <p:strVal val="visible"/>
                                      </p:to>
                                    </p:set>
                                    <p:animEffect transition="in" filter="wipe(left)">
                                      <p:cBhvr>
                                        <p:cTn id="63" dur="1000"/>
                                        <p:tgtEl>
                                          <p:spTgt spid="71794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717948"/>
                                        </p:tgtEl>
                                        <p:attrNameLst>
                                          <p:attrName>style.visibility</p:attrName>
                                        </p:attrNameLst>
                                      </p:cBhvr>
                                      <p:to>
                                        <p:strVal val="visible"/>
                                      </p:to>
                                    </p:set>
                                    <p:animEffect transition="in" filter="dissolve">
                                      <p:cBhvr>
                                        <p:cTn id="68" dur="500"/>
                                        <p:tgtEl>
                                          <p:spTgt spid="717948"/>
                                        </p:tgtEl>
                                      </p:cBhvr>
                                    </p:animEffect>
                                  </p:childTnLst>
                                </p:cTn>
                              </p:par>
                            </p:childTnLst>
                          </p:cTn>
                        </p:par>
                        <p:par>
                          <p:cTn id="69" fill="hold" nodeType="afterGroup">
                            <p:stCondLst>
                              <p:cond delay="500"/>
                            </p:stCondLst>
                            <p:childTnLst>
                              <p:par>
                                <p:cTn id="70" presetID="9" presetClass="entr" presetSubtype="0" fill="hold" grpId="0" nodeType="afterEffect">
                                  <p:stCondLst>
                                    <p:cond delay="0"/>
                                  </p:stCondLst>
                                  <p:childTnLst>
                                    <p:set>
                                      <p:cBhvr>
                                        <p:cTn id="71" dur="1" fill="hold">
                                          <p:stCondLst>
                                            <p:cond delay="0"/>
                                          </p:stCondLst>
                                        </p:cTn>
                                        <p:tgtEl>
                                          <p:spTgt spid="717955"/>
                                        </p:tgtEl>
                                        <p:attrNameLst>
                                          <p:attrName>style.visibility</p:attrName>
                                        </p:attrNameLst>
                                      </p:cBhvr>
                                      <p:to>
                                        <p:strVal val="visible"/>
                                      </p:to>
                                    </p:set>
                                    <p:animEffect transition="in" filter="dissolve">
                                      <p:cBhvr>
                                        <p:cTn id="72" dur="500"/>
                                        <p:tgtEl>
                                          <p:spTgt spid="71795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nodeType="clickEffect">
                                  <p:stCondLst>
                                    <p:cond delay="0"/>
                                  </p:stCondLst>
                                  <p:childTnLst>
                                    <p:set>
                                      <p:cBhvr>
                                        <p:cTn id="76" dur="1" fill="hold">
                                          <p:stCondLst>
                                            <p:cond delay="0"/>
                                          </p:stCondLst>
                                        </p:cTn>
                                        <p:tgtEl>
                                          <p:spTgt spid="717950"/>
                                        </p:tgtEl>
                                        <p:attrNameLst>
                                          <p:attrName>style.visibility</p:attrName>
                                        </p:attrNameLst>
                                      </p:cBhvr>
                                      <p:to>
                                        <p:strVal val="visible"/>
                                      </p:to>
                                    </p:set>
                                    <p:animEffect transition="in" filter="dissolve">
                                      <p:cBhvr>
                                        <p:cTn id="77" dur="1000"/>
                                        <p:tgtEl>
                                          <p:spTgt spid="717950"/>
                                        </p:tgtEl>
                                      </p:cBhvr>
                                    </p:animEffect>
                                  </p:childTnLst>
                                </p:cTn>
                              </p:par>
                            </p:childTnLst>
                          </p:cTn>
                        </p:par>
                        <p:par>
                          <p:cTn id="78" fill="hold" nodeType="afterGroup">
                            <p:stCondLst>
                              <p:cond delay="1000"/>
                            </p:stCondLst>
                            <p:childTnLst>
                              <p:par>
                                <p:cTn id="79" presetID="9" presetClass="entr" presetSubtype="0" fill="hold" nodeType="afterEffect">
                                  <p:stCondLst>
                                    <p:cond delay="0"/>
                                  </p:stCondLst>
                                  <p:childTnLst>
                                    <p:set>
                                      <p:cBhvr>
                                        <p:cTn id="80" dur="1" fill="hold">
                                          <p:stCondLst>
                                            <p:cond delay="0"/>
                                          </p:stCondLst>
                                        </p:cTn>
                                        <p:tgtEl>
                                          <p:spTgt spid="717951"/>
                                        </p:tgtEl>
                                        <p:attrNameLst>
                                          <p:attrName>style.visibility</p:attrName>
                                        </p:attrNameLst>
                                      </p:cBhvr>
                                      <p:to>
                                        <p:strVal val="visible"/>
                                      </p:to>
                                    </p:set>
                                    <p:animEffect transition="in" filter="dissolve">
                                      <p:cBhvr>
                                        <p:cTn id="81" dur="1000"/>
                                        <p:tgtEl>
                                          <p:spTgt spid="717951"/>
                                        </p:tgtEl>
                                      </p:cBhvr>
                                    </p:animEffect>
                                  </p:childTnLst>
                                </p:cTn>
                              </p:par>
                            </p:childTnLst>
                          </p:cTn>
                        </p:par>
                        <p:par>
                          <p:cTn id="82" fill="hold" nodeType="afterGroup">
                            <p:stCondLst>
                              <p:cond delay="2000"/>
                            </p:stCondLst>
                            <p:childTnLst>
                              <p:par>
                                <p:cTn id="83" presetID="9" presetClass="entr" presetSubtype="0" fill="hold" nodeType="afterEffect">
                                  <p:stCondLst>
                                    <p:cond delay="0"/>
                                  </p:stCondLst>
                                  <p:childTnLst>
                                    <p:set>
                                      <p:cBhvr>
                                        <p:cTn id="84" dur="1" fill="hold">
                                          <p:stCondLst>
                                            <p:cond delay="0"/>
                                          </p:stCondLst>
                                        </p:cTn>
                                        <p:tgtEl>
                                          <p:spTgt spid="717952"/>
                                        </p:tgtEl>
                                        <p:attrNameLst>
                                          <p:attrName>style.visibility</p:attrName>
                                        </p:attrNameLst>
                                      </p:cBhvr>
                                      <p:to>
                                        <p:strVal val="visible"/>
                                      </p:to>
                                    </p:set>
                                    <p:animEffect transition="in" filter="dissolve">
                                      <p:cBhvr>
                                        <p:cTn id="85" dur="1000"/>
                                        <p:tgtEl>
                                          <p:spTgt spid="717952"/>
                                        </p:tgtEl>
                                      </p:cBhvr>
                                    </p:animEffect>
                                  </p:childTnLst>
                                </p:cTn>
                              </p:par>
                            </p:childTnLst>
                          </p:cTn>
                        </p:par>
                        <p:par>
                          <p:cTn id="86" fill="hold" nodeType="afterGroup">
                            <p:stCondLst>
                              <p:cond delay="3000"/>
                            </p:stCondLst>
                            <p:childTnLst>
                              <p:par>
                                <p:cTn id="87" presetID="9" presetClass="entr" presetSubtype="0" fill="hold" nodeType="afterEffect">
                                  <p:stCondLst>
                                    <p:cond delay="0"/>
                                  </p:stCondLst>
                                  <p:childTnLst>
                                    <p:set>
                                      <p:cBhvr>
                                        <p:cTn id="88" dur="1" fill="hold">
                                          <p:stCondLst>
                                            <p:cond delay="0"/>
                                          </p:stCondLst>
                                        </p:cTn>
                                        <p:tgtEl>
                                          <p:spTgt spid="717953"/>
                                        </p:tgtEl>
                                        <p:attrNameLst>
                                          <p:attrName>style.visibility</p:attrName>
                                        </p:attrNameLst>
                                      </p:cBhvr>
                                      <p:to>
                                        <p:strVal val="visible"/>
                                      </p:to>
                                    </p:set>
                                    <p:animEffect transition="in" filter="dissolve">
                                      <p:cBhvr>
                                        <p:cTn id="89" dur="1000"/>
                                        <p:tgtEl>
                                          <p:spTgt spid="717953"/>
                                        </p:tgtEl>
                                      </p:cBhvr>
                                    </p:animEffect>
                                  </p:childTnLst>
                                </p:cTn>
                              </p:par>
                            </p:childTnLst>
                          </p:cTn>
                        </p:par>
                        <p:par>
                          <p:cTn id="90" fill="hold" nodeType="afterGroup">
                            <p:stCondLst>
                              <p:cond delay="4000"/>
                            </p:stCondLst>
                            <p:childTnLst>
                              <p:par>
                                <p:cTn id="91" presetID="9" presetClass="entr" presetSubtype="0" fill="hold" nodeType="afterEffect">
                                  <p:stCondLst>
                                    <p:cond delay="0"/>
                                  </p:stCondLst>
                                  <p:childTnLst>
                                    <p:set>
                                      <p:cBhvr>
                                        <p:cTn id="92" dur="1" fill="hold">
                                          <p:stCondLst>
                                            <p:cond delay="0"/>
                                          </p:stCondLst>
                                        </p:cTn>
                                        <p:tgtEl>
                                          <p:spTgt spid="717954"/>
                                        </p:tgtEl>
                                        <p:attrNameLst>
                                          <p:attrName>style.visibility</p:attrName>
                                        </p:attrNameLst>
                                      </p:cBhvr>
                                      <p:to>
                                        <p:strVal val="visible"/>
                                      </p:to>
                                    </p:set>
                                    <p:animEffect transition="in" filter="dissolve">
                                      <p:cBhvr>
                                        <p:cTn id="93" dur="1000"/>
                                        <p:tgtEl>
                                          <p:spTgt spid="717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924" grpId="0"/>
      <p:bldP spid="717937" grpId="0" animBg="1"/>
      <p:bldP spid="717938" grpId="0" animBg="1"/>
      <p:bldP spid="717939" grpId="0"/>
      <p:bldP spid="717940" grpId="0" animBg="1"/>
      <p:bldP spid="717941" grpId="0"/>
      <p:bldP spid="717945" grpId="0" animBg="1"/>
      <p:bldP spid="717946" grpId="0"/>
      <p:bldP spid="717947" grpId="0"/>
      <p:bldP spid="717948" grpId="0" animBg="1"/>
      <p:bldP spid="7179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895475" y="306389"/>
            <a:ext cx="5926138" cy="885825"/>
          </a:xfrm>
        </p:spPr>
        <p:txBody>
          <a:bodyPr>
            <a:normAutofit/>
          </a:bodyPr>
          <a:lstStyle/>
          <a:p>
            <a:pPr eaLnBrk="1" hangingPunct="1"/>
            <a:r>
              <a:rPr lang="en-US" altLang="zh-CN" sz="3200" b="1" dirty="0" err="1">
                <a:latin typeface="宋体" panose="02010600030101010101" pitchFamily="2" charset="-122"/>
                <a:ea typeface="宋体" panose="02010600030101010101" pitchFamily="2" charset="-122"/>
              </a:rPr>
              <a:t>Dijkstra</a:t>
            </a:r>
            <a:r>
              <a:rPr lang="zh-CN" altLang="en-US" sz="3200" b="1" dirty="0">
                <a:latin typeface="宋体" panose="02010600030101010101" pitchFamily="2" charset="-122"/>
                <a:ea typeface="宋体" panose="02010600030101010101" pitchFamily="2" charset="-122"/>
              </a:rPr>
              <a:t>算法</a:t>
            </a:r>
            <a:r>
              <a:rPr lang="en-US" altLang="zh-CN" sz="3200" b="1" dirty="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举例</a:t>
            </a:r>
          </a:p>
        </p:txBody>
      </p:sp>
      <p:sp>
        <p:nvSpPr>
          <p:cNvPr id="154626" name="灯片编号占位符 3"/>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C7385394-8466-45F7-80A0-D9732700583C}" type="slidenum">
              <a:rPr altLang="zh-CN" dirty="0" smtClean="0">
                <a:solidFill>
                  <a:srgbClr val="919293"/>
                </a:solidFill>
                <a:ea typeface="黑体" panose="02010609060101010101" pitchFamily="49" charset="-122"/>
              </a:rPr>
              <a:pPr>
                <a:defRPr/>
              </a:pPr>
              <a:t>11</a:t>
            </a:fld>
            <a:endParaRPr lang="zh-CN" altLang="zh-CN" smtClean="0">
              <a:solidFill>
                <a:srgbClr val="919293"/>
              </a:solidFill>
              <a:ea typeface="黑体" panose="02010609060101010101" pitchFamily="49" charset="-122"/>
            </a:endParaRPr>
          </a:p>
        </p:txBody>
      </p:sp>
      <p:sp>
        <p:nvSpPr>
          <p:cNvPr id="173060" name="Rectangle 3"/>
          <p:cNvSpPr>
            <a:spLocks noChangeArrowheads="1"/>
          </p:cNvSpPr>
          <p:nvPr/>
        </p:nvSpPr>
        <p:spPr bwMode="auto">
          <a:xfrm>
            <a:off x="1747430" y="1579564"/>
            <a:ext cx="698909" cy="224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a:r>
              <a:rPr lang="zh-CN" altLang="en-US" sz="2000">
                <a:latin typeface="Arial" panose="020B0604020202020204" pitchFamily="34" charset="0"/>
              </a:rPr>
              <a:t>步骤</a:t>
            </a:r>
          </a:p>
          <a:p>
            <a:pPr algn="r"/>
            <a:r>
              <a:rPr lang="en-US" altLang="zh-CN" sz="2000">
                <a:latin typeface="Arial" panose="020B0604020202020204" pitchFamily="34" charset="0"/>
              </a:rPr>
              <a:t>0</a:t>
            </a:r>
          </a:p>
          <a:p>
            <a:pPr algn="r"/>
            <a:r>
              <a:rPr lang="en-US" altLang="zh-CN" sz="2000">
                <a:latin typeface="Arial" panose="020B0604020202020204" pitchFamily="34" charset="0"/>
              </a:rPr>
              <a:t>1</a:t>
            </a:r>
          </a:p>
          <a:p>
            <a:pPr algn="r"/>
            <a:r>
              <a:rPr lang="en-US" altLang="zh-CN" sz="2000">
                <a:latin typeface="Arial" panose="020B0604020202020204" pitchFamily="34" charset="0"/>
              </a:rPr>
              <a:t>2</a:t>
            </a:r>
          </a:p>
          <a:p>
            <a:pPr algn="r"/>
            <a:r>
              <a:rPr lang="en-US" altLang="zh-CN" sz="2000">
                <a:latin typeface="Arial" panose="020B0604020202020204" pitchFamily="34" charset="0"/>
              </a:rPr>
              <a:t>3</a:t>
            </a:r>
          </a:p>
          <a:p>
            <a:pPr algn="r"/>
            <a:r>
              <a:rPr lang="en-US" altLang="zh-CN" sz="2000">
                <a:latin typeface="Arial" panose="020B0604020202020204" pitchFamily="34" charset="0"/>
              </a:rPr>
              <a:t>4</a:t>
            </a:r>
          </a:p>
          <a:p>
            <a:pPr algn="r"/>
            <a:r>
              <a:rPr lang="en-US" altLang="zh-CN" sz="2000">
                <a:latin typeface="Arial" panose="020B0604020202020204" pitchFamily="34" charset="0"/>
              </a:rPr>
              <a:t>5</a:t>
            </a:r>
          </a:p>
        </p:txBody>
      </p:sp>
      <p:sp>
        <p:nvSpPr>
          <p:cNvPr id="173061" name="Rectangle 4"/>
          <p:cNvSpPr>
            <a:spLocks noChangeArrowheads="1"/>
          </p:cNvSpPr>
          <p:nvPr/>
        </p:nvSpPr>
        <p:spPr bwMode="auto">
          <a:xfrm>
            <a:off x="2742789" y="1603376"/>
            <a:ext cx="1027525" cy="224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a:r>
              <a:rPr lang="en-US" altLang="zh-CN" sz="2000">
                <a:latin typeface="Arial" panose="020B0604020202020204" pitchFamily="34" charset="0"/>
              </a:rPr>
              <a:t>N'</a:t>
            </a:r>
          </a:p>
          <a:p>
            <a:pPr algn="r"/>
            <a:r>
              <a:rPr lang="en-US" altLang="zh-CN" sz="2000">
                <a:latin typeface="Arial" panose="020B0604020202020204" pitchFamily="34" charset="0"/>
              </a:rPr>
              <a:t>u</a:t>
            </a:r>
          </a:p>
          <a:p>
            <a:pPr algn="r"/>
            <a:r>
              <a:rPr lang="en-US" altLang="zh-CN" sz="2000">
                <a:latin typeface="Arial" panose="020B0604020202020204" pitchFamily="34" charset="0"/>
              </a:rPr>
              <a:t>ux</a:t>
            </a:r>
          </a:p>
          <a:p>
            <a:pPr algn="r"/>
            <a:r>
              <a:rPr lang="en-US" altLang="zh-CN" sz="2000">
                <a:latin typeface="Arial" panose="020B0604020202020204" pitchFamily="34" charset="0"/>
              </a:rPr>
              <a:t>uxy</a:t>
            </a:r>
          </a:p>
          <a:p>
            <a:pPr algn="r"/>
            <a:r>
              <a:rPr lang="en-US" altLang="zh-CN" sz="2000">
                <a:latin typeface="Arial" panose="020B0604020202020204" pitchFamily="34" charset="0"/>
              </a:rPr>
              <a:t>uxyv</a:t>
            </a:r>
          </a:p>
          <a:p>
            <a:pPr algn="r"/>
            <a:r>
              <a:rPr lang="en-US" altLang="zh-CN" sz="2000">
                <a:latin typeface="Arial" panose="020B0604020202020204" pitchFamily="34" charset="0"/>
              </a:rPr>
              <a:t>uxyvw</a:t>
            </a:r>
          </a:p>
          <a:p>
            <a:pPr algn="r"/>
            <a:r>
              <a:rPr lang="en-US" altLang="zh-CN" sz="2000">
                <a:latin typeface="Arial" panose="020B0604020202020204" pitchFamily="34" charset="0"/>
              </a:rPr>
              <a:t>uxyvwz</a:t>
            </a:r>
          </a:p>
        </p:txBody>
      </p:sp>
      <p:sp>
        <p:nvSpPr>
          <p:cNvPr id="173062" name="Rectangle 5"/>
          <p:cNvSpPr>
            <a:spLocks noChangeArrowheads="1"/>
          </p:cNvSpPr>
          <p:nvPr/>
        </p:nvSpPr>
        <p:spPr bwMode="auto">
          <a:xfrm>
            <a:off x="3989074" y="1584326"/>
            <a:ext cx="1181414" cy="1324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a:r>
              <a:rPr lang="en-US" altLang="zh-CN" sz="2000">
                <a:latin typeface="Arial" panose="020B0604020202020204" pitchFamily="34" charset="0"/>
              </a:rPr>
              <a:t>D(v),p(v)</a:t>
            </a:r>
          </a:p>
          <a:p>
            <a:pPr algn="r"/>
            <a:r>
              <a:rPr lang="en-US" altLang="zh-CN" sz="2000">
                <a:latin typeface="Arial" panose="020B0604020202020204" pitchFamily="34" charset="0"/>
              </a:rPr>
              <a:t>2,u</a:t>
            </a:r>
          </a:p>
          <a:p>
            <a:pPr algn="r"/>
            <a:r>
              <a:rPr lang="en-US" altLang="zh-CN" sz="2000">
                <a:latin typeface="Arial" panose="020B0604020202020204" pitchFamily="34" charset="0"/>
              </a:rPr>
              <a:t>2,u</a:t>
            </a:r>
          </a:p>
          <a:p>
            <a:pPr algn="r"/>
            <a:r>
              <a:rPr lang="en-US" altLang="zh-CN" sz="2000">
                <a:latin typeface="Arial" panose="020B0604020202020204" pitchFamily="34" charset="0"/>
              </a:rPr>
              <a:t>2,u</a:t>
            </a:r>
          </a:p>
        </p:txBody>
      </p:sp>
      <p:sp>
        <p:nvSpPr>
          <p:cNvPr id="173063" name="Rectangle 6"/>
          <p:cNvSpPr>
            <a:spLocks noChangeArrowheads="1"/>
          </p:cNvSpPr>
          <p:nvPr/>
        </p:nvSpPr>
        <p:spPr bwMode="auto">
          <a:xfrm>
            <a:off x="5140483" y="1574800"/>
            <a:ext cx="1296830" cy="163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a:r>
              <a:rPr lang="en-US" altLang="zh-CN" sz="2000">
                <a:latin typeface="Arial" panose="020B0604020202020204" pitchFamily="34" charset="0"/>
              </a:rPr>
              <a:t>D(w),p(w)</a:t>
            </a:r>
          </a:p>
          <a:p>
            <a:pPr algn="r"/>
            <a:r>
              <a:rPr lang="en-US" altLang="zh-CN" sz="2000">
                <a:latin typeface="Arial" panose="020B0604020202020204" pitchFamily="34" charset="0"/>
              </a:rPr>
              <a:t>5,u</a:t>
            </a:r>
          </a:p>
          <a:p>
            <a:pPr algn="r"/>
            <a:r>
              <a:rPr lang="en-US" altLang="zh-CN" sz="2000">
                <a:latin typeface="Arial" panose="020B0604020202020204" pitchFamily="34" charset="0"/>
              </a:rPr>
              <a:t>4,x</a:t>
            </a:r>
          </a:p>
          <a:p>
            <a:pPr algn="r"/>
            <a:r>
              <a:rPr lang="en-US" altLang="zh-CN" sz="2000">
                <a:latin typeface="Arial" panose="020B0604020202020204" pitchFamily="34" charset="0"/>
              </a:rPr>
              <a:t>3,y</a:t>
            </a:r>
          </a:p>
          <a:p>
            <a:pPr algn="r"/>
            <a:r>
              <a:rPr lang="en-US" altLang="zh-CN" sz="2000">
                <a:latin typeface="Arial" panose="020B0604020202020204" pitchFamily="34" charset="0"/>
              </a:rPr>
              <a:t>3,y</a:t>
            </a:r>
          </a:p>
        </p:txBody>
      </p:sp>
      <p:sp>
        <p:nvSpPr>
          <p:cNvPr id="173064" name="Rectangle 7"/>
          <p:cNvSpPr>
            <a:spLocks noChangeArrowheads="1"/>
          </p:cNvSpPr>
          <p:nvPr/>
        </p:nvSpPr>
        <p:spPr bwMode="auto">
          <a:xfrm>
            <a:off x="6546536" y="1584325"/>
            <a:ext cx="1181414"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a:r>
              <a:rPr lang="en-US" altLang="zh-CN" sz="2000">
                <a:latin typeface="Arial" panose="020B0604020202020204" pitchFamily="34" charset="0"/>
              </a:rPr>
              <a:t>D(x),p(x)</a:t>
            </a:r>
          </a:p>
          <a:p>
            <a:pPr algn="r"/>
            <a:r>
              <a:rPr lang="en-US" altLang="zh-CN" sz="2000">
                <a:latin typeface="Arial" panose="020B0604020202020204" pitchFamily="34" charset="0"/>
              </a:rPr>
              <a:t>1,u</a:t>
            </a:r>
          </a:p>
        </p:txBody>
      </p:sp>
      <p:sp>
        <p:nvSpPr>
          <p:cNvPr id="173065" name="Rectangle 8"/>
          <p:cNvSpPr>
            <a:spLocks noChangeArrowheads="1"/>
          </p:cNvSpPr>
          <p:nvPr/>
        </p:nvSpPr>
        <p:spPr bwMode="auto">
          <a:xfrm>
            <a:off x="7841936" y="1589089"/>
            <a:ext cx="1181414" cy="101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a:r>
              <a:rPr lang="en-US" altLang="zh-CN" sz="2000">
                <a:latin typeface="Arial" panose="020B0604020202020204" pitchFamily="34" charset="0"/>
              </a:rPr>
              <a:t>D(y),p(y)</a:t>
            </a:r>
          </a:p>
          <a:p>
            <a:pPr algn="r"/>
            <a:r>
              <a:rPr lang="en-US" altLang="zh-CN" sz="2000">
                <a:latin typeface="Comic Sans MS" panose="030F0702030302020204" pitchFamily="66" charset="0"/>
              </a:rPr>
              <a:t>∞</a:t>
            </a:r>
          </a:p>
          <a:p>
            <a:pPr algn="r"/>
            <a:r>
              <a:rPr lang="en-US" altLang="zh-CN" sz="2000">
                <a:latin typeface="Arial" panose="020B0604020202020204" pitchFamily="34" charset="0"/>
              </a:rPr>
              <a:t>2,x</a:t>
            </a:r>
          </a:p>
        </p:txBody>
      </p:sp>
      <p:sp>
        <p:nvSpPr>
          <p:cNvPr id="173066" name="Rectangle 9"/>
          <p:cNvSpPr>
            <a:spLocks noChangeArrowheads="1"/>
          </p:cNvSpPr>
          <p:nvPr/>
        </p:nvSpPr>
        <p:spPr bwMode="auto">
          <a:xfrm>
            <a:off x="9105900" y="1603375"/>
            <a:ext cx="1169988"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a:r>
              <a:rPr lang="en-US" altLang="zh-CN" sz="2000">
                <a:latin typeface="Arial" panose="020B0604020202020204" pitchFamily="34" charset="0"/>
              </a:rPr>
              <a:t>D(z),p(z)</a:t>
            </a:r>
          </a:p>
          <a:p>
            <a:pPr algn="r"/>
            <a:r>
              <a:rPr lang="en-US" altLang="zh-CN">
                <a:latin typeface="Comic Sans MS" panose="030F0702030302020204" pitchFamily="66" charset="0"/>
              </a:rPr>
              <a:t>∞ </a:t>
            </a:r>
            <a:endParaRPr lang="en-US" altLang="zh-CN" sz="2000">
              <a:latin typeface="Arial" panose="020B0604020202020204" pitchFamily="34" charset="0"/>
            </a:endParaRPr>
          </a:p>
          <a:p>
            <a:pPr algn="r"/>
            <a:r>
              <a:rPr lang="en-US" altLang="zh-CN">
                <a:latin typeface="Comic Sans MS" panose="030F0702030302020204" pitchFamily="66" charset="0"/>
              </a:rPr>
              <a:t>∞ </a:t>
            </a:r>
            <a:endParaRPr lang="en-US" altLang="zh-CN" sz="2000">
              <a:latin typeface="Arial" panose="020B0604020202020204" pitchFamily="34" charset="0"/>
            </a:endParaRPr>
          </a:p>
          <a:p>
            <a:pPr algn="r"/>
            <a:r>
              <a:rPr lang="en-US" altLang="zh-CN" sz="2000">
                <a:latin typeface="Arial" panose="020B0604020202020204" pitchFamily="34" charset="0"/>
              </a:rPr>
              <a:t>4,y</a:t>
            </a:r>
          </a:p>
          <a:p>
            <a:pPr algn="r"/>
            <a:r>
              <a:rPr lang="en-US" altLang="zh-CN" sz="2000">
                <a:latin typeface="Arial" panose="020B0604020202020204" pitchFamily="34" charset="0"/>
              </a:rPr>
              <a:t>4,y</a:t>
            </a:r>
          </a:p>
          <a:p>
            <a:pPr algn="r"/>
            <a:r>
              <a:rPr lang="en-US" altLang="zh-CN" sz="2000">
                <a:latin typeface="Arial" panose="020B0604020202020204" pitchFamily="34" charset="0"/>
              </a:rPr>
              <a:t>4,y</a:t>
            </a:r>
          </a:p>
        </p:txBody>
      </p:sp>
      <p:sp>
        <p:nvSpPr>
          <p:cNvPr id="173067" name="Line 10"/>
          <p:cNvSpPr>
            <a:spLocks noChangeShapeType="1"/>
          </p:cNvSpPr>
          <p:nvPr/>
        </p:nvSpPr>
        <p:spPr bwMode="auto">
          <a:xfrm>
            <a:off x="1862139" y="1944689"/>
            <a:ext cx="8505825" cy="9525"/>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3068" name="Line 11"/>
          <p:cNvSpPr>
            <a:spLocks noChangeShapeType="1"/>
          </p:cNvSpPr>
          <p:nvPr/>
        </p:nvSpPr>
        <p:spPr bwMode="auto">
          <a:xfrm>
            <a:off x="1849439" y="2235200"/>
            <a:ext cx="8296275" cy="0"/>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3069" name="Line 12"/>
          <p:cNvSpPr>
            <a:spLocks noChangeShapeType="1"/>
          </p:cNvSpPr>
          <p:nvPr/>
        </p:nvSpPr>
        <p:spPr bwMode="auto">
          <a:xfrm>
            <a:off x="1884363" y="3756026"/>
            <a:ext cx="8267700" cy="4763"/>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3070" name="Line 13"/>
          <p:cNvSpPr>
            <a:spLocks noChangeShapeType="1"/>
          </p:cNvSpPr>
          <p:nvPr/>
        </p:nvSpPr>
        <p:spPr bwMode="auto">
          <a:xfrm>
            <a:off x="1893888" y="2544764"/>
            <a:ext cx="8253412" cy="9525"/>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3071" name="Line 14"/>
          <p:cNvSpPr>
            <a:spLocks noChangeShapeType="1"/>
          </p:cNvSpPr>
          <p:nvPr/>
        </p:nvSpPr>
        <p:spPr bwMode="auto">
          <a:xfrm>
            <a:off x="1903413" y="2849564"/>
            <a:ext cx="8267700" cy="9525"/>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3072" name="Line 15"/>
          <p:cNvSpPr>
            <a:spLocks noChangeShapeType="1"/>
          </p:cNvSpPr>
          <p:nvPr/>
        </p:nvSpPr>
        <p:spPr bwMode="auto">
          <a:xfrm>
            <a:off x="1917700" y="3163888"/>
            <a:ext cx="8262938" cy="4762"/>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173073" name="Group 85"/>
          <p:cNvGrpSpPr>
            <a:grpSpLocks/>
          </p:cNvGrpSpPr>
          <p:nvPr/>
        </p:nvGrpSpPr>
        <p:grpSpPr bwMode="auto">
          <a:xfrm>
            <a:off x="3748089" y="4078289"/>
            <a:ext cx="3506787" cy="2185987"/>
            <a:chOff x="1401" y="2569"/>
            <a:chExt cx="2209" cy="1377"/>
          </a:xfrm>
        </p:grpSpPr>
        <p:sp>
          <p:nvSpPr>
            <p:cNvPr id="173080" name="Freeform 16"/>
            <p:cNvSpPr>
              <a:spLocks noChangeArrowheads="1"/>
            </p:cNvSpPr>
            <p:nvPr/>
          </p:nvSpPr>
          <p:spPr bwMode="auto">
            <a:xfrm>
              <a:off x="1401" y="2569"/>
              <a:ext cx="2209" cy="1373"/>
            </a:xfrm>
            <a:custGeom>
              <a:avLst/>
              <a:gdLst>
                <a:gd name="T0" fmla="*/ 7 w 2209"/>
                <a:gd name="T1" fmla="*/ 559 h 1373"/>
                <a:gd name="T2" fmla="*/ 49 w 2209"/>
                <a:gd name="T3" fmla="*/ 481 h 1373"/>
                <a:gd name="T4" fmla="*/ 149 w 2209"/>
                <a:gd name="T5" fmla="*/ 371 h 1373"/>
                <a:gd name="T6" fmla="*/ 249 w 2209"/>
                <a:gd name="T7" fmla="*/ 261 h 1373"/>
                <a:gd name="T8" fmla="*/ 297 w 2209"/>
                <a:gd name="T9" fmla="*/ 175 h 1373"/>
                <a:gd name="T10" fmla="*/ 357 w 2209"/>
                <a:gd name="T11" fmla="*/ 93 h 1373"/>
                <a:gd name="T12" fmla="*/ 456 w 2209"/>
                <a:gd name="T13" fmla="*/ 31 h 1373"/>
                <a:gd name="T14" fmla="*/ 575 w 2209"/>
                <a:gd name="T15" fmla="*/ 8 h 1373"/>
                <a:gd name="T16" fmla="*/ 686 w 2209"/>
                <a:gd name="T17" fmla="*/ 0 h 1373"/>
                <a:gd name="T18" fmla="*/ 888 w 2209"/>
                <a:gd name="T19" fmla="*/ 2 h 1373"/>
                <a:gd name="T20" fmla="*/ 1181 w 2209"/>
                <a:gd name="T21" fmla="*/ 23 h 1373"/>
                <a:gd name="T22" fmla="*/ 1387 w 2209"/>
                <a:gd name="T23" fmla="*/ 52 h 1373"/>
                <a:gd name="T24" fmla="*/ 1502 w 2209"/>
                <a:gd name="T25" fmla="*/ 76 h 1373"/>
                <a:gd name="T26" fmla="*/ 1634 w 2209"/>
                <a:gd name="T27" fmla="*/ 122 h 1373"/>
                <a:gd name="T28" fmla="*/ 1761 w 2209"/>
                <a:gd name="T29" fmla="*/ 205 h 1373"/>
                <a:gd name="T30" fmla="*/ 1852 w 2209"/>
                <a:gd name="T31" fmla="*/ 306 h 1373"/>
                <a:gd name="T32" fmla="*/ 1969 w 2209"/>
                <a:gd name="T33" fmla="*/ 461 h 1373"/>
                <a:gd name="T34" fmla="*/ 2058 w 2209"/>
                <a:gd name="T35" fmla="*/ 564 h 1373"/>
                <a:gd name="T36" fmla="*/ 2143 w 2209"/>
                <a:gd name="T37" fmla="*/ 670 h 1373"/>
                <a:gd name="T38" fmla="*/ 2200 w 2209"/>
                <a:gd name="T39" fmla="*/ 778 h 1373"/>
                <a:gd name="T40" fmla="*/ 2199 w 2209"/>
                <a:gd name="T41" fmla="*/ 884 h 1373"/>
                <a:gd name="T42" fmla="*/ 2169 w 2209"/>
                <a:gd name="T43" fmla="*/ 938 h 1373"/>
                <a:gd name="T44" fmla="*/ 2059 w 2209"/>
                <a:gd name="T45" fmla="*/ 1053 h 1373"/>
                <a:gd name="T46" fmla="*/ 1906 w 2209"/>
                <a:gd name="T47" fmla="*/ 1165 h 1373"/>
                <a:gd name="T48" fmla="*/ 1738 w 2209"/>
                <a:gd name="T49" fmla="*/ 1258 h 1373"/>
                <a:gd name="T50" fmla="*/ 1581 w 2209"/>
                <a:gd name="T51" fmla="*/ 1318 h 1373"/>
                <a:gd name="T52" fmla="*/ 1412 w 2209"/>
                <a:gd name="T53" fmla="*/ 1349 h 1373"/>
                <a:gd name="T54" fmla="*/ 1153 w 2209"/>
                <a:gd name="T55" fmla="*/ 1361 h 1373"/>
                <a:gd name="T56" fmla="*/ 993 w 2209"/>
                <a:gd name="T57" fmla="*/ 1364 h 1373"/>
                <a:gd name="T58" fmla="*/ 710 w 2209"/>
                <a:gd name="T59" fmla="*/ 1372 h 1373"/>
                <a:gd name="T60" fmla="*/ 522 w 2209"/>
                <a:gd name="T61" fmla="*/ 1351 h 1373"/>
                <a:gd name="T62" fmla="*/ 411 w 2209"/>
                <a:gd name="T63" fmla="*/ 1312 h 1373"/>
                <a:gd name="T64" fmla="*/ 258 w 2209"/>
                <a:gd name="T65" fmla="*/ 1216 h 1373"/>
                <a:gd name="T66" fmla="*/ 134 w 2209"/>
                <a:gd name="T67" fmla="*/ 1091 h 1373"/>
                <a:gd name="T68" fmla="*/ 76 w 2209"/>
                <a:gd name="T69" fmla="*/ 996 h 1373"/>
                <a:gd name="T70" fmla="*/ 30 w 2209"/>
                <a:gd name="T71" fmla="*/ 813 h 1373"/>
                <a:gd name="T72" fmla="*/ 14 w 2209"/>
                <a:gd name="T73" fmla="*/ 693 h 1373"/>
                <a:gd name="T74" fmla="*/ 0 w 2209"/>
                <a:gd name="T75" fmla="*/ 603 h 13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209" h="1373">
                  <a:moveTo>
                    <a:pt x="0" y="603"/>
                  </a:moveTo>
                  <a:lnTo>
                    <a:pt x="7" y="559"/>
                  </a:lnTo>
                  <a:lnTo>
                    <a:pt x="25" y="519"/>
                  </a:lnTo>
                  <a:lnTo>
                    <a:pt x="49" y="481"/>
                  </a:lnTo>
                  <a:lnTo>
                    <a:pt x="79" y="443"/>
                  </a:lnTo>
                  <a:lnTo>
                    <a:pt x="149" y="371"/>
                  </a:lnTo>
                  <a:lnTo>
                    <a:pt x="219" y="299"/>
                  </a:lnTo>
                  <a:lnTo>
                    <a:pt x="249" y="261"/>
                  </a:lnTo>
                  <a:lnTo>
                    <a:pt x="274" y="218"/>
                  </a:lnTo>
                  <a:lnTo>
                    <a:pt x="297" y="175"/>
                  </a:lnTo>
                  <a:lnTo>
                    <a:pt x="324" y="133"/>
                  </a:lnTo>
                  <a:lnTo>
                    <a:pt x="357" y="93"/>
                  </a:lnTo>
                  <a:lnTo>
                    <a:pt x="400" y="59"/>
                  </a:lnTo>
                  <a:lnTo>
                    <a:pt x="456" y="31"/>
                  </a:lnTo>
                  <a:lnTo>
                    <a:pt x="529" y="13"/>
                  </a:lnTo>
                  <a:lnTo>
                    <a:pt x="575" y="8"/>
                  </a:lnTo>
                  <a:lnTo>
                    <a:pt x="628" y="3"/>
                  </a:lnTo>
                  <a:lnTo>
                    <a:pt x="686" y="0"/>
                  </a:lnTo>
                  <a:lnTo>
                    <a:pt x="749" y="0"/>
                  </a:lnTo>
                  <a:lnTo>
                    <a:pt x="888" y="2"/>
                  </a:lnTo>
                  <a:lnTo>
                    <a:pt x="1033" y="9"/>
                  </a:lnTo>
                  <a:lnTo>
                    <a:pt x="1181" y="23"/>
                  </a:lnTo>
                  <a:lnTo>
                    <a:pt x="1321" y="41"/>
                  </a:lnTo>
                  <a:lnTo>
                    <a:pt x="1387" y="52"/>
                  </a:lnTo>
                  <a:lnTo>
                    <a:pt x="1447" y="63"/>
                  </a:lnTo>
                  <a:lnTo>
                    <a:pt x="1502" y="76"/>
                  </a:lnTo>
                  <a:lnTo>
                    <a:pt x="1551" y="90"/>
                  </a:lnTo>
                  <a:lnTo>
                    <a:pt x="1634" y="122"/>
                  </a:lnTo>
                  <a:lnTo>
                    <a:pt x="1702" y="161"/>
                  </a:lnTo>
                  <a:lnTo>
                    <a:pt x="1761" y="205"/>
                  </a:lnTo>
                  <a:lnTo>
                    <a:pt x="1809" y="254"/>
                  </a:lnTo>
                  <a:lnTo>
                    <a:pt x="1852" y="306"/>
                  </a:lnTo>
                  <a:lnTo>
                    <a:pt x="1891" y="358"/>
                  </a:lnTo>
                  <a:lnTo>
                    <a:pt x="1969" y="461"/>
                  </a:lnTo>
                  <a:lnTo>
                    <a:pt x="2012" y="512"/>
                  </a:lnTo>
                  <a:lnTo>
                    <a:pt x="2058" y="564"/>
                  </a:lnTo>
                  <a:lnTo>
                    <a:pt x="2103" y="617"/>
                  </a:lnTo>
                  <a:lnTo>
                    <a:pt x="2143" y="670"/>
                  </a:lnTo>
                  <a:lnTo>
                    <a:pt x="2177" y="724"/>
                  </a:lnTo>
                  <a:lnTo>
                    <a:pt x="2200" y="778"/>
                  </a:lnTo>
                  <a:lnTo>
                    <a:pt x="2208" y="832"/>
                  </a:lnTo>
                  <a:lnTo>
                    <a:pt x="2199" y="884"/>
                  </a:lnTo>
                  <a:lnTo>
                    <a:pt x="2186" y="911"/>
                  </a:lnTo>
                  <a:lnTo>
                    <a:pt x="2169" y="938"/>
                  </a:lnTo>
                  <a:lnTo>
                    <a:pt x="2122" y="996"/>
                  </a:lnTo>
                  <a:lnTo>
                    <a:pt x="2059" y="1053"/>
                  </a:lnTo>
                  <a:lnTo>
                    <a:pt x="1986" y="1111"/>
                  </a:lnTo>
                  <a:lnTo>
                    <a:pt x="1906" y="1165"/>
                  </a:lnTo>
                  <a:lnTo>
                    <a:pt x="1821" y="1215"/>
                  </a:lnTo>
                  <a:lnTo>
                    <a:pt x="1738" y="1258"/>
                  </a:lnTo>
                  <a:lnTo>
                    <a:pt x="1659" y="1292"/>
                  </a:lnTo>
                  <a:lnTo>
                    <a:pt x="1581" y="1318"/>
                  </a:lnTo>
                  <a:lnTo>
                    <a:pt x="1499" y="1336"/>
                  </a:lnTo>
                  <a:lnTo>
                    <a:pt x="1412" y="1349"/>
                  </a:lnTo>
                  <a:lnTo>
                    <a:pt x="1326" y="1356"/>
                  </a:lnTo>
                  <a:lnTo>
                    <a:pt x="1153" y="1361"/>
                  </a:lnTo>
                  <a:lnTo>
                    <a:pt x="1070" y="1362"/>
                  </a:lnTo>
                  <a:lnTo>
                    <a:pt x="993" y="1364"/>
                  </a:lnTo>
                  <a:lnTo>
                    <a:pt x="847" y="1370"/>
                  </a:lnTo>
                  <a:lnTo>
                    <a:pt x="710" y="1372"/>
                  </a:lnTo>
                  <a:lnTo>
                    <a:pt x="583" y="1362"/>
                  </a:lnTo>
                  <a:lnTo>
                    <a:pt x="522" y="1351"/>
                  </a:lnTo>
                  <a:lnTo>
                    <a:pt x="466" y="1334"/>
                  </a:lnTo>
                  <a:lnTo>
                    <a:pt x="411" y="1312"/>
                  </a:lnTo>
                  <a:lnTo>
                    <a:pt x="358" y="1284"/>
                  </a:lnTo>
                  <a:lnTo>
                    <a:pt x="258" y="1216"/>
                  </a:lnTo>
                  <a:lnTo>
                    <a:pt x="171" y="1135"/>
                  </a:lnTo>
                  <a:lnTo>
                    <a:pt x="134" y="1091"/>
                  </a:lnTo>
                  <a:lnTo>
                    <a:pt x="102" y="1046"/>
                  </a:lnTo>
                  <a:lnTo>
                    <a:pt x="76" y="996"/>
                  </a:lnTo>
                  <a:lnTo>
                    <a:pt x="56" y="938"/>
                  </a:lnTo>
                  <a:lnTo>
                    <a:pt x="30" y="813"/>
                  </a:lnTo>
                  <a:lnTo>
                    <a:pt x="21" y="751"/>
                  </a:lnTo>
                  <a:lnTo>
                    <a:pt x="14" y="693"/>
                  </a:lnTo>
                  <a:lnTo>
                    <a:pt x="7" y="643"/>
                  </a:lnTo>
                  <a:lnTo>
                    <a:pt x="0" y="603"/>
                  </a:lnTo>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3081" name="Freeform 17"/>
            <p:cNvSpPr>
              <a:spLocks noChangeArrowheads="1"/>
            </p:cNvSpPr>
            <p:nvPr/>
          </p:nvSpPr>
          <p:spPr bwMode="auto">
            <a:xfrm>
              <a:off x="1737" y="3096"/>
              <a:ext cx="343" cy="187"/>
            </a:xfrm>
            <a:custGeom>
              <a:avLst/>
              <a:gdLst>
                <a:gd name="T0" fmla="*/ 0 w 343"/>
                <a:gd name="T1" fmla="*/ 186 h 187"/>
                <a:gd name="T2" fmla="*/ 342 w 343"/>
                <a:gd name="T3" fmla="*/ 0 h 187"/>
                <a:gd name="T4" fmla="*/ 0 60000 65536"/>
                <a:gd name="T5" fmla="*/ 0 60000 65536"/>
              </a:gdLst>
              <a:ahLst/>
              <a:cxnLst>
                <a:cxn ang="T4">
                  <a:pos x="T0" y="T1"/>
                </a:cxn>
                <a:cxn ang="T5">
                  <a:pos x="T2" y="T3"/>
                </a:cxn>
              </a:cxnLst>
              <a:rect l="0" t="0" r="r" b="b"/>
              <a:pathLst>
                <a:path w="343" h="187">
                  <a:moveTo>
                    <a:pt x="0" y="186"/>
                  </a:moveTo>
                  <a:lnTo>
                    <a:pt x="342"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3082" name="Oval 18"/>
            <p:cNvSpPr>
              <a:spLocks noChangeArrowheads="1"/>
            </p:cNvSpPr>
            <p:nvPr/>
          </p:nvSpPr>
          <p:spPr bwMode="auto">
            <a:xfrm>
              <a:off x="1477" y="3338"/>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3083" name="Line 19"/>
            <p:cNvSpPr>
              <a:spLocks noChangeShapeType="1"/>
            </p:cNvSpPr>
            <p:nvPr/>
          </p:nvSpPr>
          <p:spPr bwMode="auto">
            <a:xfrm>
              <a:off x="1477" y="3331"/>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3084" name="Line 20"/>
            <p:cNvSpPr>
              <a:spLocks noChangeShapeType="1"/>
            </p:cNvSpPr>
            <p:nvPr/>
          </p:nvSpPr>
          <p:spPr bwMode="auto">
            <a:xfrm>
              <a:off x="1790" y="3331"/>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3085" name="Rectangle 21"/>
            <p:cNvSpPr>
              <a:spLocks noChangeArrowheads="1"/>
            </p:cNvSpPr>
            <p:nvPr/>
          </p:nvSpPr>
          <p:spPr bwMode="auto">
            <a:xfrm>
              <a:off x="1477" y="3331"/>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73086" name="Oval 22"/>
            <p:cNvSpPr>
              <a:spLocks noChangeArrowheads="1"/>
            </p:cNvSpPr>
            <p:nvPr/>
          </p:nvSpPr>
          <p:spPr bwMode="auto">
            <a:xfrm>
              <a:off x="1474" y="3272"/>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3087" name="Oval 23"/>
            <p:cNvSpPr>
              <a:spLocks noChangeArrowheads="1"/>
            </p:cNvSpPr>
            <p:nvPr/>
          </p:nvSpPr>
          <p:spPr bwMode="auto">
            <a:xfrm>
              <a:off x="1951" y="3725"/>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3088" name="Line 24"/>
            <p:cNvSpPr>
              <a:spLocks noChangeShapeType="1"/>
            </p:cNvSpPr>
            <p:nvPr/>
          </p:nvSpPr>
          <p:spPr bwMode="auto">
            <a:xfrm>
              <a:off x="1951" y="3718"/>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3089" name="Line 25"/>
            <p:cNvSpPr>
              <a:spLocks noChangeShapeType="1"/>
            </p:cNvSpPr>
            <p:nvPr/>
          </p:nvSpPr>
          <p:spPr bwMode="auto">
            <a:xfrm>
              <a:off x="2264" y="3718"/>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3090" name="Rectangle 26"/>
            <p:cNvSpPr>
              <a:spLocks noChangeArrowheads="1"/>
            </p:cNvSpPr>
            <p:nvPr/>
          </p:nvSpPr>
          <p:spPr bwMode="auto">
            <a:xfrm>
              <a:off x="1951" y="3718"/>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73091" name="Oval 27"/>
            <p:cNvSpPr>
              <a:spLocks noChangeArrowheads="1"/>
            </p:cNvSpPr>
            <p:nvPr/>
          </p:nvSpPr>
          <p:spPr bwMode="auto">
            <a:xfrm>
              <a:off x="1948" y="3659"/>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3092" name="Oval 28"/>
            <p:cNvSpPr>
              <a:spLocks noChangeArrowheads="1"/>
            </p:cNvSpPr>
            <p:nvPr/>
          </p:nvSpPr>
          <p:spPr bwMode="auto">
            <a:xfrm>
              <a:off x="1947" y="3035"/>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3093" name="Line 29"/>
            <p:cNvSpPr>
              <a:spLocks noChangeShapeType="1"/>
            </p:cNvSpPr>
            <p:nvPr/>
          </p:nvSpPr>
          <p:spPr bwMode="auto">
            <a:xfrm>
              <a:off x="1947" y="3028"/>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3094" name="Line 30"/>
            <p:cNvSpPr>
              <a:spLocks noChangeShapeType="1"/>
            </p:cNvSpPr>
            <p:nvPr/>
          </p:nvSpPr>
          <p:spPr bwMode="auto">
            <a:xfrm>
              <a:off x="2260" y="3028"/>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3095" name="Rectangle 31"/>
            <p:cNvSpPr>
              <a:spLocks noChangeArrowheads="1"/>
            </p:cNvSpPr>
            <p:nvPr/>
          </p:nvSpPr>
          <p:spPr bwMode="auto">
            <a:xfrm>
              <a:off x="1947" y="3028"/>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73096" name="Oval 32"/>
            <p:cNvSpPr>
              <a:spLocks noChangeArrowheads="1"/>
            </p:cNvSpPr>
            <p:nvPr/>
          </p:nvSpPr>
          <p:spPr bwMode="auto">
            <a:xfrm>
              <a:off x="1944" y="2969"/>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3097" name="Oval 33"/>
            <p:cNvSpPr>
              <a:spLocks noChangeArrowheads="1"/>
            </p:cNvSpPr>
            <p:nvPr/>
          </p:nvSpPr>
          <p:spPr bwMode="auto">
            <a:xfrm>
              <a:off x="2630" y="3031"/>
              <a:ext cx="312"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3098" name="Line 34"/>
            <p:cNvSpPr>
              <a:spLocks noChangeShapeType="1"/>
            </p:cNvSpPr>
            <p:nvPr/>
          </p:nvSpPr>
          <p:spPr bwMode="auto">
            <a:xfrm>
              <a:off x="2630" y="3024"/>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3099" name="Line 35"/>
            <p:cNvSpPr>
              <a:spLocks noChangeShapeType="1"/>
            </p:cNvSpPr>
            <p:nvPr/>
          </p:nvSpPr>
          <p:spPr bwMode="auto">
            <a:xfrm>
              <a:off x="2942" y="3024"/>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3100" name="Rectangle 36"/>
            <p:cNvSpPr>
              <a:spLocks noChangeArrowheads="1"/>
            </p:cNvSpPr>
            <p:nvPr/>
          </p:nvSpPr>
          <p:spPr bwMode="auto">
            <a:xfrm>
              <a:off x="2630" y="3024"/>
              <a:ext cx="309"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73101" name="Oval 37"/>
            <p:cNvSpPr>
              <a:spLocks noChangeArrowheads="1"/>
            </p:cNvSpPr>
            <p:nvPr/>
          </p:nvSpPr>
          <p:spPr bwMode="auto">
            <a:xfrm>
              <a:off x="2633" y="2968"/>
              <a:ext cx="312"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3102" name="Oval 38"/>
            <p:cNvSpPr>
              <a:spLocks noChangeArrowheads="1"/>
            </p:cNvSpPr>
            <p:nvPr/>
          </p:nvSpPr>
          <p:spPr bwMode="auto">
            <a:xfrm>
              <a:off x="2640" y="3722"/>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3103" name="Line 39"/>
            <p:cNvSpPr>
              <a:spLocks noChangeShapeType="1"/>
            </p:cNvSpPr>
            <p:nvPr/>
          </p:nvSpPr>
          <p:spPr bwMode="auto">
            <a:xfrm>
              <a:off x="2640" y="3715"/>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3104" name="Line 40"/>
            <p:cNvSpPr>
              <a:spLocks noChangeShapeType="1"/>
            </p:cNvSpPr>
            <p:nvPr/>
          </p:nvSpPr>
          <p:spPr bwMode="auto">
            <a:xfrm>
              <a:off x="2953" y="3715"/>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3105" name="Rectangle 41"/>
            <p:cNvSpPr>
              <a:spLocks noChangeArrowheads="1"/>
            </p:cNvSpPr>
            <p:nvPr/>
          </p:nvSpPr>
          <p:spPr bwMode="auto">
            <a:xfrm>
              <a:off x="2640" y="3715"/>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73106" name="Oval 42"/>
            <p:cNvSpPr>
              <a:spLocks noChangeArrowheads="1"/>
            </p:cNvSpPr>
            <p:nvPr/>
          </p:nvSpPr>
          <p:spPr bwMode="auto">
            <a:xfrm>
              <a:off x="2637" y="3656"/>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3107" name="Oval 43"/>
            <p:cNvSpPr>
              <a:spLocks noChangeArrowheads="1"/>
            </p:cNvSpPr>
            <p:nvPr/>
          </p:nvSpPr>
          <p:spPr bwMode="auto">
            <a:xfrm>
              <a:off x="3205" y="3381"/>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3108" name="Line 44"/>
            <p:cNvSpPr>
              <a:spLocks noChangeShapeType="1"/>
            </p:cNvSpPr>
            <p:nvPr/>
          </p:nvSpPr>
          <p:spPr bwMode="auto">
            <a:xfrm>
              <a:off x="3205" y="3374"/>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3109" name="Line 45"/>
            <p:cNvSpPr>
              <a:spLocks noChangeShapeType="1"/>
            </p:cNvSpPr>
            <p:nvPr/>
          </p:nvSpPr>
          <p:spPr bwMode="auto">
            <a:xfrm>
              <a:off x="3518" y="3374"/>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3110" name="Rectangle 46"/>
            <p:cNvSpPr>
              <a:spLocks noChangeArrowheads="1"/>
            </p:cNvSpPr>
            <p:nvPr/>
          </p:nvSpPr>
          <p:spPr bwMode="auto">
            <a:xfrm>
              <a:off x="3205" y="337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73111" name="Oval 47"/>
            <p:cNvSpPr>
              <a:spLocks noChangeArrowheads="1"/>
            </p:cNvSpPr>
            <p:nvPr/>
          </p:nvSpPr>
          <p:spPr bwMode="auto">
            <a:xfrm>
              <a:off x="3202" y="3315"/>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3112" name="Freeform 48"/>
            <p:cNvSpPr>
              <a:spLocks noChangeArrowheads="1"/>
            </p:cNvSpPr>
            <p:nvPr/>
          </p:nvSpPr>
          <p:spPr bwMode="auto">
            <a:xfrm>
              <a:off x="2796" y="3123"/>
              <a:ext cx="1" cy="523"/>
            </a:xfrm>
            <a:custGeom>
              <a:avLst/>
              <a:gdLst>
                <a:gd name="T0" fmla="*/ 0 w 1"/>
                <a:gd name="T1" fmla="*/ 0 h 523"/>
                <a:gd name="T2" fmla="*/ 0 w 1"/>
                <a:gd name="T3" fmla="*/ 522 h 523"/>
                <a:gd name="T4" fmla="*/ 0 60000 65536"/>
                <a:gd name="T5" fmla="*/ 0 60000 65536"/>
              </a:gdLst>
              <a:ahLst/>
              <a:cxnLst>
                <a:cxn ang="T4">
                  <a:pos x="T0" y="T1"/>
                </a:cxn>
                <a:cxn ang="T5">
                  <a:pos x="T2" y="T3"/>
                </a:cxn>
              </a:cxnLst>
              <a:rect l="0" t="0" r="r" b="b"/>
              <a:pathLst>
                <a:path w="1" h="523">
                  <a:moveTo>
                    <a:pt x="0" y="0"/>
                  </a:moveTo>
                  <a:lnTo>
                    <a:pt x="0" y="522"/>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3113" name="Freeform 49"/>
            <p:cNvSpPr>
              <a:spLocks noChangeArrowheads="1"/>
            </p:cNvSpPr>
            <p:nvPr/>
          </p:nvSpPr>
          <p:spPr bwMode="auto">
            <a:xfrm>
              <a:off x="2103" y="3129"/>
              <a:ext cx="1" cy="538"/>
            </a:xfrm>
            <a:custGeom>
              <a:avLst/>
              <a:gdLst>
                <a:gd name="T0" fmla="*/ 0 w 1"/>
                <a:gd name="T1" fmla="*/ 0 h 538"/>
                <a:gd name="T2" fmla="*/ 0 w 1"/>
                <a:gd name="T3" fmla="*/ 537 h 538"/>
                <a:gd name="T4" fmla="*/ 0 60000 65536"/>
                <a:gd name="T5" fmla="*/ 0 60000 65536"/>
              </a:gdLst>
              <a:ahLst/>
              <a:cxnLst>
                <a:cxn ang="T4">
                  <a:pos x="T0" y="T1"/>
                </a:cxn>
                <a:cxn ang="T5">
                  <a:pos x="T2" y="T3"/>
                </a:cxn>
              </a:cxnLst>
              <a:rect l="0" t="0" r="r" b="b"/>
              <a:pathLst>
                <a:path w="1" h="538">
                  <a:moveTo>
                    <a:pt x="0" y="0"/>
                  </a:moveTo>
                  <a:lnTo>
                    <a:pt x="0" y="537"/>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3114" name="Freeform 50"/>
            <p:cNvSpPr>
              <a:spLocks noChangeArrowheads="1"/>
            </p:cNvSpPr>
            <p:nvPr/>
          </p:nvSpPr>
          <p:spPr bwMode="auto">
            <a:xfrm>
              <a:off x="2268" y="3114"/>
              <a:ext cx="505" cy="601"/>
            </a:xfrm>
            <a:custGeom>
              <a:avLst/>
              <a:gdLst>
                <a:gd name="T0" fmla="*/ 0 w 505"/>
                <a:gd name="T1" fmla="*/ 600 h 601"/>
                <a:gd name="T2" fmla="*/ 504 w 505"/>
                <a:gd name="T3" fmla="*/ 0 h 601"/>
                <a:gd name="T4" fmla="*/ 0 60000 65536"/>
                <a:gd name="T5" fmla="*/ 0 60000 65536"/>
              </a:gdLst>
              <a:ahLst/>
              <a:cxnLst>
                <a:cxn ang="T4">
                  <a:pos x="T0" y="T1"/>
                </a:cxn>
                <a:cxn ang="T5">
                  <a:pos x="T2" y="T3"/>
                </a:cxn>
              </a:cxnLst>
              <a:rect l="0" t="0" r="r" b="b"/>
              <a:pathLst>
                <a:path w="505" h="601">
                  <a:moveTo>
                    <a:pt x="0" y="600"/>
                  </a:moveTo>
                  <a:lnTo>
                    <a:pt x="504"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3115" name="Freeform 51"/>
            <p:cNvSpPr>
              <a:spLocks noChangeArrowheads="1"/>
            </p:cNvSpPr>
            <p:nvPr/>
          </p:nvSpPr>
          <p:spPr bwMode="auto">
            <a:xfrm>
              <a:off x="2955" y="3462"/>
              <a:ext cx="367" cy="271"/>
            </a:xfrm>
            <a:custGeom>
              <a:avLst/>
              <a:gdLst>
                <a:gd name="T0" fmla="*/ 0 w 367"/>
                <a:gd name="T1" fmla="*/ 270 h 271"/>
                <a:gd name="T2" fmla="*/ 366 w 367"/>
                <a:gd name="T3" fmla="*/ 0 h 271"/>
                <a:gd name="T4" fmla="*/ 0 60000 65536"/>
                <a:gd name="T5" fmla="*/ 0 60000 65536"/>
              </a:gdLst>
              <a:ahLst/>
              <a:cxnLst>
                <a:cxn ang="T4">
                  <a:pos x="T0" y="T1"/>
                </a:cxn>
                <a:cxn ang="T5">
                  <a:pos x="T2" y="T3"/>
                </a:cxn>
              </a:cxnLst>
              <a:rect l="0" t="0" r="r" b="b"/>
              <a:pathLst>
                <a:path w="367" h="271">
                  <a:moveTo>
                    <a:pt x="0" y="270"/>
                  </a:moveTo>
                  <a:lnTo>
                    <a:pt x="366"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3116" name="Freeform 52"/>
            <p:cNvSpPr>
              <a:spLocks noChangeArrowheads="1"/>
            </p:cNvSpPr>
            <p:nvPr/>
          </p:nvSpPr>
          <p:spPr bwMode="auto">
            <a:xfrm>
              <a:off x="2274" y="3744"/>
              <a:ext cx="367" cy="1"/>
            </a:xfrm>
            <a:custGeom>
              <a:avLst/>
              <a:gdLst>
                <a:gd name="T0" fmla="*/ 366 w 367"/>
                <a:gd name="T1" fmla="*/ 0 h 1"/>
                <a:gd name="T2" fmla="*/ 0 w 367"/>
                <a:gd name="T3" fmla="*/ 0 h 1"/>
                <a:gd name="T4" fmla="*/ 0 60000 65536"/>
                <a:gd name="T5" fmla="*/ 0 60000 65536"/>
              </a:gdLst>
              <a:ahLst/>
              <a:cxnLst>
                <a:cxn ang="T4">
                  <a:pos x="T0" y="T1"/>
                </a:cxn>
                <a:cxn ang="T5">
                  <a:pos x="T2" y="T3"/>
                </a:cxn>
              </a:cxnLst>
              <a:rect l="0" t="0" r="r" b="b"/>
              <a:pathLst>
                <a:path w="367" h="1">
                  <a:moveTo>
                    <a:pt x="366" y="0"/>
                  </a:moveTo>
                  <a:lnTo>
                    <a:pt x="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3117" name="Freeform 53"/>
            <p:cNvSpPr>
              <a:spLocks noChangeArrowheads="1"/>
            </p:cNvSpPr>
            <p:nvPr/>
          </p:nvSpPr>
          <p:spPr bwMode="auto">
            <a:xfrm>
              <a:off x="1683" y="3420"/>
              <a:ext cx="277" cy="265"/>
            </a:xfrm>
            <a:custGeom>
              <a:avLst/>
              <a:gdLst>
                <a:gd name="T0" fmla="*/ 276 w 277"/>
                <a:gd name="T1" fmla="*/ 264 h 265"/>
                <a:gd name="T2" fmla="*/ 0 w 277"/>
                <a:gd name="T3" fmla="*/ 0 h 265"/>
                <a:gd name="T4" fmla="*/ 0 60000 65536"/>
                <a:gd name="T5" fmla="*/ 0 60000 65536"/>
              </a:gdLst>
              <a:ahLst/>
              <a:cxnLst>
                <a:cxn ang="T4">
                  <a:pos x="T0" y="T1"/>
                </a:cxn>
                <a:cxn ang="T5">
                  <a:pos x="T2" y="T3"/>
                </a:cxn>
              </a:cxnLst>
              <a:rect l="0" t="0" r="r" b="b"/>
              <a:pathLst>
                <a:path w="277" h="265">
                  <a:moveTo>
                    <a:pt x="276" y="264"/>
                  </a:moveTo>
                  <a:lnTo>
                    <a:pt x="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3118" name="Freeform 54"/>
            <p:cNvSpPr>
              <a:spLocks noChangeArrowheads="1"/>
            </p:cNvSpPr>
            <p:nvPr/>
          </p:nvSpPr>
          <p:spPr bwMode="auto">
            <a:xfrm>
              <a:off x="2268" y="3054"/>
              <a:ext cx="367" cy="1"/>
            </a:xfrm>
            <a:custGeom>
              <a:avLst/>
              <a:gdLst>
                <a:gd name="T0" fmla="*/ 366 w 367"/>
                <a:gd name="T1" fmla="*/ 0 h 1"/>
                <a:gd name="T2" fmla="*/ 0 w 367"/>
                <a:gd name="T3" fmla="*/ 0 h 1"/>
                <a:gd name="T4" fmla="*/ 0 60000 65536"/>
                <a:gd name="T5" fmla="*/ 0 60000 65536"/>
              </a:gdLst>
              <a:ahLst/>
              <a:cxnLst>
                <a:cxn ang="T4">
                  <a:pos x="T0" y="T1"/>
                </a:cxn>
                <a:cxn ang="T5">
                  <a:pos x="T2" y="T3"/>
                </a:cxn>
              </a:cxnLst>
              <a:rect l="0" t="0" r="r" b="b"/>
              <a:pathLst>
                <a:path w="367" h="1">
                  <a:moveTo>
                    <a:pt x="366" y="0"/>
                  </a:moveTo>
                  <a:lnTo>
                    <a:pt x="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3119" name="Freeform 55"/>
            <p:cNvSpPr>
              <a:spLocks noChangeArrowheads="1"/>
            </p:cNvSpPr>
            <p:nvPr/>
          </p:nvSpPr>
          <p:spPr bwMode="auto">
            <a:xfrm>
              <a:off x="2943" y="3051"/>
              <a:ext cx="397" cy="268"/>
            </a:xfrm>
            <a:custGeom>
              <a:avLst/>
              <a:gdLst>
                <a:gd name="T0" fmla="*/ 396 w 397"/>
                <a:gd name="T1" fmla="*/ 267 h 268"/>
                <a:gd name="T2" fmla="*/ 0 w 397"/>
                <a:gd name="T3" fmla="*/ 0 h 268"/>
                <a:gd name="T4" fmla="*/ 0 60000 65536"/>
                <a:gd name="T5" fmla="*/ 0 60000 65536"/>
              </a:gdLst>
              <a:ahLst/>
              <a:cxnLst>
                <a:cxn ang="T4">
                  <a:pos x="T0" y="T1"/>
                </a:cxn>
                <a:cxn ang="T5">
                  <a:pos x="T2" y="T3"/>
                </a:cxn>
              </a:cxnLst>
              <a:rect l="0" t="0" r="r" b="b"/>
              <a:pathLst>
                <a:path w="397" h="268">
                  <a:moveTo>
                    <a:pt x="396" y="267"/>
                  </a:moveTo>
                  <a:lnTo>
                    <a:pt x="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3120" name="Freeform 56"/>
            <p:cNvSpPr>
              <a:spLocks noChangeArrowheads="1"/>
            </p:cNvSpPr>
            <p:nvPr/>
          </p:nvSpPr>
          <p:spPr bwMode="auto">
            <a:xfrm>
              <a:off x="1626" y="2755"/>
              <a:ext cx="1111" cy="513"/>
            </a:xfrm>
            <a:custGeom>
              <a:avLst/>
              <a:gdLst>
                <a:gd name="T0" fmla="*/ 1110 w 1111"/>
                <a:gd name="T1" fmla="*/ 209 h 513"/>
                <a:gd name="T2" fmla="*/ 1107 w 1111"/>
                <a:gd name="T3" fmla="*/ 178 h 513"/>
                <a:gd name="T4" fmla="*/ 1097 w 1111"/>
                <a:gd name="T5" fmla="*/ 150 h 513"/>
                <a:gd name="T6" fmla="*/ 1082 w 1111"/>
                <a:gd name="T7" fmla="*/ 124 h 513"/>
                <a:gd name="T8" fmla="*/ 1062 w 1111"/>
                <a:gd name="T9" fmla="*/ 100 h 513"/>
                <a:gd name="T10" fmla="*/ 1037 w 1111"/>
                <a:gd name="T11" fmla="*/ 79 h 513"/>
                <a:gd name="T12" fmla="*/ 1007 w 1111"/>
                <a:gd name="T13" fmla="*/ 60 h 513"/>
                <a:gd name="T14" fmla="*/ 974 w 1111"/>
                <a:gd name="T15" fmla="*/ 44 h 513"/>
                <a:gd name="T16" fmla="*/ 937 w 1111"/>
                <a:gd name="T17" fmla="*/ 31 h 513"/>
                <a:gd name="T18" fmla="*/ 897 w 1111"/>
                <a:gd name="T19" fmla="*/ 19 h 513"/>
                <a:gd name="T20" fmla="*/ 854 w 1111"/>
                <a:gd name="T21" fmla="*/ 11 h 513"/>
                <a:gd name="T22" fmla="*/ 762 w 1111"/>
                <a:gd name="T23" fmla="*/ 1 h 513"/>
                <a:gd name="T24" fmla="*/ 713 w 1111"/>
                <a:gd name="T25" fmla="*/ 0 h 513"/>
                <a:gd name="T26" fmla="*/ 663 w 1111"/>
                <a:gd name="T27" fmla="*/ 3 h 513"/>
                <a:gd name="T28" fmla="*/ 612 w 1111"/>
                <a:gd name="T29" fmla="*/ 7 h 513"/>
                <a:gd name="T30" fmla="*/ 561 w 1111"/>
                <a:gd name="T31" fmla="*/ 14 h 513"/>
                <a:gd name="T32" fmla="*/ 510 w 1111"/>
                <a:gd name="T33" fmla="*/ 24 h 513"/>
                <a:gd name="T34" fmla="*/ 459 w 1111"/>
                <a:gd name="T35" fmla="*/ 37 h 513"/>
                <a:gd name="T36" fmla="*/ 408 w 1111"/>
                <a:gd name="T37" fmla="*/ 52 h 513"/>
                <a:gd name="T38" fmla="*/ 359 w 1111"/>
                <a:gd name="T39" fmla="*/ 71 h 513"/>
                <a:gd name="T40" fmla="*/ 312 w 1111"/>
                <a:gd name="T41" fmla="*/ 91 h 513"/>
                <a:gd name="T42" fmla="*/ 266 w 1111"/>
                <a:gd name="T43" fmla="*/ 115 h 513"/>
                <a:gd name="T44" fmla="*/ 222 w 1111"/>
                <a:gd name="T45" fmla="*/ 142 h 513"/>
                <a:gd name="T46" fmla="*/ 182 w 1111"/>
                <a:gd name="T47" fmla="*/ 171 h 513"/>
                <a:gd name="T48" fmla="*/ 144 w 1111"/>
                <a:gd name="T49" fmla="*/ 204 h 513"/>
                <a:gd name="T50" fmla="*/ 110 w 1111"/>
                <a:gd name="T51" fmla="*/ 239 h 513"/>
                <a:gd name="T52" fmla="*/ 80 w 1111"/>
                <a:gd name="T53" fmla="*/ 277 h 513"/>
                <a:gd name="T54" fmla="*/ 54 w 1111"/>
                <a:gd name="T55" fmla="*/ 318 h 513"/>
                <a:gd name="T56" fmla="*/ 32 w 1111"/>
                <a:gd name="T57" fmla="*/ 362 h 513"/>
                <a:gd name="T58" fmla="*/ 16 w 1111"/>
                <a:gd name="T59" fmla="*/ 409 h 513"/>
                <a:gd name="T60" fmla="*/ 5 w 1111"/>
                <a:gd name="T61" fmla="*/ 459 h 513"/>
                <a:gd name="T62" fmla="*/ 0 w 1111"/>
                <a:gd name="T63" fmla="*/ 512 h 51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11" h="513">
                  <a:moveTo>
                    <a:pt x="1110" y="209"/>
                  </a:moveTo>
                  <a:lnTo>
                    <a:pt x="1107" y="178"/>
                  </a:lnTo>
                  <a:lnTo>
                    <a:pt x="1097" y="150"/>
                  </a:lnTo>
                  <a:lnTo>
                    <a:pt x="1082" y="124"/>
                  </a:lnTo>
                  <a:lnTo>
                    <a:pt x="1062" y="100"/>
                  </a:lnTo>
                  <a:lnTo>
                    <a:pt x="1037" y="79"/>
                  </a:lnTo>
                  <a:lnTo>
                    <a:pt x="1007" y="60"/>
                  </a:lnTo>
                  <a:lnTo>
                    <a:pt x="974" y="44"/>
                  </a:lnTo>
                  <a:lnTo>
                    <a:pt x="937" y="31"/>
                  </a:lnTo>
                  <a:lnTo>
                    <a:pt x="897" y="19"/>
                  </a:lnTo>
                  <a:lnTo>
                    <a:pt x="854" y="11"/>
                  </a:lnTo>
                  <a:lnTo>
                    <a:pt x="762" y="1"/>
                  </a:lnTo>
                  <a:lnTo>
                    <a:pt x="713" y="0"/>
                  </a:lnTo>
                  <a:lnTo>
                    <a:pt x="663" y="3"/>
                  </a:lnTo>
                  <a:lnTo>
                    <a:pt x="612" y="7"/>
                  </a:lnTo>
                  <a:lnTo>
                    <a:pt x="561" y="14"/>
                  </a:lnTo>
                  <a:lnTo>
                    <a:pt x="510" y="24"/>
                  </a:lnTo>
                  <a:lnTo>
                    <a:pt x="459" y="37"/>
                  </a:lnTo>
                  <a:lnTo>
                    <a:pt x="408" y="52"/>
                  </a:lnTo>
                  <a:lnTo>
                    <a:pt x="359" y="71"/>
                  </a:lnTo>
                  <a:lnTo>
                    <a:pt x="312" y="91"/>
                  </a:lnTo>
                  <a:lnTo>
                    <a:pt x="266" y="115"/>
                  </a:lnTo>
                  <a:lnTo>
                    <a:pt x="222" y="142"/>
                  </a:lnTo>
                  <a:lnTo>
                    <a:pt x="182" y="171"/>
                  </a:lnTo>
                  <a:lnTo>
                    <a:pt x="144" y="204"/>
                  </a:lnTo>
                  <a:lnTo>
                    <a:pt x="110" y="239"/>
                  </a:lnTo>
                  <a:lnTo>
                    <a:pt x="80" y="277"/>
                  </a:lnTo>
                  <a:lnTo>
                    <a:pt x="54" y="318"/>
                  </a:lnTo>
                  <a:lnTo>
                    <a:pt x="32" y="362"/>
                  </a:lnTo>
                  <a:lnTo>
                    <a:pt x="16" y="409"/>
                  </a:lnTo>
                  <a:lnTo>
                    <a:pt x="5" y="459"/>
                  </a:lnTo>
                  <a:lnTo>
                    <a:pt x="0" y="512"/>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73121" name="Group 59"/>
            <p:cNvGrpSpPr>
              <a:grpSpLocks/>
            </p:cNvGrpSpPr>
            <p:nvPr/>
          </p:nvGrpSpPr>
          <p:grpSpPr bwMode="auto">
            <a:xfrm>
              <a:off x="1528" y="3224"/>
              <a:ext cx="201" cy="252"/>
              <a:chOff x="1528" y="3224"/>
              <a:chExt cx="201" cy="252"/>
            </a:xfrm>
          </p:grpSpPr>
          <p:sp>
            <p:nvSpPr>
              <p:cNvPr id="173147" name="Rectangle 57"/>
              <p:cNvSpPr>
                <a:spLocks noChangeArrowheads="1"/>
              </p:cNvSpPr>
              <p:nvPr/>
            </p:nvSpPr>
            <p:spPr bwMode="auto">
              <a:xfrm>
                <a:off x="1554" y="3285"/>
                <a:ext cx="141"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3148" name="Rectangle 58"/>
              <p:cNvSpPr>
                <a:spLocks noChangeArrowheads="1"/>
              </p:cNvSpPr>
              <p:nvPr/>
            </p:nvSpPr>
            <p:spPr bwMode="auto">
              <a:xfrm>
                <a:off x="1528" y="3224"/>
                <a:ext cx="20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u</a:t>
                </a:r>
              </a:p>
            </p:txBody>
          </p:sp>
        </p:grpSp>
        <p:grpSp>
          <p:nvGrpSpPr>
            <p:cNvPr id="173122" name="Group 62"/>
            <p:cNvGrpSpPr>
              <a:grpSpLocks/>
            </p:cNvGrpSpPr>
            <p:nvPr/>
          </p:nvGrpSpPr>
          <p:grpSpPr bwMode="auto">
            <a:xfrm>
              <a:off x="2698" y="3608"/>
              <a:ext cx="201" cy="252"/>
              <a:chOff x="2698" y="3608"/>
              <a:chExt cx="201" cy="252"/>
            </a:xfrm>
          </p:grpSpPr>
          <p:sp>
            <p:nvSpPr>
              <p:cNvPr id="173145" name="Rectangle 60"/>
              <p:cNvSpPr>
                <a:spLocks noChangeArrowheads="1"/>
              </p:cNvSpPr>
              <p:nvPr/>
            </p:nvSpPr>
            <p:spPr bwMode="auto">
              <a:xfrm>
                <a:off x="2724" y="3669"/>
                <a:ext cx="141"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3146" name="Rectangle 61"/>
              <p:cNvSpPr>
                <a:spLocks noChangeArrowheads="1"/>
              </p:cNvSpPr>
              <p:nvPr/>
            </p:nvSpPr>
            <p:spPr bwMode="auto">
              <a:xfrm>
                <a:off x="2698" y="3608"/>
                <a:ext cx="20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y</a:t>
                </a:r>
              </a:p>
            </p:txBody>
          </p:sp>
        </p:grpSp>
        <p:grpSp>
          <p:nvGrpSpPr>
            <p:cNvPr id="173123" name="Group 65"/>
            <p:cNvGrpSpPr>
              <a:grpSpLocks/>
            </p:cNvGrpSpPr>
            <p:nvPr/>
          </p:nvGrpSpPr>
          <p:grpSpPr bwMode="auto">
            <a:xfrm>
              <a:off x="2002" y="3575"/>
              <a:ext cx="231" cy="291"/>
              <a:chOff x="2002" y="3575"/>
              <a:chExt cx="231" cy="291"/>
            </a:xfrm>
          </p:grpSpPr>
          <p:sp>
            <p:nvSpPr>
              <p:cNvPr id="173143" name="Rectangle 63"/>
              <p:cNvSpPr>
                <a:spLocks noChangeArrowheads="1"/>
              </p:cNvSpPr>
              <p:nvPr/>
            </p:nvSpPr>
            <p:spPr bwMode="auto">
              <a:xfrm>
                <a:off x="2042" y="3666"/>
                <a:ext cx="143"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3144" name="Rectangle 64"/>
              <p:cNvSpPr>
                <a:spLocks noChangeArrowheads="1"/>
              </p:cNvSpPr>
              <p:nvPr/>
            </p:nvSpPr>
            <p:spPr bwMode="auto">
              <a:xfrm>
                <a:off x="2002" y="3575"/>
                <a:ext cx="23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400">
                    <a:latin typeface="Comic Sans MS" panose="030F0702030302020204" pitchFamily="66" charset="0"/>
                  </a:rPr>
                  <a:t>x</a:t>
                </a:r>
              </a:p>
            </p:txBody>
          </p:sp>
        </p:grpSp>
        <p:grpSp>
          <p:nvGrpSpPr>
            <p:cNvPr id="173124" name="Group 68"/>
            <p:cNvGrpSpPr>
              <a:grpSpLocks/>
            </p:cNvGrpSpPr>
            <p:nvPr/>
          </p:nvGrpSpPr>
          <p:grpSpPr bwMode="auto">
            <a:xfrm>
              <a:off x="2679" y="2918"/>
              <a:ext cx="227" cy="252"/>
              <a:chOff x="2679" y="2918"/>
              <a:chExt cx="227" cy="252"/>
            </a:xfrm>
          </p:grpSpPr>
          <p:sp>
            <p:nvSpPr>
              <p:cNvPr id="173141" name="Rectangle 66"/>
              <p:cNvSpPr>
                <a:spLocks noChangeArrowheads="1"/>
              </p:cNvSpPr>
              <p:nvPr/>
            </p:nvSpPr>
            <p:spPr bwMode="auto">
              <a:xfrm>
                <a:off x="2718" y="2979"/>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3142" name="Rectangle 67"/>
              <p:cNvSpPr>
                <a:spLocks noChangeArrowheads="1"/>
              </p:cNvSpPr>
              <p:nvPr/>
            </p:nvSpPr>
            <p:spPr bwMode="auto">
              <a:xfrm>
                <a:off x="2679" y="2918"/>
                <a:ext cx="22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w</a:t>
                </a:r>
              </a:p>
            </p:txBody>
          </p:sp>
        </p:grpSp>
        <p:grpSp>
          <p:nvGrpSpPr>
            <p:cNvPr id="173125" name="Group 71"/>
            <p:cNvGrpSpPr>
              <a:grpSpLocks/>
            </p:cNvGrpSpPr>
            <p:nvPr/>
          </p:nvGrpSpPr>
          <p:grpSpPr bwMode="auto">
            <a:xfrm>
              <a:off x="2010" y="2918"/>
              <a:ext cx="196" cy="252"/>
              <a:chOff x="2010" y="2918"/>
              <a:chExt cx="196" cy="252"/>
            </a:xfrm>
          </p:grpSpPr>
          <p:sp>
            <p:nvSpPr>
              <p:cNvPr id="173139" name="Rectangle 69"/>
              <p:cNvSpPr>
                <a:spLocks noChangeArrowheads="1"/>
              </p:cNvSpPr>
              <p:nvPr/>
            </p:nvSpPr>
            <p:spPr bwMode="auto">
              <a:xfrm>
                <a:off x="2034" y="2979"/>
                <a:ext cx="141"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3140" name="Rectangle 70"/>
              <p:cNvSpPr>
                <a:spLocks noChangeArrowheads="1"/>
              </p:cNvSpPr>
              <p:nvPr/>
            </p:nvSpPr>
            <p:spPr bwMode="auto">
              <a:xfrm>
                <a:off x="2010" y="2918"/>
                <a:ext cx="19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v</a:t>
                </a:r>
              </a:p>
            </p:txBody>
          </p:sp>
        </p:grpSp>
        <p:grpSp>
          <p:nvGrpSpPr>
            <p:cNvPr id="173126" name="Group 74"/>
            <p:cNvGrpSpPr>
              <a:grpSpLocks/>
            </p:cNvGrpSpPr>
            <p:nvPr/>
          </p:nvGrpSpPr>
          <p:grpSpPr bwMode="auto">
            <a:xfrm>
              <a:off x="3260" y="3236"/>
              <a:ext cx="221" cy="291"/>
              <a:chOff x="3260" y="3236"/>
              <a:chExt cx="221" cy="291"/>
            </a:xfrm>
          </p:grpSpPr>
          <p:sp>
            <p:nvSpPr>
              <p:cNvPr id="173137" name="Rectangle 72"/>
              <p:cNvSpPr>
                <a:spLocks noChangeArrowheads="1"/>
              </p:cNvSpPr>
              <p:nvPr/>
            </p:nvSpPr>
            <p:spPr bwMode="auto">
              <a:xfrm>
                <a:off x="3297" y="3327"/>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3138" name="Rectangle 73"/>
              <p:cNvSpPr>
                <a:spLocks noChangeArrowheads="1"/>
              </p:cNvSpPr>
              <p:nvPr/>
            </p:nvSpPr>
            <p:spPr bwMode="auto">
              <a:xfrm>
                <a:off x="3260" y="3236"/>
                <a:ext cx="2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400">
                    <a:latin typeface="Comic Sans MS" panose="030F0702030302020204" pitchFamily="66" charset="0"/>
                  </a:rPr>
                  <a:t>z</a:t>
                </a:r>
              </a:p>
            </p:txBody>
          </p:sp>
        </p:grpSp>
        <p:sp>
          <p:nvSpPr>
            <p:cNvPr id="173127" name="Rectangle 75"/>
            <p:cNvSpPr>
              <a:spLocks noChangeArrowheads="1"/>
            </p:cNvSpPr>
            <p:nvPr/>
          </p:nvSpPr>
          <p:spPr bwMode="auto">
            <a:xfrm>
              <a:off x="1728" y="3047"/>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2</a:t>
              </a:r>
            </a:p>
          </p:txBody>
        </p:sp>
        <p:sp>
          <p:nvSpPr>
            <p:cNvPr id="173128" name="Rectangle 76"/>
            <p:cNvSpPr>
              <a:spLocks noChangeArrowheads="1"/>
            </p:cNvSpPr>
            <p:nvPr/>
          </p:nvSpPr>
          <p:spPr bwMode="auto">
            <a:xfrm>
              <a:off x="2076" y="3266"/>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2</a:t>
              </a:r>
            </a:p>
          </p:txBody>
        </p:sp>
        <p:sp>
          <p:nvSpPr>
            <p:cNvPr id="173129" name="Rectangle 77"/>
            <p:cNvSpPr>
              <a:spLocks noChangeArrowheads="1"/>
            </p:cNvSpPr>
            <p:nvPr/>
          </p:nvSpPr>
          <p:spPr bwMode="auto">
            <a:xfrm>
              <a:off x="1651" y="3479"/>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1</a:t>
              </a:r>
            </a:p>
          </p:txBody>
        </p:sp>
        <p:sp>
          <p:nvSpPr>
            <p:cNvPr id="173130" name="Rectangle 78"/>
            <p:cNvSpPr>
              <a:spLocks noChangeArrowheads="1"/>
            </p:cNvSpPr>
            <p:nvPr/>
          </p:nvSpPr>
          <p:spPr bwMode="auto">
            <a:xfrm>
              <a:off x="2460" y="3359"/>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3</a:t>
              </a:r>
            </a:p>
          </p:txBody>
        </p:sp>
        <p:sp>
          <p:nvSpPr>
            <p:cNvPr id="173131" name="Rectangle 79"/>
            <p:cNvSpPr>
              <a:spLocks noChangeArrowheads="1"/>
            </p:cNvSpPr>
            <p:nvPr/>
          </p:nvSpPr>
          <p:spPr bwMode="auto">
            <a:xfrm>
              <a:off x="2407" y="3713"/>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1</a:t>
              </a:r>
            </a:p>
          </p:txBody>
        </p:sp>
        <p:sp>
          <p:nvSpPr>
            <p:cNvPr id="173132" name="Rectangle 80"/>
            <p:cNvSpPr>
              <a:spLocks noChangeArrowheads="1"/>
            </p:cNvSpPr>
            <p:nvPr/>
          </p:nvSpPr>
          <p:spPr bwMode="auto">
            <a:xfrm>
              <a:off x="2767" y="3284"/>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1</a:t>
              </a:r>
            </a:p>
          </p:txBody>
        </p:sp>
        <p:sp>
          <p:nvSpPr>
            <p:cNvPr id="173133" name="Rectangle 81"/>
            <p:cNvSpPr>
              <a:spLocks noChangeArrowheads="1"/>
            </p:cNvSpPr>
            <p:nvPr/>
          </p:nvSpPr>
          <p:spPr bwMode="auto">
            <a:xfrm>
              <a:off x="3117" y="354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2</a:t>
              </a:r>
            </a:p>
          </p:txBody>
        </p:sp>
        <p:sp>
          <p:nvSpPr>
            <p:cNvPr id="173134" name="Rectangle 82"/>
            <p:cNvSpPr>
              <a:spLocks noChangeArrowheads="1"/>
            </p:cNvSpPr>
            <p:nvPr/>
          </p:nvSpPr>
          <p:spPr bwMode="auto">
            <a:xfrm>
              <a:off x="3090" y="3011"/>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5</a:t>
              </a:r>
            </a:p>
          </p:txBody>
        </p:sp>
        <p:sp>
          <p:nvSpPr>
            <p:cNvPr id="173135" name="Rectangle 83"/>
            <p:cNvSpPr>
              <a:spLocks noChangeArrowheads="1"/>
            </p:cNvSpPr>
            <p:nvPr/>
          </p:nvSpPr>
          <p:spPr bwMode="auto">
            <a:xfrm>
              <a:off x="2355" y="2861"/>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3</a:t>
              </a:r>
            </a:p>
          </p:txBody>
        </p:sp>
        <p:sp>
          <p:nvSpPr>
            <p:cNvPr id="173136" name="Rectangle 84"/>
            <p:cNvSpPr>
              <a:spLocks noChangeArrowheads="1"/>
            </p:cNvSpPr>
            <p:nvPr/>
          </p:nvSpPr>
          <p:spPr bwMode="auto">
            <a:xfrm>
              <a:off x="2004" y="259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5</a:t>
              </a:r>
            </a:p>
          </p:txBody>
        </p:sp>
      </p:grpSp>
      <p:sp>
        <p:nvSpPr>
          <p:cNvPr id="146518" name="Line 86"/>
          <p:cNvSpPr>
            <a:spLocks noChangeShapeType="1"/>
          </p:cNvSpPr>
          <p:nvPr/>
        </p:nvSpPr>
        <p:spPr bwMode="auto">
          <a:xfrm flipH="1">
            <a:off x="3741739" y="2122488"/>
            <a:ext cx="3514725" cy="309562"/>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46519" name="Line 87"/>
          <p:cNvSpPr>
            <a:spLocks noChangeShapeType="1"/>
          </p:cNvSpPr>
          <p:nvPr/>
        </p:nvSpPr>
        <p:spPr bwMode="auto">
          <a:xfrm flipH="1">
            <a:off x="3509963" y="2430463"/>
            <a:ext cx="4894262" cy="334962"/>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46520" name="Line 88"/>
          <p:cNvSpPr>
            <a:spLocks noChangeShapeType="1"/>
          </p:cNvSpPr>
          <p:nvPr/>
        </p:nvSpPr>
        <p:spPr bwMode="auto">
          <a:xfrm flipH="1">
            <a:off x="3573463" y="2470151"/>
            <a:ext cx="914400" cy="257175"/>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46521" name="Line 89"/>
          <p:cNvSpPr>
            <a:spLocks noChangeShapeType="1"/>
          </p:cNvSpPr>
          <p:nvPr/>
        </p:nvSpPr>
        <p:spPr bwMode="auto">
          <a:xfrm flipH="1">
            <a:off x="3587751" y="2727326"/>
            <a:ext cx="2239963" cy="309563"/>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46522" name="Line 90"/>
          <p:cNvSpPr>
            <a:spLocks noChangeShapeType="1"/>
          </p:cNvSpPr>
          <p:nvPr/>
        </p:nvSpPr>
        <p:spPr bwMode="auto">
          <a:xfrm flipH="1">
            <a:off x="3600450" y="2984501"/>
            <a:ext cx="5975350" cy="334963"/>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73079" name="Line 15"/>
          <p:cNvSpPr>
            <a:spLocks noChangeShapeType="1"/>
          </p:cNvSpPr>
          <p:nvPr/>
        </p:nvSpPr>
        <p:spPr bwMode="auto">
          <a:xfrm>
            <a:off x="1901825" y="3471863"/>
            <a:ext cx="8262938" cy="4762"/>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1901070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65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65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4652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4652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465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2"/>
          <p:cNvSpPr>
            <a:spLocks noGrp="1" noChangeArrowheads="1"/>
          </p:cNvSpPr>
          <p:nvPr>
            <p:ph type="title"/>
          </p:nvPr>
        </p:nvSpPr>
        <p:spPr>
          <a:xfrm>
            <a:off x="2057400" y="152400"/>
            <a:ext cx="7772400" cy="852488"/>
          </a:xfrm>
        </p:spPr>
        <p:txBody>
          <a:bodyPr anchor="ctr">
            <a:normAutofit/>
          </a:bodyPr>
          <a:lstStyle/>
          <a:p>
            <a:pPr eaLnBrk="1" hangingPunct="1"/>
            <a:r>
              <a:rPr lang="en-US" altLang="zh-CN" sz="3200" b="1" dirty="0" err="1">
                <a:latin typeface="宋体" panose="02010600030101010101" pitchFamily="2" charset="-122"/>
                <a:ea typeface="宋体" panose="02010600030101010101" pitchFamily="2" charset="-122"/>
              </a:rPr>
              <a:t>Dijkstra</a:t>
            </a:r>
            <a:r>
              <a:rPr lang="ja-JP" altLang="en-US" sz="3200" b="1" dirty="0">
                <a:latin typeface="宋体" panose="02010600030101010101" pitchFamily="2" charset="-122"/>
                <a:ea typeface="宋体" panose="02010600030101010101" pitchFamily="2" charset="-122"/>
              </a:rPr>
              <a:t>’</a:t>
            </a:r>
            <a:r>
              <a:rPr lang="en-US" altLang="ja-JP" sz="3200" b="1" dirty="0">
                <a:latin typeface="宋体" panose="02010600030101010101" pitchFamily="2" charset="-122"/>
                <a:ea typeface="宋体" panose="02010600030101010101" pitchFamily="2" charset="-122"/>
              </a:rPr>
              <a:t>s </a:t>
            </a:r>
            <a:r>
              <a:rPr lang="zh-CN" altLang="en-US" sz="3200" b="1" dirty="0">
                <a:latin typeface="宋体" panose="02010600030101010101" pitchFamily="2" charset="-122"/>
                <a:ea typeface="宋体" panose="02010600030101010101" pitchFamily="2" charset="-122"/>
              </a:rPr>
              <a:t>算法</a:t>
            </a:r>
            <a:endParaRPr lang="en-US" altLang="zh-CN" sz="3200" b="1" dirty="0">
              <a:latin typeface="宋体" panose="02010600030101010101" pitchFamily="2" charset="-122"/>
              <a:ea typeface="宋体" panose="02010600030101010101" pitchFamily="2" charset="-122"/>
            </a:endParaRPr>
          </a:p>
        </p:txBody>
      </p:sp>
      <p:sp>
        <p:nvSpPr>
          <p:cNvPr id="156673" name="Slide Number Placeholder 4"/>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r>
              <a:rPr lang="zh-CN" altLang="zh-CN">
                <a:solidFill>
                  <a:srgbClr val="919293"/>
                </a:solidFill>
                <a:latin typeface="Tahoma" panose="020B0604030504040204" pitchFamily="34" charset="0"/>
                <a:ea typeface="黑体" panose="02010609060101010101" pitchFamily="49" charset="-122"/>
              </a:rPr>
              <a:t>4-</a:t>
            </a:r>
            <a:fld id="{3FE4E34A-B594-405B-9E1C-8A484AAAE821}" type="slidenum">
              <a:rPr altLang="zh-CN" dirty="0">
                <a:solidFill>
                  <a:srgbClr val="919293"/>
                </a:solidFill>
                <a:latin typeface="Tahoma" panose="020B0604030504040204" pitchFamily="34" charset="0"/>
                <a:ea typeface="黑体" panose="02010609060101010101" pitchFamily="49" charset="-122"/>
              </a:rPr>
              <a:pPr>
                <a:defRPr/>
              </a:pPr>
              <a:t>12</a:t>
            </a:fld>
            <a:endParaRPr lang="zh-CN" altLang="zh-CN">
              <a:solidFill>
                <a:srgbClr val="919293"/>
              </a:solidFill>
              <a:latin typeface="Tahoma" panose="020B0604030504040204" pitchFamily="34" charset="0"/>
              <a:ea typeface="黑体" panose="02010609060101010101" pitchFamily="49" charset="-122"/>
            </a:endParaRPr>
          </a:p>
        </p:txBody>
      </p:sp>
      <p:grpSp>
        <p:nvGrpSpPr>
          <p:cNvPr id="175108" name="Group 3"/>
          <p:cNvGrpSpPr>
            <a:grpSpLocks/>
          </p:cNvGrpSpPr>
          <p:nvPr/>
        </p:nvGrpSpPr>
        <p:grpSpPr bwMode="auto">
          <a:xfrm>
            <a:off x="3722688" y="2036764"/>
            <a:ext cx="3244850" cy="1500187"/>
            <a:chOff x="1385" y="1283"/>
            <a:chExt cx="2044" cy="945"/>
          </a:xfrm>
        </p:grpSpPr>
        <p:sp>
          <p:nvSpPr>
            <p:cNvPr id="175127" name="Freeform 4"/>
            <p:cNvSpPr>
              <a:spLocks noChangeArrowheads="1"/>
            </p:cNvSpPr>
            <p:nvPr/>
          </p:nvSpPr>
          <p:spPr bwMode="auto">
            <a:xfrm>
              <a:off x="1648" y="1465"/>
              <a:ext cx="342" cy="186"/>
            </a:xfrm>
            <a:custGeom>
              <a:avLst/>
              <a:gdLst>
                <a:gd name="T0" fmla="*/ 0 w 342"/>
                <a:gd name="T1" fmla="*/ 186 h 186"/>
                <a:gd name="T2" fmla="*/ 342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28" name="Oval 5"/>
            <p:cNvSpPr>
              <a:spLocks noChangeArrowheads="1"/>
            </p:cNvSpPr>
            <p:nvPr/>
          </p:nvSpPr>
          <p:spPr bwMode="auto">
            <a:xfrm>
              <a:off x="1388" y="1707"/>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5129" name="Line 6"/>
            <p:cNvSpPr>
              <a:spLocks noChangeShapeType="1"/>
            </p:cNvSpPr>
            <p:nvPr/>
          </p:nvSpPr>
          <p:spPr bwMode="auto">
            <a:xfrm>
              <a:off x="1388" y="1700"/>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30" name="Line 7"/>
            <p:cNvSpPr>
              <a:spLocks noChangeShapeType="1"/>
            </p:cNvSpPr>
            <p:nvPr/>
          </p:nvSpPr>
          <p:spPr bwMode="auto">
            <a:xfrm>
              <a:off x="1701" y="1700"/>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31" name="Rectangle 8"/>
            <p:cNvSpPr>
              <a:spLocks noChangeArrowheads="1"/>
            </p:cNvSpPr>
            <p:nvPr/>
          </p:nvSpPr>
          <p:spPr bwMode="auto">
            <a:xfrm>
              <a:off x="1388" y="1700"/>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400">
                <a:latin typeface="Arial" panose="020B0604020202020204" pitchFamily="34" charset="0"/>
                <a:ea typeface="MS PGothic" panose="020B0600070205080204" pitchFamily="34" charset="-128"/>
              </a:endParaRPr>
            </a:p>
          </p:txBody>
        </p:sp>
        <p:sp>
          <p:nvSpPr>
            <p:cNvPr id="175132" name="Oval 9"/>
            <p:cNvSpPr>
              <a:spLocks noChangeArrowheads="1"/>
            </p:cNvSpPr>
            <p:nvPr/>
          </p:nvSpPr>
          <p:spPr bwMode="auto">
            <a:xfrm>
              <a:off x="1385" y="1641"/>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5133" name="Oval 10"/>
            <p:cNvSpPr>
              <a:spLocks noChangeArrowheads="1"/>
            </p:cNvSpPr>
            <p:nvPr/>
          </p:nvSpPr>
          <p:spPr bwMode="auto">
            <a:xfrm>
              <a:off x="1862" y="2094"/>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5134" name="Line 11"/>
            <p:cNvSpPr>
              <a:spLocks noChangeShapeType="1"/>
            </p:cNvSpPr>
            <p:nvPr/>
          </p:nvSpPr>
          <p:spPr bwMode="auto">
            <a:xfrm>
              <a:off x="1862" y="208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35" name="Line 12"/>
            <p:cNvSpPr>
              <a:spLocks noChangeShapeType="1"/>
            </p:cNvSpPr>
            <p:nvPr/>
          </p:nvSpPr>
          <p:spPr bwMode="auto">
            <a:xfrm>
              <a:off x="2175" y="208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36" name="Rectangle 13"/>
            <p:cNvSpPr>
              <a:spLocks noChangeArrowheads="1"/>
            </p:cNvSpPr>
            <p:nvPr/>
          </p:nvSpPr>
          <p:spPr bwMode="auto">
            <a:xfrm>
              <a:off x="1862" y="208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400">
                <a:latin typeface="Arial" panose="020B0604020202020204" pitchFamily="34" charset="0"/>
                <a:ea typeface="MS PGothic" panose="020B0600070205080204" pitchFamily="34" charset="-128"/>
              </a:endParaRPr>
            </a:p>
          </p:txBody>
        </p:sp>
        <p:sp>
          <p:nvSpPr>
            <p:cNvPr id="175137" name="Oval 14"/>
            <p:cNvSpPr>
              <a:spLocks noChangeArrowheads="1"/>
            </p:cNvSpPr>
            <p:nvPr/>
          </p:nvSpPr>
          <p:spPr bwMode="auto">
            <a:xfrm>
              <a:off x="1859" y="2028"/>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5138" name="Oval 15"/>
            <p:cNvSpPr>
              <a:spLocks noChangeArrowheads="1"/>
            </p:cNvSpPr>
            <p:nvPr/>
          </p:nvSpPr>
          <p:spPr bwMode="auto">
            <a:xfrm>
              <a:off x="1858" y="1404"/>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5139" name="Line 16"/>
            <p:cNvSpPr>
              <a:spLocks noChangeShapeType="1"/>
            </p:cNvSpPr>
            <p:nvPr/>
          </p:nvSpPr>
          <p:spPr bwMode="auto">
            <a:xfrm>
              <a:off x="1858" y="139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40" name="Line 17"/>
            <p:cNvSpPr>
              <a:spLocks noChangeShapeType="1"/>
            </p:cNvSpPr>
            <p:nvPr/>
          </p:nvSpPr>
          <p:spPr bwMode="auto">
            <a:xfrm>
              <a:off x="2171" y="139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41" name="Rectangle 18"/>
            <p:cNvSpPr>
              <a:spLocks noChangeArrowheads="1"/>
            </p:cNvSpPr>
            <p:nvPr/>
          </p:nvSpPr>
          <p:spPr bwMode="auto">
            <a:xfrm>
              <a:off x="1858" y="139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400">
                <a:latin typeface="Arial" panose="020B0604020202020204" pitchFamily="34" charset="0"/>
                <a:ea typeface="MS PGothic" panose="020B0600070205080204" pitchFamily="34" charset="-128"/>
              </a:endParaRPr>
            </a:p>
          </p:txBody>
        </p:sp>
        <p:sp>
          <p:nvSpPr>
            <p:cNvPr id="175142" name="Oval 19"/>
            <p:cNvSpPr>
              <a:spLocks noChangeArrowheads="1"/>
            </p:cNvSpPr>
            <p:nvPr/>
          </p:nvSpPr>
          <p:spPr bwMode="auto">
            <a:xfrm>
              <a:off x="1855" y="1338"/>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5143" name="Oval 20"/>
            <p:cNvSpPr>
              <a:spLocks noChangeArrowheads="1"/>
            </p:cNvSpPr>
            <p:nvPr/>
          </p:nvSpPr>
          <p:spPr bwMode="auto">
            <a:xfrm>
              <a:off x="2541" y="1400"/>
              <a:ext cx="312"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5144" name="Line 21"/>
            <p:cNvSpPr>
              <a:spLocks noChangeShapeType="1"/>
            </p:cNvSpPr>
            <p:nvPr/>
          </p:nvSpPr>
          <p:spPr bwMode="auto">
            <a:xfrm>
              <a:off x="2541" y="139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45" name="Line 22"/>
            <p:cNvSpPr>
              <a:spLocks noChangeShapeType="1"/>
            </p:cNvSpPr>
            <p:nvPr/>
          </p:nvSpPr>
          <p:spPr bwMode="auto">
            <a:xfrm>
              <a:off x="2853" y="139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46" name="Rectangle 23"/>
            <p:cNvSpPr>
              <a:spLocks noChangeArrowheads="1"/>
            </p:cNvSpPr>
            <p:nvPr/>
          </p:nvSpPr>
          <p:spPr bwMode="auto">
            <a:xfrm>
              <a:off x="2541" y="1393"/>
              <a:ext cx="309"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400">
                <a:latin typeface="Arial" panose="020B0604020202020204" pitchFamily="34" charset="0"/>
                <a:ea typeface="MS PGothic" panose="020B0600070205080204" pitchFamily="34" charset="-128"/>
              </a:endParaRPr>
            </a:p>
          </p:txBody>
        </p:sp>
        <p:sp>
          <p:nvSpPr>
            <p:cNvPr id="175147" name="Oval 24"/>
            <p:cNvSpPr>
              <a:spLocks noChangeArrowheads="1"/>
            </p:cNvSpPr>
            <p:nvPr/>
          </p:nvSpPr>
          <p:spPr bwMode="auto">
            <a:xfrm>
              <a:off x="2544" y="1337"/>
              <a:ext cx="312"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5148" name="Oval 25"/>
            <p:cNvSpPr>
              <a:spLocks noChangeArrowheads="1"/>
            </p:cNvSpPr>
            <p:nvPr/>
          </p:nvSpPr>
          <p:spPr bwMode="auto">
            <a:xfrm>
              <a:off x="2551" y="2091"/>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5149" name="Line 26"/>
            <p:cNvSpPr>
              <a:spLocks noChangeShapeType="1"/>
            </p:cNvSpPr>
            <p:nvPr/>
          </p:nvSpPr>
          <p:spPr bwMode="auto">
            <a:xfrm>
              <a:off x="2551" y="208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50" name="Line 27"/>
            <p:cNvSpPr>
              <a:spLocks noChangeShapeType="1"/>
            </p:cNvSpPr>
            <p:nvPr/>
          </p:nvSpPr>
          <p:spPr bwMode="auto">
            <a:xfrm>
              <a:off x="2864" y="208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51" name="Rectangle 28"/>
            <p:cNvSpPr>
              <a:spLocks noChangeArrowheads="1"/>
            </p:cNvSpPr>
            <p:nvPr/>
          </p:nvSpPr>
          <p:spPr bwMode="auto">
            <a:xfrm>
              <a:off x="2551" y="208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400">
                <a:latin typeface="Arial" panose="020B0604020202020204" pitchFamily="34" charset="0"/>
                <a:ea typeface="MS PGothic" panose="020B0600070205080204" pitchFamily="34" charset="-128"/>
              </a:endParaRPr>
            </a:p>
          </p:txBody>
        </p:sp>
        <p:sp>
          <p:nvSpPr>
            <p:cNvPr id="175152" name="Oval 29"/>
            <p:cNvSpPr>
              <a:spLocks noChangeArrowheads="1"/>
            </p:cNvSpPr>
            <p:nvPr/>
          </p:nvSpPr>
          <p:spPr bwMode="auto">
            <a:xfrm>
              <a:off x="2548" y="2025"/>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5153" name="Oval 30"/>
            <p:cNvSpPr>
              <a:spLocks noChangeArrowheads="1"/>
            </p:cNvSpPr>
            <p:nvPr/>
          </p:nvSpPr>
          <p:spPr bwMode="auto">
            <a:xfrm>
              <a:off x="3116" y="1750"/>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5154" name="Line 31"/>
            <p:cNvSpPr>
              <a:spLocks noChangeShapeType="1"/>
            </p:cNvSpPr>
            <p:nvPr/>
          </p:nvSpPr>
          <p:spPr bwMode="auto">
            <a:xfrm>
              <a:off x="3116" y="174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55" name="Line 32"/>
            <p:cNvSpPr>
              <a:spLocks noChangeShapeType="1"/>
            </p:cNvSpPr>
            <p:nvPr/>
          </p:nvSpPr>
          <p:spPr bwMode="auto">
            <a:xfrm>
              <a:off x="3429" y="174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56" name="Rectangle 33"/>
            <p:cNvSpPr>
              <a:spLocks noChangeArrowheads="1"/>
            </p:cNvSpPr>
            <p:nvPr/>
          </p:nvSpPr>
          <p:spPr bwMode="auto">
            <a:xfrm>
              <a:off x="3116" y="1743"/>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400">
                <a:latin typeface="Arial" panose="020B0604020202020204" pitchFamily="34" charset="0"/>
                <a:ea typeface="MS PGothic" panose="020B0600070205080204" pitchFamily="34" charset="-128"/>
              </a:endParaRPr>
            </a:p>
          </p:txBody>
        </p:sp>
        <p:sp>
          <p:nvSpPr>
            <p:cNvPr id="175157" name="Oval 34"/>
            <p:cNvSpPr>
              <a:spLocks noChangeArrowheads="1"/>
            </p:cNvSpPr>
            <p:nvPr/>
          </p:nvSpPr>
          <p:spPr bwMode="auto">
            <a:xfrm>
              <a:off x="3113" y="1684"/>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5158" name="Freeform 35"/>
            <p:cNvSpPr>
              <a:spLocks noChangeArrowheads="1"/>
            </p:cNvSpPr>
            <p:nvPr/>
          </p:nvSpPr>
          <p:spPr bwMode="auto">
            <a:xfrm>
              <a:off x="2707" y="1492"/>
              <a:ext cx="1" cy="522"/>
            </a:xfrm>
            <a:custGeom>
              <a:avLst/>
              <a:gdLst>
                <a:gd name="T0" fmla="*/ 0 w 1"/>
                <a:gd name="T1" fmla="*/ 0 h 522"/>
                <a:gd name="T2" fmla="*/ 0 w 1"/>
                <a:gd name="T3" fmla="*/ 522 h 522"/>
                <a:gd name="T4" fmla="*/ 0 60000 65536"/>
                <a:gd name="T5" fmla="*/ 0 60000 65536"/>
              </a:gdLst>
              <a:ahLst/>
              <a:cxnLst>
                <a:cxn ang="T4">
                  <a:pos x="T0" y="T1"/>
                </a:cxn>
                <a:cxn ang="T5">
                  <a:pos x="T2" y="T3"/>
                </a:cxn>
              </a:cxnLst>
              <a:rect l="0" t="0" r="r" b="b"/>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59" name="Freeform 36"/>
            <p:cNvSpPr>
              <a:spLocks noChangeArrowheads="1"/>
            </p:cNvSpPr>
            <p:nvPr/>
          </p:nvSpPr>
          <p:spPr bwMode="auto">
            <a:xfrm>
              <a:off x="2866" y="1831"/>
              <a:ext cx="366" cy="270"/>
            </a:xfrm>
            <a:custGeom>
              <a:avLst/>
              <a:gdLst>
                <a:gd name="T0" fmla="*/ 0 w 366"/>
                <a:gd name="T1" fmla="*/ 270 h 270"/>
                <a:gd name="T2" fmla="*/ 366 w 366"/>
                <a:gd name="T3" fmla="*/ 0 h 270"/>
                <a:gd name="T4" fmla="*/ 0 60000 65536"/>
                <a:gd name="T5" fmla="*/ 0 60000 65536"/>
              </a:gdLst>
              <a:ahLst/>
              <a:cxnLst>
                <a:cxn ang="T4">
                  <a:pos x="T0" y="T1"/>
                </a:cxn>
                <a:cxn ang="T5">
                  <a:pos x="T2" y="T3"/>
                </a:cxn>
              </a:cxnLst>
              <a:rect l="0" t="0" r="r" b="b"/>
              <a:pathLst>
                <a:path w="366" h="270">
                  <a:moveTo>
                    <a:pt x="0" y="270"/>
                  </a:moveTo>
                  <a:lnTo>
                    <a:pt x="366"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60" name="Freeform 37"/>
            <p:cNvSpPr>
              <a:spLocks noChangeArrowheads="1"/>
            </p:cNvSpPr>
            <p:nvPr/>
          </p:nvSpPr>
          <p:spPr bwMode="auto">
            <a:xfrm>
              <a:off x="2185" y="2113"/>
              <a:ext cx="366" cy="1"/>
            </a:xfrm>
            <a:custGeom>
              <a:avLst/>
              <a:gdLst>
                <a:gd name="T0" fmla="*/ 366 w 366"/>
                <a:gd name="T1" fmla="*/ 0 h 1"/>
                <a:gd name="T2" fmla="*/ 0 w 366"/>
                <a:gd name="T3" fmla="*/ 0 h 1"/>
                <a:gd name="T4" fmla="*/ 0 60000 65536"/>
                <a:gd name="T5" fmla="*/ 0 60000 65536"/>
              </a:gdLst>
              <a:ahLst/>
              <a:cxnLst>
                <a:cxn ang="T4">
                  <a:pos x="T0" y="T1"/>
                </a:cxn>
                <a:cxn ang="T5">
                  <a:pos x="T2" y="T3"/>
                </a:cxn>
              </a:cxnLst>
              <a:rect l="0" t="0" r="r" b="b"/>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61" name="Freeform 38"/>
            <p:cNvSpPr>
              <a:spLocks noChangeArrowheads="1"/>
            </p:cNvSpPr>
            <p:nvPr/>
          </p:nvSpPr>
          <p:spPr bwMode="auto">
            <a:xfrm>
              <a:off x="1594" y="1789"/>
              <a:ext cx="276" cy="264"/>
            </a:xfrm>
            <a:custGeom>
              <a:avLst/>
              <a:gdLst>
                <a:gd name="T0" fmla="*/ 276 w 276"/>
                <a:gd name="T1" fmla="*/ 264 h 264"/>
                <a:gd name="T2" fmla="*/ 0 w 276"/>
                <a:gd name="T3" fmla="*/ 0 h 264"/>
                <a:gd name="T4" fmla="*/ 0 60000 65536"/>
                <a:gd name="T5" fmla="*/ 0 60000 65536"/>
              </a:gdLst>
              <a:ahLst/>
              <a:cxnLst>
                <a:cxn ang="T4">
                  <a:pos x="T0" y="T1"/>
                </a:cxn>
                <a:cxn ang="T5">
                  <a:pos x="T2" y="T3"/>
                </a:cxn>
              </a:cxnLst>
              <a:rect l="0" t="0" r="r" b="b"/>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75162" name="Group 39"/>
            <p:cNvGrpSpPr>
              <a:grpSpLocks/>
            </p:cNvGrpSpPr>
            <p:nvPr/>
          </p:nvGrpSpPr>
          <p:grpSpPr bwMode="auto">
            <a:xfrm>
              <a:off x="1437" y="1589"/>
              <a:ext cx="205" cy="250"/>
              <a:chOff x="2954" y="2425"/>
              <a:chExt cx="208" cy="250"/>
            </a:xfrm>
          </p:grpSpPr>
          <p:sp>
            <p:nvSpPr>
              <p:cNvPr id="175178" name="Rectangle 40"/>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5179" name="Text Box 41"/>
              <p:cNvSpPr txBox="1">
                <a:spLocks noChangeArrowheads="1"/>
              </p:cNvSpPr>
              <p:nvPr/>
            </p:nvSpPr>
            <p:spPr bwMode="auto">
              <a:xfrm>
                <a:off x="2954" y="2425"/>
                <a:ext cx="2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latin typeface="Arial" panose="020B0604020202020204" pitchFamily="34" charset="0"/>
                    <a:ea typeface="MS PGothic" panose="020B0600070205080204" pitchFamily="34" charset="-128"/>
                  </a:rPr>
                  <a:t>u</a:t>
                </a:r>
                <a:endParaRPr lang="en-US" altLang="zh-CN" sz="2400">
                  <a:latin typeface="Arial" panose="020B0604020202020204" pitchFamily="34" charset="0"/>
                  <a:ea typeface="MS PGothic" panose="020B0600070205080204" pitchFamily="34" charset="-128"/>
                </a:endParaRPr>
              </a:p>
            </p:txBody>
          </p:sp>
        </p:grpSp>
        <p:grpSp>
          <p:nvGrpSpPr>
            <p:cNvPr id="175163" name="Group 42"/>
            <p:cNvGrpSpPr>
              <a:grpSpLocks/>
            </p:cNvGrpSpPr>
            <p:nvPr/>
          </p:nvGrpSpPr>
          <p:grpSpPr bwMode="auto">
            <a:xfrm>
              <a:off x="2611" y="1973"/>
              <a:ext cx="196" cy="250"/>
              <a:chOff x="2958" y="2425"/>
              <a:chExt cx="199" cy="250"/>
            </a:xfrm>
          </p:grpSpPr>
          <p:sp>
            <p:nvSpPr>
              <p:cNvPr id="175176" name="Rectangle 43"/>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5177" name="Text Box 44"/>
              <p:cNvSpPr txBox="1">
                <a:spLocks noChangeArrowheads="1"/>
              </p:cNvSpPr>
              <p:nvPr/>
            </p:nvSpPr>
            <p:spPr bwMode="auto">
              <a:xfrm>
                <a:off x="2958" y="2425"/>
                <a:ext cx="1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latin typeface="Arial" panose="020B0604020202020204" pitchFamily="34" charset="0"/>
                    <a:ea typeface="MS PGothic" panose="020B0600070205080204" pitchFamily="34" charset="-128"/>
                  </a:rPr>
                  <a:t>y</a:t>
                </a:r>
                <a:endParaRPr lang="en-US" altLang="zh-CN" sz="2400">
                  <a:latin typeface="Arial" panose="020B0604020202020204" pitchFamily="34" charset="0"/>
                  <a:ea typeface="MS PGothic" panose="020B0600070205080204" pitchFamily="34" charset="-128"/>
                </a:endParaRPr>
              </a:p>
            </p:txBody>
          </p:sp>
        </p:grpSp>
        <p:grpSp>
          <p:nvGrpSpPr>
            <p:cNvPr id="175164" name="Group 45"/>
            <p:cNvGrpSpPr>
              <a:grpSpLocks/>
            </p:cNvGrpSpPr>
            <p:nvPr/>
          </p:nvGrpSpPr>
          <p:grpSpPr bwMode="auto">
            <a:xfrm>
              <a:off x="1922" y="1940"/>
              <a:ext cx="212" cy="288"/>
              <a:chOff x="2951" y="2395"/>
              <a:chExt cx="213" cy="288"/>
            </a:xfrm>
          </p:grpSpPr>
          <p:sp>
            <p:nvSpPr>
              <p:cNvPr id="175174" name="Rectangle 46"/>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5175" name="Text Box 47"/>
              <p:cNvSpPr txBox="1">
                <a:spLocks noChangeArrowheads="1"/>
              </p:cNvSpPr>
              <p:nvPr/>
            </p:nvSpPr>
            <p:spPr bwMode="auto">
              <a:xfrm>
                <a:off x="2951" y="2395"/>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a:latin typeface="Arial" panose="020B0604020202020204" pitchFamily="34" charset="0"/>
                    <a:ea typeface="MS PGothic" panose="020B0600070205080204" pitchFamily="34" charset="-128"/>
                  </a:rPr>
                  <a:t>x</a:t>
                </a:r>
              </a:p>
            </p:txBody>
          </p:sp>
        </p:grpSp>
        <p:grpSp>
          <p:nvGrpSpPr>
            <p:cNvPr id="175165" name="Group 48"/>
            <p:cNvGrpSpPr>
              <a:grpSpLocks/>
            </p:cNvGrpSpPr>
            <p:nvPr/>
          </p:nvGrpSpPr>
          <p:grpSpPr bwMode="auto">
            <a:xfrm>
              <a:off x="2588" y="1283"/>
              <a:ext cx="232" cy="250"/>
              <a:chOff x="2941" y="2425"/>
              <a:chExt cx="235" cy="250"/>
            </a:xfrm>
          </p:grpSpPr>
          <p:sp>
            <p:nvSpPr>
              <p:cNvPr id="175172" name="Rectangle 49"/>
              <p:cNvSpPr>
                <a:spLocks noChangeArrowheads="1"/>
              </p:cNvSpPr>
              <p:nvPr/>
            </p:nvSpPr>
            <p:spPr bwMode="auto">
              <a:xfrm>
                <a:off x="2982" y="2490"/>
                <a:ext cx="146"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5173" name="Text Box 50"/>
              <p:cNvSpPr txBox="1">
                <a:spLocks noChangeArrowheads="1"/>
              </p:cNvSpPr>
              <p:nvPr/>
            </p:nvSpPr>
            <p:spPr bwMode="auto">
              <a:xfrm>
                <a:off x="2941" y="2425"/>
                <a:ext cx="2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latin typeface="Arial" panose="020B0604020202020204" pitchFamily="34" charset="0"/>
                    <a:ea typeface="MS PGothic" panose="020B0600070205080204" pitchFamily="34" charset="-128"/>
                  </a:rPr>
                  <a:t>w</a:t>
                </a:r>
                <a:endParaRPr lang="en-US" altLang="zh-CN" sz="2400">
                  <a:latin typeface="Arial" panose="020B0604020202020204" pitchFamily="34" charset="0"/>
                  <a:ea typeface="MS PGothic" panose="020B0600070205080204" pitchFamily="34" charset="-128"/>
                </a:endParaRPr>
              </a:p>
            </p:txBody>
          </p:sp>
        </p:grpSp>
        <p:grpSp>
          <p:nvGrpSpPr>
            <p:cNvPr id="175166" name="Group 51"/>
            <p:cNvGrpSpPr>
              <a:grpSpLocks/>
            </p:cNvGrpSpPr>
            <p:nvPr/>
          </p:nvGrpSpPr>
          <p:grpSpPr bwMode="auto">
            <a:xfrm>
              <a:off x="1921" y="1283"/>
              <a:ext cx="196" cy="250"/>
              <a:chOff x="2958" y="2425"/>
              <a:chExt cx="199" cy="250"/>
            </a:xfrm>
          </p:grpSpPr>
          <p:sp>
            <p:nvSpPr>
              <p:cNvPr id="175170" name="Rectangle 52"/>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5171" name="Text Box 53"/>
              <p:cNvSpPr txBox="1">
                <a:spLocks noChangeArrowheads="1"/>
              </p:cNvSpPr>
              <p:nvPr/>
            </p:nvSpPr>
            <p:spPr bwMode="auto">
              <a:xfrm>
                <a:off x="2958" y="2425"/>
                <a:ext cx="1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latin typeface="Arial" panose="020B0604020202020204" pitchFamily="34" charset="0"/>
                    <a:ea typeface="MS PGothic" panose="020B0600070205080204" pitchFamily="34" charset="-128"/>
                  </a:rPr>
                  <a:t>v</a:t>
                </a:r>
                <a:endParaRPr lang="en-US" altLang="zh-CN" sz="2400">
                  <a:latin typeface="Arial" panose="020B0604020202020204" pitchFamily="34" charset="0"/>
                  <a:ea typeface="MS PGothic" panose="020B0600070205080204" pitchFamily="34" charset="-128"/>
                </a:endParaRPr>
              </a:p>
            </p:txBody>
          </p:sp>
        </p:grpSp>
        <p:grpSp>
          <p:nvGrpSpPr>
            <p:cNvPr id="175167" name="Group 54"/>
            <p:cNvGrpSpPr>
              <a:grpSpLocks/>
            </p:cNvGrpSpPr>
            <p:nvPr/>
          </p:nvGrpSpPr>
          <p:grpSpPr bwMode="auto">
            <a:xfrm>
              <a:off x="3175" y="1601"/>
              <a:ext cx="212" cy="288"/>
              <a:chOff x="2949" y="2395"/>
              <a:chExt cx="214" cy="288"/>
            </a:xfrm>
          </p:grpSpPr>
          <p:sp>
            <p:nvSpPr>
              <p:cNvPr id="175168" name="Rectangle 55"/>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175169" name="Text Box 56"/>
              <p:cNvSpPr txBox="1">
                <a:spLocks noChangeArrowheads="1"/>
              </p:cNvSpPr>
              <p:nvPr/>
            </p:nvSpPr>
            <p:spPr bwMode="auto">
              <a:xfrm>
                <a:off x="2949" y="2395"/>
                <a:ext cx="2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a:latin typeface="Arial" panose="020B0604020202020204" pitchFamily="34" charset="0"/>
                    <a:ea typeface="MS PGothic" panose="020B0600070205080204" pitchFamily="34" charset="-128"/>
                  </a:rPr>
                  <a:t>z</a:t>
                </a:r>
              </a:p>
            </p:txBody>
          </p:sp>
        </p:grpSp>
      </p:grpSp>
      <p:sp>
        <p:nvSpPr>
          <p:cNvPr id="175109" name="Text Box 57"/>
          <p:cNvSpPr txBox="1">
            <a:spLocks noChangeArrowheads="1"/>
          </p:cNvSpPr>
          <p:nvPr/>
        </p:nvSpPr>
        <p:spPr bwMode="auto">
          <a:xfrm>
            <a:off x="2101851" y="1220789"/>
            <a:ext cx="32800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dirty="0">
                <a:latin typeface="宋体" panose="02010600030101010101" pitchFamily="2" charset="-122"/>
              </a:rPr>
              <a:t>U</a:t>
            </a:r>
            <a:r>
              <a:rPr lang="zh-CN" altLang="en-US" sz="2400" b="1" dirty="0">
                <a:latin typeface="宋体" panose="02010600030101010101" pitchFamily="2" charset="-122"/>
              </a:rPr>
              <a:t>节点的最低开销路径</a:t>
            </a:r>
            <a:r>
              <a:rPr lang="en-US" altLang="zh-CN" sz="2400" b="1" dirty="0">
                <a:latin typeface="宋体" panose="02010600030101010101" pitchFamily="2" charset="-122"/>
              </a:rPr>
              <a:t>:</a:t>
            </a:r>
          </a:p>
        </p:txBody>
      </p:sp>
      <p:grpSp>
        <p:nvGrpSpPr>
          <p:cNvPr id="175110" name="Group 58"/>
          <p:cNvGrpSpPr>
            <a:grpSpLocks/>
          </p:cNvGrpSpPr>
          <p:nvPr/>
        </p:nvGrpSpPr>
        <p:grpSpPr bwMode="auto">
          <a:xfrm>
            <a:off x="3792539" y="4224339"/>
            <a:ext cx="2319337" cy="2276475"/>
            <a:chOff x="259" y="2768"/>
            <a:chExt cx="1461" cy="1434"/>
          </a:xfrm>
        </p:grpSpPr>
        <p:sp>
          <p:nvSpPr>
            <p:cNvPr id="175113" name="Line 59"/>
            <p:cNvSpPr>
              <a:spLocks noChangeShapeType="1"/>
            </p:cNvSpPr>
            <p:nvPr/>
          </p:nvSpPr>
          <p:spPr bwMode="auto">
            <a:xfrm>
              <a:off x="1152" y="2880"/>
              <a:ext cx="8" cy="13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14" name="Line 60"/>
            <p:cNvSpPr>
              <a:spLocks noChangeShapeType="1"/>
            </p:cNvSpPr>
            <p:nvPr/>
          </p:nvSpPr>
          <p:spPr bwMode="auto">
            <a:xfrm>
              <a:off x="357" y="3058"/>
              <a:ext cx="1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15" name="Text Box 61"/>
            <p:cNvSpPr txBox="1">
              <a:spLocks noChangeArrowheads="1"/>
            </p:cNvSpPr>
            <p:nvPr/>
          </p:nvSpPr>
          <p:spPr bwMode="auto">
            <a:xfrm>
              <a:off x="883" y="306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Arial" panose="020B0604020202020204" pitchFamily="34" charset="0"/>
                  <a:ea typeface="MS PGothic" panose="020B0600070205080204" pitchFamily="34" charset="-128"/>
                </a:rPr>
                <a:t>v</a:t>
              </a:r>
            </a:p>
          </p:txBody>
        </p:sp>
        <p:sp>
          <p:nvSpPr>
            <p:cNvPr id="175116" name="Text Box 62"/>
            <p:cNvSpPr txBox="1">
              <a:spLocks noChangeArrowheads="1"/>
            </p:cNvSpPr>
            <p:nvPr/>
          </p:nvSpPr>
          <p:spPr bwMode="auto">
            <a:xfrm>
              <a:off x="876" y="3247"/>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Arial" panose="020B0604020202020204" pitchFamily="34" charset="0"/>
                  <a:ea typeface="MS PGothic" panose="020B0600070205080204" pitchFamily="34" charset="-128"/>
                </a:rPr>
                <a:t>x</a:t>
              </a:r>
            </a:p>
          </p:txBody>
        </p:sp>
        <p:sp>
          <p:nvSpPr>
            <p:cNvPr id="175117" name="Text Box 63"/>
            <p:cNvSpPr txBox="1">
              <a:spLocks noChangeArrowheads="1"/>
            </p:cNvSpPr>
            <p:nvPr/>
          </p:nvSpPr>
          <p:spPr bwMode="auto">
            <a:xfrm>
              <a:off x="890" y="348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Arial" panose="020B0604020202020204" pitchFamily="34" charset="0"/>
                  <a:ea typeface="MS PGothic" panose="020B0600070205080204" pitchFamily="34" charset="-128"/>
                </a:rPr>
                <a:t>y</a:t>
              </a:r>
            </a:p>
          </p:txBody>
        </p:sp>
        <p:sp>
          <p:nvSpPr>
            <p:cNvPr id="175118" name="Text Box 64"/>
            <p:cNvSpPr txBox="1">
              <a:spLocks noChangeArrowheads="1"/>
            </p:cNvSpPr>
            <p:nvPr/>
          </p:nvSpPr>
          <p:spPr bwMode="auto">
            <a:xfrm>
              <a:off x="875" y="3717"/>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Arial" panose="020B0604020202020204" pitchFamily="34" charset="0"/>
                  <a:ea typeface="MS PGothic" panose="020B0600070205080204" pitchFamily="34" charset="-128"/>
                </a:rPr>
                <a:t>w</a:t>
              </a:r>
            </a:p>
          </p:txBody>
        </p:sp>
        <p:sp>
          <p:nvSpPr>
            <p:cNvPr id="175119" name="Text Box 65"/>
            <p:cNvSpPr txBox="1">
              <a:spLocks noChangeArrowheads="1"/>
            </p:cNvSpPr>
            <p:nvPr/>
          </p:nvSpPr>
          <p:spPr bwMode="auto">
            <a:xfrm>
              <a:off x="884" y="3943"/>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Arial" panose="020B0604020202020204" pitchFamily="34" charset="0"/>
                  <a:ea typeface="MS PGothic" panose="020B0600070205080204" pitchFamily="34" charset="-128"/>
                </a:rPr>
                <a:t>z</a:t>
              </a:r>
            </a:p>
          </p:txBody>
        </p:sp>
        <p:sp>
          <p:nvSpPr>
            <p:cNvPr id="175120" name="Text Box 66"/>
            <p:cNvSpPr txBox="1">
              <a:spLocks noChangeArrowheads="1"/>
            </p:cNvSpPr>
            <p:nvPr/>
          </p:nvSpPr>
          <p:spPr bwMode="auto">
            <a:xfrm>
              <a:off x="1248" y="3044"/>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Arial" panose="020B0604020202020204" pitchFamily="34" charset="0"/>
                  <a:ea typeface="MS PGothic" panose="020B0600070205080204" pitchFamily="34" charset="-128"/>
                </a:rPr>
                <a:t>(u,v)</a:t>
              </a:r>
            </a:p>
          </p:txBody>
        </p:sp>
        <p:sp>
          <p:nvSpPr>
            <p:cNvPr id="175121" name="Text Box 67"/>
            <p:cNvSpPr txBox="1">
              <a:spLocks noChangeArrowheads="1"/>
            </p:cNvSpPr>
            <p:nvPr/>
          </p:nvSpPr>
          <p:spPr bwMode="auto">
            <a:xfrm>
              <a:off x="1249" y="3246"/>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Arial" panose="020B0604020202020204" pitchFamily="34" charset="0"/>
                  <a:ea typeface="MS PGothic" panose="020B0600070205080204" pitchFamily="34" charset="-128"/>
                </a:rPr>
                <a:t>(u,x)</a:t>
              </a:r>
            </a:p>
          </p:txBody>
        </p:sp>
        <p:sp>
          <p:nvSpPr>
            <p:cNvPr id="175122" name="Text Box 68"/>
            <p:cNvSpPr txBox="1">
              <a:spLocks noChangeArrowheads="1"/>
            </p:cNvSpPr>
            <p:nvPr/>
          </p:nvSpPr>
          <p:spPr bwMode="auto">
            <a:xfrm>
              <a:off x="1248" y="3497"/>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Arial" panose="020B0604020202020204" pitchFamily="34" charset="0"/>
                  <a:ea typeface="MS PGothic" panose="020B0600070205080204" pitchFamily="34" charset="-128"/>
                </a:rPr>
                <a:t>(u,x)</a:t>
              </a:r>
            </a:p>
          </p:txBody>
        </p:sp>
        <p:sp>
          <p:nvSpPr>
            <p:cNvPr id="175123" name="Text Box 69"/>
            <p:cNvSpPr txBox="1">
              <a:spLocks noChangeArrowheads="1"/>
            </p:cNvSpPr>
            <p:nvPr/>
          </p:nvSpPr>
          <p:spPr bwMode="auto">
            <a:xfrm>
              <a:off x="1264" y="3715"/>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Arial" panose="020B0604020202020204" pitchFamily="34" charset="0"/>
                  <a:ea typeface="MS PGothic" panose="020B0600070205080204" pitchFamily="34" charset="-128"/>
                </a:rPr>
                <a:t>(u,x)</a:t>
              </a:r>
            </a:p>
          </p:txBody>
        </p:sp>
        <p:sp>
          <p:nvSpPr>
            <p:cNvPr id="175124" name="Text Box 70"/>
            <p:cNvSpPr txBox="1">
              <a:spLocks noChangeArrowheads="1"/>
            </p:cNvSpPr>
            <p:nvPr/>
          </p:nvSpPr>
          <p:spPr bwMode="auto">
            <a:xfrm>
              <a:off x="1254" y="3949"/>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Arial" panose="020B0604020202020204" pitchFamily="34" charset="0"/>
                  <a:ea typeface="MS PGothic" panose="020B0600070205080204" pitchFamily="34" charset="-128"/>
                </a:rPr>
                <a:t>(u,x)</a:t>
              </a:r>
            </a:p>
          </p:txBody>
        </p:sp>
        <p:sp>
          <p:nvSpPr>
            <p:cNvPr id="175125" name="Text Box 71"/>
            <p:cNvSpPr txBox="1">
              <a:spLocks noChangeArrowheads="1"/>
            </p:cNvSpPr>
            <p:nvPr/>
          </p:nvSpPr>
          <p:spPr bwMode="auto">
            <a:xfrm>
              <a:off x="259" y="2768"/>
              <a:ext cx="8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Arial" panose="020B0604020202020204" pitchFamily="34" charset="0"/>
                  <a:ea typeface="MS PGothic" panose="020B0600070205080204" pitchFamily="34" charset="-128"/>
                </a:rPr>
                <a:t>destination</a:t>
              </a:r>
            </a:p>
          </p:txBody>
        </p:sp>
        <p:sp>
          <p:nvSpPr>
            <p:cNvPr id="175126" name="Text Box 72"/>
            <p:cNvSpPr txBox="1">
              <a:spLocks noChangeArrowheads="1"/>
            </p:cNvSpPr>
            <p:nvPr/>
          </p:nvSpPr>
          <p:spPr bwMode="auto">
            <a:xfrm>
              <a:off x="1232" y="2791"/>
              <a:ext cx="3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Arial" panose="020B0604020202020204" pitchFamily="34" charset="0"/>
                  <a:ea typeface="MS PGothic" panose="020B0600070205080204" pitchFamily="34" charset="-128"/>
                </a:rPr>
                <a:t>link</a:t>
              </a:r>
            </a:p>
          </p:txBody>
        </p:sp>
      </p:grpSp>
      <p:sp>
        <p:nvSpPr>
          <p:cNvPr id="175111" name="Text Box 73"/>
          <p:cNvSpPr txBox="1">
            <a:spLocks noChangeArrowheads="1"/>
          </p:cNvSpPr>
          <p:nvPr/>
        </p:nvSpPr>
        <p:spPr bwMode="auto">
          <a:xfrm>
            <a:off x="2049464" y="3743326"/>
            <a:ext cx="2338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a:latin typeface="Sans Guilt MB"/>
                <a:ea typeface="MS PGothic" panose="020B0600070205080204" pitchFamily="34" charset="-128"/>
              </a:rPr>
              <a:t>U</a:t>
            </a:r>
            <a:r>
              <a:rPr lang="zh-CN" altLang="en-US" sz="2400">
                <a:latin typeface="Sans Guilt MB"/>
                <a:ea typeface="MS PGothic" panose="020B0600070205080204" pitchFamily="34" charset="-128"/>
              </a:rPr>
              <a:t>节点的转发表</a:t>
            </a:r>
            <a:r>
              <a:rPr lang="en-US" altLang="zh-CN" sz="2400">
                <a:latin typeface="Sans Guilt MB"/>
                <a:ea typeface="MS PGothic" panose="020B0600070205080204" pitchFamily="34" charset="-128"/>
              </a:rPr>
              <a:t>:</a:t>
            </a:r>
          </a:p>
        </p:txBody>
      </p:sp>
      <p:pic>
        <p:nvPicPr>
          <p:cNvPr id="175112" name="Picture 74" descr="underline_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6" y="860425"/>
            <a:ext cx="73136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2449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2087564" y="279400"/>
            <a:ext cx="6721475" cy="700088"/>
          </a:xfrm>
        </p:spPr>
        <p:txBody>
          <a:bodyPr>
            <a:normAutofit/>
          </a:bodyPr>
          <a:lstStyle/>
          <a:p>
            <a:pPr eaLnBrk="1" hangingPunct="1"/>
            <a:r>
              <a:rPr lang="en-US" altLang="zh-CN" sz="3200" b="1" dirty="0" err="1">
                <a:latin typeface="宋体" panose="02010600030101010101" pitchFamily="2" charset="-122"/>
                <a:ea typeface="宋体" panose="02010600030101010101" pitchFamily="2" charset="-122"/>
              </a:rPr>
              <a:t>Dijkstra</a:t>
            </a:r>
            <a:r>
              <a:rPr lang="zh-CN" altLang="en-US" sz="3200" b="1" dirty="0">
                <a:latin typeface="宋体" panose="02010600030101010101" pitchFamily="2" charset="-122"/>
                <a:ea typeface="宋体" panose="02010600030101010101" pitchFamily="2" charset="-122"/>
              </a:rPr>
              <a:t>算法</a:t>
            </a:r>
            <a:r>
              <a:rPr lang="en-US" altLang="zh-CN" sz="3200" b="1" dirty="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讨论</a:t>
            </a:r>
          </a:p>
        </p:txBody>
      </p:sp>
      <p:sp>
        <p:nvSpPr>
          <p:cNvPr id="148483" name="Rectangle 3"/>
          <p:cNvSpPr>
            <a:spLocks noGrp="1" noChangeArrowheads="1"/>
          </p:cNvSpPr>
          <p:nvPr>
            <p:ph sz="half" idx="1"/>
          </p:nvPr>
        </p:nvSpPr>
        <p:spPr>
          <a:xfrm>
            <a:off x="2085975" y="1130301"/>
            <a:ext cx="8001000" cy="2892425"/>
          </a:xfrm>
        </p:spPr>
        <p:txBody>
          <a:bodyPr>
            <a:normAutofit fontScale="70000" lnSpcReduction="20000"/>
          </a:bodyPr>
          <a:lstStyle/>
          <a:p>
            <a:pPr eaLnBrk="1" hangingPunct="1">
              <a:lnSpc>
                <a:spcPct val="120000"/>
              </a:lnSpc>
              <a:buFontTx/>
              <a:buNone/>
              <a:defRPr/>
            </a:pPr>
            <a:r>
              <a:rPr lang="zh-CN" altLang="en-US" b="1" dirty="0">
                <a:solidFill>
                  <a:schemeClr val="tx2"/>
                </a:solidFill>
                <a:latin typeface="宋体" panose="02010600030101010101" pitchFamily="2" charset="-122"/>
                <a:ea typeface="宋体" panose="02010600030101010101" pitchFamily="2" charset="-122"/>
              </a:rPr>
              <a:t>算法复杂性</a:t>
            </a:r>
            <a:r>
              <a:rPr lang="en-US" altLang="zh-CN" b="1" dirty="0">
                <a:solidFill>
                  <a:schemeClr val="tx2"/>
                </a:solidFill>
                <a:latin typeface="宋体" panose="02010600030101010101" pitchFamily="2" charset="-122"/>
                <a:ea typeface="宋体" panose="02010600030101010101" pitchFamily="2" charset="-122"/>
              </a:rPr>
              <a:t>:</a:t>
            </a:r>
            <a:r>
              <a:rPr lang="en-US" altLang="zh-CN" b="1" dirty="0">
                <a:solidFill>
                  <a:srgbClr val="FF0000"/>
                </a:solidFill>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n </a:t>
            </a:r>
            <a:r>
              <a:rPr lang="zh-CN" altLang="en-US" b="1" dirty="0">
                <a:latin typeface="宋体" panose="02010600030101010101" pitchFamily="2" charset="-122"/>
                <a:ea typeface="宋体" panose="02010600030101010101" pitchFamily="2" charset="-122"/>
              </a:rPr>
              <a:t>节点</a:t>
            </a:r>
          </a:p>
          <a:p>
            <a:pPr eaLnBrk="1" hangingPunct="1">
              <a:lnSpc>
                <a:spcPct val="120000"/>
              </a:lnSpc>
              <a:defRPr/>
            </a:pPr>
            <a:r>
              <a:rPr lang="zh-CN" altLang="en-US" b="1" dirty="0">
                <a:latin typeface="宋体" panose="02010600030101010101" pitchFamily="2" charset="-122"/>
                <a:ea typeface="宋体" panose="02010600030101010101" pitchFamily="2" charset="-122"/>
              </a:rPr>
              <a:t>每次迭代</a:t>
            </a: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需要检查所有不在</a:t>
            </a:r>
            <a:r>
              <a:rPr lang="en-US" altLang="zh-CN" b="1" dirty="0">
                <a:latin typeface="宋体" panose="02010600030101010101" pitchFamily="2" charset="-122"/>
                <a:ea typeface="宋体" panose="02010600030101010101" pitchFamily="2" charset="-122"/>
              </a:rPr>
              <a:t>N’</a:t>
            </a:r>
            <a:r>
              <a:rPr lang="zh-CN" altLang="en-US" b="1" dirty="0">
                <a:latin typeface="宋体" panose="02010600030101010101" pitchFamily="2" charset="-122"/>
                <a:ea typeface="宋体" panose="02010600030101010101" pitchFamily="2" charset="-122"/>
              </a:rPr>
              <a:t>中的节点</a:t>
            </a: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找出</a:t>
            </a:r>
            <a:r>
              <a:rPr lang="en-US" altLang="zh-CN" b="1" i="1" dirty="0">
                <a:solidFill>
                  <a:schemeClr val="tx2"/>
                </a:solidFill>
                <a:latin typeface="宋体" panose="02010600030101010101" pitchFamily="2" charset="-122"/>
                <a:ea typeface="宋体" panose="02010600030101010101" pitchFamily="2" charset="-122"/>
              </a:rPr>
              <a:t>w</a:t>
            </a:r>
            <a:r>
              <a:rPr lang="zh-CN" altLang="en-US" b="1" i="1" dirty="0">
                <a:solidFill>
                  <a:schemeClr val="tx2"/>
                </a:solidFill>
                <a:latin typeface="宋体" panose="02010600030101010101" pitchFamily="2" charset="-122"/>
                <a:ea typeface="宋体" panose="02010600030101010101" pitchFamily="2" charset="-122"/>
              </a:rPr>
              <a:t>节点</a:t>
            </a:r>
            <a:r>
              <a:rPr lang="zh-CN" altLang="en-US" b="1" dirty="0">
                <a:latin typeface="宋体" panose="02010600030101010101" pitchFamily="2" charset="-122"/>
                <a:ea typeface="宋体" panose="02010600030101010101" pitchFamily="2" charset="-122"/>
              </a:rPr>
              <a:t>，具有最低路径消耗</a:t>
            </a:r>
          </a:p>
          <a:p>
            <a:pPr eaLnBrk="1" hangingPunct="1">
              <a:lnSpc>
                <a:spcPct val="120000"/>
              </a:lnSpc>
              <a:defRPr/>
            </a:pPr>
            <a:r>
              <a:rPr lang="en-US" altLang="zh-CN" b="1" dirty="0">
                <a:latin typeface="宋体" panose="02010600030101010101" pitchFamily="2" charset="-122"/>
                <a:ea typeface="宋体" panose="02010600030101010101" pitchFamily="2" charset="-122"/>
              </a:rPr>
              <a:t>n(n+1)/2 </a:t>
            </a:r>
            <a:r>
              <a:rPr lang="zh-CN" altLang="en-US" b="1" dirty="0">
                <a:latin typeface="宋体" panose="02010600030101010101" pitchFamily="2" charset="-122"/>
                <a:ea typeface="宋体" panose="02010600030101010101" pitchFamily="2" charset="-122"/>
              </a:rPr>
              <a:t>次比较</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复杂性 </a:t>
            </a:r>
            <a:r>
              <a:rPr lang="en-US" altLang="zh-CN" b="1" dirty="0">
                <a:latin typeface="宋体" panose="02010600030101010101" pitchFamily="2" charset="-122"/>
                <a:ea typeface="宋体" panose="02010600030101010101" pitchFamily="2" charset="-122"/>
              </a:rPr>
              <a:t>O(n</a:t>
            </a:r>
            <a:r>
              <a:rPr lang="en-US" altLang="zh-CN" b="1" baseline="30000" dirty="0">
                <a:latin typeface="宋体" panose="02010600030101010101" pitchFamily="2" charset="-122"/>
                <a:ea typeface="宋体" panose="02010600030101010101" pitchFamily="2" charset="-122"/>
              </a:rPr>
              <a:t>2</a:t>
            </a:r>
            <a:r>
              <a:rPr lang="en-US" altLang="zh-CN" b="1" dirty="0">
                <a:latin typeface="宋体" panose="02010600030101010101" pitchFamily="2" charset="-122"/>
                <a:ea typeface="宋体" panose="02010600030101010101" pitchFamily="2" charset="-122"/>
              </a:rPr>
              <a:t>)</a:t>
            </a:r>
          </a:p>
          <a:p>
            <a:pPr eaLnBrk="1" hangingPunct="1">
              <a:lnSpc>
                <a:spcPct val="120000"/>
              </a:lnSpc>
              <a:defRPr/>
            </a:pPr>
            <a:r>
              <a:rPr lang="zh-CN" altLang="en-US" b="1" dirty="0">
                <a:latin typeface="宋体" panose="02010600030101010101" pitchFamily="2" charset="-122"/>
                <a:ea typeface="宋体" panose="02010600030101010101" pitchFamily="2" charset="-122"/>
              </a:rPr>
              <a:t>更有效的执行可能</a:t>
            </a:r>
            <a:r>
              <a:rPr lang="en-US" altLang="zh-CN" b="1" dirty="0">
                <a:latin typeface="宋体" panose="02010600030101010101" pitchFamily="2" charset="-122"/>
                <a:ea typeface="宋体" panose="02010600030101010101" pitchFamily="2" charset="-122"/>
              </a:rPr>
              <a:t>: O(</a:t>
            </a:r>
            <a:r>
              <a:rPr lang="en-US" altLang="zh-CN" b="1" dirty="0" err="1">
                <a:latin typeface="宋体" panose="02010600030101010101" pitchFamily="2" charset="-122"/>
                <a:ea typeface="宋体" panose="02010600030101010101" pitchFamily="2" charset="-122"/>
              </a:rPr>
              <a:t>nlogn</a:t>
            </a:r>
            <a:r>
              <a:rPr lang="en-US" altLang="zh-CN" b="1" dirty="0">
                <a:latin typeface="宋体" panose="02010600030101010101" pitchFamily="2" charset="-122"/>
                <a:ea typeface="宋体" panose="02010600030101010101" pitchFamily="2" charset="-122"/>
              </a:rPr>
              <a:t>)</a:t>
            </a:r>
          </a:p>
          <a:p>
            <a:pPr eaLnBrk="1" hangingPunct="1">
              <a:lnSpc>
                <a:spcPct val="120000"/>
              </a:lnSpc>
              <a:spcBef>
                <a:spcPct val="40000"/>
              </a:spcBef>
              <a:buFontTx/>
              <a:buNone/>
              <a:defRPr/>
            </a:pPr>
            <a:r>
              <a:rPr lang="zh-CN" altLang="en-US" b="1" dirty="0">
                <a:solidFill>
                  <a:schemeClr val="tx2"/>
                </a:solidFill>
                <a:latin typeface="宋体" panose="02010600030101010101" pitchFamily="2" charset="-122"/>
                <a:ea typeface="宋体" panose="02010600030101010101" pitchFamily="2" charset="-122"/>
              </a:rPr>
              <a:t>可能产生振荡</a:t>
            </a:r>
            <a:r>
              <a:rPr lang="en-US" altLang="zh-CN" b="1" dirty="0">
                <a:solidFill>
                  <a:schemeClr val="tx2"/>
                </a:solidFill>
                <a:latin typeface="宋体" panose="02010600030101010101" pitchFamily="2" charset="-122"/>
                <a:ea typeface="宋体" panose="02010600030101010101" pitchFamily="2" charset="-122"/>
              </a:rPr>
              <a:t>:</a:t>
            </a:r>
          </a:p>
          <a:p>
            <a:pPr eaLnBrk="1" hangingPunct="1">
              <a:lnSpc>
                <a:spcPct val="120000"/>
              </a:lnSpc>
              <a:defRPr/>
            </a:pPr>
            <a:r>
              <a:rPr lang="en-US" altLang="zh-CN" b="1" dirty="0">
                <a:latin typeface="宋体" panose="02010600030101010101" pitchFamily="2" charset="-122"/>
                <a:ea typeface="宋体" panose="02010600030101010101" pitchFamily="2" charset="-122"/>
              </a:rPr>
              <a:t>e.g., </a:t>
            </a:r>
            <a:r>
              <a:rPr lang="zh-CN" altLang="en-US" b="1" dirty="0">
                <a:latin typeface="宋体" panose="02010600030101010101" pitchFamily="2" charset="-122"/>
                <a:ea typeface="宋体" panose="02010600030101010101" pitchFamily="2" charset="-122"/>
              </a:rPr>
              <a:t>链路代价 </a:t>
            </a: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链路承当的流量</a:t>
            </a:r>
          </a:p>
        </p:txBody>
      </p:sp>
      <p:sp>
        <p:nvSpPr>
          <p:cNvPr id="157699" name="灯片编号占位符 5"/>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436095F5-2BE1-4E0F-AC39-26C3D28765D1}" type="slidenum">
              <a:rPr altLang="zh-CN" dirty="0" smtClean="0">
                <a:solidFill>
                  <a:srgbClr val="919293"/>
                </a:solidFill>
                <a:ea typeface="黑体" panose="02010609060101010101" pitchFamily="49" charset="-122"/>
              </a:rPr>
              <a:pPr>
                <a:defRPr/>
              </a:pPr>
              <a:t>13</a:t>
            </a:fld>
            <a:endParaRPr lang="zh-CN" altLang="zh-CN" smtClean="0">
              <a:solidFill>
                <a:srgbClr val="919293"/>
              </a:solidFill>
              <a:ea typeface="黑体" panose="02010609060101010101" pitchFamily="49" charset="-122"/>
            </a:endParaRPr>
          </a:p>
        </p:txBody>
      </p:sp>
      <p:grpSp>
        <p:nvGrpSpPr>
          <p:cNvPr id="176133" name="Group 223"/>
          <p:cNvGrpSpPr>
            <a:grpSpLocks/>
          </p:cNvGrpSpPr>
          <p:nvPr/>
        </p:nvGrpSpPr>
        <p:grpSpPr bwMode="auto">
          <a:xfrm>
            <a:off x="1884364" y="4156076"/>
            <a:ext cx="8455025" cy="2220913"/>
            <a:chOff x="227" y="2618"/>
            <a:chExt cx="5326" cy="1399"/>
          </a:xfrm>
        </p:grpSpPr>
        <p:sp>
          <p:nvSpPr>
            <p:cNvPr id="176134" name="Freeform 4"/>
            <p:cNvSpPr>
              <a:spLocks noChangeArrowheads="1"/>
            </p:cNvSpPr>
            <p:nvPr/>
          </p:nvSpPr>
          <p:spPr bwMode="auto">
            <a:xfrm>
              <a:off x="257" y="2618"/>
              <a:ext cx="1219" cy="833"/>
            </a:xfrm>
            <a:custGeom>
              <a:avLst/>
              <a:gdLst>
                <a:gd name="T0" fmla="*/ 4 w 1219"/>
                <a:gd name="T1" fmla="*/ 341 h 833"/>
                <a:gd name="T2" fmla="*/ 32 w 1219"/>
                <a:gd name="T3" fmla="*/ 281 h 833"/>
                <a:gd name="T4" fmla="*/ 79 w 1219"/>
                <a:gd name="T5" fmla="*/ 227 h 833"/>
                <a:gd name="T6" fmla="*/ 168 w 1219"/>
                <a:gd name="T7" fmla="*/ 153 h 833"/>
                <a:gd name="T8" fmla="*/ 237 w 1219"/>
                <a:gd name="T9" fmla="*/ 108 h 833"/>
                <a:gd name="T10" fmla="*/ 402 w 1219"/>
                <a:gd name="T11" fmla="*/ 32 h 833"/>
                <a:gd name="T12" fmla="*/ 486 w 1219"/>
                <a:gd name="T13" fmla="*/ 9 h 833"/>
                <a:gd name="T14" fmla="*/ 574 w 1219"/>
                <a:gd name="T15" fmla="*/ 2 h 833"/>
                <a:gd name="T16" fmla="*/ 689 w 1219"/>
                <a:gd name="T17" fmla="*/ 1 h 833"/>
                <a:gd name="T18" fmla="*/ 773 w 1219"/>
                <a:gd name="T19" fmla="*/ 12 h 833"/>
                <a:gd name="T20" fmla="*/ 875 w 1219"/>
                <a:gd name="T21" fmla="*/ 36 h 833"/>
                <a:gd name="T22" fmla="*/ 981 w 1219"/>
                <a:gd name="T23" fmla="*/ 82 h 833"/>
                <a:gd name="T24" fmla="*/ 1077 w 1219"/>
                <a:gd name="T25" fmla="*/ 145 h 833"/>
                <a:gd name="T26" fmla="*/ 1154 w 1219"/>
                <a:gd name="T27" fmla="*/ 216 h 833"/>
                <a:gd name="T28" fmla="*/ 1201 w 1219"/>
                <a:gd name="T29" fmla="*/ 291 h 833"/>
                <a:gd name="T30" fmla="*/ 1218 w 1219"/>
                <a:gd name="T31" fmla="*/ 382 h 833"/>
                <a:gd name="T32" fmla="*/ 1212 w 1219"/>
                <a:gd name="T33" fmla="*/ 478 h 833"/>
                <a:gd name="T34" fmla="*/ 1191 w 1219"/>
                <a:gd name="T35" fmla="*/ 565 h 833"/>
                <a:gd name="T36" fmla="*/ 1158 w 1219"/>
                <a:gd name="T37" fmla="*/ 631 h 833"/>
                <a:gd name="T38" fmla="*/ 1111 w 1219"/>
                <a:gd name="T39" fmla="*/ 682 h 833"/>
                <a:gd name="T40" fmla="*/ 1048 w 1219"/>
                <a:gd name="T41" fmla="*/ 723 h 833"/>
                <a:gd name="T42" fmla="*/ 971 w 1219"/>
                <a:gd name="T43" fmla="*/ 756 h 833"/>
                <a:gd name="T44" fmla="*/ 877 w 1219"/>
                <a:gd name="T45" fmla="*/ 785 h 833"/>
                <a:gd name="T46" fmla="*/ 755 w 1219"/>
                <a:gd name="T47" fmla="*/ 810 h 833"/>
                <a:gd name="T48" fmla="*/ 622 w 1219"/>
                <a:gd name="T49" fmla="*/ 828 h 833"/>
                <a:gd name="T50" fmla="*/ 499 w 1219"/>
                <a:gd name="T51" fmla="*/ 832 h 833"/>
                <a:gd name="T52" fmla="*/ 403 w 1219"/>
                <a:gd name="T53" fmla="*/ 820 h 833"/>
                <a:gd name="T54" fmla="*/ 326 w 1219"/>
                <a:gd name="T55" fmla="*/ 790 h 833"/>
                <a:gd name="T56" fmla="*/ 233 w 1219"/>
                <a:gd name="T57" fmla="*/ 721 h 833"/>
                <a:gd name="T58" fmla="*/ 148 w 1219"/>
                <a:gd name="T59" fmla="*/ 636 h 833"/>
                <a:gd name="T60" fmla="*/ 89 w 1219"/>
                <a:gd name="T61" fmla="*/ 563 h 833"/>
                <a:gd name="T62" fmla="*/ 37 w 1219"/>
                <a:gd name="T63" fmla="*/ 483 h 833"/>
                <a:gd name="T64" fmla="*/ 5 w 1219"/>
                <a:gd name="T65" fmla="*/ 406 h 8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19" h="833">
                  <a:moveTo>
                    <a:pt x="0" y="372"/>
                  </a:moveTo>
                  <a:lnTo>
                    <a:pt x="4" y="341"/>
                  </a:lnTo>
                  <a:lnTo>
                    <a:pt x="15" y="311"/>
                  </a:lnTo>
                  <a:lnTo>
                    <a:pt x="32" y="281"/>
                  </a:lnTo>
                  <a:lnTo>
                    <a:pt x="53" y="254"/>
                  </a:lnTo>
                  <a:lnTo>
                    <a:pt x="79" y="227"/>
                  </a:lnTo>
                  <a:lnTo>
                    <a:pt x="108" y="201"/>
                  </a:lnTo>
                  <a:lnTo>
                    <a:pt x="168" y="153"/>
                  </a:lnTo>
                  <a:lnTo>
                    <a:pt x="201" y="131"/>
                  </a:lnTo>
                  <a:lnTo>
                    <a:pt x="237" y="108"/>
                  </a:lnTo>
                  <a:lnTo>
                    <a:pt x="317" y="67"/>
                  </a:lnTo>
                  <a:lnTo>
                    <a:pt x="402" y="32"/>
                  </a:lnTo>
                  <a:lnTo>
                    <a:pt x="444" y="19"/>
                  </a:lnTo>
                  <a:lnTo>
                    <a:pt x="486" y="9"/>
                  </a:lnTo>
                  <a:lnTo>
                    <a:pt x="532" y="5"/>
                  </a:lnTo>
                  <a:lnTo>
                    <a:pt x="574" y="2"/>
                  </a:lnTo>
                  <a:lnTo>
                    <a:pt x="651" y="0"/>
                  </a:lnTo>
                  <a:lnTo>
                    <a:pt x="689" y="1"/>
                  </a:lnTo>
                  <a:lnTo>
                    <a:pt x="730" y="5"/>
                  </a:lnTo>
                  <a:lnTo>
                    <a:pt x="773" y="12"/>
                  </a:lnTo>
                  <a:lnTo>
                    <a:pt x="822" y="21"/>
                  </a:lnTo>
                  <a:lnTo>
                    <a:pt x="875" y="36"/>
                  </a:lnTo>
                  <a:lnTo>
                    <a:pt x="928" y="56"/>
                  </a:lnTo>
                  <a:lnTo>
                    <a:pt x="981" y="82"/>
                  </a:lnTo>
                  <a:lnTo>
                    <a:pt x="1031" y="112"/>
                  </a:lnTo>
                  <a:lnTo>
                    <a:pt x="1077" y="145"/>
                  </a:lnTo>
                  <a:lnTo>
                    <a:pt x="1119" y="180"/>
                  </a:lnTo>
                  <a:lnTo>
                    <a:pt x="1154" y="216"/>
                  </a:lnTo>
                  <a:lnTo>
                    <a:pt x="1182" y="252"/>
                  </a:lnTo>
                  <a:lnTo>
                    <a:pt x="1201" y="291"/>
                  </a:lnTo>
                  <a:lnTo>
                    <a:pt x="1212" y="335"/>
                  </a:lnTo>
                  <a:lnTo>
                    <a:pt x="1218" y="382"/>
                  </a:lnTo>
                  <a:lnTo>
                    <a:pt x="1217" y="430"/>
                  </a:lnTo>
                  <a:lnTo>
                    <a:pt x="1212" y="478"/>
                  </a:lnTo>
                  <a:lnTo>
                    <a:pt x="1203" y="523"/>
                  </a:lnTo>
                  <a:lnTo>
                    <a:pt x="1191" y="565"/>
                  </a:lnTo>
                  <a:lnTo>
                    <a:pt x="1176" y="600"/>
                  </a:lnTo>
                  <a:lnTo>
                    <a:pt x="1158" y="631"/>
                  </a:lnTo>
                  <a:lnTo>
                    <a:pt x="1137" y="658"/>
                  </a:lnTo>
                  <a:lnTo>
                    <a:pt x="1111" y="682"/>
                  </a:lnTo>
                  <a:lnTo>
                    <a:pt x="1081" y="704"/>
                  </a:lnTo>
                  <a:lnTo>
                    <a:pt x="1048" y="723"/>
                  </a:lnTo>
                  <a:lnTo>
                    <a:pt x="1011" y="741"/>
                  </a:lnTo>
                  <a:lnTo>
                    <a:pt x="971" y="756"/>
                  </a:lnTo>
                  <a:lnTo>
                    <a:pt x="927" y="771"/>
                  </a:lnTo>
                  <a:lnTo>
                    <a:pt x="877" y="785"/>
                  </a:lnTo>
                  <a:lnTo>
                    <a:pt x="819" y="798"/>
                  </a:lnTo>
                  <a:lnTo>
                    <a:pt x="755" y="810"/>
                  </a:lnTo>
                  <a:lnTo>
                    <a:pt x="689" y="820"/>
                  </a:lnTo>
                  <a:lnTo>
                    <a:pt x="622" y="828"/>
                  </a:lnTo>
                  <a:lnTo>
                    <a:pt x="558" y="832"/>
                  </a:lnTo>
                  <a:lnTo>
                    <a:pt x="499" y="832"/>
                  </a:lnTo>
                  <a:lnTo>
                    <a:pt x="447" y="828"/>
                  </a:lnTo>
                  <a:lnTo>
                    <a:pt x="403" y="820"/>
                  </a:lnTo>
                  <a:lnTo>
                    <a:pt x="363" y="806"/>
                  </a:lnTo>
                  <a:lnTo>
                    <a:pt x="326" y="790"/>
                  </a:lnTo>
                  <a:lnTo>
                    <a:pt x="293" y="770"/>
                  </a:lnTo>
                  <a:lnTo>
                    <a:pt x="233" y="721"/>
                  </a:lnTo>
                  <a:lnTo>
                    <a:pt x="177" y="666"/>
                  </a:lnTo>
                  <a:lnTo>
                    <a:pt x="148" y="636"/>
                  </a:lnTo>
                  <a:lnTo>
                    <a:pt x="119" y="600"/>
                  </a:lnTo>
                  <a:lnTo>
                    <a:pt x="89" y="563"/>
                  </a:lnTo>
                  <a:lnTo>
                    <a:pt x="61" y="523"/>
                  </a:lnTo>
                  <a:lnTo>
                    <a:pt x="37" y="483"/>
                  </a:lnTo>
                  <a:lnTo>
                    <a:pt x="18" y="443"/>
                  </a:lnTo>
                  <a:lnTo>
                    <a:pt x="5" y="406"/>
                  </a:lnTo>
                  <a:lnTo>
                    <a:pt x="0" y="372"/>
                  </a:lnTo>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135" name="Freeform 5"/>
            <p:cNvSpPr>
              <a:spLocks noChangeArrowheads="1"/>
            </p:cNvSpPr>
            <p:nvPr/>
          </p:nvSpPr>
          <p:spPr bwMode="auto">
            <a:xfrm>
              <a:off x="509" y="2822"/>
              <a:ext cx="247" cy="133"/>
            </a:xfrm>
            <a:custGeom>
              <a:avLst/>
              <a:gdLst>
                <a:gd name="T0" fmla="*/ 0 w 247"/>
                <a:gd name="T1" fmla="*/ 132 h 133"/>
                <a:gd name="T2" fmla="*/ 246 w 247"/>
                <a:gd name="T3" fmla="*/ 0 h 133"/>
                <a:gd name="T4" fmla="*/ 0 60000 65536"/>
                <a:gd name="T5" fmla="*/ 0 60000 65536"/>
              </a:gdLst>
              <a:ahLst/>
              <a:cxnLst>
                <a:cxn ang="T4">
                  <a:pos x="T0" y="T1"/>
                </a:cxn>
                <a:cxn ang="T5">
                  <a:pos x="T2" y="T3"/>
                </a:cxn>
              </a:cxnLst>
              <a:rect l="0" t="0" r="r" b="b"/>
              <a:pathLst>
                <a:path w="247" h="133">
                  <a:moveTo>
                    <a:pt x="0" y="132"/>
                  </a:moveTo>
                  <a:lnTo>
                    <a:pt x="246" y="0"/>
                  </a:lnTo>
                </a:path>
              </a:pathLst>
            </a:custGeom>
            <a:noFill/>
            <a:ln w="127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76136" name="Group 14"/>
            <p:cNvGrpSpPr>
              <a:grpSpLocks/>
            </p:cNvGrpSpPr>
            <p:nvPr/>
          </p:nvGrpSpPr>
          <p:grpSpPr bwMode="auto">
            <a:xfrm>
              <a:off x="702" y="2626"/>
              <a:ext cx="316" cy="252"/>
              <a:chOff x="702" y="2626"/>
              <a:chExt cx="316" cy="252"/>
            </a:xfrm>
          </p:grpSpPr>
          <p:sp>
            <p:nvSpPr>
              <p:cNvPr id="176345" name="Oval 6"/>
              <p:cNvSpPr>
                <a:spLocks noChangeArrowheads="1"/>
              </p:cNvSpPr>
              <p:nvPr/>
            </p:nvSpPr>
            <p:spPr bwMode="auto">
              <a:xfrm>
                <a:off x="705" y="2740"/>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346" name="Line 7"/>
              <p:cNvSpPr>
                <a:spLocks noChangeShapeType="1"/>
              </p:cNvSpPr>
              <p:nvPr/>
            </p:nvSpPr>
            <p:spPr bwMode="auto">
              <a:xfrm>
                <a:off x="705" y="2733"/>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347" name="Line 8"/>
              <p:cNvSpPr>
                <a:spLocks noChangeShapeType="1"/>
              </p:cNvSpPr>
              <p:nvPr/>
            </p:nvSpPr>
            <p:spPr bwMode="auto">
              <a:xfrm>
                <a:off x="1018" y="2733"/>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348" name="Rectangle 9"/>
              <p:cNvSpPr>
                <a:spLocks noChangeArrowheads="1"/>
              </p:cNvSpPr>
              <p:nvPr/>
            </p:nvSpPr>
            <p:spPr bwMode="auto">
              <a:xfrm>
                <a:off x="705" y="2733"/>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76349" name="Oval 10"/>
              <p:cNvSpPr>
                <a:spLocks noChangeArrowheads="1"/>
              </p:cNvSpPr>
              <p:nvPr/>
            </p:nvSpPr>
            <p:spPr bwMode="auto">
              <a:xfrm>
                <a:off x="702" y="2674"/>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76350" name="Group 13"/>
              <p:cNvGrpSpPr>
                <a:grpSpLocks/>
              </p:cNvGrpSpPr>
              <p:nvPr/>
            </p:nvGrpSpPr>
            <p:grpSpPr bwMode="auto">
              <a:xfrm>
                <a:off x="739" y="2626"/>
                <a:ext cx="235" cy="252"/>
                <a:chOff x="739" y="2626"/>
                <a:chExt cx="235" cy="252"/>
              </a:xfrm>
            </p:grpSpPr>
            <p:sp>
              <p:nvSpPr>
                <p:cNvPr id="176351" name="Rectangle 11"/>
                <p:cNvSpPr>
                  <a:spLocks noChangeArrowheads="1"/>
                </p:cNvSpPr>
                <p:nvPr/>
              </p:nvSpPr>
              <p:spPr bwMode="auto">
                <a:xfrm>
                  <a:off x="781" y="2687"/>
                  <a:ext cx="143"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352" name="Rectangle 12"/>
                <p:cNvSpPr>
                  <a:spLocks noChangeArrowheads="1"/>
                </p:cNvSpPr>
                <p:nvPr/>
              </p:nvSpPr>
              <p:spPr bwMode="auto">
                <a:xfrm>
                  <a:off x="739" y="2626"/>
                  <a:ext cx="23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A</a:t>
                  </a:r>
                </a:p>
              </p:txBody>
            </p:sp>
          </p:grpSp>
        </p:grpSp>
        <p:grpSp>
          <p:nvGrpSpPr>
            <p:cNvPr id="176137" name="Group 23"/>
            <p:cNvGrpSpPr>
              <a:grpSpLocks/>
            </p:cNvGrpSpPr>
            <p:nvPr/>
          </p:nvGrpSpPr>
          <p:grpSpPr bwMode="auto">
            <a:xfrm>
              <a:off x="294" y="2881"/>
              <a:ext cx="316" cy="252"/>
              <a:chOff x="294" y="2881"/>
              <a:chExt cx="316" cy="252"/>
            </a:xfrm>
          </p:grpSpPr>
          <p:sp>
            <p:nvSpPr>
              <p:cNvPr id="176337" name="Oval 15"/>
              <p:cNvSpPr>
                <a:spLocks noChangeArrowheads="1"/>
              </p:cNvSpPr>
              <p:nvPr/>
            </p:nvSpPr>
            <p:spPr bwMode="auto">
              <a:xfrm>
                <a:off x="297" y="3001"/>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338" name="Line 16"/>
              <p:cNvSpPr>
                <a:spLocks noChangeShapeType="1"/>
              </p:cNvSpPr>
              <p:nvPr/>
            </p:nvSpPr>
            <p:spPr bwMode="auto">
              <a:xfrm>
                <a:off x="297" y="2994"/>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339" name="Line 17"/>
              <p:cNvSpPr>
                <a:spLocks noChangeShapeType="1"/>
              </p:cNvSpPr>
              <p:nvPr/>
            </p:nvSpPr>
            <p:spPr bwMode="auto">
              <a:xfrm>
                <a:off x="610" y="2994"/>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340" name="Rectangle 18"/>
              <p:cNvSpPr>
                <a:spLocks noChangeArrowheads="1"/>
              </p:cNvSpPr>
              <p:nvPr/>
            </p:nvSpPr>
            <p:spPr bwMode="auto">
              <a:xfrm>
                <a:off x="297" y="299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76341" name="Oval 19"/>
              <p:cNvSpPr>
                <a:spLocks noChangeArrowheads="1"/>
              </p:cNvSpPr>
              <p:nvPr/>
            </p:nvSpPr>
            <p:spPr bwMode="auto">
              <a:xfrm>
                <a:off x="294" y="2935"/>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76342" name="Group 22"/>
              <p:cNvGrpSpPr>
                <a:grpSpLocks/>
              </p:cNvGrpSpPr>
              <p:nvPr/>
            </p:nvGrpSpPr>
            <p:grpSpPr bwMode="auto">
              <a:xfrm>
                <a:off x="347" y="2881"/>
                <a:ext cx="233" cy="252"/>
                <a:chOff x="347" y="2881"/>
                <a:chExt cx="233" cy="252"/>
              </a:xfrm>
            </p:grpSpPr>
            <p:sp>
              <p:nvSpPr>
                <p:cNvPr id="176343" name="Rectangle 20"/>
                <p:cNvSpPr>
                  <a:spLocks noChangeArrowheads="1"/>
                </p:cNvSpPr>
                <p:nvPr/>
              </p:nvSpPr>
              <p:spPr bwMode="auto">
                <a:xfrm>
                  <a:off x="388" y="2942"/>
                  <a:ext cx="143"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344" name="Rectangle 21"/>
                <p:cNvSpPr>
                  <a:spLocks noChangeArrowheads="1"/>
                </p:cNvSpPr>
                <p:nvPr/>
              </p:nvSpPr>
              <p:spPr bwMode="auto">
                <a:xfrm>
                  <a:off x="347" y="2881"/>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D</a:t>
                  </a:r>
                </a:p>
              </p:txBody>
            </p:sp>
          </p:grpSp>
        </p:grpSp>
        <p:grpSp>
          <p:nvGrpSpPr>
            <p:cNvPr id="176138" name="Group 33"/>
            <p:cNvGrpSpPr>
              <a:grpSpLocks/>
            </p:cNvGrpSpPr>
            <p:nvPr/>
          </p:nvGrpSpPr>
          <p:grpSpPr bwMode="auto">
            <a:xfrm>
              <a:off x="694" y="3172"/>
              <a:ext cx="315" cy="252"/>
              <a:chOff x="694" y="3172"/>
              <a:chExt cx="315" cy="252"/>
            </a:xfrm>
          </p:grpSpPr>
          <p:grpSp>
            <p:nvGrpSpPr>
              <p:cNvPr id="176328" name="Group 29"/>
              <p:cNvGrpSpPr>
                <a:grpSpLocks/>
              </p:cNvGrpSpPr>
              <p:nvPr/>
            </p:nvGrpSpPr>
            <p:grpSpPr bwMode="auto">
              <a:xfrm>
                <a:off x="694" y="3222"/>
                <a:ext cx="315" cy="144"/>
                <a:chOff x="694" y="3222"/>
                <a:chExt cx="315" cy="144"/>
              </a:xfrm>
            </p:grpSpPr>
            <p:sp>
              <p:nvSpPr>
                <p:cNvPr id="176332" name="Oval 24"/>
                <p:cNvSpPr>
                  <a:spLocks noChangeArrowheads="1"/>
                </p:cNvSpPr>
                <p:nvPr/>
              </p:nvSpPr>
              <p:spPr bwMode="auto">
                <a:xfrm>
                  <a:off x="694" y="3285"/>
                  <a:ext cx="312"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333" name="Line 25"/>
                <p:cNvSpPr>
                  <a:spLocks noChangeShapeType="1"/>
                </p:cNvSpPr>
                <p:nvPr/>
              </p:nvSpPr>
              <p:spPr bwMode="auto">
                <a:xfrm>
                  <a:off x="694" y="3278"/>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334" name="Line 26"/>
                <p:cNvSpPr>
                  <a:spLocks noChangeShapeType="1"/>
                </p:cNvSpPr>
                <p:nvPr/>
              </p:nvSpPr>
              <p:spPr bwMode="auto">
                <a:xfrm>
                  <a:off x="1006" y="3278"/>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335" name="Rectangle 27"/>
                <p:cNvSpPr>
                  <a:spLocks noChangeArrowheads="1"/>
                </p:cNvSpPr>
                <p:nvPr/>
              </p:nvSpPr>
              <p:spPr bwMode="auto">
                <a:xfrm>
                  <a:off x="694" y="3278"/>
                  <a:ext cx="309"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76336" name="Oval 28"/>
                <p:cNvSpPr>
                  <a:spLocks noChangeArrowheads="1"/>
                </p:cNvSpPr>
                <p:nvPr/>
              </p:nvSpPr>
              <p:spPr bwMode="auto">
                <a:xfrm>
                  <a:off x="697" y="3222"/>
                  <a:ext cx="312"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76329" name="Group 32"/>
              <p:cNvGrpSpPr>
                <a:grpSpLocks/>
              </p:cNvGrpSpPr>
              <p:nvPr/>
            </p:nvGrpSpPr>
            <p:grpSpPr bwMode="auto">
              <a:xfrm>
                <a:off x="749" y="3172"/>
                <a:ext cx="214" cy="252"/>
                <a:chOff x="749" y="3172"/>
                <a:chExt cx="214" cy="252"/>
              </a:xfrm>
            </p:grpSpPr>
            <p:sp>
              <p:nvSpPr>
                <p:cNvPr id="176330" name="Rectangle 30"/>
                <p:cNvSpPr>
                  <a:spLocks noChangeArrowheads="1"/>
                </p:cNvSpPr>
                <p:nvPr/>
              </p:nvSpPr>
              <p:spPr bwMode="auto">
                <a:xfrm>
                  <a:off x="782" y="3233"/>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331" name="Rectangle 31"/>
                <p:cNvSpPr>
                  <a:spLocks noChangeArrowheads="1"/>
                </p:cNvSpPr>
                <p:nvPr/>
              </p:nvSpPr>
              <p:spPr bwMode="auto">
                <a:xfrm>
                  <a:off x="749" y="3172"/>
                  <a:ext cx="21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C</a:t>
                  </a:r>
                </a:p>
              </p:txBody>
            </p:sp>
          </p:grpSp>
        </p:grpSp>
        <p:grpSp>
          <p:nvGrpSpPr>
            <p:cNvPr id="176139" name="Group 42"/>
            <p:cNvGrpSpPr>
              <a:grpSpLocks/>
            </p:cNvGrpSpPr>
            <p:nvPr/>
          </p:nvGrpSpPr>
          <p:grpSpPr bwMode="auto">
            <a:xfrm>
              <a:off x="1106" y="2890"/>
              <a:ext cx="316" cy="252"/>
              <a:chOff x="1106" y="2890"/>
              <a:chExt cx="316" cy="252"/>
            </a:xfrm>
          </p:grpSpPr>
          <p:sp>
            <p:nvSpPr>
              <p:cNvPr id="176320" name="Oval 34"/>
              <p:cNvSpPr>
                <a:spLocks noChangeArrowheads="1"/>
              </p:cNvSpPr>
              <p:nvPr/>
            </p:nvSpPr>
            <p:spPr bwMode="auto">
              <a:xfrm>
                <a:off x="1109" y="3007"/>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321" name="Line 35"/>
              <p:cNvSpPr>
                <a:spLocks noChangeShapeType="1"/>
              </p:cNvSpPr>
              <p:nvPr/>
            </p:nvSpPr>
            <p:spPr bwMode="auto">
              <a:xfrm>
                <a:off x="1109" y="3000"/>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322" name="Line 36"/>
              <p:cNvSpPr>
                <a:spLocks noChangeShapeType="1"/>
              </p:cNvSpPr>
              <p:nvPr/>
            </p:nvSpPr>
            <p:spPr bwMode="auto">
              <a:xfrm>
                <a:off x="1422" y="3000"/>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323" name="Rectangle 37"/>
              <p:cNvSpPr>
                <a:spLocks noChangeArrowheads="1"/>
              </p:cNvSpPr>
              <p:nvPr/>
            </p:nvSpPr>
            <p:spPr bwMode="auto">
              <a:xfrm>
                <a:off x="1109" y="3000"/>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76324" name="Oval 38"/>
              <p:cNvSpPr>
                <a:spLocks noChangeArrowheads="1"/>
              </p:cNvSpPr>
              <p:nvPr/>
            </p:nvSpPr>
            <p:spPr bwMode="auto">
              <a:xfrm>
                <a:off x="1106" y="2941"/>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76325" name="Group 41"/>
              <p:cNvGrpSpPr>
                <a:grpSpLocks/>
              </p:cNvGrpSpPr>
              <p:nvPr/>
            </p:nvGrpSpPr>
            <p:grpSpPr bwMode="auto">
              <a:xfrm>
                <a:off x="1161" y="2890"/>
                <a:ext cx="219" cy="252"/>
                <a:chOff x="1161" y="2890"/>
                <a:chExt cx="219" cy="252"/>
              </a:xfrm>
            </p:grpSpPr>
            <p:sp>
              <p:nvSpPr>
                <p:cNvPr id="176326" name="Rectangle 39"/>
                <p:cNvSpPr>
                  <a:spLocks noChangeArrowheads="1"/>
                </p:cNvSpPr>
                <p:nvPr/>
              </p:nvSpPr>
              <p:spPr bwMode="auto">
                <a:xfrm>
                  <a:off x="1196" y="2951"/>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327" name="Rectangle 40"/>
                <p:cNvSpPr>
                  <a:spLocks noChangeArrowheads="1"/>
                </p:cNvSpPr>
                <p:nvPr/>
              </p:nvSpPr>
              <p:spPr bwMode="auto">
                <a:xfrm>
                  <a:off x="1161" y="2890"/>
                  <a:ext cx="21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B</a:t>
                  </a:r>
                </a:p>
              </p:txBody>
            </p:sp>
          </p:grpSp>
        </p:grpSp>
        <p:sp>
          <p:nvSpPr>
            <p:cNvPr id="176140" name="Rectangle 43"/>
            <p:cNvSpPr>
              <a:spLocks noChangeArrowheads="1"/>
            </p:cNvSpPr>
            <p:nvPr/>
          </p:nvSpPr>
          <p:spPr bwMode="auto">
            <a:xfrm>
              <a:off x="508" y="2701"/>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1</a:t>
              </a:r>
            </a:p>
          </p:txBody>
        </p:sp>
        <p:sp>
          <p:nvSpPr>
            <p:cNvPr id="176141" name="Freeform 44"/>
            <p:cNvSpPr>
              <a:spLocks noChangeArrowheads="1"/>
            </p:cNvSpPr>
            <p:nvPr/>
          </p:nvSpPr>
          <p:spPr bwMode="auto">
            <a:xfrm>
              <a:off x="941" y="2822"/>
              <a:ext cx="214" cy="130"/>
            </a:xfrm>
            <a:custGeom>
              <a:avLst/>
              <a:gdLst>
                <a:gd name="T0" fmla="*/ 213 w 214"/>
                <a:gd name="T1" fmla="*/ 129 h 130"/>
                <a:gd name="T2" fmla="*/ 0 w 214"/>
                <a:gd name="T3" fmla="*/ 0 h 130"/>
                <a:gd name="T4" fmla="*/ 0 60000 65536"/>
                <a:gd name="T5" fmla="*/ 0 60000 65536"/>
              </a:gdLst>
              <a:ahLst/>
              <a:cxnLst>
                <a:cxn ang="T4">
                  <a:pos x="T0" y="T1"/>
                </a:cxn>
                <a:cxn ang="T5">
                  <a:pos x="T2" y="T3"/>
                </a:cxn>
              </a:cxnLst>
              <a:rect l="0" t="0" r="r" b="b"/>
              <a:pathLst>
                <a:path w="214" h="130">
                  <a:moveTo>
                    <a:pt x="213" y="129"/>
                  </a:moveTo>
                  <a:lnTo>
                    <a:pt x="0" y="0"/>
                  </a:lnTo>
                </a:path>
              </a:pathLst>
            </a:custGeom>
            <a:noFill/>
            <a:ln w="127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6142" name="Freeform 45"/>
            <p:cNvSpPr>
              <a:spLocks noChangeArrowheads="1"/>
            </p:cNvSpPr>
            <p:nvPr/>
          </p:nvSpPr>
          <p:spPr bwMode="auto">
            <a:xfrm>
              <a:off x="950" y="3083"/>
              <a:ext cx="199" cy="145"/>
            </a:xfrm>
            <a:custGeom>
              <a:avLst/>
              <a:gdLst>
                <a:gd name="T0" fmla="*/ 198 w 199"/>
                <a:gd name="T1" fmla="*/ 0 h 145"/>
                <a:gd name="T2" fmla="*/ 0 w 199"/>
                <a:gd name="T3" fmla="*/ 144 h 145"/>
                <a:gd name="T4" fmla="*/ 0 60000 65536"/>
                <a:gd name="T5" fmla="*/ 0 60000 65536"/>
              </a:gdLst>
              <a:ahLst/>
              <a:cxnLst>
                <a:cxn ang="T4">
                  <a:pos x="T0" y="T1"/>
                </a:cxn>
                <a:cxn ang="T5">
                  <a:pos x="T2" y="T3"/>
                </a:cxn>
              </a:cxnLst>
              <a:rect l="0" t="0" r="r" b="b"/>
              <a:pathLst>
                <a:path w="199" h="145">
                  <a:moveTo>
                    <a:pt x="198" y="0"/>
                  </a:moveTo>
                  <a:lnTo>
                    <a:pt x="0" y="144"/>
                  </a:lnTo>
                </a:path>
              </a:pathLst>
            </a:custGeom>
            <a:noFill/>
            <a:ln w="12700" cap="rnd">
              <a:solidFill>
                <a:schemeClr val="tx1"/>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6143" name="Freeform 46"/>
            <p:cNvSpPr>
              <a:spLocks noChangeArrowheads="1"/>
            </p:cNvSpPr>
            <p:nvPr/>
          </p:nvSpPr>
          <p:spPr bwMode="auto">
            <a:xfrm>
              <a:off x="548" y="3077"/>
              <a:ext cx="205" cy="157"/>
            </a:xfrm>
            <a:custGeom>
              <a:avLst/>
              <a:gdLst>
                <a:gd name="T0" fmla="*/ 0 w 205"/>
                <a:gd name="T1" fmla="*/ 0 h 157"/>
                <a:gd name="T2" fmla="*/ 204 w 205"/>
                <a:gd name="T3" fmla="*/ 156 h 157"/>
                <a:gd name="T4" fmla="*/ 0 60000 65536"/>
                <a:gd name="T5" fmla="*/ 0 60000 65536"/>
              </a:gdLst>
              <a:ahLst/>
              <a:cxnLst>
                <a:cxn ang="T4">
                  <a:pos x="T0" y="T1"/>
                </a:cxn>
                <a:cxn ang="T5">
                  <a:pos x="T2" y="T3"/>
                </a:cxn>
              </a:cxnLst>
              <a:rect l="0" t="0" r="r" b="b"/>
              <a:pathLst>
                <a:path w="205" h="157">
                  <a:moveTo>
                    <a:pt x="0" y="0"/>
                  </a:moveTo>
                  <a:lnTo>
                    <a:pt x="204" y="156"/>
                  </a:lnTo>
                </a:path>
              </a:pathLst>
            </a:custGeom>
            <a:noFill/>
            <a:ln w="127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6144" name="Rectangle 47"/>
            <p:cNvSpPr>
              <a:spLocks noChangeArrowheads="1"/>
            </p:cNvSpPr>
            <p:nvPr/>
          </p:nvSpPr>
          <p:spPr bwMode="auto">
            <a:xfrm>
              <a:off x="1017" y="2734"/>
              <a:ext cx="32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1+e</a:t>
              </a:r>
            </a:p>
          </p:txBody>
        </p:sp>
        <p:sp>
          <p:nvSpPr>
            <p:cNvPr id="176145" name="Rectangle 48"/>
            <p:cNvSpPr>
              <a:spLocks noChangeArrowheads="1"/>
            </p:cNvSpPr>
            <p:nvPr/>
          </p:nvSpPr>
          <p:spPr bwMode="auto">
            <a:xfrm>
              <a:off x="1027" y="3079"/>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e</a:t>
              </a:r>
            </a:p>
          </p:txBody>
        </p:sp>
        <p:sp>
          <p:nvSpPr>
            <p:cNvPr id="176146" name="Rectangle 49"/>
            <p:cNvSpPr>
              <a:spLocks noChangeArrowheads="1"/>
            </p:cNvSpPr>
            <p:nvPr/>
          </p:nvSpPr>
          <p:spPr bwMode="auto">
            <a:xfrm>
              <a:off x="474" y="309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0</a:t>
              </a:r>
            </a:p>
          </p:txBody>
        </p:sp>
        <p:sp>
          <p:nvSpPr>
            <p:cNvPr id="176147" name="Line 50"/>
            <p:cNvSpPr>
              <a:spLocks noChangeShapeType="1"/>
            </p:cNvSpPr>
            <p:nvPr/>
          </p:nvSpPr>
          <p:spPr bwMode="auto">
            <a:xfrm flipV="1">
              <a:off x="845" y="3371"/>
              <a:ext cx="0" cy="252"/>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76148" name="Rectangle 51"/>
            <p:cNvSpPr>
              <a:spLocks noChangeArrowheads="1"/>
            </p:cNvSpPr>
            <p:nvPr/>
          </p:nvSpPr>
          <p:spPr bwMode="auto">
            <a:xfrm>
              <a:off x="691" y="350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solidFill>
                    <a:srgbClr val="FF0000"/>
                  </a:solidFill>
                  <a:latin typeface="Comic Sans MS" panose="030F0702030302020204" pitchFamily="66" charset="0"/>
                </a:rPr>
                <a:t>e</a:t>
              </a:r>
            </a:p>
          </p:txBody>
        </p:sp>
        <p:sp>
          <p:nvSpPr>
            <p:cNvPr id="176149" name="Line 52"/>
            <p:cNvSpPr>
              <a:spLocks noChangeShapeType="1"/>
            </p:cNvSpPr>
            <p:nvPr/>
          </p:nvSpPr>
          <p:spPr bwMode="auto">
            <a:xfrm flipH="1" flipV="1">
              <a:off x="328" y="3076"/>
              <a:ext cx="3" cy="213"/>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76150" name="Rectangle 53"/>
            <p:cNvSpPr>
              <a:spLocks noChangeArrowheads="1"/>
            </p:cNvSpPr>
            <p:nvPr/>
          </p:nvSpPr>
          <p:spPr bwMode="auto">
            <a:xfrm>
              <a:off x="227" y="3262"/>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solidFill>
                    <a:srgbClr val="FF0000"/>
                  </a:solidFill>
                  <a:latin typeface="Comic Sans MS" panose="030F0702030302020204" pitchFamily="66" charset="0"/>
                </a:rPr>
                <a:t>1</a:t>
              </a:r>
            </a:p>
          </p:txBody>
        </p:sp>
        <p:sp>
          <p:nvSpPr>
            <p:cNvPr id="176151" name="Line 54"/>
            <p:cNvSpPr>
              <a:spLocks noChangeShapeType="1"/>
            </p:cNvSpPr>
            <p:nvPr/>
          </p:nvSpPr>
          <p:spPr bwMode="auto">
            <a:xfrm flipV="1">
              <a:off x="1286" y="3098"/>
              <a:ext cx="0" cy="270"/>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76152" name="Rectangle 55"/>
            <p:cNvSpPr>
              <a:spLocks noChangeArrowheads="1"/>
            </p:cNvSpPr>
            <p:nvPr/>
          </p:nvSpPr>
          <p:spPr bwMode="auto">
            <a:xfrm>
              <a:off x="1193" y="3328"/>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solidFill>
                    <a:srgbClr val="FF0000"/>
                  </a:solidFill>
                  <a:latin typeface="Comic Sans MS" panose="030F0702030302020204" pitchFamily="66" charset="0"/>
                </a:rPr>
                <a:t>1</a:t>
              </a:r>
            </a:p>
          </p:txBody>
        </p:sp>
        <p:sp>
          <p:nvSpPr>
            <p:cNvPr id="176153" name="Freeform 56"/>
            <p:cNvSpPr>
              <a:spLocks noChangeArrowheads="1"/>
            </p:cNvSpPr>
            <p:nvPr/>
          </p:nvSpPr>
          <p:spPr bwMode="auto">
            <a:xfrm>
              <a:off x="890" y="3056"/>
              <a:ext cx="199" cy="145"/>
            </a:xfrm>
            <a:custGeom>
              <a:avLst/>
              <a:gdLst>
                <a:gd name="T0" fmla="*/ 198 w 199"/>
                <a:gd name="T1" fmla="*/ 0 h 145"/>
                <a:gd name="T2" fmla="*/ 0 w 199"/>
                <a:gd name="T3" fmla="*/ 144 h 145"/>
                <a:gd name="T4" fmla="*/ 0 60000 65536"/>
                <a:gd name="T5" fmla="*/ 0 60000 65536"/>
              </a:gdLst>
              <a:ahLst/>
              <a:cxnLst>
                <a:cxn ang="T4">
                  <a:pos x="T0" y="T1"/>
                </a:cxn>
                <a:cxn ang="T5">
                  <a:pos x="T2" y="T3"/>
                </a:cxn>
              </a:cxnLst>
              <a:rect l="0" t="0" r="r" b="b"/>
              <a:pathLst>
                <a:path w="199" h="145">
                  <a:moveTo>
                    <a:pt x="198" y="0"/>
                  </a:moveTo>
                  <a:lnTo>
                    <a:pt x="0" y="144"/>
                  </a:lnTo>
                </a:path>
              </a:pathLst>
            </a:custGeom>
            <a:noFill/>
            <a:ln w="127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6154" name="Freeform 57"/>
            <p:cNvSpPr>
              <a:spLocks noChangeArrowheads="1"/>
            </p:cNvSpPr>
            <p:nvPr/>
          </p:nvSpPr>
          <p:spPr bwMode="auto">
            <a:xfrm>
              <a:off x="605" y="3062"/>
              <a:ext cx="193" cy="139"/>
            </a:xfrm>
            <a:custGeom>
              <a:avLst/>
              <a:gdLst>
                <a:gd name="T0" fmla="*/ 192 w 193"/>
                <a:gd name="T1" fmla="*/ 138 h 139"/>
                <a:gd name="T2" fmla="*/ 0 w 193"/>
                <a:gd name="T3" fmla="*/ 0 h 139"/>
                <a:gd name="T4" fmla="*/ 0 60000 65536"/>
                <a:gd name="T5" fmla="*/ 0 60000 65536"/>
              </a:gdLst>
              <a:ahLst/>
              <a:cxnLst>
                <a:cxn ang="T4">
                  <a:pos x="T0" y="T1"/>
                </a:cxn>
                <a:cxn ang="T5">
                  <a:pos x="T2" y="T3"/>
                </a:cxn>
              </a:cxnLst>
              <a:rect l="0" t="0" r="r" b="b"/>
              <a:pathLst>
                <a:path w="193" h="139">
                  <a:moveTo>
                    <a:pt x="192" y="138"/>
                  </a:moveTo>
                  <a:lnTo>
                    <a:pt x="0" y="0"/>
                  </a:lnTo>
                </a:path>
              </a:pathLst>
            </a:custGeom>
            <a:noFill/>
            <a:ln w="127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6155" name="Rectangle 58"/>
            <p:cNvSpPr>
              <a:spLocks noChangeArrowheads="1"/>
            </p:cNvSpPr>
            <p:nvPr/>
          </p:nvSpPr>
          <p:spPr bwMode="auto">
            <a:xfrm>
              <a:off x="654" y="2956"/>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0</a:t>
              </a:r>
            </a:p>
          </p:txBody>
        </p:sp>
        <p:sp>
          <p:nvSpPr>
            <p:cNvPr id="176156" name="Rectangle 59"/>
            <p:cNvSpPr>
              <a:spLocks noChangeArrowheads="1"/>
            </p:cNvSpPr>
            <p:nvPr/>
          </p:nvSpPr>
          <p:spPr bwMode="auto">
            <a:xfrm>
              <a:off x="870" y="294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0</a:t>
              </a:r>
            </a:p>
          </p:txBody>
        </p:sp>
        <p:sp>
          <p:nvSpPr>
            <p:cNvPr id="176157" name="Freeform 60"/>
            <p:cNvSpPr>
              <a:spLocks noChangeArrowheads="1"/>
            </p:cNvSpPr>
            <p:nvPr/>
          </p:nvSpPr>
          <p:spPr bwMode="auto">
            <a:xfrm>
              <a:off x="1667" y="2647"/>
              <a:ext cx="1210" cy="835"/>
            </a:xfrm>
            <a:custGeom>
              <a:avLst/>
              <a:gdLst>
                <a:gd name="T0" fmla="*/ 4 w 1210"/>
                <a:gd name="T1" fmla="*/ 331 h 835"/>
                <a:gd name="T2" fmla="*/ 32 w 1210"/>
                <a:gd name="T3" fmla="*/ 261 h 835"/>
                <a:gd name="T4" fmla="*/ 79 w 1210"/>
                <a:gd name="T5" fmla="*/ 214 h 835"/>
                <a:gd name="T6" fmla="*/ 138 w 1210"/>
                <a:gd name="T7" fmla="*/ 175 h 835"/>
                <a:gd name="T8" fmla="*/ 200 w 1210"/>
                <a:gd name="T9" fmla="*/ 131 h 835"/>
                <a:gd name="T10" fmla="*/ 317 w 1210"/>
                <a:gd name="T11" fmla="*/ 68 h 835"/>
                <a:gd name="T12" fmla="*/ 444 w 1210"/>
                <a:gd name="T13" fmla="*/ 20 h 835"/>
                <a:gd name="T14" fmla="*/ 532 w 1210"/>
                <a:gd name="T15" fmla="*/ 6 h 835"/>
                <a:gd name="T16" fmla="*/ 651 w 1210"/>
                <a:gd name="T17" fmla="*/ 0 h 835"/>
                <a:gd name="T18" fmla="*/ 730 w 1210"/>
                <a:gd name="T19" fmla="*/ 6 h 835"/>
                <a:gd name="T20" fmla="*/ 822 w 1210"/>
                <a:gd name="T21" fmla="*/ 22 h 835"/>
                <a:gd name="T22" fmla="*/ 925 w 1210"/>
                <a:gd name="T23" fmla="*/ 58 h 835"/>
                <a:gd name="T24" fmla="*/ 1019 w 1210"/>
                <a:gd name="T25" fmla="*/ 115 h 835"/>
                <a:gd name="T26" fmla="*/ 1098 w 1210"/>
                <a:gd name="T27" fmla="*/ 185 h 835"/>
                <a:gd name="T28" fmla="*/ 1152 w 1210"/>
                <a:gd name="T29" fmla="*/ 259 h 835"/>
                <a:gd name="T30" fmla="*/ 1189 w 1210"/>
                <a:gd name="T31" fmla="*/ 325 h 835"/>
                <a:gd name="T32" fmla="*/ 1207 w 1210"/>
                <a:gd name="T33" fmla="*/ 394 h 835"/>
                <a:gd name="T34" fmla="*/ 1207 w 1210"/>
                <a:gd name="T35" fmla="*/ 463 h 835"/>
                <a:gd name="T36" fmla="*/ 1188 w 1210"/>
                <a:gd name="T37" fmla="*/ 529 h 835"/>
                <a:gd name="T38" fmla="*/ 1149 w 1210"/>
                <a:gd name="T39" fmla="*/ 596 h 835"/>
                <a:gd name="T40" fmla="*/ 1090 w 1210"/>
                <a:gd name="T41" fmla="*/ 664 h 835"/>
                <a:gd name="T42" fmla="*/ 1014 w 1210"/>
                <a:gd name="T43" fmla="*/ 725 h 835"/>
                <a:gd name="T44" fmla="*/ 927 w 1210"/>
                <a:gd name="T45" fmla="*/ 772 h 835"/>
                <a:gd name="T46" fmla="*/ 818 w 1210"/>
                <a:gd name="T47" fmla="*/ 805 h 835"/>
                <a:gd name="T48" fmla="*/ 688 w 1210"/>
                <a:gd name="T49" fmla="*/ 826 h 835"/>
                <a:gd name="T50" fmla="*/ 558 w 1210"/>
                <a:gd name="T51" fmla="*/ 834 h 835"/>
                <a:gd name="T52" fmla="*/ 447 w 1210"/>
                <a:gd name="T53" fmla="*/ 829 h 835"/>
                <a:gd name="T54" fmla="*/ 363 w 1210"/>
                <a:gd name="T55" fmla="*/ 807 h 835"/>
                <a:gd name="T56" fmla="*/ 293 w 1210"/>
                <a:gd name="T57" fmla="*/ 770 h 835"/>
                <a:gd name="T58" fmla="*/ 177 w 1210"/>
                <a:gd name="T59" fmla="*/ 667 h 835"/>
                <a:gd name="T60" fmla="*/ 89 w 1210"/>
                <a:gd name="T61" fmla="*/ 581 h 835"/>
                <a:gd name="T62" fmla="*/ 37 w 1210"/>
                <a:gd name="T63" fmla="*/ 514 h 835"/>
                <a:gd name="T64" fmla="*/ 5 w 1210"/>
                <a:gd name="T65" fmla="*/ 430 h 8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10" h="835">
                  <a:moveTo>
                    <a:pt x="0" y="379"/>
                  </a:moveTo>
                  <a:lnTo>
                    <a:pt x="4" y="331"/>
                  </a:lnTo>
                  <a:lnTo>
                    <a:pt x="15" y="292"/>
                  </a:lnTo>
                  <a:lnTo>
                    <a:pt x="32" y="261"/>
                  </a:lnTo>
                  <a:lnTo>
                    <a:pt x="54" y="236"/>
                  </a:lnTo>
                  <a:lnTo>
                    <a:pt x="79" y="214"/>
                  </a:lnTo>
                  <a:lnTo>
                    <a:pt x="108" y="195"/>
                  </a:lnTo>
                  <a:lnTo>
                    <a:pt x="138" y="175"/>
                  </a:lnTo>
                  <a:lnTo>
                    <a:pt x="168" y="154"/>
                  </a:lnTo>
                  <a:lnTo>
                    <a:pt x="200" y="131"/>
                  </a:lnTo>
                  <a:lnTo>
                    <a:pt x="237" y="109"/>
                  </a:lnTo>
                  <a:lnTo>
                    <a:pt x="317" y="68"/>
                  </a:lnTo>
                  <a:lnTo>
                    <a:pt x="402" y="33"/>
                  </a:lnTo>
                  <a:lnTo>
                    <a:pt x="444" y="20"/>
                  </a:lnTo>
                  <a:lnTo>
                    <a:pt x="486" y="10"/>
                  </a:lnTo>
                  <a:lnTo>
                    <a:pt x="532" y="6"/>
                  </a:lnTo>
                  <a:lnTo>
                    <a:pt x="574" y="3"/>
                  </a:lnTo>
                  <a:lnTo>
                    <a:pt x="651" y="0"/>
                  </a:lnTo>
                  <a:lnTo>
                    <a:pt x="689" y="2"/>
                  </a:lnTo>
                  <a:lnTo>
                    <a:pt x="730" y="6"/>
                  </a:lnTo>
                  <a:lnTo>
                    <a:pt x="773" y="12"/>
                  </a:lnTo>
                  <a:lnTo>
                    <a:pt x="822" y="22"/>
                  </a:lnTo>
                  <a:lnTo>
                    <a:pt x="874" y="37"/>
                  </a:lnTo>
                  <a:lnTo>
                    <a:pt x="925" y="58"/>
                  </a:lnTo>
                  <a:lnTo>
                    <a:pt x="973" y="85"/>
                  </a:lnTo>
                  <a:lnTo>
                    <a:pt x="1019" y="115"/>
                  </a:lnTo>
                  <a:lnTo>
                    <a:pt x="1061" y="149"/>
                  </a:lnTo>
                  <a:lnTo>
                    <a:pt x="1098" y="185"/>
                  </a:lnTo>
                  <a:lnTo>
                    <a:pt x="1128" y="222"/>
                  </a:lnTo>
                  <a:lnTo>
                    <a:pt x="1152" y="259"/>
                  </a:lnTo>
                  <a:lnTo>
                    <a:pt x="1173" y="292"/>
                  </a:lnTo>
                  <a:lnTo>
                    <a:pt x="1189" y="325"/>
                  </a:lnTo>
                  <a:lnTo>
                    <a:pt x="1200" y="359"/>
                  </a:lnTo>
                  <a:lnTo>
                    <a:pt x="1207" y="394"/>
                  </a:lnTo>
                  <a:lnTo>
                    <a:pt x="1209" y="429"/>
                  </a:lnTo>
                  <a:lnTo>
                    <a:pt x="1207" y="463"/>
                  </a:lnTo>
                  <a:lnTo>
                    <a:pt x="1200" y="497"/>
                  </a:lnTo>
                  <a:lnTo>
                    <a:pt x="1188" y="529"/>
                  </a:lnTo>
                  <a:lnTo>
                    <a:pt x="1172" y="562"/>
                  </a:lnTo>
                  <a:lnTo>
                    <a:pt x="1149" y="596"/>
                  </a:lnTo>
                  <a:lnTo>
                    <a:pt x="1122" y="631"/>
                  </a:lnTo>
                  <a:lnTo>
                    <a:pt x="1090" y="664"/>
                  </a:lnTo>
                  <a:lnTo>
                    <a:pt x="1054" y="696"/>
                  </a:lnTo>
                  <a:lnTo>
                    <a:pt x="1014" y="725"/>
                  </a:lnTo>
                  <a:lnTo>
                    <a:pt x="972" y="751"/>
                  </a:lnTo>
                  <a:lnTo>
                    <a:pt x="927" y="772"/>
                  </a:lnTo>
                  <a:lnTo>
                    <a:pt x="876" y="790"/>
                  </a:lnTo>
                  <a:lnTo>
                    <a:pt x="818" y="805"/>
                  </a:lnTo>
                  <a:lnTo>
                    <a:pt x="754" y="817"/>
                  </a:lnTo>
                  <a:lnTo>
                    <a:pt x="688" y="826"/>
                  </a:lnTo>
                  <a:lnTo>
                    <a:pt x="622" y="832"/>
                  </a:lnTo>
                  <a:lnTo>
                    <a:pt x="558" y="834"/>
                  </a:lnTo>
                  <a:lnTo>
                    <a:pt x="499" y="833"/>
                  </a:lnTo>
                  <a:lnTo>
                    <a:pt x="447" y="829"/>
                  </a:lnTo>
                  <a:lnTo>
                    <a:pt x="403" y="820"/>
                  </a:lnTo>
                  <a:lnTo>
                    <a:pt x="363" y="807"/>
                  </a:lnTo>
                  <a:lnTo>
                    <a:pt x="326" y="790"/>
                  </a:lnTo>
                  <a:lnTo>
                    <a:pt x="293" y="770"/>
                  </a:lnTo>
                  <a:lnTo>
                    <a:pt x="233" y="722"/>
                  </a:lnTo>
                  <a:lnTo>
                    <a:pt x="177" y="667"/>
                  </a:lnTo>
                  <a:lnTo>
                    <a:pt x="119" y="611"/>
                  </a:lnTo>
                  <a:lnTo>
                    <a:pt x="89" y="581"/>
                  </a:lnTo>
                  <a:lnTo>
                    <a:pt x="61" y="549"/>
                  </a:lnTo>
                  <a:lnTo>
                    <a:pt x="37" y="514"/>
                  </a:lnTo>
                  <a:lnTo>
                    <a:pt x="18" y="474"/>
                  </a:lnTo>
                  <a:lnTo>
                    <a:pt x="5" y="430"/>
                  </a:lnTo>
                  <a:lnTo>
                    <a:pt x="0" y="379"/>
                  </a:lnTo>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158" name="Freeform 61"/>
            <p:cNvSpPr>
              <a:spLocks noChangeArrowheads="1"/>
            </p:cNvSpPr>
            <p:nvPr/>
          </p:nvSpPr>
          <p:spPr bwMode="auto">
            <a:xfrm>
              <a:off x="1919" y="2852"/>
              <a:ext cx="247" cy="133"/>
            </a:xfrm>
            <a:custGeom>
              <a:avLst/>
              <a:gdLst>
                <a:gd name="T0" fmla="*/ 0 w 247"/>
                <a:gd name="T1" fmla="*/ 132 h 133"/>
                <a:gd name="T2" fmla="*/ 246 w 247"/>
                <a:gd name="T3" fmla="*/ 0 h 133"/>
                <a:gd name="T4" fmla="*/ 0 60000 65536"/>
                <a:gd name="T5" fmla="*/ 0 60000 65536"/>
              </a:gdLst>
              <a:ahLst/>
              <a:cxnLst>
                <a:cxn ang="T4">
                  <a:pos x="T0" y="T1"/>
                </a:cxn>
                <a:cxn ang="T5">
                  <a:pos x="T2" y="T3"/>
                </a:cxn>
              </a:cxnLst>
              <a:rect l="0" t="0" r="r" b="b"/>
              <a:pathLst>
                <a:path w="247" h="133">
                  <a:moveTo>
                    <a:pt x="0" y="132"/>
                  </a:moveTo>
                  <a:lnTo>
                    <a:pt x="246" y="0"/>
                  </a:lnTo>
                </a:path>
              </a:pathLst>
            </a:custGeom>
            <a:noFill/>
            <a:ln w="127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76159" name="Group 70"/>
            <p:cNvGrpSpPr>
              <a:grpSpLocks/>
            </p:cNvGrpSpPr>
            <p:nvPr/>
          </p:nvGrpSpPr>
          <p:grpSpPr bwMode="auto">
            <a:xfrm>
              <a:off x="2112" y="2656"/>
              <a:ext cx="316" cy="252"/>
              <a:chOff x="2112" y="2656"/>
              <a:chExt cx="316" cy="252"/>
            </a:xfrm>
          </p:grpSpPr>
          <p:sp>
            <p:nvSpPr>
              <p:cNvPr id="176312" name="Oval 62"/>
              <p:cNvSpPr>
                <a:spLocks noChangeArrowheads="1"/>
              </p:cNvSpPr>
              <p:nvPr/>
            </p:nvSpPr>
            <p:spPr bwMode="auto">
              <a:xfrm>
                <a:off x="2115" y="2770"/>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313" name="Line 63"/>
              <p:cNvSpPr>
                <a:spLocks noChangeShapeType="1"/>
              </p:cNvSpPr>
              <p:nvPr/>
            </p:nvSpPr>
            <p:spPr bwMode="auto">
              <a:xfrm>
                <a:off x="2115" y="2763"/>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314" name="Line 64"/>
              <p:cNvSpPr>
                <a:spLocks noChangeShapeType="1"/>
              </p:cNvSpPr>
              <p:nvPr/>
            </p:nvSpPr>
            <p:spPr bwMode="auto">
              <a:xfrm>
                <a:off x="2428" y="2763"/>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315" name="Rectangle 65"/>
              <p:cNvSpPr>
                <a:spLocks noChangeArrowheads="1"/>
              </p:cNvSpPr>
              <p:nvPr/>
            </p:nvSpPr>
            <p:spPr bwMode="auto">
              <a:xfrm>
                <a:off x="2115" y="2763"/>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76316" name="Oval 66"/>
              <p:cNvSpPr>
                <a:spLocks noChangeArrowheads="1"/>
              </p:cNvSpPr>
              <p:nvPr/>
            </p:nvSpPr>
            <p:spPr bwMode="auto">
              <a:xfrm>
                <a:off x="2112" y="2704"/>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76317" name="Group 69"/>
              <p:cNvGrpSpPr>
                <a:grpSpLocks/>
              </p:cNvGrpSpPr>
              <p:nvPr/>
            </p:nvGrpSpPr>
            <p:grpSpPr bwMode="auto">
              <a:xfrm>
                <a:off x="2149" y="2656"/>
                <a:ext cx="235" cy="252"/>
                <a:chOff x="2149" y="2656"/>
                <a:chExt cx="235" cy="252"/>
              </a:xfrm>
            </p:grpSpPr>
            <p:sp>
              <p:nvSpPr>
                <p:cNvPr id="176318" name="Rectangle 67"/>
                <p:cNvSpPr>
                  <a:spLocks noChangeArrowheads="1"/>
                </p:cNvSpPr>
                <p:nvPr/>
              </p:nvSpPr>
              <p:spPr bwMode="auto">
                <a:xfrm>
                  <a:off x="2191" y="2717"/>
                  <a:ext cx="143"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319" name="Rectangle 68"/>
                <p:cNvSpPr>
                  <a:spLocks noChangeArrowheads="1"/>
                </p:cNvSpPr>
                <p:nvPr/>
              </p:nvSpPr>
              <p:spPr bwMode="auto">
                <a:xfrm>
                  <a:off x="2149" y="2656"/>
                  <a:ext cx="23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A</a:t>
                  </a:r>
                </a:p>
              </p:txBody>
            </p:sp>
          </p:grpSp>
        </p:grpSp>
        <p:grpSp>
          <p:nvGrpSpPr>
            <p:cNvPr id="176160" name="Group 79"/>
            <p:cNvGrpSpPr>
              <a:grpSpLocks/>
            </p:cNvGrpSpPr>
            <p:nvPr/>
          </p:nvGrpSpPr>
          <p:grpSpPr bwMode="auto">
            <a:xfrm>
              <a:off x="1704" y="2911"/>
              <a:ext cx="316" cy="252"/>
              <a:chOff x="1704" y="2911"/>
              <a:chExt cx="316" cy="252"/>
            </a:xfrm>
          </p:grpSpPr>
          <p:sp>
            <p:nvSpPr>
              <p:cNvPr id="176304" name="Oval 71"/>
              <p:cNvSpPr>
                <a:spLocks noChangeArrowheads="1"/>
              </p:cNvSpPr>
              <p:nvPr/>
            </p:nvSpPr>
            <p:spPr bwMode="auto">
              <a:xfrm>
                <a:off x="1707" y="3031"/>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305" name="Line 72"/>
              <p:cNvSpPr>
                <a:spLocks noChangeShapeType="1"/>
              </p:cNvSpPr>
              <p:nvPr/>
            </p:nvSpPr>
            <p:spPr bwMode="auto">
              <a:xfrm>
                <a:off x="1707" y="3024"/>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306" name="Line 73"/>
              <p:cNvSpPr>
                <a:spLocks noChangeShapeType="1"/>
              </p:cNvSpPr>
              <p:nvPr/>
            </p:nvSpPr>
            <p:spPr bwMode="auto">
              <a:xfrm>
                <a:off x="2020" y="3024"/>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307" name="Rectangle 74"/>
              <p:cNvSpPr>
                <a:spLocks noChangeArrowheads="1"/>
              </p:cNvSpPr>
              <p:nvPr/>
            </p:nvSpPr>
            <p:spPr bwMode="auto">
              <a:xfrm>
                <a:off x="1707" y="302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76308" name="Oval 75"/>
              <p:cNvSpPr>
                <a:spLocks noChangeArrowheads="1"/>
              </p:cNvSpPr>
              <p:nvPr/>
            </p:nvSpPr>
            <p:spPr bwMode="auto">
              <a:xfrm>
                <a:off x="1704" y="2965"/>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76309" name="Group 78"/>
              <p:cNvGrpSpPr>
                <a:grpSpLocks/>
              </p:cNvGrpSpPr>
              <p:nvPr/>
            </p:nvGrpSpPr>
            <p:grpSpPr bwMode="auto">
              <a:xfrm>
                <a:off x="1757" y="2911"/>
                <a:ext cx="233" cy="252"/>
                <a:chOff x="1757" y="2911"/>
                <a:chExt cx="233" cy="252"/>
              </a:xfrm>
            </p:grpSpPr>
            <p:sp>
              <p:nvSpPr>
                <p:cNvPr id="176310" name="Rectangle 76"/>
                <p:cNvSpPr>
                  <a:spLocks noChangeArrowheads="1"/>
                </p:cNvSpPr>
                <p:nvPr/>
              </p:nvSpPr>
              <p:spPr bwMode="auto">
                <a:xfrm>
                  <a:off x="1798" y="2972"/>
                  <a:ext cx="143"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311" name="Rectangle 77"/>
                <p:cNvSpPr>
                  <a:spLocks noChangeArrowheads="1"/>
                </p:cNvSpPr>
                <p:nvPr/>
              </p:nvSpPr>
              <p:spPr bwMode="auto">
                <a:xfrm>
                  <a:off x="1757" y="2911"/>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D</a:t>
                  </a:r>
                </a:p>
              </p:txBody>
            </p:sp>
          </p:grpSp>
        </p:grpSp>
        <p:grpSp>
          <p:nvGrpSpPr>
            <p:cNvPr id="176161" name="Group 89"/>
            <p:cNvGrpSpPr>
              <a:grpSpLocks/>
            </p:cNvGrpSpPr>
            <p:nvPr/>
          </p:nvGrpSpPr>
          <p:grpSpPr bwMode="auto">
            <a:xfrm>
              <a:off x="2104" y="3202"/>
              <a:ext cx="315" cy="252"/>
              <a:chOff x="2104" y="3202"/>
              <a:chExt cx="315" cy="252"/>
            </a:xfrm>
          </p:grpSpPr>
          <p:grpSp>
            <p:nvGrpSpPr>
              <p:cNvPr id="176295" name="Group 85"/>
              <p:cNvGrpSpPr>
                <a:grpSpLocks/>
              </p:cNvGrpSpPr>
              <p:nvPr/>
            </p:nvGrpSpPr>
            <p:grpSpPr bwMode="auto">
              <a:xfrm>
                <a:off x="2104" y="3252"/>
                <a:ext cx="315" cy="144"/>
                <a:chOff x="2104" y="3252"/>
                <a:chExt cx="315" cy="144"/>
              </a:xfrm>
            </p:grpSpPr>
            <p:sp>
              <p:nvSpPr>
                <p:cNvPr id="176299" name="Oval 80"/>
                <p:cNvSpPr>
                  <a:spLocks noChangeArrowheads="1"/>
                </p:cNvSpPr>
                <p:nvPr/>
              </p:nvSpPr>
              <p:spPr bwMode="auto">
                <a:xfrm>
                  <a:off x="2104" y="3315"/>
                  <a:ext cx="312"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300" name="Line 81"/>
                <p:cNvSpPr>
                  <a:spLocks noChangeShapeType="1"/>
                </p:cNvSpPr>
                <p:nvPr/>
              </p:nvSpPr>
              <p:spPr bwMode="auto">
                <a:xfrm>
                  <a:off x="2104" y="3308"/>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301" name="Line 82"/>
                <p:cNvSpPr>
                  <a:spLocks noChangeShapeType="1"/>
                </p:cNvSpPr>
                <p:nvPr/>
              </p:nvSpPr>
              <p:spPr bwMode="auto">
                <a:xfrm>
                  <a:off x="2416" y="3308"/>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302" name="Rectangle 83"/>
                <p:cNvSpPr>
                  <a:spLocks noChangeArrowheads="1"/>
                </p:cNvSpPr>
                <p:nvPr/>
              </p:nvSpPr>
              <p:spPr bwMode="auto">
                <a:xfrm>
                  <a:off x="2104" y="3308"/>
                  <a:ext cx="309"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76303" name="Oval 84"/>
                <p:cNvSpPr>
                  <a:spLocks noChangeArrowheads="1"/>
                </p:cNvSpPr>
                <p:nvPr/>
              </p:nvSpPr>
              <p:spPr bwMode="auto">
                <a:xfrm>
                  <a:off x="2107" y="3252"/>
                  <a:ext cx="312"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76296" name="Group 88"/>
              <p:cNvGrpSpPr>
                <a:grpSpLocks/>
              </p:cNvGrpSpPr>
              <p:nvPr/>
            </p:nvGrpSpPr>
            <p:grpSpPr bwMode="auto">
              <a:xfrm>
                <a:off x="2159" y="3202"/>
                <a:ext cx="214" cy="252"/>
                <a:chOff x="2159" y="3202"/>
                <a:chExt cx="214" cy="252"/>
              </a:xfrm>
            </p:grpSpPr>
            <p:sp>
              <p:nvSpPr>
                <p:cNvPr id="176297" name="Rectangle 86"/>
                <p:cNvSpPr>
                  <a:spLocks noChangeArrowheads="1"/>
                </p:cNvSpPr>
                <p:nvPr/>
              </p:nvSpPr>
              <p:spPr bwMode="auto">
                <a:xfrm>
                  <a:off x="2192" y="3263"/>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298" name="Rectangle 87"/>
                <p:cNvSpPr>
                  <a:spLocks noChangeArrowheads="1"/>
                </p:cNvSpPr>
                <p:nvPr/>
              </p:nvSpPr>
              <p:spPr bwMode="auto">
                <a:xfrm>
                  <a:off x="2159" y="3202"/>
                  <a:ext cx="21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C</a:t>
                  </a:r>
                </a:p>
              </p:txBody>
            </p:sp>
          </p:grpSp>
        </p:grpSp>
        <p:grpSp>
          <p:nvGrpSpPr>
            <p:cNvPr id="176162" name="Group 98"/>
            <p:cNvGrpSpPr>
              <a:grpSpLocks/>
            </p:cNvGrpSpPr>
            <p:nvPr/>
          </p:nvGrpSpPr>
          <p:grpSpPr bwMode="auto">
            <a:xfrm>
              <a:off x="2516" y="2920"/>
              <a:ext cx="316" cy="252"/>
              <a:chOff x="2516" y="2920"/>
              <a:chExt cx="316" cy="252"/>
            </a:xfrm>
          </p:grpSpPr>
          <p:sp>
            <p:nvSpPr>
              <p:cNvPr id="176287" name="Oval 90"/>
              <p:cNvSpPr>
                <a:spLocks noChangeArrowheads="1"/>
              </p:cNvSpPr>
              <p:nvPr/>
            </p:nvSpPr>
            <p:spPr bwMode="auto">
              <a:xfrm>
                <a:off x="2519" y="3037"/>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288" name="Line 91"/>
              <p:cNvSpPr>
                <a:spLocks noChangeShapeType="1"/>
              </p:cNvSpPr>
              <p:nvPr/>
            </p:nvSpPr>
            <p:spPr bwMode="auto">
              <a:xfrm>
                <a:off x="2519" y="3030"/>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289" name="Line 92"/>
              <p:cNvSpPr>
                <a:spLocks noChangeShapeType="1"/>
              </p:cNvSpPr>
              <p:nvPr/>
            </p:nvSpPr>
            <p:spPr bwMode="auto">
              <a:xfrm>
                <a:off x="2832" y="3030"/>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290" name="Rectangle 93"/>
              <p:cNvSpPr>
                <a:spLocks noChangeArrowheads="1"/>
              </p:cNvSpPr>
              <p:nvPr/>
            </p:nvSpPr>
            <p:spPr bwMode="auto">
              <a:xfrm>
                <a:off x="2519" y="3030"/>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76291" name="Oval 94"/>
              <p:cNvSpPr>
                <a:spLocks noChangeArrowheads="1"/>
              </p:cNvSpPr>
              <p:nvPr/>
            </p:nvSpPr>
            <p:spPr bwMode="auto">
              <a:xfrm>
                <a:off x="2516" y="2971"/>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76292" name="Group 97"/>
              <p:cNvGrpSpPr>
                <a:grpSpLocks/>
              </p:cNvGrpSpPr>
              <p:nvPr/>
            </p:nvGrpSpPr>
            <p:grpSpPr bwMode="auto">
              <a:xfrm>
                <a:off x="2571" y="2920"/>
                <a:ext cx="219" cy="252"/>
                <a:chOff x="2571" y="2920"/>
                <a:chExt cx="219" cy="252"/>
              </a:xfrm>
            </p:grpSpPr>
            <p:sp>
              <p:nvSpPr>
                <p:cNvPr id="176293" name="Rectangle 95"/>
                <p:cNvSpPr>
                  <a:spLocks noChangeArrowheads="1"/>
                </p:cNvSpPr>
                <p:nvPr/>
              </p:nvSpPr>
              <p:spPr bwMode="auto">
                <a:xfrm>
                  <a:off x="2606" y="2981"/>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294" name="Rectangle 96"/>
                <p:cNvSpPr>
                  <a:spLocks noChangeArrowheads="1"/>
                </p:cNvSpPr>
                <p:nvPr/>
              </p:nvSpPr>
              <p:spPr bwMode="auto">
                <a:xfrm>
                  <a:off x="2571" y="2920"/>
                  <a:ext cx="21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B</a:t>
                  </a:r>
                </a:p>
              </p:txBody>
            </p:sp>
          </p:grpSp>
        </p:grpSp>
        <p:sp>
          <p:nvSpPr>
            <p:cNvPr id="176163" name="Rectangle 99"/>
            <p:cNvSpPr>
              <a:spLocks noChangeArrowheads="1"/>
            </p:cNvSpPr>
            <p:nvPr/>
          </p:nvSpPr>
          <p:spPr bwMode="auto">
            <a:xfrm>
              <a:off x="1756" y="2743"/>
              <a:ext cx="3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2+e</a:t>
              </a:r>
            </a:p>
          </p:txBody>
        </p:sp>
        <p:sp>
          <p:nvSpPr>
            <p:cNvPr id="176164" name="Freeform 100"/>
            <p:cNvSpPr>
              <a:spLocks noChangeArrowheads="1"/>
            </p:cNvSpPr>
            <p:nvPr/>
          </p:nvSpPr>
          <p:spPr bwMode="auto">
            <a:xfrm>
              <a:off x="2351" y="2852"/>
              <a:ext cx="214" cy="130"/>
            </a:xfrm>
            <a:custGeom>
              <a:avLst/>
              <a:gdLst>
                <a:gd name="T0" fmla="*/ 213 w 214"/>
                <a:gd name="T1" fmla="*/ 129 h 130"/>
                <a:gd name="T2" fmla="*/ 0 w 214"/>
                <a:gd name="T3" fmla="*/ 0 h 130"/>
                <a:gd name="T4" fmla="*/ 0 60000 65536"/>
                <a:gd name="T5" fmla="*/ 0 60000 65536"/>
              </a:gdLst>
              <a:ahLst/>
              <a:cxnLst>
                <a:cxn ang="T4">
                  <a:pos x="T0" y="T1"/>
                </a:cxn>
                <a:cxn ang="T5">
                  <a:pos x="T2" y="T3"/>
                </a:cxn>
              </a:cxnLst>
              <a:rect l="0" t="0" r="r" b="b"/>
              <a:pathLst>
                <a:path w="214" h="130">
                  <a:moveTo>
                    <a:pt x="213" y="129"/>
                  </a:moveTo>
                  <a:lnTo>
                    <a:pt x="0" y="0"/>
                  </a:lnTo>
                </a:path>
              </a:pathLst>
            </a:custGeom>
            <a:noFill/>
            <a:ln w="127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6165" name="Freeform 101"/>
            <p:cNvSpPr>
              <a:spLocks noChangeArrowheads="1"/>
            </p:cNvSpPr>
            <p:nvPr/>
          </p:nvSpPr>
          <p:spPr bwMode="auto">
            <a:xfrm>
              <a:off x="2360" y="3113"/>
              <a:ext cx="199" cy="145"/>
            </a:xfrm>
            <a:custGeom>
              <a:avLst/>
              <a:gdLst>
                <a:gd name="T0" fmla="*/ 198 w 199"/>
                <a:gd name="T1" fmla="*/ 0 h 145"/>
                <a:gd name="T2" fmla="*/ 0 w 199"/>
                <a:gd name="T3" fmla="*/ 144 h 145"/>
                <a:gd name="T4" fmla="*/ 0 60000 65536"/>
                <a:gd name="T5" fmla="*/ 0 60000 65536"/>
              </a:gdLst>
              <a:ahLst/>
              <a:cxnLst>
                <a:cxn ang="T4">
                  <a:pos x="T0" y="T1"/>
                </a:cxn>
                <a:cxn ang="T5">
                  <a:pos x="T2" y="T3"/>
                </a:cxn>
              </a:cxnLst>
              <a:rect l="0" t="0" r="r" b="b"/>
              <a:pathLst>
                <a:path w="199" h="145">
                  <a:moveTo>
                    <a:pt x="198" y="0"/>
                  </a:moveTo>
                  <a:lnTo>
                    <a:pt x="0" y="144"/>
                  </a:lnTo>
                </a:path>
              </a:pathLst>
            </a:custGeom>
            <a:noFill/>
            <a:ln w="12700" cap="rnd">
              <a:solidFill>
                <a:schemeClr val="tx1"/>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6166" name="Freeform 102"/>
            <p:cNvSpPr>
              <a:spLocks noChangeArrowheads="1"/>
            </p:cNvSpPr>
            <p:nvPr/>
          </p:nvSpPr>
          <p:spPr bwMode="auto">
            <a:xfrm>
              <a:off x="1958" y="3107"/>
              <a:ext cx="205" cy="157"/>
            </a:xfrm>
            <a:custGeom>
              <a:avLst/>
              <a:gdLst>
                <a:gd name="T0" fmla="*/ 0 w 205"/>
                <a:gd name="T1" fmla="*/ 0 h 157"/>
                <a:gd name="T2" fmla="*/ 204 w 205"/>
                <a:gd name="T3" fmla="*/ 156 h 157"/>
                <a:gd name="T4" fmla="*/ 0 60000 65536"/>
                <a:gd name="T5" fmla="*/ 0 60000 65536"/>
              </a:gdLst>
              <a:ahLst/>
              <a:cxnLst>
                <a:cxn ang="T4">
                  <a:pos x="T0" y="T1"/>
                </a:cxn>
                <a:cxn ang="T5">
                  <a:pos x="T2" y="T3"/>
                </a:cxn>
              </a:cxnLst>
              <a:rect l="0" t="0" r="r" b="b"/>
              <a:pathLst>
                <a:path w="205" h="157">
                  <a:moveTo>
                    <a:pt x="0" y="0"/>
                  </a:moveTo>
                  <a:lnTo>
                    <a:pt x="204" y="156"/>
                  </a:lnTo>
                </a:path>
              </a:pathLst>
            </a:custGeom>
            <a:noFill/>
            <a:ln w="127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6167" name="Rectangle 103"/>
            <p:cNvSpPr>
              <a:spLocks noChangeArrowheads="1"/>
            </p:cNvSpPr>
            <p:nvPr/>
          </p:nvSpPr>
          <p:spPr bwMode="auto">
            <a:xfrm>
              <a:off x="2489" y="276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0</a:t>
              </a:r>
            </a:p>
          </p:txBody>
        </p:sp>
        <p:sp>
          <p:nvSpPr>
            <p:cNvPr id="176168" name="Rectangle 104"/>
            <p:cNvSpPr>
              <a:spLocks noChangeArrowheads="1"/>
            </p:cNvSpPr>
            <p:nvPr/>
          </p:nvSpPr>
          <p:spPr bwMode="auto">
            <a:xfrm>
              <a:off x="2433" y="3109"/>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0</a:t>
              </a:r>
            </a:p>
          </p:txBody>
        </p:sp>
        <p:sp>
          <p:nvSpPr>
            <p:cNvPr id="176169" name="Rectangle 105"/>
            <p:cNvSpPr>
              <a:spLocks noChangeArrowheads="1"/>
            </p:cNvSpPr>
            <p:nvPr/>
          </p:nvSpPr>
          <p:spPr bwMode="auto">
            <a:xfrm>
              <a:off x="1884" y="312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0</a:t>
              </a:r>
            </a:p>
          </p:txBody>
        </p:sp>
        <p:sp>
          <p:nvSpPr>
            <p:cNvPr id="176170" name="Freeform 106"/>
            <p:cNvSpPr>
              <a:spLocks noChangeArrowheads="1"/>
            </p:cNvSpPr>
            <p:nvPr/>
          </p:nvSpPr>
          <p:spPr bwMode="auto">
            <a:xfrm>
              <a:off x="2300" y="3086"/>
              <a:ext cx="199" cy="145"/>
            </a:xfrm>
            <a:custGeom>
              <a:avLst/>
              <a:gdLst>
                <a:gd name="T0" fmla="*/ 198 w 199"/>
                <a:gd name="T1" fmla="*/ 0 h 145"/>
                <a:gd name="T2" fmla="*/ 0 w 199"/>
                <a:gd name="T3" fmla="*/ 144 h 145"/>
                <a:gd name="T4" fmla="*/ 0 60000 65536"/>
                <a:gd name="T5" fmla="*/ 0 60000 65536"/>
              </a:gdLst>
              <a:ahLst/>
              <a:cxnLst>
                <a:cxn ang="T4">
                  <a:pos x="T0" y="T1"/>
                </a:cxn>
                <a:cxn ang="T5">
                  <a:pos x="T2" y="T3"/>
                </a:cxn>
              </a:cxnLst>
              <a:rect l="0" t="0" r="r" b="b"/>
              <a:pathLst>
                <a:path w="199" h="145">
                  <a:moveTo>
                    <a:pt x="198" y="0"/>
                  </a:moveTo>
                  <a:lnTo>
                    <a:pt x="0" y="144"/>
                  </a:lnTo>
                </a:path>
              </a:pathLst>
            </a:custGeom>
            <a:noFill/>
            <a:ln w="127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6171" name="Freeform 107"/>
            <p:cNvSpPr>
              <a:spLocks noChangeArrowheads="1"/>
            </p:cNvSpPr>
            <p:nvPr/>
          </p:nvSpPr>
          <p:spPr bwMode="auto">
            <a:xfrm>
              <a:off x="2015" y="3092"/>
              <a:ext cx="193" cy="139"/>
            </a:xfrm>
            <a:custGeom>
              <a:avLst/>
              <a:gdLst>
                <a:gd name="T0" fmla="*/ 192 w 193"/>
                <a:gd name="T1" fmla="*/ 138 h 139"/>
                <a:gd name="T2" fmla="*/ 0 w 193"/>
                <a:gd name="T3" fmla="*/ 0 h 139"/>
                <a:gd name="T4" fmla="*/ 0 60000 65536"/>
                <a:gd name="T5" fmla="*/ 0 60000 65536"/>
              </a:gdLst>
              <a:ahLst/>
              <a:cxnLst>
                <a:cxn ang="T4">
                  <a:pos x="T0" y="T1"/>
                </a:cxn>
                <a:cxn ang="T5">
                  <a:pos x="T2" y="T3"/>
                </a:cxn>
              </a:cxnLst>
              <a:rect l="0" t="0" r="r" b="b"/>
              <a:pathLst>
                <a:path w="193" h="139">
                  <a:moveTo>
                    <a:pt x="192" y="138"/>
                  </a:moveTo>
                  <a:lnTo>
                    <a:pt x="0" y="0"/>
                  </a:lnTo>
                </a:path>
              </a:pathLst>
            </a:custGeom>
            <a:noFill/>
            <a:ln w="127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6172" name="Rectangle 108"/>
            <p:cNvSpPr>
              <a:spLocks noChangeArrowheads="1"/>
            </p:cNvSpPr>
            <p:nvPr/>
          </p:nvSpPr>
          <p:spPr bwMode="auto">
            <a:xfrm>
              <a:off x="2032" y="2980"/>
              <a:ext cx="32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1+e</a:t>
              </a:r>
            </a:p>
          </p:txBody>
        </p:sp>
        <p:sp>
          <p:nvSpPr>
            <p:cNvPr id="176173" name="Rectangle 109"/>
            <p:cNvSpPr>
              <a:spLocks noChangeArrowheads="1"/>
            </p:cNvSpPr>
            <p:nvPr/>
          </p:nvSpPr>
          <p:spPr bwMode="auto">
            <a:xfrm>
              <a:off x="2291" y="2974"/>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1</a:t>
              </a:r>
            </a:p>
          </p:txBody>
        </p:sp>
        <p:sp>
          <p:nvSpPr>
            <p:cNvPr id="176174" name="Freeform 110"/>
            <p:cNvSpPr>
              <a:spLocks noChangeArrowheads="1"/>
            </p:cNvSpPr>
            <p:nvPr/>
          </p:nvSpPr>
          <p:spPr bwMode="auto">
            <a:xfrm>
              <a:off x="3023" y="2653"/>
              <a:ext cx="1210" cy="835"/>
            </a:xfrm>
            <a:custGeom>
              <a:avLst/>
              <a:gdLst>
                <a:gd name="T0" fmla="*/ 4 w 1210"/>
                <a:gd name="T1" fmla="*/ 331 h 835"/>
                <a:gd name="T2" fmla="*/ 32 w 1210"/>
                <a:gd name="T3" fmla="*/ 261 h 835"/>
                <a:gd name="T4" fmla="*/ 80 w 1210"/>
                <a:gd name="T5" fmla="*/ 214 h 835"/>
                <a:gd name="T6" fmla="*/ 138 w 1210"/>
                <a:gd name="T7" fmla="*/ 176 h 835"/>
                <a:gd name="T8" fmla="*/ 201 w 1210"/>
                <a:gd name="T9" fmla="*/ 132 h 835"/>
                <a:gd name="T10" fmla="*/ 317 w 1210"/>
                <a:gd name="T11" fmla="*/ 67 h 835"/>
                <a:gd name="T12" fmla="*/ 445 w 1210"/>
                <a:gd name="T13" fmla="*/ 20 h 835"/>
                <a:gd name="T14" fmla="*/ 532 w 1210"/>
                <a:gd name="T15" fmla="*/ 6 h 835"/>
                <a:gd name="T16" fmla="*/ 651 w 1210"/>
                <a:gd name="T17" fmla="*/ 0 h 835"/>
                <a:gd name="T18" fmla="*/ 729 w 1210"/>
                <a:gd name="T19" fmla="*/ 6 h 835"/>
                <a:gd name="T20" fmla="*/ 822 w 1210"/>
                <a:gd name="T21" fmla="*/ 22 h 835"/>
                <a:gd name="T22" fmla="*/ 924 w 1210"/>
                <a:gd name="T23" fmla="*/ 58 h 835"/>
                <a:gd name="T24" fmla="*/ 1019 w 1210"/>
                <a:gd name="T25" fmla="*/ 115 h 835"/>
                <a:gd name="T26" fmla="*/ 1098 w 1210"/>
                <a:gd name="T27" fmla="*/ 185 h 835"/>
                <a:gd name="T28" fmla="*/ 1152 w 1210"/>
                <a:gd name="T29" fmla="*/ 259 h 835"/>
                <a:gd name="T30" fmla="*/ 1189 w 1210"/>
                <a:gd name="T31" fmla="*/ 325 h 835"/>
                <a:gd name="T32" fmla="*/ 1207 w 1210"/>
                <a:gd name="T33" fmla="*/ 394 h 835"/>
                <a:gd name="T34" fmla="*/ 1207 w 1210"/>
                <a:gd name="T35" fmla="*/ 463 h 835"/>
                <a:gd name="T36" fmla="*/ 1188 w 1210"/>
                <a:gd name="T37" fmla="*/ 529 h 835"/>
                <a:gd name="T38" fmla="*/ 1149 w 1210"/>
                <a:gd name="T39" fmla="*/ 596 h 835"/>
                <a:gd name="T40" fmla="*/ 1090 w 1210"/>
                <a:gd name="T41" fmla="*/ 664 h 835"/>
                <a:gd name="T42" fmla="*/ 1015 w 1210"/>
                <a:gd name="T43" fmla="*/ 725 h 835"/>
                <a:gd name="T44" fmla="*/ 927 w 1210"/>
                <a:gd name="T45" fmla="*/ 772 h 835"/>
                <a:gd name="T46" fmla="*/ 818 w 1210"/>
                <a:gd name="T47" fmla="*/ 804 h 835"/>
                <a:gd name="T48" fmla="*/ 688 w 1210"/>
                <a:gd name="T49" fmla="*/ 826 h 835"/>
                <a:gd name="T50" fmla="*/ 557 w 1210"/>
                <a:gd name="T51" fmla="*/ 834 h 835"/>
                <a:gd name="T52" fmla="*/ 447 w 1210"/>
                <a:gd name="T53" fmla="*/ 829 h 835"/>
                <a:gd name="T54" fmla="*/ 363 w 1210"/>
                <a:gd name="T55" fmla="*/ 807 h 835"/>
                <a:gd name="T56" fmla="*/ 293 w 1210"/>
                <a:gd name="T57" fmla="*/ 770 h 835"/>
                <a:gd name="T58" fmla="*/ 177 w 1210"/>
                <a:gd name="T59" fmla="*/ 667 h 835"/>
                <a:gd name="T60" fmla="*/ 88 w 1210"/>
                <a:gd name="T61" fmla="*/ 581 h 835"/>
                <a:gd name="T62" fmla="*/ 37 w 1210"/>
                <a:gd name="T63" fmla="*/ 514 h 835"/>
                <a:gd name="T64" fmla="*/ 5 w 1210"/>
                <a:gd name="T65" fmla="*/ 430 h 8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10" h="835">
                  <a:moveTo>
                    <a:pt x="0" y="379"/>
                  </a:moveTo>
                  <a:lnTo>
                    <a:pt x="4" y="331"/>
                  </a:lnTo>
                  <a:lnTo>
                    <a:pt x="15" y="292"/>
                  </a:lnTo>
                  <a:lnTo>
                    <a:pt x="32" y="261"/>
                  </a:lnTo>
                  <a:lnTo>
                    <a:pt x="54" y="236"/>
                  </a:lnTo>
                  <a:lnTo>
                    <a:pt x="80" y="214"/>
                  </a:lnTo>
                  <a:lnTo>
                    <a:pt x="108" y="195"/>
                  </a:lnTo>
                  <a:lnTo>
                    <a:pt x="138" y="176"/>
                  </a:lnTo>
                  <a:lnTo>
                    <a:pt x="168" y="154"/>
                  </a:lnTo>
                  <a:lnTo>
                    <a:pt x="201" y="132"/>
                  </a:lnTo>
                  <a:lnTo>
                    <a:pt x="237" y="109"/>
                  </a:lnTo>
                  <a:lnTo>
                    <a:pt x="317" y="67"/>
                  </a:lnTo>
                  <a:lnTo>
                    <a:pt x="402" y="33"/>
                  </a:lnTo>
                  <a:lnTo>
                    <a:pt x="445" y="20"/>
                  </a:lnTo>
                  <a:lnTo>
                    <a:pt x="486" y="10"/>
                  </a:lnTo>
                  <a:lnTo>
                    <a:pt x="532" y="6"/>
                  </a:lnTo>
                  <a:lnTo>
                    <a:pt x="574" y="3"/>
                  </a:lnTo>
                  <a:lnTo>
                    <a:pt x="651" y="0"/>
                  </a:lnTo>
                  <a:lnTo>
                    <a:pt x="689" y="2"/>
                  </a:lnTo>
                  <a:lnTo>
                    <a:pt x="729" y="6"/>
                  </a:lnTo>
                  <a:lnTo>
                    <a:pt x="774" y="13"/>
                  </a:lnTo>
                  <a:lnTo>
                    <a:pt x="822" y="22"/>
                  </a:lnTo>
                  <a:lnTo>
                    <a:pt x="873" y="37"/>
                  </a:lnTo>
                  <a:lnTo>
                    <a:pt x="924" y="58"/>
                  </a:lnTo>
                  <a:lnTo>
                    <a:pt x="973" y="85"/>
                  </a:lnTo>
                  <a:lnTo>
                    <a:pt x="1019" y="115"/>
                  </a:lnTo>
                  <a:lnTo>
                    <a:pt x="1061" y="149"/>
                  </a:lnTo>
                  <a:lnTo>
                    <a:pt x="1098" y="185"/>
                  </a:lnTo>
                  <a:lnTo>
                    <a:pt x="1129" y="222"/>
                  </a:lnTo>
                  <a:lnTo>
                    <a:pt x="1152" y="259"/>
                  </a:lnTo>
                  <a:lnTo>
                    <a:pt x="1173" y="291"/>
                  </a:lnTo>
                  <a:lnTo>
                    <a:pt x="1189" y="325"/>
                  </a:lnTo>
                  <a:lnTo>
                    <a:pt x="1200" y="359"/>
                  </a:lnTo>
                  <a:lnTo>
                    <a:pt x="1207" y="394"/>
                  </a:lnTo>
                  <a:lnTo>
                    <a:pt x="1209" y="429"/>
                  </a:lnTo>
                  <a:lnTo>
                    <a:pt x="1207" y="463"/>
                  </a:lnTo>
                  <a:lnTo>
                    <a:pt x="1200" y="497"/>
                  </a:lnTo>
                  <a:lnTo>
                    <a:pt x="1188" y="529"/>
                  </a:lnTo>
                  <a:lnTo>
                    <a:pt x="1171" y="562"/>
                  </a:lnTo>
                  <a:lnTo>
                    <a:pt x="1149" y="596"/>
                  </a:lnTo>
                  <a:lnTo>
                    <a:pt x="1122" y="630"/>
                  </a:lnTo>
                  <a:lnTo>
                    <a:pt x="1090" y="664"/>
                  </a:lnTo>
                  <a:lnTo>
                    <a:pt x="1054" y="696"/>
                  </a:lnTo>
                  <a:lnTo>
                    <a:pt x="1015" y="725"/>
                  </a:lnTo>
                  <a:lnTo>
                    <a:pt x="972" y="751"/>
                  </a:lnTo>
                  <a:lnTo>
                    <a:pt x="927" y="772"/>
                  </a:lnTo>
                  <a:lnTo>
                    <a:pt x="876" y="790"/>
                  </a:lnTo>
                  <a:lnTo>
                    <a:pt x="818" y="804"/>
                  </a:lnTo>
                  <a:lnTo>
                    <a:pt x="754" y="817"/>
                  </a:lnTo>
                  <a:lnTo>
                    <a:pt x="688" y="826"/>
                  </a:lnTo>
                  <a:lnTo>
                    <a:pt x="622" y="832"/>
                  </a:lnTo>
                  <a:lnTo>
                    <a:pt x="557" y="834"/>
                  </a:lnTo>
                  <a:lnTo>
                    <a:pt x="499" y="834"/>
                  </a:lnTo>
                  <a:lnTo>
                    <a:pt x="447" y="829"/>
                  </a:lnTo>
                  <a:lnTo>
                    <a:pt x="403" y="821"/>
                  </a:lnTo>
                  <a:lnTo>
                    <a:pt x="363" y="807"/>
                  </a:lnTo>
                  <a:lnTo>
                    <a:pt x="326" y="790"/>
                  </a:lnTo>
                  <a:lnTo>
                    <a:pt x="293" y="770"/>
                  </a:lnTo>
                  <a:lnTo>
                    <a:pt x="233" y="722"/>
                  </a:lnTo>
                  <a:lnTo>
                    <a:pt x="177" y="667"/>
                  </a:lnTo>
                  <a:lnTo>
                    <a:pt x="118" y="611"/>
                  </a:lnTo>
                  <a:lnTo>
                    <a:pt x="88" y="581"/>
                  </a:lnTo>
                  <a:lnTo>
                    <a:pt x="61" y="549"/>
                  </a:lnTo>
                  <a:lnTo>
                    <a:pt x="37" y="514"/>
                  </a:lnTo>
                  <a:lnTo>
                    <a:pt x="17" y="474"/>
                  </a:lnTo>
                  <a:lnTo>
                    <a:pt x="5" y="430"/>
                  </a:lnTo>
                  <a:lnTo>
                    <a:pt x="0" y="379"/>
                  </a:lnTo>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175" name="Freeform 111"/>
            <p:cNvSpPr>
              <a:spLocks noChangeArrowheads="1"/>
            </p:cNvSpPr>
            <p:nvPr/>
          </p:nvSpPr>
          <p:spPr bwMode="auto">
            <a:xfrm>
              <a:off x="3275" y="2858"/>
              <a:ext cx="247" cy="133"/>
            </a:xfrm>
            <a:custGeom>
              <a:avLst/>
              <a:gdLst>
                <a:gd name="T0" fmla="*/ 0 w 247"/>
                <a:gd name="T1" fmla="*/ 132 h 133"/>
                <a:gd name="T2" fmla="*/ 246 w 247"/>
                <a:gd name="T3" fmla="*/ 0 h 133"/>
                <a:gd name="T4" fmla="*/ 0 60000 65536"/>
                <a:gd name="T5" fmla="*/ 0 60000 65536"/>
              </a:gdLst>
              <a:ahLst/>
              <a:cxnLst>
                <a:cxn ang="T4">
                  <a:pos x="T0" y="T1"/>
                </a:cxn>
                <a:cxn ang="T5">
                  <a:pos x="T2" y="T3"/>
                </a:cxn>
              </a:cxnLst>
              <a:rect l="0" t="0" r="r" b="b"/>
              <a:pathLst>
                <a:path w="247" h="133">
                  <a:moveTo>
                    <a:pt x="0" y="132"/>
                  </a:moveTo>
                  <a:lnTo>
                    <a:pt x="246" y="0"/>
                  </a:lnTo>
                </a:path>
              </a:pathLst>
            </a:custGeom>
            <a:noFill/>
            <a:ln w="127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76176" name="Group 120"/>
            <p:cNvGrpSpPr>
              <a:grpSpLocks/>
            </p:cNvGrpSpPr>
            <p:nvPr/>
          </p:nvGrpSpPr>
          <p:grpSpPr bwMode="auto">
            <a:xfrm>
              <a:off x="3468" y="2662"/>
              <a:ext cx="316" cy="252"/>
              <a:chOff x="3468" y="2662"/>
              <a:chExt cx="316" cy="252"/>
            </a:xfrm>
          </p:grpSpPr>
          <p:sp>
            <p:nvSpPr>
              <p:cNvPr id="176279" name="Oval 112"/>
              <p:cNvSpPr>
                <a:spLocks noChangeArrowheads="1"/>
              </p:cNvSpPr>
              <p:nvPr/>
            </p:nvSpPr>
            <p:spPr bwMode="auto">
              <a:xfrm>
                <a:off x="3471" y="2776"/>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280" name="Line 113"/>
              <p:cNvSpPr>
                <a:spLocks noChangeShapeType="1"/>
              </p:cNvSpPr>
              <p:nvPr/>
            </p:nvSpPr>
            <p:spPr bwMode="auto">
              <a:xfrm>
                <a:off x="3471" y="2769"/>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281" name="Line 114"/>
              <p:cNvSpPr>
                <a:spLocks noChangeShapeType="1"/>
              </p:cNvSpPr>
              <p:nvPr/>
            </p:nvSpPr>
            <p:spPr bwMode="auto">
              <a:xfrm>
                <a:off x="3784" y="2769"/>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282" name="Rectangle 115"/>
              <p:cNvSpPr>
                <a:spLocks noChangeArrowheads="1"/>
              </p:cNvSpPr>
              <p:nvPr/>
            </p:nvSpPr>
            <p:spPr bwMode="auto">
              <a:xfrm>
                <a:off x="3471" y="2769"/>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76283" name="Oval 116"/>
              <p:cNvSpPr>
                <a:spLocks noChangeArrowheads="1"/>
              </p:cNvSpPr>
              <p:nvPr/>
            </p:nvSpPr>
            <p:spPr bwMode="auto">
              <a:xfrm>
                <a:off x="3468" y="2710"/>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76284" name="Group 119"/>
              <p:cNvGrpSpPr>
                <a:grpSpLocks/>
              </p:cNvGrpSpPr>
              <p:nvPr/>
            </p:nvGrpSpPr>
            <p:grpSpPr bwMode="auto">
              <a:xfrm>
                <a:off x="3505" y="2662"/>
                <a:ext cx="235" cy="252"/>
                <a:chOff x="3505" y="2662"/>
                <a:chExt cx="235" cy="252"/>
              </a:xfrm>
            </p:grpSpPr>
            <p:sp>
              <p:nvSpPr>
                <p:cNvPr id="176285" name="Rectangle 117"/>
                <p:cNvSpPr>
                  <a:spLocks noChangeArrowheads="1"/>
                </p:cNvSpPr>
                <p:nvPr/>
              </p:nvSpPr>
              <p:spPr bwMode="auto">
                <a:xfrm>
                  <a:off x="3547" y="2723"/>
                  <a:ext cx="143"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286" name="Rectangle 118"/>
                <p:cNvSpPr>
                  <a:spLocks noChangeArrowheads="1"/>
                </p:cNvSpPr>
                <p:nvPr/>
              </p:nvSpPr>
              <p:spPr bwMode="auto">
                <a:xfrm>
                  <a:off x="3505" y="2662"/>
                  <a:ext cx="23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A</a:t>
                  </a:r>
                </a:p>
              </p:txBody>
            </p:sp>
          </p:grpSp>
        </p:grpSp>
        <p:grpSp>
          <p:nvGrpSpPr>
            <p:cNvPr id="176177" name="Group 129"/>
            <p:cNvGrpSpPr>
              <a:grpSpLocks/>
            </p:cNvGrpSpPr>
            <p:nvPr/>
          </p:nvGrpSpPr>
          <p:grpSpPr bwMode="auto">
            <a:xfrm>
              <a:off x="3060" y="2917"/>
              <a:ext cx="316" cy="252"/>
              <a:chOff x="3060" y="2917"/>
              <a:chExt cx="316" cy="252"/>
            </a:xfrm>
          </p:grpSpPr>
          <p:sp>
            <p:nvSpPr>
              <p:cNvPr id="176271" name="Oval 121"/>
              <p:cNvSpPr>
                <a:spLocks noChangeArrowheads="1"/>
              </p:cNvSpPr>
              <p:nvPr/>
            </p:nvSpPr>
            <p:spPr bwMode="auto">
              <a:xfrm>
                <a:off x="3063" y="3037"/>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272" name="Line 122"/>
              <p:cNvSpPr>
                <a:spLocks noChangeShapeType="1"/>
              </p:cNvSpPr>
              <p:nvPr/>
            </p:nvSpPr>
            <p:spPr bwMode="auto">
              <a:xfrm>
                <a:off x="3063" y="3030"/>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273" name="Line 123"/>
              <p:cNvSpPr>
                <a:spLocks noChangeShapeType="1"/>
              </p:cNvSpPr>
              <p:nvPr/>
            </p:nvSpPr>
            <p:spPr bwMode="auto">
              <a:xfrm>
                <a:off x="3376" y="3030"/>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274" name="Rectangle 124"/>
              <p:cNvSpPr>
                <a:spLocks noChangeArrowheads="1"/>
              </p:cNvSpPr>
              <p:nvPr/>
            </p:nvSpPr>
            <p:spPr bwMode="auto">
              <a:xfrm>
                <a:off x="3063" y="3030"/>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76275" name="Oval 125"/>
              <p:cNvSpPr>
                <a:spLocks noChangeArrowheads="1"/>
              </p:cNvSpPr>
              <p:nvPr/>
            </p:nvSpPr>
            <p:spPr bwMode="auto">
              <a:xfrm>
                <a:off x="3060" y="2971"/>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76276" name="Group 128"/>
              <p:cNvGrpSpPr>
                <a:grpSpLocks/>
              </p:cNvGrpSpPr>
              <p:nvPr/>
            </p:nvGrpSpPr>
            <p:grpSpPr bwMode="auto">
              <a:xfrm>
                <a:off x="3113" y="2917"/>
                <a:ext cx="233" cy="252"/>
                <a:chOff x="3113" y="2917"/>
                <a:chExt cx="233" cy="252"/>
              </a:xfrm>
            </p:grpSpPr>
            <p:sp>
              <p:nvSpPr>
                <p:cNvPr id="176277" name="Rectangle 126"/>
                <p:cNvSpPr>
                  <a:spLocks noChangeArrowheads="1"/>
                </p:cNvSpPr>
                <p:nvPr/>
              </p:nvSpPr>
              <p:spPr bwMode="auto">
                <a:xfrm>
                  <a:off x="3154" y="2978"/>
                  <a:ext cx="143"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278" name="Rectangle 127"/>
                <p:cNvSpPr>
                  <a:spLocks noChangeArrowheads="1"/>
                </p:cNvSpPr>
                <p:nvPr/>
              </p:nvSpPr>
              <p:spPr bwMode="auto">
                <a:xfrm>
                  <a:off x="3113" y="2917"/>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D</a:t>
                  </a:r>
                </a:p>
              </p:txBody>
            </p:sp>
          </p:grpSp>
        </p:grpSp>
        <p:grpSp>
          <p:nvGrpSpPr>
            <p:cNvPr id="176178" name="Group 139"/>
            <p:cNvGrpSpPr>
              <a:grpSpLocks/>
            </p:cNvGrpSpPr>
            <p:nvPr/>
          </p:nvGrpSpPr>
          <p:grpSpPr bwMode="auto">
            <a:xfrm>
              <a:off x="3460" y="3208"/>
              <a:ext cx="315" cy="252"/>
              <a:chOff x="3460" y="3208"/>
              <a:chExt cx="315" cy="252"/>
            </a:xfrm>
          </p:grpSpPr>
          <p:grpSp>
            <p:nvGrpSpPr>
              <p:cNvPr id="176262" name="Group 135"/>
              <p:cNvGrpSpPr>
                <a:grpSpLocks/>
              </p:cNvGrpSpPr>
              <p:nvPr/>
            </p:nvGrpSpPr>
            <p:grpSpPr bwMode="auto">
              <a:xfrm>
                <a:off x="3460" y="3258"/>
                <a:ext cx="315" cy="144"/>
                <a:chOff x="3460" y="3258"/>
                <a:chExt cx="315" cy="144"/>
              </a:xfrm>
            </p:grpSpPr>
            <p:sp>
              <p:nvSpPr>
                <p:cNvPr id="176266" name="Oval 130"/>
                <p:cNvSpPr>
                  <a:spLocks noChangeArrowheads="1"/>
                </p:cNvSpPr>
                <p:nvPr/>
              </p:nvSpPr>
              <p:spPr bwMode="auto">
                <a:xfrm>
                  <a:off x="3460" y="3321"/>
                  <a:ext cx="312"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267" name="Line 131"/>
                <p:cNvSpPr>
                  <a:spLocks noChangeShapeType="1"/>
                </p:cNvSpPr>
                <p:nvPr/>
              </p:nvSpPr>
              <p:spPr bwMode="auto">
                <a:xfrm>
                  <a:off x="3460" y="3314"/>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268" name="Line 132"/>
                <p:cNvSpPr>
                  <a:spLocks noChangeShapeType="1"/>
                </p:cNvSpPr>
                <p:nvPr/>
              </p:nvSpPr>
              <p:spPr bwMode="auto">
                <a:xfrm>
                  <a:off x="3772" y="3314"/>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269" name="Rectangle 133"/>
                <p:cNvSpPr>
                  <a:spLocks noChangeArrowheads="1"/>
                </p:cNvSpPr>
                <p:nvPr/>
              </p:nvSpPr>
              <p:spPr bwMode="auto">
                <a:xfrm>
                  <a:off x="3460" y="3314"/>
                  <a:ext cx="309"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76270" name="Oval 134"/>
                <p:cNvSpPr>
                  <a:spLocks noChangeArrowheads="1"/>
                </p:cNvSpPr>
                <p:nvPr/>
              </p:nvSpPr>
              <p:spPr bwMode="auto">
                <a:xfrm>
                  <a:off x="3463" y="3258"/>
                  <a:ext cx="312"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76263" name="Group 138"/>
              <p:cNvGrpSpPr>
                <a:grpSpLocks/>
              </p:cNvGrpSpPr>
              <p:nvPr/>
            </p:nvGrpSpPr>
            <p:grpSpPr bwMode="auto">
              <a:xfrm>
                <a:off x="3515" y="3208"/>
                <a:ext cx="214" cy="252"/>
                <a:chOff x="3515" y="3208"/>
                <a:chExt cx="214" cy="252"/>
              </a:xfrm>
            </p:grpSpPr>
            <p:sp>
              <p:nvSpPr>
                <p:cNvPr id="176264" name="Rectangle 136"/>
                <p:cNvSpPr>
                  <a:spLocks noChangeArrowheads="1"/>
                </p:cNvSpPr>
                <p:nvPr/>
              </p:nvSpPr>
              <p:spPr bwMode="auto">
                <a:xfrm>
                  <a:off x="3548" y="3269"/>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265" name="Rectangle 137"/>
                <p:cNvSpPr>
                  <a:spLocks noChangeArrowheads="1"/>
                </p:cNvSpPr>
                <p:nvPr/>
              </p:nvSpPr>
              <p:spPr bwMode="auto">
                <a:xfrm>
                  <a:off x="3515" y="3208"/>
                  <a:ext cx="21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C</a:t>
                  </a:r>
                </a:p>
              </p:txBody>
            </p:sp>
          </p:grpSp>
        </p:grpSp>
        <p:grpSp>
          <p:nvGrpSpPr>
            <p:cNvPr id="176179" name="Group 148"/>
            <p:cNvGrpSpPr>
              <a:grpSpLocks/>
            </p:cNvGrpSpPr>
            <p:nvPr/>
          </p:nvGrpSpPr>
          <p:grpSpPr bwMode="auto">
            <a:xfrm>
              <a:off x="3872" y="2926"/>
              <a:ext cx="316" cy="252"/>
              <a:chOff x="3872" y="2926"/>
              <a:chExt cx="316" cy="252"/>
            </a:xfrm>
          </p:grpSpPr>
          <p:sp>
            <p:nvSpPr>
              <p:cNvPr id="176254" name="Oval 140"/>
              <p:cNvSpPr>
                <a:spLocks noChangeArrowheads="1"/>
              </p:cNvSpPr>
              <p:nvPr/>
            </p:nvSpPr>
            <p:spPr bwMode="auto">
              <a:xfrm>
                <a:off x="3875" y="3043"/>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255" name="Line 141"/>
              <p:cNvSpPr>
                <a:spLocks noChangeShapeType="1"/>
              </p:cNvSpPr>
              <p:nvPr/>
            </p:nvSpPr>
            <p:spPr bwMode="auto">
              <a:xfrm>
                <a:off x="3875" y="3036"/>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256" name="Line 142"/>
              <p:cNvSpPr>
                <a:spLocks noChangeShapeType="1"/>
              </p:cNvSpPr>
              <p:nvPr/>
            </p:nvSpPr>
            <p:spPr bwMode="auto">
              <a:xfrm>
                <a:off x="4188" y="3036"/>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257" name="Rectangle 143"/>
              <p:cNvSpPr>
                <a:spLocks noChangeArrowheads="1"/>
              </p:cNvSpPr>
              <p:nvPr/>
            </p:nvSpPr>
            <p:spPr bwMode="auto">
              <a:xfrm>
                <a:off x="3875" y="3036"/>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76258" name="Oval 144"/>
              <p:cNvSpPr>
                <a:spLocks noChangeArrowheads="1"/>
              </p:cNvSpPr>
              <p:nvPr/>
            </p:nvSpPr>
            <p:spPr bwMode="auto">
              <a:xfrm>
                <a:off x="3872" y="2977"/>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76259" name="Group 147"/>
              <p:cNvGrpSpPr>
                <a:grpSpLocks/>
              </p:cNvGrpSpPr>
              <p:nvPr/>
            </p:nvGrpSpPr>
            <p:grpSpPr bwMode="auto">
              <a:xfrm>
                <a:off x="3927" y="2926"/>
                <a:ext cx="219" cy="252"/>
                <a:chOff x="3927" y="2926"/>
                <a:chExt cx="219" cy="252"/>
              </a:xfrm>
            </p:grpSpPr>
            <p:sp>
              <p:nvSpPr>
                <p:cNvPr id="176260" name="Rectangle 145"/>
                <p:cNvSpPr>
                  <a:spLocks noChangeArrowheads="1"/>
                </p:cNvSpPr>
                <p:nvPr/>
              </p:nvSpPr>
              <p:spPr bwMode="auto">
                <a:xfrm>
                  <a:off x="3962" y="2987"/>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261" name="Rectangle 146"/>
                <p:cNvSpPr>
                  <a:spLocks noChangeArrowheads="1"/>
                </p:cNvSpPr>
                <p:nvPr/>
              </p:nvSpPr>
              <p:spPr bwMode="auto">
                <a:xfrm>
                  <a:off x="3927" y="2926"/>
                  <a:ext cx="21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B</a:t>
                  </a:r>
                </a:p>
              </p:txBody>
            </p:sp>
          </p:grpSp>
        </p:grpSp>
        <p:sp>
          <p:nvSpPr>
            <p:cNvPr id="176180" name="Rectangle 149"/>
            <p:cNvSpPr>
              <a:spLocks noChangeArrowheads="1"/>
            </p:cNvSpPr>
            <p:nvPr/>
          </p:nvSpPr>
          <p:spPr bwMode="auto">
            <a:xfrm>
              <a:off x="3186" y="2749"/>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0</a:t>
              </a:r>
            </a:p>
          </p:txBody>
        </p:sp>
        <p:sp>
          <p:nvSpPr>
            <p:cNvPr id="176181" name="Freeform 150"/>
            <p:cNvSpPr>
              <a:spLocks noChangeArrowheads="1"/>
            </p:cNvSpPr>
            <p:nvPr/>
          </p:nvSpPr>
          <p:spPr bwMode="auto">
            <a:xfrm>
              <a:off x="3707" y="2858"/>
              <a:ext cx="214" cy="130"/>
            </a:xfrm>
            <a:custGeom>
              <a:avLst/>
              <a:gdLst>
                <a:gd name="T0" fmla="*/ 213 w 214"/>
                <a:gd name="T1" fmla="*/ 129 h 130"/>
                <a:gd name="T2" fmla="*/ 0 w 214"/>
                <a:gd name="T3" fmla="*/ 0 h 130"/>
                <a:gd name="T4" fmla="*/ 0 60000 65536"/>
                <a:gd name="T5" fmla="*/ 0 60000 65536"/>
              </a:gdLst>
              <a:ahLst/>
              <a:cxnLst>
                <a:cxn ang="T4">
                  <a:pos x="T0" y="T1"/>
                </a:cxn>
                <a:cxn ang="T5">
                  <a:pos x="T2" y="T3"/>
                </a:cxn>
              </a:cxnLst>
              <a:rect l="0" t="0" r="r" b="b"/>
              <a:pathLst>
                <a:path w="214" h="130">
                  <a:moveTo>
                    <a:pt x="213" y="129"/>
                  </a:moveTo>
                  <a:lnTo>
                    <a:pt x="0" y="0"/>
                  </a:lnTo>
                </a:path>
              </a:pathLst>
            </a:custGeom>
            <a:noFill/>
            <a:ln w="127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6182" name="Freeform 151"/>
            <p:cNvSpPr>
              <a:spLocks noChangeArrowheads="1"/>
            </p:cNvSpPr>
            <p:nvPr/>
          </p:nvSpPr>
          <p:spPr bwMode="auto">
            <a:xfrm>
              <a:off x="3716" y="3119"/>
              <a:ext cx="199" cy="145"/>
            </a:xfrm>
            <a:custGeom>
              <a:avLst/>
              <a:gdLst>
                <a:gd name="T0" fmla="*/ 198 w 199"/>
                <a:gd name="T1" fmla="*/ 0 h 145"/>
                <a:gd name="T2" fmla="*/ 0 w 199"/>
                <a:gd name="T3" fmla="*/ 144 h 145"/>
                <a:gd name="T4" fmla="*/ 0 60000 65536"/>
                <a:gd name="T5" fmla="*/ 0 60000 65536"/>
              </a:gdLst>
              <a:ahLst/>
              <a:cxnLst>
                <a:cxn ang="T4">
                  <a:pos x="T0" y="T1"/>
                </a:cxn>
                <a:cxn ang="T5">
                  <a:pos x="T2" y="T3"/>
                </a:cxn>
              </a:cxnLst>
              <a:rect l="0" t="0" r="r" b="b"/>
              <a:pathLst>
                <a:path w="199" h="145">
                  <a:moveTo>
                    <a:pt x="198" y="0"/>
                  </a:moveTo>
                  <a:lnTo>
                    <a:pt x="0" y="144"/>
                  </a:lnTo>
                </a:path>
              </a:pathLst>
            </a:custGeom>
            <a:noFill/>
            <a:ln w="12700" cap="rnd">
              <a:solidFill>
                <a:schemeClr val="tx1"/>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6183" name="Freeform 152"/>
            <p:cNvSpPr>
              <a:spLocks noChangeArrowheads="1"/>
            </p:cNvSpPr>
            <p:nvPr/>
          </p:nvSpPr>
          <p:spPr bwMode="auto">
            <a:xfrm>
              <a:off x="3314" y="3113"/>
              <a:ext cx="205" cy="157"/>
            </a:xfrm>
            <a:custGeom>
              <a:avLst/>
              <a:gdLst>
                <a:gd name="T0" fmla="*/ 0 w 205"/>
                <a:gd name="T1" fmla="*/ 0 h 157"/>
                <a:gd name="T2" fmla="*/ 204 w 205"/>
                <a:gd name="T3" fmla="*/ 156 h 157"/>
                <a:gd name="T4" fmla="*/ 0 60000 65536"/>
                <a:gd name="T5" fmla="*/ 0 60000 65536"/>
              </a:gdLst>
              <a:ahLst/>
              <a:cxnLst>
                <a:cxn ang="T4">
                  <a:pos x="T0" y="T1"/>
                </a:cxn>
                <a:cxn ang="T5">
                  <a:pos x="T2" y="T3"/>
                </a:cxn>
              </a:cxnLst>
              <a:rect l="0" t="0" r="r" b="b"/>
              <a:pathLst>
                <a:path w="205" h="157">
                  <a:moveTo>
                    <a:pt x="0" y="0"/>
                  </a:moveTo>
                  <a:lnTo>
                    <a:pt x="204" y="156"/>
                  </a:lnTo>
                </a:path>
              </a:pathLst>
            </a:custGeom>
            <a:noFill/>
            <a:ln w="127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6184" name="Rectangle 153"/>
            <p:cNvSpPr>
              <a:spLocks noChangeArrowheads="1"/>
            </p:cNvSpPr>
            <p:nvPr/>
          </p:nvSpPr>
          <p:spPr bwMode="auto">
            <a:xfrm>
              <a:off x="3772" y="2770"/>
              <a:ext cx="3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2+e</a:t>
              </a:r>
            </a:p>
          </p:txBody>
        </p:sp>
        <p:sp>
          <p:nvSpPr>
            <p:cNvPr id="176185" name="Rectangle 154"/>
            <p:cNvSpPr>
              <a:spLocks noChangeArrowheads="1"/>
            </p:cNvSpPr>
            <p:nvPr/>
          </p:nvSpPr>
          <p:spPr bwMode="auto">
            <a:xfrm>
              <a:off x="3727" y="3139"/>
              <a:ext cx="32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1+e</a:t>
              </a:r>
            </a:p>
          </p:txBody>
        </p:sp>
        <p:sp>
          <p:nvSpPr>
            <p:cNvPr id="176186" name="Rectangle 155"/>
            <p:cNvSpPr>
              <a:spLocks noChangeArrowheads="1"/>
            </p:cNvSpPr>
            <p:nvPr/>
          </p:nvSpPr>
          <p:spPr bwMode="auto">
            <a:xfrm>
              <a:off x="3251" y="3130"/>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1</a:t>
              </a:r>
            </a:p>
          </p:txBody>
        </p:sp>
        <p:sp>
          <p:nvSpPr>
            <p:cNvPr id="176187" name="Freeform 156"/>
            <p:cNvSpPr>
              <a:spLocks noChangeArrowheads="1"/>
            </p:cNvSpPr>
            <p:nvPr/>
          </p:nvSpPr>
          <p:spPr bwMode="auto">
            <a:xfrm>
              <a:off x="3656" y="3092"/>
              <a:ext cx="199" cy="145"/>
            </a:xfrm>
            <a:custGeom>
              <a:avLst/>
              <a:gdLst>
                <a:gd name="T0" fmla="*/ 198 w 199"/>
                <a:gd name="T1" fmla="*/ 0 h 145"/>
                <a:gd name="T2" fmla="*/ 0 w 199"/>
                <a:gd name="T3" fmla="*/ 144 h 145"/>
                <a:gd name="T4" fmla="*/ 0 60000 65536"/>
                <a:gd name="T5" fmla="*/ 0 60000 65536"/>
              </a:gdLst>
              <a:ahLst/>
              <a:cxnLst>
                <a:cxn ang="T4">
                  <a:pos x="T0" y="T1"/>
                </a:cxn>
                <a:cxn ang="T5">
                  <a:pos x="T2" y="T3"/>
                </a:cxn>
              </a:cxnLst>
              <a:rect l="0" t="0" r="r" b="b"/>
              <a:pathLst>
                <a:path w="199" h="145">
                  <a:moveTo>
                    <a:pt x="198" y="0"/>
                  </a:moveTo>
                  <a:lnTo>
                    <a:pt x="0" y="144"/>
                  </a:lnTo>
                </a:path>
              </a:pathLst>
            </a:custGeom>
            <a:noFill/>
            <a:ln w="127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6188" name="Freeform 157"/>
            <p:cNvSpPr>
              <a:spLocks noChangeArrowheads="1"/>
            </p:cNvSpPr>
            <p:nvPr/>
          </p:nvSpPr>
          <p:spPr bwMode="auto">
            <a:xfrm>
              <a:off x="3371" y="3098"/>
              <a:ext cx="193" cy="139"/>
            </a:xfrm>
            <a:custGeom>
              <a:avLst/>
              <a:gdLst>
                <a:gd name="T0" fmla="*/ 192 w 193"/>
                <a:gd name="T1" fmla="*/ 138 h 139"/>
                <a:gd name="T2" fmla="*/ 0 w 193"/>
                <a:gd name="T3" fmla="*/ 0 h 139"/>
                <a:gd name="T4" fmla="*/ 0 60000 65536"/>
                <a:gd name="T5" fmla="*/ 0 60000 65536"/>
              </a:gdLst>
              <a:ahLst/>
              <a:cxnLst>
                <a:cxn ang="T4">
                  <a:pos x="T0" y="T1"/>
                </a:cxn>
                <a:cxn ang="T5">
                  <a:pos x="T2" y="T3"/>
                </a:cxn>
              </a:cxnLst>
              <a:rect l="0" t="0" r="r" b="b"/>
              <a:pathLst>
                <a:path w="193" h="139">
                  <a:moveTo>
                    <a:pt x="192" y="138"/>
                  </a:moveTo>
                  <a:lnTo>
                    <a:pt x="0" y="0"/>
                  </a:lnTo>
                </a:path>
              </a:pathLst>
            </a:custGeom>
            <a:noFill/>
            <a:ln w="127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6189" name="Rectangle 158"/>
            <p:cNvSpPr>
              <a:spLocks noChangeArrowheads="1"/>
            </p:cNvSpPr>
            <p:nvPr/>
          </p:nvSpPr>
          <p:spPr bwMode="auto">
            <a:xfrm>
              <a:off x="3450" y="2986"/>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0</a:t>
              </a:r>
            </a:p>
          </p:txBody>
        </p:sp>
        <p:sp>
          <p:nvSpPr>
            <p:cNvPr id="176190" name="Rectangle 159"/>
            <p:cNvSpPr>
              <a:spLocks noChangeArrowheads="1"/>
            </p:cNvSpPr>
            <p:nvPr/>
          </p:nvSpPr>
          <p:spPr bwMode="auto">
            <a:xfrm>
              <a:off x="3636" y="298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0</a:t>
              </a:r>
            </a:p>
          </p:txBody>
        </p:sp>
        <p:sp>
          <p:nvSpPr>
            <p:cNvPr id="176191" name="Freeform 160"/>
            <p:cNvSpPr>
              <a:spLocks noChangeArrowheads="1"/>
            </p:cNvSpPr>
            <p:nvPr/>
          </p:nvSpPr>
          <p:spPr bwMode="auto">
            <a:xfrm>
              <a:off x="4343" y="2666"/>
              <a:ext cx="1210" cy="835"/>
            </a:xfrm>
            <a:custGeom>
              <a:avLst/>
              <a:gdLst>
                <a:gd name="T0" fmla="*/ 4 w 1210"/>
                <a:gd name="T1" fmla="*/ 330 h 835"/>
                <a:gd name="T2" fmla="*/ 32 w 1210"/>
                <a:gd name="T3" fmla="*/ 260 h 835"/>
                <a:gd name="T4" fmla="*/ 80 w 1210"/>
                <a:gd name="T5" fmla="*/ 213 h 835"/>
                <a:gd name="T6" fmla="*/ 138 w 1210"/>
                <a:gd name="T7" fmla="*/ 175 h 835"/>
                <a:gd name="T8" fmla="*/ 201 w 1210"/>
                <a:gd name="T9" fmla="*/ 130 h 835"/>
                <a:gd name="T10" fmla="*/ 317 w 1210"/>
                <a:gd name="T11" fmla="*/ 67 h 835"/>
                <a:gd name="T12" fmla="*/ 445 w 1210"/>
                <a:gd name="T13" fmla="*/ 19 h 835"/>
                <a:gd name="T14" fmla="*/ 532 w 1210"/>
                <a:gd name="T15" fmla="*/ 5 h 835"/>
                <a:gd name="T16" fmla="*/ 651 w 1210"/>
                <a:gd name="T17" fmla="*/ 0 h 835"/>
                <a:gd name="T18" fmla="*/ 729 w 1210"/>
                <a:gd name="T19" fmla="*/ 5 h 835"/>
                <a:gd name="T20" fmla="*/ 822 w 1210"/>
                <a:gd name="T21" fmla="*/ 21 h 835"/>
                <a:gd name="T22" fmla="*/ 924 w 1210"/>
                <a:gd name="T23" fmla="*/ 57 h 835"/>
                <a:gd name="T24" fmla="*/ 1019 w 1210"/>
                <a:gd name="T25" fmla="*/ 114 h 835"/>
                <a:gd name="T26" fmla="*/ 1098 w 1210"/>
                <a:gd name="T27" fmla="*/ 184 h 835"/>
                <a:gd name="T28" fmla="*/ 1152 w 1210"/>
                <a:gd name="T29" fmla="*/ 258 h 835"/>
                <a:gd name="T30" fmla="*/ 1189 w 1210"/>
                <a:gd name="T31" fmla="*/ 324 h 835"/>
                <a:gd name="T32" fmla="*/ 1207 w 1210"/>
                <a:gd name="T33" fmla="*/ 393 h 835"/>
                <a:gd name="T34" fmla="*/ 1207 w 1210"/>
                <a:gd name="T35" fmla="*/ 462 h 835"/>
                <a:gd name="T36" fmla="*/ 1188 w 1210"/>
                <a:gd name="T37" fmla="*/ 528 h 835"/>
                <a:gd name="T38" fmla="*/ 1149 w 1210"/>
                <a:gd name="T39" fmla="*/ 595 h 835"/>
                <a:gd name="T40" fmla="*/ 1090 w 1210"/>
                <a:gd name="T41" fmla="*/ 663 h 835"/>
                <a:gd name="T42" fmla="*/ 1015 w 1210"/>
                <a:gd name="T43" fmla="*/ 724 h 835"/>
                <a:gd name="T44" fmla="*/ 927 w 1210"/>
                <a:gd name="T45" fmla="*/ 771 h 835"/>
                <a:gd name="T46" fmla="*/ 818 w 1210"/>
                <a:gd name="T47" fmla="*/ 804 h 835"/>
                <a:gd name="T48" fmla="*/ 688 w 1210"/>
                <a:gd name="T49" fmla="*/ 825 h 835"/>
                <a:gd name="T50" fmla="*/ 557 w 1210"/>
                <a:gd name="T51" fmla="*/ 834 h 835"/>
                <a:gd name="T52" fmla="*/ 447 w 1210"/>
                <a:gd name="T53" fmla="*/ 828 h 835"/>
                <a:gd name="T54" fmla="*/ 363 w 1210"/>
                <a:gd name="T55" fmla="*/ 806 h 835"/>
                <a:gd name="T56" fmla="*/ 293 w 1210"/>
                <a:gd name="T57" fmla="*/ 769 h 835"/>
                <a:gd name="T58" fmla="*/ 177 w 1210"/>
                <a:gd name="T59" fmla="*/ 666 h 835"/>
                <a:gd name="T60" fmla="*/ 89 w 1210"/>
                <a:gd name="T61" fmla="*/ 580 h 835"/>
                <a:gd name="T62" fmla="*/ 37 w 1210"/>
                <a:gd name="T63" fmla="*/ 513 h 835"/>
                <a:gd name="T64" fmla="*/ 5 w 1210"/>
                <a:gd name="T65" fmla="*/ 429 h 8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10" h="835">
                  <a:moveTo>
                    <a:pt x="0" y="378"/>
                  </a:moveTo>
                  <a:lnTo>
                    <a:pt x="4" y="330"/>
                  </a:lnTo>
                  <a:lnTo>
                    <a:pt x="15" y="291"/>
                  </a:lnTo>
                  <a:lnTo>
                    <a:pt x="32" y="260"/>
                  </a:lnTo>
                  <a:lnTo>
                    <a:pt x="54" y="235"/>
                  </a:lnTo>
                  <a:lnTo>
                    <a:pt x="80" y="213"/>
                  </a:lnTo>
                  <a:lnTo>
                    <a:pt x="108" y="194"/>
                  </a:lnTo>
                  <a:lnTo>
                    <a:pt x="138" y="175"/>
                  </a:lnTo>
                  <a:lnTo>
                    <a:pt x="168" y="153"/>
                  </a:lnTo>
                  <a:lnTo>
                    <a:pt x="201" y="130"/>
                  </a:lnTo>
                  <a:lnTo>
                    <a:pt x="237" y="108"/>
                  </a:lnTo>
                  <a:lnTo>
                    <a:pt x="317" y="67"/>
                  </a:lnTo>
                  <a:lnTo>
                    <a:pt x="402" y="32"/>
                  </a:lnTo>
                  <a:lnTo>
                    <a:pt x="445" y="19"/>
                  </a:lnTo>
                  <a:lnTo>
                    <a:pt x="486" y="9"/>
                  </a:lnTo>
                  <a:lnTo>
                    <a:pt x="532" y="5"/>
                  </a:lnTo>
                  <a:lnTo>
                    <a:pt x="574" y="2"/>
                  </a:lnTo>
                  <a:lnTo>
                    <a:pt x="651" y="0"/>
                  </a:lnTo>
                  <a:lnTo>
                    <a:pt x="689" y="1"/>
                  </a:lnTo>
                  <a:lnTo>
                    <a:pt x="729" y="5"/>
                  </a:lnTo>
                  <a:lnTo>
                    <a:pt x="774" y="11"/>
                  </a:lnTo>
                  <a:lnTo>
                    <a:pt x="822" y="21"/>
                  </a:lnTo>
                  <a:lnTo>
                    <a:pt x="874" y="36"/>
                  </a:lnTo>
                  <a:lnTo>
                    <a:pt x="924" y="57"/>
                  </a:lnTo>
                  <a:lnTo>
                    <a:pt x="973" y="83"/>
                  </a:lnTo>
                  <a:lnTo>
                    <a:pt x="1019" y="114"/>
                  </a:lnTo>
                  <a:lnTo>
                    <a:pt x="1061" y="148"/>
                  </a:lnTo>
                  <a:lnTo>
                    <a:pt x="1098" y="184"/>
                  </a:lnTo>
                  <a:lnTo>
                    <a:pt x="1129" y="221"/>
                  </a:lnTo>
                  <a:lnTo>
                    <a:pt x="1152" y="258"/>
                  </a:lnTo>
                  <a:lnTo>
                    <a:pt x="1173" y="291"/>
                  </a:lnTo>
                  <a:lnTo>
                    <a:pt x="1189" y="324"/>
                  </a:lnTo>
                  <a:lnTo>
                    <a:pt x="1200" y="358"/>
                  </a:lnTo>
                  <a:lnTo>
                    <a:pt x="1207" y="393"/>
                  </a:lnTo>
                  <a:lnTo>
                    <a:pt x="1209" y="427"/>
                  </a:lnTo>
                  <a:lnTo>
                    <a:pt x="1207" y="462"/>
                  </a:lnTo>
                  <a:lnTo>
                    <a:pt x="1200" y="495"/>
                  </a:lnTo>
                  <a:lnTo>
                    <a:pt x="1188" y="528"/>
                  </a:lnTo>
                  <a:lnTo>
                    <a:pt x="1171" y="561"/>
                  </a:lnTo>
                  <a:lnTo>
                    <a:pt x="1149" y="595"/>
                  </a:lnTo>
                  <a:lnTo>
                    <a:pt x="1122" y="629"/>
                  </a:lnTo>
                  <a:lnTo>
                    <a:pt x="1090" y="663"/>
                  </a:lnTo>
                  <a:lnTo>
                    <a:pt x="1054" y="695"/>
                  </a:lnTo>
                  <a:lnTo>
                    <a:pt x="1015" y="724"/>
                  </a:lnTo>
                  <a:lnTo>
                    <a:pt x="973" y="750"/>
                  </a:lnTo>
                  <a:lnTo>
                    <a:pt x="927" y="771"/>
                  </a:lnTo>
                  <a:lnTo>
                    <a:pt x="876" y="789"/>
                  </a:lnTo>
                  <a:lnTo>
                    <a:pt x="818" y="804"/>
                  </a:lnTo>
                  <a:lnTo>
                    <a:pt x="754" y="816"/>
                  </a:lnTo>
                  <a:lnTo>
                    <a:pt x="688" y="825"/>
                  </a:lnTo>
                  <a:lnTo>
                    <a:pt x="622" y="831"/>
                  </a:lnTo>
                  <a:lnTo>
                    <a:pt x="557" y="834"/>
                  </a:lnTo>
                  <a:lnTo>
                    <a:pt x="499" y="833"/>
                  </a:lnTo>
                  <a:lnTo>
                    <a:pt x="447" y="828"/>
                  </a:lnTo>
                  <a:lnTo>
                    <a:pt x="403" y="819"/>
                  </a:lnTo>
                  <a:lnTo>
                    <a:pt x="363" y="806"/>
                  </a:lnTo>
                  <a:lnTo>
                    <a:pt x="326" y="789"/>
                  </a:lnTo>
                  <a:lnTo>
                    <a:pt x="293" y="769"/>
                  </a:lnTo>
                  <a:lnTo>
                    <a:pt x="233" y="721"/>
                  </a:lnTo>
                  <a:lnTo>
                    <a:pt x="177" y="666"/>
                  </a:lnTo>
                  <a:lnTo>
                    <a:pt x="118" y="610"/>
                  </a:lnTo>
                  <a:lnTo>
                    <a:pt x="89" y="580"/>
                  </a:lnTo>
                  <a:lnTo>
                    <a:pt x="61" y="548"/>
                  </a:lnTo>
                  <a:lnTo>
                    <a:pt x="37" y="513"/>
                  </a:lnTo>
                  <a:lnTo>
                    <a:pt x="18" y="473"/>
                  </a:lnTo>
                  <a:lnTo>
                    <a:pt x="5" y="429"/>
                  </a:lnTo>
                  <a:lnTo>
                    <a:pt x="0" y="378"/>
                  </a:lnTo>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192" name="Freeform 161"/>
            <p:cNvSpPr>
              <a:spLocks noChangeArrowheads="1"/>
            </p:cNvSpPr>
            <p:nvPr/>
          </p:nvSpPr>
          <p:spPr bwMode="auto">
            <a:xfrm>
              <a:off x="4595" y="2870"/>
              <a:ext cx="247" cy="133"/>
            </a:xfrm>
            <a:custGeom>
              <a:avLst/>
              <a:gdLst>
                <a:gd name="T0" fmla="*/ 0 w 247"/>
                <a:gd name="T1" fmla="*/ 132 h 133"/>
                <a:gd name="T2" fmla="*/ 246 w 247"/>
                <a:gd name="T3" fmla="*/ 0 h 133"/>
                <a:gd name="T4" fmla="*/ 0 60000 65536"/>
                <a:gd name="T5" fmla="*/ 0 60000 65536"/>
              </a:gdLst>
              <a:ahLst/>
              <a:cxnLst>
                <a:cxn ang="T4">
                  <a:pos x="T0" y="T1"/>
                </a:cxn>
                <a:cxn ang="T5">
                  <a:pos x="T2" y="T3"/>
                </a:cxn>
              </a:cxnLst>
              <a:rect l="0" t="0" r="r" b="b"/>
              <a:pathLst>
                <a:path w="247" h="133">
                  <a:moveTo>
                    <a:pt x="0" y="132"/>
                  </a:moveTo>
                  <a:lnTo>
                    <a:pt x="246" y="0"/>
                  </a:lnTo>
                </a:path>
              </a:pathLst>
            </a:custGeom>
            <a:noFill/>
            <a:ln w="127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76193" name="Group 170"/>
            <p:cNvGrpSpPr>
              <a:grpSpLocks/>
            </p:cNvGrpSpPr>
            <p:nvPr/>
          </p:nvGrpSpPr>
          <p:grpSpPr bwMode="auto">
            <a:xfrm>
              <a:off x="4788" y="2674"/>
              <a:ext cx="316" cy="252"/>
              <a:chOff x="4788" y="2674"/>
              <a:chExt cx="316" cy="252"/>
            </a:xfrm>
          </p:grpSpPr>
          <p:sp>
            <p:nvSpPr>
              <p:cNvPr id="176246" name="Oval 162"/>
              <p:cNvSpPr>
                <a:spLocks noChangeArrowheads="1"/>
              </p:cNvSpPr>
              <p:nvPr/>
            </p:nvSpPr>
            <p:spPr bwMode="auto">
              <a:xfrm>
                <a:off x="4791" y="2788"/>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247" name="Line 163"/>
              <p:cNvSpPr>
                <a:spLocks noChangeShapeType="1"/>
              </p:cNvSpPr>
              <p:nvPr/>
            </p:nvSpPr>
            <p:spPr bwMode="auto">
              <a:xfrm>
                <a:off x="4791" y="2781"/>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248" name="Line 164"/>
              <p:cNvSpPr>
                <a:spLocks noChangeShapeType="1"/>
              </p:cNvSpPr>
              <p:nvPr/>
            </p:nvSpPr>
            <p:spPr bwMode="auto">
              <a:xfrm>
                <a:off x="5104" y="2781"/>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249" name="Rectangle 165"/>
              <p:cNvSpPr>
                <a:spLocks noChangeArrowheads="1"/>
              </p:cNvSpPr>
              <p:nvPr/>
            </p:nvSpPr>
            <p:spPr bwMode="auto">
              <a:xfrm>
                <a:off x="4791" y="2781"/>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76250" name="Oval 166"/>
              <p:cNvSpPr>
                <a:spLocks noChangeArrowheads="1"/>
              </p:cNvSpPr>
              <p:nvPr/>
            </p:nvSpPr>
            <p:spPr bwMode="auto">
              <a:xfrm>
                <a:off x="4788" y="2722"/>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76251" name="Group 169"/>
              <p:cNvGrpSpPr>
                <a:grpSpLocks/>
              </p:cNvGrpSpPr>
              <p:nvPr/>
            </p:nvGrpSpPr>
            <p:grpSpPr bwMode="auto">
              <a:xfrm>
                <a:off x="4825" y="2674"/>
                <a:ext cx="235" cy="252"/>
                <a:chOff x="4825" y="2674"/>
                <a:chExt cx="235" cy="252"/>
              </a:xfrm>
            </p:grpSpPr>
            <p:sp>
              <p:nvSpPr>
                <p:cNvPr id="176252" name="Rectangle 167"/>
                <p:cNvSpPr>
                  <a:spLocks noChangeArrowheads="1"/>
                </p:cNvSpPr>
                <p:nvPr/>
              </p:nvSpPr>
              <p:spPr bwMode="auto">
                <a:xfrm>
                  <a:off x="4867" y="2735"/>
                  <a:ext cx="143"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253" name="Rectangle 168"/>
                <p:cNvSpPr>
                  <a:spLocks noChangeArrowheads="1"/>
                </p:cNvSpPr>
                <p:nvPr/>
              </p:nvSpPr>
              <p:spPr bwMode="auto">
                <a:xfrm>
                  <a:off x="4825" y="2674"/>
                  <a:ext cx="23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A</a:t>
                  </a:r>
                </a:p>
              </p:txBody>
            </p:sp>
          </p:grpSp>
        </p:grpSp>
        <p:grpSp>
          <p:nvGrpSpPr>
            <p:cNvPr id="176194" name="Group 179"/>
            <p:cNvGrpSpPr>
              <a:grpSpLocks/>
            </p:cNvGrpSpPr>
            <p:nvPr/>
          </p:nvGrpSpPr>
          <p:grpSpPr bwMode="auto">
            <a:xfrm>
              <a:off x="4380" y="2929"/>
              <a:ext cx="316" cy="252"/>
              <a:chOff x="4380" y="2929"/>
              <a:chExt cx="316" cy="252"/>
            </a:xfrm>
          </p:grpSpPr>
          <p:sp>
            <p:nvSpPr>
              <p:cNvPr id="176238" name="Oval 171"/>
              <p:cNvSpPr>
                <a:spLocks noChangeArrowheads="1"/>
              </p:cNvSpPr>
              <p:nvPr/>
            </p:nvSpPr>
            <p:spPr bwMode="auto">
              <a:xfrm>
                <a:off x="4383" y="3049"/>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239" name="Line 172"/>
              <p:cNvSpPr>
                <a:spLocks noChangeShapeType="1"/>
              </p:cNvSpPr>
              <p:nvPr/>
            </p:nvSpPr>
            <p:spPr bwMode="auto">
              <a:xfrm>
                <a:off x="4383" y="3042"/>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240" name="Line 173"/>
              <p:cNvSpPr>
                <a:spLocks noChangeShapeType="1"/>
              </p:cNvSpPr>
              <p:nvPr/>
            </p:nvSpPr>
            <p:spPr bwMode="auto">
              <a:xfrm>
                <a:off x="4696" y="3042"/>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241" name="Rectangle 174"/>
              <p:cNvSpPr>
                <a:spLocks noChangeArrowheads="1"/>
              </p:cNvSpPr>
              <p:nvPr/>
            </p:nvSpPr>
            <p:spPr bwMode="auto">
              <a:xfrm>
                <a:off x="4383" y="3042"/>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76242" name="Oval 175"/>
              <p:cNvSpPr>
                <a:spLocks noChangeArrowheads="1"/>
              </p:cNvSpPr>
              <p:nvPr/>
            </p:nvSpPr>
            <p:spPr bwMode="auto">
              <a:xfrm>
                <a:off x="4380" y="2983"/>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76243" name="Group 178"/>
              <p:cNvGrpSpPr>
                <a:grpSpLocks/>
              </p:cNvGrpSpPr>
              <p:nvPr/>
            </p:nvGrpSpPr>
            <p:grpSpPr bwMode="auto">
              <a:xfrm>
                <a:off x="4433" y="2929"/>
                <a:ext cx="233" cy="252"/>
                <a:chOff x="4433" y="2929"/>
                <a:chExt cx="233" cy="252"/>
              </a:xfrm>
            </p:grpSpPr>
            <p:sp>
              <p:nvSpPr>
                <p:cNvPr id="176244" name="Rectangle 176"/>
                <p:cNvSpPr>
                  <a:spLocks noChangeArrowheads="1"/>
                </p:cNvSpPr>
                <p:nvPr/>
              </p:nvSpPr>
              <p:spPr bwMode="auto">
                <a:xfrm>
                  <a:off x="4474" y="2990"/>
                  <a:ext cx="143"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245" name="Rectangle 177"/>
                <p:cNvSpPr>
                  <a:spLocks noChangeArrowheads="1"/>
                </p:cNvSpPr>
                <p:nvPr/>
              </p:nvSpPr>
              <p:spPr bwMode="auto">
                <a:xfrm>
                  <a:off x="4433" y="2929"/>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D</a:t>
                  </a:r>
                </a:p>
              </p:txBody>
            </p:sp>
          </p:grpSp>
        </p:grpSp>
        <p:grpSp>
          <p:nvGrpSpPr>
            <p:cNvPr id="176195" name="Group 189"/>
            <p:cNvGrpSpPr>
              <a:grpSpLocks/>
            </p:cNvGrpSpPr>
            <p:nvPr/>
          </p:nvGrpSpPr>
          <p:grpSpPr bwMode="auto">
            <a:xfrm>
              <a:off x="4780" y="3220"/>
              <a:ext cx="315" cy="252"/>
              <a:chOff x="4780" y="3220"/>
              <a:chExt cx="315" cy="252"/>
            </a:xfrm>
          </p:grpSpPr>
          <p:grpSp>
            <p:nvGrpSpPr>
              <p:cNvPr id="176229" name="Group 185"/>
              <p:cNvGrpSpPr>
                <a:grpSpLocks/>
              </p:cNvGrpSpPr>
              <p:nvPr/>
            </p:nvGrpSpPr>
            <p:grpSpPr bwMode="auto">
              <a:xfrm>
                <a:off x="4780" y="3270"/>
                <a:ext cx="315" cy="144"/>
                <a:chOff x="4780" y="3270"/>
                <a:chExt cx="315" cy="144"/>
              </a:xfrm>
            </p:grpSpPr>
            <p:sp>
              <p:nvSpPr>
                <p:cNvPr id="176233" name="Oval 180"/>
                <p:cNvSpPr>
                  <a:spLocks noChangeArrowheads="1"/>
                </p:cNvSpPr>
                <p:nvPr/>
              </p:nvSpPr>
              <p:spPr bwMode="auto">
                <a:xfrm>
                  <a:off x="4780" y="3333"/>
                  <a:ext cx="312"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234" name="Line 181"/>
                <p:cNvSpPr>
                  <a:spLocks noChangeShapeType="1"/>
                </p:cNvSpPr>
                <p:nvPr/>
              </p:nvSpPr>
              <p:spPr bwMode="auto">
                <a:xfrm>
                  <a:off x="4780" y="3326"/>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235" name="Line 182"/>
                <p:cNvSpPr>
                  <a:spLocks noChangeShapeType="1"/>
                </p:cNvSpPr>
                <p:nvPr/>
              </p:nvSpPr>
              <p:spPr bwMode="auto">
                <a:xfrm>
                  <a:off x="5092" y="3326"/>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236" name="Rectangle 183"/>
                <p:cNvSpPr>
                  <a:spLocks noChangeArrowheads="1"/>
                </p:cNvSpPr>
                <p:nvPr/>
              </p:nvSpPr>
              <p:spPr bwMode="auto">
                <a:xfrm>
                  <a:off x="4780" y="3326"/>
                  <a:ext cx="309"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76237" name="Oval 184"/>
                <p:cNvSpPr>
                  <a:spLocks noChangeArrowheads="1"/>
                </p:cNvSpPr>
                <p:nvPr/>
              </p:nvSpPr>
              <p:spPr bwMode="auto">
                <a:xfrm>
                  <a:off x="4783" y="3270"/>
                  <a:ext cx="312"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76230" name="Group 188"/>
              <p:cNvGrpSpPr>
                <a:grpSpLocks/>
              </p:cNvGrpSpPr>
              <p:nvPr/>
            </p:nvGrpSpPr>
            <p:grpSpPr bwMode="auto">
              <a:xfrm>
                <a:off x="4835" y="3220"/>
                <a:ext cx="214" cy="252"/>
                <a:chOff x="4835" y="3220"/>
                <a:chExt cx="214" cy="252"/>
              </a:xfrm>
            </p:grpSpPr>
            <p:sp>
              <p:nvSpPr>
                <p:cNvPr id="176231" name="Rectangle 186"/>
                <p:cNvSpPr>
                  <a:spLocks noChangeArrowheads="1"/>
                </p:cNvSpPr>
                <p:nvPr/>
              </p:nvSpPr>
              <p:spPr bwMode="auto">
                <a:xfrm>
                  <a:off x="4868" y="3281"/>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232" name="Rectangle 187"/>
                <p:cNvSpPr>
                  <a:spLocks noChangeArrowheads="1"/>
                </p:cNvSpPr>
                <p:nvPr/>
              </p:nvSpPr>
              <p:spPr bwMode="auto">
                <a:xfrm>
                  <a:off x="4835" y="3220"/>
                  <a:ext cx="21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C</a:t>
                  </a:r>
                </a:p>
              </p:txBody>
            </p:sp>
          </p:grpSp>
        </p:grpSp>
        <p:grpSp>
          <p:nvGrpSpPr>
            <p:cNvPr id="176196" name="Group 198"/>
            <p:cNvGrpSpPr>
              <a:grpSpLocks/>
            </p:cNvGrpSpPr>
            <p:nvPr/>
          </p:nvGrpSpPr>
          <p:grpSpPr bwMode="auto">
            <a:xfrm>
              <a:off x="5192" y="2938"/>
              <a:ext cx="316" cy="252"/>
              <a:chOff x="5192" y="2938"/>
              <a:chExt cx="316" cy="252"/>
            </a:xfrm>
          </p:grpSpPr>
          <p:sp>
            <p:nvSpPr>
              <p:cNvPr id="176221" name="Oval 190"/>
              <p:cNvSpPr>
                <a:spLocks noChangeArrowheads="1"/>
              </p:cNvSpPr>
              <p:nvPr/>
            </p:nvSpPr>
            <p:spPr bwMode="auto">
              <a:xfrm>
                <a:off x="5195" y="3055"/>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222" name="Line 191"/>
              <p:cNvSpPr>
                <a:spLocks noChangeShapeType="1"/>
              </p:cNvSpPr>
              <p:nvPr/>
            </p:nvSpPr>
            <p:spPr bwMode="auto">
              <a:xfrm>
                <a:off x="5195" y="3048"/>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223" name="Line 192"/>
              <p:cNvSpPr>
                <a:spLocks noChangeShapeType="1"/>
              </p:cNvSpPr>
              <p:nvPr/>
            </p:nvSpPr>
            <p:spPr bwMode="auto">
              <a:xfrm>
                <a:off x="5508" y="3048"/>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6224" name="Rectangle 193"/>
              <p:cNvSpPr>
                <a:spLocks noChangeArrowheads="1"/>
              </p:cNvSpPr>
              <p:nvPr/>
            </p:nvSpPr>
            <p:spPr bwMode="auto">
              <a:xfrm>
                <a:off x="5195" y="3048"/>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76225" name="Oval 194"/>
              <p:cNvSpPr>
                <a:spLocks noChangeArrowheads="1"/>
              </p:cNvSpPr>
              <p:nvPr/>
            </p:nvSpPr>
            <p:spPr bwMode="auto">
              <a:xfrm>
                <a:off x="5192" y="2989"/>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76226" name="Group 197"/>
              <p:cNvGrpSpPr>
                <a:grpSpLocks/>
              </p:cNvGrpSpPr>
              <p:nvPr/>
            </p:nvGrpSpPr>
            <p:grpSpPr bwMode="auto">
              <a:xfrm>
                <a:off x="5247" y="2938"/>
                <a:ext cx="219" cy="252"/>
                <a:chOff x="5247" y="2938"/>
                <a:chExt cx="219" cy="252"/>
              </a:xfrm>
            </p:grpSpPr>
            <p:sp>
              <p:nvSpPr>
                <p:cNvPr id="176227" name="Rectangle 195"/>
                <p:cNvSpPr>
                  <a:spLocks noChangeArrowheads="1"/>
                </p:cNvSpPr>
                <p:nvPr/>
              </p:nvSpPr>
              <p:spPr bwMode="auto">
                <a:xfrm>
                  <a:off x="5282" y="2999"/>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6228" name="Rectangle 196"/>
                <p:cNvSpPr>
                  <a:spLocks noChangeArrowheads="1"/>
                </p:cNvSpPr>
                <p:nvPr/>
              </p:nvSpPr>
              <p:spPr bwMode="auto">
                <a:xfrm>
                  <a:off x="5247" y="2938"/>
                  <a:ext cx="21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B</a:t>
                  </a:r>
                </a:p>
              </p:txBody>
            </p:sp>
          </p:grpSp>
        </p:grpSp>
        <p:sp>
          <p:nvSpPr>
            <p:cNvPr id="176197" name="Rectangle 199"/>
            <p:cNvSpPr>
              <a:spLocks noChangeArrowheads="1"/>
            </p:cNvSpPr>
            <p:nvPr/>
          </p:nvSpPr>
          <p:spPr bwMode="auto">
            <a:xfrm>
              <a:off x="4432" y="2761"/>
              <a:ext cx="3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2+e</a:t>
              </a:r>
            </a:p>
          </p:txBody>
        </p:sp>
        <p:sp>
          <p:nvSpPr>
            <p:cNvPr id="176198" name="Freeform 200"/>
            <p:cNvSpPr>
              <a:spLocks noChangeArrowheads="1"/>
            </p:cNvSpPr>
            <p:nvPr/>
          </p:nvSpPr>
          <p:spPr bwMode="auto">
            <a:xfrm>
              <a:off x="5027" y="2870"/>
              <a:ext cx="214" cy="130"/>
            </a:xfrm>
            <a:custGeom>
              <a:avLst/>
              <a:gdLst>
                <a:gd name="T0" fmla="*/ 213 w 214"/>
                <a:gd name="T1" fmla="*/ 129 h 130"/>
                <a:gd name="T2" fmla="*/ 0 w 214"/>
                <a:gd name="T3" fmla="*/ 0 h 130"/>
                <a:gd name="T4" fmla="*/ 0 60000 65536"/>
                <a:gd name="T5" fmla="*/ 0 60000 65536"/>
              </a:gdLst>
              <a:ahLst/>
              <a:cxnLst>
                <a:cxn ang="T4">
                  <a:pos x="T0" y="T1"/>
                </a:cxn>
                <a:cxn ang="T5">
                  <a:pos x="T2" y="T3"/>
                </a:cxn>
              </a:cxnLst>
              <a:rect l="0" t="0" r="r" b="b"/>
              <a:pathLst>
                <a:path w="214" h="130">
                  <a:moveTo>
                    <a:pt x="213" y="129"/>
                  </a:moveTo>
                  <a:lnTo>
                    <a:pt x="0" y="0"/>
                  </a:lnTo>
                </a:path>
              </a:pathLst>
            </a:custGeom>
            <a:noFill/>
            <a:ln w="127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6199" name="Freeform 201"/>
            <p:cNvSpPr>
              <a:spLocks noChangeArrowheads="1"/>
            </p:cNvSpPr>
            <p:nvPr/>
          </p:nvSpPr>
          <p:spPr bwMode="auto">
            <a:xfrm>
              <a:off x="5036" y="3131"/>
              <a:ext cx="199" cy="145"/>
            </a:xfrm>
            <a:custGeom>
              <a:avLst/>
              <a:gdLst>
                <a:gd name="T0" fmla="*/ 198 w 199"/>
                <a:gd name="T1" fmla="*/ 0 h 145"/>
                <a:gd name="T2" fmla="*/ 0 w 199"/>
                <a:gd name="T3" fmla="*/ 144 h 145"/>
                <a:gd name="T4" fmla="*/ 0 60000 65536"/>
                <a:gd name="T5" fmla="*/ 0 60000 65536"/>
              </a:gdLst>
              <a:ahLst/>
              <a:cxnLst>
                <a:cxn ang="T4">
                  <a:pos x="T0" y="T1"/>
                </a:cxn>
                <a:cxn ang="T5">
                  <a:pos x="T2" y="T3"/>
                </a:cxn>
              </a:cxnLst>
              <a:rect l="0" t="0" r="r" b="b"/>
              <a:pathLst>
                <a:path w="199" h="145">
                  <a:moveTo>
                    <a:pt x="198" y="0"/>
                  </a:moveTo>
                  <a:lnTo>
                    <a:pt x="0" y="144"/>
                  </a:lnTo>
                </a:path>
              </a:pathLst>
            </a:custGeom>
            <a:noFill/>
            <a:ln w="12700" cap="rnd">
              <a:solidFill>
                <a:schemeClr val="tx1"/>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6200" name="Freeform 202"/>
            <p:cNvSpPr>
              <a:spLocks noChangeArrowheads="1"/>
            </p:cNvSpPr>
            <p:nvPr/>
          </p:nvSpPr>
          <p:spPr bwMode="auto">
            <a:xfrm>
              <a:off x="4634" y="3125"/>
              <a:ext cx="205" cy="157"/>
            </a:xfrm>
            <a:custGeom>
              <a:avLst/>
              <a:gdLst>
                <a:gd name="T0" fmla="*/ 0 w 205"/>
                <a:gd name="T1" fmla="*/ 0 h 157"/>
                <a:gd name="T2" fmla="*/ 204 w 205"/>
                <a:gd name="T3" fmla="*/ 156 h 157"/>
                <a:gd name="T4" fmla="*/ 0 60000 65536"/>
                <a:gd name="T5" fmla="*/ 0 60000 65536"/>
              </a:gdLst>
              <a:ahLst/>
              <a:cxnLst>
                <a:cxn ang="T4">
                  <a:pos x="T0" y="T1"/>
                </a:cxn>
                <a:cxn ang="T5">
                  <a:pos x="T2" y="T3"/>
                </a:cxn>
              </a:cxnLst>
              <a:rect l="0" t="0" r="r" b="b"/>
              <a:pathLst>
                <a:path w="205" h="157">
                  <a:moveTo>
                    <a:pt x="0" y="0"/>
                  </a:moveTo>
                  <a:lnTo>
                    <a:pt x="204" y="156"/>
                  </a:lnTo>
                </a:path>
              </a:pathLst>
            </a:custGeom>
            <a:noFill/>
            <a:ln w="127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6201" name="Rectangle 203"/>
            <p:cNvSpPr>
              <a:spLocks noChangeArrowheads="1"/>
            </p:cNvSpPr>
            <p:nvPr/>
          </p:nvSpPr>
          <p:spPr bwMode="auto">
            <a:xfrm>
              <a:off x="5165" y="278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0</a:t>
              </a:r>
            </a:p>
          </p:txBody>
        </p:sp>
        <p:sp>
          <p:nvSpPr>
            <p:cNvPr id="176202" name="Rectangle 204"/>
            <p:cNvSpPr>
              <a:spLocks noChangeArrowheads="1"/>
            </p:cNvSpPr>
            <p:nvPr/>
          </p:nvSpPr>
          <p:spPr bwMode="auto">
            <a:xfrm>
              <a:off x="5113" y="3127"/>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e</a:t>
              </a:r>
            </a:p>
          </p:txBody>
        </p:sp>
        <p:sp>
          <p:nvSpPr>
            <p:cNvPr id="176203" name="Rectangle 205"/>
            <p:cNvSpPr>
              <a:spLocks noChangeArrowheads="1"/>
            </p:cNvSpPr>
            <p:nvPr/>
          </p:nvSpPr>
          <p:spPr bwMode="auto">
            <a:xfrm>
              <a:off x="4560" y="314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0</a:t>
              </a:r>
            </a:p>
          </p:txBody>
        </p:sp>
        <p:sp>
          <p:nvSpPr>
            <p:cNvPr id="176204" name="Freeform 206"/>
            <p:cNvSpPr>
              <a:spLocks noChangeArrowheads="1"/>
            </p:cNvSpPr>
            <p:nvPr/>
          </p:nvSpPr>
          <p:spPr bwMode="auto">
            <a:xfrm>
              <a:off x="4976" y="3104"/>
              <a:ext cx="199" cy="145"/>
            </a:xfrm>
            <a:custGeom>
              <a:avLst/>
              <a:gdLst>
                <a:gd name="T0" fmla="*/ 198 w 199"/>
                <a:gd name="T1" fmla="*/ 0 h 145"/>
                <a:gd name="T2" fmla="*/ 0 w 199"/>
                <a:gd name="T3" fmla="*/ 144 h 145"/>
                <a:gd name="T4" fmla="*/ 0 60000 65536"/>
                <a:gd name="T5" fmla="*/ 0 60000 65536"/>
              </a:gdLst>
              <a:ahLst/>
              <a:cxnLst>
                <a:cxn ang="T4">
                  <a:pos x="T0" y="T1"/>
                </a:cxn>
                <a:cxn ang="T5">
                  <a:pos x="T2" y="T3"/>
                </a:cxn>
              </a:cxnLst>
              <a:rect l="0" t="0" r="r" b="b"/>
              <a:pathLst>
                <a:path w="199" h="145">
                  <a:moveTo>
                    <a:pt x="198" y="0"/>
                  </a:moveTo>
                  <a:lnTo>
                    <a:pt x="0" y="144"/>
                  </a:lnTo>
                </a:path>
              </a:pathLst>
            </a:custGeom>
            <a:noFill/>
            <a:ln w="127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6205" name="Freeform 207"/>
            <p:cNvSpPr>
              <a:spLocks noChangeArrowheads="1"/>
            </p:cNvSpPr>
            <p:nvPr/>
          </p:nvSpPr>
          <p:spPr bwMode="auto">
            <a:xfrm>
              <a:off x="4691" y="3110"/>
              <a:ext cx="193" cy="139"/>
            </a:xfrm>
            <a:custGeom>
              <a:avLst/>
              <a:gdLst>
                <a:gd name="T0" fmla="*/ 192 w 193"/>
                <a:gd name="T1" fmla="*/ 138 h 139"/>
                <a:gd name="T2" fmla="*/ 0 w 193"/>
                <a:gd name="T3" fmla="*/ 0 h 139"/>
                <a:gd name="T4" fmla="*/ 0 60000 65536"/>
                <a:gd name="T5" fmla="*/ 0 60000 65536"/>
              </a:gdLst>
              <a:ahLst/>
              <a:cxnLst>
                <a:cxn ang="T4">
                  <a:pos x="T0" y="T1"/>
                </a:cxn>
                <a:cxn ang="T5">
                  <a:pos x="T2" y="T3"/>
                </a:cxn>
              </a:cxnLst>
              <a:rect l="0" t="0" r="r" b="b"/>
              <a:pathLst>
                <a:path w="193" h="139">
                  <a:moveTo>
                    <a:pt x="192" y="138"/>
                  </a:moveTo>
                  <a:lnTo>
                    <a:pt x="0" y="0"/>
                  </a:lnTo>
                </a:path>
              </a:pathLst>
            </a:custGeom>
            <a:noFill/>
            <a:ln w="127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6206" name="Rectangle 208"/>
            <p:cNvSpPr>
              <a:spLocks noChangeArrowheads="1"/>
            </p:cNvSpPr>
            <p:nvPr/>
          </p:nvSpPr>
          <p:spPr bwMode="auto">
            <a:xfrm>
              <a:off x="4708" y="2998"/>
              <a:ext cx="32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1+e</a:t>
              </a:r>
            </a:p>
          </p:txBody>
        </p:sp>
        <p:sp>
          <p:nvSpPr>
            <p:cNvPr id="176207" name="Rectangle 209"/>
            <p:cNvSpPr>
              <a:spLocks noChangeArrowheads="1"/>
            </p:cNvSpPr>
            <p:nvPr/>
          </p:nvSpPr>
          <p:spPr bwMode="auto">
            <a:xfrm>
              <a:off x="4967" y="2992"/>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1</a:t>
              </a:r>
            </a:p>
          </p:txBody>
        </p:sp>
        <p:sp>
          <p:nvSpPr>
            <p:cNvPr id="176208" name="Rectangle 210"/>
            <p:cNvSpPr>
              <a:spLocks noChangeArrowheads="1"/>
            </p:cNvSpPr>
            <p:nvPr/>
          </p:nvSpPr>
          <p:spPr bwMode="auto">
            <a:xfrm>
              <a:off x="544" y="3673"/>
              <a:ext cx="66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solidFill>
                    <a:schemeClr val="tx2"/>
                  </a:solidFill>
                  <a:latin typeface="Comic Sans MS" panose="030F0702030302020204" pitchFamily="66" charset="0"/>
                </a:rPr>
                <a:t>initially</a:t>
              </a:r>
            </a:p>
          </p:txBody>
        </p:sp>
        <p:sp>
          <p:nvSpPr>
            <p:cNvPr id="176209" name="Rectangle 211"/>
            <p:cNvSpPr>
              <a:spLocks noChangeArrowheads="1"/>
            </p:cNvSpPr>
            <p:nvPr/>
          </p:nvSpPr>
          <p:spPr bwMode="auto">
            <a:xfrm>
              <a:off x="1787" y="3571"/>
              <a:ext cx="106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solidFill>
                    <a:schemeClr val="tx2"/>
                  </a:solidFill>
                  <a:latin typeface="Comic Sans MS" panose="030F0702030302020204" pitchFamily="66" charset="0"/>
                </a:rPr>
                <a:t>… recompute</a:t>
              </a:r>
            </a:p>
            <a:p>
              <a:pPr algn="ctr"/>
              <a:r>
                <a:rPr lang="en-US" altLang="zh-CN" sz="2000">
                  <a:solidFill>
                    <a:schemeClr val="tx2"/>
                  </a:solidFill>
                  <a:latin typeface="Comic Sans MS" panose="030F0702030302020204" pitchFamily="66" charset="0"/>
                </a:rPr>
                <a:t>routing</a:t>
              </a:r>
            </a:p>
          </p:txBody>
        </p:sp>
        <p:sp>
          <p:nvSpPr>
            <p:cNvPr id="176210" name="Rectangle 212"/>
            <p:cNvSpPr>
              <a:spLocks noChangeArrowheads="1"/>
            </p:cNvSpPr>
            <p:nvPr/>
          </p:nvSpPr>
          <p:spPr bwMode="auto">
            <a:xfrm>
              <a:off x="3059" y="3577"/>
              <a:ext cx="106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solidFill>
                    <a:schemeClr val="tx2"/>
                  </a:solidFill>
                  <a:latin typeface="Comic Sans MS" panose="030F0702030302020204" pitchFamily="66" charset="0"/>
                </a:rPr>
                <a:t>… recompute</a:t>
              </a:r>
            </a:p>
          </p:txBody>
        </p:sp>
        <p:sp>
          <p:nvSpPr>
            <p:cNvPr id="176211" name="Rectangle 213"/>
            <p:cNvSpPr>
              <a:spLocks noChangeArrowheads="1"/>
            </p:cNvSpPr>
            <p:nvPr/>
          </p:nvSpPr>
          <p:spPr bwMode="auto">
            <a:xfrm>
              <a:off x="4313" y="3565"/>
              <a:ext cx="106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solidFill>
                    <a:schemeClr val="tx2"/>
                  </a:solidFill>
                  <a:latin typeface="Comic Sans MS" panose="030F0702030302020204" pitchFamily="66" charset="0"/>
                </a:rPr>
                <a:t>… recompute</a:t>
              </a:r>
            </a:p>
          </p:txBody>
        </p:sp>
        <p:sp>
          <p:nvSpPr>
            <p:cNvPr id="176212" name="Line 214"/>
            <p:cNvSpPr>
              <a:spLocks noChangeShapeType="1"/>
            </p:cNvSpPr>
            <p:nvPr/>
          </p:nvSpPr>
          <p:spPr bwMode="auto">
            <a:xfrm flipV="1">
              <a:off x="2267" y="3407"/>
              <a:ext cx="0" cy="156"/>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76213" name="Line 215"/>
            <p:cNvSpPr>
              <a:spLocks noChangeShapeType="1"/>
            </p:cNvSpPr>
            <p:nvPr/>
          </p:nvSpPr>
          <p:spPr bwMode="auto">
            <a:xfrm flipV="1">
              <a:off x="1847" y="3119"/>
              <a:ext cx="0" cy="156"/>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76214" name="Line 216"/>
            <p:cNvSpPr>
              <a:spLocks noChangeShapeType="1"/>
            </p:cNvSpPr>
            <p:nvPr/>
          </p:nvSpPr>
          <p:spPr bwMode="auto">
            <a:xfrm flipV="1">
              <a:off x="2687" y="3122"/>
              <a:ext cx="0" cy="156"/>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76215" name="Line 217"/>
            <p:cNvSpPr>
              <a:spLocks noChangeShapeType="1"/>
            </p:cNvSpPr>
            <p:nvPr/>
          </p:nvSpPr>
          <p:spPr bwMode="auto">
            <a:xfrm flipV="1">
              <a:off x="3212" y="3125"/>
              <a:ext cx="0" cy="156"/>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76216" name="Line 218"/>
            <p:cNvSpPr>
              <a:spLocks noChangeShapeType="1"/>
            </p:cNvSpPr>
            <p:nvPr/>
          </p:nvSpPr>
          <p:spPr bwMode="auto">
            <a:xfrm flipV="1">
              <a:off x="3629" y="3407"/>
              <a:ext cx="0" cy="156"/>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76217" name="Line 219"/>
            <p:cNvSpPr>
              <a:spLocks noChangeShapeType="1"/>
            </p:cNvSpPr>
            <p:nvPr/>
          </p:nvSpPr>
          <p:spPr bwMode="auto">
            <a:xfrm flipV="1">
              <a:off x="4046" y="3125"/>
              <a:ext cx="0" cy="156"/>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76218" name="Line 220"/>
            <p:cNvSpPr>
              <a:spLocks noChangeShapeType="1"/>
            </p:cNvSpPr>
            <p:nvPr/>
          </p:nvSpPr>
          <p:spPr bwMode="auto">
            <a:xfrm flipV="1">
              <a:off x="4541" y="3137"/>
              <a:ext cx="0" cy="156"/>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76219" name="Line 221"/>
            <p:cNvSpPr>
              <a:spLocks noChangeShapeType="1"/>
            </p:cNvSpPr>
            <p:nvPr/>
          </p:nvSpPr>
          <p:spPr bwMode="auto">
            <a:xfrm flipV="1">
              <a:off x="4952" y="3419"/>
              <a:ext cx="0" cy="156"/>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76220" name="Line 222"/>
            <p:cNvSpPr>
              <a:spLocks noChangeShapeType="1"/>
            </p:cNvSpPr>
            <p:nvPr/>
          </p:nvSpPr>
          <p:spPr bwMode="auto">
            <a:xfrm flipV="1">
              <a:off x="5363" y="3143"/>
              <a:ext cx="0" cy="156"/>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9238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2002849" y="557213"/>
            <a:ext cx="6721475" cy="700087"/>
          </a:xfrm>
        </p:spPr>
        <p:txBody>
          <a:bodyPr>
            <a:normAutofit/>
          </a:bodyPr>
          <a:lstStyle/>
          <a:p>
            <a:pPr eaLnBrk="1" hangingPunct="1"/>
            <a:r>
              <a:rPr lang="en-US" altLang="zh-CN" sz="3200" b="1" dirty="0" smtClean="0">
                <a:latin typeface="宋体" panose="02010600030101010101" pitchFamily="2" charset="-122"/>
                <a:ea typeface="宋体" panose="02010600030101010101" pitchFamily="2" charset="-122"/>
              </a:rPr>
              <a:t> </a:t>
            </a:r>
            <a:r>
              <a:rPr lang="zh-CN" altLang="en-US" sz="3200" b="1" dirty="0" smtClean="0">
                <a:latin typeface="宋体" panose="02010600030101010101" pitchFamily="2" charset="-122"/>
                <a:ea typeface="宋体" panose="02010600030101010101" pitchFamily="2" charset="-122"/>
              </a:rPr>
              <a:t>第五章</a:t>
            </a:r>
            <a:r>
              <a:rPr lang="en-US" altLang="zh-CN" sz="3200" b="1" dirty="0" smtClean="0">
                <a:latin typeface="宋体" panose="02010600030101010101" pitchFamily="2" charset="-122"/>
                <a:ea typeface="宋体" panose="02010600030101010101" pitchFamily="2" charset="-122"/>
              </a:rPr>
              <a:t>: </a:t>
            </a:r>
            <a:r>
              <a:rPr lang="zh-CN" altLang="en-US" sz="3200" b="1" dirty="0" smtClean="0">
                <a:latin typeface="宋体" panose="02010600030101010101" pitchFamily="2" charset="-122"/>
                <a:ea typeface="宋体" panose="02010600030101010101" pitchFamily="2" charset="-122"/>
              </a:rPr>
              <a:t>网络层</a:t>
            </a:r>
          </a:p>
        </p:txBody>
      </p:sp>
      <p:sp>
        <p:nvSpPr>
          <p:cNvPr id="165892" name="Rectangle 4"/>
          <p:cNvSpPr>
            <a:spLocks noGrp="1" noChangeArrowheads="1"/>
          </p:cNvSpPr>
          <p:nvPr>
            <p:ph sz="half" idx="2"/>
          </p:nvPr>
        </p:nvSpPr>
        <p:spPr>
          <a:xfrm>
            <a:off x="2217017" y="1593850"/>
            <a:ext cx="3973513" cy="4425950"/>
          </a:xfrm>
        </p:spPr>
        <p:txBody>
          <a:bodyPr/>
          <a:lstStyle/>
          <a:p>
            <a:pPr eaLnBrk="1" hangingPunct="1">
              <a:lnSpc>
                <a:spcPct val="100000"/>
              </a:lnSpc>
            </a:pPr>
            <a:r>
              <a:rPr lang="en-US" altLang="zh-CN" sz="2600" b="1" dirty="0" smtClean="0">
                <a:latin typeface="宋体" panose="02010600030101010101" pitchFamily="2" charset="-122"/>
                <a:ea typeface="宋体" panose="02010600030101010101" pitchFamily="2" charset="-122"/>
              </a:rPr>
              <a:t>5.1 </a:t>
            </a:r>
            <a:r>
              <a:rPr lang="zh-CN" altLang="en-US" sz="2600" b="1" dirty="0">
                <a:latin typeface="宋体" panose="02010600030101010101" pitchFamily="2" charset="-122"/>
                <a:ea typeface="宋体" panose="02010600030101010101" pitchFamily="2" charset="-122"/>
              </a:rPr>
              <a:t>选路算法</a:t>
            </a:r>
          </a:p>
          <a:p>
            <a:pPr marL="715963" lvl="1" indent="-255588" defTabSz="0">
              <a:lnSpc>
                <a:spcPct val="100000"/>
              </a:lnSpc>
              <a:spcAft>
                <a:spcPct val="0"/>
              </a:spcAft>
              <a:buClr>
                <a:srgbClr val="1F1F20"/>
              </a:buClr>
              <a:tabLst>
                <a:tab pos="542925" algn="l"/>
              </a:tabLst>
            </a:pPr>
            <a:r>
              <a:rPr lang="zh-CN" altLang="en-US" b="1" dirty="0">
                <a:latin typeface="宋体" panose="02010600030101010101" pitchFamily="2" charset="-122"/>
                <a:ea typeface="宋体" panose="02010600030101010101" pitchFamily="2" charset="-122"/>
              </a:rPr>
              <a:t>链路状态选路算法</a:t>
            </a:r>
          </a:p>
          <a:p>
            <a:pPr marL="715963" lvl="1" indent="-255588" defTabSz="0">
              <a:lnSpc>
                <a:spcPct val="100000"/>
              </a:lnSpc>
              <a:spcAft>
                <a:spcPct val="0"/>
              </a:spcAft>
              <a:buClr>
                <a:srgbClr val="1F1F20"/>
              </a:buClr>
              <a:tabLst>
                <a:tab pos="542925" algn="l"/>
              </a:tabLst>
            </a:pPr>
            <a:r>
              <a:rPr lang="zh-CN" altLang="en-US" b="1" dirty="0">
                <a:latin typeface="宋体" panose="02010600030101010101" pitchFamily="2" charset="-122"/>
                <a:ea typeface="宋体" panose="02010600030101010101" pitchFamily="2" charset="-122"/>
              </a:rPr>
              <a:t>距离向量算法</a:t>
            </a:r>
          </a:p>
          <a:p>
            <a:pPr marL="715963" lvl="1" indent="-255588" defTabSz="0">
              <a:lnSpc>
                <a:spcPct val="100000"/>
              </a:lnSpc>
              <a:spcAft>
                <a:spcPct val="0"/>
              </a:spcAft>
              <a:buClr>
                <a:srgbClr val="1F1F20"/>
              </a:buClr>
              <a:tabLst>
                <a:tab pos="542925" algn="l"/>
              </a:tabLst>
            </a:pPr>
            <a:r>
              <a:rPr lang="zh-CN" altLang="en-US" b="1" dirty="0">
                <a:latin typeface="宋体" panose="02010600030101010101" pitchFamily="2" charset="-122"/>
                <a:ea typeface="宋体" panose="02010600030101010101" pitchFamily="2" charset="-122"/>
              </a:rPr>
              <a:t>层次选路</a:t>
            </a:r>
          </a:p>
          <a:p>
            <a:pPr eaLnBrk="1" hangingPunct="1">
              <a:lnSpc>
                <a:spcPct val="100000"/>
              </a:lnSpc>
            </a:pPr>
            <a:r>
              <a:rPr lang="en-US" altLang="zh-CN" sz="2600" b="1" dirty="0" smtClean="0">
                <a:latin typeface="宋体" panose="02010600030101010101" pitchFamily="2" charset="-122"/>
                <a:ea typeface="宋体" panose="02010600030101010101" pitchFamily="2" charset="-122"/>
              </a:rPr>
              <a:t>5.2 </a:t>
            </a:r>
            <a:r>
              <a:rPr lang="zh-CN" altLang="en-US" sz="2600" b="1" dirty="0">
                <a:latin typeface="宋体" panose="02010600030101010101" pitchFamily="2" charset="-122"/>
                <a:ea typeface="宋体" panose="02010600030101010101" pitchFamily="2" charset="-122"/>
              </a:rPr>
              <a:t>因特网中的选路</a:t>
            </a:r>
          </a:p>
          <a:p>
            <a:pPr marL="715963" lvl="1" indent="-255588" defTabSz="0">
              <a:lnSpc>
                <a:spcPct val="100000"/>
              </a:lnSpc>
              <a:spcAft>
                <a:spcPct val="0"/>
              </a:spcAft>
              <a:buClr>
                <a:srgbClr val="1F1F20"/>
              </a:buClr>
              <a:tabLst>
                <a:tab pos="542925" algn="l"/>
              </a:tabLst>
            </a:pPr>
            <a:r>
              <a:rPr lang="en-US" altLang="zh-CN" b="1" dirty="0">
                <a:latin typeface="宋体" panose="02010600030101010101" pitchFamily="2" charset="-122"/>
                <a:ea typeface="宋体" panose="02010600030101010101" pitchFamily="2" charset="-122"/>
              </a:rPr>
              <a:t>RIP</a:t>
            </a:r>
          </a:p>
          <a:p>
            <a:pPr marL="715963" lvl="1" indent="-255588" defTabSz="0">
              <a:lnSpc>
                <a:spcPct val="100000"/>
              </a:lnSpc>
              <a:spcAft>
                <a:spcPct val="0"/>
              </a:spcAft>
              <a:buClr>
                <a:srgbClr val="1F1F20"/>
              </a:buClr>
              <a:tabLst>
                <a:tab pos="542925" algn="l"/>
              </a:tabLst>
            </a:pPr>
            <a:r>
              <a:rPr lang="en-US" altLang="zh-CN" b="1" dirty="0">
                <a:latin typeface="宋体" panose="02010600030101010101" pitchFamily="2" charset="-122"/>
                <a:ea typeface="宋体" panose="02010600030101010101" pitchFamily="2" charset="-122"/>
              </a:rPr>
              <a:t>OSPF</a:t>
            </a:r>
          </a:p>
          <a:p>
            <a:pPr marL="715963" lvl="1" indent="-255588" defTabSz="0">
              <a:lnSpc>
                <a:spcPct val="100000"/>
              </a:lnSpc>
              <a:spcAft>
                <a:spcPct val="0"/>
              </a:spcAft>
              <a:buClr>
                <a:srgbClr val="1F1F20"/>
              </a:buClr>
              <a:tabLst>
                <a:tab pos="542925" algn="l"/>
              </a:tabLst>
            </a:pPr>
            <a:r>
              <a:rPr lang="en-US" altLang="zh-CN" b="1" dirty="0">
                <a:latin typeface="宋体" panose="02010600030101010101" pitchFamily="2" charset="-122"/>
                <a:ea typeface="宋体" panose="02010600030101010101" pitchFamily="2" charset="-122"/>
              </a:rPr>
              <a:t>BGP</a:t>
            </a:r>
          </a:p>
          <a:p>
            <a:pPr marL="0" indent="0" eaLnBrk="1" hangingPunct="1">
              <a:lnSpc>
                <a:spcPct val="100000"/>
              </a:lnSpc>
              <a:buNone/>
            </a:pPr>
            <a:endParaRPr lang="zh-CN" altLang="en-US" sz="2600" b="1" dirty="0">
              <a:latin typeface="宋体" panose="02010600030101010101" pitchFamily="2" charset="-122"/>
              <a:ea typeface="宋体" panose="02010600030101010101" pitchFamily="2" charset="-122"/>
            </a:endParaRPr>
          </a:p>
        </p:txBody>
      </p:sp>
      <p:sp>
        <p:nvSpPr>
          <p:cNvPr id="147460" name="灯片编号占位符 5"/>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CD0E9144-2173-4D70-BEAF-7495C5D0C65F}" type="slidenum">
              <a:rPr altLang="zh-CN" dirty="0" smtClean="0">
                <a:solidFill>
                  <a:srgbClr val="919293"/>
                </a:solidFill>
                <a:ea typeface="黑体" panose="02010609060101010101" pitchFamily="49" charset="-122"/>
              </a:rPr>
              <a:pPr>
                <a:defRPr/>
              </a:pPr>
              <a:t>14</a:t>
            </a:fld>
            <a:endParaRPr lang="zh-CN" altLang="zh-CN" smtClean="0">
              <a:solidFill>
                <a:srgbClr val="919293"/>
              </a:solidFill>
              <a:ea typeface="黑体" panose="02010609060101010101" pitchFamily="49" charset="-122"/>
            </a:endParaRPr>
          </a:p>
        </p:txBody>
      </p:sp>
    </p:spTree>
    <p:extLst>
      <p:ext uri="{BB962C8B-B14F-4D97-AF65-F5344CB8AC3E}">
        <p14:creationId xmlns:p14="http://schemas.microsoft.com/office/powerpoint/2010/main" val="3328414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1809751" y="496889"/>
            <a:ext cx="6678613" cy="700087"/>
          </a:xfrm>
        </p:spPr>
        <p:txBody>
          <a:bodyPr>
            <a:normAutofit/>
          </a:bodyPr>
          <a:lstStyle/>
          <a:p>
            <a:pPr eaLnBrk="1" hangingPunct="1"/>
            <a:r>
              <a:rPr lang="zh-CN" altLang="en-US" sz="3200" b="1" dirty="0" smtClean="0">
                <a:latin typeface="宋体" panose="02010600030101010101" pitchFamily="2" charset="-122"/>
                <a:ea typeface="宋体" panose="02010600030101010101" pitchFamily="2" charset="-122"/>
              </a:rPr>
              <a:t>距离向量选路算法</a:t>
            </a:r>
          </a:p>
        </p:txBody>
      </p:sp>
      <p:sp>
        <p:nvSpPr>
          <p:cNvPr id="152579" name="Rectangle 3"/>
          <p:cNvSpPr>
            <a:spLocks noGrp="1" noChangeArrowheads="1"/>
          </p:cNvSpPr>
          <p:nvPr>
            <p:ph idx="1"/>
          </p:nvPr>
        </p:nvSpPr>
        <p:spPr>
          <a:xfrm>
            <a:off x="1854201" y="1600200"/>
            <a:ext cx="8423275" cy="4648200"/>
          </a:xfrm>
        </p:spPr>
        <p:txBody>
          <a:bodyPr>
            <a:normAutofit/>
          </a:bodyPr>
          <a:lstStyle/>
          <a:p>
            <a:pPr eaLnBrk="1" hangingPunct="1">
              <a:lnSpc>
                <a:spcPct val="90000"/>
              </a:lnSpc>
              <a:buFontTx/>
              <a:buNone/>
              <a:defRPr/>
            </a:pPr>
            <a:r>
              <a:rPr lang="en-US" altLang="zh-CN" sz="2400" b="1" u="sng" dirty="0">
                <a:solidFill>
                  <a:schemeClr val="tx2"/>
                </a:solidFill>
              </a:rPr>
              <a:t>Bellman-Ford </a:t>
            </a:r>
            <a:r>
              <a:rPr lang="zh-CN" altLang="en-US" sz="2400" b="1" u="sng" dirty="0">
                <a:solidFill>
                  <a:schemeClr val="tx2"/>
                </a:solidFill>
              </a:rPr>
              <a:t>方程 </a:t>
            </a:r>
            <a:r>
              <a:rPr lang="en-US" altLang="zh-CN" sz="2400" b="1" u="sng" dirty="0">
                <a:solidFill>
                  <a:schemeClr val="tx2"/>
                </a:solidFill>
              </a:rPr>
              <a:t>(</a:t>
            </a:r>
            <a:r>
              <a:rPr lang="zh-CN" altLang="en-US" sz="2400" b="1" u="sng" dirty="0">
                <a:solidFill>
                  <a:schemeClr val="tx2"/>
                </a:solidFill>
              </a:rPr>
              <a:t>动态计算</a:t>
            </a:r>
            <a:r>
              <a:rPr lang="en-US" altLang="zh-CN" sz="2400" b="1" u="sng" dirty="0">
                <a:solidFill>
                  <a:schemeClr val="tx2"/>
                </a:solidFill>
              </a:rPr>
              <a:t>)</a:t>
            </a:r>
          </a:p>
          <a:p>
            <a:pPr eaLnBrk="1" hangingPunct="1">
              <a:lnSpc>
                <a:spcPct val="90000"/>
              </a:lnSpc>
              <a:buFontTx/>
              <a:buNone/>
              <a:defRPr/>
            </a:pPr>
            <a:r>
              <a:rPr lang="zh-CN" altLang="en-US" sz="2400" b="1" dirty="0"/>
              <a:t>定义</a:t>
            </a:r>
          </a:p>
          <a:p>
            <a:pPr eaLnBrk="1" hangingPunct="1">
              <a:lnSpc>
                <a:spcPct val="90000"/>
              </a:lnSpc>
              <a:buFontTx/>
              <a:buNone/>
              <a:defRPr/>
            </a:pPr>
            <a:r>
              <a:rPr lang="en-US" altLang="zh-CN" sz="2400" b="1" dirty="0"/>
              <a:t>d</a:t>
            </a:r>
            <a:r>
              <a:rPr lang="en-US" altLang="zh-CN" sz="2400" b="1" baseline="-25000" dirty="0"/>
              <a:t>x</a:t>
            </a:r>
            <a:r>
              <a:rPr lang="en-US" altLang="zh-CN" sz="2400" b="1" dirty="0"/>
              <a:t>(y) := </a:t>
            </a:r>
            <a:r>
              <a:rPr lang="zh-CN" altLang="en-US" sz="2400" b="1" dirty="0"/>
              <a:t>从</a:t>
            </a:r>
            <a:r>
              <a:rPr lang="en-US" altLang="zh-CN" sz="2400" b="1" dirty="0"/>
              <a:t>x</a:t>
            </a:r>
            <a:r>
              <a:rPr lang="zh-CN" altLang="en-US" sz="2400" b="1" dirty="0"/>
              <a:t>到</a:t>
            </a:r>
            <a:r>
              <a:rPr lang="en-US" altLang="zh-CN" sz="2400" b="1" dirty="0"/>
              <a:t>y</a:t>
            </a:r>
            <a:r>
              <a:rPr lang="zh-CN" altLang="en-US" sz="2400" b="1" dirty="0"/>
              <a:t>的具有最低开销路径的开销值</a:t>
            </a:r>
          </a:p>
          <a:p>
            <a:pPr eaLnBrk="1" hangingPunct="1">
              <a:lnSpc>
                <a:spcPct val="90000"/>
              </a:lnSpc>
              <a:buFontTx/>
              <a:buNone/>
              <a:defRPr/>
            </a:pPr>
            <a:endParaRPr lang="zh-CN" altLang="en-US" sz="2400" b="1" dirty="0"/>
          </a:p>
          <a:p>
            <a:pPr eaLnBrk="1" hangingPunct="1">
              <a:lnSpc>
                <a:spcPct val="90000"/>
              </a:lnSpc>
              <a:buFontTx/>
              <a:buNone/>
              <a:defRPr/>
            </a:pPr>
            <a:r>
              <a:rPr lang="en-US" altLang="zh-CN" sz="2400" b="1" dirty="0"/>
              <a:t>Then</a:t>
            </a:r>
          </a:p>
          <a:p>
            <a:pPr eaLnBrk="1" hangingPunct="1">
              <a:lnSpc>
                <a:spcPct val="90000"/>
              </a:lnSpc>
              <a:buFontTx/>
              <a:buNone/>
              <a:defRPr/>
            </a:pPr>
            <a:endParaRPr lang="en-US" altLang="zh-CN" b="1" dirty="0"/>
          </a:p>
          <a:p>
            <a:pPr eaLnBrk="1" hangingPunct="1">
              <a:lnSpc>
                <a:spcPct val="90000"/>
              </a:lnSpc>
              <a:buFontTx/>
              <a:buNone/>
              <a:defRPr/>
            </a:pPr>
            <a:r>
              <a:rPr lang="en-US" altLang="zh-CN" b="1" dirty="0">
                <a:solidFill>
                  <a:schemeClr val="tx2"/>
                </a:solidFill>
              </a:rPr>
              <a:t>d</a:t>
            </a:r>
            <a:r>
              <a:rPr lang="en-US" altLang="zh-CN" b="1" baseline="-25000" dirty="0">
                <a:solidFill>
                  <a:schemeClr val="tx2"/>
                </a:solidFill>
              </a:rPr>
              <a:t>x</a:t>
            </a:r>
            <a:r>
              <a:rPr lang="en-US" altLang="zh-CN" b="1" dirty="0">
                <a:solidFill>
                  <a:schemeClr val="tx2"/>
                </a:solidFill>
              </a:rPr>
              <a:t>(y) = </a:t>
            </a:r>
            <a:r>
              <a:rPr lang="en-US" altLang="zh-CN" b="1" dirty="0" err="1">
                <a:solidFill>
                  <a:schemeClr val="tx2"/>
                </a:solidFill>
              </a:rPr>
              <a:t>min</a:t>
            </a:r>
            <a:r>
              <a:rPr lang="en-US" altLang="zh-CN" b="1" baseline="-25000" dirty="0" err="1">
                <a:solidFill>
                  <a:schemeClr val="tx2"/>
                </a:solidFill>
              </a:rPr>
              <a:t>v</a:t>
            </a:r>
            <a:r>
              <a:rPr lang="en-US" altLang="zh-CN" b="1" dirty="0">
                <a:solidFill>
                  <a:schemeClr val="tx2"/>
                </a:solidFill>
              </a:rPr>
              <a:t> {c(</a:t>
            </a:r>
            <a:r>
              <a:rPr lang="en-US" altLang="zh-CN" b="1" dirty="0" err="1">
                <a:solidFill>
                  <a:schemeClr val="tx2"/>
                </a:solidFill>
              </a:rPr>
              <a:t>x,v</a:t>
            </a:r>
            <a:r>
              <a:rPr lang="en-US" altLang="zh-CN" b="1" dirty="0">
                <a:solidFill>
                  <a:schemeClr val="tx2"/>
                </a:solidFill>
              </a:rPr>
              <a:t>) + d</a:t>
            </a:r>
            <a:r>
              <a:rPr lang="en-US" altLang="zh-CN" b="1" baseline="-25000" dirty="0">
                <a:solidFill>
                  <a:schemeClr val="tx2"/>
                </a:solidFill>
              </a:rPr>
              <a:t>v</a:t>
            </a:r>
            <a:r>
              <a:rPr lang="en-US" altLang="zh-CN" b="1" dirty="0">
                <a:solidFill>
                  <a:schemeClr val="tx2"/>
                </a:solidFill>
              </a:rPr>
              <a:t>(y) }</a:t>
            </a:r>
          </a:p>
          <a:p>
            <a:pPr eaLnBrk="1" hangingPunct="1">
              <a:lnSpc>
                <a:spcPct val="90000"/>
              </a:lnSpc>
              <a:buFontTx/>
              <a:buNone/>
              <a:defRPr/>
            </a:pPr>
            <a:endParaRPr lang="en-US" altLang="zh-CN" b="1" dirty="0">
              <a:solidFill>
                <a:schemeClr val="tx2"/>
              </a:solidFill>
            </a:endParaRPr>
          </a:p>
          <a:p>
            <a:pPr eaLnBrk="1" hangingPunct="1">
              <a:lnSpc>
                <a:spcPct val="90000"/>
              </a:lnSpc>
              <a:buFontTx/>
              <a:buNone/>
              <a:defRPr/>
            </a:pPr>
            <a:r>
              <a:rPr lang="en-US" altLang="zh-CN" sz="2400" b="1" dirty="0"/>
              <a:t>V</a:t>
            </a:r>
            <a:r>
              <a:rPr lang="zh-CN" altLang="en-US" sz="2400" b="1" dirty="0"/>
              <a:t>是</a:t>
            </a:r>
            <a:r>
              <a:rPr lang="en-US" altLang="zh-CN" sz="2400" b="1" dirty="0"/>
              <a:t>x</a:t>
            </a:r>
            <a:r>
              <a:rPr lang="zh-CN" altLang="en-US" sz="2400" b="1" dirty="0"/>
              <a:t>的相邻节点</a:t>
            </a:r>
            <a:r>
              <a:rPr lang="en-US" altLang="zh-CN" sz="2400" b="1" dirty="0"/>
              <a:t>, </a:t>
            </a:r>
            <a:r>
              <a:rPr lang="en-US" altLang="zh-CN" sz="2400" b="1" dirty="0" err="1">
                <a:solidFill>
                  <a:schemeClr val="tx2"/>
                </a:solidFill>
              </a:rPr>
              <a:t>min</a:t>
            </a:r>
            <a:r>
              <a:rPr lang="en-US" altLang="zh-CN" sz="2400" b="1" baseline="-25000" dirty="0" err="1">
                <a:solidFill>
                  <a:schemeClr val="tx2"/>
                </a:solidFill>
              </a:rPr>
              <a:t>v</a:t>
            </a:r>
            <a:r>
              <a:rPr lang="zh-CN" altLang="en-US" sz="2400" b="1" dirty="0"/>
              <a:t>是对于与</a:t>
            </a:r>
            <a:r>
              <a:rPr lang="en-US" altLang="zh-CN" sz="2400" b="1" dirty="0"/>
              <a:t>x</a:t>
            </a:r>
            <a:r>
              <a:rPr lang="zh-CN" altLang="en-US" sz="2400" b="1" dirty="0"/>
              <a:t>相连的所有邻居而言</a:t>
            </a:r>
          </a:p>
        </p:txBody>
      </p:sp>
      <p:sp>
        <p:nvSpPr>
          <p:cNvPr id="161795" name="灯片编号占位符 4"/>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57F5C921-1B5F-4AB7-A3E0-7A3B3A13FF8B}" type="slidenum">
              <a:rPr altLang="zh-CN" dirty="0" smtClean="0">
                <a:solidFill>
                  <a:srgbClr val="919293"/>
                </a:solidFill>
                <a:ea typeface="黑体" panose="02010609060101010101" pitchFamily="49" charset="-122"/>
              </a:rPr>
              <a:pPr>
                <a:defRPr/>
              </a:pPr>
              <a:t>15</a:t>
            </a:fld>
            <a:endParaRPr lang="zh-CN" altLang="zh-CN" smtClean="0">
              <a:solidFill>
                <a:srgbClr val="919293"/>
              </a:solidFill>
              <a:ea typeface="黑体" panose="02010609060101010101" pitchFamily="49" charset="-122"/>
            </a:endParaRPr>
          </a:p>
        </p:txBody>
      </p:sp>
      <p:sp>
        <p:nvSpPr>
          <p:cNvPr id="180229" name="Rectangle 4"/>
          <p:cNvSpPr>
            <a:spLocks noChangeArrowheads="1"/>
          </p:cNvSpPr>
          <p:nvPr/>
        </p:nvSpPr>
        <p:spPr bwMode="auto">
          <a:xfrm>
            <a:off x="1809751" y="4341813"/>
            <a:ext cx="5148263" cy="673100"/>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256784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1562101" y="307182"/>
            <a:ext cx="5924550" cy="885825"/>
          </a:xfrm>
        </p:spPr>
        <p:txBody>
          <a:bodyPr>
            <a:normAutofit/>
          </a:bodyPr>
          <a:lstStyle/>
          <a:p>
            <a:pPr eaLnBrk="1" hangingPunct="1"/>
            <a:r>
              <a:rPr lang="en-US" altLang="zh-CN" sz="3200" b="1" dirty="0" smtClean="0">
                <a:latin typeface="宋体" panose="02010600030101010101" pitchFamily="2" charset="-122"/>
                <a:ea typeface="宋体" panose="02010600030101010101" pitchFamily="2" charset="-122"/>
              </a:rPr>
              <a:t>Bellman-Ford </a:t>
            </a:r>
            <a:r>
              <a:rPr lang="zh-CN" altLang="en-US" sz="3200" b="1" dirty="0" smtClean="0">
                <a:latin typeface="宋体" panose="02010600030101010101" pitchFamily="2" charset="-122"/>
                <a:ea typeface="宋体" panose="02010600030101010101" pitchFamily="2" charset="-122"/>
              </a:rPr>
              <a:t>方程 举例</a:t>
            </a:r>
          </a:p>
        </p:txBody>
      </p:sp>
      <p:sp>
        <p:nvSpPr>
          <p:cNvPr id="163842" name="灯片编号占位符 3"/>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C05B63EF-13F6-48A5-894E-B4E169F72E8B}" type="slidenum">
              <a:rPr altLang="zh-CN" dirty="0" smtClean="0">
                <a:solidFill>
                  <a:srgbClr val="919293"/>
                </a:solidFill>
                <a:ea typeface="黑体" panose="02010609060101010101" pitchFamily="49" charset="-122"/>
              </a:rPr>
              <a:pPr>
                <a:defRPr/>
              </a:pPr>
              <a:t>16</a:t>
            </a:fld>
            <a:endParaRPr lang="zh-CN" altLang="zh-CN" smtClean="0">
              <a:solidFill>
                <a:srgbClr val="919293"/>
              </a:solidFill>
              <a:ea typeface="黑体" panose="02010609060101010101" pitchFamily="49" charset="-122"/>
            </a:endParaRPr>
          </a:p>
        </p:txBody>
      </p:sp>
      <p:grpSp>
        <p:nvGrpSpPr>
          <p:cNvPr id="182276" name="Group 72"/>
          <p:cNvGrpSpPr>
            <a:grpSpLocks/>
          </p:cNvGrpSpPr>
          <p:nvPr/>
        </p:nvGrpSpPr>
        <p:grpSpPr bwMode="auto">
          <a:xfrm>
            <a:off x="1801813" y="1504951"/>
            <a:ext cx="3505200" cy="2182813"/>
            <a:chOff x="175" y="948"/>
            <a:chExt cx="2208" cy="1375"/>
          </a:xfrm>
        </p:grpSpPr>
        <p:sp>
          <p:nvSpPr>
            <p:cNvPr id="182281" name="Freeform 3"/>
            <p:cNvSpPr>
              <a:spLocks noChangeArrowheads="1"/>
            </p:cNvSpPr>
            <p:nvPr/>
          </p:nvSpPr>
          <p:spPr bwMode="auto">
            <a:xfrm>
              <a:off x="175" y="948"/>
              <a:ext cx="2208" cy="1373"/>
            </a:xfrm>
            <a:custGeom>
              <a:avLst/>
              <a:gdLst>
                <a:gd name="T0" fmla="*/ 7 w 2208"/>
                <a:gd name="T1" fmla="*/ 559 h 1373"/>
                <a:gd name="T2" fmla="*/ 47 w 2208"/>
                <a:gd name="T3" fmla="*/ 481 h 1373"/>
                <a:gd name="T4" fmla="*/ 147 w 2208"/>
                <a:gd name="T5" fmla="*/ 371 h 1373"/>
                <a:gd name="T6" fmla="*/ 248 w 2208"/>
                <a:gd name="T7" fmla="*/ 261 h 1373"/>
                <a:gd name="T8" fmla="*/ 297 w 2208"/>
                <a:gd name="T9" fmla="*/ 175 h 1373"/>
                <a:gd name="T10" fmla="*/ 356 w 2208"/>
                <a:gd name="T11" fmla="*/ 93 h 1373"/>
                <a:gd name="T12" fmla="*/ 455 w 2208"/>
                <a:gd name="T13" fmla="*/ 31 h 1373"/>
                <a:gd name="T14" fmla="*/ 574 w 2208"/>
                <a:gd name="T15" fmla="*/ 8 h 1373"/>
                <a:gd name="T16" fmla="*/ 684 w 2208"/>
                <a:gd name="T17" fmla="*/ 1 h 1373"/>
                <a:gd name="T18" fmla="*/ 886 w 2208"/>
                <a:gd name="T19" fmla="*/ 2 h 1373"/>
                <a:gd name="T20" fmla="*/ 1179 w 2208"/>
                <a:gd name="T21" fmla="*/ 23 h 1373"/>
                <a:gd name="T22" fmla="*/ 1386 w 2208"/>
                <a:gd name="T23" fmla="*/ 52 h 1373"/>
                <a:gd name="T24" fmla="*/ 1502 w 2208"/>
                <a:gd name="T25" fmla="*/ 76 h 1373"/>
                <a:gd name="T26" fmla="*/ 1633 w 2208"/>
                <a:gd name="T27" fmla="*/ 122 h 1373"/>
                <a:gd name="T28" fmla="*/ 1759 w 2208"/>
                <a:gd name="T29" fmla="*/ 205 h 1373"/>
                <a:gd name="T30" fmla="*/ 1851 w 2208"/>
                <a:gd name="T31" fmla="*/ 306 h 1373"/>
                <a:gd name="T32" fmla="*/ 1967 w 2208"/>
                <a:gd name="T33" fmla="*/ 461 h 1373"/>
                <a:gd name="T34" fmla="*/ 2056 w 2208"/>
                <a:gd name="T35" fmla="*/ 564 h 1373"/>
                <a:gd name="T36" fmla="*/ 2142 w 2208"/>
                <a:gd name="T37" fmla="*/ 670 h 1373"/>
                <a:gd name="T38" fmla="*/ 2199 w 2208"/>
                <a:gd name="T39" fmla="*/ 778 h 1373"/>
                <a:gd name="T40" fmla="*/ 2198 w 2208"/>
                <a:gd name="T41" fmla="*/ 884 h 1373"/>
                <a:gd name="T42" fmla="*/ 2169 w 2208"/>
                <a:gd name="T43" fmla="*/ 938 h 1373"/>
                <a:gd name="T44" fmla="*/ 2058 w 2208"/>
                <a:gd name="T45" fmla="*/ 1054 h 1373"/>
                <a:gd name="T46" fmla="*/ 1904 w 2208"/>
                <a:gd name="T47" fmla="*/ 1164 h 1373"/>
                <a:gd name="T48" fmla="*/ 1737 w 2208"/>
                <a:gd name="T49" fmla="*/ 1257 h 1373"/>
                <a:gd name="T50" fmla="*/ 1580 w 2208"/>
                <a:gd name="T51" fmla="*/ 1318 h 1373"/>
                <a:gd name="T52" fmla="*/ 1412 w 2208"/>
                <a:gd name="T53" fmla="*/ 1349 h 1373"/>
                <a:gd name="T54" fmla="*/ 1152 w 2208"/>
                <a:gd name="T55" fmla="*/ 1361 h 1373"/>
                <a:gd name="T56" fmla="*/ 992 w 2208"/>
                <a:gd name="T57" fmla="*/ 1364 h 1373"/>
                <a:gd name="T58" fmla="*/ 710 w 2208"/>
                <a:gd name="T59" fmla="*/ 1372 h 1373"/>
                <a:gd name="T60" fmla="*/ 522 w 2208"/>
                <a:gd name="T61" fmla="*/ 1351 h 1373"/>
                <a:gd name="T62" fmla="*/ 409 w 2208"/>
                <a:gd name="T63" fmla="*/ 1312 h 1373"/>
                <a:gd name="T64" fmla="*/ 257 w 2208"/>
                <a:gd name="T65" fmla="*/ 1216 h 1373"/>
                <a:gd name="T66" fmla="*/ 134 w 2208"/>
                <a:gd name="T67" fmla="*/ 1091 h 1373"/>
                <a:gd name="T68" fmla="*/ 75 w 2208"/>
                <a:gd name="T69" fmla="*/ 996 h 1373"/>
                <a:gd name="T70" fmla="*/ 29 w 2208"/>
                <a:gd name="T71" fmla="*/ 813 h 1373"/>
                <a:gd name="T72" fmla="*/ 13 w 2208"/>
                <a:gd name="T73" fmla="*/ 694 h 1373"/>
                <a:gd name="T74" fmla="*/ 0 w 2208"/>
                <a:gd name="T75" fmla="*/ 603 h 13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208" h="1373">
                  <a:moveTo>
                    <a:pt x="0" y="603"/>
                  </a:moveTo>
                  <a:lnTo>
                    <a:pt x="7" y="559"/>
                  </a:lnTo>
                  <a:lnTo>
                    <a:pt x="23" y="519"/>
                  </a:lnTo>
                  <a:lnTo>
                    <a:pt x="47" y="481"/>
                  </a:lnTo>
                  <a:lnTo>
                    <a:pt x="78" y="443"/>
                  </a:lnTo>
                  <a:lnTo>
                    <a:pt x="147" y="371"/>
                  </a:lnTo>
                  <a:lnTo>
                    <a:pt x="218" y="299"/>
                  </a:lnTo>
                  <a:lnTo>
                    <a:pt x="248" y="261"/>
                  </a:lnTo>
                  <a:lnTo>
                    <a:pt x="273" y="218"/>
                  </a:lnTo>
                  <a:lnTo>
                    <a:pt x="297" y="175"/>
                  </a:lnTo>
                  <a:lnTo>
                    <a:pt x="324" y="133"/>
                  </a:lnTo>
                  <a:lnTo>
                    <a:pt x="356" y="93"/>
                  </a:lnTo>
                  <a:lnTo>
                    <a:pt x="399" y="59"/>
                  </a:lnTo>
                  <a:lnTo>
                    <a:pt x="455" y="31"/>
                  </a:lnTo>
                  <a:lnTo>
                    <a:pt x="529" y="13"/>
                  </a:lnTo>
                  <a:lnTo>
                    <a:pt x="574" y="8"/>
                  </a:lnTo>
                  <a:lnTo>
                    <a:pt x="626" y="3"/>
                  </a:lnTo>
                  <a:lnTo>
                    <a:pt x="684" y="1"/>
                  </a:lnTo>
                  <a:lnTo>
                    <a:pt x="748" y="0"/>
                  </a:lnTo>
                  <a:lnTo>
                    <a:pt x="886" y="2"/>
                  </a:lnTo>
                  <a:lnTo>
                    <a:pt x="1033" y="10"/>
                  </a:lnTo>
                  <a:lnTo>
                    <a:pt x="1179" y="23"/>
                  </a:lnTo>
                  <a:lnTo>
                    <a:pt x="1321" y="41"/>
                  </a:lnTo>
                  <a:lnTo>
                    <a:pt x="1386" y="52"/>
                  </a:lnTo>
                  <a:lnTo>
                    <a:pt x="1447" y="64"/>
                  </a:lnTo>
                  <a:lnTo>
                    <a:pt x="1502" y="76"/>
                  </a:lnTo>
                  <a:lnTo>
                    <a:pt x="1550" y="90"/>
                  </a:lnTo>
                  <a:lnTo>
                    <a:pt x="1633" y="122"/>
                  </a:lnTo>
                  <a:lnTo>
                    <a:pt x="1701" y="161"/>
                  </a:lnTo>
                  <a:lnTo>
                    <a:pt x="1759" y="205"/>
                  </a:lnTo>
                  <a:lnTo>
                    <a:pt x="1809" y="254"/>
                  </a:lnTo>
                  <a:lnTo>
                    <a:pt x="1851" y="306"/>
                  </a:lnTo>
                  <a:lnTo>
                    <a:pt x="1890" y="358"/>
                  </a:lnTo>
                  <a:lnTo>
                    <a:pt x="1967" y="461"/>
                  </a:lnTo>
                  <a:lnTo>
                    <a:pt x="2010" y="512"/>
                  </a:lnTo>
                  <a:lnTo>
                    <a:pt x="2056" y="564"/>
                  </a:lnTo>
                  <a:lnTo>
                    <a:pt x="2101" y="617"/>
                  </a:lnTo>
                  <a:lnTo>
                    <a:pt x="2142" y="670"/>
                  </a:lnTo>
                  <a:lnTo>
                    <a:pt x="2176" y="724"/>
                  </a:lnTo>
                  <a:lnTo>
                    <a:pt x="2199" y="778"/>
                  </a:lnTo>
                  <a:lnTo>
                    <a:pt x="2207" y="832"/>
                  </a:lnTo>
                  <a:lnTo>
                    <a:pt x="2198" y="884"/>
                  </a:lnTo>
                  <a:lnTo>
                    <a:pt x="2186" y="910"/>
                  </a:lnTo>
                  <a:lnTo>
                    <a:pt x="2169" y="938"/>
                  </a:lnTo>
                  <a:lnTo>
                    <a:pt x="2121" y="995"/>
                  </a:lnTo>
                  <a:lnTo>
                    <a:pt x="2058" y="1054"/>
                  </a:lnTo>
                  <a:lnTo>
                    <a:pt x="1984" y="1110"/>
                  </a:lnTo>
                  <a:lnTo>
                    <a:pt x="1904" y="1164"/>
                  </a:lnTo>
                  <a:lnTo>
                    <a:pt x="1820" y="1214"/>
                  </a:lnTo>
                  <a:lnTo>
                    <a:pt x="1737" y="1257"/>
                  </a:lnTo>
                  <a:lnTo>
                    <a:pt x="1658" y="1292"/>
                  </a:lnTo>
                  <a:lnTo>
                    <a:pt x="1580" y="1318"/>
                  </a:lnTo>
                  <a:lnTo>
                    <a:pt x="1497" y="1336"/>
                  </a:lnTo>
                  <a:lnTo>
                    <a:pt x="1412" y="1349"/>
                  </a:lnTo>
                  <a:lnTo>
                    <a:pt x="1324" y="1356"/>
                  </a:lnTo>
                  <a:lnTo>
                    <a:pt x="1152" y="1361"/>
                  </a:lnTo>
                  <a:lnTo>
                    <a:pt x="1070" y="1362"/>
                  </a:lnTo>
                  <a:lnTo>
                    <a:pt x="992" y="1364"/>
                  </a:lnTo>
                  <a:lnTo>
                    <a:pt x="846" y="1370"/>
                  </a:lnTo>
                  <a:lnTo>
                    <a:pt x="710" y="1372"/>
                  </a:lnTo>
                  <a:lnTo>
                    <a:pt x="581" y="1362"/>
                  </a:lnTo>
                  <a:lnTo>
                    <a:pt x="522" y="1351"/>
                  </a:lnTo>
                  <a:lnTo>
                    <a:pt x="464" y="1334"/>
                  </a:lnTo>
                  <a:lnTo>
                    <a:pt x="409" y="1312"/>
                  </a:lnTo>
                  <a:lnTo>
                    <a:pt x="356" y="1284"/>
                  </a:lnTo>
                  <a:lnTo>
                    <a:pt x="257" y="1216"/>
                  </a:lnTo>
                  <a:lnTo>
                    <a:pt x="171" y="1135"/>
                  </a:lnTo>
                  <a:lnTo>
                    <a:pt x="134" y="1091"/>
                  </a:lnTo>
                  <a:lnTo>
                    <a:pt x="101" y="1046"/>
                  </a:lnTo>
                  <a:lnTo>
                    <a:pt x="75" y="996"/>
                  </a:lnTo>
                  <a:lnTo>
                    <a:pt x="55" y="938"/>
                  </a:lnTo>
                  <a:lnTo>
                    <a:pt x="29" y="813"/>
                  </a:lnTo>
                  <a:lnTo>
                    <a:pt x="20" y="751"/>
                  </a:lnTo>
                  <a:lnTo>
                    <a:pt x="13" y="694"/>
                  </a:lnTo>
                  <a:lnTo>
                    <a:pt x="7" y="643"/>
                  </a:lnTo>
                  <a:lnTo>
                    <a:pt x="0" y="603"/>
                  </a:lnTo>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2282" name="Freeform 4"/>
            <p:cNvSpPr>
              <a:spLocks noChangeArrowheads="1"/>
            </p:cNvSpPr>
            <p:nvPr/>
          </p:nvSpPr>
          <p:spPr bwMode="auto">
            <a:xfrm>
              <a:off x="510" y="1475"/>
              <a:ext cx="343" cy="187"/>
            </a:xfrm>
            <a:custGeom>
              <a:avLst/>
              <a:gdLst>
                <a:gd name="T0" fmla="*/ 0 w 343"/>
                <a:gd name="T1" fmla="*/ 186 h 187"/>
                <a:gd name="T2" fmla="*/ 342 w 343"/>
                <a:gd name="T3" fmla="*/ 0 h 187"/>
                <a:gd name="T4" fmla="*/ 0 60000 65536"/>
                <a:gd name="T5" fmla="*/ 0 60000 65536"/>
              </a:gdLst>
              <a:ahLst/>
              <a:cxnLst>
                <a:cxn ang="T4">
                  <a:pos x="T0" y="T1"/>
                </a:cxn>
                <a:cxn ang="T5">
                  <a:pos x="T2" y="T3"/>
                </a:cxn>
              </a:cxnLst>
              <a:rect l="0" t="0" r="r" b="b"/>
              <a:pathLst>
                <a:path w="343" h="187">
                  <a:moveTo>
                    <a:pt x="0" y="186"/>
                  </a:moveTo>
                  <a:lnTo>
                    <a:pt x="342"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2283" name="Oval 5"/>
            <p:cNvSpPr>
              <a:spLocks noChangeArrowheads="1"/>
            </p:cNvSpPr>
            <p:nvPr/>
          </p:nvSpPr>
          <p:spPr bwMode="auto">
            <a:xfrm>
              <a:off x="250" y="1717"/>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2284" name="Line 6"/>
            <p:cNvSpPr>
              <a:spLocks noChangeShapeType="1"/>
            </p:cNvSpPr>
            <p:nvPr/>
          </p:nvSpPr>
          <p:spPr bwMode="auto">
            <a:xfrm>
              <a:off x="250" y="1710"/>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2285" name="Line 7"/>
            <p:cNvSpPr>
              <a:spLocks noChangeShapeType="1"/>
            </p:cNvSpPr>
            <p:nvPr/>
          </p:nvSpPr>
          <p:spPr bwMode="auto">
            <a:xfrm>
              <a:off x="563" y="1710"/>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2286" name="Rectangle 8"/>
            <p:cNvSpPr>
              <a:spLocks noChangeArrowheads="1"/>
            </p:cNvSpPr>
            <p:nvPr/>
          </p:nvSpPr>
          <p:spPr bwMode="auto">
            <a:xfrm>
              <a:off x="250" y="1710"/>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82287" name="Oval 9"/>
            <p:cNvSpPr>
              <a:spLocks noChangeArrowheads="1"/>
            </p:cNvSpPr>
            <p:nvPr/>
          </p:nvSpPr>
          <p:spPr bwMode="auto">
            <a:xfrm>
              <a:off x="247" y="1651"/>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2288" name="Oval 10"/>
            <p:cNvSpPr>
              <a:spLocks noChangeArrowheads="1"/>
            </p:cNvSpPr>
            <p:nvPr/>
          </p:nvSpPr>
          <p:spPr bwMode="auto">
            <a:xfrm>
              <a:off x="724" y="2104"/>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2289" name="Line 11"/>
            <p:cNvSpPr>
              <a:spLocks noChangeShapeType="1"/>
            </p:cNvSpPr>
            <p:nvPr/>
          </p:nvSpPr>
          <p:spPr bwMode="auto">
            <a:xfrm>
              <a:off x="724" y="2097"/>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2290" name="Line 12"/>
            <p:cNvSpPr>
              <a:spLocks noChangeShapeType="1"/>
            </p:cNvSpPr>
            <p:nvPr/>
          </p:nvSpPr>
          <p:spPr bwMode="auto">
            <a:xfrm>
              <a:off x="1037" y="2097"/>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2291" name="Rectangle 13"/>
            <p:cNvSpPr>
              <a:spLocks noChangeArrowheads="1"/>
            </p:cNvSpPr>
            <p:nvPr/>
          </p:nvSpPr>
          <p:spPr bwMode="auto">
            <a:xfrm>
              <a:off x="724" y="209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82292" name="Oval 14"/>
            <p:cNvSpPr>
              <a:spLocks noChangeArrowheads="1"/>
            </p:cNvSpPr>
            <p:nvPr/>
          </p:nvSpPr>
          <p:spPr bwMode="auto">
            <a:xfrm>
              <a:off x="721" y="2038"/>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2293" name="Oval 15"/>
            <p:cNvSpPr>
              <a:spLocks noChangeArrowheads="1"/>
            </p:cNvSpPr>
            <p:nvPr/>
          </p:nvSpPr>
          <p:spPr bwMode="auto">
            <a:xfrm>
              <a:off x="720" y="1414"/>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2294" name="Line 16"/>
            <p:cNvSpPr>
              <a:spLocks noChangeShapeType="1"/>
            </p:cNvSpPr>
            <p:nvPr/>
          </p:nvSpPr>
          <p:spPr bwMode="auto">
            <a:xfrm>
              <a:off x="720" y="1407"/>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2295" name="Line 17"/>
            <p:cNvSpPr>
              <a:spLocks noChangeShapeType="1"/>
            </p:cNvSpPr>
            <p:nvPr/>
          </p:nvSpPr>
          <p:spPr bwMode="auto">
            <a:xfrm>
              <a:off x="1033" y="1407"/>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2296" name="Rectangle 18"/>
            <p:cNvSpPr>
              <a:spLocks noChangeArrowheads="1"/>
            </p:cNvSpPr>
            <p:nvPr/>
          </p:nvSpPr>
          <p:spPr bwMode="auto">
            <a:xfrm>
              <a:off x="720" y="140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82297" name="Oval 19"/>
            <p:cNvSpPr>
              <a:spLocks noChangeArrowheads="1"/>
            </p:cNvSpPr>
            <p:nvPr/>
          </p:nvSpPr>
          <p:spPr bwMode="auto">
            <a:xfrm>
              <a:off x="717" y="1348"/>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2298" name="Oval 20"/>
            <p:cNvSpPr>
              <a:spLocks noChangeArrowheads="1"/>
            </p:cNvSpPr>
            <p:nvPr/>
          </p:nvSpPr>
          <p:spPr bwMode="auto">
            <a:xfrm>
              <a:off x="1403" y="1410"/>
              <a:ext cx="312"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2299" name="Line 21"/>
            <p:cNvSpPr>
              <a:spLocks noChangeShapeType="1"/>
            </p:cNvSpPr>
            <p:nvPr/>
          </p:nvSpPr>
          <p:spPr bwMode="auto">
            <a:xfrm>
              <a:off x="1403" y="1403"/>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2300" name="Line 22"/>
            <p:cNvSpPr>
              <a:spLocks noChangeShapeType="1"/>
            </p:cNvSpPr>
            <p:nvPr/>
          </p:nvSpPr>
          <p:spPr bwMode="auto">
            <a:xfrm>
              <a:off x="1715" y="1403"/>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2301" name="Rectangle 23"/>
            <p:cNvSpPr>
              <a:spLocks noChangeArrowheads="1"/>
            </p:cNvSpPr>
            <p:nvPr/>
          </p:nvSpPr>
          <p:spPr bwMode="auto">
            <a:xfrm>
              <a:off x="1403" y="1403"/>
              <a:ext cx="309"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82302" name="Oval 24"/>
            <p:cNvSpPr>
              <a:spLocks noChangeArrowheads="1"/>
            </p:cNvSpPr>
            <p:nvPr/>
          </p:nvSpPr>
          <p:spPr bwMode="auto">
            <a:xfrm>
              <a:off x="1406" y="1347"/>
              <a:ext cx="312"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2303" name="Oval 25"/>
            <p:cNvSpPr>
              <a:spLocks noChangeArrowheads="1"/>
            </p:cNvSpPr>
            <p:nvPr/>
          </p:nvSpPr>
          <p:spPr bwMode="auto">
            <a:xfrm>
              <a:off x="1413" y="2101"/>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2304" name="Line 26"/>
            <p:cNvSpPr>
              <a:spLocks noChangeShapeType="1"/>
            </p:cNvSpPr>
            <p:nvPr/>
          </p:nvSpPr>
          <p:spPr bwMode="auto">
            <a:xfrm>
              <a:off x="1413" y="2094"/>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2305" name="Line 27"/>
            <p:cNvSpPr>
              <a:spLocks noChangeShapeType="1"/>
            </p:cNvSpPr>
            <p:nvPr/>
          </p:nvSpPr>
          <p:spPr bwMode="auto">
            <a:xfrm>
              <a:off x="1726" y="2094"/>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2306" name="Rectangle 28"/>
            <p:cNvSpPr>
              <a:spLocks noChangeArrowheads="1"/>
            </p:cNvSpPr>
            <p:nvPr/>
          </p:nvSpPr>
          <p:spPr bwMode="auto">
            <a:xfrm>
              <a:off x="1413" y="209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82307" name="Oval 29"/>
            <p:cNvSpPr>
              <a:spLocks noChangeArrowheads="1"/>
            </p:cNvSpPr>
            <p:nvPr/>
          </p:nvSpPr>
          <p:spPr bwMode="auto">
            <a:xfrm>
              <a:off x="1410" y="2035"/>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2308" name="Oval 30"/>
            <p:cNvSpPr>
              <a:spLocks noChangeArrowheads="1"/>
            </p:cNvSpPr>
            <p:nvPr/>
          </p:nvSpPr>
          <p:spPr bwMode="auto">
            <a:xfrm>
              <a:off x="1978" y="1760"/>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2309" name="Line 31"/>
            <p:cNvSpPr>
              <a:spLocks noChangeShapeType="1"/>
            </p:cNvSpPr>
            <p:nvPr/>
          </p:nvSpPr>
          <p:spPr bwMode="auto">
            <a:xfrm>
              <a:off x="1978" y="1753"/>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2310" name="Line 32"/>
            <p:cNvSpPr>
              <a:spLocks noChangeShapeType="1"/>
            </p:cNvSpPr>
            <p:nvPr/>
          </p:nvSpPr>
          <p:spPr bwMode="auto">
            <a:xfrm>
              <a:off x="2291" y="1753"/>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2311" name="Rectangle 33"/>
            <p:cNvSpPr>
              <a:spLocks noChangeArrowheads="1"/>
            </p:cNvSpPr>
            <p:nvPr/>
          </p:nvSpPr>
          <p:spPr bwMode="auto">
            <a:xfrm>
              <a:off x="1978" y="1753"/>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82312" name="Oval 34"/>
            <p:cNvSpPr>
              <a:spLocks noChangeArrowheads="1"/>
            </p:cNvSpPr>
            <p:nvPr/>
          </p:nvSpPr>
          <p:spPr bwMode="auto">
            <a:xfrm>
              <a:off x="1975" y="1694"/>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2313" name="Freeform 35"/>
            <p:cNvSpPr>
              <a:spLocks noChangeArrowheads="1"/>
            </p:cNvSpPr>
            <p:nvPr/>
          </p:nvSpPr>
          <p:spPr bwMode="auto">
            <a:xfrm>
              <a:off x="1569" y="1502"/>
              <a:ext cx="1" cy="523"/>
            </a:xfrm>
            <a:custGeom>
              <a:avLst/>
              <a:gdLst>
                <a:gd name="T0" fmla="*/ 0 w 1"/>
                <a:gd name="T1" fmla="*/ 0 h 523"/>
                <a:gd name="T2" fmla="*/ 0 w 1"/>
                <a:gd name="T3" fmla="*/ 522 h 523"/>
                <a:gd name="T4" fmla="*/ 0 60000 65536"/>
                <a:gd name="T5" fmla="*/ 0 60000 65536"/>
              </a:gdLst>
              <a:ahLst/>
              <a:cxnLst>
                <a:cxn ang="T4">
                  <a:pos x="T0" y="T1"/>
                </a:cxn>
                <a:cxn ang="T5">
                  <a:pos x="T2" y="T3"/>
                </a:cxn>
              </a:cxnLst>
              <a:rect l="0" t="0" r="r" b="b"/>
              <a:pathLst>
                <a:path w="1" h="523">
                  <a:moveTo>
                    <a:pt x="0" y="0"/>
                  </a:moveTo>
                  <a:lnTo>
                    <a:pt x="0" y="522"/>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2314" name="Freeform 36"/>
            <p:cNvSpPr>
              <a:spLocks noChangeArrowheads="1"/>
            </p:cNvSpPr>
            <p:nvPr/>
          </p:nvSpPr>
          <p:spPr bwMode="auto">
            <a:xfrm>
              <a:off x="876" y="1508"/>
              <a:ext cx="1" cy="538"/>
            </a:xfrm>
            <a:custGeom>
              <a:avLst/>
              <a:gdLst>
                <a:gd name="T0" fmla="*/ 0 w 1"/>
                <a:gd name="T1" fmla="*/ 0 h 538"/>
                <a:gd name="T2" fmla="*/ 0 w 1"/>
                <a:gd name="T3" fmla="*/ 537 h 538"/>
                <a:gd name="T4" fmla="*/ 0 60000 65536"/>
                <a:gd name="T5" fmla="*/ 0 60000 65536"/>
              </a:gdLst>
              <a:ahLst/>
              <a:cxnLst>
                <a:cxn ang="T4">
                  <a:pos x="T0" y="T1"/>
                </a:cxn>
                <a:cxn ang="T5">
                  <a:pos x="T2" y="T3"/>
                </a:cxn>
              </a:cxnLst>
              <a:rect l="0" t="0" r="r" b="b"/>
              <a:pathLst>
                <a:path w="1" h="538">
                  <a:moveTo>
                    <a:pt x="0" y="0"/>
                  </a:moveTo>
                  <a:lnTo>
                    <a:pt x="0" y="537"/>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2315" name="Freeform 37"/>
            <p:cNvSpPr>
              <a:spLocks noChangeArrowheads="1"/>
            </p:cNvSpPr>
            <p:nvPr/>
          </p:nvSpPr>
          <p:spPr bwMode="auto">
            <a:xfrm>
              <a:off x="1041" y="1493"/>
              <a:ext cx="505" cy="601"/>
            </a:xfrm>
            <a:custGeom>
              <a:avLst/>
              <a:gdLst>
                <a:gd name="T0" fmla="*/ 0 w 505"/>
                <a:gd name="T1" fmla="*/ 600 h 601"/>
                <a:gd name="T2" fmla="*/ 504 w 505"/>
                <a:gd name="T3" fmla="*/ 0 h 601"/>
                <a:gd name="T4" fmla="*/ 0 60000 65536"/>
                <a:gd name="T5" fmla="*/ 0 60000 65536"/>
              </a:gdLst>
              <a:ahLst/>
              <a:cxnLst>
                <a:cxn ang="T4">
                  <a:pos x="T0" y="T1"/>
                </a:cxn>
                <a:cxn ang="T5">
                  <a:pos x="T2" y="T3"/>
                </a:cxn>
              </a:cxnLst>
              <a:rect l="0" t="0" r="r" b="b"/>
              <a:pathLst>
                <a:path w="505" h="601">
                  <a:moveTo>
                    <a:pt x="0" y="600"/>
                  </a:moveTo>
                  <a:lnTo>
                    <a:pt x="504"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2316" name="Freeform 38"/>
            <p:cNvSpPr>
              <a:spLocks noChangeArrowheads="1"/>
            </p:cNvSpPr>
            <p:nvPr/>
          </p:nvSpPr>
          <p:spPr bwMode="auto">
            <a:xfrm>
              <a:off x="1728" y="1841"/>
              <a:ext cx="367" cy="271"/>
            </a:xfrm>
            <a:custGeom>
              <a:avLst/>
              <a:gdLst>
                <a:gd name="T0" fmla="*/ 0 w 367"/>
                <a:gd name="T1" fmla="*/ 270 h 271"/>
                <a:gd name="T2" fmla="*/ 366 w 367"/>
                <a:gd name="T3" fmla="*/ 0 h 271"/>
                <a:gd name="T4" fmla="*/ 0 60000 65536"/>
                <a:gd name="T5" fmla="*/ 0 60000 65536"/>
              </a:gdLst>
              <a:ahLst/>
              <a:cxnLst>
                <a:cxn ang="T4">
                  <a:pos x="T0" y="T1"/>
                </a:cxn>
                <a:cxn ang="T5">
                  <a:pos x="T2" y="T3"/>
                </a:cxn>
              </a:cxnLst>
              <a:rect l="0" t="0" r="r" b="b"/>
              <a:pathLst>
                <a:path w="367" h="271">
                  <a:moveTo>
                    <a:pt x="0" y="270"/>
                  </a:moveTo>
                  <a:lnTo>
                    <a:pt x="366"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2317" name="Freeform 39"/>
            <p:cNvSpPr>
              <a:spLocks noChangeArrowheads="1"/>
            </p:cNvSpPr>
            <p:nvPr/>
          </p:nvSpPr>
          <p:spPr bwMode="auto">
            <a:xfrm>
              <a:off x="1047" y="2123"/>
              <a:ext cx="367" cy="1"/>
            </a:xfrm>
            <a:custGeom>
              <a:avLst/>
              <a:gdLst>
                <a:gd name="T0" fmla="*/ 366 w 367"/>
                <a:gd name="T1" fmla="*/ 0 h 1"/>
                <a:gd name="T2" fmla="*/ 0 w 367"/>
                <a:gd name="T3" fmla="*/ 0 h 1"/>
                <a:gd name="T4" fmla="*/ 0 60000 65536"/>
                <a:gd name="T5" fmla="*/ 0 60000 65536"/>
              </a:gdLst>
              <a:ahLst/>
              <a:cxnLst>
                <a:cxn ang="T4">
                  <a:pos x="T0" y="T1"/>
                </a:cxn>
                <a:cxn ang="T5">
                  <a:pos x="T2" y="T3"/>
                </a:cxn>
              </a:cxnLst>
              <a:rect l="0" t="0" r="r" b="b"/>
              <a:pathLst>
                <a:path w="367" h="1">
                  <a:moveTo>
                    <a:pt x="366" y="0"/>
                  </a:moveTo>
                  <a:lnTo>
                    <a:pt x="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2318" name="Freeform 40"/>
            <p:cNvSpPr>
              <a:spLocks noChangeArrowheads="1"/>
            </p:cNvSpPr>
            <p:nvPr/>
          </p:nvSpPr>
          <p:spPr bwMode="auto">
            <a:xfrm>
              <a:off x="456" y="1799"/>
              <a:ext cx="277" cy="265"/>
            </a:xfrm>
            <a:custGeom>
              <a:avLst/>
              <a:gdLst>
                <a:gd name="T0" fmla="*/ 276 w 277"/>
                <a:gd name="T1" fmla="*/ 264 h 265"/>
                <a:gd name="T2" fmla="*/ 0 w 277"/>
                <a:gd name="T3" fmla="*/ 0 h 265"/>
                <a:gd name="T4" fmla="*/ 0 60000 65536"/>
                <a:gd name="T5" fmla="*/ 0 60000 65536"/>
              </a:gdLst>
              <a:ahLst/>
              <a:cxnLst>
                <a:cxn ang="T4">
                  <a:pos x="T0" y="T1"/>
                </a:cxn>
                <a:cxn ang="T5">
                  <a:pos x="T2" y="T3"/>
                </a:cxn>
              </a:cxnLst>
              <a:rect l="0" t="0" r="r" b="b"/>
              <a:pathLst>
                <a:path w="277" h="265">
                  <a:moveTo>
                    <a:pt x="276" y="264"/>
                  </a:moveTo>
                  <a:lnTo>
                    <a:pt x="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2319" name="Freeform 41"/>
            <p:cNvSpPr>
              <a:spLocks noChangeArrowheads="1"/>
            </p:cNvSpPr>
            <p:nvPr/>
          </p:nvSpPr>
          <p:spPr bwMode="auto">
            <a:xfrm>
              <a:off x="1041" y="1433"/>
              <a:ext cx="367" cy="1"/>
            </a:xfrm>
            <a:custGeom>
              <a:avLst/>
              <a:gdLst>
                <a:gd name="T0" fmla="*/ 366 w 367"/>
                <a:gd name="T1" fmla="*/ 0 h 1"/>
                <a:gd name="T2" fmla="*/ 0 w 367"/>
                <a:gd name="T3" fmla="*/ 0 h 1"/>
                <a:gd name="T4" fmla="*/ 0 60000 65536"/>
                <a:gd name="T5" fmla="*/ 0 60000 65536"/>
              </a:gdLst>
              <a:ahLst/>
              <a:cxnLst>
                <a:cxn ang="T4">
                  <a:pos x="T0" y="T1"/>
                </a:cxn>
                <a:cxn ang="T5">
                  <a:pos x="T2" y="T3"/>
                </a:cxn>
              </a:cxnLst>
              <a:rect l="0" t="0" r="r" b="b"/>
              <a:pathLst>
                <a:path w="367" h="1">
                  <a:moveTo>
                    <a:pt x="366" y="0"/>
                  </a:moveTo>
                  <a:lnTo>
                    <a:pt x="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2320" name="Freeform 42"/>
            <p:cNvSpPr>
              <a:spLocks noChangeArrowheads="1"/>
            </p:cNvSpPr>
            <p:nvPr/>
          </p:nvSpPr>
          <p:spPr bwMode="auto">
            <a:xfrm>
              <a:off x="1716" y="1430"/>
              <a:ext cx="397" cy="268"/>
            </a:xfrm>
            <a:custGeom>
              <a:avLst/>
              <a:gdLst>
                <a:gd name="T0" fmla="*/ 396 w 397"/>
                <a:gd name="T1" fmla="*/ 267 h 268"/>
                <a:gd name="T2" fmla="*/ 0 w 397"/>
                <a:gd name="T3" fmla="*/ 0 h 268"/>
                <a:gd name="T4" fmla="*/ 0 60000 65536"/>
                <a:gd name="T5" fmla="*/ 0 60000 65536"/>
              </a:gdLst>
              <a:ahLst/>
              <a:cxnLst>
                <a:cxn ang="T4">
                  <a:pos x="T0" y="T1"/>
                </a:cxn>
                <a:cxn ang="T5">
                  <a:pos x="T2" y="T3"/>
                </a:cxn>
              </a:cxnLst>
              <a:rect l="0" t="0" r="r" b="b"/>
              <a:pathLst>
                <a:path w="397" h="268">
                  <a:moveTo>
                    <a:pt x="396" y="267"/>
                  </a:moveTo>
                  <a:lnTo>
                    <a:pt x="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2321" name="Freeform 43"/>
            <p:cNvSpPr>
              <a:spLocks noChangeArrowheads="1"/>
            </p:cNvSpPr>
            <p:nvPr/>
          </p:nvSpPr>
          <p:spPr bwMode="auto">
            <a:xfrm>
              <a:off x="399" y="1134"/>
              <a:ext cx="1111" cy="513"/>
            </a:xfrm>
            <a:custGeom>
              <a:avLst/>
              <a:gdLst>
                <a:gd name="T0" fmla="*/ 1110 w 1111"/>
                <a:gd name="T1" fmla="*/ 209 h 513"/>
                <a:gd name="T2" fmla="*/ 1107 w 1111"/>
                <a:gd name="T3" fmla="*/ 178 h 513"/>
                <a:gd name="T4" fmla="*/ 1097 w 1111"/>
                <a:gd name="T5" fmla="*/ 150 h 513"/>
                <a:gd name="T6" fmla="*/ 1082 w 1111"/>
                <a:gd name="T7" fmla="*/ 124 h 513"/>
                <a:gd name="T8" fmla="*/ 1062 w 1111"/>
                <a:gd name="T9" fmla="*/ 100 h 513"/>
                <a:gd name="T10" fmla="*/ 1037 w 1111"/>
                <a:gd name="T11" fmla="*/ 79 h 513"/>
                <a:gd name="T12" fmla="*/ 1007 w 1111"/>
                <a:gd name="T13" fmla="*/ 60 h 513"/>
                <a:gd name="T14" fmla="*/ 974 w 1111"/>
                <a:gd name="T15" fmla="*/ 44 h 513"/>
                <a:gd name="T16" fmla="*/ 937 w 1111"/>
                <a:gd name="T17" fmla="*/ 31 h 513"/>
                <a:gd name="T18" fmla="*/ 897 w 1111"/>
                <a:gd name="T19" fmla="*/ 19 h 513"/>
                <a:gd name="T20" fmla="*/ 854 w 1111"/>
                <a:gd name="T21" fmla="*/ 11 h 513"/>
                <a:gd name="T22" fmla="*/ 762 w 1111"/>
                <a:gd name="T23" fmla="*/ 1 h 513"/>
                <a:gd name="T24" fmla="*/ 713 w 1111"/>
                <a:gd name="T25" fmla="*/ 0 h 513"/>
                <a:gd name="T26" fmla="*/ 663 w 1111"/>
                <a:gd name="T27" fmla="*/ 3 h 513"/>
                <a:gd name="T28" fmla="*/ 612 w 1111"/>
                <a:gd name="T29" fmla="*/ 7 h 513"/>
                <a:gd name="T30" fmla="*/ 561 w 1111"/>
                <a:gd name="T31" fmla="*/ 14 h 513"/>
                <a:gd name="T32" fmla="*/ 509 w 1111"/>
                <a:gd name="T33" fmla="*/ 24 h 513"/>
                <a:gd name="T34" fmla="*/ 458 w 1111"/>
                <a:gd name="T35" fmla="*/ 37 h 513"/>
                <a:gd name="T36" fmla="*/ 408 w 1111"/>
                <a:gd name="T37" fmla="*/ 52 h 513"/>
                <a:gd name="T38" fmla="*/ 359 w 1111"/>
                <a:gd name="T39" fmla="*/ 71 h 513"/>
                <a:gd name="T40" fmla="*/ 311 w 1111"/>
                <a:gd name="T41" fmla="*/ 91 h 513"/>
                <a:gd name="T42" fmla="*/ 266 w 1111"/>
                <a:gd name="T43" fmla="*/ 115 h 513"/>
                <a:gd name="T44" fmla="*/ 222 w 1111"/>
                <a:gd name="T45" fmla="*/ 142 h 513"/>
                <a:gd name="T46" fmla="*/ 182 w 1111"/>
                <a:gd name="T47" fmla="*/ 171 h 513"/>
                <a:gd name="T48" fmla="*/ 144 w 1111"/>
                <a:gd name="T49" fmla="*/ 204 h 513"/>
                <a:gd name="T50" fmla="*/ 110 w 1111"/>
                <a:gd name="T51" fmla="*/ 239 h 513"/>
                <a:gd name="T52" fmla="*/ 80 w 1111"/>
                <a:gd name="T53" fmla="*/ 277 h 513"/>
                <a:gd name="T54" fmla="*/ 53 w 1111"/>
                <a:gd name="T55" fmla="*/ 318 h 513"/>
                <a:gd name="T56" fmla="*/ 32 w 1111"/>
                <a:gd name="T57" fmla="*/ 362 h 513"/>
                <a:gd name="T58" fmla="*/ 16 w 1111"/>
                <a:gd name="T59" fmla="*/ 409 h 513"/>
                <a:gd name="T60" fmla="*/ 5 w 1111"/>
                <a:gd name="T61" fmla="*/ 459 h 513"/>
                <a:gd name="T62" fmla="*/ 0 w 1111"/>
                <a:gd name="T63" fmla="*/ 512 h 51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11" h="513">
                  <a:moveTo>
                    <a:pt x="1110" y="209"/>
                  </a:moveTo>
                  <a:lnTo>
                    <a:pt x="1107" y="178"/>
                  </a:lnTo>
                  <a:lnTo>
                    <a:pt x="1097" y="150"/>
                  </a:lnTo>
                  <a:lnTo>
                    <a:pt x="1082" y="124"/>
                  </a:lnTo>
                  <a:lnTo>
                    <a:pt x="1062" y="100"/>
                  </a:lnTo>
                  <a:lnTo>
                    <a:pt x="1037" y="79"/>
                  </a:lnTo>
                  <a:lnTo>
                    <a:pt x="1007" y="60"/>
                  </a:lnTo>
                  <a:lnTo>
                    <a:pt x="974" y="44"/>
                  </a:lnTo>
                  <a:lnTo>
                    <a:pt x="937" y="31"/>
                  </a:lnTo>
                  <a:lnTo>
                    <a:pt x="897" y="19"/>
                  </a:lnTo>
                  <a:lnTo>
                    <a:pt x="854" y="11"/>
                  </a:lnTo>
                  <a:lnTo>
                    <a:pt x="762" y="1"/>
                  </a:lnTo>
                  <a:lnTo>
                    <a:pt x="713" y="0"/>
                  </a:lnTo>
                  <a:lnTo>
                    <a:pt x="663" y="3"/>
                  </a:lnTo>
                  <a:lnTo>
                    <a:pt x="612" y="7"/>
                  </a:lnTo>
                  <a:lnTo>
                    <a:pt x="561" y="14"/>
                  </a:lnTo>
                  <a:lnTo>
                    <a:pt x="509" y="24"/>
                  </a:lnTo>
                  <a:lnTo>
                    <a:pt x="458" y="37"/>
                  </a:lnTo>
                  <a:lnTo>
                    <a:pt x="408" y="52"/>
                  </a:lnTo>
                  <a:lnTo>
                    <a:pt x="359" y="71"/>
                  </a:lnTo>
                  <a:lnTo>
                    <a:pt x="311" y="91"/>
                  </a:lnTo>
                  <a:lnTo>
                    <a:pt x="266" y="115"/>
                  </a:lnTo>
                  <a:lnTo>
                    <a:pt x="222" y="142"/>
                  </a:lnTo>
                  <a:lnTo>
                    <a:pt x="182" y="171"/>
                  </a:lnTo>
                  <a:lnTo>
                    <a:pt x="144" y="204"/>
                  </a:lnTo>
                  <a:lnTo>
                    <a:pt x="110" y="239"/>
                  </a:lnTo>
                  <a:lnTo>
                    <a:pt x="80" y="277"/>
                  </a:lnTo>
                  <a:lnTo>
                    <a:pt x="53" y="318"/>
                  </a:lnTo>
                  <a:lnTo>
                    <a:pt x="32" y="362"/>
                  </a:lnTo>
                  <a:lnTo>
                    <a:pt x="16" y="409"/>
                  </a:lnTo>
                  <a:lnTo>
                    <a:pt x="5" y="459"/>
                  </a:lnTo>
                  <a:lnTo>
                    <a:pt x="0" y="512"/>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82322" name="Group 46"/>
            <p:cNvGrpSpPr>
              <a:grpSpLocks/>
            </p:cNvGrpSpPr>
            <p:nvPr/>
          </p:nvGrpSpPr>
          <p:grpSpPr bwMode="auto">
            <a:xfrm>
              <a:off x="301" y="1603"/>
              <a:ext cx="201" cy="252"/>
              <a:chOff x="301" y="1603"/>
              <a:chExt cx="201" cy="252"/>
            </a:xfrm>
          </p:grpSpPr>
          <p:sp>
            <p:nvSpPr>
              <p:cNvPr id="182348" name="Rectangle 44"/>
              <p:cNvSpPr>
                <a:spLocks noChangeArrowheads="1"/>
              </p:cNvSpPr>
              <p:nvPr/>
            </p:nvSpPr>
            <p:spPr bwMode="auto">
              <a:xfrm>
                <a:off x="327" y="1664"/>
                <a:ext cx="141"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2349" name="Rectangle 45"/>
              <p:cNvSpPr>
                <a:spLocks noChangeArrowheads="1"/>
              </p:cNvSpPr>
              <p:nvPr/>
            </p:nvSpPr>
            <p:spPr bwMode="auto">
              <a:xfrm>
                <a:off x="301" y="1603"/>
                <a:ext cx="20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b="1">
                    <a:latin typeface="Comic Sans MS" panose="030F0702030302020204" pitchFamily="66" charset="0"/>
                  </a:rPr>
                  <a:t>u</a:t>
                </a:r>
              </a:p>
            </p:txBody>
          </p:sp>
        </p:grpSp>
        <p:grpSp>
          <p:nvGrpSpPr>
            <p:cNvPr id="182323" name="Group 49"/>
            <p:cNvGrpSpPr>
              <a:grpSpLocks/>
            </p:cNvGrpSpPr>
            <p:nvPr/>
          </p:nvGrpSpPr>
          <p:grpSpPr bwMode="auto">
            <a:xfrm>
              <a:off x="1469" y="1987"/>
              <a:ext cx="206" cy="252"/>
              <a:chOff x="1469" y="1987"/>
              <a:chExt cx="206" cy="252"/>
            </a:xfrm>
          </p:grpSpPr>
          <p:sp>
            <p:nvSpPr>
              <p:cNvPr id="182346" name="Rectangle 47"/>
              <p:cNvSpPr>
                <a:spLocks noChangeArrowheads="1"/>
              </p:cNvSpPr>
              <p:nvPr/>
            </p:nvSpPr>
            <p:spPr bwMode="auto">
              <a:xfrm>
                <a:off x="1497" y="2048"/>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2347" name="Rectangle 48"/>
              <p:cNvSpPr>
                <a:spLocks noChangeArrowheads="1"/>
              </p:cNvSpPr>
              <p:nvPr/>
            </p:nvSpPr>
            <p:spPr bwMode="auto">
              <a:xfrm>
                <a:off x="1469" y="1987"/>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b="1">
                    <a:latin typeface="Comic Sans MS" panose="030F0702030302020204" pitchFamily="66" charset="0"/>
                  </a:rPr>
                  <a:t>y</a:t>
                </a:r>
              </a:p>
            </p:txBody>
          </p:sp>
        </p:grpSp>
        <p:grpSp>
          <p:nvGrpSpPr>
            <p:cNvPr id="182324" name="Group 52"/>
            <p:cNvGrpSpPr>
              <a:grpSpLocks/>
            </p:cNvGrpSpPr>
            <p:nvPr/>
          </p:nvGrpSpPr>
          <p:grpSpPr bwMode="auto">
            <a:xfrm>
              <a:off x="775" y="1954"/>
              <a:ext cx="231" cy="291"/>
              <a:chOff x="775" y="1954"/>
              <a:chExt cx="231" cy="291"/>
            </a:xfrm>
          </p:grpSpPr>
          <p:sp>
            <p:nvSpPr>
              <p:cNvPr id="182344" name="Rectangle 50"/>
              <p:cNvSpPr>
                <a:spLocks noChangeArrowheads="1"/>
              </p:cNvSpPr>
              <p:nvPr/>
            </p:nvSpPr>
            <p:spPr bwMode="auto">
              <a:xfrm>
                <a:off x="815" y="2045"/>
                <a:ext cx="143"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2345" name="Rectangle 51"/>
              <p:cNvSpPr>
                <a:spLocks noChangeArrowheads="1"/>
              </p:cNvSpPr>
              <p:nvPr/>
            </p:nvSpPr>
            <p:spPr bwMode="auto">
              <a:xfrm>
                <a:off x="775" y="1954"/>
                <a:ext cx="23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400" b="1">
                    <a:latin typeface="Comic Sans MS" panose="030F0702030302020204" pitchFamily="66" charset="0"/>
                  </a:rPr>
                  <a:t>x</a:t>
                </a:r>
              </a:p>
            </p:txBody>
          </p:sp>
        </p:grpSp>
        <p:grpSp>
          <p:nvGrpSpPr>
            <p:cNvPr id="182325" name="Group 55"/>
            <p:cNvGrpSpPr>
              <a:grpSpLocks/>
            </p:cNvGrpSpPr>
            <p:nvPr/>
          </p:nvGrpSpPr>
          <p:grpSpPr bwMode="auto">
            <a:xfrm>
              <a:off x="1452" y="1297"/>
              <a:ext cx="227" cy="252"/>
              <a:chOff x="1452" y="1297"/>
              <a:chExt cx="227" cy="252"/>
            </a:xfrm>
          </p:grpSpPr>
          <p:sp>
            <p:nvSpPr>
              <p:cNvPr id="182342" name="Rectangle 53"/>
              <p:cNvSpPr>
                <a:spLocks noChangeArrowheads="1"/>
              </p:cNvSpPr>
              <p:nvPr/>
            </p:nvSpPr>
            <p:spPr bwMode="auto">
              <a:xfrm>
                <a:off x="1491" y="1358"/>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2343" name="Rectangle 54"/>
              <p:cNvSpPr>
                <a:spLocks noChangeArrowheads="1"/>
              </p:cNvSpPr>
              <p:nvPr/>
            </p:nvSpPr>
            <p:spPr bwMode="auto">
              <a:xfrm>
                <a:off x="1452" y="1297"/>
                <a:ext cx="22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b="1">
                    <a:latin typeface="Comic Sans MS" panose="030F0702030302020204" pitchFamily="66" charset="0"/>
                  </a:rPr>
                  <a:t>w</a:t>
                </a:r>
              </a:p>
            </p:txBody>
          </p:sp>
        </p:grpSp>
        <p:grpSp>
          <p:nvGrpSpPr>
            <p:cNvPr id="182326" name="Group 58"/>
            <p:cNvGrpSpPr>
              <a:grpSpLocks/>
            </p:cNvGrpSpPr>
            <p:nvPr/>
          </p:nvGrpSpPr>
          <p:grpSpPr bwMode="auto">
            <a:xfrm>
              <a:off x="783" y="1297"/>
              <a:ext cx="196" cy="252"/>
              <a:chOff x="783" y="1297"/>
              <a:chExt cx="196" cy="252"/>
            </a:xfrm>
          </p:grpSpPr>
          <p:sp>
            <p:nvSpPr>
              <p:cNvPr id="182340" name="Rectangle 56"/>
              <p:cNvSpPr>
                <a:spLocks noChangeArrowheads="1"/>
              </p:cNvSpPr>
              <p:nvPr/>
            </p:nvSpPr>
            <p:spPr bwMode="auto">
              <a:xfrm>
                <a:off x="807" y="1358"/>
                <a:ext cx="141"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2341" name="Rectangle 57"/>
              <p:cNvSpPr>
                <a:spLocks noChangeArrowheads="1"/>
              </p:cNvSpPr>
              <p:nvPr/>
            </p:nvSpPr>
            <p:spPr bwMode="auto">
              <a:xfrm>
                <a:off x="783" y="1297"/>
                <a:ext cx="19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b="1">
                    <a:latin typeface="Comic Sans MS" panose="030F0702030302020204" pitchFamily="66" charset="0"/>
                  </a:rPr>
                  <a:t>v</a:t>
                </a:r>
              </a:p>
            </p:txBody>
          </p:sp>
        </p:grpSp>
        <p:grpSp>
          <p:nvGrpSpPr>
            <p:cNvPr id="182327" name="Group 61"/>
            <p:cNvGrpSpPr>
              <a:grpSpLocks/>
            </p:cNvGrpSpPr>
            <p:nvPr/>
          </p:nvGrpSpPr>
          <p:grpSpPr bwMode="auto">
            <a:xfrm>
              <a:off x="2033" y="1615"/>
              <a:ext cx="221" cy="291"/>
              <a:chOff x="2033" y="1615"/>
              <a:chExt cx="221" cy="291"/>
            </a:xfrm>
          </p:grpSpPr>
          <p:sp>
            <p:nvSpPr>
              <p:cNvPr id="182338" name="Rectangle 59"/>
              <p:cNvSpPr>
                <a:spLocks noChangeArrowheads="1"/>
              </p:cNvSpPr>
              <p:nvPr/>
            </p:nvSpPr>
            <p:spPr bwMode="auto">
              <a:xfrm>
                <a:off x="2070" y="1706"/>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2339" name="Rectangle 60"/>
              <p:cNvSpPr>
                <a:spLocks noChangeArrowheads="1"/>
              </p:cNvSpPr>
              <p:nvPr/>
            </p:nvSpPr>
            <p:spPr bwMode="auto">
              <a:xfrm>
                <a:off x="2033" y="1615"/>
                <a:ext cx="2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400" b="1">
                    <a:latin typeface="Comic Sans MS" panose="030F0702030302020204" pitchFamily="66" charset="0"/>
                  </a:rPr>
                  <a:t>z</a:t>
                </a:r>
              </a:p>
            </p:txBody>
          </p:sp>
        </p:grpSp>
        <p:sp>
          <p:nvSpPr>
            <p:cNvPr id="182328" name="Rectangle 62"/>
            <p:cNvSpPr>
              <a:spLocks noChangeArrowheads="1"/>
            </p:cNvSpPr>
            <p:nvPr/>
          </p:nvSpPr>
          <p:spPr bwMode="auto">
            <a:xfrm>
              <a:off x="501" y="1426"/>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Comic Sans MS" panose="030F0702030302020204" pitchFamily="66" charset="0"/>
                </a:rPr>
                <a:t>2</a:t>
              </a:r>
            </a:p>
          </p:txBody>
        </p:sp>
        <p:sp>
          <p:nvSpPr>
            <p:cNvPr id="182329" name="Rectangle 63"/>
            <p:cNvSpPr>
              <a:spLocks noChangeArrowheads="1"/>
            </p:cNvSpPr>
            <p:nvPr/>
          </p:nvSpPr>
          <p:spPr bwMode="auto">
            <a:xfrm>
              <a:off x="849" y="1645"/>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Comic Sans MS" panose="030F0702030302020204" pitchFamily="66" charset="0"/>
                </a:rPr>
                <a:t>2</a:t>
              </a:r>
            </a:p>
          </p:txBody>
        </p:sp>
        <p:sp>
          <p:nvSpPr>
            <p:cNvPr id="182330" name="Rectangle 64"/>
            <p:cNvSpPr>
              <a:spLocks noChangeArrowheads="1"/>
            </p:cNvSpPr>
            <p:nvPr/>
          </p:nvSpPr>
          <p:spPr bwMode="auto">
            <a:xfrm>
              <a:off x="414" y="185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Comic Sans MS" panose="030F0702030302020204" pitchFamily="66" charset="0"/>
                </a:rPr>
                <a:t>1</a:t>
              </a:r>
            </a:p>
          </p:txBody>
        </p:sp>
        <p:sp>
          <p:nvSpPr>
            <p:cNvPr id="182331" name="Rectangle 65"/>
            <p:cNvSpPr>
              <a:spLocks noChangeArrowheads="1"/>
            </p:cNvSpPr>
            <p:nvPr/>
          </p:nvSpPr>
          <p:spPr bwMode="auto">
            <a:xfrm>
              <a:off x="1233" y="173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Comic Sans MS" panose="030F0702030302020204" pitchFamily="66" charset="0"/>
                </a:rPr>
                <a:t>3</a:t>
              </a:r>
            </a:p>
          </p:txBody>
        </p:sp>
        <p:sp>
          <p:nvSpPr>
            <p:cNvPr id="182332" name="Rectangle 66"/>
            <p:cNvSpPr>
              <a:spLocks noChangeArrowheads="1"/>
            </p:cNvSpPr>
            <p:nvPr/>
          </p:nvSpPr>
          <p:spPr bwMode="auto">
            <a:xfrm>
              <a:off x="1170" y="209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Comic Sans MS" panose="030F0702030302020204" pitchFamily="66" charset="0"/>
                </a:rPr>
                <a:t>1</a:t>
              </a:r>
            </a:p>
          </p:txBody>
        </p:sp>
        <p:sp>
          <p:nvSpPr>
            <p:cNvPr id="182333" name="Rectangle 67"/>
            <p:cNvSpPr>
              <a:spLocks noChangeArrowheads="1"/>
            </p:cNvSpPr>
            <p:nvPr/>
          </p:nvSpPr>
          <p:spPr bwMode="auto">
            <a:xfrm>
              <a:off x="1530" y="166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Comic Sans MS" panose="030F0702030302020204" pitchFamily="66" charset="0"/>
                </a:rPr>
                <a:t>1</a:t>
              </a:r>
            </a:p>
          </p:txBody>
        </p:sp>
        <p:sp>
          <p:nvSpPr>
            <p:cNvPr id="182334" name="Rectangle 68"/>
            <p:cNvSpPr>
              <a:spLocks noChangeArrowheads="1"/>
            </p:cNvSpPr>
            <p:nvPr/>
          </p:nvSpPr>
          <p:spPr bwMode="auto">
            <a:xfrm>
              <a:off x="1890" y="1927"/>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Comic Sans MS" panose="030F0702030302020204" pitchFamily="66" charset="0"/>
                </a:rPr>
                <a:t>2</a:t>
              </a:r>
            </a:p>
          </p:txBody>
        </p:sp>
        <p:sp>
          <p:nvSpPr>
            <p:cNvPr id="182335" name="Rectangle 69"/>
            <p:cNvSpPr>
              <a:spLocks noChangeArrowheads="1"/>
            </p:cNvSpPr>
            <p:nvPr/>
          </p:nvSpPr>
          <p:spPr bwMode="auto">
            <a:xfrm>
              <a:off x="1863" y="139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Comic Sans MS" panose="030F0702030302020204" pitchFamily="66" charset="0"/>
                </a:rPr>
                <a:t>5</a:t>
              </a:r>
            </a:p>
          </p:txBody>
        </p:sp>
        <p:sp>
          <p:nvSpPr>
            <p:cNvPr id="182336" name="Rectangle 70"/>
            <p:cNvSpPr>
              <a:spLocks noChangeArrowheads="1"/>
            </p:cNvSpPr>
            <p:nvPr/>
          </p:nvSpPr>
          <p:spPr bwMode="auto">
            <a:xfrm>
              <a:off x="1128" y="124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Comic Sans MS" panose="030F0702030302020204" pitchFamily="66" charset="0"/>
                </a:rPr>
                <a:t>3</a:t>
              </a:r>
            </a:p>
          </p:txBody>
        </p:sp>
        <p:sp>
          <p:nvSpPr>
            <p:cNvPr id="182337" name="Rectangle 71"/>
            <p:cNvSpPr>
              <a:spLocks noChangeArrowheads="1"/>
            </p:cNvSpPr>
            <p:nvPr/>
          </p:nvSpPr>
          <p:spPr bwMode="auto">
            <a:xfrm>
              <a:off x="777" y="97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Comic Sans MS" panose="030F0702030302020204" pitchFamily="66" charset="0"/>
                </a:rPr>
                <a:t>5</a:t>
              </a:r>
            </a:p>
          </p:txBody>
        </p:sp>
      </p:grpSp>
      <p:sp>
        <p:nvSpPr>
          <p:cNvPr id="182277" name="Rectangle 73"/>
          <p:cNvSpPr>
            <a:spLocks noChangeArrowheads="1"/>
          </p:cNvSpPr>
          <p:nvPr/>
        </p:nvSpPr>
        <p:spPr bwMode="auto">
          <a:xfrm>
            <a:off x="4722813" y="1751014"/>
            <a:ext cx="6003246"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400" b="1" dirty="0">
                <a:latin typeface="Comic Sans MS" panose="030F0702030302020204" pitchFamily="66" charset="0"/>
              </a:rPr>
              <a:t>Clearly, d</a:t>
            </a:r>
            <a:r>
              <a:rPr lang="en-US" altLang="zh-CN" sz="2400" b="1" baseline="-25000" dirty="0">
                <a:latin typeface="Comic Sans MS" panose="030F0702030302020204" pitchFamily="66" charset="0"/>
              </a:rPr>
              <a:t>v</a:t>
            </a:r>
            <a:r>
              <a:rPr lang="en-US" altLang="zh-CN" sz="2400" b="1" dirty="0">
                <a:latin typeface="Comic Sans MS" panose="030F0702030302020204" pitchFamily="66" charset="0"/>
              </a:rPr>
              <a:t>(z) = 5, d</a:t>
            </a:r>
            <a:r>
              <a:rPr lang="en-US" altLang="zh-CN" sz="2400" b="1" baseline="-25000" dirty="0">
                <a:latin typeface="Comic Sans MS" panose="030F0702030302020204" pitchFamily="66" charset="0"/>
              </a:rPr>
              <a:t>x</a:t>
            </a:r>
            <a:r>
              <a:rPr lang="en-US" altLang="zh-CN" sz="2400" b="1" dirty="0">
                <a:latin typeface="Comic Sans MS" panose="030F0702030302020204" pitchFamily="66" charset="0"/>
              </a:rPr>
              <a:t>(z) = 3, </a:t>
            </a:r>
            <a:r>
              <a:rPr lang="en-US" altLang="zh-CN" sz="2400" b="1" dirty="0" err="1">
                <a:latin typeface="Comic Sans MS" panose="030F0702030302020204" pitchFamily="66" charset="0"/>
              </a:rPr>
              <a:t>d</a:t>
            </a:r>
            <a:r>
              <a:rPr lang="en-US" altLang="zh-CN" sz="2400" b="1" baseline="-25000" dirty="0" err="1">
                <a:latin typeface="Comic Sans MS" panose="030F0702030302020204" pitchFamily="66" charset="0"/>
              </a:rPr>
              <a:t>w</a:t>
            </a:r>
            <a:r>
              <a:rPr lang="en-US" altLang="zh-CN" sz="2400" b="1" dirty="0">
                <a:latin typeface="Comic Sans MS" panose="030F0702030302020204" pitchFamily="66" charset="0"/>
              </a:rPr>
              <a:t>(z) = 3</a:t>
            </a:r>
          </a:p>
        </p:txBody>
      </p:sp>
      <p:sp>
        <p:nvSpPr>
          <p:cNvPr id="182278" name="Rectangle 74"/>
          <p:cNvSpPr>
            <a:spLocks noChangeArrowheads="1"/>
          </p:cNvSpPr>
          <p:nvPr/>
        </p:nvSpPr>
        <p:spPr bwMode="auto">
          <a:xfrm>
            <a:off x="5573714" y="2947988"/>
            <a:ext cx="5144037" cy="2308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400" b="1" dirty="0">
                <a:latin typeface="Comic Sans MS" panose="030F0702030302020204" pitchFamily="66" charset="0"/>
              </a:rPr>
              <a:t>d</a:t>
            </a:r>
            <a:r>
              <a:rPr lang="en-US" altLang="zh-CN" sz="2400" b="1" baseline="-25000" dirty="0">
                <a:latin typeface="Comic Sans MS" panose="030F0702030302020204" pitchFamily="66" charset="0"/>
              </a:rPr>
              <a:t>u</a:t>
            </a:r>
            <a:r>
              <a:rPr lang="en-US" altLang="zh-CN" sz="2400" b="1" dirty="0">
                <a:latin typeface="Comic Sans MS" panose="030F0702030302020204" pitchFamily="66" charset="0"/>
              </a:rPr>
              <a:t>(z) = min { c(</a:t>
            </a:r>
            <a:r>
              <a:rPr lang="en-US" altLang="zh-CN" sz="2400" b="1" dirty="0" err="1">
                <a:latin typeface="Comic Sans MS" panose="030F0702030302020204" pitchFamily="66" charset="0"/>
              </a:rPr>
              <a:t>u,v</a:t>
            </a:r>
            <a:r>
              <a:rPr lang="en-US" altLang="zh-CN" sz="2400" b="1" dirty="0">
                <a:latin typeface="Comic Sans MS" panose="030F0702030302020204" pitchFamily="66" charset="0"/>
              </a:rPr>
              <a:t>) + d</a:t>
            </a:r>
            <a:r>
              <a:rPr lang="en-US" altLang="zh-CN" sz="2400" b="1" baseline="-25000" dirty="0">
                <a:latin typeface="Comic Sans MS" panose="030F0702030302020204" pitchFamily="66" charset="0"/>
              </a:rPr>
              <a:t>v</a:t>
            </a:r>
            <a:r>
              <a:rPr lang="en-US" altLang="zh-CN" sz="2400" b="1" dirty="0">
                <a:latin typeface="Comic Sans MS" panose="030F0702030302020204" pitchFamily="66" charset="0"/>
              </a:rPr>
              <a:t>(z),</a:t>
            </a:r>
          </a:p>
          <a:p>
            <a:r>
              <a:rPr lang="en-US" altLang="zh-CN" sz="2400" b="1" dirty="0">
                <a:latin typeface="Comic Sans MS" panose="030F0702030302020204" pitchFamily="66" charset="0"/>
              </a:rPr>
              <a:t>                    c(</a:t>
            </a:r>
            <a:r>
              <a:rPr lang="en-US" altLang="zh-CN" sz="2400" b="1" dirty="0" err="1">
                <a:latin typeface="Comic Sans MS" panose="030F0702030302020204" pitchFamily="66" charset="0"/>
              </a:rPr>
              <a:t>u,x</a:t>
            </a:r>
            <a:r>
              <a:rPr lang="en-US" altLang="zh-CN" sz="2400" b="1" dirty="0">
                <a:latin typeface="Comic Sans MS" panose="030F0702030302020204" pitchFamily="66" charset="0"/>
              </a:rPr>
              <a:t>) + d</a:t>
            </a:r>
            <a:r>
              <a:rPr lang="en-US" altLang="zh-CN" sz="2400" b="1" baseline="-25000" dirty="0">
                <a:latin typeface="Comic Sans MS" panose="030F0702030302020204" pitchFamily="66" charset="0"/>
              </a:rPr>
              <a:t>x</a:t>
            </a:r>
            <a:r>
              <a:rPr lang="en-US" altLang="zh-CN" sz="2400" b="1" dirty="0">
                <a:latin typeface="Comic Sans MS" panose="030F0702030302020204" pitchFamily="66" charset="0"/>
              </a:rPr>
              <a:t>(z),</a:t>
            </a:r>
          </a:p>
          <a:p>
            <a:r>
              <a:rPr lang="en-US" altLang="zh-CN" sz="2400" b="1" dirty="0">
                <a:latin typeface="Comic Sans MS" panose="030F0702030302020204" pitchFamily="66" charset="0"/>
              </a:rPr>
              <a:t>                    c(</a:t>
            </a:r>
            <a:r>
              <a:rPr lang="en-US" altLang="zh-CN" sz="2400" b="1" dirty="0" err="1">
                <a:latin typeface="Comic Sans MS" panose="030F0702030302020204" pitchFamily="66" charset="0"/>
              </a:rPr>
              <a:t>u,w</a:t>
            </a:r>
            <a:r>
              <a:rPr lang="en-US" altLang="zh-CN" sz="2400" b="1" dirty="0">
                <a:latin typeface="Comic Sans MS" panose="030F0702030302020204" pitchFamily="66" charset="0"/>
              </a:rPr>
              <a:t>) + </a:t>
            </a:r>
            <a:r>
              <a:rPr lang="en-US" altLang="zh-CN" sz="2400" b="1" dirty="0" err="1">
                <a:latin typeface="Comic Sans MS" panose="030F0702030302020204" pitchFamily="66" charset="0"/>
              </a:rPr>
              <a:t>d</a:t>
            </a:r>
            <a:r>
              <a:rPr lang="en-US" altLang="zh-CN" sz="2400" b="1" baseline="-25000" dirty="0" err="1">
                <a:latin typeface="Comic Sans MS" panose="030F0702030302020204" pitchFamily="66" charset="0"/>
              </a:rPr>
              <a:t>w</a:t>
            </a:r>
            <a:r>
              <a:rPr lang="en-US" altLang="zh-CN" sz="2400" b="1" dirty="0">
                <a:latin typeface="Comic Sans MS" panose="030F0702030302020204" pitchFamily="66" charset="0"/>
              </a:rPr>
              <a:t>(z) }</a:t>
            </a:r>
          </a:p>
          <a:p>
            <a:r>
              <a:rPr lang="en-US" altLang="zh-CN" sz="2400" b="1" dirty="0">
                <a:latin typeface="Comic Sans MS" panose="030F0702030302020204" pitchFamily="66" charset="0"/>
              </a:rPr>
              <a:t>         = min {2 + 5,</a:t>
            </a:r>
          </a:p>
          <a:p>
            <a:r>
              <a:rPr lang="en-US" altLang="zh-CN" sz="2400" b="1" dirty="0">
                <a:latin typeface="Comic Sans MS" panose="030F0702030302020204" pitchFamily="66" charset="0"/>
              </a:rPr>
              <a:t>                    1 + 3,</a:t>
            </a:r>
          </a:p>
          <a:p>
            <a:r>
              <a:rPr lang="en-US" altLang="zh-CN" sz="2400" b="1" dirty="0">
                <a:latin typeface="Comic Sans MS" panose="030F0702030302020204" pitchFamily="66" charset="0"/>
              </a:rPr>
              <a:t>                    5 + 3}  = 4</a:t>
            </a:r>
          </a:p>
        </p:txBody>
      </p:sp>
      <p:sp>
        <p:nvSpPr>
          <p:cNvPr id="182279" name="Rectangle 75"/>
          <p:cNvSpPr>
            <a:spLocks noChangeArrowheads="1"/>
          </p:cNvSpPr>
          <p:nvPr/>
        </p:nvSpPr>
        <p:spPr bwMode="auto">
          <a:xfrm>
            <a:off x="1985963" y="5307014"/>
            <a:ext cx="7611058"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solidFill>
                  <a:schemeClr val="tx2"/>
                </a:solidFill>
                <a:latin typeface="Comic Sans MS" panose="030F0702030302020204" pitchFamily="66" charset="0"/>
              </a:rPr>
              <a:t>最近的节点是最短路径中的下一跳节点（转发表中有）</a:t>
            </a:r>
          </a:p>
        </p:txBody>
      </p:sp>
      <p:sp>
        <p:nvSpPr>
          <p:cNvPr id="182280" name="Rectangle 76"/>
          <p:cNvSpPr>
            <a:spLocks noChangeArrowheads="1"/>
          </p:cNvSpPr>
          <p:nvPr/>
        </p:nvSpPr>
        <p:spPr bwMode="auto">
          <a:xfrm>
            <a:off x="5386389" y="2473326"/>
            <a:ext cx="287739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latin typeface="Comic Sans MS" panose="030F0702030302020204" pitchFamily="66" charset="0"/>
              </a:rPr>
              <a:t>应用</a:t>
            </a:r>
            <a:r>
              <a:rPr lang="en-US" altLang="zh-CN" sz="2400" b="1">
                <a:latin typeface="Comic Sans MS" panose="030F0702030302020204" pitchFamily="66" charset="0"/>
              </a:rPr>
              <a:t>B-F </a:t>
            </a:r>
            <a:r>
              <a:rPr lang="zh-CN" altLang="en-US" sz="2400" b="1">
                <a:latin typeface="Comic Sans MS" panose="030F0702030302020204" pitchFamily="66" charset="0"/>
              </a:rPr>
              <a:t>方程，即</a:t>
            </a:r>
            <a:r>
              <a:rPr lang="en-US" altLang="zh-CN" sz="2400" b="1">
                <a:latin typeface="Comic Sans MS" panose="030F0702030302020204" pitchFamily="66" charset="0"/>
              </a:rPr>
              <a:t>:</a:t>
            </a:r>
          </a:p>
        </p:txBody>
      </p:sp>
    </p:spTree>
    <p:extLst>
      <p:ext uri="{BB962C8B-B14F-4D97-AF65-F5344CB8AC3E}">
        <p14:creationId xmlns:p14="http://schemas.microsoft.com/office/powerpoint/2010/main" val="3975421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1685493" y="418522"/>
            <a:ext cx="6678612" cy="698500"/>
          </a:xfrm>
        </p:spPr>
        <p:txBody>
          <a:bodyPr>
            <a:normAutofit/>
          </a:bodyPr>
          <a:lstStyle/>
          <a:p>
            <a:pPr eaLnBrk="1" hangingPunct="1"/>
            <a:r>
              <a:rPr lang="zh-CN" altLang="en-US" sz="3200" b="1" dirty="0" smtClean="0">
                <a:latin typeface="宋体" panose="02010600030101010101" pitchFamily="2" charset="-122"/>
                <a:ea typeface="宋体" panose="02010600030101010101" pitchFamily="2" charset="-122"/>
              </a:rPr>
              <a:t>距离向量算法</a:t>
            </a:r>
          </a:p>
        </p:txBody>
      </p:sp>
      <p:sp>
        <p:nvSpPr>
          <p:cNvPr id="184323" name="Rectangle 3"/>
          <p:cNvSpPr>
            <a:spLocks noGrp="1" noChangeArrowheads="1"/>
          </p:cNvSpPr>
          <p:nvPr>
            <p:ph idx="1"/>
          </p:nvPr>
        </p:nvSpPr>
        <p:spPr>
          <a:xfrm>
            <a:off x="2332038" y="1495425"/>
            <a:ext cx="6678612" cy="5043488"/>
          </a:xfrm>
        </p:spPr>
        <p:txBody>
          <a:bodyPr/>
          <a:lstStyle/>
          <a:p>
            <a:pPr eaLnBrk="1" hangingPunct="1">
              <a:lnSpc>
                <a:spcPct val="100000"/>
              </a:lnSpc>
            </a:pPr>
            <a:r>
              <a:rPr lang="en-US" altLang="zh-CN" sz="2400" b="1" dirty="0" smtClean="0">
                <a:solidFill>
                  <a:schemeClr val="tx2"/>
                </a:solidFill>
                <a:latin typeface="宋体" panose="02010600030101010101" pitchFamily="2" charset="-122"/>
                <a:ea typeface="宋体" panose="02010600030101010101" pitchFamily="2" charset="-122"/>
              </a:rPr>
              <a:t>D</a:t>
            </a:r>
            <a:r>
              <a:rPr lang="en-US" altLang="zh-CN" sz="2400" b="1" baseline="-25000" dirty="0" smtClean="0">
                <a:solidFill>
                  <a:schemeClr val="tx2"/>
                </a:solidFill>
                <a:latin typeface="宋体" panose="02010600030101010101" pitchFamily="2" charset="-122"/>
                <a:ea typeface="宋体" panose="02010600030101010101" pitchFamily="2" charset="-122"/>
              </a:rPr>
              <a:t>x</a:t>
            </a:r>
            <a:r>
              <a:rPr lang="en-US" altLang="zh-CN" sz="2400" b="1" dirty="0" smtClean="0">
                <a:solidFill>
                  <a:schemeClr val="tx2"/>
                </a:solidFill>
                <a:latin typeface="宋体" panose="02010600030101010101" pitchFamily="2" charset="-122"/>
                <a:ea typeface="宋体" panose="02010600030101010101" pitchFamily="2" charset="-122"/>
              </a:rPr>
              <a:t>(y)</a:t>
            </a:r>
            <a:r>
              <a:rPr lang="en-US" altLang="zh-CN" sz="2400" b="1" dirty="0" smtClean="0">
                <a:latin typeface="宋体" panose="02010600030101010101" pitchFamily="2" charset="-122"/>
                <a:ea typeface="宋体" panose="02010600030101010101" pitchFamily="2" charset="-122"/>
              </a:rPr>
              <a:t> = </a:t>
            </a:r>
            <a:r>
              <a:rPr lang="zh-CN" altLang="en-US" sz="2400" b="1" dirty="0" smtClean="0">
                <a:latin typeface="宋体" panose="02010600030101010101" pitchFamily="2" charset="-122"/>
                <a:ea typeface="宋体" panose="02010600030101010101" pitchFamily="2" charset="-122"/>
              </a:rPr>
              <a:t>从</a:t>
            </a:r>
            <a:r>
              <a:rPr lang="en-US" altLang="zh-CN" sz="2400" b="1" dirty="0" smtClean="0">
                <a:latin typeface="宋体" panose="02010600030101010101" pitchFamily="2" charset="-122"/>
                <a:ea typeface="宋体" panose="02010600030101010101" pitchFamily="2" charset="-122"/>
              </a:rPr>
              <a:t>x</a:t>
            </a:r>
            <a:r>
              <a:rPr lang="zh-CN" altLang="en-US" sz="2400" b="1" dirty="0" smtClean="0">
                <a:latin typeface="宋体" panose="02010600030101010101" pitchFamily="2" charset="-122"/>
                <a:ea typeface="宋体" panose="02010600030101010101" pitchFamily="2" charset="-122"/>
              </a:rPr>
              <a:t>到</a:t>
            </a:r>
            <a:r>
              <a:rPr lang="en-US" altLang="zh-CN" sz="2400" b="1" dirty="0" smtClean="0">
                <a:latin typeface="宋体" panose="02010600030101010101" pitchFamily="2" charset="-122"/>
                <a:ea typeface="宋体" panose="02010600030101010101" pitchFamily="2" charset="-122"/>
              </a:rPr>
              <a:t>y</a:t>
            </a:r>
            <a:r>
              <a:rPr lang="zh-CN" altLang="en-US" sz="2400" b="1" dirty="0" smtClean="0">
                <a:latin typeface="宋体" panose="02010600030101010101" pitchFamily="2" charset="-122"/>
                <a:ea typeface="宋体" panose="02010600030101010101" pitchFamily="2" charset="-122"/>
              </a:rPr>
              <a:t>的最小开销估值</a:t>
            </a:r>
          </a:p>
          <a:p>
            <a:pPr eaLnBrk="1" hangingPunct="1">
              <a:lnSpc>
                <a:spcPct val="100000"/>
              </a:lnSpc>
            </a:pPr>
            <a:r>
              <a:rPr lang="zh-CN" altLang="en-US" sz="2400" b="1" dirty="0" smtClean="0">
                <a:latin typeface="宋体" panose="02010600030101010101" pitchFamily="2" charset="-122"/>
                <a:ea typeface="宋体" panose="02010600030101010101" pitchFamily="2" charset="-122"/>
              </a:rPr>
              <a:t>距离向量</a:t>
            </a:r>
            <a:r>
              <a:rPr lang="en-US" altLang="zh-CN" sz="2400" b="1" dirty="0" smtClean="0">
                <a:latin typeface="宋体" panose="02010600030101010101" pitchFamily="2" charset="-122"/>
                <a:ea typeface="宋体" panose="02010600030101010101" pitchFamily="2" charset="-122"/>
              </a:rPr>
              <a:t>: </a:t>
            </a:r>
            <a:r>
              <a:rPr lang="en-US" altLang="zh-CN" sz="2400" b="1" dirty="0" smtClean="0">
                <a:solidFill>
                  <a:schemeClr val="tx2"/>
                </a:solidFill>
                <a:latin typeface="宋体" panose="02010600030101010101" pitchFamily="2" charset="-122"/>
                <a:ea typeface="宋体" panose="02010600030101010101" pitchFamily="2" charset="-122"/>
              </a:rPr>
              <a:t>D</a:t>
            </a:r>
            <a:r>
              <a:rPr lang="en-US" altLang="zh-CN" sz="2400" b="1" baseline="-25000" dirty="0" smtClean="0">
                <a:solidFill>
                  <a:schemeClr val="tx2"/>
                </a:solidFill>
                <a:latin typeface="宋体" panose="02010600030101010101" pitchFamily="2" charset="-122"/>
                <a:ea typeface="宋体" panose="02010600030101010101" pitchFamily="2" charset="-122"/>
              </a:rPr>
              <a:t>x</a:t>
            </a:r>
            <a:r>
              <a:rPr lang="en-US" altLang="zh-CN" sz="2400" b="1" dirty="0" smtClean="0">
                <a:solidFill>
                  <a:schemeClr val="tx2"/>
                </a:solidFill>
                <a:latin typeface="宋体" panose="02010600030101010101" pitchFamily="2" charset="-122"/>
                <a:ea typeface="宋体" panose="02010600030101010101" pitchFamily="2" charset="-122"/>
              </a:rPr>
              <a:t> = [D</a:t>
            </a:r>
            <a:r>
              <a:rPr lang="en-US" altLang="zh-CN" sz="2400" b="1" baseline="-25000" dirty="0" smtClean="0">
                <a:solidFill>
                  <a:schemeClr val="tx2"/>
                </a:solidFill>
                <a:latin typeface="宋体" panose="02010600030101010101" pitchFamily="2" charset="-122"/>
                <a:ea typeface="宋体" panose="02010600030101010101" pitchFamily="2" charset="-122"/>
              </a:rPr>
              <a:t>x</a:t>
            </a:r>
            <a:r>
              <a:rPr lang="en-US" altLang="zh-CN" sz="2400" b="1" dirty="0" smtClean="0">
                <a:solidFill>
                  <a:schemeClr val="tx2"/>
                </a:solidFill>
                <a:latin typeface="宋体" panose="02010600030101010101" pitchFamily="2" charset="-122"/>
                <a:ea typeface="宋体" panose="02010600030101010101" pitchFamily="2" charset="-122"/>
              </a:rPr>
              <a:t>(y): y </a:t>
            </a:r>
            <a:r>
              <a:rPr lang="zh-CN" altLang="en-US" sz="2400" b="1" dirty="0" smtClean="0">
                <a:solidFill>
                  <a:schemeClr val="tx2"/>
                </a:solidFill>
                <a:latin typeface="宋体" panose="02010600030101010101" pitchFamily="2" charset="-122"/>
                <a:ea typeface="宋体" panose="02010600030101010101" pitchFamily="2" charset="-122"/>
              </a:rPr>
              <a:t>∈</a:t>
            </a:r>
            <a:r>
              <a:rPr lang="en-US" altLang="zh-CN" sz="2400" b="1" dirty="0" smtClean="0">
                <a:solidFill>
                  <a:schemeClr val="tx2"/>
                </a:solidFill>
                <a:latin typeface="宋体" panose="02010600030101010101" pitchFamily="2" charset="-122"/>
                <a:ea typeface="宋体" panose="02010600030101010101" pitchFamily="2" charset="-122"/>
              </a:rPr>
              <a:t> N ]</a:t>
            </a:r>
            <a:r>
              <a:rPr lang="en-US" altLang="zh-CN" sz="2400" b="1" dirty="0" smtClean="0">
                <a:solidFill>
                  <a:srgbClr val="FF0000"/>
                </a:solidFill>
                <a:latin typeface="宋体" panose="02010600030101010101" pitchFamily="2" charset="-122"/>
                <a:ea typeface="宋体" panose="02010600030101010101" pitchFamily="2" charset="-122"/>
              </a:rPr>
              <a:t> </a:t>
            </a:r>
          </a:p>
          <a:p>
            <a:pPr eaLnBrk="1" hangingPunct="1">
              <a:lnSpc>
                <a:spcPct val="100000"/>
              </a:lnSpc>
            </a:pPr>
            <a:r>
              <a:rPr lang="zh-CN" altLang="en-US" sz="2400" b="1" dirty="0" smtClean="0">
                <a:latin typeface="宋体" panose="02010600030101010101" pitchFamily="2" charset="-122"/>
                <a:ea typeface="宋体" panose="02010600030101010101" pitchFamily="2" charset="-122"/>
              </a:rPr>
              <a:t>节点</a:t>
            </a:r>
            <a:r>
              <a:rPr lang="en-US" altLang="zh-CN" sz="2400" b="1" dirty="0" smtClean="0">
                <a:latin typeface="宋体" panose="02010600030101010101" pitchFamily="2" charset="-122"/>
                <a:ea typeface="宋体" panose="02010600030101010101" pitchFamily="2" charset="-122"/>
              </a:rPr>
              <a:t>x</a:t>
            </a:r>
            <a:r>
              <a:rPr lang="zh-CN" altLang="en-US" sz="2400" b="1" dirty="0" smtClean="0">
                <a:latin typeface="宋体" panose="02010600030101010101" pitchFamily="2" charset="-122"/>
                <a:ea typeface="宋体" panose="02010600030101010101" pitchFamily="2" charset="-122"/>
              </a:rPr>
              <a:t>到直接相连的邻居 </a:t>
            </a:r>
            <a:r>
              <a:rPr lang="en-US" altLang="zh-CN" sz="2400" b="1" dirty="0" smtClean="0">
                <a:latin typeface="宋体" panose="02010600030101010101" pitchFamily="2" charset="-122"/>
                <a:ea typeface="宋体" panose="02010600030101010101" pitchFamily="2" charset="-122"/>
              </a:rPr>
              <a:t>v</a:t>
            </a:r>
            <a:r>
              <a:rPr lang="zh-CN" altLang="en-US" sz="2400" b="1" dirty="0" smtClean="0">
                <a:latin typeface="宋体" panose="02010600030101010101" pitchFamily="2" charset="-122"/>
                <a:ea typeface="宋体" panose="02010600030101010101" pitchFamily="2" charset="-122"/>
              </a:rPr>
              <a:t>的开销</a:t>
            </a:r>
            <a:r>
              <a:rPr lang="en-US" altLang="zh-CN" sz="2400" b="1" dirty="0" smtClean="0">
                <a:latin typeface="宋体" panose="02010600030101010101" pitchFamily="2" charset="-122"/>
                <a:ea typeface="宋体" panose="02010600030101010101" pitchFamily="2" charset="-122"/>
              </a:rPr>
              <a:t>: </a:t>
            </a:r>
            <a:r>
              <a:rPr lang="en-US" altLang="zh-CN" sz="2400" b="1" dirty="0" smtClean="0">
                <a:solidFill>
                  <a:schemeClr val="tx2"/>
                </a:solidFill>
                <a:latin typeface="宋体" panose="02010600030101010101" pitchFamily="2" charset="-122"/>
                <a:ea typeface="宋体" panose="02010600030101010101" pitchFamily="2" charset="-122"/>
              </a:rPr>
              <a:t>c(x, v)</a:t>
            </a:r>
          </a:p>
          <a:p>
            <a:pPr eaLnBrk="1" hangingPunct="1">
              <a:lnSpc>
                <a:spcPct val="100000"/>
              </a:lnSpc>
            </a:pPr>
            <a:r>
              <a:rPr lang="zh-CN" altLang="en-US" sz="2400" b="1" dirty="0" smtClean="0">
                <a:latin typeface="宋体" panose="02010600030101010101" pitchFamily="2" charset="-122"/>
                <a:ea typeface="宋体" panose="02010600030101010101" pitchFamily="2" charset="-122"/>
              </a:rPr>
              <a:t>节点</a:t>
            </a:r>
            <a:r>
              <a:rPr lang="en-US" altLang="zh-CN" sz="2400" b="1" dirty="0" smtClean="0">
                <a:latin typeface="宋体" panose="02010600030101010101" pitchFamily="2" charset="-122"/>
                <a:ea typeface="宋体" panose="02010600030101010101" pitchFamily="2" charset="-122"/>
              </a:rPr>
              <a:t>x</a:t>
            </a:r>
            <a:r>
              <a:rPr lang="zh-CN" altLang="en-US" sz="2400" b="1" dirty="0" smtClean="0">
                <a:latin typeface="宋体" panose="02010600030101010101" pitchFamily="2" charset="-122"/>
                <a:ea typeface="宋体" panose="02010600030101010101" pitchFamily="2" charset="-122"/>
              </a:rPr>
              <a:t>维护自己到其他节点的距离向量 </a:t>
            </a:r>
          </a:p>
          <a:p>
            <a:pPr>
              <a:lnSpc>
                <a:spcPct val="100000"/>
              </a:lnSpc>
              <a:buNone/>
            </a:pPr>
            <a:r>
              <a:rPr lang="zh-CN" altLang="en-US" sz="2400" b="1" dirty="0" smtClean="0">
                <a:solidFill>
                  <a:schemeClr val="tx2"/>
                </a:solidFill>
                <a:latin typeface="宋体" panose="02010600030101010101" pitchFamily="2" charset="-122"/>
                <a:ea typeface="宋体" panose="02010600030101010101" pitchFamily="2" charset="-122"/>
              </a:rPr>
              <a:t>   </a:t>
            </a:r>
            <a:r>
              <a:rPr lang="en-US" altLang="zh-CN" sz="2400" b="1" dirty="0" smtClean="0">
                <a:solidFill>
                  <a:schemeClr val="tx2"/>
                </a:solidFill>
                <a:latin typeface="宋体" panose="02010600030101010101" pitchFamily="2" charset="-122"/>
                <a:ea typeface="宋体" panose="02010600030101010101" pitchFamily="2" charset="-122"/>
              </a:rPr>
              <a:t>D</a:t>
            </a:r>
            <a:r>
              <a:rPr lang="en-US" altLang="zh-CN" sz="2400" b="1" baseline="-25000" dirty="0" smtClean="0">
                <a:solidFill>
                  <a:schemeClr val="tx2"/>
                </a:solidFill>
                <a:latin typeface="宋体" panose="02010600030101010101" pitchFamily="2" charset="-122"/>
                <a:ea typeface="宋体" panose="02010600030101010101" pitchFamily="2" charset="-122"/>
              </a:rPr>
              <a:t>x</a:t>
            </a:r>
            <a:r>
              <a:rPr lang="en-US" altLang="zh-CN" sz="2400" b="1" dirty="0" smtClean="0">
                <a:solidFill>
                  <a:schemeClr val="tx2"/>
                </a:solidFill>
                <a:latin typeface="宋体" panose="02010600030101010101" pitchFamily="2" charset="-122"/>
                <a:ea typeface="宋体" panose="02010600030101010101" pitchFamily="2" charset="-122"/>
              </a:rPr>
              <a:t> = [D</a:t>
            </a:r>
            <a:r>
              <a:rPr lang="en-US" altLang="zh-CN" sz="2400" b="1" baseline="-25000" dirty="0" smtClean="0">
                <a:solidFill>
                  <a:schemeClr val="tx2"/>
                </a:solidFill>
                <a:latin typeface="宋体" panose="02010600030101010101" pitchFamily="2" charset="-122"/>
                <a:ea typeface="宋体" panose="02010600030101010101" pitchFamily="2" charset="-122"/>
              </a:rPr>
              <a:t>x</a:t>
            </a:r>
            <a:r>
              <a:rPr lang="en-US" altLang="zh-CN" sz="2400" b="1" dirty="0" smtClean="0">
                <a:solidFill>
                  <a:schemeClr val="tx2"/>
                </a:solidFill>
                <a:latin typeface="宋体" panose="02010600030101010101" pitchFamily="2" charset="-122"/>
                <a:ea typeface="宋体" panose="02010600030101010101" pitchFamily="2" charset="-122"/>
              </a:rPr>
              <a:t>(y): y </a:t>
            </a:r>
            <a:r>
              <a:rPr lang="zh-CN" altLang="en-US" sz="2400" b="1" dirty="0">
                <a:solidFill>
                  <a:schemeClr val="tx2"/>
                </a:solidFill>
                <a:latin typeface="宋体" panose="02010600030101010101" pitchFamily="2" charset="-122"/>
                <a:ea typeface="宋体" panose="02010600030101010101" pitchFamily="2" charset="-122"/>
              </a:rPr>
              <a:t>∈ </a:t>
            </a:r>
            <a:r>
              <a:rPr lang="en-US" altLang="zh-CN" sz="2400" b="1" dirty="0" smtClean="0">
                <a:solidFill>
                  <a:schemeClr val="tx2"/>
                </a:solidFill>
                <a:latin typeface="宋体" panose="02010600030101010101" pitchFamily="2" charset="-122"/>
                <a:ea typeface="宋体" panose="02010600030101010101" pitchFamily="2" charset="-122"/>
              </a:rPr>
              <a:t>N ]</a:t>
            </a:r>
          </a:p>
          <a:p>
            <a:pPr eaLnBrk="1" hangingPunct="1">
              <a:lnSpc>
                <a:spcPct val="100000"/>
              </a:lnSpc>
            </a:pPr>
            <a:r>
              <a:rPr lang="zh-CN" altLang="en-US" sz="2400" b="1" dirty="0" smtClean="0">
                <a:latin typeface="宋体" panose="02010600030101010101" pitchFamily="2" charset="-122"/>
                <a:ea typeface="宋体" panose="02010600030101010101" pitchFamily="2" charset="-122"/>
              </a:rPr>
              <a:t>节点</a:t>
            </a:r>
            <a:r>
              <a:rPr lang="en-US" altLang="zh-CN" sz="2400" b="1" dirty="0" smtClean="0">
                <a:latin typeface="宋体" panose="02010600030101010101" pitchFamily="2" charset="-122"/>
                <a:ea typeface="宋体" panose="02010600030101010101" pitchFamily="2" charset="-122"/>
              </a:rPr>
              <a:t>x</a:t>
            </a:r>
            <a:r>
              <a:rPr lang="zh-CN" altLang="en-US" sz="2400" b="1" dirty="0" smtClean="0">
                <a:latin typeface="宋体" panose="02010600030101010101" pitchFamily="2" charset="-122"/>
                <a:ea typeface="宋体" panose="02010600030101010101" pitchFamily="2" charset="-122"/>
              </a:rPr>
              <a:t>同时还维护相邻节点的距离向量</a:t>
            </a:r>
          </a:p>
          <a:p>
            <a:pPr lvl="1" defTabSz="0">
              <a:lnSpc>
                <a:spcPct val="100000"/>
              </a:lnSpc>
              <a:spcAft>
                <a:spcPct val="0"/>
              </a:spcAft>
              <a:buClr>
                <a:srgbClr val="1F1F20"/>
              </a:buClr>
              <a:tabLst>
                <a:tab pos="542925" algn="l"/>
              </a:tabLst>
            </a:pPr>
            <a:r>
              <a:rPr lang="zh-CN" altLang="en-US" b="1" dirty="0" smtClean="0">
                <a:latin typeface="宋体" panose="02010600030101010101" pitchFamily="2" charset="-122"/>
                <a:ea typeface="宋体" panose="02010600030101010101" pitchFamily="2" charset="-122"/>
              </a:rPr>
              <a:t>对每个邻居</a:t>
            </a:r>
            <a:r>
              <a:rPr lang="en-US" altLang="zh-CN" b="1" dirty="0" smtClean="0">
                <a:latin typeface="宋体" panose="02010600030101010101" pitchFamily="2" charset="-122"/>
                <a:ea typeface="宋体" panose="02010600030101010101" pitchFamily="2" charset="-122"/>
              </a:rPr>
              <a:t>v, x</a:t>
            </a:r>
            <a:r>
              <a:rPr lang="zh-CN" altLang="en-US" b="1" dirty="0" smtClean="0">
                <a:latin typeface="宋体" panose="02010600030101010101" pitchFamily="2" charset="-122"/>
                <a:ea typeface="宋体" panose="02010600030101010101" pitchFamily="2" charset="-122"/>
              </a:rPr>
              <a:t>维护着 </a:t>
            </a:r>
            <a:br>
              <a:rPr lang="zh-CN" altLang="en-US" b="1" dirty="0" smtClean="0">
                <a:latin typeface="宋体" panose="02010600030101010101" pitchFamily="2" charset="-122"/>
                <a:ea typeface="宋体" panose="02010600030101010101" pitchFamily="2" charset="-122"/>
              </a:rPr>
            </a:br>
            <a:r>
              <a:rPr lang="en-US" altLang="zh-CN" b="1" dirty="0" err="1" smtClean="0">
                <a:solidFill>
                  <a:schemeClr val="tx2"/>
                </a:solidFill>
                <a:latin typeface="宋体" panose="02010600030101010101" pitchFamily="2" charset="-122"/>
                <a:ea typeface="宋体" panose="02010600030101010101" pitchFamily="2" charset="-122"/>
              </a:rPr>
              <a:t>D</a:t>
            </a:r>
            <a:r>
              <a:rPr lang="en-US" altLang="zh-CN" b="1" baseline="-25000" dirty="0" err="1" smtClean="0">
                <a:solidFill>
                  <a:schemeClr val="tx2"/>
                </a:solidFill>
                <a:latin typeface="宋体" panose="02010600030101010101" pitchFamily="2" charset="-122"/>
                <a:ea typeface="宋体" panose="02010600030101010101" pitchFamily="2" charset="-122"/>
              </a:rPr>
              <a:t>v</a:t>
            </a:r>
            <a:r>
              <a:rPr lang="en-US" altLang="zh-CN" b="1" dirty="0" smtClean="0">
                <a:solidFill>
                  <a:schemeClr val="tx2"/>
                </a:solidFill>
                <a:latin typeface="宋体" panose="02010600030101010101" pitchFamily="2" charset="-122"/>
                <a:ea typeface="宋体" panose="02010600030101010101" pitchFamily="2" charset="-122"/>
              </a:rPr>
              <a:t> = [</a:t>
            </a:r>
            <a:r>
              <a:rPr lang="en-US" altLang="zh-CN" b="1" dirty="0" err="1" smtClean="0">
                <a:solidFill>
                  <a:schemeClr val="tx2"/>
                </a:solidFill>
                <a:latin typeface="宋体" panose="02010600030101010101" pitchFamily="2" charset="-122"/>
                <a:ea typeface="宋体" panose="02010600030101010101" pitchFamily="2" charset="-122"/>
              </a:rPr>
              <a:t>D</a:t>
            </a:r>
            <a:r>
              <a:rPr lang="en-US" altLang="zh-CN" b="1" baseline="-25000" dirty="0" err="1" smtClean="0">
                <a:solidFill>
                  <a:schemeClr val="tx2"/>
                </a:solidFill>
                <a:latin typeface="宋体" panose="02010600030101010101" pitchFamily="2" charset="-122"/>
                <a:ea typeface="宋体" panose="02010600030101010101" pitchFamily="2" charset="-122"/>
              </a:rPr>
              <a:t>v</a:t>
            </a:r>
            <a:r>
              <a:rPr lang="en-US" altLang="zh-CN" b="1" dirty="0" smtClean="0">
                <a:solidFill>
                  <a:schemeClr val="tx2"/>
                </a:solidFill>
                <a:latin typeface="宋体" panose="02010600030101010101" pitchFamily="2" charset="-122"/>
                <a:ea typeface="宋体" panose="02010600030101010101" pitchFamily="2" charset="-122"/>
              </a:rPr>
              <a:t>(y): y </a:t>
            </a:r>
            <a:r>
              <a:rPr lang="zh-CN" altLang="en-US" b="1" dirty="0">
                <a:solidFill>
                  <a:schemeClr val="tx2"/>
                </a:solidFill>
                <a:latin typeface="宋体" panose="02010600030101010101" pitchFamily="2" charset="-122"/>
                <a:ea typeface="宋体" panose="02010600030101010101" pitchFamily="2" charset="-122"/>
              </a:rPr>
              <a:t>∈</a:t>
            </a:r>
            <a:r>
              <a:rPr lang="en-US" altLang="zh-CN" b="1" dirty="0" smtClean="0">
                <a:solidFill>
                  <a:schemeClr val="tx2"/>
                </a:solidFill>
                <a:latin typeface="宋体" panose="02010600030101010101" pitchFamily="2" charset="-122"/>
                <a:ea typeface="宋体" panose="02010600030101010101" pitchFamily="2" charset="-122"/>
              </a:rPr>
              <a:t> N ]</a:t>
            </a:r>
          </a:p>
          <a:p>
            <a:pPr eaLnBrk="1" hangingPunct="1">
              <a:lnSpc>
                <a:spcPct val="90000"/>
              </a:lnSpc>
              <a:buFontTx/>
              <a:buNone/>
            </a:pPr>
            <a:endParaRPr lang="en-US" altLang="zh-CN" b="1" dirty="0" smtClean="0">
              <a:solidFill>
                <a:schemeClr val="tx2"/>
              </a:solidFill>
            </a:endParaRPr>
          </a:p>
          <a:p>
            <a:pPr eaLnBrk="1" hangingPunct="1">
              <a:lnSpc>
                <a:spcPct val="90000"/>
              </a:lnSpc>
              <a:buFontTx/>
              <a:buNone/>
            </a:pPr>
            <a:endParaRPr lang="en-US" altLang="zh-CN" b="1" dirty="0" smtClean="0">
              <a:solidFill>
                <a:schemeClr val="tx2"/>
              </a:solidFill>
            </a:endParaRPr>
          </a:p>
        </p:txBody>
      </p:sp>
      <p:sp>
        <p:nvSpPr>
          <p:cNvPr id="165891" name="灯片编号占位符 4"/>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4395EB65-9FA6-49B3-91F4-663B3D16AEC0}" type="slidenum">
              <a:rPr altLang="zh-CN" dirty="0" smtClean="0">
                <a:solidFill>
                  <a:srgbClr val="919293"/>
                </a:solidFill>
                <a:ea typeface="黑体" panose="02010609060101010101" pitchFamily="49" charset="-122"/>
              </a:rPr>
              <a:pPr>
                <a:defRPr/>
              </a:pPr>
              <a:t>17</a:t>
            </a:fld>
            <a:endParaRPr lang="zh-CN" altLang="zh-CN" smtClean="0">
              <a:solidFill>
                <a:srgbClr val="919293"/>
              </a:solidFill>
              <a:ea typeface="黑体" panose="02010609060101010101" pitchFamily="49" charset="-122"/>
            </a:endParaRPr>
          </a:p>
        </p:txBody>
      </p:sp>
    </p:spTree>
    <p:extLst>
      <p:ext uri="{BB962C8B-B14F-4D97-AF65-F5344CB8AC3E}">
        <p14:creationId xmlns:p14="http://schemas.microsoft.com/office/powerpoint/2010/main" val="3703238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1602364" y="886309"/>
            <a:ext cx="6678612" cy="700088"/>
          </a:xfrm>
        </p:spPr>
        <p:txBody>
          <a:bodyPr>
            <a:normAutofit/>
          </a:bodyPr>
          <a:lstStyle/>
          <a:p>
            <a:pPr eaLnBrk="1" hangingPunct="1"/>
            <a:r>
              <a:rPr lang="zh-CN" altLang="en-US" sz="3200" b="1" dirty="0" smtClean="0">
                <a:latin typeface="宋体" panose="02010600030101010101" pitchFamily="2" charset="-122"/>
                <a:ea typeface="宋体" panose="02010600030101010101" pitchFamily="2" charset="-122"/>
              </a:rPr>
              <a:t>距离向量算法</a:t>
            </a:r>
          </a:p>
        </p:txBody>
      </p:sp>
      <p:sp>
        <p:nvSpPr>
          <p:cNvPr id="158723" name="Rectangle 3"/>
          <p:cNvSpPr>
            <a:spLocks noGrp="1" noChangeArrowheads="1"/>
          </p:cNvSpPr>
          <p:nvPr>
            <p:ph idx="1"/>
          </p:nvPr>
        </p:nvSpPr>
        <p:spPr>
          <a:xfrm>
            <a:off x="2379663" y="2047876"/>
            <a:ext cx="8105775" cy="2298700"/>
          </a:xfrm>
        </p:spPr>
        <p:txBody>
          <a:bodyPr>
            <a:normAutofit/>
          </a:bodyPr>
          <a:lstStyle/>
          <a:p>
            <a:pPr eaLnBrk="1" hangingPunct="1">
              <a:lnSpc>
                <a:spcPct val="90000"/>
              </a:lnSpc>
              <a:buFontTx/>
              <a:buNone/>
              <a:defRPr/>
            </a:pPr>
            <a:r>
              <a:rPr lang="zh-CN" altLang="en-US" sz="2400" b="1" u="sng" dirty="0">
                <a:solidFill>
                  <a:schemeClr val="tx2"/>
                </a:solidFill>
                <a:latin typeface="宋体" panose="02010600030101010101" pitchFamily="2" charset="-122"/>
                <a:ea typeface="宋体" panose="02010600030101010101" pitchFamily="2" charset="-122"/>
              </a:rPr>
              <a:t>基本思想</a:t>
            </a:r>
            <a:r>
              <a:rPr lang="en-US" altLang="zh-CN" sz="2400" b="1" u="sng" dirty="0">
                <a:solidFill>
                  <a:schemeClr val="tx2"/>
                </a:solidFill>
                <a:latin typeface="宋体" panose="02010600030101010101" pitchFamily="2" charset="-122"/>
                <a:ea typeface="宋体" panose="02010600030101010101" pitchFamily="2" charset="-122"/>
              </a:rPr>
              <a:t>:</a:t>
            </a:r>
            <a:r>
              <a:rPr lang="en-US" altLang="zh-CN" sz="2400" b="1" dirty="0">
                <a:solidFill>
                  <a:schemeClr val="tx2"/>
                </a:solidFill>
                <a:latin typeface="宋体" panose="02010600030101010101" pitchFamily="2" charset="-122"/>
                <a:ea typeface="宋体" panose="02010600030101010101" pitchFamily="2" charset="-122"/>
              </a:rPr>
              <a:t> </a:t>
            </a:r>
          </a:p>
          <a:p>
            <a:pPr eaLnBrk="1" hangingPunct="1">
              <a:lnSpc>
                <a:spcPct val="90000"/>
              </a:lnSpc>
              <a:defRPr/>
            </a:pPr>
            <a:r>
              <a:rPr lang="zh-CN" altLang="en-US" sz="2400" b="1" dirty="0">
                <a:latin typeface="宋体" panose="02010600030101010101" pitchFamily="2" charset="-122"/>
                <a:ea typeface="宋体" panose="02010600030101010101" pitchFamily="2" charset="-122"/>
              </a:rPr>
              <a:t>每个节点周期性的给相邻节点发送自己的距离向量估值</a:t>
            </a:r>
          </a:p>
          <a:p>
            <a:pPr eaLnBrk="1" hangingPunct="1">
              <a:lnSpc>
                <a:spcPct val="90000"/>
              </a:lnSpc>
              <a:defRPr/>
            </a:pPr>
            <a:r>
              <a:rPr lang="zh-CN" altLang="en-US" sz="2400" b="1" dirty="0">
                <a:latin typeface="宋体" panose="02010600030101010101" pitchFamily="2" charset="-122"/>
                <a:ea typeface="宋体" panose="02010600030101010101" pitchFamily="2" charset="-122"/>
              </a:rPr>
              <a:t>当节点</a:t>
            </a:r>
            <a:r>
              <a:rPr lang="en-US" altLang="zh-CN" sz="2400" b="1" dirty="0">
                <a:latin typeface="宋体" panose="02010600030101010101" pitchFamily="2" charset="-122"/>
                <a:ea typeface="宋体" panose="02010600030101010101" pitchFamily="2" charset="-122"/>
              </a:rPr>
              <a:t>x</a:t>
            </a:r>
            <a:r>
              <a:rPr lang="zh-CN" altLang="en-US" sz="2400" b="1" dirty="0">
                <a:latin typeface="宋体" panose="02010600030101010101" pitchFamily="2" charset="-122"/>
                <a:ea typeface="宋体" panose="02010600030101010101" pitchFamily="2" charset="-122"/>
              </a:rPr>
              <a:t>从它的任何一个邻居</a:t>
            </a:r>
            <a:r>
              <a:rPr lang="en-US" altLang="zh-CN" sz="2400" b="1" dirty="0">
                <a:latin typeface="宋体" panose="02010600030101010101" pitchFamily="2" charset="-122"/>
                <a:ea typeface="宋体" panose="02010600030101010101" pitchFamily="2" charset="-122"/>
              </a:rPr>
              <a:t>v</a:t>
            </a:r>
            <a:r>
              <a:rPr lang="zh-CN" altLang="en-US" sz="2400" b="1" dirty="0">
                <a:latin typeface="宋体" panose="02010600030101010101" pitchFamily="2" charset="-122"/>
                <a:ea typeface="宋体" panose="02010600030101010101" pitchFamily="2" charset="-122"/>
              </a:rPr>
              <a:t>收到一个新的距离向量估值</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就使用</a:t>
            </a:r>
            <a:r>
              <a:rPr lang="en-US" altLang="zh-CN" sz="2400" b="1" dirty="0">
                <a:latin typeface="宋体" panose="02010600030101010101" pitchFamily="2" charset="-122"/>
                <a:ea typeface="宋体" panose="02010600030101010101" pitchFamily="2" charset="-122"/>
              </a:rPr>
              <a:t>B-F </a:t>
            </a:r>
            <a:r>
              <a:rPr lang="zh-CN" altLang="en-US" sz="2400" b="1" dirty="0">
                <a:latin typeface="宋体" panose="02010600030101010101" pitchFamily="2" charset="-122"/>
                <a:ea typeface="宋体" panose="02010600030101010101" pitchFamily="2" charset="-122"/>
              </a:rPr>
              <a:t>方程更新自己的距离向量估值</a:t>
            </a:r>
          </a:p>
        </p:txBody>
      </p:sp>
      <p:sp>
        <p:nvSpPr>
          <p:cNvPr id="167939" name="灯片编号占位符 4"/>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C3AD6591-4194-4455-B78D-3354C64211A3}" type="slidenum">
              <a:rPr altLang="zh-CN" dirty="0" smtClean="0">
                <a:solidFill>
                  <a:srgbClr val="919293"/>
                </a:solidFill>
                <a:ea typeface="黑体" panose="02010609060101010101" pitchFamily="49" charset="-122"/>
              </a:rPr>
              <a:pPr>
                <a:defRPr/>
              </a:pPr>
              <a:t>18</a:t>
            </a:fld>
            <a:endParaRPr lang="zh-CN" altLang="zh-CN" smtClean="0">
              <a:solidFill>
                <a:srgbClr val="919293"/>
              </a:solidFill>
              <a:ea typeface="黑体" panose="02010609060101010101" pitchFamily="49" charset="-122"/>
            </a:endParaRPr>
          </a:p>
        </p:txBody>
      </p:sp>
      <p:sp>
        <p:nvSpPr>
          <p:cNvPr id="186373" name="Rectangle 4"/>
          <p:cNvSpPr>
            <a:spLocks noChangeArrowheads="1"/>
          </p:cNvSpPr>
          <p:nvPr/>
        </p:nvSpPr>
        <p:spPr bwMode="auto">
          <a:xfrm>
            <a:off x="2667000" y="4115423"/>
            <a:ext cx="675986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400" b="1" i="1" dirty="0">
                <a:solidFill>
                  <a:schemeClr val="tx2"/>
                </a:solidFill>
                <a:latin typeface="Times" panose="02020603050405020304" pitchFamily="18" charset="0"/>
              </a:rPr>
              <a:t>D</a:t>
            </a:r>
            <a:r>
              <a:rPr lang="en-US" altLang="zh-CN" sz="2400" b="1" i="1" baseline="-30000" dirty="0">
                <a:solidFill>
                  <a:schemeClr val="tx2"/>
                </a:solidFill>
                <a:latin typeface="Times" panose="02020603050405020304" pitchFamily="18" charset="0"/>
              </a:rPr>
              <a:t>x</a:t>
            </a:r>
            <a:r>
              <a:rPr lang="en-US" altLang="zh-CN" sz="2400" b="1" i="1" dirty="0">
                <a:solidFill>
                  <a:schemeClr val="tx2"/>
                </a:solidFill>
                <a:latin typeface="Times" panose="02020603050405020304" pitchFamily="18" charset="0"/>
              </a:rPr>
              <a:t>(y) ← </a:t>
            </a:r>
            <a:r>
              <a:rPr lang="en-US" altLang="zh-CN" sz="2400" b="1" i="1" dirty="0" err="1">
                <a:solidFill>
                  <a:schemeClr val="tx2"/>
                </a:solidFill>
                <a:latin typeface="Times" panose="02020603050405020304" pitchFamily="18" charset="0"/>
              </a:rPr>
              <a:t>min</a:t>
            </a:r>
            <a:r>
              <a:rPr lang="en-US" altLang="zh-CN" sz="2400" b="1" i="1" baseline="-30000" dirty="0" err="1">
                <a:solidFill>
                  <a:schemeClr val="tx2"/>
                </a:solidFill>
                <a:latin typeface="Times" panose="02020603050405020304" pitchFamily="18" charset="0"/>
              </a:rPr>
              <a:t>v</a:t>
            </a:r>
            <a:r>
              <a:rPr lang="en-US" altLang="zh-CN" sz="2400" b="1" i="1" dirty="0">
                <a:solidFill>
                  <a:schemeClr val="tx2"/>
                </a:solidFill>
                <a:latin typeface="Times" panose="02020603050405020304" pitchFamily="18" charset="0"/>
              </a:rPr>
              <a:t>{c(</a:t>
            </a:r>
            <a:r>
              <a:rPr lang="en-US" altLang="zh-CN" sz="2400" b="1" i="1" dirty="0" err="1">
                <a:solidFill>
                  <a:schemeClr val="tx2"/>
                </a:solidFill>
                <a:latin typeface="Times" panose="02020603050405020304" pitchFamily="18" charset="0"/>
              </a:rPr>
              <a:t>x,v</a:t>
            </a:r>
            <a:r>
              <a:rPr lang="en-US" altLang="zh-CN" sz="2400" b="1" i="1" dirty="0">
                <a:solidFill>
                  <a:schemeClr val="tx2"/>
                </a:solidFill>
                <a:latin typeface="Times" panose="02020603050405020304" pitchFamily="18" charset="0"/>
              </a:rPr>
              <a:t>) + </a:t>
            </a:r>
            <a:r>
              <a:rPr lang="en-US" altLang="zh-CN" sz="2400" b="1" i="1" dirty="0" err="1">
                <a:solidFill>
                  <a:schemeClr val="tx2"/>
                </a:solidFill>
                <a:latin typeface="Times" panose="02020603050405020304" pitchFamily="18" charset="0"/>
              </a:rPr>
              <a:t>D</a:t>
            </a:r>
            <a:r>
              <a:rPr lang="en-US" altLang="zh-CN" sz="2400" b="1" i="1" baseline="-30000" dirty="0" err="1">
                <a:solidFill>
                  <a:schemeClr val="tx2"/>
                </a:solidFill>
                <a:latin typeface="Times" panose="02020603050405020304" pitchFamily="18" charset="0"/>
              </a:rPr>
              <a:t>v</a:t>
            </a:r>
            <a:r>
              <a:rPr lang="en-US" altLang="zh-CN" sz="2400" b="1" i="1" dirty="0">
                <a:solidFill>
                  <a:schemeClr val="tx2"/>
                </a:solidFill>
                <a:latin typeface="Times" panose="02020603050405020304" pitchFamily="18" charset="0"/>
              </a:rPr>
              <a:t>(y)}    for each node y </a:t>
            </a:r>
            <a:r>
              <a:rPr lang="zh-CN" altLang="en-US" sz="2400" b="1" dirty="0">
                <a:solidFill>
                  <a:schemeClr val="tx2"/>
                </a:solidFill>
                <a:latin typeface="宋体" panose="02010600030101010101" pitchFamily="2" charset="-122"/>
              </a:rPr>
              <a:t>∈</a:t>
            </a:r>
            <a:r>
              <a:rPr lang="en-US" altLang="zh-CN" sz="2400" b="1" i="1" dirty="0" smtClean="0">
                <a:solidFill>
                  <a:schemeClr val="tx2"/>
                </a:solidFill>
                <a:latin typeface="Times" panose="02020603050405020304" pitchFamily="18" charset="0"/>
              </a:rPr>
              <a:t> </a:t>
            </a:r>
            <a:r>
              <a:rPr lang="en-US" altLang="zh-CN" sz="2400" b="1" i="1" dirty="0">
                <a:solidFill>
                  <a:schemeClr val="tx2"/>
                </a:solidFill>
                <a:latin typeface="Times" panose="02020603050405020304" pitchFamily="18" charset="0"/>
              </a:rPr>
              <a:t>N</a:t>
            </a:r>
          </a:p>
        </p:txBody>
      </p:sp>
      <p:sp>
        <p:nvSpPr>
          <p:cNvPr id="186374" name="Rectangle 5"/>
          <p:cNvSpPr>
            <a:spLocks noChangeArrowheads="1"/>
          </p:cNvSpPr>
          <p:nvPr/>
        </p:nvSpPr>
        <p:spPr bwMode="auto">
          <a:xfrm>
            <a:off x="2379663" y="4800600"/>
            <a:ext cx="7772400"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400" b="1" dirty="0"/>
              <a:t>在简单正常的情况下</a:t>
            </a:r>
            <a:r>
              <a:rPr lang="en-US" altLang="zh-CN" sz="2400" b="1" dirty="0"/>
              <a:t>, </a:t>
            </a:r>
            <a:r>
              <a:rPr lang="zh-CN" altLang="en-US" sz="2400" b="1" dirty="0"/>
              <a:t>距离向量估值 </a:t>
            </a:r>
            <a:r>
              <a:rPr lang="en-US" altLang="zh-CN" sz="2400" b="1" i="1" dirty="0">
                <a:latin typeface="Times" panose="02020603050405020304" pitchFamily="18" charset="0"/>
              </a:rPr>
              <a:t>D</a:t>
            </a:r>
            <a:r>
              <a:rPr lang="en-US" altLang="zh-CN" sz="2400" b="1" i="1" baseline="-30000" dirty="0">
                <a:latin typeface="Times" panose="02020603050405020304" pitchFamily="18" charset="0"/>
              </a:rPr>
              <a:t>x</a:t>
            </a:r>
            <a:r>
              <a:rPr lang="en-US" altLang="zh-CN" sz="2400" b="1" i="1" dirty="0">
                <a:latin typeface="Times" panose="02020603050405020304" pitchFamily="18" charset="0"/>
              </a:rPr>
              <a:t>(y) </a:t>
            </a:r>
            <a:r>
              <a:rPr lang="zh-CN" altLang="en-US" sz="2400" b="1" i="1" dirty="0">
                <a:latin typeface="Times" panose="02020603050405020304" pitchFamily="18" charset="0"/>
              </a:rPr>
              <a:t>收敛到实际的最小路径开销 </a:t>
            </a:r>
            <a:r>
              <a:rPr lang="en-US" altLang="zh-CN" sz="2400" b="1" dirty="0"/>
              <a:t>d</a:t>
            </a:r>
            <a:r>
              <a:rPr lang="en-US" altLang="zh-CN" sz="2400" b="1" baseline="-25000" dirty="0"/>
              <a:t>x</a:t>
            </a:r>
            <a:r>
              <a:rPr lang="en-US" altLang="zh-CN" sz="2400" b="1" dirty="0"/>
              <a:t>(y) </a:t>
            </a:r>
          </a:p>
        </p:txBody>
      </p:sp>
    </p:spTree>
    <p:extLst>
      <p:ext uri="{BB962C8B-B14F-4D97-AF65-F5344CB8AC3E}">
        <p14:creationId xmlns:p14="http://schemas.microsoft.com/office/powerpoint/2010/main" val="4167840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1646239" y="169243"/>
            <a:ext cx="6721475" cy="700088"/>
          </a:xfrm>
        </p:spPr>
        <p:txBody>
          <a:bodyPr>
            <a:normAutofit/>
          </a:bodyPr>
          <a:lstStyle/>
          <a:p>
            <a:pPr eaLnBrk="1" hangingPunct="1"/>
            <a:r>
              <a:rPr lang="zh-CN" altLang="en-US" sz="3200" b="1" dirty="0" smtClean="0">
                <a:latin typeface="宋体" panose="02010600030101010101" pitchFamily="2" charset="-122"/>
                <a:ea typeface="宋体" panose="02010600030101010101" pitchFamily="2" charset="-122"/>
              </a:rPr>
              <a:t>距离向量算法</a:t>
            </a:r>
          </a:p>
        </p:txBody>
      </p:sp>
      <p:sp>
        <p:nvSpPr>
          <p:cNvPr id="188419" name="Rectangle 3"/>
          <p:cNvSpPr>
            <a:spLocks noGrp="1" noChangeArrowheads="1"/>
          </p:cNvSpPr>
          <p:nvPr>
            <p:ph sz="half" idx="1"/>
          </p:nvPr>
        </p:nvSpPr>
        <p:spPr>
          <a:xfrm>
            <a:off x="1678784" y="991569"/>
            <a:ext cx="3781425" cy="5922962"/>
          </a:xfrm>
        </p:spPr>
        <p:txBody>
          <a:bodyPr/>
          <a:lstStyle/>
          <a:p>
            <a:pPr eaLnBrk="1" hangingPunct="1">
              <a:lnSpc>
                <a:spcPct val="130000"/>
              </a:lnSpc>
              <a:buFontTx/>
              <a:buNone/>
            </a:pPr>
            <a:r>
              <a:rPr lang="zh-CN" altLang="en-US" sz="2400" b="1" dirty="0" smtClean="0">
                <a:solidFill>
                  <a:schemeClr val="tx2"/>
                </a:solidFill>
                <a:latin typeface="宋体" panose="02010600030101010101" pitchFamily="2" charset="-122"/>
                <a:ea typeface="宋体" panose="02010600030101010101" pitchFamily="2" charset="-122"/>
              </a:rPr>
              <a:t>迭代的</a:t>
            </a:r>
            <a:r>
              <a:rPr lang="en-US" altLang="zh-CN" sz="2400" b="1" dirty="0" smtClean="0">
                <a:solidFill>
                  <a:schemeClr val="tx2"/>
                </a:solidFill>
                <a:latin typeface="宋体" panose="02010600030101010101" pitchFamily="2" charset="-122"/>
                <a:ea typeface="宋体" panose="02010600030101010101" pitchFamily="2" charset="-122"/>
              </a:rPr>
              <a:t>, </a:t>
            </a:r>
            <a:r>
              <a:rPr lang="zh-CN" altLang="en-US" sz="2400" b="1" dirty="0" smtClean="0">
                <a:solidFill>
                  <a:schemeClr val="tx2"/>
                </a:solidFill>
                <a:latin typeface="宋体" panose="02010600030101010101" pitchFamily="2" charset="-122"/>
                <a:ea typeface="宋体" panose="02010600030101010101" pitchFamily="2" charset="-122"/>
              </a:rPr>
              <a:t>异步的</a:t>
            </a:r>
            <a:r>
              <a:rPr lang="en-US" altLang="zh-CN" sz="2400" b="1" dirty="0" smtClean="0">
                <a:solidFill>
                  <a:schemeClr val="tx2"/>
                </a:solidFill>
                <a:latin typeface="宋体" panose="02010600030101010101" pitchFamily="2" charset="-122"/>
                <a:ea typeface="宋体" panose="02010600030101010101" pitchFamily="2" charset="-122"/>
              </a:rPr>
              <a:t>:</a:t>
            </a:r>
          </a:p>
          <a:p>
            <a:pPr eaLnBrk="1" hangingPunct="1">
              <a:lnSpc>
                <a:spcPct val="130000"/>
              </a:lnSpc>
              <a:buFontTx/>
              <a:buNone/>
            </a:pPr>
            <a:r>
              <a:rPr lang="zh-CN" altLang="en-US" sz="2200" b="1" dirty="0" smtClean="0">
                <a:latin typeface="宋体" panose="02010600030101010101" pitchFamily="2" charset="-122"/>
                <a:ea typeface="宋体" panose="02010600030101010101" pitchFamily="2" charset="-122"/>
              </a:rPr>
              <a:t>每次</a:t>
            </a:r>
            <a:r>
              <a:rPr lang="zh-CN" altLang="en-US" sz="2200" b="1" dirty="0">
                <a:latin typeface="宋体" panose="02010600030101010101" pitchFamily="2" charset="-122"/>
                <a:ea typeface="宋体" panose="02010600030101010101" pitchFamily="2" charset="-122"/>
              </a:rPr>
              <a:t>本地迭代的产生是由于</a:t>
            </a:r>
            <a:r>
              <a:rPr lang="en-US" altLang="zh-CN" sz="2200" b="1" dirty="0">
                <a:latin typeface="宋体" panose="02010600030101010101" pitchFamily="2" charset="-122"/>
                <a:ea typeface="宋体" panose="02010600030101010101" pitchFamily="2" charset="-122"/>
              </a:rPr>
              <a:t>: </a:t>
            </a:r>
          </a:p>
          <a:p>
            <a:pPr eaLnBrk="1" hangingPunct="1">
              <a:lnSpc>
                <a:spcPct val="130000"/>
              </a:lnSpc>
            </a:pPr>
            <a:r>
              <a:rPr lang="zh-CN" altLang="en-US" sz="2200" b="1" dirty="0">
                <a:latin typeface="宋体" panose="02010600030101010101" pitchFamily="2" charset="-122"/>
                <a:ea typeface="宋体" panose="02010600030101010101" pitchFamily="2" charset="-122"/>
              </a:rPr>
              <a:t>本地链路开销变化 </a:t>
            </a:r>
          </a:p>
          <a:p>
            <a:pPr eaLnBrk="1" hangingPunct="1">
              <a:lnSpc>
                <a:spcPct val="130000"/>
              </a:lnSpc>
            </a:pPr>
            <a:r>
              <a:rPr lang="zh-CN" altLang="en-US" sz="2200" b="1" dirty="0">
                <a:latin typeface="宋体" panose="02010600030101010101" pitchFamily="2" charset="-122"/>
                <a:ea typeface="宋体" panose="02010600030101010101" pitchFamily="2" charset="-122"/>
              </a:rPr>
              <a:t>邻居来的信息</a:t>
            </a:r>
            <a:r>
              <a:rPr lang="en-US" altLang="zh-CN" sz="2200" b="1" dirty="0">
                <a:latin typeface="宋体" panose="02010600030101010101" pitchFamily="2" charset="-122"/>
                <a:ea typeface="宋体" panose="02010600030101010101" pitchFamily="2" charset="-122"/>
              </a:rPr>
              <a:t>: </a:t>
            </a:r>
            <a:r>
              <a:rPr lang="zh-CN" altLang="en-US" sz="2200" b="1" dirty="0">
                <a:latin typeface="宋体" panose="02010600030101010101" pitchFamily="2" charset="-122"/>
                <a:ea typeface="宋体" panose="02010600030101010101" pitchFamily="2" charset="-122"/>
              </a:rPr>
              <a:t>从邻居来的最小开销路径变化</a:t>
            </a:r>
          </a:p>
          <a:p>
            <a:pPr eaLnBrk="1" hangingPunct="1">
              <a:lnSpc>
                <a:spcPct val="130000"/>
              </a:lnSpc>
              <a:buFontTx/>
              <a:buNone/>
            </a:pPr>
            <a:r>
              <a:rPr lang="zh-CN" altLang="en-US" sz="2200" b="1" dirty="0">
                <a:solidFill>
                  <a:schemeClr val="tx2"/>
                </a:solidFill>
                <a:latin typeface="宋体" panose="02010600030101010101" pitchFamily="2" charset="-122"/>
                <a:ea typeface="宋体" panose="02010600030101010101" pitchFamily="2" charset="-122"/>
              </a:rPr>
              <a:t>分布的</a:t>
            </a:r>
            <a:r>
              <a:rPr lang="en-US" altLang="zh-CN" sz="2200" b="1" dirty="0">
                <a:solidFill>
                  <a:schemeClr val="tx2"/>
                </a:solidFill>
                <a:latin typeface="宋体" panose="02010600030101010101" pitchFamily="2" charset="-122"/>
                <a:ea typeface="宋体" panose="02010600030101010101" pitchFamily="2" charset="-122"/>
              </a:rPr>
              <a:t>:</a:t>
            </a:r>
          </a:p>
          <a:p>
            <a:pPr eaLnBrk="1" hangingPunct="1">
              <a:lnSpc>
                <a:spcPct val="130000"/>
              </a:lnSpc>
            </a:pPr>
            <a:r>
              <a:rPr lang="zh-CN" altLang="en-US" sz="2200" b="1" dirty="0">
                <a:latin typeface="宋体" panose="02010600030101010101" pitchFamily="2" charset="-122"/>
                <a:ea typeface="宋体" panose="02010600030101010101" pitchFamily="2" charset="-122"/>
              </a:rPr>
              <a:t>每个节点只是在它的距离向量发送变化的时候通知相邻节点</a:t>
            </a:r>
          </a:p>
          <a:p>
            <a:pPr marL="715963" lvl="1" indent="-271463" defTabSz="0">
              <a:lnSpc>
                <a:spcPct val="100000"/>
              </a:lnSpc>
              <a:spcAft>
                <a:spcPct val="0"/>
              </a:spcAft>
            </a:pPr>
            <a:r>
              <a:rPr lang="zh-CN" altLang="en-US" sz="2200" b="1" dirty="0">
                <a:latin typeface="宋体" panose="02010600030101010101" pitchFamily="2" charset="-122"/>
                <a:ea typeface="宋体" panose="02010600030101010101" pitchFamily="2" charset="-122"/>
              </a:rPr>
              <a:t>在必要时邻居再通知它们的邻居</a:t>
            </a:r>
          </a:p>
        </p:txBody>
      </p:sp>
      <p:sp>
        <p:nvSpPr>
          <p:cNvPr id="169987" name="灯片编号占位符 5"/>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5D27D57A-AE2D-49CE-A33D-830ACF67C582}" type="slidenum">
              <a:rPr altLang="zh-CN" dirty="0" smtClean="0">
                <a:solidFill>
                  <a:srgbClr val="919293"/>
                </a:solidFill>
                <a:ea typeface="黑体" panose="02010609060101010101" pitchFamily="49" charset="-122"/>
              </a:rPr>
              <a:pPr>
                <a:defRPr/>
              </a:pPr>
              <a:t>19</a:t>
            </a:fld>
            <a:endParaRPr lang="zh-CN" altLang="zh-CN" smtClean="0">
              <a:solidFill>
                <a:srgbClr val="919293"/>
              </a:solidFill>
              <a:ea typeface="黑体" panose="02010609060101010101" pitchFamily="49" charset="-122"/>
            </a:endParaRPr>
          </a:p>
        </p:txBody>
      </p:sp>
      <p:grpSp>
        <p:nvGrpSpPr>
          <p:cNvPr id="188421" name="Group 8"/>
          <p:cNvGrpSpPr>
            <a:grpSpLocks/>
          </p:cNvGrpSpPr>
          <p:nvPr/>
        </p:nvGrpSpPr>
        <p:grpSpPr bwMode="auto">
          <a:xfrm>
            <a:off x="6543676" y="1654175"/>
            <a:ext cx="4124325" cy="5264150"/>
            <a:chOff x="3162" y="1042"/>
            <a:chExt cx="2598" cy="3316"/>
          </a:xfrm>
        </p:grpSpPr>
        <p:sp>
          <p:nvSpPr>
            <p:cNvPr id="188423" name="Rectangle 4"/>
            <p:cNvSpPr>
              <a:spLocks noChangeArrowheads="1"/>
            </p:cNvSpPr>
            <p:nvPr/>
          </p:nvSpPr>
          <p:spPr bwMode="auto">
            <a:xfrm>
              <a:off x="3183" y="1042"/>
              <a:ext cx="2577" cy="3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50000"/>
                </a:spcBef>
              </a:pPr>
              <a:endParaRPr lang="en-US" altLang="zh-CN" sz="2400" dirty="0"/>
            </a:p>
            <a:p>
              <a:endParaRPr lang="en-US" altLang="zh-CN" sz="2400" b="1" i="1" dirty="0">
                <a:solidFill>
                  <a:schemeClr val="accent2"/>
                </a:solidFill>
                <a:latin typeface="Comic Sans MS" panose="030F0702030302020204" pitchFamily="66" charset="0"/>
              </a:endParaRPr>
            </a:p>
            <a:p>
              <a:r>
                <a:rPr lang="zh-CN" altLang="en-US" sz="2400" b="1" i="1" dirty="0">
                  <a:solidFill>
                    <a:schemeClr val="tx2"/>
                  </a:solidFill>
                  <a:latin typeface="Comic Sans MS" panose="030F0702030302020204" pitchFamily="66" charset="0"/>
                </a:rPr>
                <a:t>等待</a:t>
              </a:r>
              <a:r>
                <a:rPr lang="zh-CN" altLang="en-US" sz="2400" b="1" dirty="0">
                  <a:solidFill>
                    <a:schemeClr val="tx2"/>
                  </a:solidFill>
                  <a:latin typeface="Comic Sans MS" panose="030F0702030302020204" pitchFamily="66" charset="0"/>
                </a:rPr>
                <a:t> </a:t>
              </a:r>
              <a:r>
                <a:rPr lang="en-US" altLang="zh-CN" sz="2400" b="1" dirty="0">
                  <a:latin typeface="Comic Sans MS" panose="030F0702030302020204" pitchFamily="66" charset="0"/>
                </a:rPr>
                <a:t>(</a:t>
              </a:r>
              <a:r>
                <a:rPr lang="zh-CN" altLang="en-US" sz="2400" b="1" dirty="0">
                  <a:latin typeface="Comic Sans MS" panose="030F0702030302020204" pitchFamily="66" charset="0"/>
                </a:rPr>
                <a:t>邻居送来本地链路开销变化的消息</a:t>
              </a:r>
              <a:r>
                <a:rPr lang="en-US" altLang="zh-CN" sz="2400" b="1" dirty="0">
                  <a:latin typeface="Comic Sans MS" panose="030F0702030302020204" pitchFamily="66" charset="0"/>
                </a:rPr>
                <a:t>)</a:t>
              </a:r>
            </a:p>
            <a:p>
              <a:endParaRPr lang="en-US" altLang="zh-CN" sz="2400" b="1" dirty="0">
                <a:latin typeface="Comic Sans MS" panose="030F0702030302020204" pitchFamily="66" charset="0"/>
              </a:endParaRPr>
            </a:p>
            <a:p>
              <a:r>
                <a:rPr lang="zh-CN" altLang="en-US" sz="2400" b="1" i="1" dirty="0">
                  <a:solidFill>
                    <a:schemeClr val="tx2"/>
                  </a:solidFill>
                  <a:latin typeface="Comic Sans MS" panose="030F0702030302020204" pitchFamily="66" charset="0"/>
                </a:rPr>
                <a:t>重新计算距离向量</a:t>
              </a:r>
            </a:p>
            <a:p>
              <a:endParaRPr lang="zh-CN" altLang="en-US" sz="2400" b="1" dirty="0">
                <a:latin typeface="Comic Sans MS" panose="030F0702030302020204" pitchFamily="66" charset="0"/>
              </a:endParaRPr>
            </a:p>
            <a:p>
              <a:endParaRPr lang="zh-CN" altLang="en-US" sz="2400" b="1" dirty="0">
                <a:latin typeface="Comic Sans MS" panose="030F0702030302020204" pitchFamily="66" charset="0"/>
              </a:endParaRPr>
            </a:p>
            <a:p>
              <a:r>
                <a:rPr lang="zh-CN" altLang="en-US" sz="2400" b="1" dirty="0">
                  <a:latin typeface="Comic Sans MS" panose="030F0702030302020204" pitchFamily="66" charset="0"/>
                </a:rPr>
                <a:t>如果到任何目的节点的距离向量发生变化</a:t>
              </a:r>
              <a:r>
                <a:rPr lang="en-US" altLang="zh-CN" sz="2400" b="1" dirty="0">
                  <a:latin typeface="Comic Sans MS" panose="030F0702030302020204" pitchFamily="66" charset="0"/>
                </a:rPr>
                <a:t>, </a:t>
              </a:r>
              <a:r>
                <a:rPr lang="zh-CN" altLang="en-US" sz="2400" b="1" i="1" dirty="0">
                  <a:solidFill>
                    <a:schemeClr val="tx2"/>
                  </a:solidFill>
                  <a:latin typeface="Comic Sans MS" panose="030F0702030302020204" pitchFamily="66" charset="0"/>
                </a:rPr>
                <a:t>通知邻居</a:t>
              </a:r>
              <a:r>
                <a:rPr lang="zh-CN" altLang="en-US" sz="2400" b="1" dirty="0">
                  <a:latin typeface="Comic Sans MS" panose="030F0702030302020204" pitchFamily="66" charset="0"/>
                </a:rPr>
                <a:t> </a:t>
              </a:r>
            </a:p>
            <a:p>
              <a:endParaRPr lang="zh-CN" altLang="en-US" sz="2400" b="1" dirty="0">
                <a:latin typeface="Comic Sans MS" panose="030F0702030302020204" pitchFamily="66" charset="0"/>
              </a:endParaRPr>
            </a:p>
            <a:p>
              <a:pPr>
                <a:spcBef>
                  <a:spcPct val="50000"/>
                </a:spcBef>
              </a:pPr>
              <a:endParaRPr lang="zh-CN" altLang="en-US" sz="2400" dirty="0">
                <a:latin typeface="Arial" panose="020B0604020202020204" pitchFamily="34" charset="0"/>
              </a:endParaRPr>
            </a:p>
            <a:p>
              <a:pPr>
                <a:spcBef>
                  <a:spcPct val="50000"/>
                </a:spcBef>
              </a:pPr>
              <a:endParaRPr lang="en-US" altLang="zh-CN" sz="2400" dirty="0">
                <a:latin typeface="Arial" panose="020B0604020202020204" pitchFamily="34" charset="0"/>
              </a:endParaRPr>
            </a:p>
          </p:txBody>
        </p:sp>
        <p:sp>
          <p:nvSpPr>
            <p:cNvPr id="188424" name="Line 5"/>
            <p:cNvSpPr>
              <a:spLocks noChangeShapeType="1"/>
            </p:cNvSpPr>
            <p:nvPr/>
          </p:nvSpPr>
          <p:spPr bwMode="auto">
            <a:xfrm>
              <a:off x="4311" y="1909"/>
              <a:ext cx="0" cy="392"/>
            </a:xfrm>
            <a:prstGeom prst="line">
              <a:avLst/>
            </a:prstGeom>
            <a:noFill/>
            <a:ln w="127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88425" name="Line 6"/>
            <p:cNvSpPr>
              <a:spLocks noChangeShapeType="1"/>
            </p:cNvSpPr>
            <p:nvPr/>
          </p:nvSpPr>
          <p:spPr bwMode="auto">
            <a:xfrm>
              <a:off x="4304" y="2586"/>
              <a:ext cx="0" cy="392"/>
            </a:xfrm>
            <a:prstGeom prst="line">
              <a:avLst/>
            </a:prstGeom>
            <a:noFill/>
            <a:ln w="127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88426" name="Freeform 7"/>
            <p:cNvSpPr>
              <a:spLocks noChangeArrowheads="1"/>
            </p:cNvSpPr>
            <p:nvPr/>
          </p:nvSpPr>
          <p:spPr bwMode="auto">
            <a:xfrm>
              <a:off x="3162" y="1314"/>
              <a:ext cx="1136" cy="2381"/>
            </a:xfrm>
            <a:custGeom>
              <a:avLst/>
              <a:gdLst>
                <a:gd name="T0" fmla="*/ 1114 w 1136"/>
                <a:gd name="T1" fmla="*/ 2120 h 2381"/>
                <a:gd name="T2" fmla="*/ 1115 w 1136"/>
                <a:gd name="T3" fmla="*/ 2380 h 2381"/>
                <a:gd name="T4" fmla="*/ 0 w 1136"/>
                <a:gd name="T5" fmla="*/ 2380 h 2381"/>
                <a:gd name="T6" fmla="*/ 0 w 1136"/>
                <a:gd name="T7" fmla="*/ 0 h 2381"/>
                <a:gd name="T8" fmla="*/ 1135 w 1136"/>
                <a:gd name="T9" fmla="*/ 0 h 2381"/>
                <a:gd name="T10" fmla="*/ 1135 w 1136"/>
                <a:gd name="T11" fmla="*/ 164 h 23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36" h="2381">
                  <a:moveTo>
                    <a:pt x="1114" y="2120"/>
                  </a:moveTo>
                  <a:lnTo>
                    <a:pt x="1115" y="2380"/>
                  </a:lnTo>
                  <a:lnTo>
                    <a:pt x="0" y="2380"/>
                  </a:lnTo>
                  <a:lnTo>
                    <a:pt x="0" y="0"/>
                  </a:lnTo>
                  <a:lnTo>
                    <a:pt x="1135" y="0"/>
                  </a:lnTo>
                  <a:lnTo>
                    <a:pt x="1135" y="164"/>
                  </a:lnTo>
                </a:path>
              </a:pathLst>
            </a:custGeom>
            <a:noFill/>
            <a:ln w="12700" cap="rnd">
              <a:solidFill>
                <a:schemeClr val="accent2"/>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88422" name="Rectangle 9"/>
          <p:cNvSpPr>
            <a:spLocks noChangeArrowheads="1"/>
          </p:cNvSpPr>
          <p:nvPr/>
        </p:nvSpPr>
        <p:spPr bwMode="auto">
          <a:xfrm>
            <a:off x="6541556" y="1354139"/>
            <a:ext cx="1423467"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zh-CN" altLang="en-US" sz="2400" b="1">
                <a:solidFill>
                  <a:schemeClr val="tx2"/>
                </a:solidFill>
                <a:latin typeface="Comic Sans MS" panose="030F0702030302020204" pitchFamily="66" charset="0"/>
              </a:rPr>
              <a:t>每个节点</a:t>
            </a:r>
          </a:p>
        </p:txBody>
      </p:sp>
    </p:spTree>
    <p:extLst>
      <p:ext uri="{BB962C8B-B14F-4D97-AF65-F5344CB8AC3E}">
        <p14:creationId xmlns:p14="http://schemas.microsoft.com/office/powerpoint/2010/main" val="2175843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1873540" y="557213"/>
            <a:ext cx="6721475" cy="700087"/>
          </a:xfrm>
        </p:spPr>
        <p:txBody>
          <a:bodyPr>
            <a:normAutofit/>
          </a:bodyPr>
          <a:lstStyle/>
          <a:p>
            <a:pPr eaLnBrk="1" hangingPunct="1"/>
            <a:r>
              <a:rPr lang="en-US" altLang="zh-CN" sz="3200" b="1" dirty="0" smtClean="0">
                <a:latin typeface="宋体" panose="02010600030101010101" pitchFamily="2" charset="-122"/>
                <a:ea typeface="宋体" panose="02010600030101010101" pitchFamily="2" charset="-122"/>
              </a:rPr>
              <a:t> </a:t>
            </a:r>
            <a:r>
              <a:rPr lang="zh-CN" altLang="en-US" sz="3200" b="1" dirty="0" smtClean="0">
                <a:latin typeface="宋体" panose="02010600030101010101" pitchFamily="2" charset="-122"/>
                <a:ea typeface="宋体" panose="02010600030101010101" pitchFamily="2" charset="-122"/>
              </a:rPr>
              <a:t>第五章</a:t>
            </a:r>
            <a:r>
              <a:rPr lang="en-US" altLang="zh-CN" sz="3200" b="1" dirty="0" smtClean="0">
                <a:latin typeface="宋体" panose="02010600030101010101" pitchFamily="2" charset="-122"/>
                <a:ea typeface="宋体" panose="02010600030101010101" pitchFamily="2" charset="-122"/>
              </a:rPr>
              <a:t>: </a:t>
            </a:r>
            <a:r>
              <a:rPr lang="zh-CN" altLang="en-US" sz="3200" b="1" dirty="0" smtClean="0">
                <a:latin typeface="宋体" panose="02010600030101010101" pitchFamily="2" charset="-122"/>
                <a:ea typeface="宋体" panose="02010600030101010101" pitchFamily="2" charset="-122"/>
              </a:rPr>
              <a:t>网络层</a:t>
            </a:r>
          </a:p>
        </p:txBody>
      </p:sp>
      <p:sp>
        <p:nvSpPr>
          <p:cNvPr id="155652" name="Rectangle 4"/>
          <p:cNvSpPr>
            <a:spLocks noGrp="1" noChangeArrowheads="1"/>
          </p:cNvSpPr>
          <p:nvPr>
            <p:ph sz="half" idx="2"/>
          </p:nvPr>
        </p:nvSpPr>
        <p:spPr>
          <a:xfrm>
            <a:off x="2226253" y="1473778"/>
            <a:ext cx="3973513" cy="4425950"/>
          </a:xfrm>
        </p:spPr>
        <p:txBody>
          <a:bodyPr/>
          <a:lstStyle/>
          <a:p>
            <a:pPr eaLnBrk="1" hangingPunct="1">
              <a:lnSpc>
                <a:spcPct val="100000"/>
              </a:lnSpc>
            </a:pPr>
            <a:r>
              <a:rPr lang="en-US" altLang="zh-CN" sz="2600" b="1" dirty="0" smtClean="0">
                <a:latin typeface="宋体" panose="02010600030101010101" pitchFamily="2" charset="-122"/>
                <a:ea typeface="宋体" panose="02010600030101010101" pitchFamily="2" charset="-122"/>
              </a:rPr>
              <a:t>5.1 </a:t>
            </a:r>
            <a:r>
              <a:rPr lang="zh-CN" altLang="en-US" sz="2600" b="1" dirty="0" smtClean="0">
                <a:latin typeface="宋体" panose="02010600030101010101" pitchFamily="2" charset="-122"/>
                <a:ea typeface="宋体" panose="02010600030101010101" pitchFamily="2" charset="-122"/>
              </a:rPr>
              <a:t>选路</a:t>
            </a:r>
            <a:r>
              <a:rPr lang="zh-CN" altLang="en-US" sz="2600" b="1" dirty="0">
                <a:latin typeface="宋体" panose="02010600030101010101" pitchFamily="2" charset="-122"/>
                <a:ea typeface="宋体" panose="02010600030101010101" pitchFamily="2" charset="-122"/>
              </a:rPr>
              <a:t>算法</a:t>
            </a:r>
          </a:p>
          <a:p>
            <a:pPr marL="715963" lvl="1" indent="-255588" defTabSz="0">
              <a:lnSpc>
                <a:spcPct val="100000"/>
              </a:lnSpc>
              <a:spcAft>
                <a:spcPct val="0"/>
              </a:spcAft>
              <a:buClr>
                <a:srgbClr val="1F1F20"/>
              </a:buClr>
              <a:tabLst>
                <a:tab pos="542925" algn="l"/>
              </a:tabLst>
            </a:pPr>
            <a:r>
              <a:rPr lang="zh-CN" altLang="en-US" b="1" dirty="0">
                <a:latin typeface="宋体" panose="02010600030101010101" pitchFamily="2" charset="-122"/>
                <a:ea typeface="宋体" panose="02010600030101010101" pitchFamily="2" charset="-122"/>
              </a:rPr>
              <a:t>链路状态选路算法</a:t>
            </a:r>
          </a:p>
          <a:p>
            <a:pPr marL="715963" lvl="1" indent="-255588" defTabSz="0">
              <a:lnSpc>
                <a:spcPct val="100000"/>
              </a:lnSpc>
              <a:spcAft>
                <a:spcPct val="0"/>
              </a:spcAft>
              <a:buClr>
                <a:srgbClr val="1F1F20"/>
              </a:buClr>
              <a:tabLst>
                <a:tab pos="542925" algn="l"/>
              </a:tabLst>
            </a:pPr>
            <a:r>
              <a:rPr lang="zh-CN" altLang="en-US" b="1" dirty="0">
                <a:latin typeface="宋体" panose="02010600030101010101" pitchFamily="2" charset="-122"/>
                <a:ea typeface="宋体" panose="02010600030101010101" pitchFamily="2" charset="-122"/>
              </a:rPr>
              <a:t>距离向量算法</a:t>
            </a:r>
          </a:p>
          <a:p>
            <a:pPr marL="715963" lvl="1" indent="-255588" defTabSz="0">
              <a:lnSpc>
                <a:spcPct val="100000"/>
              </a:lnSpc>
              <a:spcAft>
                <a:spcPct val="0"/>
              </a:spcAft>
              <a:buClr>
                <a:srgbClr val="1F1F20"/>
              </a:buClr>
              <a:tabLst>
                <a:tab pos="542925" algn="l"/>
              </a:tabLst>
            </a:pPr>
            <a:r>
              <a:rPr lang="zh-CN" altLang="en-US" b="1" dirty="0">
                <a:latin typeface="宋体" panose="02010600030101010101" pitchFamily="2" charset="-122"/>
                <a:ea typeface="宋体" panose="02010600030101010101" pitchFamily="2" charset="-122"/>
              </a:rPr>
              <a:t>层次选路</a:t>
            </a:r>
          </a:p>
          <a:p>
            <a:pPr eaLnBrk="1" hangingPunct="1">
              <a:lnSpc>
                <a:spcPct val="100000"/>
              </a:lnSpc>
            </a:pPr>
            <a:r>
              <a:rPr lang="en-US" altLang="zh-CN" sz="2600" b="1" dirty="0" smtClean="0">
                <a:latin typeface="宋体" panose="02010600030101010101" pitchFamily="2" charset="-122"/>
                <a:ea typeface="宋体" panose="02010600030101010101" pitchFamily="2" charset="-122"/>
              </a:rPr>
              <a:t>5.2 </a:t>
            </a:r>
            <a:r>
              <a:rPr lang="zh-CN" altLang="en-US" sz="2600" b="1" dirty="0">
                <a:latin typeface="宋体" panose="02010600030101010101" pitchFamily="2" charset="-122"/>
                <a:ea typeface="宋体" panose="02010600030101010101" pitchFamily="2" charset="-122"/>
              </a:rPr>
              <a:t>因特网中的选路</a:t>
            </a:r>
          </a:p>
          <a:p>
            <a:pPr marL="715963" lvl="1" indent="-255588" defTabSz="0">
              <a:lnSpc>
                <a:spcPct val="100000"/>
              </a:lnSpc>
              <a:spcAft>
                <a:spcPct val="0"/>
              </a:spcAft>
              <a:buClr>
                <a:srgbClr val="1F1F20"/>
              </a:buClr>
              <a:tabLst>
                <a:tab pos="542925" algn="l"/>
              </a:tabLst>
            </a:pPr>
            <a:r>
              <a:rPr lang="en-US" altLang="zh-CN" b="1" dirty="0">
                <a:latin typeface="宋体" panose="02010600030101010101" pitchFamily="2" charset="-122"/>
                <a:ea typeface="宋体" panose="02010600030101010101" pitchFamily="2" charset="-122"/>
              </a:rPr>
              <a:t>RIP</a:t>
            </a:r>
          </a:p>
          <a:p>
            <a:pPr marL="715963" lvl="1" indent="-255588" defTabSz="0">
              <a:lnSpc>
                <a:spcPct val="100000"/>
              </a:lnSpc>
              <a:spcAft>
                <a:spcPct val="0"/>
              </a:spcAft>
              <a:buClr>
                <a:srgbClr val="1F1F20"/>
              </a:buClr>
              <a:tabLst>
                <a:tab pos="542925" algn="l"/>
              </a:tabLst>
            </a:pPr>
            <a:r>
              <a:rPr lang="en-US" altLang="zh-CN" b="1" dirty="0">
                <a:latin typeface="宋体" panose="02010600030101010101" pitchFamily="2" charset="-122"/>
                <a:ea typeface="宋体" panose="02010600030101010101" pitchFamily="2" charset="-122"/>
              </a:rPr>
              <a:t>OSPF</a:t>
            </a:r>
          </a:p>
          <a:p>
            <a:pPr marL="715963" lvl="1" indent="-255588" defTabSz="0">
              <a:lnSpc>
                <a:spcPct val="100000"/>
              </a:lnSpc>
              <a:spcAft>
                <a:spcPct val="0"/>
              </a:spcAft>
              <a:buClr>
                <a:srgbClr val="1F1F20"/>
              </a:buClr>
              <a:tabLst>
                <a:tab pos="542925" algn="l"/>
              </a:tabLst>
            </a:pPr>
            <a:r>
              <a:rPr lang="en-US" altLang="zh-CN" b="1" dirty="0">
                <a:latin typeface="宋体" panose="02010600030101010101" pitchFamily="2" charset="-122"/>
                <a:ea typeface="宋体" panose="02010600030101010101" pitchFamily="2" charset="-122"/>
              </a:rPr>
              <a:t>BGP</a:t>
            </a:r>
          </a:p>
          <a:p>
            <a:pPr marL="0" indent="0" eaLnBrk="1" hangingPunct="1">
              <a:lnSpc>
                <a:spcPct val="100000"/>
              </a:lnSpc>
              <a:buNone/>
            </a:pPr>
            <a:endParaRPr lang="zh-CN" altLang="en-US" sz="2600" b="1" dirty="0">
              <a:latin typeface="宋体" panose="02010600030101010101" pitchFamily="2" charset="-122"/>
              <a:ea typeface="宋体" panose="02010600030101010101" pitchFamily="2" charset="-122"/>
            </a:endParaRPr>
          </a:p>
        </p:txBody>
      </p:sp>
      <p:sp>
        <p:nvSpPr>
          <p:cNvPr id="137220" name="灯片编号占位符 5"/>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939E5FFD-6595-4C9C-AE63-E3BBD8752E08}" type="slidenum">
              <a:rPr altLang="zh-CN" dirty="0" smtClean="0">
                <a:solidFill>
                  <a:srgbClr val="919293"/>
                </a:solidFill>
                <a:ea typeface="黑体" panose="02010609060101010101" pitchFamily="49" charset="-122"/>
              </a:rPr>
              <a:pPr>
                <a:defRPr/>
              </a:pPr>
              <a:t>2</a:t>
            </a:fld>
            <a:endParaRPr lang="zh-CN" altLang="zh-CN" smtClean="0">
              <a:solidFill>
                <a:srgbClr val="919293"/>
              </a:solidFill>
              <a:ea typeface="黑体" panose="02010609060101010101" pitchFamily="49" charset="-122"/>
            </a:endParaRPr>
          </a:p>
        </p:txBody>
      </p:sp>
    </p:spTree>
    <p:extLst>
      <p:ext uri="{BB962C8B-B14F-4D97-AF65-F5344CB8AC3E}">
        <p14:creationId xmlns:p14="http://schemas.microsoft.com/office/powerpoint/2010/main" val="987759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灯片编号占位符 2"/>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9AD72BB3-7AC7-473A-B176-F69EC19F4316}" type="slidenum">
              <a:rPr altLang="zh-CN" dirty="0" smtClean="0">
                <a:solidFill>
                  <a:srgbClr val="919293"/>
                </a:solidFill>
                <a:ea typeface="黑体" panose="02010609060101010101" pitchFamily="49" charset="-122"/>
              </a:rPr>
              <a:pPr>
                <a:defRPr/>
              </a:pPr>
              <a:t>20</a:t>
            </a:fld>
            <a:endParaRPr lang="zh-CN" altLang="zh-CN" smtClean="0">
              <a:solidFill>
                <a:srgbClr val="919293"/>
              </a:solidFill>
              <a:ea typeface="黑体" panose="02010609060101010101" pitchFamily="49" charset="-122"/>
            </a:endParaRPr>
          </a:p>
        </p:txBody>
      </p:sp>
      <p:grpSp>
        <p:nvGrpSpPr>
          <p:cNvPr id="190467" name="Group 17"/>
          <p:cNvGrpSpPr>
            <a:grpSpLocks/>
          </p:cNvGrpSpPr>
          <p:nvPr/>
        </p:nvGrpSpPr>
        <p:grpSpPr bwMode="auto">
          <a:xfrm>
            <a:off x="2057400" y="990601"/>
            <a:ext cx="1752600" cy="1738313"/>
            <a:chOff x="336" y="624"/>
            <a:chExt cx="1104" cy="1095"/>
          </a:xfrm>
        </p:grpSpPr>
        <p:sp>
          <p:nvSpPr>
            <p:cNvPr id="190622" name="Line 2"/>
            <p:cNvSpPr>
              <a:spLocks noChangeShapeType="1"/>
            </p:cNvSpPr>
            <p:nvPr/>
          </p:nvSpPr>
          <p:spPr bwMode="auto">
            <a:xfrm>
              <a:off x="768" y="912"/>
              <a:ext cx="0" cy="7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0623" name="Line 3"/>
            <p:cNvSpPr>
              <a:spLocks noChangeShapeType="1"/>
            </p:cNvSpPr>
            <p:nvPr/>
          </p:nvSpPr>
          <p:spPr bwMode="auto">
            <a:xfrm>
              <a:off x="576" y="1056"/>
              <a:ext cx="86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0624" name="Rectangle 4"/>
            <p:cNvSpPr>
              <a:spLocks noChangeArrowheads="1"/>
            </p:cNvSpPr>
            <p:nvPr/>
          </p:nvSpPr>
          <p:spPr bwMode="auto">
            <a:xfrm>
              <a:off x="768" y="816"/>
              <a:ext cx="6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x   y   z</a:t>
              </a:r>
            </a:p>
          </p:txBody>
        </p:sp>
        <p:sp>
          <p:nvSpPr>
            <p:cNvPr id="190625" name="Rectangle 5"/>
            <p:cNvSpPr>
              <a:spLocks noChangeArrowheads="1"/>
            </p:cNvSpPr>
            <p:nvPr/>
          </p:nvSpPr>
          <p:spPr bwMode="auto">
            <a:xfrm>
              <a:off x="576" y="1056"/>
              <a:ext cx="2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x</a:t>
              </a:r>
            </a:p>
          </p:txBody>
        </p:sp>
        <p:sp>
          <p:nvSpPr>
            <p:cNvPr id="190626" name="Rectangle 6"/>
            <p:cNvSpPr>
              <a:spLocks noChangeArrowheads="1"/>
            </p:cNvSpPr>
            <p:nvPr/>
          </p:nvSpPr>
          <p:spPr bwMode="auto">
            <a:xfrm>
              <a:off x="576" y="1248"/>
              <a:ext cx="19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y</a:t>
              </a:r>
            </a:p>
          </p:txBody>
        </p:sp>
        <p:sp>
          <p:nvSpPr>
            <p:cNvPr id="190627" name="Rectangle 7"/>
            <p:cNvSpPr>
              <a:spLocks noChangeArrowheads="1"/>
            </p:cNvSpPr>
            <p:nvPr/>
          </p:nvSpPr>
          <p:spPr bwMode="auto">
            <a:xfrm>
              <a:off x="576" y="1440"/>
              <a:ext cx="1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z</a:t>
              </a:r>
            </a:p>
          </p:txBody>
        </p:sp>
        <p:sp>
          <p:nvSpPr>
            <p:cNvPr id="190628" name="Rectangle 8"/>
            <p:cNvSpPr>
              <a:spLocks noChangeArrowheads="1"/>
            </p:cNvSpPr>
            <p:nvPr/>
          </p:nvSpPr>
          <p:spPr bwMode="auto">
            <a:xfrm>
              <a:off x="768" y="1056"/>
              <a:ext cx="5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0  2   7</a:t>
              </a:r>
            </a:p>
          </p:txBody>
        </p:sp>
        <p:sp>
          <p:nvSpPr>
            <p:cNvPr id="190629" name="Rectangle 9"/>
            <p:cNvSpPr>
              <a:spLocks noChangeArrowheads="1"/>
            </p:cNvSpPr>
            <p:nvPr/>
          </p:nvSpPr>
          <p:spPr bwMode="auto">
            <a:xfrm>
              <a:off x="768" y="1296"/>
              <a:ext cx="2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a:t>
              </a:r>
            </a:p>
          </p:txBody>
        </p:sp>
        <p:sp>
          <p:nvSpPr>
            <p:cNvPr id="190630" name="Rectangle 10"/>
            <p:cNvSpPr>
              <a:spLocks noChangeArrowheads="1"/>
            </p:cNvSpPr>
            <p:nvPr/>
          </p:nvSpPr>
          <p:spPr bwMode="auto">
            <a:xfrm>
              <a:off x="912" y="1296"/>
              <a:ext cx="2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a:t>
              </a:r>
            </a:p>
          </p:txBody>
        </p:sp>
        <p:sp>
          <p:nvSpPr>
            <p:cNvPr id="190631" name="Rectangle 11"/>
            <p:cNvSpPr>
              <a:spLocks noChangeArrowheads="1"/>
            </p:cNvSpPr>
            <p:nvPr/>
          </p:nvSpPr>
          <p:spPr bwMode="auto">
            <a:xfrm>
              <a:off x="1152" y="1296"/>
              <a:ext cx="2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a:t>
              </a:r>
            </a:p>
          </p:txBody>
        </p:sp>
        <p:sp>
          <p:nvSpPr>
            <p:cNvPr id="190632" name="Rectangle 12"/>
            <p:cNvSpPr>
              <a:spLocks noChangeArrowheads="1"/>
            </p:cNvSpPr>
            <p:nvPr/>
          </p:nvSpPr>
          <p:spPr bwMode="auto">
            <a:xfrm>
              <a:off x="768" y="1488"/>
              <a:ext cx="2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a:t>
              </a:r>
            </a:p>
          </p:txBody>
        </p:sp>
        <p:sp>
          <p:nvSpPr>
            <p:cNvPr id="190633" name="Rectangle 13"/>
            <p:cNvSpPr>
              <a:spLocks noChangeArrowheads="1"/>
            </p:cNvSpPr>
            <p:nvPr/>
          </p:nvSpPr>
          <p:spPr bwMode="auto">
            <a:xfrm>
              <a:off x="912" y="1488"/>
              <a:ext cx="2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a:t>
              </a:r>
            </a:p>
          </p:txBody>
        </p:sp>
        <p:sp>
          <p:nvSpPr>
            <p:cNvPr id="190634" name="Rectangle 14"/>
            <p:cNvSpPr>
              <a:spLocks noChangeArrowheads="1"/>
            </p:cNvSpPr>
            <p:nvPr/>
          </p:nvSpPr>
          <p:spPr bwMode="auto">
            <a:xfrm>
              <a:off x="1152" y="1488"/>
              <a:ext cx="2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a:t>
              </a:r>
            </a:p>
          </p:txBody>
        </p:sp>
        <p:sp>
          <p:nvSpPr>
            <p:cNvPr id="190635" name="Rectangle 15"/>
            <p:cNvSpPr>
              <a:spLocks noChangeArrowheads="1"/>
            </p:cNvSpPr>
            <p:nvPr/>
          </p:nvSpPr>
          <p:spPr bwMode="auto">
            <a:xfrm rot="-5400000">
              <a:off x="227" y="1257"/>
              <a:ext cx="4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from</a:t>
              </a:r>
            </a:p>
          </p:txBody>
        </p:sp>
        <p:sp>
          <p:nvSpPr>
            <p:cNvPr id="190636" name="Rectangle 16"/>
            <p:cNvSpPr>
              <a:spLocks noChangeArrowheads="1"/>
            </p:cNvSpPr>
            <p:nvPr/>
          </p:nvSpPr>
          <p:spPr bwMode="auto">
            <a:xfrm>
              <a:off x="768" y="624"/>
              <a:ext cx="59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cost to</a:t>
              </a:r>
            </a:p>
          </p:txBody>
        </p:sp>
      </p:grpSp>
      <p:sp>
        <p:nvSpPr>
          <p:cNvPr id="190468" name="Rectangle 18"/>
          <p:cNvSpPr>
            <a:spLocks noChangeArrowheads="1"/>
          </p:cNvSpPr>
          <p:nvPr/>
        </p:nvSpPr>
        <p:spPr bwMode="auto">
          <a:xfrm rot="-5400000">
            <a:off x="1885157" y="3826670"/>
            <a:ext cx="708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from</a:t>
            </a:r>
          </a:p>
        </p:txBody>
      </p:sp>
      <p:sp>
        <p:nvSpPr>
          <p:cNvPr id="190469" name="Rectangle 19"/>
          <p:cNvSpPr>
            <a:spLocks noChangeArrowheads="1"/>
          </p:cNvSpPr>
          <p:nvPr/>
        </p:nvSpPr>
        <p:spPr bwMode="auto">
          <a:xfrm rot="-5400000">
            <a:off x="1885157" y="5579270"/>
            <a:ext cx="708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from</a:t>
            </a:r>
          </a:p>
        </p:txBody>
      </p:sp>
      <p:sp>
        <p:nvSpPr>
          <p:cNvPr id="190470" name="Line 20"/>
          <p:cNvSpPr>
            <a:spLocks noChangeShapeType="1"/>
          </p:cNvSpPr>
          <p:nvPr/>
        </p:nvSpPr>
        <p:spPr bwMode="auto">
          <a:xfrm>
            <a:off x="7010400" y="1524000"/>
            <a:ext cx="0" cy="1219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0471" name="Line 21"/>
          <p:cNvSpPr>
            <a:spLocks noChangeShapeType="1"/>
          </p:cNvSpPr>
          <p:nvPr/>
        </p:nvSpPr>
        <p:spPr bwMode="auto">
          <a:xfrm>
            <a:off x="6705600" y="1752600"/>
            <a:ext cx="1371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0472" name="Rectangle 22"/>
          <p:cNvSpPr>
            <a:spLocks noChangeArrowheads="1"/>
          </p:cNvSpPr>
          <p:nvPr/>
        </p:nvSpPr>
        <p:spPr bwMode="auto">
          <a:xfrm>
            <a:off x="7010401" y="1371601"/>
            <a:ext cx="969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x   y   z</a:t>
            </a:r>
          </a:p>
        </p:txBody>
      </p:sp>
      <p:sp>
        <p:nvSpPr>
          <p:cNvPr id="190473" name="Rectangle 23"/>
          <p:cNvSpPr>
            <a:spLocks noChangeArrowheads="1"/>
          </p:cNvSpPr>
          <p:nvPr/>
        </p:nvSpPr>
        <p:spPr bwMode="auto">
          <a:xfrm>
            <a:off x="6705600" y="1752601"/>
            <a:ext cx="319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x</a:t>
            </a:r>
          </a:p>
        </p:txBody>
      </p:sp>
      <p:sp>
        <p:nvSpPr>
          <p:cNvPr id="190474" name="Rectangle 24"/>
          <p:cNvSpPr>
            <a:spLocks noChangeArrowheads="1"/>
          </p:cNvSpPr>
          <p:nvPr/>
        </p:nvSpPr>
        <p:spPr bwMode="auto">
          <a:xfrm>
            <a:off x="6705601" y="2057401"/>
            <a:ext cx="303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y</a:t>
            </a:r>
          </a:p>
        </p:txBody>
      </p:sp>
      <p:sp>
        <p:nvSpPr>
          <p:cNvPr id="190475" name="Rectangle 25"/>
          <p:cNvSpPr>
            <a:spLocks noChangeArrowheads="1"/>
          </p:cNvSpPr>
          <p:nvPr/>
        </p:nvSpPr>
        <p:spPr bwMode="auto">
          <a:xfrm>
            <a:off x="6705600" y="2362201"/>
            <a:ext cx="306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z</a:t>
            </a:r>
          </a:p>
        </p:txBody>
      </p:sp>
      <p:sp>
        <p:nvSpPr>
          <p:cNvPr id="190476" name="Rectangle 26"/>
          <p:cNvSpPr>
            <a:spLocks noChangeArrowheads="1"/>
          </p:cNvSpPr>
          <p:nvPr/>
        </p:nvSpPr>
        <p:spPr bwMode="auto">
          <a:xfrm>
            <a:off x="7010401" y="1752601"/>
            <a:ext cx="944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0  2   3</a:t>
            </a:r>
          </a:p>
        </p:txBody>
      </p:sp>
      <p:sp>
        <p:nvSpPr>
          <p:cNvPr id="190477" name="Rectangle 27"/>
          <p:cNvSpPr>
            <a:spLocks noChangeArrowheads="1"/>
          </p:cNvSpPr>
          <p:nvPr/>
        </p:nvSpPr>
        <p:spPr bwMode="auto">
          <a:xfrm rot="-5400000">
            <a:off x="6152357" y="2074070"/>
            <a:ext cx="708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from</a:t>
            </a:r>
          </a:p>
        </p:txBody>
      </p:sp>
      <p:sp>
        <p:nvSpPr>
          <p:cNvPr id="190478" name="Rectangle 28"/>
          <p:cNvSpPr>
            <a:spLocks noChangeArrowheads="1"/>
          </p:cNvSpPr>
          <p:nvPr/>
        </p:nvSpPr>
        <p:spPr bwMode="auto">
          <a:xfrm>
            <a:off x="7010401" y="1066801"/>
            <a:ext cx="938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cost to</a:t>
            </a:r>
          </a:p>
        </p:txBody>
      </p:sp>
      <p:sp>
        <p:nvSpPr>
          <p:cNvPr id="190479" name="Line 29"/>
          <p:cNvSpPr>
            <a:spLocks noChangeShapeType="1"/>
          </p:cNvSpPr>
          <p:nvPr/>
        </p:nvSpPr>
        <p:spPr bwMode="auto">
          <a:xfrm>
            <a:off x="4800600" y="1447800"/>
            <a:ext cx="0" cy="1219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0480" name="Line 30"/>
          <p:cNvSpPr>
            <a:spLocks noChangeShapeType="1"/>
          </p:cNvSpPr>
          <p:nvPr/>
        </p:nvSpPr>
        <p:spPr bwMode="auto">
          <a:xfrm>
            <a:off x="4495800" y="1676400"/>
            <a:ext cx="1371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0481" name="Rectangle 31"/>
          <p:cNvSpPr>
            <a:spLocks noChangeArrowheads="1"/>
          </p:cNvSpPr>
          <p:nvPr/>
        </p:nvSpPr>
        <p:spPr bwMode="auto">
          <a:xfrm>
            <a:off x="4800601" y="1295401"/>
            <a:ext cx="969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x   y   z</a:t>
            </a:r>
          </a:p>
        </p:txBody>
      </p:sp>
      <p:sp>
        <p:nvSpPr>
          <p:cNvPr id="190482" name="Rectangle 32"/>
          <p:cNvSpPr>
            <a:spLocks noChangeArrowheads="1"/>
          </p:cNvSpPr>
          <p:nvPr/>
        </p:nvSpPr>
        <p:spPr bwMode="auto">
          <a:xfrm>
            <a:off x="4495800" y="1676401"/>
            <a:ext cx="319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x</a:t>
            </a:r>
          </a:p>
        </p:txBody>
      </p:sp>
      <p:sp>
        <p:nvSpPr>
          <p:cNvPr id="190483" name="Rectangle 33"/>
          <p:cNvSpPr>
            <a:spLocks noChangeArrowheads="1"/>
          </p:cNvSpPr>
          <p:nvPr/>
        </p:nvSpPr>
        <p:spPr bwMode="auto">
          <a:xfrm>
            <a:off x="4495801" y="1981201"/>
            <a:ext cx="303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y</a:t>
            </a:r>
          </a:p>
        </p:txBody>
      </p:sp>
      <p:sp>
        <p:nvSpPr>
          <p:cNvPr id="190484" name="Rectangle 34"/>
          <p:cNvSpPr>
            <a:spLocks noChangeArrowheads="1"/>
          </p:cNvSpPr>
          <p:nvPr/>
        </p:nvSpPr>
        <p:spPr bwMode="auto">
          <a:xfrm>
            <a:off x="4495800" y="2286001"/>
            <a:ext cx="306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z</a:t>
            </a:r>
          </a:p>
        </p:txBody>
      </p:sp>
      <p:sp>
        <p:nvSpPr>
          <p:cNvPr id="190485" name="Rectangle 35"/>
          <p:cNvSpPr>
            <a:spLocks noChangeArrowheads="1"/>
          </p:cNvSpPr>
          <p:nvPr/>
        </p:nvSpPr>
        <p:spPr bwMode="auto">
          <a:xfrm>
            <a:off x="4800601" y="1676401"/>
            <a:ext cx="944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0  2   3</a:t>
            </a:r>
          </a:p>
        </p:txBody>
      </p:sp>
      <p:sp>
        <p:nvSpPr>
          <p:cNvPr id="190486" name="Rectangle 36"/>
          <p:cNvSpPr>
            <a:spLocks noChangeArrowheads="1"/>
          </p:cNvSpPr>
          <p:nvPr/>
        </p:nvSpPr>
        <p:spPr bwMode="auto">
          <a:xfrm rot="-5400000">
            <a:off x="3942557" y="1997870"/>
            <a:ext cx="708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from</a:t>
            </a:r>
          </a:p>
        </p:txBody>
      </p:sp>
      <p:sp>
        <p:nvSpPr>
          <p:cNvPr id="190487" name="Rectangle 37"/>
          <p:cNvSpPr>
            <a:spLocks noChangeArrowheads="1"/>
          </p:cNvSpPr>
          <p:nvPr/>
        </p:nvSpPr>
        <p:spPr bwMode="auto">
          <a:xfrm>
            <a:off x="4800601" y="990601"/>
            <a:ext cx="938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cost to</a:t>
            </a:r>
          </a:p>
        </p:txBody>
      </p:sp>
      <p:sp>
        <p:nvSpPr>
          <p:cNvPr id="190488" name="Line 38"/>
          <p:cNvSpPr>
            <a:spLocks noChangeShapeType="1"/>
          </p:cNvSpPr>
          <p:nvPr/>
        </p:nvSpPr>
        <p:spPr bwMode="auto">
          <a:xfrm>
            <a:off x="2743200" y="3200400"/>
            <a:ext cx="0" cy="1219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0489" name="Line 39"/>
          <p:cNvSpPr>
            <a:spLocks noChangeShapeType="1"/>
          </p:cNvSpPr>
          <p:nvPr/>
        </p:nvSpPr>
        <p:spPr bwMode="auto">
          <a:xfrm>
            <a:off x="2438400" y="3429000"/>
            <a:ext cx="1371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0490" name="Rectangle 40"/>
          <p:cNvSpPr>
            <a:spLocks noChangeArrowheads="1"/>
          </p:cNvSpPr>
          <p:nvPr/>
        </p:nvSpPr>
        <p:spPr bwMode="auto">
          <a:xfrm>
            <a:off x="2743201" y="3048001"/>
            <a:ext cx="969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x   y   z</a:t>
            </a:r>
          </a:p>
        </p:txBody>
      </p:sp>
      <p:sp>
        <p:nvSpPr>
          <p:cNvPr id="190491" name="Rectangle 41"/>
          <p:cNvSpPr>
            <a:spLocks noChangeArrowheads="1"/>
          </p:cNvSpPr>
          <p:nvPr/>
        </p:nvSpPr>
        <p:spPr bwMode="auto">
          <a:xfrm>
            <a:off x="2438400" y="3429001"/>
            <a:ext cx="319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x</a:t>
            </a:r>
          </a:p>
        </p:txBody>
      </p:sp>
      <p:sp>
        <p:nvSpPr>
          <p:cNvPr id="190492" name="Rectangle 42"/>
          <p:cNvSpPr>
            <a:spLocks noChangeArrowheads="1"/>
          </p:cNvSpPr>
          <p:nvPr/>
        </p:nvSpPr>
        <p:spPr bwMode="auto">
          <a:xfrm>
            <a:off x="2438401" y="3733801"/>
            <a:ext cx="303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y</a:t>
            </a:r>
          </a:p>
        </p:txBody>
      </p:sp>
      <p:sp>
        <p:nvSpPr>
          <p:cNvPr id="190493" name="Rectangle 43"/>
          <p:cNvSpPr>
            <a:spLocks noChangeArrowheads="1"/>
          </p:cNvSpPr>
          <p:nvPr/>
        </p:nvSpPr>
        <p:spPr bwMode="auto">
          <a:xfrm>
            <a:off x="2438400" y="4038601"/>
            <a:ext cx="306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z</a:t>
            </a:r>
          </a:p>
        </p:txBody>
      </p:sp>
      <p:sp>
        <p:nvSpPr>
          <p:cNvPr id="190494" name="Rectangle 44"/>
          <p:cNvSpPr>
            <a:spLocks noChangeArrowheads="1"/>
          </p:cNvSpPr>
          <p:nvPr/>
        </p:nvSpPr>
        <p:spPr bwMode="auto">
          <a:xfrm>
            <a:off x="3048000" y="3429001"/>
            <a:ext cx="376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a:t>
            </a:r>
          </a:p>
        </p:txBody>
      </p:sp>
      <p:sp>
        <p:nvSpPr>
          <p:cNvPr id="190495" name="Rectangle 45"/>
          <p:cNvSpPr>
            <a:spLocks noChangeArrowheads="1"/>
          </p:cNvSpPr>
          <p:nvPr/>
        </p:nvSpPr>
        <p:spPr bwMode="auto">
          <a:xfrm>
            <a:off x="3352800" y="3429001"/>
            <a:ext cx="376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a:t>
            </a:r>
          </a:p>
        </p:txBody>
      </p:sp>
      <p:sp>
        <p:nvSpPr>
          <p:cNvPr id="190496" name="Rectangle 46"/>
          <p:cNvSpPr>
            <a:spLocks noChangeArrowheads="1"/>
          </p:cNvSpPr>
          <p:nvPr/>
        </p:nvSpPr>
        <p:spPr bwMode="auto">
          <a:xfrm>
            <a:off x="2743200" y="4114801"/>
            <a:ext cx="376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a:t>
            </a:r>
          </a:p>
        </p:txBody>
      </p:sp>
      <p:sp>
        <p:nvSpPr>
          <p:cNvPr id="190497" name="Rectangle 47"/>
          <p:cNvSpPr>
            <a:spLocks noChangeArrowheads="1"/>
          </p:cNvSpPr>
          <p:nvPr/>
        </p:nvSpPr>
        <p:spPr bwMode="auto">
          <a:xfrm>
            <a:off x="2971800" y="4114801"/>
            <a:ext cx="376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a:t>
            </a:r>
          </a:p>
        </p:txBody>
      </p:sp>
      <p:sp>
        <p:nvSpPr>
          <p:cNvPr id="190498" name="Rectangle 48"/>
          <p:cNvSpPr>
            <a:spLocks noChangeArrowheads="1"/>
          </p:cNvSpPr>
          <p:nvPr/>
        </p:nvSpPr>
        <p:spPr bwMode="auto">
          <a:xfrm>
            <a:off x="3352800" y="4114801"/>
            <a:ext cx="376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a:t>
            </a:r>
          </a:p>
        </p:txBody>
      </p:sp>
      <p:sp>
        <p:nvSpPr>
          <p:cNvPr id="190499" name="Rectangle 49"/>
          <p:cNvSpPr>
            <a:spLocks noChangeArrowheads="1"/>
          </p:cNvSpPr>
          <p:nvPr/>
        </p:nvSpPr>
        <p:spPr bwMode="auto">
          <a:xfrm>
            <a:off x="2743201" y="2743201"/>
            <a:ext cx="938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cost to</a:t>
            </a:r>
          </a:p>
        </p:txBody>
      </p:sp>
      <p:sp>
        <p:nvSpPr>
          <p:cNvPr id="190500" name="Line 50"/>
          <p:cNvSpPr>
            <a:spLocks noChangeShapeType="1"/>
          </p:cNvSpPr>
          <p:nvPr/>
        </p:nvSpPr>
        <p:spPr bwMode="auto">
          <a:xfrm>
            <a:off x="4800600" y="3200400"/>
            <a:ext cx="0" cy="1219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0501" name="Line 51"/>
          <p:cNvSpPr>
            <a:spLocks noChangeShapeType="1"/>
          </p:cNvSpPr>
          <p:nvPr/>
        </p:nvSpPr>
        <p:spPr bwMode="auto">
          <a:xfrm>
            <a:off x="4495800" y="3429000"/>
            <a:ext cx="1371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0502" name="Rectangle 52"/>
          <p:cNvSpPr>
            <a:spLocks noChangeArrowheads="1"/>
          </p:cNvSpPr>
          <p:nvPr/>
        </p:nvSpPr>
        <p:spPr bwMode="auto">
          <a:xfrm>
            <a:off x="4800601" y="3048001"/>
            <a:ext cx="969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x   y   z</a:t>
            </a:r>
          </a:p>
        </p:txBody>
      </p:sp>
      <p:sp>
        <p:nvSpPr>
          <p:cNvPr id="190503" name="Rectangle 53"/>
          <p:cNvSpPr>
            <a:spLocks noChangeArrowheads="1"/>
          </p:cNvSpPr>
          <p:nvPr/>
        </p:nvSpPr>
        <p:spPr bwMode="auto">
          <a:xfrm>
            <a:off x="4495800" y="3429001"/>
            <a:ext cx="319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x</a:t>
            </a:r>
          </a:p>
        </p:txBody>
      </p:sp>
      <p:sp>
        <p:nvSpPr>
          <p:cNvPr id="190504" name="Rectangle 54"/>
          <p:cNvSpPr>
            <a:spLocks noChangeArrowheads="1"/>
          </p:cNvSpPr>
          <p:nvPr/>
        </p:nvSpPr>
        <p:spPr bwMode="auto">
          <a:xfrm>
            <a:off x="4495801" y="3733801"/>
            <a:ext cx="303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y</a:t>
            </a:r>
          </a:p>
        </p:txBody>
      </p:sp>
      <p:sp>
        <p:nvSpPr>
          <p:cNvPr id="190505" name="Rectangle 55"/>
          <p:cNvSpPr>
            <a:spLocks noChangeArrowheads="1"/>
          </p:cNvSpPr>
          <p:nvPr/>
        </p:nvSpPr>
        <p:spPr bwMode="auto">
          <a:xfrm>
            <a:off x="4495800" y="4038601"/>
            <a:ext cx="306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z</a:t>
            </a:r>
          </a:p>
        </p:txBody>
      </p:sp>
      <p:sp>
        <p:nvSpPr>
          <p:cNvPr id="190506" name="Rectangle 56"/>
          <p:cNvSpPr>
            <a:spLocks noChangeArrowheads="1"/>
          </p:cNvSpPr>
          <p:nvPr/>
        </p:nvSpPr>
        <p:spPr bwMode="auto">
          <a:xfrm>
            <a:off x="4800601" y="3429001"/>
            <a:ext cx="944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0  2   7</a:t>
            </a:r>
          </a:p>
        </p:txBody>
      </p:sp>
      <p:sp>
        <p:nvSpPr>
          <p:cNvPr id="190507" name="Rectangle 57"/>
          <p:cNvSpPr>
            <a:spLocks noChangeArrowheads="1"/>
          </p:cNvSpPr>
          <p:nvPr/>
        </p:nvSpPr>
        <p:spPr bwMode="auto">
          <a:xfrm rot="-5400000">
            <a:off x="3942557" y="3750470"/>
            <a:ext cx="708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from</a:t>
            </a:r>
          </a:p>
        </p:txBody>
      </p:sp>
      <p:sp>
        <p:nvSpPr>
          <p:cNvPr id="190508" name="Rectangle 58"/>
          <p:cNvSpPr>
            <a:spLocks noChangeArrowheads="1"/>
          </p:cNvSpPr>
          <p:nvPr/>
        </p:nvSpPr>
        <p:spPr bwMode="auto">
          <a:xfrm>
            <a:off x="4800601" y="2743201"/>
            <a:ext cx="938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cost to</a:t>
            </a:r>
          </a:p>
        </p:txBody>
      </p:sp>
      <p:sp>
        <p:nvSpPr>
          <p:cNvPr id="190509" name="Line 59"/>
          <p:cNvSpPr>
            <a:spLocks noChangeShapeType="1"/>
          </p:cNvSpPr>
          <p:nvPr/>
        </p:nvSpPr>
        <p:spPr bwMode="auto">
          <a:xfrm>
            <a:off x="7010400" y="3276600"/>
            <a:ext cx="0" cy="1219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0510" name="Line 60"/>
          <p:cNvSpPr>
            <a:spLocks noChangeShapeType="1"/>
          </p:cNvSpPr>
          <p:nvPr/>
        </p:nvSpPr>
        <p:spPr bwMode="auto">
          <a:xfrm>
            <a:off x="6705600" y="3505200"/>
            <a:ext cx="1371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0511" name="Rectangle 61"/>
          <p:cNvSpPr>
            <a:spLocks noChangeArrowheads="1"/>
          </p:cNvSpPr>
          <p:nvPr/>
        </p:nvSpPr>
        <p:spPr bwMode="auto">
          <a:xfrm>
            <a:off x="7010401" y="3124201"/>
            <a:ext cx="969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x   y   z</a:t>
            </a:r>
          </a:p>
        </p:txBody>
      </p:sp>
      <p:sp>
        <p:nvSpPr>
          <p:cNvPr id="190512" name="Rectangle 62"/>
          <p:cNvSpPr>
            <a:spLocks noChangeArrowheads="1"/>
          </p:cNvSpPr>
          <p:nvPr/>
        </p:nvSpPr>
        <p:spPr bwMode="auto">
          <a:xfrm>
            <a:off x="6705600" y="3505201"/>
            <a:ext cx="319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x</a:t>
            </a:r>
          </a:p>
        </p:txBody>
      </p:sp>
      <p:sp>
        <p:nvSpPr>
          <p:cNvPr id="190513" name="Rectangle 63"/>
          <p:cNvSpPr>
            <a:spLocks noChangeArrowheads="1"/>
          </p:cNvSpPr>
          <p:nvPr/>
        </p:nvSpPr>
        <p:spPr bwMode="auto">
          <a:xfrm>
            <a:off x="6705601" y="3810001"/>
            <a:ext cx="303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y</a:t>
            </a:r>
          </a:p>
        </p:txBody>
      </p:sp>
      <p:sp>
        <p:nvSpPr>
          <p:cNvPr id="190514" name="Rectangle 64"/>
          <p:cNvSpPr>
            <a:spLocks noChangeArrowheads="1"/>
          </p:cNvSpPr>
          <p:nvPr/>
        </p:nvSpPr>
        <p:spPr bwMode="auto">
          <a:xfrm>
            <a:off x="6705600" y="4114801"/>
            <a:ext cx="306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z</a:t>
            </a:r>
          </a:p>
        </p:txBody>
      </p:sp>
      <p:sp>
        <p:nvSpPr>
          <p:cNvPr id="190515" name="Rectangle 65"/>
          <p:cNvSpPr>
            <a:spLocks noChangeArrowheads="1"/>
          </p:cNvSpPr>
          <p:nvPr/>
        </p:nvSpPr>
        <p:spPr bwMode="auto">
          <a:xfrm>
            <a:off x="7010401" y="3505201"/>
            <a:ext cx="944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0  2   3</a:t>
            </a:r>
          </a:p>
        </p:txBody>
      </p:sp>
      <p:sp>
        <p:nvSpPr>
          <p:cNvPr id="190516" name="Rectangle 66"/>
          <p:cNvSpPr>
            <a:spLocks noChangeArrowheads="1"/>
          </p:cNvSpPr>
          <p:nvPr/>
        </p:nvSpPr>
        <p:spPr bwMode="auto">
          <a:xfrm rot="-5400000">
            <a:off x="6152357" y="3826670"/>
            <a:ext cx="708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from</a:t>
            </a:r>
          </a:p>
        </p:txBody>
      </p:sp>
      <p:sp>
        <p:nvSpPr>
          <p:cNvPr id="190517" name="Rectangle 67"/>
          <p:cNvSpPr>
            <a:spLocks noChangeArrowheads="1"/>
          </p:cNvSpPr>
          <p:nvPr/>
        </p:nvSpPr>
        <p:spPr bwMode="auto">
          <a:xfrm>
            <a:off x="7010401" y="2819401"/>
            <a:ext cx="938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cost to</a:t>
            </a:r>
          </a:p>
        </p:txBody>
      </p:sp>
      <p:sp>
        <p:nvSpPr>
          <p:cNvPr id="190518" name="Line 68"/>
          <p:cNvSpPr>
            <a:spLocks noChangeShapeType="1"/>
          </p:cNvSpPr>
          <p:nvPr/>
        </p:nvSpPr>
        <p:spPr bwMode="auto">
          <a:xfrm>
            <a:off x="6934200" y="4953000"/>
            <a:ext cx="0" cy="1219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0519" name="Line 69"/>
          <p:cNvSpPr>
            <a:spLocks noChangeShapeType="1"/>
          </p:cNvSpPr>
          <p:nvPr/>
        </p:nvSpPr>
        <p:spPr bwMode="auto">
          <a:xfrm>
            <a:off x="6629400" y="5181600"/>
            <a:ext cx="1371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0520" name="Rectangle 70"/>
          <p:cNvSpPr>
            <a:spLocks noChangeArrowheads="1"/>
          </p:cNvSpPr>
          <p:nvPr/>
        </p:nvSpPr>
        <p:spPr bwMode="auto">
          <a:xfrm>
            <a:off x="6934201" y="4800601"/>
            <a:ext cx="969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x   y   z</a:t>
            </a:r>
          </a:p>
        </p:txBody>
      </p:sp>
      <p:sp>
        <p:nvSpPr>
          <p:cNvPr id="190521" name="Rectangle 71"/>
          <p:cNvSpPr>
            <a:spLocks noChangeArrowheads="1"/>
          </p:cNvSpPr>
          <p:nvPr/>
        </p:nvSpPr>
        <p:spPr bwMode="auto">
          <a:xfrm>
            <a:off x="6629400" y="5181601"/>
            <a:ext cx="319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x</a:t>
            </a:r>
          </a:p>
        </p:txBody>
      </p:sp>
      <p:sp>
        <p:nvSpPr>
          <p:cNvPr id="190522" name="Rectangle 72"/>
          <p:cNvSpPr>
            <a:spLocks noChangeArrowheads="1"/>
          </p:cNvSpPr>
          <p:nvPr/>
        </p:nvSpPr>
        <p:spPr bwMode="auto">
          <a:xfrm>
            <a:off x="6629401" y="5486401"/>
            <a:ext cx="303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y</a:t>
            </a:r>
          </a:p>
        </p:txBody>
      </p:sp>
      <p:sp>
        <p:nvSpPr>
          <p:cNvPr id="190523" name="Rectangle 73"/>
          <p:cNvSpPr>
            <a:spLocks noChangeArrowheads="1"/>
          </p:cNvSpPr>
          <p:nvPr/>
        </p:nvSpPr>
        <p:spPr bwMode="auto">
          <a:xfrm>
            <a:off x="6629400" y="5791201"/>
            <a:ext cx="306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z</a:t>
            </a:r>
          </a:p>
        </p:txBody>
      </p:sp>
      <p:sp>
        <p:nvSpPr>
          <p:cNvPr id="190524" name="Rectangle 74"/>
          <p:cNvSpPr>
            <a:spLocks noChangeArrowheads="1"/>
          </p:cNvSpPr>
          <p:nvPr/>
        </p:nvSpPr>
        <p:spPr bwMode="auto">
          <a:xfrm>
            <a:off x="6934201" y="5181601"/>
            <a:ext cx="944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0  2   3</a:t>
            </a:r>
          </a:p>
        </p:txBody>
      </p:sp>
      <p:sp>
        <p:nvSpPr>
          <p:cNvPr id="190525" name="Rectangle 75"/>
          <p:cNvSpPr>
            <a:spLocks noChangeArrowheads="1"/>
          </p:cNvSpPr>
          <p:nvPr/>
        </p:nvSpPr>
        <p:spPr bwMode="auto">
          <a:xfrm rot="-5400000">
            <a:off x="6076157" y="5503070"/>
            <a:ext cx="708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from</a:t>
            </a:r>
          </a:p>
        </p:txBody>
      </p:sp>
      <p:sp>
        <p:nvSpPr>
          <p:cNvPr id="190526" name="Rectangle 76"/>
          <p:cNvSpPr>
            <a:spLocks noChangeArrowheads="1"/>
          </p:cNvSpPr>
          <p:nvPr/>
        </p:nvSpPr>
        <p:spPr bwMode="auto">
          <a:xfrm>
            <a:off x="6934201" y="4495801"/>
            <a:ext cx="938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cost to</a:t>
            </a:r>
          </a:p>
        </p:txBody>
      </p:sp>
      <p:sp>
        <p:nvSpPr>
          <p:cNvPr id="190527" name="Line 77"/>
          <p:cNvSpPr>
            <a:spLocks noChangeShapeType="1"/>
          </p:cNvSpPr>
          <p:nvPr/>
        </p:nvSpPr>
        <p:spPr bwMode="auto">
          <a:xfrm>
            <a:off x="4800600" y="4953000"/>
            <a:ext cx="0" cy="1219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0528" name="Line 78"/>
          <p:cNvSpPr>
            <a:spLocks noChangeShapeType="1"/>
          </p:cNvSpPr>
          <p:nvPr/>
        </p:nvSpPr>
        <p:spPr bwMode="auto">
          <a:xfrm>
            <a:off x="4495800" y="5181600"/>
            <a:ext cx="1371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0529" name="Rectangle 79"/>
          <p:cNvSpPr>
            <a:spLocks noChangeArrowheads="1"/>
          </p:cNvSpPr>
          <p:nvPr/>
        </p:nvSpPr>
        <p:spPr bwMode="auto">
          <a:xfrm>
            <a:off x="4800601" y="4800601"/>
            <a:ext cx="969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x   y   z</a:t>
            </a:r>
          </a:p>
        </p:txBody>
      </p:sp>
      <p:sp>
        <p:nvSpPr>
          <p:cNvPr id="190530" name="Rectangle 80"/>
          <p:cNvSpPr>
            <a:spLocks noChangeArrowheads="1"/>
          </p:cNvSpPr>
          <p:nvPr/>
        </p:nvSpPr>
        <p:spPr bwMode="auto">
          <a:xfrm>
            <a:off x="4495800" y="5181601"/>
            <a:ext cx="319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x</a:t>
            </a:r>
          </a:p>
        </p:txBody>
      </p:sp>
      <p:sp>
        <p:nvSpPr>
          <p:cNvPr id="190531" name="Rectangle 81"/>
          <p:cNvSpPr>
            <a:spLocks noChangeArrowheads="1"/>
          </p:cNvSpPr>
          <p:nvPr/>
        </p:nvSpPr>
        <p:spPr bwMode="auto">
          <a:xfrm>
            <a:off x="4495801" y="5486401"/>
            <a:ext cx="303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y</a:t>
            </a:r>
          </a:p>
        </p:txBody>
      </p:sp>
      <p:sp>
        <p:nvSpPr>
          <p:cNvPr id="190532" name="Rectangle 82"/>
          <p:cNvSpPr>
            <a:spLocks noChangeArrowheads="1"/>
          </p:cNvSpPr>
          <p:nvPr/>
        </p:nvSpPr>
        <p:spPr bwMode="auto">
          <a:xfrm>
            <a:off x="4495800" y="5791201"/>
            <a:ext cx="306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z</a:t>
            </a:r>
          </a:p>
        </p:txBody>
      </p:sp>
      <p:sp>
        <p:nvSpPr>
          <p:cNvPr id="190533" name="Rectangle 83"/>
          <p:cNvSpPr>
            <a:spLocks noChangeArrowheads="1"/>
          </p:cNvSpPr>
          <p:nvPr/>
        </p:nvSpPr>
        <p:spPr bwMode="auto">
          <a:xfrm>
            <a:off x="4800601" y="5181601"/>
            <a:ext cx="944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0  2   7</a:t>
            </a:r>
          </a:p>
        </p:txBody>
      </p:sp>
      <p:sp>
        <p:nvSpPr>
          <p:cNvPr id="190534" name="Rectangle 84"/>
          <p:cNvSpPr>
            <a:spLocks noChangeArrowheads="1"/>
          </p:cNvSpPr>
          <p:nvPr/>
        </p:nvSpPr>
        <p:spPr bwMode="auto">
          <a:xfrm rot="-5400000">
            <a:off x="3942557" y="5503070"/>
            <a:ext cx="708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from</a:t>
            </a:r>
          </a:p>
        </p:txBody>
      </p:sp>
      <p:sp>
        <p:nvSpPr>
          <p:cNvPr id="190535" name="Rectangle 85"/>
          <p:cNvSpPr>
            <a:spLocks noChangeArrowheads="1"/>
          </p:cNvSpPr>
          <p:nvPr/>
        </p:nvSpPr>
        <p:spPr bwMode="auto">
          <a:xfrm>
            <a:off x="4800601" y="4495801"/>
            <a:ext cx="938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cost to</a:t>
            </a:r>
          </a:p>
        </p:txBody>
      </p:sp>
      <p:sp>
        <p:nvSpPr>
          <p:cNvPr id="190536" name="Line 86"/>
          <p:cNvSpPr>
            <a:spLocks noChangeShapeType="1"/>
          </p:cNvSpPr>
          <p:nvPr/>
        </p:nvSpPr>
        <p:spPr bwMode="auto">
          <a:xfrm>
            <a:off x="2743200" y="5029200"/>
            <a:ext cx="0" cy="1219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0537" name="Line 87"/>
          <p:cNvSpPr>
            <a:spLocks noChangeShapeType="1"/>
          </p:cNvSpPr>
          <p:nvPr/>
        </p:nvSpPr>
        <p:spPr bwMode="auto">
          <a:xfrm>
            <a:off x="2438400" y="5257800"/>
            <a:ext cx="1371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0538" name="Rectangle 88"/>
          <p:cNvSpPr>
            <a:spLocks noChangeArrowheads="1"/>
          </p:cNvSpPr>
          <p:nvPr/>
        </p:nvSpPr>
        <p:spPr bwMode="auto">
          <a:xfrm>
            <a:off x="2743201" y="4876801"/>
            <a:ext cx="969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x   y   z</a:t>
            </a:r>
          </a:p>
        </p:txBody>
      </p:sp>
      <p:sp>
        <p:nvSpPr>
          <p:cNvPr id="190539" name="Rectangle 89"/>
          <p:cNvSpPr>
            <a:spLocks noChangeArrowheads="1"/>
          </p:cNvSpPr>
          <p:nvPr/>
        </p:nvSpPr>
        <p:spPr bwMode="auto">
          <a:xfrm>
            <a:off x="2438400" y="5257801"/>
            <a:ext cx="319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x</a:t>
            </a:r>
          </a:p>
        </p:txBody>
      </p:sp>
      <p:sp>
        <p:nvSpPr>
          <p:cNvPr id="190540" name="Rectangle 90"/>
          <p:cNvSpPr>
            <a:spLocks noChangeArrowheads="1"/>
          </p:cNvSpPr>
          <p:nvPr/>
        </p:nvSpPr>
        <p:spPr bwMode="auto">
          <a:xfrm>
            <a:off x="2438401" y="5562601"/>
            <a:ext cx="303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y</a:t>
            </a:r>
          </a:p>
        </p:txBody>
      </p:sp>
      <p:sp>
        <p:nvSpPr>
          <p:cNvPr id="190541" name="Rectangle 91"/>
          <p:cNvSpPr>
            <a:spLocks noChangeArrowheads="1"/>
          </p:cNvSpPr>
          <p:nvPr/>
        </p:nvSpPr>
        <p:spPr bwMode="auto">
          <a:xfrm>
            <a:off x="2438400" y="5867401"/>
            <a:ext cx="306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z</a:t>
            </a:r>
          </a:p>
        </p:txBody>
      </p:sp>
      <p:sp>
        <p:nvSpPr>
          <p:cNvPr id="190542" name="Rectangle 92"/>
          <p:cNvSpPr>
            <a:spLocks noChangeArrowheads="1"/>
          </p:cNvSpPr>
          <p:nvPr/>
        </p:nvSpPr>
        <p:spPr bwMode="auto">
          <a:xfrm>
            <a:off x="2743200" y="5638801"/>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a:t>
            </a:r>
          </a:p>
        </p:txBody>
      </p:sp>
      <p:sp>
        <p:nvSpPr>
          <p:cNvPr id="190543" name="Rectangle 93"/>
          <p:cNvSpPr>
            <a:spLocks noChangeArrowheads="1"/>
          </p:cNvSpPr>
          <p:nvPr/>
        </p:nvSpPr>
        <p:spPr bwMode="auto">
          <a:xfrm>
            <a:off x="2971800" y="5638801"/>
            <a:ext cx="376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a:t>
            </a:r>
          </a:p>
        </p:txBody>
      </p:sp>
      <p:sp>
        <p:nvSpPr>
          <p:cNvPr id="190544" name="Rectangle 94"/>
          <p:cNvSpPr>
            <a:spLocks noChangeArrowheads="1"/>
          </p:cNvSpPr>
          <p:nvPr/>
        </p:nvSpPr>
        <p:spPr bwMode="auto">
          <a:xfrm>
            <a:off x="3352800" y="5638801"/>
            <a:ext cx="376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a:t>
            </a:r>
          </a:p>
        </p:txBody>
      </p:sp>
      <p:sp>
        <p:nvSpPr>
          <p:cNvPr id="190545" name="Rectangle 95"/>
          <p:cNvSpPr>
            <a:spLocks noChangeArrowheads="1"/>
          </p:cNvSpPr>
          <p:nvPr/>
        </p:nvSpPr>
        <p:spPr bwMode="auto">
          <a:xfrm>
            <a:off x="2743200" y="5943601"/>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7</a:t>
            </a:r>
          </a:p>
        </p:txBody>
      </p:sp>
      <p:sp>
        <p:nvSpPr>
          <p:cNvPr id="190546" name="Rectangle 96"/>
          <p:cNvSpPr>
            <a:spLocks noChangeArrowheads="1"/>
          </p:cNvSpPr>
          <p:nvPr/>
        </p:nvSpPr>
        <p:spPr bwMode="auto">
          <a:xfrm>
            <a:off x="2971800" y="5943601"/>
            <a:ext cx="287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1</a:t>
            </a:r>
          </a:p>
        </p:txBody>
      </p:sp>
      <p:sp>
        <p:nvSpPr>
          <p:cNvPr id="190547" name="Rectangle 97"/>
          <p:cNvSpPr>
            <a:spLocks noChangeArrowheads="1"/>
          </p:cNvSpPr>
          <p:nvPr/>
        </p:nvSpPr>
        <p:spPr bwMode="auto">
          <a:xfrm>
            <a:off x="3352800" y="5943601"/>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0</a:t>
            </a:r>
          </a:p>
        </p:txBody>
      </p:sp>
      <p:sp>
        <p:nvSpPr>
          <p:cNvPr id="190548" name="Rectangle 98"/>
          <p:cNvSpPr>
            <a:spLocks noChangeArrowheads="1"/>
          </p:cNvSpPr>
          <p:nvPr/>
        </p:nvSpPr>
        <p:spPr bwMode="auto">
          <a:xfrm>
            <a:off x="2743201" y="4572001"/>
            <a:ext cx="938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cost to</a:t>
            </a:r>
          </a:p>
        </p:txBody>
      </p:sp>
      <p:sp>
        <p:nvSpPr>
          <p:cNvPr id="190549" name="Rectangle 99"/>
          <p:cNvSpPr>
            <a:spLocks noChangeArrowheads="1"/>
          </p:cNvSpPr>
          <p:nvPr/>
        </p:nvSpPr>
        <p:spPr bwMode="auto">
          <a:xfrm>
            <a:off x="2743201" y="3505200"/>
            <a:ext cx="9763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a:t>
            </a:r>
          </a:p>
          <a:p>
            <a:r>
              <a:rPr lang="en-US" altLang="zh-CN">
                <a:latin typeface="Comic Sans MS" panose="030F0702030302020204" pitchFamily="66" charset="0"/>
              </a:rPr>
              <a:t>2   0   1</a:t>
            </a:r>
          </a:p>
        </p:txBody>
      </p:sp>
      <p:sp>
        <p:nvSpPr>
          <p:cNvPr id="190550" name="Rectangle 100"/>
          <p:cNvSpPr>
            <a:spLocks noChangeArrowheads="1"/>
          </p:cNvSpPr>
          <p:nvPr/>
        </p:nvSpPr>
        <p:spPr bwMode="auto">
          <a:xfrm>
            <a:off x="2743200" y="5257801"/>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 ∞  ∞</a:t>
            </a:r>
          </a:p>
        </p:txBody>
      </p:sp>
      <p:sp>
        <p:nvSpPr>
          <p:cNvPr id="190551" name="Rectangle 101"/>
          <p:cNvSpPr>
            <a:spLocks noChangeArrowheads="1"/>
          </p:cNvSpPr>
          <p:nvPr/>
        </p:nvSpPr>
        <p:spPr bwMode="auto">
          <a:xfrm>
            <a:off x="4784726" y="2022476"/>
            <a:ext cx="976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2   0   1</a:t>
            </a:r>
          </a:p>
        </p:txBody>
      </p:sp>
      <p:sp>
        <p:nvSpPr>
          <p:cNvPr id="190552" name="Rectangle 102"/>
          <p:cNvSpPr>
            <a:spLocks noChangeArrowheads="1"/>
          </p:cNvSpPr>
          <p:nvPr/>
        </p:nvSpPr>
        <p:spPr bwMode="auto">
          <a:xfrm>
            <a:off x="4784726" y="2327276"/>
            <a:ext cx="976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7   1   0</a:t>
            </a:r>
          </a:p>
        </p:txBody>
      </p:sp>
      <p:sp>
        <p:nvSpPr>
          <p:cNvPr id="190553" name="Rectangle 103"/>
          <p:cNvSpPr>
            <a:spLocks noChangeArrowheads="1"/>
          </p:cNvSpPr>
          <p:nvPr/>
        </p:nvSpPr>
        <p:spPr bwMode="auto">
          <a:xfrm>
            <a:off x="4800600" y="3810001"/>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2  0   1</a:t>
            </a:r>
          </a:p>
        </p:txBody>
      </p:sp>
      <p:sp>
        <p:nvSpPr>
          <p:cNvPr id="190554" name="Rectangle 104"/>
          <p:cNvSpPr>
            <a:spLocks noChangeArrowheads="1"/>
          </p:cNvSpPr>
          <p:nvPr/>
        </p:nvSpPr>
        <p:spPr bwMode="auto">
          <a:xfrm>
            <a:off x="4800601" y="4114801"/>
            <a:ext cx="976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7   1   0</a:t>
            </a:r>
          </a:p>
        </p:txBody>
      </p:sp>
      <p:sp>
        <p:nvSpPr>
          <p:cNvPr id="190555" name="Rectangle 105"/>
          <p:cNvSpPr>
            <a:spLocks noChangeArrowheads="1"/>
          </p:cNvSpPr>
          <p:nvPr/>
        </p:nvSpPr>
        <p:spPr bwMode="auto">
          <a:xfrm>
            <a:off x="4800600" y="5562601"/>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2  0   1</a:t>
            </a:r>
          </a:p>
        </p:txBody>
      </p:sp>
      <p:sp>
        <p:nvSpPr>
          <p:cNvPr id="190556" name="Rectangle 106"/>
          <p:cNvSpPr>
            <a:spLocks noChangeArrowheads="1"/>
          </p:cNvSpPr>
          <p:nvPr/>
        </p:nvSpPr>
        <p:spPr bwMode="auto">
          <a:xfrm>
            <a:off x="4800600" y="5867401"/>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3  1   0</a:t>
            </a:r>
          </a:p>
        </p:txBody>
      </p:sp>
      <p:sp>
        <p:nvSpPr>
          <p:cNvPr id="190557" name="Rectangle 107"/>
          <p:cNvSpPr>
            <a:spLocks noChangeArrowheads="1"/>
          </p:cNvSpPr>
          <p:nvPr/>
        </p:nvSpPr>
        <p:spPr bwMode="auto">
          <a:xfrm>
            <a:off x="7010401" y="2133601"/>
            <a:ext cx="976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2   0   1</a:t>
            </a:r>
          </a:p>
        </p:txBody>
      </p:sp>
      <p:sp>
        <p:nvSpPr>
          <p:cNvPr id="190558" name="Rectangle 108"/>
          <p:cNvSpPr>
            <a:spLocks noChangeArrowheads="1"/>
          </p:cNvSpPr>
          <p:nvPr/>
        </p:nvSpPr>
        <p:spPr bwMode="auto">
          <a:xfrm>
            <a:off x="7010400" y="2438401"/>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3  1   0</a:t>
            </a:r>
          </a:p>
        </p:txBody>
      </p:sp>
      <p:sp>
        <p:nvSpPr>
          <p:cNvPr id="190559" name="Rectangle 109"/>
          <p:cNvSpPr>
            <a:spLocks noChangeArrowheads="1"/>
          </p:cNvSpPr>
          <p:nvPr/>
        </p:nvSpPr>
        <p:spPr bwMode="auto">
          <a:xfrm>
            <a:off x="7010400" y="3886201"/>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2  0   1</a:t>
            </a:r>
          </a:p>
        </p:txBody>
      </p:sp>
      <p:sp>
        <p:nvSpPr>
          <p:cNvPr id="190560" name="Rectangle 110"/>
          <p:cNvSpPr>
            <a:spLocks noChangeArrowheads="1"/>
          </p:cNvSpPr>
          <p:nvPr/>
        </p:nvSpPr>
        <p:spPr bwMode="auto">
          <a:xfrm>
            <a:off x="6934200" y="5867401"/>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3  1   0</a:t>
            </a:r>
          </a:p>
        </p:txBody>
      </p:sp>
      <p:sp>
        <p:nvSpPr>
          <p:cNvPr id="190561" name="Rectangle 111"/>
          <p:cNvSpPr>
            <a:spLocks noChangeArrowheads="1"/>
          </p:cNvSpPr>
          <p:nvPr/>
        </p:nvSpPr>
        <p:spPr bwMode="auto">
          <a:xfrm>
            <a:off x="6934200" y="5486401"/>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2  0   1</a:t>
            </a:r>
          </a:p>
        </p:txBody>
      </p:sp>
      <p:sp>
        <p:nvSpPr>
          <p:cNvPr id="190562" name="Rectangle 112"/>
          <p:cNvSpPr>
            <a:spLocks noChangeArrowheads="1"/>
          </p:cNvSpPr>
          <p:nvPr/>
        </p:nvSpPr>
        <p:spPr bwMode="auto">
          <a:xfrm>
            <a:off x="7010400" y="4114801"/>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3  1   0</a:t>
            </a:r>
          </a:p>
        </p:txBody>
      </p:sp>
      <p:sp>
        <p:nvSpPr>
          <p:cNvPr id="190563" name="Line 113"/>
          <p:cNvSpPr>
            <a:spLocks noChangeShapeType="1"/>
          </p:cNvSpPr>
          <p:nvPr/>
        </p:nvSpPr>
        <p:spPr bwMode="auto">
          <a:xfrm>
            <a:off x="3733800" y="1981200"/>
            <a:ext cx="685800" cy="15240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90564" name="Line 114"/>
          <p:cNvSpPr>
            <a:spLocks noChangeShapeType="1"/>
          </p:cNvSpPr>
          <p:nvPr/>
        </p:nvSpPr>
        <p:spPr bwMode="auto">
          <a:xfrm>
            <a:off x="3657600" y="2057400"/>
            <a:ext cx="685800" cy="3124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90565" name="Line 115"/>
          <p:cNvSpPr>
            <a:spLocks noChangeShapeType="1"/>
          </p:cNvSpPr>
          <p:nvPr/>
        </p:nvSpPr>
        <p:spPr bwMode="auto">
          <a:xfrm flipV="1">
            <a:off x="3657600" y="2514600"/>
            <a:ext cx="762000" cy="12954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90566" name="Line 116"/>
          <p:cNvSpPr>
            <a:spLocks noChangeShapeType="1"/>
          </p:cNvSpPr>
          <p:nvPr/>
        </p:nvSpPr>
        <p:spPr bwMode="auto">
          <a:xfrm>
            <a:off x="3657600" y="4114800"/>
            <a:ext cx="609600" cy="11430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90567" name="Line 117"/>
          <p:cNvSpPr>
            <a:spLocks noChangeShapeType="1"/>
          </p:cNvSpPr>
          <p:nvPr/>
        </p:nvSpPr>
        <p:spPr bwMode="auto">
          <a:xfrm flipV="1">
            <a:off x="3657600" y="2590800"/>
            <a:ext cx="838200" cy="34290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90568" name="Line 118"/>
          <p:cNvSpPr>
            <a:spLocks noChangeShapeType="1"/>
          </p:cNvSpPr>
          <p:nvPr/>
        </p:nvSpPr>
        <p:spPr bwMode="auto">
          <a:xfrm flipV="1">
            <a:off x="3733800" y="4343400"/>
            <a:ext cx="762000" cy="17526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90569" name="Line 119"/>
          <p:cNvSpPr>
            <a:spLocks noChangeShapeType="1"/>
          </p:cNvSpPr>
          <p:nvPr/>
        </p:nvSpPr>
        <p:spPr bwMode="auto">
          <a:xfrm>
            <a:off x="5791200" y="1981200"/>
            <a:ext cx="762000" cy="1600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90570" name="Line 120"/>
          <p:cNvSpPr>
            <a:spLocks noChangeShapeType="1"/>
          </p:cNvSpPr>
          <p:nvPr/>
        </p:nvSpPr>
        <p:spPr bwMode="auto">
          <a:xfrm>
            <a:off x="5715000" y="2057400"/>
            <a:ext cx="838200" cy="2971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90571" name="Line 121"/>
          <p:cNvSpPr>
            <a:spLocks noChangeShapeType="1"/>
          </p:cNvSpPr>
          <p:nvPr/>
        </p:nvSpPr>
        <p:spPr bwMode="auto">
          <a:xfrm flipV="1">
            <a:off x="5638800" y="2743200"/>
            <a:ext cx="1143000" cy="32004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90572" name="Line 122"/>
          <p:cNvSpPr>
            <a:spLocks noChangeShapeType="1"/>
          </p:cNvSpPr>
          <p:nvPr/>
        </p:nvSpPr>
        <p:spPr bwMode="auto">
          <a:xfrm flipV="1">
            <a:off x="5638800" y="4419600"/>
            <a:ext cx="1066800" cy="16764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90573" name="Line 123"/>
          <p:cNvSpPr>
            <a:spLocks noChangeShapeType="1"/>
          </p:cNvSpPr>
          <p:nvPr/>
        </p:nvSpPr>
        <p:spPr bwMode="auto">
          <a:xfrm>
            <a:off x="2133600" y="6345238"/>
            <a:ext cx="5410200" cy="0"/>
          </a:xfrm>
          <a:prstGeom prst="line">
            <a:avLst/>
          </a:prstGeom>
          <a:noFill/>
          <a:ln w="12700">
            <a:solidFill>
              <a:schemeClr val="tx1"/>
            </a:solidFill>
            <a:prstDash val="sysDot"/>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90574" name="Rectangle 124"/>
          <p:cNvSpPr>
            <a:spLocks noChangeArrowheads="1"/>
          </p:cNvSpPr>
          <p:nvPr/>
        </p:nvSpPr>
        <p:spPr bwMode="auto">
          <a:xfrm>
            <a:off x="7593014" y="6142038"/>
            <a:ext cx="665247"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time</a:t>
            </a:r>
          </a:p>
        </p:txBody>
      </p:sp>
      <p:grpSp>
        <p:nvGrpSpPr>
          <p:cNvPr id="190575" name="Group 159"/>
          <p:cNvGrpSpPr>
            <a:grpSpLocks/>
          </p:cNvGrpSpPr>
          <p:nvPr/>
        </p:nvGrpSpPr>
        <p:grpSpPr bwMode="auto">
          <a:xfrm>
            <a:off x="8221663" y="2925764"/>
            <a:ext cx="2106612" cy="1182687"/>
            <a:chOff x="4219" y="1843"/>
            <a:chExt cx="1327" cy="745"/>
          </a:xfrm>
        </p:grpSpPr>
        <p:sp>
          <p:nvSpPr>
            <p:cNvPr id="190588" name="Freeform 125"/>
            <p:cNvSpPr>
              <a:spLocks noChangeArrowheads="1"/>
            </p:cNvSpPr>
            <p:nvPr/>
          </p:nvSpPr>
          <p:spPr bwMode="auto">
            <a:xfrm>
              <a:off x="4219" y="1843"/>
              <a:ext cx="1327" cy="745"/>
            </a:xfrm>
            <a:custGeom>
              <a:avLst/>
              <a:gdLst>
                <a:gd name="T0" fmla="*/ 72 w 1327"/>
                <a:gd name="T1" fmla="*/ 339 h 745"/>
                <a:gd name="T2" fmla="*/ 96 w 1327"/>
                <a:gd name="T3" fmla="*/ 311 h 745"/>
                <a:gd name="T4" fmla="*/ 125 w 1327"/>
                <a:gd name="T5" fmla="*/ 285 h 745"/>
                <a:gd name="T6" fmla="*/ 159 w 1327"/>
                <a:gd name="T7" fmla="*/ 261 h 745"/>
                <a:gd name="T8" fmla="*/ 196 w 1327"/>
                <a:gd name="T9" fmla="*/ 238 h 745"/>
                <a:gd name="T10" fmla="*/ 276 w 1327"/>
                <a:gd name="T11" fmla="*/ 195 h 745"/>
                <a:gd name="T12" fmla="*/ 354 w 1327"/>
                <a:gd name="T13" fmla="*/ 153 h 745"/>
                <a:gd name="T14" fmla="*/ 391 w 1327"/>
                <a:gd name="T15" fmla="*/ 130 h 745"/>
                <a:gd name="T16" fmla="*/ 427 w 1327"/>
                <a:gd name="T17" fmla="*/ 104 h 745"/>
                <a:gd name="T18" fmla="*/ 501 w 1327"/>
                <a:gd name="T19" fmla="*/ 53 h 745"/>
                <a:gd name="T20" fmla="*/ 540 w 1327"/>
                <a:gd name="T21" fmla="*/ 30 h 745"/>
                <a:gd name="T22" fmla="*/ 580 w 1327"/>
                <a:gd name="T23" fmla="*/ 12 h 745"/>
                <a:gd name="T24" fmla="*/ 623 w 1327"/>
                <a:gd name="T25" fmla="*/ 2 h 745"/>
                <a:gd name="T26" fmla="*/ 669 w 1327"/>
                <a:gd name="T27" fmla="*/ 0 h 745"/>
                <a:gd name="T28" fmla="*/ 720 w 1327"/>
                <a:gd name="T29" fmla="*/ 9 h 745"/>
                <a:gd name="T30" fmla="*/ 778 w 1327"/>
                <a:gd name="T31" fmla="*/ 25 h 745"/>
                <a:gd name="T32" fmla="*/ 839 w 1327"/>
                <a:gd name="T33" fmla="*/ 49 h 745"/>
                <a:gd name="T34" fmla="*/ 901 w 1327"/>
                <a:gd name="T35" fmla="*/ 77 h 745"/>
                <a:gd name="T36" fmla="*/ 962 w 1327"/>
                <a:gd name="T37" fmla="*/ 110 h 745"/>
                <a:gd name="T38" fmla="*/ 1021 w 1327"/>
                <a:gd name="T39" fmla="*/ 143 h 745"/>
                <a:gd name="T40" fmla="*/ 1074 w 1327"/>
                <a:gd name="T41" fmla="*/ 178 h 745"/>
                <a:gd name="T42" fmla="*/ 1119 w 1327"/>
                <a:gd name="T43" fmla="*/ 210 h 745"/>
                <a:gd name="T44" fmla="*/ 1160 w 1327"/>
                <a:gd name="T45" fmla="*/ 243 h 745"/>
                <a:gd name="T46" fmla="*/ 1199 w 1327"/>
                <a:gd name="T47" fmla="*/ 279 h 745"/>
                <a:gd name="T48" fmla="*/ 1235 w 1327"/>
                <a:gd name="T49" fmla="*/ 317 h 745"/>
                <a:gd name="T50" fmla="*/ 1267 w 1327"/>
                <a:gd name="T51" fmla="*/ 355 h 745"/>
                <a:gd name="T52" fmla="*/ 1293 w 1327"/>
                <a:gd name="T53" fmla="*/ 394 h 745"/>
                <a:gd name="T54" fmla="*/ 1313 w 1327"/>
                <a:gd name="T55" fmla="*/ 432 h 745"/>
                <a:gd name="T56" fmla="*/ 1325 w 1327"/>
                <a:gd name="T57" fmla="*/ 468 h 745"/>
                <a:gd name="T58" fmla="*/ 1326 w 1327"/>
                <a:gd name="T59" fmla="*/ 501 h 745"/>
                <a:gd name="T60" fmla="*/ 1318 w 1327"/>
                <a:gd name="T61" fmla="*/ 533 h 745"/>
                <a:gd name="T62" fmla="*/ 1300 w 1327"/>
                <a:gd name="T63" fmla="*/ 565 h 745"/>
                <a:gd name="T64" fmla="*/ 1273 w 1327"/>
                <a:gd name="T65" fmla="*/ 596 h 745"/>
                <a:gd name="T66" fmla="*/ 1240 w 1327"/>
                <a:gd name="T67" fmla="*/ 627 h 745"/>
                <a:gd name="T68" fmla="*/ 1201 w 1327"/>
                <a:gd name="T69" fmla="*/ 655 h 745"/>
                <a:gd name="T70" fmla="*/ 1157 w 1327"/>
                <a:gd name="T71" fmla="*/ 679 h 745"/>
                <a:gd name="T72" fmla="*/ 1111 w 1327"/>
                <a:gd name="T73" fmla="*/ 701 h 745"/>
                <a:gd name="T74" fmla="*/ 1062 w 1327"/>
                <a:gd name="T75" fmla="*/ 717 h 745"/>
                <a:gd name="T76" fmla="*/ 1009 w 1327"/>
                <a:gd name="T77" fmla="*/ 730 h 745"/>
                <a:gd name="T78" fmla="*/ 949 w 1327"/>
                <a:gd name="T79" fmla="*/ 738 h 745"/>
                <a:gd name="T80" fmla="*/ 884 w 1327"/>
                <a:gd name="T81" fmla="*/ 742 h 745"/>
                <a:gd name="T82" fmla="*/ 814 w 1327"/>
                <a:gd name="T83" fmla="*/ 744 h 745"/>
                <a:gd name="T84" fmla="*/ 673 w 1327"/>
                <a:gd name="T85" fmla="*/ 739 h 745"/>
                <a:gd name="T86" fmla="*/ 604 w 1327"/>
                <a:gd name="T87" fmla="*/ 735 h 745"/>
                <a:gd name="T88" fmla="*/ 537 w 1327"/>
                <a:gd name="T89" fmla="*/ 729 h 745"/>
                <a:gd name="T90" fmla="*/ 470 w 1327"/>
                <a:gd name="T91" fmla="*/ 722 h 745"/>
                <a:gd name="T92" fmla="*/ 398 w 1327"/>
                <a:gd name="T93" fmla="*/ 715 h 745"/>
                <a:gd name="T94" fmla="*/ 324 w 1327"/>
                <a:gd name="T95" fmla="*/ 705 h 745"/>
                <a:gd name="T96" fmla="*/ 251 w 1327"/>
                <a:gd name="T97" fmla="*/ 693 h 745"/>
                <a:gd name="T98" fmla="*/ 184 w 1327"/>
                <a:gd name="T99" fmla="*/ 679 h 745"/>
                <a:gd name="T100" fmla="*/ 123 w 1327"/>
                <a:gd name="T101" fmla="*/ 663 h 745"/>
                <a:gd name="T102" fmla="*/ 96 w 1327"/>
                <a:gd name="T103" fmla="*/ 654 h 745"/>
                <a:gd name="T104" fmla="*/ 73 w 1327"/>
                <a:gd name="T105" fmla="*/ 644 h 745"/>
                <a:gd name="T106" fmla="*/ 53 w 1327"/>
                <a:gd name="T107" fmla="*/ 633 h 745"/>
                <a:gd name="T108" fmla="*/ 36 w 1327"/>
                <a:gd name="T109" fmla="*/ 621 h 745"/>
                <a:gd name="T110" fmla="*/ 14 w 1327"/>
                <a:gd name="T111" fmla="*/ 594 h 745"/>
                <a:gd name="T112" fmla="*/ 2 w 1327"/>
                <a:gd name="T113" fmla="*/ 561 h 745"/>
                <a:gd name="T114" fmla="*/ 0 w 1327"/>
                <a:gd name="T115" fmla="*/ 524 h 745"/>
                <a:gd name="T116" fmla="*/ 5 w 1327"/>
                <a:gd name="T117" fmla="*/ 485 h 745"/>
                <a:gd name="T118" fmla="*/ 17 w 1327"/>
                <a:gd name="T119" fmla="*/ 446 h 745"/>
                <a:gd name="T120" fmla="*/ 33 w 1327"/>
                <a:gd name="T121" fmla="*/ 407 h 745"/>
                <a:gd name="T122" fmla="*/ 53 w 1327"/>
                <a:gd name="T123" fmla="*/ 371 h 745"/>
                <a:gd name="T124" fmla="*/ 72 w 1327"/>
                <a:gd name="T125" fmla="*/ 339 h 7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327" h="745">
                  <a:moveTo>
                    <a:pt x="72" y="339"/>
                  </a:moveTo>
                  <a:lnTo>
                    <a:pt x="96" y="311"/>
                  </a:lnTo>
                  <a:lnTo>
                    <a:pt x="125" y="285"/>
                  </a:lnTo>
                  <a:lnTo>
                    <a:pt x="159" y="261"/>
                  </a:lnTo>
                  <a:lnTo>
                    <a:pt x="196" y="238"/>
                  </a:lnTo>
                  <a:lnTo>
                    <a:pt x="276" y="195"/>
                  </a:lnTo>
                  <a:lnTo>
                    <a:pt x="354" y="153"/>
                  </a:lnTo>
                  <a:lnTo>
                    <a:pt x="391" y="130"/>
                  </a:lnTo>
                  <a:lnTo>
                    <a:pt x="427" y="104"/>
                  </a:lnTo>
                  <a:lnTo>
                    <a:pt x="501" y="53"/>
                  </a:lnTo>
                  <a:lnTo>
                    <a:pt x="540" y="30"/>
                  </a:lnTo>
                  <a:lnTo>
                    <a:pt x="580" y="12"/>
                  </a:lnTo>
                  <a:lnTo>
                    <a:pt x="623" y="2"/>
                  </a:lnTo>
                  <a:lnTo>
                    <a:pt x="669" y="0"/>
                  </a:lnTo>
                  <a:lnTo>
                    <a:pt x="720" y="9"/>
                  </a:lnTo>
                  <a:lnTo>
                    <a:pt x="778" y="25"/>
                  </a:lnTo>
                  <a:lnTo>
                    <a:pt x="839" y="49"/>
                  </a:lnTo>
                  <a:lnTo>
                    <a:pt x="901" y="77"/>
                  </a:lnTo>
                  <a:lnTo>
                    <a:pt x="962" y="110"/>
                  </a:lnTo>
                  <a:lnTo>
                    <a:pt x="1021" y="143"/>
                  </a:lnTo>
                  <a:lnTo>
                    <a:pt x="1074" y="178"/>
                  </a:lnTo>
                  <a:lnTo>
                    <a:pt x="1119" y="210"/>
                  </a:lnTo>
                  <a:lnTo>
                    <a:pt x="1160" y="243"/>
                  </a:lnTo>
                  <a:lnTo>
                    <a:pt x="1199" y="279"/>
                  </a:lnTo>
                  <a:lnTo>
                    <a:pt x="1235" y="317"/>
                  </a:lnTo>
                  <a:lnTo>
                    <a:pt x="1267" y="355"/>
                  </a:lnTo>
                  <a:lnTo>
                    <a:pt x="1293" y="394"/>
                  </a:lnTo>
                  <a:lnTo>
                    <a:pt x="1313" y="432"/>
                  </a:lnTo>
                  <a:lnTo>
                    <a:pt x="1325" y="468"/>
                  </a:lnTo>
                  <a:lnTo>
                    <a:pt x="1326" y="501"/>
                  </a:lnTo>
                  <a:lnTo>
                    <a:pt x="1318" y="533"/>
                  </a:lnTo>
                  <a:lnTo>
                    <a:pt x="1300" y="565"/>
                  </a:lnTo>
                  <a:lnTo>
                    <a:pt x="1273" y="596"/>
                  </a:lnTo>
                  <a:lnTo>
                    <a:pt x="1240" y="627"/>
                  </a:lnTo>
                  <a:lnTo>
                    <a:pt x="1201" y="655"/>
                  </a:lnTo>
                  <a:lnTo>
                    <a:pt x="1157" y="679"/>
                  </a:lnTo>
                  <a:lnTo>
                    <a:pt x="1111" y="701"/>
                  </a:lnTo>
                  <a:lnTo>
                    <a:pt x="1062" y="717"/>
                  </a:lnTo>
                  <a:lnTo>
                    <a:pt x="1009" y="730"/>
                  </a:lnTo>
                  <a:lnTo>
                    <a:pt x="949" y="738"/>
                  </a:lnTo>
                  <a:lnTo>
                    <a:pt x="884" y="742"/>
                  </a:lnTo>
                  <a:lnTo>
                    <a:pt x="814" y="744"/>
                  </a:lnTo>
                  <a:lnTo>
                    <a:pt x="673" y="739"/>
                  </a:lnTo>
                  <a:lnTo>
                    <a:pt x="604" y="735"/>
                  </a:lnTo>
                  <a:lnTo>
                    <a:pt x="537" y="729"/>
                  </a:lnTo>
                  <a:lnTo>
                    <a:pt x="470" y="722"/>
                  </a:lnTo>
                  <a:lnTo>
                    <a:pt x="398" y="715"/>
                  </a:lnTo>
                  <a:lnTo>
                    <a:pt x="324" y="705"/>
                  </a:lnTo>
                  <a:lnTo>
                    <a:pt x="251" y="693"/>
                  </a:lnTo>
                  <a:lnTo>
                    <a:pt x="184" y="679"/>
                  </a:lnTo>
                  <a:lnTo>
                    <a:pt x="123" y="663"/>
                  </a:lnTo>
                  <a:lnTo>
                    <a:pt x="96" y="654"/>
                  </a:lnTo>
                  <a:lnTo>
                    <a:pt x="73" y="644"/>
                  </a:lnTo>
                  <a:lnTo>
                    <a:pt x="53" y="633"/>
                  </a:lnTo>
                  <a:lnTo>
                    <a:pt x="36" y="621"/>
                  </a:lnTo>
                  <a:lnTo>
                    <a:pt x="14" y="594"/>
                  </a:lnTo>
                  <a:lnTo>
                    <a:pt x="2" y="561"/>
                  </a:lnTo>
                  <a:lnTo>
                    <a:pt x="0" y="524"/>
                  </a:lnTo>
                  <a:lnTo>
                    <a:pt x="5" y="485"/>
                  </a:lnTo>
                  <a:lnTo>
                    <a:pt x="17" y="446"/>
                  </a:lnTo>
                  <a:lnTo>
                    <a:pt x="33" y="407"/>
                  </a:lnTo>
                  <a:lnTo>
                    <a:pt x="53" y="371"/>
                  </a:lnTo>
                  <a:lnTo>
                    <a:pt x="72" y="339"/>
                  </a:lnTo>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90589" name="Group 158"/>
            <p:cNvGrpSpPr>
              <a:grpSpLocks/>
            </p:cNvGrpSpPr>
            <p:nvPr/>
          </p:nvGrpSpPr>
          <p:grpSpPr bwMode="auto">
            <a:xfrm>
              <a:off x="4274" y="1908"/>
              <a:ext cx="1161" cy="675"/>
              <a:chOff x="4274" y="1908"/>
              <a:chExt cx="1161" cy="675"/>
            </a:xfrm>
          </p:grpSpPr>
          <p:sp>
            <p:nvSpPr>
              <p:cNvPr id="190590" name="Freeform 126"/>
              <p:cNvSpPr>
                <a:spLocks noChangeArrowheads="1"/>
              </p:cNvSpPr>
              <p:nvPr/>
            </p:nvSpPr>
            <p:spPr bwMode="auto">
              <a:xfrm>
                <a:off x="4537" y="2098"/>
                <a:ext cx="223" cy="181"/>
              </a:xfrm>
              <a:custGeom>
                <a:avLst/>
                <a:gdLst>
                  <a:gd name="T0" fmla="*/ 0 w 223"/>
                  <a:gd name="T1" fmla="*/ 180 h 181"/>
                  <a:gd name="T2" fmla="*/ 222 w 223"/>
                  <a:gd name="T3" fmla="*/ 0 h 181"/>
                  <a:gd name="T4" fmla="*/ 0 60000 65536"/>
                  <a:gd name="T5" fmla="*/ 0 60000 65536"/>
                </a:gdLst>
                <a:ahLst/>
                <a:cxnLst>
                  <a:cxn ang="T4">
                    <a:pos x="T0" y="T1"/>
                  </a:cxn>
                  <a:cxn ang="T5">
                    <a:pos x="T2" y="T3"/>
                  </a:cxn>
                </a:cxnLst>
                <a:rect l="0" t="0" r="r" b="b"/>
                <a:pathLst>
                  <a:path w="223" h="181">
                    <a:moveTo>
                      <a:pt x="0" y="180"/>
                    </a:moveTo>
                    <a:lnTo>
                      <a:pt x="222"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0591" name="Oval 127"/>
              <p:cNvSpPr>
                <a:spLocks noChangeArrowheads="1"/>
              </p:cNvSpPr>
              <p:nvPr/>
            </p:nvSpPr>
            <p:spPr bwMode="auto">
              <a:xfrm>
                <a:off x="4277" y="2334"/>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0592" name="Line 128"/>
              <p:cNvSpPr>
                <a:spLocks noChangeShapeType="1"/>
              </p:cNvSpPr>
              <p:nvPr/>
            </p:nvSpPr>
            <p:spPr bwMode="auto">
              <a:xfrm>
                <a:off x="4277" y="2327"/>
                <a:ext cx="1"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0593" name="Line 129"/>
              <p:cNvSpPr>
                <a:spLocks noChangeShapeType="1"/>
              </p:cNvSpPr>
              <p:nvPr/>
            </p:nvSpPr>
            <p:spPr bwMode="auto">
              <a:xfrm>
                <a:off x="4590" y="2327"/>
                <a:ext cx="1"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0594" name="Rectangle 130"/>
              <p:cNvSpPr>
                <a:spLocks noChangeArrowheads="1"/>
              </p:cNvSpPr>
              <p:nvPr/>
            </p:nvSpPr>
            <p:spPr bwMode="auto">
              <a:xfrm>
                <a:off x="4277" y="232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90595" name="Oval 131"/>
              <p:cNvSpPr>
                <a:spLocks noChangeArrowheads="1"/>
              </p:cNvSpPr>
              <p:nvPr/>
            </p:nvSpPr>
            <p:spPr bwMode="auto">
              <a:xfrm>
                <a:off x="4274" y="2268"/>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0596" name="Freeform 132"/>
              <p:cNvSpPr>
                <a:spLocks noChangeArrowheads="1"/>
              </p:cNvSpPr>
              <p:nvPr/>
            </p:nvSpPr>
            <p:spPr bwMode="auto">
              <a:xfrm>
                <a:off x="4942" y="2098"/>
                <a:ext cx="217" cy="190"/>
              </a:xfrm>
              <a:custGeom>
                <a:avLst/>
                <a:gdLst>
                  <a:gd name="T0" fmla="*/ 0 w 217"/>
                  <a:gd name="T1" fmla="*/ 0 h 190"/>
                  <a:gd name="T2" fmla="*/ 216 w 217"/>
                  <a:gd name="T3" fmla="*/ 189 h 190"/>
                  <a:gd name="T4" fmla="*/ 0 60000 65536"/>
                  <a:gd name="T5" fmla="*/ 0 60000 65536"/>
                </a:gdLst>
                <a:ahLst/>
                <a:cxnLst>
                  <a:cxn ang="T4">
                    <a:pos x="T0" y="T1"/>
                  </a:cxn>
                  <a:cxn ang="T5">
                    <a:pos x="T2" y="T3"/>
                  </a:cxn>
                </a:cxnLst>
                <a:rect l="0" t="0" r="r" b="b"/>
                <a:pathLst>
                  <a:path w="217" h="190">
                    <a:moveTo>
                      <a:pt x="0" y="0"/>
                    </a:moveTo>
                    <a:lnTo>
                      <a:pt x="216" y="189"/>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0597" name="Freeform 133"/>
              <p:cNvSpPr>
                <a:spLocks noChangeArrowheads="1"/>
              </p:cNvSpPr>
              <p:nvPr/>
            </p:nvSpPr>
            <p:spPr bwMode="auto">
              <a:xfrm>
                <a:off x="4594" y="2362"/>
                <a:ext cx="541" cy="4"/>
              </a:xfrm>
              <a:custGeom>
                <a:avLst/>
                <a:gdLst>
                  <a:gd name="T0" fmla="*/ 540 w 541"/>
                  <a:gd name="T1" fmla="*/ 3 h 4"/>
                  <a:gd name="T2" fmla="*/ 0 w 541"/>
                  <a:gd name="T3" fmla="*/ 0 h 4"/>
                  <a:gd name="T4" fmla="*/ 0 60000 65536"/>
                  <a:gd name="T5" fmla="*/ 0 60000 65536"/>
                </a:gdLst>
                <a:ahLst/>
                <a:cxnLst>
                  <a:cxn ang="T4">
                    <a:pos x="T0" y="T1"/>
                  </a:cxn>
                  <a:cxn ang="T5">
                    <a:pos x="T2" y="T3"/>
                  </a:cxn>
                </a:cxnLst>
                <a:rect l="0" t="0" r="r" b="b"/>
                <a:pathLst>
                  <a:path w="541" h="4">
                    <a:moveTo>
                      <a:pt x="540" y="3"/>
                    </a:moveTo>
                    <a:lnTo>
                      <a:pt x="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90598" name="Group 136"/>
              <p:cNvGrpSpPr>
                <a:grpSpLocks/>
              </p:cNvGrpSpPr>
              <p:nvPr/>
            </p:nvGrpSpPr>
            <p:grpSpPr bwMode="auto">
              <a:xfrm>
                <a:off x="4322" y="2220"/>
                <a:ext cx="212" cy="252"/>
                <a:chOff x="4322" y="2220"/>
                <a:chExt cx="212" cy="252"/>
              </a:xfrm>
            </p:grpSpPr>
            <p:sp>
              <p:nvSpPr>
                <p:cNvPr id="190620" name="Rectangle 134"/>
                <p:cNvSpPr>
                  <a:spLocks noChangeArrowheads="1"/>
                </p:cNvSpPr>
                <p:nvPr/>
              </p:nvSpPr>
              <p:spPr bwMode="auto">
                <a:xfrm>
                  <a:off x="4353" y="2281"/>
                  <a:ext cx="143"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0621" name="Rectangle 135"/>
                <p:cNvSpPr>
                  <a:spLocks noChangeArrowheads="1"/>
                </p:cNvSpPr>
                <p:nvPr/>
              </p:nvSpPr>
              <p:spPr bwMode="auto">
                <a:xfrm>
                  <a:off x="4322" y="2220"/>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x</a:t>
                  </a:r>
                </a:p>
              </p:txBody>
            </p:sp>
          </p:grpSp>
          <p:grpSp>
            <p:nvGrpSpPr>
              <p:cNvPr id="190599" name="Group 145"/>
              <p:cNvGrpSpPr>
                <a:grpSpLocks/>
              </p:cNvGrpSpPr>
              <p:nvPr/>
            </p:nvGrpSpPr>
            <p:grpSpPr bwMode="auto">
              <a:xfrm>
                <a:off x="5119" y="2202"/>
                <a:ext cx="316" cy="291"/>
                <a:chOff x="5119" y="2202"/>
                <a:chExt cx="316" cy="291"/>
              </a:xfrm>
            </p:grpSpPr>
            <p:sp>
              <p:nvSpPr>
                <p:cNvPr id="190612" name="Oval 137"/>
                <p:cNvSpPr>
                  <a:spLocks noChangeArrowheads="1"/>
                </p:cNvSpPr>
                <p:nvPr/>
              </p:nvSpPr>
              <p:spPr bwMode="auto">
                <a:xfrm>
                  <a:off x="5122" y="2346"/>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0613" name="Line 138"/>
                <p:cNvSpPr>
                  <a:spLocks noChangeShapeType="1"/>
                </p:cNvSpPr>
                <p:nvPr/>
              </p:nvSpPr>
              <p:spPr bwMode="auto">
                <a:xfrm>
                  <a:off x="5122" y="2339"/>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0614" name="Line 139"/>
                <p:cNvSpPr>
                  <a:spLocks noChangeShapeType="1"/>
                </p:cNvSpPr>
                <p:nvPr/>
              </p:nvSpPr>
              <p:spPr bwMode="auto">
                <a:xfrm>
                  <a:off x="5435" y="2339"/>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0615" name="Rectangle 140"/>
                <p:cNvSpPr>
                  <a:spLocks noChangeArrowheads="1"/>
                </p:cNvSpPr>
                <p:nvPr/>
              </p:nvSpPr>
              <p:spPr bwMode="auto">
                <a:xfrm>
                  <a:off x="5122" y="2339"/>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90616" name="Oval 141"/>
                <p:cNvSpPr>
                  <a:spLocks noChangeArrowheads="1"/>
                </p:cNvSpPr>
                <p:nvPr/>
              </p:nvSpPr>
              <p:spPr bwMode="auto">
                <a:xfrm>
                  <a:off x="5119" y="2280"/>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90617" name="Group 144"/>
                <p:cNvGrpSpPr>
                  <a:grpSpLocks/>
                </p:cNvGrpSpPr>
                <p:nvPr/>
              </p:nvGrpSpPr>
              <p:grpSpPr bwMode="auto">
                <a:xfrm>
                  <a:off x="5170" y="2202"/>
                  <a:ext cx="221" cy="291"/>
                  <a:chOff x="5170" y="2202"/>
                  <a:chExt cx="221" cy="291"/>
                </a:xfrm>
              </p:grpSpPr>
              <p:sp>
                <p:nvSpPr>
                  <p:cNvPr id="190618" name="Rectangle 142"/>
                  <p:cNvSpPr>
                    <a:spLocks noChangeArrowheads="1"/>
                  </p:cNvSpPr>
                  <p:nvPr/>
                </p:nvSpPr>
                <p:spPr bwMode="auto">
                  <a:xfrm>
                    <a:off x="5205" y="2293"/>
                    <a:ext cx="143"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0619" name="Rectangle 143"/>
                  <p:cNvSpPr>
                    <a:spLocks noChangeArrowheads="1"/>
                  </p:cNvSpPr>
                  <p:nvPr/>
                </p:nvSpPr>
                <p:spPr bwMode="auto">
                  <a:xfrm>
                    <a:off x="5170" y="2202"/>
                    <a:ext cx="2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400">
                        <a:latin typeface="Comic Sans MS" panose="030F0702030302020204" pitchFamily="66" charset="0"/>
                      </a:rPr>
                      <a:t>z</a:t>
                    </a:r>
                  </a:p>
                </p:txBody>
              </p:sp>
            </p:grpSp>
          </p:grpSp>
          <p:sp>
            <p:nvSpPr>
              <p:cNvPr id="190600" name="Rectangle 146"/>
              <p:cNvSpPr>
                <a:spLocks noChangeArrowheads="1"/>
              </p:cNvSpPr>
              <p:nvPr/>
            </p:nvSpPr>
            <p:spPr bwMode="auto">
              <a:xfrm>
                <a:off x="5021" y="2022"/>
                <a:ext cx="1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1</a:t>
                </a:r>
              </a:p>
            </p:txBody>
          </p:sp>
          <p:sp>
            <p:nvSpPr>
              <p:cNvPr id="190601" name="Rectangle 147"/>
              <p:cNvSpPr>
                <a:spLocks noChangeArrowheads="1"/>
              </p:cNvSpPr>
              <p:nvPr/>
            </p:nvSpPr>
            <p:spPr bwMode="auto">
              <a:xfrm>
                <a:off x="4483" y="2019"/>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2</a:t>
                </a:r>
              </a:p>
            </p:txBody>
          </p:sp>
          <p:sp>
            <p:nvSpPr>
              <p:cNvPr id="190602" name="Rectangle 148"/>
              <p:cNvSpPr>
                <a:spLocks noChangeArrowheads="1"/>
              </p:cNvSpPr>
              <p:nvPr/>
            </p:nvSpPr>
            <p:spPr bwMode="auto">
              <a:xfrm>
                <a:off x="4768" y="235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7</a:t>
                </a:r>
              </a:p>
            </p:txBody>
          </p:sp>
          <p:grpSp>
            <p:nvGrpSpPr>
              <p:cNvPr id="190603" name="Group 157"/>
              <p:cNvGrpSpPr>
                <a:grpSpLocks/>
              </p:cNvGrpSpPr>
              <p:nvPr/>
            </p:nvGrpSpPr>
            <p:grpSpPr bwMode="auto">
              <a:xfrm>
                <a:off x="4699" y="1908"/>
                <a:ext cx="316" cy="252"/>
                <a:chOff x="4699" y="1908"/>
                <a:chExt cx="316" cy="252"/>
              </a:xfrm>
            </p:grpSpPr>
            <p:sp>
              <p:nvSpPr>
                <p:cNvPr id="190604" name="Oval 149"/>
                <p:cNvSpPr>
                  <a:spLocks noChangeArrowheads="1"/>
                </p:cNvSpPr>
                <p:nvPr/>
              </p:nvSpPr>
              <p:spPr bwMode="auto">
                <a:xfrm>
                  <a:off x="4702" y="2022"/>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0605" name="Line 150"/>
                <p:cNvSpPr>
                  <a:spLocks noChangeShapeType="1"/>
                </p:cNvSpPr>
                <p:nvPr/>
              </p:nvSpPr>
              <p:spPr bwMode="auto">
                <a:xfrm>
                  <a:off x="4702" y="2015"/>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0606" name="Line 151"/>
                <p:cNvSpPr>
                  <a:spLocks noChangeShapeType="1"/>
                </p:cNvSpPr>
                <p:nvPr/>
              </p:nvSpPr>
              <p:spPr bwMode="auto">
                <a:xfrm>
                  <a:off x="5015" y="2015"/>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0607" name="Rectangle 152"/>
                <p:cNvSpPr>
                  <a:spLocks noChangeArrowheads="1"/>
                </p:cNvSpPr>
                <p:nvPr/>
              </p:nvSpPr>
              <p:spPr bwMode="auto">
                <a:xfrm>
                  <a:off x="4702" y="2015"/>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90608" name="Oval 153"/>
                <p:cNvSpPr>
                  <a:spLocks noChangeArrowheads="1"/>
                </p:cNvSpPr>
                <p:nvPr/>
              </p:nvSpPr>
              <p:spPr bwMode="auto">
                <a:xfrm>
                  <a:off x="4699" y="1956"/>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90609" name="Group 156"/>
                <p:cNvGrpSpPr>
                  <a:grpSpLocks/>
                </p:cNvGrpSpPr>
                <p:nvPr/>
              </p:nvGrpSpPr>
              <p:grpSpPr bwMode="auto">
                <a:xfrm>
                  <a:off x="4760" y="1908"/>
                  <a:ext cx="201" cy="252"/>
                  <a:chOff x="4760" y="1908"/>
                  <a:chExt cx="201" cy="252"/>
                </a:xfrm>
              </p:grpSpPr>
              <p:sp>
                <p:nvSpPr>
                  <p:cNvPr id="190610" name="Rectangle 154"/>
                  <p:cNvSpPr>
                    <a:spLocks noChangeArrowheads="1"/>
                  </p:cNvSpPr>
                  <p:nvPr/>
                </p:nvSpPr>
                <p:spPr bwMode="auto">
                  <a:xfrm>
                    <a:off x="4786" y="1969"/>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0611" name="Rectangle 155"/>
                  <p:cNvSpPr>
                    <a:spLocks noChangeArrowheads="1"/>
                  </p:cNvSpPr>
                  <p:nvPr/>
                </p:nvSpPr>
                <p:spPr bwMode="auto">
                  <a:xfrm>
                    <a:off x="4760" y="1908"/>
                    <a:ext cx="20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y</a:t>
                    </a:r>
                  </a:p>
                </p:txBody>
              </p:sp>
            </p:grpSp>
          </p:grpSp>
        </p:grpSp>
      </p:grpSp>
      <p:sp>
        <p:nvSpPr>
          <p:cNvPr id="190576" name="Rectangle 160"/>
          <p:cNvSpPr>
            <a:spLocks noChangeArrowheads="1"/>
          </p:cNvSpPr>
          <p:nvPr/>
        </p:nvSpPr>
        <p:spPr bwMode="auto">
          <a:xfrm>
            <a:off x="1524001" y="685801"/>
            <a:ext cx="1579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u="sng">
                <a:latin typeface="Comic Sans MS" panose="030F0702030302020204" pitchFamily="66" charset="0"/>
              </a:rPr>
              <a:t>node x table</a:t>
            </a:r>
          </a:p>
        </p:txBody>
      </p:sp>
      <p:sp>
        <p:nvSpPr>
          <p:cNvPr id="190577" name="Rectangle 161"/>
          <p:cNvSpPr>
            <a:spLocks noChangeArrowheads="1"/>
          </p:cNvSpPr>
          <p:nvPr/>
        </p:nvSpPr>
        <p:spPr bwMode="auto">
          <a:xfrm>
            <a:off x="1524001" y="2590801"/>
            <a:ext cx="1571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u="sng">
                <a:latin typeface="Comic Sans MS" panose="030F0702030302020204" pitchFamily="66" charset="0"/>
              </a:rPr>
              <a:t>node y table</a:t>
            </a:r>
          </a:p>
        </p:txBody>
      </p:sp>
      <p:sp>
        <p:nvSpPr>
          <p:cNvPr id="190578" name="Rectangle 162"/>
          <p:cNvSpPr>
            <a:spLocks noChangeArrowheads="1"/>
          </p:cNvSpPr>
          <p:nvPr/>
        </p:nvSpPr>
        <p:spPr bwMode="auto">
          <a:xfrm>
            <a:off x="1524001" y="4343401"/>
            <a:ext cx="15668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u="sng">
                <a:latin typeface="Comic Sans MS" panose="030F0702030302020204" pitchFamily="66" charset="0"/>
              </a:rPr>
              <a:t>node z table</a:t>
            </a:r>
          </a:p>
        </p:txBody>
      </p:sp>
      <p:sp>
        <p:nvSpPr>
          <p:cNvPr id="190579" name="Oval 163"/>
          <p:cNvSpPr>
            <a:spLocks noChangeArrowheads="1"/>
          </p:cNvSpPr>
          <p:nvPr/>
        </p:nvSpPr>
        <p:spPr bwMode="auto">
          <a:xfrm>
            <a:off x="2744789" y="1677989"/>
            <a:ext cx="1063625" cy="377825"/>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0580" name="Oval 164"/>
          <p:cNvSpPr>
            <a:spLocks noChangeArrowheads="1"/>
          </p:cNvSpPr>
          <p:nvPr/>
        </p:nvSpPr>
        <p:spPr bwMode="auto">
          <a:xfrm>
            <a:off x="2744789" y="3735389"/>
            <a:ext cx="1063625" cy="377825"/>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0581" name="Oval 165"/>
          <p:cNvSpPr>
            <a:spLocks noChangeArrowheads="1"/>
          </p:cNvSpPr>
          <p:nvPr/>
        </p:nvSpPr>
        <p:spPr bwMode="auto">
          <a:xfrm>
            <a:off x="2744789" y="5945189"/>
            <a:ext cx="1063625" cy="377825"/>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0582" name="Oval 166"/>
          <p:cNvSpPr>
            <a:spLocks noChangeArrowheads="1"/>
          </p:cNvSpPr>
          <p:nvPr/>
        </p:nvSpPr>
        <p:spPr bwMode="auto">
          <a:xfrm>
            <a:off x="4802189" y="1677989"/>
            <a:ext cx="1063625" cy="377825"/>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0583" name="Oval 167"/>
          <p:cNvSpPr>
            <a:spLocks noChangeArrowheads="1"/>
          </p:cNvSpPr>
          <p:nvPr/>
        </p:nvSpPr>
        <p:spPr bwMode="auto">
          <a:xfrm>
            <a:off x="4725989" y="5868989"/>
            <a:ext cx="1063625" cy="377825"/>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0584" name="Rectangle 168"/>
          <p:cNvSpPr>
            <a:spLocks noChangeArrowheads="1"/>
          </p:cNvSpPr>
          <p:nvPr/>
        </p:nvSpPr>
        <p:spPr bwMode="auto">
          <a:xfrm>
            <a:off x="3114675" y="187325"/>
            <a:ext cx="4241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just"/>
            <a:r>
              <a:rPr lang="en-US" altLang="zh-CN" dirty="0">
                <a:latin typeface="Times" panose="02020603050405020304" pitchFamily="18" charset="0"/>
              </a:rPr>
              <a:t>D</a:t>
            </a:r>
            <a:r>
              <a:rPr lang="en-US" altLang="zh-CN" baseline="-25000" dirty="0">
                <a:latin typeface="Times" panose="02020603050405020304" pitchFamily="18" charset="0"/>
              </a:rPr>
              <a:t>x</a:t>
            </a:r>
            <a:r>
              <a:rPr lang="en-US" altLang="zh-CN" dirty="0">
                <a:latin typeface="Times" panose="02020603050405020304" pitchFamily="18" charset="0"/>
              </a:rPr>
              <a:t>(y) = min{c(</a:t>
            </a:r>
            <a:r>
              <a:rPr lang="en-US" altLang="zh-CN" dirty="0" err="1">
                <a:latin typeface="Times" panose="02020603050405020304" pitchFamily="18" charset="0"/>
              </a:rPr>
              <a:t>x,y</a:t>
            </a:r>
            <a:r>
              <a:rPr lang="en-US" altLang="zh-CN" dirty="0">
                <a:latin typeface="Times" panose="02020603050405020304" pitchFamily="18" charset="0"/>
              </a:rPr>
              <a:t>) + </a:t>
            </a:r>
            <a:r>
              <a:rPr lang="en-US" altLang="zh-CN" dirty="0" err="1">
                <a:latin typeface="Times" panose="02020603050405020304" pitchFamily="18" charset="0"/>
              </a:rPr>
              <a:t>D</a:t>
            </a:r>
            <a:r>
              <a:rPr lang="en-US" altLang="zh-CN" baseline="-25000" dirty="0" err="1">
                <a:latin typeface="Times" panose="02020603050405020304" pitchFamily="18" charset="0"/>
              </a:rPr>
              <a:t>y</a:t>
            </a:r>
            <a:r>
              <a:rPr lang="en-US" altLang="zh-CN" dirty="0">
                <a:latin typeface="Times" panose="02020603050405020304" pitchFamily="18" charset="0"/>
              </a:rPr>
              <a:t>(y), c(</a:t>
            </a:r>
            <a:r>
              <a:rPr lang="en-US" altLang="zh-CN" dirty="0" err="1">
                <a:latin typeface="Times" panose="02020603050405020304" pitchFamily="18" charset="0"/>
              </a:rPr>
              <a:t>x,z</a:t>
            </a:r>
            <a:r>
              <a:rPr lang="en-US" altLang="zh-CN" dirty="0">
                <a:latin typeface="Times" panose="02020603050405020304" pitchFamily="18" charset="0"/>
              </a:rPr>
              <a:t>) + </a:t>
            </a:r>
            <a:r>
              <a:rPr lang="en-US" altLang="zh-CN" dirty="0" err="1">
                <a:latin typeface="Times" panose="02020603050405020304" pitchFamily="18" charset="0"/>
              </a:rPr>
              <a:t>D</a:t>
            </a:r>
            <a:r>
              <a:rPr lang="en-US" altLang="zh-CN" baseline="-25000" dirty="0" err="1">
                <a:latin typeface="Times" panose="02020603050405020304" pitchFamily="18" charset="0"/>
              </a:rPr>
              <a:t>z</a:t>
            </a:r>
            <a:r>
              <a:rPr lang="en-US" altLang="zh-CN" dirty="0">
                <a:latin typeface="Times" panose="02020603050405020304" pitchFamily="18" charset="0"/>
              </a:rPr>
              <a:t>(y)} </a:t>
            </a:r>
            <a:br>
              <a:rPr lang="en-US" altLang="zh-CN" dirty="0">
                <a:latin typeface="Times" panose="02020603050405020304" pitchFamily="18" charset="0"/>
              </a:rPr>
            </a:br>
            <a:r>
              <a:rPr lang="en-US" altLang="zh-CN" dirty="0">
                <a:latin typeface="Times" panose="02020603050405020304" pitchFamily="18" charset="0"/>
              </a:rPr>
              <a:t>             = min{2+0 , 7+1} = 2</a:t>
            </a:r>
          </a:p>
        </p:txBody>
      </p:sp>
      <p:sp>
        <p:nvSpPr>
          <p:cNvPr id="190585" name="Line 169"/>
          <p:cNvSpPr>
            <a:spLocks noChangeShapeType="1"/>
          </p:cNvSpPr>
          <p:nvPr/>
        </p:nvSpPr>
        <p:spPr bwMode="auto">
          <a:xfrm flipH="1">
            <a:off x="5284789" y="809625"/>
            <a:ext cx="809625" cy="966788"/>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90586" name="Rectangle 170"/>
          <p:cNvSpPr>
            <a:spLocks noChangeArrowheads="1"/>
          </p:cNvSpPr>
          <p:nvPr/>
        </p:nvSpPr>
        <p:spPr bwMode="auto">
          <a:xfrm>
            <a:off x="7908926" y="111125"/>
            <a:ext cx="2803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just"/>
            <a:r>
              <a:rPr lang="en-US" altLang="zh-CN" i="1" dirty="0">
                <a:latin typeface="Comic Sans MS" panose="030F0702030302020204" pitchFamily="66" charset="0"/>
              </a:rPr>
              <a:t>D</a:t>
            </a:r>
            <a:r>
              <a:rPr lang="en-US" altLang="zh-CN" i="1" baseline="-25000" dirty="0">
                <a:latin typeface="Comic Sans MS" panose="030F0702030302020204" pitchFamily="66" charset="0"/>
              </a:rPr>
              <a:t>x</a:t>
            </a:r>
            <a:r>
              <a:rPr lang="en-US" altLang="zh-CN" i="1" dirty="0">
                <a:latin typeface="Comic Sans MS" panose="030F0702030302020204" pitchFamily="66" charset="0"/>
              </a:rPr>
              <a:t>(z) = </a:t>
            </a:r>
            <a:r>
              <a:rPr lang="en-US" altLang="zh-CN" dirty="0">
                <a:latin typeface="Comic Sans MS" panose="030F0702030302020204" pitchFamily="66" charset="0"/>
              </a:rPr>
              <a:t>min{</a:t>
            </a:r>
            <a:r>
              <a:rPr lang="en-US" altLang="zh-CN" i="1" dirty="0">
                <a:latin typeface="Comic Sans MS" panose="030F0702030302020204" pitchFamily="66" charset="0"/>
              </a:rPr>
              <a:t>c(</a:t>
            </a:r>
            <a:r>
              <a:rPr lang="en-US" altLang="zh-CN" i="1" dirty="0" err="1">
                <a:latin typeface="Comic Sans MS" panose="030F0702030302020204" pitchFamily="66" charset="0"/>
              </a:rPr>
              <a:t>x,y</a:t>
            </a:r>
            <a:r>
              <a:rPr lang="en-US" altLang="zh-CN" i="1" dirty="0">
                <a:latin typeface="Comic Sans MS" panose="030F0702030302020204" pitchFamily="66" charset="0"/>
              </a:rPr>
              <a:t>) + </a:t>
            </a:r>
            <a:br>
              <a:rPr lang="en-US" altLang="zh-CN" i="1" dirty="0">
                <a:latin typeface="Comic Sans MS" panose="030F0702030302020204" pitchFamily="66" charset="0"/>
              </a:rPr>
            </a:br>
            <a:r>
              <a:rPr lang="en-US" altLang="zh-CN" i="1" dirty="0">
                <a:latin typeface="Comic Sans MS" panose="030F0702030302020204" pitchFamily="66" charset="0"/>
              </a:rPr>
              <a:t>      </a:t>
            </a:r>
            <a:r>
              <a:rPr lang="en-US" altLang="zh-CN" i="1" dirty="0" err="1">
                <a:latin typeface="Comic Sans MS" panose="030F0702030302020204" pitchFamily="66" charset="0"/>
              </a:rPr>
              <a:t>D</a:t>
            </a:r>
            <a:r>
              <a:rPr lang="en-US" altLang="zh-CN" i="1" baseline="-25000" dirty="0" err="1">
                <a:latin typeface="Comic Sans MS" panose="030F0702030302020204" pitchFamily="66" charset="0"/>
              </a:rPr>
              <a:t>y</a:t>
            </a:r>
            <a:r>
              <a:rPr lang="en-US" altLang="zh-CN" i="1" dirty="0">
                <a:latin typeface="Comic Sans MS" panose="030F0702030302020204" pitchFamily="66" charset="0"/>
              </a:rPr>
              <a:t>(z), c(</a:t>
            </a:r>
            <a:r>
              <a:rPr lang="en-US" altLang="zh-CN" i="1" dirty="0" err="1">
                <a:latin typeface="Comic Sans MS" panose="030F0702030302020204" pitchFamily="66" charset="0"/>
              </a:rPr>
              <a:t>x,z</a:t>
            </a:r>
            <a:r>
              <a:rPr lang="en-US" altLang="zh-CN" i="1" dirty="0">
                <a:latin typeface="Comic Sans MS" panose="030F0702030302020204" pitchFamily="66" charset="0"/>
              </a:rPr>
              <a:t>) + </a:t>
            </a:r>
            <a:r>
              <a:rPr lang="en-US" altLang="zh-CN" i="1" dirty="0" err="1">
                <a:latin typeface="Comic Sans MS" panose="030F0702030302020204" pitchFamily="66" charset="0"/>
              </a:rPr>
              <a:t>D</a:t>
            </a:r>
            <a:r>
              <a:rPr lang="en-US" altLang="zh-CN" i="1" baseline="-25000" dirty="0" err="1">
                <a:latin typeface="Comic Sans MS" panose="030F0702030302020204" pitchFamily="66" charset="0"/>
              </a:rPr>
              <a:t>z</a:t>
            </a:r>
            <a:r>
              <a:rPr lang="en-US" altLang="zh-CN" i="1" dirty="0">
                <a:latin typeface="Comic Sans MS" panose="030F0702030302020204" pitchFamily="66" charset="0"/>
              </a:rPr>
              <a:t>(z)</a:t>
            </a:r>
            <a:r>
              <a:rPr lang="en-US" altLang="zh-CN" dirty="0">
                <a:latin typeface="Comic Sans MS" panose="030F0702030302020204" pitchFamily="66" charset="0"/>
              </a:rPr>
              <a:t>} </a:t>
            </a:r>
          </a:p>
          <a:p>
            <a:pPr algn="just"/>
            <a:r>
              <a:rPr lang="en-US" altLang="zh-CN" dirty="0">
                <a:latin typeface="Comic Sans MS" panose="030F0702030302020204" pitchFamily="66" charset="0"/>
              </a:rPr>
              <a:t>= min{2+1 , 7+0} = 3</a:t>
            </a:r>
          </a:p>
        </p:txBody>
      </p:sp>
      <p:sp>
        <p:nvSpPr>
          <p:cNvPr id="190587" name="Line 171"/>
          <p:cNvSpPr>
            <a:spLocks noChangeShapeType="1"/>
          </p:cNvSpPr>
          <p:nvPr/>
        </p:nvSpPr>
        <p:spPr bwMode="auto">
          <a:xfrm flipH="1">
            <a:off x="5703889" y="482600"/>
            <a:ext cx="2586037" cy="133350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091133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1920875" y="144464"/>
            <a:ext cx="5926138" cy="885825"/>
          </a:xfrm>
        </p:spPr>
        <p:txBody>
          <a:bodyPr>
            <a:normAutofit/>
          </a:bodyPr>
          <a:lstStyle/>
          <a:p>
            <a:pPr eaLnBrk="1" hangingPunct="1"/>
            <a:r>
              <a:rPr lang="zh-CN" altLang="en-US" sz="3200" b="1" dirty="0">
                <a:latin typeface="宋体" panose="02010600030101010101" pitchFamily="2" charset="-122"/>
                <a:ea typeface="宋体" panose="02010600030101010101" pitchFamily="2" charset="-122"/>
              </a:rPr>
              <a:t>距离向量</a:t>
            </a:r>
            <a:r>
              <a:rPr lang="en-US" altLang="zh-CN" sz="3200" b="1" dirty="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链路开销变化</a:t>
            </a:r>
          </a:p>
        </p:txBody>
      </p:sp>
      <p:sp>
        <p:nvSpPr>
          <p:cNvPr id="174082" name="灯片编号占位符 3"/>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340DE539-1C7C-4BFA-B9E0-0924A937A958}" type="slidenum">
              <a:rPr altLang="zh-CN" dirty="0" smtClean="0">
                <a:solidFill>
                  <a:srgbClr val="919293"/>
                </a:solidFill>
                <a:ea typeface="黑体" panose="02010609060101010101" pitchFamily="49" charset="-122"/>
              </a:rPr>
              <a:pPr>
                <a:defRPr/>
              </a:pPr>
              <a:t>21</a:t>
            </a:fld>
            <a:endParaRPr lang="zh-CN" altLang="zh-CN" smtClean="0">
              <a:solidFill>
                <a:srgbClr val="919293"/>
              </a:solidFill>
              <a:ea typeface="黑体" panose="02010609060101010101" pitchFamily="49" charset="-122"/>
            </a:endParaRPr>
          </a:p>
        </p:txBody>
      </p:sp>
      <p:sp>
        <p:nvSpPr>
          <p:cNvPr id="192516" name="Rectangle 3"/>
          <p:cNvSpPr>
            <a:spLocks noChangeArrowheads="1"/>
          </p:cNvSpPr>
          <p:nvPr/>
        </p:nvSpPr>
        <p:spPr bwMode="auto">
          <a:xfrm>
            <a:off x="2076451" y="1400176"/>
            <a:ext cx="486727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dirty="0">
                <a:solidFill>
                  <a:schemeClr val="tx2"/>
                </a:solidFill>
              </a:rPr>
              <a:t>链路开销变化</a:t>
            </a:r>
            <a:r>
              <a:rPr lang="en-US" altLang="zh-CN" sz="2400" b="1" dirty="0">
                <a:solidFill>
                  <a:schemeClr val="tx2"/>
                </a:solidFill>
              </a:rPr>
              <a:t>:</a:t>
            </a:r>
            <a:endParaRPr lang="en-US" altLang="zh-CN" sz="2000" b="1" dirty="0">
              <a:solidFill>
                <a:schemeClr val="tx2"/>
              </a:solidFill>
            </a:endParaRPr>
          </a:p>
          <a:p>
            <a:r>
              <a:rPr lang="zh-CN" altLang="en-US" sz="2000" b="1" dirty="0"/>
              <a:t>节点探测到本地链路开销变化</a:t>
            </a:r>
          </a:p>
          <a:p>
            <a:r>
              <a:rPr lang="zh-CN" altLang="en-US" sz="2000" b="1" dirty="0"/>
              <a:t>更新路由选择信息，重新计算距离向量</a:t>
            </a:r>
          </a:p>
          <a:p>
            <a:r>
              <a:rPr lang="zh-CN" altLang="en-US" sz="2000" b="1" dirty="0"/>
              <a:t>如果 </a:t>
            </a:r>
            <a:r>
              <a:rPr lang="en-US" altLang="zh-CN" sz="2000" b="1" dirty="0"/>
              <a:t>DV </a:t>
            </a:r>
            <a:r>
              <a:rPr lang="zh-CN" altLang="en-US" sz="2000" b="1" dirty="0"/>
              <a:t>变了，通知邻居</a:t>
            </a:r>
          </a:p>
        </p:txBody>
      </p:sp>
      <p:sp>
        <p:nvSpPr>
          <p:cNvPr id="192517" name="Rectangle 4"/>
          <p:cNvSpPr>
            <a:spLocks noChangeArrowheads="1"/>
          </p:cNvSpPr>
          <p:nvPr/>
        </p:nvSpPr>
        <p:spPr bwMode="auto">
          <a:xfrm>
            <a:off x="1793875" y="3827464"/>
            <a:ext cx="1186222" cy="157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400">
                <a:solidFill>
                  <a:schemeClr val="accent2"/>
                </a:solidFill>
                <a:latin typeface="Comic Sans MS" panose="030F0702030302020204" pitchFamily="66" charset="0"/>
              </a:rPr>
              <a:t>“good</a:t>
            </a:r>
          </a:p>
          <a:p>
            <a:r>
              <a:rPr lang="en-US" altLang="zh-CN" sz="2400">
                <a:solidFill>
                  <a:schemeClr val="accent2"/>
                </a:solidFill>
                <a:latin typeface="Comic Sans MS" panose="030F0702030302020204" pitchFamily="66" charset="0"/>
              </a:rPr>
              <a:t>news </a:t>
            </a:r>
          </a:p>
          <a:p>
            <a:r>
              <a:rPr lang="en-US" altLang="zh-CN" sz="2400">
                <a:solidFill>
                  <a:schemeClr val="accent2"/>
                </a:solidFill>
                <a:latin typeface="Comic Sans MS" panose="030F0702030302020204" pitchFamily="66" charset="0"/>
              </a:rPr>
              <a:t>travels</a:t>
            </a:r>
          </a:p>
          <a:p>
            <a:r>
              <a:rPr lang="en-US" altLang="zh-CN" sz="2400">
                <a:solidFill>
                  <a:schemeClr val="accent2"/>
                </a:solidFill>
                <a:latin typeface="Comic Sans MS" panose="030F0702030302020204" pitchFamily="66" charset="0"/>
              </a:rPr>
              <a:t>fast”</a:t>
            </a:r>
          </a:p>
        </p:txBody>
      </p:sp>
      <p:grpSp>
        <p:nvGrpSpPr>
          <p:cNvPr id="192518" name="Group 40"/>
          <p:cNvGrpSpPr>
            <a:grpSpLocks/>
          </p:cNvGrpSpPr>
          <p:nvPr/>
        </p:nvGrpSpPr>
        <p:grpSpPr bwMode="auto">
          <a:xfrm>
            <a:off x="7427913" y="1609726"/>
            <a:ext cx="2108200" cy="1298575"/>
            <a:chOff x="3719" y="1014"/>
            <a:chExt cx="1328" cy="818"/>
          </a:xfrm>
        </p:grpSpPr>
        <p:sp>
          <p:nvSpPr>
            <p:cNvPr id="192520" name="Freeform 5"/>
            <p:cNvSpPr>
              <a:spLocks noChangeArrowheads="1"/>
            </p:cNvSpPr>
            <p:nvPr/>
          </p:nvSpPr>
          <p:spPr bwMode="auto">
            <a:xfrm>
              <a:off x="3719" y="1087"/>
              <a:ext cx="1328" cy="745"/>
            </a:xfrm>
            <a:custGeom>
              <a:avLst/>
              <a:gdLst>
                <a:gd name="T0" fmla="*/ 72 w 1328"/>
                <a:gd name="T1" fmla="*/ 339 h 745"/>
                <a:gd name="T2" fmla="*/ 95 w 1328"/>
                <a:gd name="T3" fmla="*/ 311 h 745"/>
                <a:gd name="T4" fmla="*/ 124 w 1328"/>
                <a:gd name="T5" fmla="*/ 285 h 745"/>
                <a:gd name="T6" fmla="*/ 159 w 1328"/>
                <a:gd name="T7" fmla="*/ 261 h 745"/>
                <a:gd name="T8" fmla="*/ 196 w 1328"/>
                <a:gd name="T9" fmla="*/ 238 h 745"/>
                <a:gd name="T10" fmla="*/ 276 w 1328"/>
                <a:gd name="T11" fmla="*/ 195 h 745"/>
                <a:gd name="T12" fmla="*/ 355 w 1328"/>
                <a:gd name="T13" fmla="*/ 153 h 745"/>
                <a:gd name="T14" fmla="*/ 391 w 1328"/>
                <a:gd name="T15" fmla="*/ 130 h 745"/>
                <a:gd name="T16" fmla="*/ 427 w 1328"/>
                <a:gd name="T17" fmla="*/ 105 h 745"/>
                <a:gd name="T18" fmla="*/ 501 w 1328"/>
                <a:gd name="T19" fmla="*/ 52 h 745"/>
                <a:gd name="T20" fmla="*/ 540 w 1328"/>
                <a:gd name="T21" fmla="*/ 30 h 745"/>
                <a:gd name="T22" fmla="*/ 580 w 1328"/>
                <a:gd name="T23" fmla="*/ 12 h 745"/>
                <a:gd name="T24" fmla="*/ 623 w 1328"/>
                <a:gd name="T25" fmla="*/ 2 h 745"/>
                <a:gd name="T26" fmla="*/ 669 w 1328"/>
                <a:gd name="T27" fmla="*/ 0 h 745"/>
                <a:gd name="T28" fmla="*/ 721 w 1328"/>
                <a:gd name="T29" fmla="*/ 8 h 745"/>
                <a:gd name="T30" fmla="*/ 778 w 1328"/>
                <a:gd name="T31" fmla="*/ 25 h 745"/>
                <a:gd name="T32" fmla="*/ 839 w 1328"/>
                <a:gd name="T33" fmla="*/ 49 h 745"/>
                <a:gd name="T34" fmla="*/ 901 w 1328"/>
                <a:gd name="T35" fmla="*/ 78 h 745"/>
                <a:gd name="T36" fmla="*/ 962 w 1328"/>
                <a:gd name="T37" fmla="*/ 110 h 745"/>
                <a:gd name="T38" fmla="*/ 1020 w 1328"/>
                <a:gd name="T39" fmla="*/ 144 h 745"/>
                <a:gd name="T40" fmla="*/ 1074 w 1328"/>
                <a:gd name="T41" fmla="*/ 178 h 745"/>
                <a:gd name="T42" fmla="*/ 1119 w 1328"/>
                <a:gd name="T43" fmla="*/ 210 h 745"/>
                <a:gd name="T44" fmla="*/ 1160 w 1328"/>
                <a:gd name="T45" fmla="*/ 243 h 745"/>
                <a:gd name="T46" fmla="*/ 1199 w 1328"/>
                <a:gd name="T47" fmla="*/ 279 h 745"/>
                <a:gd name="T48" fmla="*/ 1235 w 1328"/>
                <a:gd name="T49" fmla="*/ 317 h 745"/>
                <a:gd name="T50" fmla="*/ 1267 w 1328"/>
                <a:gd name="T51" fmla="*/ 356 h 745"/>
                <a:gd name="T52" fmla="*/ 1293 w 1328"/>
                <a:gd name="T53" fmla="*/ 394 h 745"/>
                <a:gd name="T54" fmla="*/ 1313 w 1328"/>
                <a:gd name="T55" fmla="*/ 432 h 745"/>
                <a:gd name="T56" fmla="*/ 1325 w 1328"/>
                <a:gd name="T57" fmla="*/ 468 h 745"/>
                <a:gd name="T58" fmla="*/ 1327 w 1328"/>
                <a:gd name="T59" fmla="*/ 501 h 745"/>
                <a:gd name="T60" fmla="*/ 1318 w 1328"/>
                <a:gd name="T61" fmla="*/ 533 h 745"/>
                <a:gd name="T62" fmla="*/ 1300 w 1328"/>
                <a:gd name="T63" fmla="*/ 565 h 745"/>
                <a:gd name="T64" fmla="*/ 1273 w 1328"/>
                <a:gd name="T65" fmla="*/ 597 h 745"/>
                <a:gd name="T66" fmla="*/ 1240 w 1328"/>
                <a:gd name="T67" fmla="*/ 626 h 745"/>
                <a:gd name="T68" fmla="*/ 1201 w 1328"/>
                <a:gd name="T69" fmla="*/ 654 h 745"/>
                <a:gd name="T70" fmla="*/ 1158 w 1328"/>
                <a:gd name="T71" fmla="*/ 679 h 745"/>
                <a:gd name="T72" fmla="*/ 1111 w 1328"/>
                <a:gd name="T73" fmla="*/ 701 h 745"/>
                <a:gd name="T74" fmla="*/ 1062 w 1328"/>
                <a:gd name="T75" fmla="*/ 717 h 745"/>
                <a:gd name="T76" fmla="*/ 1009 w 1328"/>
                <a:gd name="T77" fmla="*/ 729 h 745"/>
                <a:gd name="T78" fmla="*/ 949 w 1328"/>
                <a:gd name="T79" fmla="*/ 738 h 745"/>
                <a:gd name="T80" fmla="*/ 884 w 1328"/>
                <a:gd name="T81" fmla="*/ 742 h 745"/>
                <a:gd name="T82" fmla="*/ 815 w 1328"/>
                <a:gd name="T83" fmla="*/ 744 h 745"/>
                <a:gd name="T84" fmla="*/ 673 w 1328"/>
                <a:gd name="T85" fmla="*/ 740 h 745"/>
                <a:gd name="T86" fmla="*/ 604 w 1328"/>
                <a:gd name="T87" fmla="*/ 735 h 745"/>
                <a:gd name="T88" fmla="*/ 537 w 1328"/>
                <a:gd name="T89" fmla="*/ 729 h 745"/>
                <a:gd name="T90" fmla="*/ 470 w 1328"/>
                <a:gd name="T91" fmla="*/ 723 h 745"/>
                <a:gd name="T92" fmla="*/ 397 w 1328"/>
                <a:gd name="T93" fmla="*/ 715 h 745"/>
                <a:gd name="T94" fmla="*/ 324 w 1328"/>
                <a:gd name="T95" fmla="*/ 705 h 745"/>
                <a:gd name="T96" fmla="*/ 252 w 1328"/>
                <a:gd name="T97" fmla="*/ 694 h 745"/>
                <a:gd name="T98" fmla="*/ 183 w 1328"/>
                <a:gd name="T99" fmla="*/ 680 h 745"/>
                <a:gd name="T100" fmla="*/ 123 w 1328"/>
                <a:gd name="T101" fmla="*/ 663 h 745"/>
                <a:gd name="T102" fmla="*/ 96 w 1328"/>
                <a:gd name="T103" fmla="*/ 654 h 745"/>
                <a:gd name="T104" fmla="*/ 73 w 1328"/>
                <a:gd name="T105" fmla="*/ 644 h 745"/>
                <a:gd name="T106" fmla="*/ 53 w 1328"/>
                <a:gd name="T107" fmla="*/ 633 h 745"/>
                <a:gd name="T108" fmla="*/ 36 w 1328"/>
                <a:gd name="T109" fmla="*/ 621 h 745"/>
                <a:gd name="T110" fmla="*/ 14 w 1328"/>
                <a:gd name="T111" fmla="*/ 594 h 745"/>
                <a:gd name="T112" fmla="*/ 2 w 1328"/>
                <a:gd name="T113" fmla="*/ 561 h 745"/>
                <a:gd name="T114" fmla="*/ 0 w 1328"/>
                <a:gd name="T115" fmla="*/ 524 h 745"/>
                <a:gd name="T116" fmla="*/ 6 w 1328"/>
                <a:gd name="T117" fmla="*/ 485 h 745"/>
                <a:gd name="T118" fmla="*/ 17 w 1328"/>
                <a:gd name="T119" fmla="*/ 446 h 745"/>
                <a:gd name="T120" fmla="*/ 34 w 1328"/>
                <a:gd name="T121" fmla="*/ 407 h 745"/>
                <a:gd name="T122" fmla="*/ 52 w 1328"/>
                <a:gd name="T123" fmla="*/ 371 h 745"/>
                <a:gd name="T124" fmla="*/ 72 w 1328"/>
                <a:gd name="T125" fmla="*/ 339 h 7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328" h="745">
                  <a:moveTo>
                    <a:pt x="72" y="339"/>
                  </a:moveTo>
                  <a:lnTo>
                    <a:pt x="95" y="311"/>
                  </a:lnTo>
                  <a:lnTo>
                    <a:pt x="124" y="285"/>
                  </a:lnTo>
                  <a:lnTo>
                    <a:pt x="159" y="261"/>
                  </a:lnTo>
                  <a:lnTo>
                    <a:pt x="196" y="238"/>
                  </a:lnTo>
                  <a:lnTo>
                    <a:pt x="276" y="195"/>
                  </a:lnTo>
                  <a:lnTo>
                    <a:pt x="355" y="153"/>
                  </a:lnTo>
                  <a:lnTo>
                    <a:pt x="391" y="130"/>
                  </a:lnTo>
                  <a:lnTo>
                    <a:pt x="427" y="105"/>
                  </a:lnTo>
                  <a:lnTo>
                    <a:pt x="501" y="52"/>
                  </a:lnTo>
                  <a:lnTo>
                    <a:pt x="540" y="30"/>
                  </a:lnTo>
                  <a:lnTo>
                    <a:pt x="580" y="12"/>
                  </a:lnTo>
                  <a:lnTo>
                    <a:pt x="623" y="2"/>
                  </a:lnTo>
                  <a:lnTo>
                    <a:pt x="669" y="0"/>
                  </a:lnTo>
                  <a:lnTo>
                    <a:pt x="721" y="8"/>
                  </a:lnTo>
                  <a:lnTo>
                    <a:pt x="778" y="25"/>
                  </a:lnTo>
                  <a:lnTo>
                    <a:pt x="839" y="49"/>
                  </a:lnTo>
                  <a:lnTo>
                    <a:pt x="901" y="78"/>
                  </a:lnTo>
                  <a:lnTo>
                    <a:pt x="962" y="110"/>
                  </a:lnTo>
                  <a:lnTo>
                    <a:pt x="1020" y="144"/>
                  </a:lnTo>
                  <a:lnTo>
                    <a:pt x="1074" y="178"/>
                  </a:lnTo>
                  <a:lnTo>
                    <a:pt x="1119" y="210"/>
                  </a:lnTo>
                  <a:lnTo>
                    <a:pt x="1160" y="243"/>
                  </a:lnTo>
                  <a:lnTo>
                    <a:pt x="1199" y="279"/>
                  </a:lnTo>
                  <a:lnTo>
                    <a:pt x="1235" y="317"/>
                  </a:lnTo>
                  <a:lnTo>
                    <a:pt x="1267" y="356"/>
                  </a:lnTo>
                  <a:lnTo>
                    <a:pt x="1293" y="394"/>
                  </a:lnTo>
                  <a:lnTo>
                    <a:pt x="1313" y="432"/>
                  </a:lnTo>
                  <a:lnTo>
                    <a:pt x="1325" y="468"/>
                  </a:lnTo>
                  <a:lnTo>
                    <a:pt x="1327" y="501"/>
                  </a:lnTo>
                  <a:lnTo>
                    <a:pt x="1318" y="533"/>
                  </a:lnTo>
                  <a:lnTo>
                    <a:pt x="1300" y="565"/>
                  </a:lnTo>
                  <a:lnTo>
                    <a:pt x="1273" y="597"/>
                  </a:lnTo>
                  <a:lnTo>
                    <a:pt x="1240" y="626"/>
                  </a:lnTo>
                  <a:lnTo>
                    <a:pt x="1201" y="654"/>
                  </a:lnTo>
                  <a:lnTo>
                    <a:pt x="1158" y="679"/>
                  </a:lnTo>
                  <a:lnTo>
                    <a:pt x="1111" y="701"/>
                  </a:lnTo>
                  <a:lnTo>
                    <a:pt x="1062" y="717"/>
                  </a:lnTo>
                  <a:lnTo>
                    <a:pt x="1009" y="729"/>
                  </a:lnTo>
                  <a:lnTo>
                    <a:pt x="949" y="738"/>
                  </a:lnTo>
                  <a:lnTo>
                    <a:pt x="884" y="742"/>
                  </a:lnTo>
                  <a:lnTo>
                    <a:pt x="815" y="744"/>
                  </a:lnTo>
                  <a:lnTo>
                    <a:pt x="673" y="740"/>
                  </a:lnTo>
                  <a:lnTo>
                    <a:pt x="604" y="735"/>
                  </a:lnTo>
                  <a:lnTo>
                    <a:pt x="537" y="729"/>
                  </a:lnTo>
                  <a:lnTo>
                    <a:pt x="470" y="723"/>
                  </a:lnTo>
                  <a:lnTo>
                    <a:pt x="397" y="715"/>
                  </a:lnTo>
                  <a:lnTo>
                    <a:pt x="324" y="705"/>
                  </a:lnTo>
                  <a:lnTo>
                    <a:pt x="252" y="694"/>
                  </a:lnTo>
                  <a:lnTo>
                    <a:pt x="183" y="680"/>
                  </a:lnTo>
                  <a:lnTo>
                    <a:pt x="123" y="663"/>
                  </a:lnTo>
                  <a:lnTo>
                    <a:pt x="96" y="654"/>
                  </a:lnTo>
                  <a:lnTo>
                    <a:pt x="73" y="644"/>
                  </a:lnTo>
                  <a:lnTo>
                    <a:pt x="53" y="633"/>
                  </a:lnTo>
                  <a:lnTo>
                    <a:pt x="36" y="621"/>
                  </a:lnTo>
                  <a:lnTo>
                    <a:pt x="14" y="594"/>
                  </a:lnTo>
                  <a:lnTo>
                    <a:pt x="2" y="561"/>
                  </a:lnTo>
                  <a:lnTo>
                    <a:pt x="0" y="524"/>
                  </a:lnTo>
                  <a:lnTo>
                    <a:pt x="6" y="485"/>
                  </a:lnTo>
                  <a:lnTo>
                    <a:pt x="17" y="446"/>
                  </a:lnTo>
                  <a:lnTo>
                    <a:pt x="34" y="407"/>
                  </a:lnTo>
                  <a:lnTo>
                    <a:pt x="52" y="371"/>
                  </a:lnTo>
                  <a:lnTo>
                    <a:pt x="72" y="339"/>
                  </a:lnTo>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2521" name="Freeform 6"/>
            <p:cNvSpPr>
              <a:spLocks noChangeArrowheads="1"/>
            </p:cNvSpPr>
            <p:nvPr/>
          </p:nvSpPr>
          <p:spPr bwMode="auto">
            <a:xfrm>
              <a:off x="4037" y="1342"/>
              <a:ext cx="223" cy="181"/>
            </a:xfrm>
            <a:custGeom>
              <a:avLst/>
              <a:gdLst>
                <a:gd name="T0" fmla="*/ 0 w 223"/>
                <a:gd name="T1" fmla="*/ 180 h 181"/>
                <a:gd name="T2" fmla="*/ 222 w 223"/>
                <a:gd name="T3" fmla="*/ 0 h 181"/>
                <a:gd name="T4" fmla="*/ 0 60000 65536"/>
                <a:gd name="T5" fmla="*/ 0 60000 65536"/>
              </a:gdLst>
              <a:ahLst/>
              <a:cxnLst>
                <a:cxn ang="T4">
                  <a:pos x="T0" y="T1"/>
                </a:cxn>
                <a:cxn ang="T5">
                  <a:pos x="T2" y="T3"/>
                </a:cxn>
              </a:cxnLst>
              <a:rect l="0" t="0" r="r" b="b"/>
              <a:pathLst>
                <a:path w="223" h="181">
                  <a:moveTo>
                    <a:pt x="0" y="180"/>
                  </a:moveTo>
                  <a:lnTo>
                    <a:pt x="222"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2522" name="Oval 7"/>
            <p:cNvSpPr>
              <a:spLocks noChangeArrowheads="1"/>
            </p:cNvSpPr>
            <p:nvPr/>
          </p:nvSpPr>
          <p:spPr bwMode="auto">
            <a:xfrm>
              <a:off x="3777" y="1578"/>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2523" name="Line 8"/>
            <p:cNvSpPr>
              <a:spLocks noChangeShapeType="1"/>
            </p:cNvSpPr>
            <p:nvPr/>
          </p:nvSpPr>
          <p:spPr bwMode="auto">
            <a:xfrm>
              <a:off x="3777" y="1571"/>
              <a:ext cx="1"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2524" name="Line 9"/>
            <p:cNvSpPr>
              <a:spLocks noChangeShapeType="1"/>
            </p:cNvSpPr>
            <p:nvPr/>
          </p:nvSpPr>
          <p:spPr bwMode="auto">
            <a:xfrm>
              <a:off x="4090" y="1571"/>
              <a:ext cx="1"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2525" name="Rectangle 10"/>
            <p:cNvSpPr>
              <a:spLocks noChangeArrowheads="1"/>
            </p:cNvSpPr>
            <p:nvPr/>
          </p:nvSpPr>
          <p:spPr bwMode="auto">
            <a:xfrm>
              <a:off x="3777" y="1571"/>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92526" name="Oval 11"/>
            <p:cNvSpPr>
              <a:spLocks noChangeArrowheads="1"/>
            </p:cNvSpPr>
            <p:nvPr/>
          </p:nvSpPr>
          <p:spPr bwMode="auto">
            <a:xfrm>
              <a:off x="3774" y="1512"/>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2527" name="Freeform 12"/>
            <p:cNvSpPr>
              <a:spLocks noChangeArrowheads="1"/>
            </p:cNvSpPr>
            <p:nvPr/>
          </p:nvSpPr>
          <p:spPr bwMode="auto">
            <a:xfrm>
              <a:off x="4442" y="1342"/>
              <a:ext cx="217" cy="190"/>
            </a:xfrm>
            <a:custGeom>
              <a:avLst/>
              <a:gdLst>
                <a:gd name="T0" fmla="*/ 0 w 217"/>
                <a:gd name="T1" fmla="*/ 0 h 190"/>
                <a:gd name="T2" fmla="*/ 216 w 217"/>
                <a:gd name="T3" fmla="*/ 189 h 190"/>
                <a:gd name="T4" fmla="*/ 0 60000 65536"/>
                <a:gd name="T5" fmla="*/ 0 60000 65536"/>
              </a:gdLst>
              <a:ahLst/>
              <a:cxnLst>
                <a:cxn ang="T4">
                  <a:pos x="T0" y="T1"/>
                </a:cxn>
                <a:cxn ang="T5">
                  <a:pos x="T2" y="T3"/>
                </a:cxn>
              </a:cxnLst>
              <a:rect l="0" t="0" r="r" b="b"/>
              <a:pathLst>
                <a:path w="217" h="190">
                  <a:moveTo>
                    <a:pt x="0" y="0"/>
                  </a:moveTo>
                  <a:lnTo>
                    <a:pt x="216" y="189"/>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2528" name="Freeform 13"/>
            <p:cNvSpPr>
              <a:spLocks noChangeArrowheads="1"/>
            </p:cNvSpPr>
            <p:nvPr/>
          </p:nvSpPr>
          <p:spPr bwMode="auto">
            <a:xfrm>
              <a:off x="4094" y="1606"/>
              <a:ext cx="541" cy="4"/>
            </a:xfrm>
            <a:custGeom>
              <a:avLst/>
              <a:gdLst>
                <a:gd name="T0" fmla="*/ 540 w 541"/>
                <a:gd name="T1" fmla="*/ 3 h 4"/>
                <a:gd name="T2" fmla="*/ 0 w 541"/>
                <a:gd name="T3" fmla="*/ 0 h 4"/>
                <a:gd name="T4" fmla="*/ 0 60000 65536"/>
                <a:gd name="T5" fmla="*/ 0 60000 65536"/>
              </a:gdLst>
              <a:ahLst/>
              <a:cxnLst>
                <a:cxn ang="T4">
                  <a:pos x="T0" y="T1"/>
                </a:cxn>
                <a:cxn ang="T5">
                  <a:pos x="T2" y="T3"/>
                </a:cxn>
              </a:cxnLst>
              <a:rect l="0" t="0" r="r" b="b"/>
              <a:pathLst>
                <a:path w="541" h="4">
                  <a:moveTo>
                    <a:pt x="540" y="3"/>
                  </a:moveTo>
                  <a:lnTo>
                    <a:pt x="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92529" name="Group 16"/>
            <p:cNvGrpSpPr>
              <a:grpSpLocks/>
            </p:cNvGrpSpPr>
            <p:nvPr/>
          </p:nvGrpSpPr>
          <p:grpSpPr bwMode="auto">
            <a:xfrm>
              <a:off x="3822" y="1464"/>
              <a:ext cx="212" cy="252"/>
              <a:chOff x="3822" y="1464"/>
              <a:chExt cx="212" cy="252"/>
            </a:xfrm>
          </p:grpSpPr>
          <p:sp>
            <p:nvSpPr>
              <p:cNvPr id="192553" name="Rectangle 14"/>
              <p:cNvSpPr>
                <a:spLocks noChangeArrowheads="1"/>
              </p:cNvSpPr>
              <p:nvPr/>
            </p:nvSpPr>
            <p:spPr bwMode="auto">
              <a:xfrm>
                <a:off x="3854" y="1525"/>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2554" name="Rectangle 15"/>
              <p:cNvSpPr>
                <a:spLocks noChangeArrowheads="1"/>
              </p:cNvSpPr>
              <p:nvPr/>
            </p:nvSpPr>
            <p:spPr bwMode="auto">
              <a:xfrm>
                <a:off x="3822" y="1464"/>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x</a:t>
                </a:r>
              </a:p>
            </p:txBody>
          </p:sp>
        </p:grpSp>
        <p:grpSp>
          <p:nvGrpSpPr>
            <p:cNvPr id="192530" name="Group 25"/>
            <p:cNvGrpSpPr>
              <a:grpSpLocks/>
            </p:cNvGrpSpPr>
            <p:nvPr/>
          </p:nvGrpSpPr>
          <p:grpSpPr bwMode="auto">
            <a:xfrm>
              <a:off x="4619" y="1476"/>
              <a:ext cx="316" cy="252"/>
              <a:chOff x="4619" y="1476"/>
              <a:chExt cx="316" cy="252"/>
            </a:xfrm>
          </p:grpSpPr>
          <p:sp>
            <p:nvSpPr>
              <p:cNvPr id="192545" name="Oval 17"/>
              <p:cNvSpPr>
                <a:spLocks noChangeArrowheads="1"/>
              </p:cNvSpPr>
              <p:nvPr/>
            </p:nvSpPr>
            <p:spPr bwMode="auto">
              <a:xfrm>
                <a:off x="4622" y="1590"/>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2546" name="Line 18"/>
              <p:cNvSpPr>
                <a:spLocks noChangeShapeType="1"/>
              </p:cNvSpPr>
              <p:nvPr/>
            </p:nvSpPr>
            <p:spPr bwMode="auto">
              <a:xfrm>
                <a:off x="4622" y="1583"/>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2547" name="Line 19"/>
              <p:cNvSpPr>
                <a:spLocks noChangeShapeType="1"/>
              </p:cNvSpPr>
              <p:nvPr/>
            </p:nvSpPr>
            <p:spPr bwMode="auto">
              <a:xfrm>
                <a:off x="4935" y="1583"/>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2548" name="Rectangle 20"/>
              <p:cNvSpPr>
                <a:spLocks noChangeArrowheads="1"/>
              </p:cNvSpPr>
              <p:nvPr/>
            </p:nvSpPr>
            <p:spPr bwMode="auto">
              <a:xfrm>
                <a:off x="4622" y="1583"/>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92549" name="Oval 21"/>
              <p:cNvSpPr>
                <a:spLocks noChangeArrowheads="1"/>
              </p:cNvSpPr>
              <p:nvPr/>
            </p:nvSpPr>
            <p:spPr bwMode="auto">
              <a:xfrm>
                <a:off x="4619" y="1524"/>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92550" name="Group 24"/>
              <p:cNvGrpSpPr>
                <a:grpSpLocks/>
              </p:cNvGrpSpPr>
              <p:nvPr/>
            </p:nvGrpSpPr>
            <p:grpSpPr bwMode="auto">
              <a:xfrm>
                <a:off x="4678" y="1476"/>
                <a:ext cx="204" cy="252"/>
                <a:chOff x="4678" y="1476"/>
                <a:chExt cx="204" cy="252"/>
              </a:xfrm>
            </p:grpSpPr>
            <p:sp>
              <p:nvSpPr>
                <p:cNvPr id="192551" name="Rectangle 22"/>
                <p:cNvSpPr>
                  <a:spLocks noChangeArrowheads="1"/>
                </p:cNvSpPr>
                <p:nvPr/>
              </p:nvSpPr>
              <p:spPr bwMode="auto">
                <a:xfrm>
                  <a:off x="4706" y="1537"/>
                  <a:ext cx="141"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2552" name="Rectangle 23"/>
                <p:cNvSpPr>
                  <a:spLocks noChangeArrowheads="1"/>
                </p:cNvSpPr>
                <p:nvPr/>
              </p:nvSpPr>
              <p:spPr bwMode="auto">
                <a:xfrm>
                  <a:off x="4678" y="1476"/>
                  <a:ext cx="2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z</a:t>
                  </a:r>
                </a:p>
              </p:txBody>
            </p:sp>
          </p:grpSp>
        </p:grpSp>
        <p:sp>
          <p:nvSpPr>
            <p:cNvPr id="192531" name="Rectangle 26"/>
            <p:cNvSpPr>
              <a:spLocks noChangeArrowheads="1"/>
            </p:cNvSpPr>
            <p:nvPr/>
          </p:nvSpPr>
          <p:spPr bwMode="auto">
            <a:xfrm>
              <a:off x="4522" y="1266"/>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1</a:t>
              </a:r>
            </a:p>
          </p:txBody>
        </p:sp>
        <p:sp>
          <p:nvSpPr>
            <p:cNvPr id="192532" name="Rectangle 27"/>
            <p:cNvSpPr>
              <a:spLocks noChangeArrowheads="1"/>
            </p:cNvSpPr>
            <p:nvPr/>
          </p:nvSpPr>
          <p:spPr bwMode="auto">
            <a:xfrm>
              <a:off x="3983" y="126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4</a:t>
              </a:r>
            </a:p>
          </p:txBody>
        </p:sp>
        <p:sp>
          <p:nvSpPr>
            <p:cNvPr id="192533" name="Rectangle 28"/>
            <p:cNvSpPr>
              <a:spLocks noChangeArrowheads="1"/>
            </p:cNvSpPr>
            <p:nvPr/>
          </p:nvSpPr>
          <p:spPr bwMode="auto">
            <a:xfrm>
              <a:off x="4224" y="1596"/>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50</a:t>
              </a:r>
            </a:p>
          </p:txBody>
        </p:sp>
        <p:grpSp>
          <p:nvGrpSpPr>
            <p:cNvPr id="192534" name="Group 37"/>
            <p:cNvGrpSpPr>
              <a:grpSpLocks/>
            </p:cNvGrpSpPr>
            <p:nvPr/>
          </p:nvGrpSpPr>
          <p:grpSpPr bwMode="auto">
            <a:xfrm>
              <a:off x="4199" y="1152"/>
              <a:ext cx="316" cy="252"/>
              <a:chOff x="4199" y="1152"/>
              <a:chExt cx="316" cy="252"/>
            </a:xfrm>
          </p:grpSpPr>
          <p:sp>
            <p:nvSpPr>
              <p:cNvPr id="192537" name="Oval 29"/>
              <p:cNvSpPr>
                <a:spLocks noChangeArrowheads="1"/>
              </p:cNvSpPr>
              <p:nvPr/>
            </p:nvSpPr>
            <p:spPr bwMode="auto">
              <a:xfrm>
                <a:off x="4202" y="1266"/>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2538" name="Line 30"/>
              <p:cNvSpPr>
                <a:spLocks noChangeShapeType="1"/>
              </p:cNvSpPr>
              <p:nvPr/>
            </p:nvSpPr>
            <p:spPr bwMode="auto">
              <a:xfrm>
                <a:off x="4202" y="1259"/>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2539" name="Line 31"/>
              <p:cNvSpPr>
                <a:spLocks noChangeShapeType="1"/>
              </p:cNvSpPr>
              <p:nvPr/>
            </p:nvSpPr>
            <p:spPr bwMode="auto">
              <a:xfrm>
                <a:off x="4515" y="1259"/>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2540" name="Rectangle 32"/>
              <p:cNvSpPr>
                <a:spLocks noChangeArrowheads="1"/>
              </p:cNvSpPr>
              <p:nvPr/>
            </p:nvSpPr>
            <p:spPr bwMode="auto">
              <a:xfrm>
                <a:off x="4202" y="1259"/>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92541" name="Oval 33"/>
              <p:cNvSpPr>
                <a:spLocks noChangeArrowheads="1"/>
              </p:cNvSpPr>
              <p:nvPr/>
            </p:nvSpPr>
            <p:spPr bwMode="auto">
              <a:xfrm>
                <a:off x="4199" y="1200"/>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92542" name="Group 36"/>
              <p:cNvGrpSpPr>
                <a:grpSpLocks/>
              </p:cNvGrpSpPr>
              <p:nvPr/>
            </p:nvGrpSpPr>
            <p:grpSpPr bwMode="auto">
              <a:xfrm>
                <a:off x="4260" y="1152"/>
                <a:ext cx="201" cy="252"/>
                <a:chOff x="4260" y="1152"/>
                <a:chExt cx="201" cy="252"/>
              </a:xfrm>
            </p:grpSpPr>
            <p:sp>
              <p:nvSpPr>
                <p:cNvPr id="192543" name="Rectangle 34"/>
                <p:cNvSpPr>
                  <a:spLocks noChangeArrowheads="1"/>
                </p:cNvSpPr>
                <p:nvPr/>
              </p:nvSpPr>
              <p:spPr bwMode="auto">
                <a:xfrm>
                  <a:off x="4286" y="1213"/>
                  <a:ext cx="141"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2544" name="Rectangle 35"/>
                <p:cNvSpPr>
                  <a:spLocks noChangeArrowheads="1"/>
                </p:cNvSpPr>
                <p:nvPr/>
              </p:nvSpPr>
              <p:spPr bwMode="auto">
                <a:xfrm>
                  <a:off x="4260" y="1152"/>
                  <a:ext cx="20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y</a:t>
                  </a:r>
                </a:p>
              </p:txBody>
            </p:sp>
          </p:grpSp>
        </p:grpSp>
        <p:sp>
          <p:nvSpPr>
            <p:cNvPr id="192535" name="Rectangle 38"/>
            <p:cNvSpPr>
              <a:spLocks noChangeArrowheads="1"/>
            </p:cNvSpPr>
            <p:nvPr/>
          </p:nvSpPr>
          <p:spPr bwMode="auto">
            <a:xfrm>
              <a:off x="3892" y="1014"/>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solidFill>
                    <a:schemeClr val="tx2"/>
                  </a:solidFill>
                  <a:latin typeface="Comic Sans MS" panose="030F0702030302020204" pitchFamily="66" charset="0"/>
                </a:rPr>
                <a:t>1</a:t>
              </a:r>
            </a:p>
          </p:txBody>
        </p:sp>
        <p:sp>
          <p:nvSpPr>
            <p:cNvPr id="192536" name="Line 39"/>
            <p:cNvSpPr>
              <a:spLocks noChangeShapeType="1"/>
            </p:cNvSpPr>
            <p:nvPr/>
          </p:nvSpPr>
          <p:spPr bwMode="auto">
            <a:xfrm flipH="1" flipV="1">
              <a:off x="4001" y="1210"/>
              <a:ext cx="132" cy="228"/>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92519" name="Rectangle 41"/>
          <p:cNvSpPr>
            <a:spLocks noChangeArrowheads="1"/>
          </p:cNvSpPr>
          <p:nvPr/>
        </p:nvSpPr>
        <p:spPr bwMode="auto">
          <a:xfrm>
            <a:off x="3432176" y="3423073"/>
            <a:ext cx="6805613" cy="2308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buFont typeface="Arial" panose="020B0604020202020204" pitchFamily="34" charset="0"/>
              <a:tabLst>
                <a:tab pos="228600" algn="l"/>
                <a:tab pos="457200" algn="l"/>
              </a:tabLst>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tabLst>
                <a:tab pos="228600" algn="l"/>
                <a:tab pos="457200" algn="l"/>
              </a:tabLst>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tabLst>
                <a:tab pos="228600" algn="l"/>
                <a:tab pos="457200" algn="l"/>
              </a:tabLst>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tabLst>
                <a:tab pos="228600" algn="l"/>
                <a:tab pos="457200" algn="l"/>
              </a:tabLst>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tabLst>
                <a:tab pos="228600" algn="l"/>
                <a:tab pos="457200" algn="l"/>
              </a:tabLst>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228600" algn="l"/>
                <a:tab pos="457200" algn="l"/>
              </a:tabLs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228600" algn="l"/>
                <a:tab pos="457200" algn="l"/>
              </a:tabLs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228600" algn="l"/>
                <a:tab pos="457200" algn="l"/>
              </a:tabLs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228600" algn="l"/>
                <a:tab pos="457200" algn="l"/>
              </a:tabLst>
              <a:defRPr>
                <a:solidFill>
                  <a:schemeClr val="tx1"/>
                </a:solidFill>
                <a:latin typeface="Times New Roman" panose="02020603050405020304" pitchFamily="18" charset="0"/>
                <a:ea typeface="宋体" panose="02010600030101010101" pitchFamily="2" charset="-122"/>
              </a:defRPr>
            </a:lvl9pPr>
          </a:lstStyle>
          <a:p>
            <a:r>
              <a:rPr lang="zh-CN" altLang="en-US" b="1">
                <a:latin typeface="Comic Sans MS" panose="030F0702030302020204" pitchFamily="66" charset="0"/>
              </a:rPr>
              <a:t>在 </a:t>
            </a:r>
            <a:r>
              <a:rPr lang="en-US" altLang="zh-CN" b="1" i="1">
                <a:latin typeface="Comic Sans MS" panose="030F0702030302020204" pitchFamily="66" charset="0"/>
              </a:rPr>
              <a:t>t</a:t>
            </a:r>
            <a:r>
              <a:rPr lang="en-US" altLang="zh-CN" b="1" i="1" baseline="-25000">
                <a:latin typeface="Comic Sans MS" panose="030F0702030302020204" pitchFamily="66" charset="0"/>
              </a:rPr>
              <a:t>0</a:t>
            </a:r>
            <a:r>
              <a:rPr lang="zh-CN" altLang="en-US" b="1">
                <a:latin typeface="Comic Sans MS" panose="030F0702030302020204" pitchFamily="66" charset="0"/>
              </a:rPr>
              <a:t>时刻</a:t>
            </a:r>
            <a:r>
              <a:rPr lang="en-US" altLang="zh-CN" b="1">
                <a:latin typeface="Comic Sans MS" panose="030F0702030302020204" pitchFamily="66" charset="0"/>
              </a:rPr>
              <a:t>,</a:t>
            </a:r>
            <a:r>
              <a:rPr lang="en-US" altLang="zh-CN" b="1" i="1">
                <a:latin typeface="Comic Sans MS" panose="030F0702030302020204" pitchFamily="66" charset="0"/>
              </a:rPr>
              <a:t>y</a:t>
            </a:r>
            <a:r>
              <a:rPr lang="en-US" altLang="zh-CN" b="1">
                <a:latin typeface="Comic Sans MS" panose="030F0702030302020204" pitchFamily="66" charset="0"/>
              </a:rPr>
              <a:t> </a:t>
            </a:r>
            <a:r>
              <a:rPr lang="zh-CN" altLang="en-US" b="1">
                <a:latin typeface="Comic Sans MS" panose="030F0702030302020204" pitchFamily="66" charset="0"/>
              </a:rPr>
              <a:t>探测到链路开销变了</a:t>
            </a:r>
            <a:r>
              <a:rPr lang="en-US" altLang="zh-CN" b="1">
                <a:latin typeface="Comic Sans MS" panose="030F0702030302020204" pitchFamily="66" charset="0"/>
              </a:rPr>
              <a:t>, </a:t>
            </a:r>
            <a:r>
              <a:rPr lang="zh-CN" altLang="en-US" b="1">
                <a:latin typeface="Comic Sans MS" panose="030F0702030302020204" pitchFamily="66" charset="0"/>
              </a:rPr>
              <a:t>就更新它的 </a:t>
            </a:r>
            <a:r>
              <a:rPr lang="en-US" altLang="zh-CN" b="1">
                <a:latin typeface="Comic Sans MS" panose="030F0702030302020204" pitchFamily="66" charset="0"/>
              </a:rPr>
              <a:t>DV, </a:t>
            </a:r>
          </a:p>
          <a:p>
            <a:r>
              <a:rPr lang="zh-CN" altLang="en-US" b="1">
                <a:latin typeface="Comic Sans MS" panose="030F0702030302020204" pitchFamily="66" charset="0"/>
              </a:rPr>
              <a:t>并通知邻居节点</a:t>
            </a:r>
            <a:r>
              <a:rPr lang="en-US" altLang="zh-CN" b="1">
                <a:latin typeface="Comic Sans MS" panose="030F0702030302020204" pitchFamily="66" charset="0"/>
              </a:rPr>
              <a:t>.</a:t>
            </a:r>
          </a:p>
          <a:p>
            <a:endParaRPr lang="en-US" altLang="zh-CN" b="1">
              <a:latin typeface="Comic Sans MS" panose="030F0702030302020204" pitchFamily="66" charset="0"/>
            </a:endParaRPr>
          </a:p>
          <a:p>
            <a:r>
              <a:rPr lang="zh-CN" altLang="en-US" b="1">
                <a:latin typeface="Comic Sans MS" panose="030F0702030302020204" pitchFamily="66" charset="0"/>
              </a:rPr>
              <a:t>在 </a:t>
            </a:r>
            <a:r>
              <a:rPr lang="en-US" altLang="zh-CN" b="1" i="1">
                <a:latin typeface="Comic Sans MS" panose="030F0702030302020204" pitchFamily="66" charset="0"/>
              </a:rPr>
              <a:t>t</a:t>
            </a:r>
            <a:r>
              <a:rPr lang="en-US" altLang="zh-CN" b="1" i="1" baseline="-25000">
                <a:latin typeface="Comic Sans MS" panose="030F0702030302020204" pitchFamily="66" charset="0"/>
              </a:rPr>
              <a:t>1</a:t>
            </a:r>
            <a:r>
              <a:rPr lang="zh-CN" altLang="en-US" b="1">
                <a:latin typeface="Comic Sans MS" panose="030F0702030302020204" pitchFamily="66" charset="0"/>
              </a:rPr>
              <a:t>时刻</a:t>
            </a:r>
            <a:r>
              <a:rPr lang="en-US" altLang="zh-CN" b="1">
                <a:latin typeface="Comic Sans MS" panose="030F0702030302020204" pitchFamily="66" charset="0"/>
              </a:rPr>
              <a:t>, </a:t>
            </a:r>
            <a:r>
              <a:rPr lang="en-US" altLang="zh-CN" b="1" i="1">
                <a:latin typeface="Comic Sans MS" panose="030F0702030302020204" pitchFamily="66" charset="0"/>
              </a:rPr>
              <a:t>z</a:t>
            </a:r>
            <a:r>
              <a:rPr lang="en-US" altLang="zh-CN" b="1">
                <a:latin typeface="Comic Sans MS" panose="030F0702030302020204" pitchFamily="66" charset="0"/>
              </a:rPr>
              <a:t> </a:t>
            </a:r>
            <a:r>
              <a:rPr lang="zh-CN" altLang="en-US" b="1">
                <a:latin typeface="Comic Sans MS" panose="030F0702030302020204" pitchFamily="66" charset="0"/>
              </a:rPr>
              <a:t>接收到从</a:t>
            </a:r>
            <a:r>
              <a:rPr lang="en-US" altLang="zh-CN" b="1">
                <a:latin typeface="Comic Sans MS" panose="030F0702030302020204" pitchFamily="66" charset="0"/>
              </a:rPr>
              <a:t>y</a:t>
            </a:r>
            <a:r>
              <a:rPr lang="zh-CN" altLang="en-US" b="1">
                <a:latin typeface="Comic Sans MS" panose="030F0702030302020204" pitchFamily="66" charset="0"/>
              </a:rPr>
              <a:t>发来的根新信息，并更新自己的</a:t>
            </a:r>
            <a:r>
              <a:rPr lang="en-US" altLang="zh-CN" b="1">
                <a:latin typeface="Comic Sans MS" panose="030F0702030302020204" pitchFamily="66" charset="0"/>
              </a:rPr>
              <a:t>DV. </a:t>
            </a:r>
          </a:p>
          <a:p>
            <a:r>
              <a:rPr lang="zh-CN" altLang="en-US" b="1">
                <a:latin typeface="Comic Sans MS" panose="030F0702030302020204" pitchFamily="66" charset="0"/>
              </a:rPr>
              <a:t>它计算得到一个到达</a:t>
            </a:r>
            <a:r>
              <a:rPr lang="en-US" altLang="zh-CN" b="1">
                <a:latin typeface="Comic Sans MS" panose="030F0702030302020204" pitchFamily="66" charset="0"/>
              </a:rPr>
              <a:t>x</a:t>
            </a:r>
            <a:r>
              <a:rPr lang="zh-CN" altLang="en-US" b="1">
                <a:latin typeface="Comic Sans MS" panose="030F0702030302020204" pitchFamily="66" charset="0"/>
              </a:rPr>
              <a:t>最短路径，然好向它的邻居发送自己的</a:t>
            </a:r>
            <a:r>
              <a:rPr lang="en-US" altLang="zh-CN" b="1">
                <a:latin typeface="Comic Sans MS" panose="030F0702030302020204" pitchFamily="66" charset="0"/>
              </a:rPr>
              <a:t>DV</a:t>
            </a:r>
            <a:r>
              <a:rPr lang="zh-CN" altLang="en-US" b="1">
                <a:latin typeface="Comic Sans MS" panose="030F0702030302020204" pitchFamily="66" charset="0"/>
              </a:rPr>
              <a:t>。</a:t>
            </a:r>
          </a:p>
          <a:p>
            <a:endParaRPr lang="zh-CN" altLang="en-US" b="1">
              <a:latin typeface="Comic Sans MS" panose="030F0702030302020204" pitchFamily="66" charset="0"/>
            </a:endParaRPr>
          </a:p>
          <a:p>
            <a:r>
              <a:rPr lang="zh-CN" altLang="en-US" b="1">
                <a:latin typeface="Comic Sans MS" panose="030F0702030302020204" pitchFamily="66" charset="0"/>
              </a:rPr>
              <a:t>在 </a:t>
            </a:r>
            <a:r>
              <a:rPr lang="en-US" altLang="zh-CN" b="1" i="1">
                <a:latin typeface="Comic Sans MS" panose="030F0702030302020204" pitchFamily="66" charset="0"/>
              </a:rPr>
              <a:t>t</a:t>
            </a:r>
            <a:r>
              <a:rPr lang="en-US" altLang="zh-CN" b="1" i="1" baseline="-25000">
                <a:latin typeface="Comic Sans MS" panose="030F0702030302020204" pitchFamily="66" charset="0"/>
              </a:rPr>
              <a:t>2</a:t>
            </a:r>
            <a:r>
              <a:rPr lang="zh-CN" altLang="en-US" b="1">
                <a:latin typeface="Comic Sans MS" panose="030F0702030302020204" pitchFamily="66" charset="0"/>
              </a:rPr>
              <a:t>时刻</a:t>
            </a:r>
            <a:r>
              <a:rPr lang="en-US" altLang="zh-CN" b="1">
                <a:latin typeface="Comic Sans MS" panose="030F0702030302020204" pitchFamily="66" charset="0"/>
              </a:rPr>
              <a:t>, </a:t>
            </a:r>
            <a:r>
              <a:rPr lang="en-US" altLang="zh-CN" b="1" i="1">
                <a:latin typeface="Comic Sans MS" panose="030F0702030302020204" pitchFamily="66" charset="0"/>
              </a:rPr>
              <a:t>y</a:t>
            </a:r>
            <a:r>
              <a:rPr lang="zh-CN" altLang="en-US" b="1">
                <a:latin typeface="Comic Sans MS" panose="030F0702030302020204" pitchFamily="66" charset="0"/>
              </a:rPr>
              <a:t>接收到</a:t>
            </a:r>
            <a:r>
              <a:rPr lang="en-US" altLang="zh-CN" b="1">
                <a:latin typeface="Comic Sans MS" panose="030F0702030302020204" pitchFamily="66" charset="0"/>
              </a:rPr>
              <a:t>z</a:t>
            </a:r>
            <a:r>
              <a:rPr lang="zh-CN" altLang="en-US" b="1">
                <a:latin typeface="Comic Sans MS" panose="030F0702030302020204" pitchFamily="66" charset="0"/>
              </a:rPr>
              <a:t>的更新消息然后更新自己的距离向量表 ， </a:t>
            </a:r>
          </a:p>
          <a:p>
            <a:r>
              <a:rPr lang="en-US" altLang="zh-CN" b="1" i="1">
                <a:latin typeface="Comic Sans MS" panose="030F0702030302020204" pitchFamily="66" charset="0"/>
              </a:rPr>
              <a:t>y</a:t>
            </a:r>
            <a:r>
              <a:rPr lang="en-US" altLang="zh-CN" b="1">
                <a:latin typeface="Comic Sans MS" panose="030F0702030302020204" pitchFamily="66" charset="0"/>
              </a:rPr>
              <a:t>’</a:t>
            </a:r>
            <a:r>
              <a:rPr lang="zh-CN" altLang="en-US" b="1">
                <a:latin typeface="Comic Sans MS" panose="030F0702030302020204" pitchFamily="66" charset="0"/>
              </a:rPr>
              <a:t>的最短路径没有变化，因此</a:t>
            </a:r>
            <a:r>
              <a:rPr lang="en-US" altLang="zh-CN" b="1">
                <a:latin typeface="Comic Sans MS" panose="030F0702030302020204" pitchFamily="66" charset="0"/>
              </a:rPr>
              <a:t>y</a:t>
            </a:r>
            <a:r>
              <a:rPr lang="zh-CN" altLang="en-US" b="1">
                <a:latin typeface="Comic Sans MS" panose="030F0702030302020204" pitchFamily="66" charset="0"/>
              </a:rPr>
              <a:t>不发送任何消息给</a:t>
            </a:r>
            <a:r>
              <a:rPr lang="en-US" altLang="zh-CN" b="1">
                <a:latin typeface="Comic Sans MS" panose="030F0702030302020204" pitchFamily="66" charset="0"/>
              </a:rPr>
              <a:t>z</a:t>
            </a:r>
          </a:p>
        </p:txBody>
      </p:sp>
    </p:spTree>
    <p:extLst>
      <p:ext uri="{BB962C8B-B14F-4D97-AF65-F5344CB8AC3E}">
        <p14:creationId xmlns:p14="http://schemas.microsoft.com/office/powerpoint/2010/main" val="3682892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1851025" y="258764"/>
            <a:ext cx="5924550" cy="885825"/>
          </a:xfrm>
        </p:spPr>
        <p:txBody>
          <a:bodyPr>
            <a:normAutofit/>
          </a:bodyPr>
          <a:lstStyle/>
          <a:p>
            <a:pPr eaLnBrk="1" hangingPunct="1"/>
            <a:r>
              <a:rPr lang="zh-CN" altLang="en-US" sz="3200" b="1" dirty="0">
                <a:latin typeface="宋体" panose="02010600030101010101" pitchFamily="2" charset="-122"/>
                <a:ea typeface="宋体" panose="02010600030101010101" pitchFamily="2" charset="-122"/>
              </a:rPr>
              <a:t>距离向量</a:t>
            </a:r>
            <a:r>
              <a:rPr lang="en-US" altLang="zh-CN" sz="3200" b="1" dirty="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链路开销变化</a:t>
            </a:r>
          </a:p>
        </p:txBody>
      </p:sp>
      <p:sp>
        <p:nvSpPr>
          <p:cNvPr id="176130" name="灯片编号占位符 3"/>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F672C1A6-454A-4D6E-9CAB-4401DA49CD0D}" type="slidenum">
              <a:rPr altLang="zh-CN" dirty="0" smtClean="0">
                <a:solidFill>
                  <a:srgbClr val="919293"/>
                </a:solidFill>
                <a:ea typeface="黑体" panose="02010609060101010101" pitchFamily="49" charset="-122"/>
              </a:rPr>
              <a:pPr>
                <a:defRPr/>
              </a:pPr>
              <a:t>22</a:t>
            </a:fld>
            <a:endParaRPr lang="zh-CN" altLang="zh-CN" smtClean="0">
              <a:solidFill>
                <a:srgbClr val="919293"/>
              </a:solidFill>
              <a:ea typeface="黑体" panose="02010609060101010101" pitchFamily="49" charset="-122"/>
            </a:endParaRPr>
          </a:p>
        </p:txBody>
      </p:sp>
      <p:sp>
        <p:nvSpPr>
          <p:cNvPr id="194564" name="Rectangle 3"/>
          <p:cNvSpPr>
            <a:spLocks noChangeArrowheads="1"/>
          </p:cNvSpPr>
          <p:nvPr/>
        </p:nvSpPr>
        <p:spPr bwMode="auto">
          <a:xfrm>
            <a:off x="1851025" y="1308100"/>
            <a:ext cx="6108700"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dirty="0">
                <a:solidFill>
                  <a:schemeClr val="tx2"/>
                </a:solidFill>
                <a:latin typeface="宋体" panose="02010600030101010101" pitchFamily="2" charset="-122"/>
              </a:rPr>
              <a:t>链路开销变化</a:t>
            </a:r>
            <a:r>
              <a:rPr lang="en-US" altLang="zh-CN" sz="2400" b="1" dirty="0">
                <a:solidFill>
                  <a:schemeClr val="tx2"/>
                </a:solidFill>
                <a:latin typeface="宋体" panose="02010600030101010101" pitchFamily="2" charset="-122"/>
              </a:rPr>
              <a:t>:</a:t>
            </a:r>
          </a:p>
          <a:p>
            <a:r>
              <a:rPr lang="zh-CN" altLang="en-US" sz="2200" b="1" dirty="0">
                <a:latin typeface="宋体" panose="02010600030101010101" pitchFamily="2" charset="-122"/>
              </a:rPr>
              <a:t>好消息传得快 </a:t>
            </a:r>
          </a:p>
          <a:p>
            <a:r>
              <a:rPr lang="zh-CN" altLang="en-US" sz="2200" b="1" dirty="0">
                <a:latin typeface="宋体" panose="02010600030101010101" pitchFamily="2" charset="-122"/>
              </a:rPr>
              <a:t>坏消息传得慢 </a:t>
            </a:r>
            <a:r>
              <a:rPr lang="en-US" altLang="zh-CN" sz="2200" b="1" dirty="0">
                <a:latin typeface="宋体" panose="02010600030101010101" pitchFamily="2" charset="-122"/>
              </a:rPr>
              <a:t>- “</a:t>
            </a:r>
            <a:r>
              <a:rPr lang="zh-CN" altLang="en-US" sz="2200" b="1" dirty="0">
                <a:latin typeface="宋体" panose="02010600030101010101" pitchFamily="2" charset="-122"/>
              </a:rPr>
              <a:t>计数到无穷” 问题</a:t>
            </a:r>
            <a:r>
              <a:rPr lang="en-US" altLang="zh-CN" sz="2200" b="1" dirty="0">
                <a:latin typeface="宋体" panose="02010600030101010101" pitchFamily="2" charset="-122"/>
              </a:rPr>
              <a:t>!</a:t>
            </a:r>
          </a:p>
          <a:p>
            <a:r>
              <a:rPr lang="zh-CN" altLang="en-US" sz="2200" b="1" dirty="0">
                <a:latin typeface="宋体" panose="02010600030101010101" pitchFamily="2" charset="-122"/>
              </a:rPr>
              <a:t>（右图中）在链路算法稳定之前要进行</a:t>
            </a:r>
            <a:r>
              <a:rPr lang="en-US" altLang="zh-CN" sz="2200" b="1" dirty="0">
                <a:latin typeface="宋体" panose="02010600030101010101" pitchFamily="2" charset="-122"/>
              </a:rPr>
              <a:t>44 </a:t>
            </a:r>
            <a:r>
              <a:rPr lang="zh-CN" altLang="en-US" sz="2200" b="1" dirty="0">
                <a:latin typeface="宋体" panose="02010600030101010101" pitchFamily="2" charset="-122"/>
              </a:rPr>
              <a:t>次迭代</a:t>
            </a:r>
          </a:p>
          <a:p>
            <a:r>
              <a:rPr lang="zh-CN" altLang="en-US" sz="2400" b="1" dirty="0">
                <a:solidFill>
                  <a:schemeClr val="tx2"/>
                </a:solidFill>
                <a:latin typeface="宋体" panose="02010600030101010101" pitchFamily="2" charset="-122"/>
              </a:rPr>
              <a:t>计数到无穷的解决办法：毒性逆转</a:t>
            </a:r>
          </a:p>
          <a:p>
            <a:r>
              <a:rPr lang="zh-CN" altLang="en-US" sz="2200" b="1" dirty="0" smtClean="0">
                <a:latin typeface="宋体" panose="02010600030101010101" pitchFamily="2" charset="-122"/>
              </a:rPr>
              <a:t>假如 </a:t>
            </a:r>
            <a:r>
              <a:rPr lang="en-US" altLang="zh-CN" sz="2200" b="1" dirty="0" smtClean="0">
                <a:latin typeface="宋体" panose="02010600030101010101" pitchFamily="2" charset="-122"/>
              </a:rPr>
              <a:t>Z</a:t>
            </a:r>
            <a:r>
              <a:rPr lang="zh-CN" altLang="en-US" sz="2200" b="1" dirty="0" smtClean="0">
                <a:latin typeface="宋体" panose="02010600030101010101" pitchFamily="2" charset="-122"/>
              </a:rPr>
              <a:t>通过 </a:t>
            </a:r>
            <a:r>
              <a:rPr lang="en-US" altLang="zh-CN" sz="2200" b="1" dirty="0" smtClean="0">
                <a:latin typeface="宋体" panose="02010600030101010101" pitchFamily="2" charset="-122"/>
              </a:rPr>
              <a:t>Y </a:t>
            </a:r>
            <a:r>
              <a:rPr lang="zh-CN" altLang="en-US" sz="2200" b="1" dirty="0" smtClean="0">
                <a:latin typeface="宋体" panose="02010600030101010101" pitchFamily="2" charset="-122"/>
              </a:rPr>
              <a:t>到达 </a:t>
            </a:r>
            <a:r>
              <a:rPr lang="en-US" altLang="zh-CN" sz="2200" b="1" dirty="0" smtClean="0">
                <a:latin typeface="宋体" panose="02010600030101010101" pitchFamily="2" charset="-122"/>
              </a:rPr>
              <a:t>X :</a:t>
            </a:r>
          </a:p>
          <a:p>
            <a:pPr lvl="1"/>
            <a:r>
              <a:rPr lang="en-US" altLang="zh-CN" sz="2200" b="1" dirty="0" smtClean="0">
                <a:latin typeface="宋体" panose="02010600030101010101" pitchFamily="2" charset="-122"/>
              </a:rPr>
              <a:t>Z</a:t>
            </a:r>
            <a:r>
              <a:rPr lang="zh-CN" altLang="en-US" sz="2200" b="1" dirty="0" smtClean="0">
                <a:latin typeface="宋体" panose="02010600030101010101" pitchFamily="2" charset="-122"/>
              </a:rPr>
              <a:t>告诉</a:t>
            </a:r>
            <a:r>
              <a:rPr lang="en-US" altLang="zh-CN" sz="2200" b="1" dirty="0" smtClean="0">
                <a:latin typeface="宋体" panose="02010600030101010101" pitchFamily="2" charset="-122"/>
              </a:rPr>
              <a:t>Y</a:t>
            </a:r>
            <a:r>
              <a:rPr lang="zh-CN" altLang="en-US" sz="2200" b="1" dirty="0" smtClean="0">
                <a:latin typeface="宋体" panose="02010600030101010101" pitchFamily="2" charset="-122"/>
              </a:rPr>
              <a:t>它到</a:t>
            </a:r>
            <a:r>
              <a:rPr lang="en-US" altLang="zh-CN" sz="2200" b="1" dirty="0" smtClean="0">
                <a:latin typeface="宋体" panose="02010600030101010101" pitchFamily="2" charset="-122"/>
              </a:rPr>
              <a:t>X</a:t>
            </a:r>
            <a:r>
              <a:rPr lang="zh-CN" altLang="en-US" sz="2200" b="1" dirty="0" smtClean="0">
                <a:latin typeface="宋体" panose="02010600030101010101" pitchFamily="2" charset="-122"/>
              </a:rPr>
              <a:t>的距离是无穷大，</a:t>
            </a:r>
            <a:r>
              <a:rPr lang="en-US" altLang="zh-CN" sz="2200" b="1" dirty="0" smtClean="0">
                <a:latin typeface="宋体" panose="02010600030101010101" pitchFamily="2" charset="-122"/>
              </a:rPr>
              <a:t>Y</a:t>
            </a:r>
            <a:r>
              <a:rPr lang="zh-CN" altLang="en-US" sz="2200" b="1" dirty="0" smtClean="0">
                <a:latin typeface="宋体" panose="02010600030101010101" pitchFamily="2" charset="-122"/>
              </a:rPr>
              <a:t>将不会再经过</a:t>
            </a:r>
            <a:r>
              <a:rPr lang="en-US" altLang="zh-CN" sz="2200" b="1" dirty="0" smtClean="0">
                <a:latin typeface="宋体" panose="02010600030101010101" pitchFamily="2" charset="-122"/>
              </a:rPr>
              <a:t>Z</a:t>
            </a:r>
            <a:r>
              <a:rPr lang="zh-CN" altLang="en-US" sz="2200" b="1" dirty="0" smtClean="0">
                <a:latin typeface="宋体" panose="02010600030101010101" pitchFamily="2" charset="-122"/>
              </a:rPr>
              <a:t>到</a:t>
            </a:r>
            <a:r>
              <a:rPr lang="en-US" altLang="zh-CN" sz="2200" b="1" dirty="0" smtClean="0">
                <a:latin typeface="宋体" panose="02010600030101010101" pitchFamily="2" charset="-122"/>
              </a:rPr>
              <a:t>X</a:t>
            </a:r>
          </a:p>
          <a:p>
            <a:pPr lvl="1"/>
            <a:r>
              <a:rPr lang="zh-CN" altLang="en-US" sz="2200" b="1" dirty="0" smtClean="0">
                <a:latin typeface="宋体" panose="02010600030101010101" pitchFamily="2" charset="-122"/>
              </a:rPr>
              <a:t>这可以完全解决计数到无穷的问题吗？不能，如果三个以上节点的环路不能被毒性逆转技术检测到</a:t>
            </a:r>
            <a:r>
              <a:rPr lang="zh-CN" altLang="en-US" sz="2200" b="1" dirty="0" smtClean="0"/>
              <a:t>。</a:t>
            </a:r>
            <a:endParaRPr lang="zh-CN" altLang="en-US" sz="2200" b="1" dirty="0"/>
          </a:p>
        </p:txBody>
      </p:sp>
      <p:grpSp>
        <p:nvGrpSpPr>
          <p:cNvPr id="194565" name="Group 39"/>
          <p:cNvGrpSpPr>
            <a:grpSpLocks/>
          </p:cNvGrpSpPr>
          <p:nvPr/>
        </p:nvGrpSpPr>
        <p:grpSpPr bwMode="auto">
          <a:xfrm>
            <a:off x="8108951" y="1600201"/>
            <a:ext cx="2106613" cy="1298575"/>
            <a:chOff x="4148" y="1008"/>
            <a:chExt cx="1327" cy="818"/>
          </a:xfrm>
        </p:grpSpPr>
        <p:sp>
          <p:nvSpPr>
            <p:cNvPr id="194566" name="Freeform 4"/>
            <p:cNvSpPr>
              <a:spLocks noChangeArrowheads="1"/>
            </p:cNvSpPr>
            <p:nvPr/>
          </p:nvSpPr>
          <p:spPr bwMode="auto">
            <a:xfrm>
              <a:off x="4148" y="1081"/>
              <a:ext cx="1327" cy="745"/>
            </a:xfrm>
            <a:custGeom>
              <a:avLst/>
              <a:gdLst>
                <a:gd name="T0" fmla="*/ 72 w 1327"/>
                <a:gd name="T1" fmla="*/ 339 h 745"/>
                <a:gd name="T2" fmla="*/ 96 w 1327"/>
                <a:gd name="T3" fmla="*/ 311 h 745"/>
                <a:gd name="T4" fmla="*/ 125 w 1327"/>
                <a:gd name="T5" fmla="*/ 285 h 745"/>
                <a:gd name="T6" fmla="*/ 159 w 1327"/>
                <a:gd name="T7" fmla="*/ 261 h 745"/>
                <a:gd name="T8" fmla="*/ 196 w 1327"/>
                <a:gd name="T9" fmla="*/ 238 h 745"/>
                <a:gd name="T10" fmla="*/ 276 w 1327"/>
                <a:gd name="T11" fmla="*/ 195 h 745"/>
                <a:gd name="T12" fmla="*/ 354 w 1327"/>
                <a:gd name="T13" fmla="*/ 153 h 745"/>
                <a:gd name="T14" fmla="*/ 391 w 1327"/>
                <a:gd name="T15" fmla="*/ 130 h 745"/>
                <a:gd name="T16" fmla="*/ 427 w 1327"/>
                <a:gd name="T17" fmla="*/ 105 h 745"/>
                <a:gd name="T18" fmla="*/ 501 w 1327"/>
                <a:gd name="T19" fmla="*/ 52 h 745"/>
                <a:gd name="T20" fmla="*/ 540 w 1327"/>
                <a:gd name="T21" fmla="*/ 30 h 745"/>
                <a:gd name="T22" fmla="*/ 580 w 1327"/>
                <a:gd name="T23" fmla="*/ 12 h 745"/>
                <a:gd name="T24" fmla="*/ 623 w 1327"/>
                <a:gd name="T25" fmla="*/ 2 h 745"/>
                <a:gd name="T26" fmla="*/ 669 w 1327"/>
                <a:gd name="T27" fmla="*/ 0 h 745"/>
                <a:gd name="T28" fmla="*/ 720 w 1327"/>
                <a:gd name="T29" fmla="*/ 8 h 745"/>
                <a:gd name="T30" fmla="*/ 778 w 1327"/>
                <a:gd name="T31" fmla="*/ 25 h 745"/>
                <a:gd name="T32" fmla="*/ 839 w 1327"/>
                <a:gd name="T33" fmla="*/ 49 h 745"/>
                <a:gd name="T34" fmla="*/ 901 w 1327"/>
                <a:gd name="T35" fmla="*/ 78 h 745"/>
                <a:gd name="T36" fmla="*/ 962 w 1327"/>
                <a:gd name="T37" fmla="*/ 110 h 745"/>
                <a:gd name="T38" fmla="*/ 1021 w 1327"/>
                <a:gd name="T39" fmla="*/ 144 h 745"/>
                <a:gd name="T40" fmla="*/ 1074 w 1327"/>
                <a:gd name="T41" fmla="*/ 178 h 745"/>
                <a:gd name="T42" fmla="*/ 1119 w 1327"/>
                <a:gd name="T43" fmla="*/ 210 h 745"/>
                <a:gd name="T44" fmla="*/ 1160 w 1327"/>
                <a:gd name="T45" fmla="*/ 243 h 745"/>
                <a:gd name="T46" fmla="*/ 1199 w 1327"/>
                <a:gd name="T47" fmla="*/ 279 h 745"/>
                <a:gd name="T48" fmla="*/ 1235 w 1327"/>
                <a:gd name="T49" fmla="*/ 316 h 745"/>
                <a:gd name="T50" fmla="*/ 1267 w 1327"/>
                <a:gd name="T51" fmla="*/ 356 h 745"/>
                <a:gd name="T52" fmla="*/ 1293 w 1327"/>
                <a:gd name="T53" fmla="*/ 394 h 745"/>
                <a:gd name="T54" fmla="*/ 1313 w 1327"/>
                <a:gd name="T55" fmla="*/ 432 h 745"/>
                <a:gd name="T56" fmla="*/ 1325 w 1327"/>
                <a:gd name="T57" fmla="*/ 468 h 745"/>
                <a:gd name="T58" fmla="*/ 1326 w 1327"/>
                <a:gd name="T59" fmla="*/ 501 h 745"/>
                <a:gd name="T60" fmla="*/ 1318 w 1327"/>
                <a:gd name="T61" fmla="*/ 533 h 745"/>
                <a:gd name="T62" fmla="*/ 1300 w 1327"/>
                <a:gd name="T63" fmla="*/ 565 h 745"/>
                <a:gd name="T64" fmla="*/ 1273 w 1327"/>
                <a:gd name="T65" fmla="*/ 597 h 745"/>
                <a:gd name="T66" fmla="*/ 1240 w 1327"/>
                <a:gd name="T67" fmla="*/ 626 h 745"/>
                <a:gd name="T68" fmla="*/ 1201 w 1327"/>
                <a:gd name="T69" fmla="*/ 654 h 745"/>
                <a:gd name="T70" fmla="*/ 1157 w 1327"/>
                <a:gd name="T71" fmla="*/ 679 h 745"/>
                <a:gd name="T72" fmla="*/ 1111 w 1327"/>
                <a:gd name="T73" fmla="*/ 701 h 745"/>
                <a:gd name="T74" fmla="*/ 1062 w 1327"/>
                <a:gd name="T75" fmla="*/ 717 h 745"/>
                <a:gd name="T76" fmla="*/ 1009 w 1327"/>
                <a:gd name="T77" fmla="*/ 729 h 745"/>
                <a:gd name="T78" fmla="*/ 949 w 1327"/>
                <a:gd name="T79" fmla="*/ 738 h 745"/>
                <a:gd name="T80" fmla="*/ 884 w 1327"/>
                <a:gd name="T81" fmla="*/ 742 h 745"/>
                <a:gd name="T82" fmla="*/ 814 w 1327"/>
                <a:gd name="T83" fmla="*/ 744 h 745"/>
                <a:gd name="T84" fmla="*/ 673 w 1327"/>
                <a:gd name="T85" fmla="*/ 740 h 745"/>
                <a:gd name="T86" fmla="*/ 604 w 1327"/>
                <a:gd name="T87" fmla="*/ 735 h 745"/>
                <a:gd name="T88" fmla="*/ 537 w 1327"/>
                <a:gd name="T89" fmla="*/ 729 h 745"/>
                <a:gd name="T90" fmla="*/ 470 w 1327"/>
                <a:gd name="T91" fmla="*/ 723 h 745"/>
                <a:gd name="T92" fmla="*/ 398 w 1327"/>
                <a:gd name="T93" fmla="*/ 715 h 745"/>
                <a:gd name="T94" fmla="*/ 324 w 1327"/>
                <a:gd name="T95" fmla="*/ 705 h 745"/>
                <a:gd name="T96" fmla="*/ 251 w 1327"/>
                <a:gd name="T97" fmla="*/ 693 h 745"/>
                <a:gd name="T98" fmla="*/ 184 w 1327"/>
                <a:gd name="T99" fmla="*/ 680 h 745"/>
                <a:gd name="T100" fmla="*/ 123 w 1327"/>
                <a:gd name="T101" fmla="*/ 663 h 745"/>
                <a:gd name="T102" fmla="*/ 96 w 1327"/>
                <a:gd name="T103" fmla="*/ 654 h 745"/>
                <a:gd name="T104" fmla="*/ 73 w 1327"/>
                <a:gd name="T105" fmla="*/ 644 h 745"/>
                <a:gd name="T106" fmla="*/ 53 w 1327"/>
                <a:gd name="T107" fmla="*/ 633 h 745"/>
                <a:gd name="T108" fmla="*/ 36 w 1327"/>
                <a:gd name="T109" fmla="*/ 621 h 745"/>
                <a:gd name="T110" fmla="*/ 14 w 1327"/>
                <a:gd name="T111" fmla="*/ 594 h 745"/>
                <a:gd name="T112" fmla="*/ 2 w 1327"/>
                <a:gd name="T113" fmla="*/ 561 h 745"/>
                <a:gd name="T114" fmla="*/ 0 w 1327"/>
                <a:gd name="T115" fmla="*/ 524 h 745"/>
                <a:gd name="T116" fmla="*/ 5 w 1327"/>
                <a:gd name="T117" fmla="*/ 485 h 745"/>
                <a:gd name="T118" fmla="*/ 17 w 1327"/>
                <a:gd name="T119" fmla="*/ 446 h 745"/>
                <a:gd name="T120" fmla="*/ 33 w 1327"/>
                <a:gd name="T121" fmla="*/ 407 h 745"/>
                <a:gd name="T122" fmla="*/ 53 w 1327"/>
                <a:gd name="T123" fmla="*/ 371 h 745"/>
                <a:gd name="T124" fmla="*/ 72 w 1327"/>
                <a:gd name="T125" fmla="*/ 339 h 7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327" h="745">
                  <a:moveTo>
                    <a:pt x="72" y="339"/>
                  </a:moveTo>
                  <a:lnTo>
                    <a:pt x="96" y="311"/>
                  </a:lnTo>
                  <a:lnTo>
                    <a:pt x="125" y="285"/>
                  </a:lnTo>
                  <a:lnTo>
                    <a:pt x="159" y="261"/>
                  </a:lnTo>
                  <a:lnTo>
                    <a:pt x="196" y="238"/>
                  </a:lnTo>
                  <a:lnTo>
                    <a:pt x="276" y="195"/>
                  </a:lnTo>
                  <a:lnTo>
                    <a:pt x="354" y="153"/>
                  </a:lnTo>
                  <a:lnTo>
                    <a:pt x="391" y="130"/>
                  </a:lnTo>
                  <a:lnTo>
                    <a:pt x="427" y="105"/>
                  </a:lnTo>
                  <a:lnTo>
                    <a:pt x="501" y="52"/>
                  </a:lnTo>
                  <a:lnTo>
                    <a:pt x="540" y="30"/>
                  </a:lnTo>
                  <a:lnTo>
                    <a:pt x="580" y="12"/>
                  </a:lnTo>
                  <a:lnTo>
                    <a:pt x="623" y="2"/>
                  </a:lnTo>
                  <a:lnTo>
                    <a:pt x="669" y="0"/>
                  </a:lnTo>
                  <a:lnTo>
                    <a:pt x="720" y="8"/>
                  </a:lnTo>
                  <a:lnTo>
                    <a:pt x="778" y="25"/>
                  </a:lnTo>
                  <a:lnTo>
                    <a:pt x="839" y="49"/>
                  </a:lnTo>
                  <a:lnTo>
                    <a:pt x="901" y="78"/>
                  </a:lnTo>
                  <a:lnTo>
                    <a:pt x="962" y="110"/>
                  </a:lnTo>
                  <a:lnTo>
                    <a:pt x="1021" y="144"/>
                  </a:lnTo>
                  <a:lnTo>
                    <a:pt x="1074" y="178"/>
                  </a:lnTo>
                  <a:lnTo>
                    <a:pt x="1119" y="210"/>
                  </a:lnTo>
                  <a:lnTo>
                    <a:pt x="1160" y="243"/>
                  </a:lnTo>
                  <a:lnTo>
                    <a:pt x="1199" y="279"/>
                  </a:lnTo>
                  <a:lnTo>
                    <a:pt x="1235" y="316"/>
                  </a:lnTo>
                  <a:lnTo>
                    <a:pt x="1267" y="356"/>
                  </a:lnTo>
                  <a:lnTo>
                    <a:pt x="1293" y="394"/>
                  </a:lnTo>
                  <a:lnTo>
                    <a:pt x="1313" y="432"/>
                  </a:lnTo>
                  <a:lnTo>
                    <a:pt x="1325" y="468"/>
                  </a:lnTo>
                  <a:lnTo>
                    <a:pt x="1326" y="501"/>
                  </a:lnTo>
                  <a:lnTo>
                    <a:pt x="1318" y="533"/>
                  </a:lnTo>
                  <a:lnTo>
                    <a:pt x="1300" y="565"/>
                  </a:lnTo>
                  <a:lnTo>
                    <a:pt x="1273" y="597"/>
                  </a:lnTo>
                  <a:lnTo>
                    <a:pt x="1240" y="626"/>
                  </a:lnTo>
                  <a:lnTo>
                    <a:pt x="1201" y="654"/>
                  </a:lnTo>
                  <a:lnTo>
                    <a:pt x="1157" y="679"/>
                  </a:lnTo>
                  <a:lnTo>
                    <a:pt x="1111" y="701"/>
                  </a:lnTo>
                  <a:lnTo>
                    <a:pt x="1062" y="717"/>
                  </a:lnTo>
                  <a:lnTo>
                    <a:pt x="1009" y="729"/>
                  </a:lnTo>
                  <a:lnTo>
                    <a:pt x="949" y="738"/>
                  </a:lnTo>
                  <a:lnTo>
                    <a:pt x="884" y="742"/>
                  </a:lnTo>
                  <a:lnTo>
                    <a:pt x="814" y="744"/>
                  </a:lnTo>
                  <a:lnTo>
                    <a:pt x="673" y="740"/>
                  </a:lnTo>
                  <a:lnTo>
                    <a:pt x="604" y="735"/>
                  </a:lnTo>
                  <a:lnTo>
                    <a:pt x="537" y="729"/>
                  </a:lnTo>
                  <a:lnTo>
                    <a:pt x="470" y="723"/>
                  </a:lnTo>
                  <a:lnTo>
                    <a:pt x="398" y="715"/>
                  </a:lnTo>
                  <a:lnTo>
                    <a:pt x="324" y="705"/>
                  </a:lnTo>
                  <a:lnTo>
                    <a:pt x="251" y="693"/>
                  </a:lnTo>
                  <a:lnTo>
                    <a:pt x="184" y="680"/>
                  </a:lnTo>
                  <a:lnTo>
                    <a:pt x="123" y="663"/>
                  </a:lnTo>
                  <a:lnTo>
                    <a:pt x="96" y="654"/>
                  </a:lnTo>
                  <a:lnTo>
                    <a:pt x="73" y="644"/>
                  </a:lnTo>
                  <a:lnTo>
                    <a:pt x="53" y="633"/>
                  </a:lnTo>
                  <a:lnTo>
                    <a:pt x="36" y="621"/>
                  </a:lnTo>
                  <a:lnTo>
                    <a:pt x="14" y="594"/>
                  </a:lnTo>
                  <a:lnTo>
                    <a:pt x="2" y="561"/>
                  </a:lnTo>
                  <a:lnTo>
                    <a:pt x="0" y="524"/>
                  </a:lnTo>
                  <a:lnTo>
                    <a:pt x="5" y="485"/>
                  </a:lnTo>
                  <a:lnTo>
                    <a:pt x="17" y="446"/>
                  </a:lnTo>
                  <a:lnTo>
                    <a:pt x="33" y="407"/>
                  </a:lnTo>
                  <a:lnTo>
                    <a:pt x="53" y="371"/>
                  </a:lnTo>
                  <a:lnTo>
                    <a:pt x="72" y="339"/>
                  </a:lnTo>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567" name="Freeform 5"/>
            <p:cNvSpPr>
              <a:spLocks noChangeArrowheads="1"/>
            </p:cNvSpPr>
            <p:nvPr/>
          </p:nvSpPr>
          <p:spPr bwMode="auto">
            <a:xfrm>
              <a:off x="4466" y="1336"/>
              <a:ext cx="223" cy="181"/>
            </a:xfrm>
            <a:custGeom>
              <a:avLst/>
              <a:gdLst>
                <a:gd name="T0" fmla="*/ 0 w 223"/>
                <a:gd name="T1" fmla="*/ 180 h 181"/>
                <a:gd name="T2" fmla="*/ 222 w 223"/>
                <a:gd name="T3" fmla="*/ 0 h 181"/>
                <a:gd name="T4" fmla="*/ 0 60000 65536"/>
                <a:gd name="T5" fmla="*/ 0 60000 65536"/>
              </a:gdLst>
              <a:ahLst/>
              <a:cxnLst>
                <a:cxn ang="T4">
                  <a:pos x="T0" y="T1"/>
                </a:cxn>
                <a:cxn ang="T5">
                  <a:pos x="T2" y="T3"/>
                </a:cxn>
              </a:cxnLst>
              <a:rect l="0" t="0" r="r" b="b"/>
              <a:pathLst>
                <a:path w="223" h="181">
                  <a:moveTo>
                    <a:pt x="0" y="180"/>
                  </a:moveTo>
                  <a:lnTo>
                    <a:pt x="222"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568" name="Oval 6"/>
            <p:cNvSpPr>
              <a:spLocks noChangeArrowheads="1"/>
            </p:cNvSpPr>
            <p:nvPr/>
          </p:nvSpPr>
          <p:spPr bwMode="auto">
            <a:xfrm>
              <a:off x="4206" y="1572"/>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569" name="Line 7"/>
            <p:cNvSpPr>
              <a:spLocks noChangeShapeType="1"/>
            </p:cNvSpPr>
            <p:nvPr/>
          </p:nvSpPr>
          <p:spPr bwMode="auto">
            <a:xfrm>
              <a:off x="4206" y="1565"/>
              <a:ext cx="1"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4570" name="Line 8"/>
            <p:cNvSpPr>
              <a:spLocks noChangeShapeType="1"/>
            </p:cNvSpPr>
            <p:nvPr/>
          </p:nvSpPr>
          <p:spPr bwMode="auto">
            <a:xfrm>
              <a:off x="4519" y="1565"/>
              <a:ext cx="1"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4571" name="Rectangle 9"/>
            <p:cNvSpPr>
              <a:spLocks noChangeArrowheads="1"/>
            </p:cNvSpPr>
            <p:nvPr/>
          </p:nvSpPr>
          <p:spPr bwMode="auto">
            <a:xfrm>
              <a:off x="4206" y="1565"/>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94572" name="Oval 10"/>
            <p:cNvSpPr>
              <a:spLocks noChangeArrowheads="1"/>
            </p:cNvSpPr>
            <p:nvPr/>
          </p:nvSpPr>
          <p:spPr bwMode="auto">
            <a:xfrm>
              <a:off x="4203" y="1506"/>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573" name="Freeform 11"/>
            <p:cNvSpPr>
              <a:spLocks noChangeArrowheads="1"/>
            </p:cNvSpPr>
            <p:nvPr/>
          </p:nvSpPr>
          <p:spPr bwMode="auto">
            <a:xfrm>
              <a:off x="4871" y="1336"/>
              <a:ext cx="217" cy="190"/>
            </a:xfrm>
            <a:custGeom>
              <a:avLst/>
              <a:gdLst>
                <a:gd name="T0" fmla="*/ 0 w 217"/>
                <a:gd name="T1" fmla="*/ 0 h 190"/>
                <a:gd name="T2" fmla="*/ 216 w 217"/>
                <a:gd name="T3" fmla="*/ 189 h 190"/>
                <a:gd name="T4" fmla="*/ 0 60000 65536"/>
                <a:gd name="T5" fmla="*/ 0 60000 65536"/>
              </a:gdLst>
              <a:ahLst/>
              <a:cxnLst>
                <a:cxn ang="T4">
                  <a:pos x="T0" y="T1"/>
                </a:cxn>
                <a:cxn ang="T5">
                  <a:pos x="T2" y="T3"/>
                </a:cxn>
              </a:cxnLst>
              <a:rect l="0" t="0" r="r" b="b"/>
              <a:pathLst>
                <a:path w="217" h="190">
                  <a:moveTo>
                    <a:pt x="0" y="0"/>
                  </a:moveTo>
                  <a:lnTo>
                    <a:pt x="216" y="189"/>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574" name="Freeform 12"/>
            <p:cNvSpPr>
              <a:spLocks noChangeArrowheads="1"/>
            </p:cNvSpPr>
            <p:nvPr/>
          </p:nvSpPr>
          <p:spPr bwMode="auto">
            <a:xfrm>
              <a:off x="4523" y="1600"/>
              <a:ext cx="541" cy="4"/>
            </a:xfrm>
            <a:custGeom>
              <a:avLst/>
              <a:gdLst>
                <a:gd name="T0" fmla="*/ 540 w 541"/>
                <a:gd name="T1" fmla="*/ 3 h 4"/>
                <a:gd name="T2" fmla="*/ 0 w 541"/>
                <a:gd name="T3" fmla="*/ 0 h 4"/>
                <a:gd name="T4" fmla="*/ 0 60000 65536"/>
                <a:gd name="T5" fmla="*/ 0 60000 65536"/>
              </a:gdLst>
              <a:ahLst/>
              <a:cxnLst>
                <a:cxn ang="T4">
                  <a:pos x="T0" y="T1"/>
                </a:cxn>
                <a:cxn ang="T5">
                  <a:pos x="T2" y="T3"/>
                </a:cxn>
              </a:cxnLst>
              <a:rect l="0" t="0" r="r" b="b"/>
              <a:pathLst>
                <a:path w="541" h="4">
                  <a:moveTo>
                    <a:pt x="540" y="3"/>
                  </a:moveTo>
                  <a:lnTo>
                    <a:pt x="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94575" name="Group 15"/>
            <p:cNvGrpSpPr>
              <a:grpSpLocks/>
            </p:cNvGrpSpPr>
            <p:nvPr/>
          </p:nvGrpSpPr>
          <p:grpSpPr bwMode="auto">
            <a:xfrm>
              <a:off x="4251" y="1458"/>
              <a:ext cx="212" cy="252"/>
              <a:chOff x="4251" y="1458"/>
              <a:chExt cx="212" cy="252"/>
            </a:xfrm>
          </p:grpSpPr>
          <p:sp>
            <p:nvSpPr>
              <p:cNvPr id="194599" name="Rectangle 13"/>
              <p:cNvSpPr>
                <a:spLocks noChangeArrowheads="1"/>
              </p:cNvSpPr>
              <p:nvPr/>
            </p:nvSpPr>
            <p:spPr bwMode="auto">
              <a:xfrm>
                <a:off x="4283" y="1519"/>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600" name="Rectangle 14"/>
              <p:cNvSpPr>
                <a:spLocks noChangeArrowheads="1"/>
              </p:cNvSpPr>
              <p:nvPr/>
            </p:nvSpPr>
            <p:spPr bwMode="auto">
              <a:xfrm>
                <a:off x="4251" y="1458"/>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x</a:t>
                </a:r>
              </a:p>
            </p:txBody>
          </p:sp>
        </p:grpSp>
        <p:grpSp>
          <p:nvGrpSpPr>
            <p:cNvPr id="194576" name="Group 24"/>
            <p:cNvGrpSpPr>
              <a:grpSpLocks/>
            </p:cNvGrpSpPr>
            <p:nvPr/>
          </p:nvGrpSpPr>
          <p:grpSpPr bwMode="auto">
            <a:xfrm>
              <a:off x="5048" y="1470"/>
              <a:ext cx="316" cy="252"/>
              <a:chOff x="5048" y="1470"/>
              <a:chExt cx="316" cy="252"/>
            </a:xfrm>
          </p:grpSpPr>
          <p:sp>
            <p:nvSpPr>
              <p:cNvPr id="194591" name="Oval 16"/>
              <p:cNvSpPr>
                <a:spLocks noChangeArrowheads="1"/>
              </p:cNvSpPr>
              <p:nvPr/>
            </p:nvSpPr>
            <p:spPr bwMode="auto">
              <a:xfrm>
                <a:off x="5051" y="1584"/>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592" name="Line 17"/>
              <p:cNvSpPr>
                <a:spLocks noChangeShapeType="1"/>
              </p:cNvSpPr>
              <p:nvPr/>
            </p:nvSpPr>
            <p:spPr bwMode="auto">
              <a:xfrm>
                <a:off x="5051" y="1577"/>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4593" name="Line 18"/>
              <p:cNvSpPr>
                <a:spLocks noChangeShapeType="1"/>
              </p:cNvSpPr>
              <p:nvPr/>
            </p:nvSpPr>
            <p:spPr bwMode="auto">
              <a:xfrm>
                <a:off x="5364" y="1577"/>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4594" name="Rectangle 19"/>
              <p:cNvSpPr>
                <a:spLocks noChangeArrowheads="1"/>
              </p:cNvSpPr>
              <p:nvPr/>
            </p:nvSpPr>
            <p:spPr bwMode="auto">
              <a:xfrm>
                <a:off x="5051" y="157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94595" name="Oval 20"/>
              <p:cNvSpPr>
                <a:spLocks noChangeArrowheads="1"/>
              </p:cNvSpPr>
              <p:nvPr/>
            </p:nvSpPr>
            <p:spPr bwMode="auto">
              <a:xfrm>
                <a:off x="5048" y="1518"/>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94596" name="Group 23"/>
              <p:cNvGrpSpPr>
                <a:grpSpLocks/>
              </p:cNvGrpSpPr>
              <p:nvPr/>
            </p:nvGrpSpPr>
            <p:grpSpPr bwMode="auto">
              <a:xfrm>
                <a:off x="5107" y="1470"/>
                <a:ext cx="204" cy="252"/>
                <a:chOff x="5107" y="1470"/>
                <a:chExt cx="204" cy="252"/>
              </a:xfrm>
            </p:grpSpPr>
            <p:sp>
              <p:nvSpPr>
                <p:cNvPr id="194597" name="Rectangle 21"/>
                <p:cNvSpPr>
                  <a:spLocks noChangeArrowheads="1"/>
                </p:cNvSpPr>
                <p:nvPr/>
              </p:nvSpPr>
              <p:spPr bwMode="auto">
                <a:xfrm>
                  <a:off x="5135" y="1531"/>
                  <a:ext cx="141"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598" name="Rectangle 22"/>
                <p:cNvSpPr>
                  <a:spLocks noChangeArrowheads="1"/>
                </p:cNvSpPr>
                <p:nvPr/>
              </p:nvSpPr>
              <p:spPr bwMode="auto">
                <a:xfrm>
                  <a:off x="5107" y="1470"/>
                  <a:ext cx="2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z</a:t>
                  </a:r>
                </a:p>
              </p:txBody>
            </p:sp>
          </p:grpSp>
        </p:grpSp>
        <p:sp>
          <p:nvSpPr>
            <p:cNvPr id="194577" name="Rectangle 25"/>
            <p:cNvSpPr>
              <a:spLocks noChangeArrowheads="1"/>
            </p:cNvSpPr>
            <p:nvPr/>
          </p:nvSpPr>
          <p:spPr bwMode="auto">
            <a:xfrm>
              <a:off x="4951" y="1260"/>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1</a:t>
              </a:r>
            </a:p>
          </p:txBody>
        </p:sp>
        <p:sp>
          <p:nvSpPr>
            <p:cNvPr id="194578" name="Rectangle 26"/>
            <p:cNvSpPr>
              <a:spLocks noChangeArrowheads="1"/>
            </p:cNvSpPr>
            <p:nvPr/>
          </p:nvSpPr>
          <p:spPr bwMode="auto">
            <a:xfrm>
              <a:off x="4412" y="1257"/>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4</a:t>
              </a:r>
            </a:p>
          </p:txBody>
        </p:sp>
        <p:sp>
          <p:nvSpPr>
            <p:cNvPr id="194579" name="Rectangle 27"/>
            <p:cNvSpPr>
              <a:spLocks noChangeArrowheads="1"/>
            </p:cNvSpPr>
            <p:nvPr/>
          </p:nvSpPr>
          <p:spPr bwMode="auto">
            <a:xfrm>
              <a:off x="4653" y="1590"/>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50</a:t>
              </a:r>
            </a:p>
          </p:txBody>
        </p:sp>
        <p:grpSp>
          <p:nvGrpSpPr>
            <p:cNvPr id="194580" name="Group 36"/>
            <p:cNvGrpSpPr>
              <a:grpSpLocks/>
            </p:cNvGrpSpPr>
            <p:nvPr/>
          </p:nvGrpSpPr>
          <p:grpSpPr bwMode="auto">
            <a:xfrm>
              <a:off x="4628" y="1146"/>
              <a:ext cx="316" cy="252"/>
              <a:chOff x="4628" y="1146"/>
              <a:chExt cx="316" cy="252"/>
            </a:xfrm>
          </p:grpSpPr>
          <p:sp>
            <p:nvSpPr>
              <p:cNvPr id="194583" name="Oval 28"/>
              <p:cNvSpPr>
                <a:spLocks noChangeArrowheads="1"/>
              </p:cNvSpPr>
              <p:nvPr/>
            </p:nvSpPr>
            <p:spPr bwMode="auto">
              <a:xfrm>
                <a:off x="4631" y="1260"/>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584" name="Line 29"/>
              <p:cNvSpPr>
                <a:spLocks noChangeShapeType="1"/>
              </p:cNvSpPr>
              <p:nvPr/>
            </p:nvSpPr>
            <p:spPr bwMode="auto">
              <a:xfrm>
                <a:off x="4631" y="1253"/>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4585" name="Line 30"/>
              <p:cNvSpPr>
                <a:spLocks noChangeShapeType="1"/>
              </p:cNvSpPr>
              <p:nvPr/>
            </p:nvSpPr>
            <p:spPr bwMode="auto">
              <a:xfrm>
                <a:off x="4944" y="1253"/>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4586" name="Rectangle 31"/>
              <p:cNvSpPr>
                <a:spLocks noChangeArrowheads="1"/>
              </p:cNvSpPr>
              <p:nvPr/>
            </p:nvSpPr>
            <p:spPr bwMode="auto">
              <a:xfrm>
                <a:off x="4631" y="1253"/>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94587" name="Oval 32"/>
              <p:cNvSpPr>
                <a:spLocks noChangeArrowheads="1"/>
              </p:cNvSpPr>
              <p:nvPr/>
            </p:nvSpPr>
            <p:spPr bwMode="auto">
              <a:xfrm>
                <a:off x="4628" y="1194"/>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94588" name="Group 35"/>
              <p:cNvGrpSpPr>
                <a:grpSpLocks/>
              </p:cNvGrpSpPr>
              <p:nvPr/>
            </p:nvGrpSpPr>
            <p:grpSpPr bwMode="auto">
              <a:xfrm>
                <a:off x="4689" y="1146"/>
                <a:ext cx="201" cy="252"/>
                <a:chOff x="4689" y="1146"/>
                <a:chExt cx="201" cy="252"/>
              </a:xfrm>
            </p:grpSpPr>
            <p:sp>
              <p:nvSpPr>
                <p:cNvPr id="194589" name="Rectangle 33"/>
                <p:cNvSpPr>
                  <a:spLocks noChangeArrowheads="1"/>
                </p:cNvSpPr>
                <p:nvPr/>
              </p:nvSpPr>
              <p:spPr bwMode="auto">
                <a:xfrm>
                  <a:off x="4715" y="1207"/>
                  <a:ext cx="141"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590" name="Rectangle 34"/>
                <p:cNvSpPr>
                  <a:spLocks noChangeArrowheads="1"/>
                </p:cNvSpPr>
                <p:nvPr/>
              </p:nvSpPr>
              <p:spPr bwMode="auto">
                <a:xfrm>
                  <a:off x="4689" y="1146"/>
                  <a:ext cx="20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y</a:t>
                  </a:r>
                </a:p>
              </p:txBody>
            </p:sp>
          </p:grpSp>
        </p:grpSp>
        <p:sp>
          <p:nvSpPr>
            <p:cNvPr id="194581" name="Rectangle 37"/>
            <p:cNvSpPr>
              <a:spLocks noChangeArrowheads="1"/>
            </p:cNvSpPr>
            <p:nvPr/>
          </p:nvSpPr>
          <p:spPr bwMode="auto">
            <a:xfrm>
              <a:off x="4266" y="1008"/>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solidFill>
                    <a:schemeClr val="tx2"/>
                  </a:solidFill>
                  <a:latin typeface="Comic Sans MS" panose="030F0702030302020204" pitchFamily="66" charset="0"/>
                </a:rPr>
                <a:t>60</a:t>
              </a:r>
            </a:p>
          </p:txBody>
        </p:sp>
        <p:sp>
          <p:nvSpPr>
            <p:cNvPr id="194582" name="Line 38"/>
            <p:cNvSpPr>
              <a:spLocks noChangeShapeType="1"/>
            </p:cNvSpPr>
            <p:nvPr/>
          </p:nvSpPr>
          <p:spPr bwMode="auto">
            <a:xfrm flipH="1" flipV="1">
              <a:off x="4430" y="1204"/>
              <a:ext cx="132" cy="228"/>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645615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1728087" y="134937"/>
            <a:ext cx="6721475" cy="700088"/>
          </a:xfrm>
        </p:spPr>
        <p:txBody>
          <a:bodyPr>
            <a:normAutofit/>
          </a:bodyPr>
          <a:lstStyle/>
          <a:p>
            <a:pPr eaLnBrk="1" hangingPunct="1"/>
            <a:r>
              <a:rPr lang="en-US" altLang="zh-CN" sz="3200" b="1" dirty="0" smtClean="0">
                <a:latin typeface="宋体" panose="02010600030101010101" pitchFamily="2" charset="-122"/>
                <a:ea typeface="宋体" panose="02010600030101010101" pitchFamily="2" charset="-122"/>
              </a:rPr>
              <a:t>LS</a:t>
            </a:r>
            <a:r>
              <a:rPr lang="zh-CN" altLang="en-US" sz="3200" b="1" dirty="0" smtClean="0">
                <a:latin typeface="宋体" panose="02010600030101010101" pitchFamily="2" charset="-122"/>
                <a:ea typeface="宋体" panose="02010600030101010101" pitchFamily="2" charset="-122"/>
              </a:rPr>
              <a:t>算法和</a:t>
            </a:r>
            <a:r>
              <a:rPr lang="en-US" altLang="zh-CN" sz="3200" b="1" dirty="0" smtClean="0">
                <a:latin typeface="宋体" panose="02010600030101010101" pitchFamily="2" charset="-122"/>
                <a:ea typeface="宋体" panose="02010600030101010101" pitchFamily="2" charset="-122"/>
              </a:rPr>
              <a:t>DV</a:t>
            </a:r>
            <a:r>
              <a:rPr lang="zh-CN" altLang="en-US" sz="3200" b="1" dirty="0" smtClean="0">
                <a:latin typeface="宋体" panose="02010600030101010101" pitchFamily="2" charset="-122"/>
                <a:ea typeface="宋体" panose="02010600030101010101" pitchFamily="2" charset="-122"/>
              </a:rPr>
              <a:t>算法的比较</a:t>
            </a:r>
          </a:p>
        </p:txBody>
      </p:sp>
      <p:sp>
        <p:nvSpPr>
          <p:cNvPr id="196611" name="Rectangle 3"/>
          <p:cNvSpPr>
            <a:spLocks noGrp="1" noChangeArrowheads="1"/>
          </p:cNvSpPr>
          <p:nvPr>
            <p:ph sz="half" idx="1"/>
          </p:nvPr>
        </p:nvSpPr>
        <p:spPr>
          <a:xfrm>
            <a:off x="1795464" y="835026"/>
            <a:ext cx="4029075" cy="5738813"/>
          </a:xfrm>
        </p:spPr>
        <p:txBody>
          <a:bodyPr>
            <a:normAutofit/>
          </a:bodyPr>
          <a:lstStyle/>
          <a:p>
            <a:pPr eaLnBrk="1" hangingPunct="1">
              <a:lnSpc>
                <a:spcPct val="100000"/>
              </a:lnSpc>
              <a:buFontTx/>
              <a:buNone/>
            </a:pPr>
            <a:r>
              <a:rPr lang="zh-CN" altLang="en-US" sz="2200" b="1" dirty="0">
                <a:solidFill>
                  <a:schemeClr val="tx2"/>
                </a:solidFill>
                <a:latin typeface="宋体" panose="02010600030101010101" pitchFamily="2" charset="-122"/>
                <a:ea typeface="宋体" panose="02010600030101010101" pitchFamily="2" charset="-122"/>
              </a:rPr>
              <a:t>报文复杂性</a:t>
            </a:r>
          </a:p>
          <a:p>
            <a:pPr eaLnBrk="1" hangingPunct="1">
              <a:lnSpc>
                <a:spcPct val="100000"/>
              </a:lnSpc>
            </a:pPr>
            <a:r>
              <a:rPr lang="en-US" altLang="zh-CN" sz="2200" b="1" u="sng" dirty="0">
                <a:solidFill>
                  <a:schemeClr val="tx2"/>
                </a:solidFill>
                <a:latin typeface="宋体" panose="02010600030101010101" pitchFamily="2" charset="-122"/>
                <a:ea typeface="宋体" panose="02010600030101010101" pitchFamily="2" charset="-122"/>
              </a:rPr>
              <a:t>LS:</a:t>
            </a:r>
            <a:r>
              <a:rPr lang="en-US" altLang="zh-CN" sz="2200" b="1" dirty="0">
                <a:latin typeface="宋体" panose="02010600030101010101" pitchFamily="2" charset="-122"/>
                <a:ea typeface="宋体" panose="02010600030101010101" pitchFamily="2" charset="-122"/>
              </a:rPr>
              <a:t> </a:t>
            </a:r>
            <a:r>
              <a:rPr lang="zh-CN" altLang="en-US" sz="2200" b="1" dirty="0">
                <a:latin typeface="宋体" panose="02010600030101010101" pitchFamily="2" charset="-122"/>
                <a:ea typeface="宋体" panose="02010600030101010101" pitchFamily="2" charset="-122"/>
              </a:rPr>
              <a:t>具有</a:t>
            </a:r>
            <a:r>
              <a:rPr lang="en-US" altLang="zh-CN" sz="2200" b="1" dirty="0">
                <a:latin typeface="宋体" panose="02010600030101010101" pitchFamily="2" charset="-122"/>
                <a:ea typeface="宋体" panose="02010600030101010101" pitchFamily="2" charset="-122"/>
              </a:rPr>
              <a:t>n</a:t>
            </a:r>
            <a:r>
              <a:rPr lang="zh-CN" altLang="en-US" sz="2200" b="1" dirty="0">
                <a:latin typeface="宋体" panose="02010600030101010101" pitchFamily="2" charset="-122"/>
                <a:ea typeface="宋体" panose="02010600030101010101" pitchFamily="2" charset="-122"/>
              </a:rPr>
              <a:t>个节点，</a:t>
            </a:r>
            <a:r>
              <a:rPr lang="en-US" altLang="zh-CN" sz="2200" b="1" dirty="0">
                <a:latin typeface="宋体" panose="02010600030101010101" pitchFamily="2" charset="-122"/>
                <a:ea typeface="宋体" panose="02010600030101010101" pitchFamily="2" charset="-122"/>
              </a:rPr>
              <a:t>E</a:t>
            </a:r>
            <a:r>
              <a:rPr lang="zh-CN" altLang="en-US" sz="2200" b="1" dirty="0">
                <a:latin typeface="宋体" panose="02010600030101010101" pitchFamily="2" charset="-122"/>
                <a:ea typeface="宋体" panose="02010600030101010101" pitchFamily="2" charset="-122"/>
              </a:rPr>
              <a:t>个链路情况</a:t>
            </a:r>
            <a:r>
              <a:rPr lang="en-US" altLang="zh-CN" sz="2200" b="1" dirty="0">
                <a:latin typeface="宋体" panose="02010600030101010101" pitchFamily="2" charset="-122"/>
                <a:ea typeface="宋体" panose="02010600030101010101" pitchFamily="2" charset="-122"/>
              </a:rPr>
              <a:t>, </a:t>
            </a:r>
            <a:r>
              <a:rPr lang="zh-CN" altLang="en-US" sz="2200" b="1" dirty="0">
                <a:latin typeface="宋体" panose="02010600030101010101" pitchFamily="2" charset="-122"/>
                <a:ea typeface="宋体" panose="02010600030101010101" pitchFamily="2" charset="-122"/>
              </a:rPr>
              <a:t>每次发送</a:t>
            </a:r>
            <a:r>
              <a:rPr lang="en-US" altLang="zh-CN" sz="2200" b="1" dirty="0">
                <a:latin typeface="宋体" panose="02010600030101010101" pitchFamily="2" charset="-122"/>
                <a:ea typeface="宋体" panose="02010600030101010101" pitchFamily="2" charset="-122"/>
              </a:rPr>
              <a:t>O(</a:t>
            </a:r>
            <a:r>
              <a:rPr lang="en-US" altLang="zh-CN" sz="2200" b="1" dirty="0" err="1">
                <a:latin typeface="宋体" panose="02010600030101010101" pitchFamily="2" charset="-122"/>
                <a:ea typeface="宋体" panose="02010600030101010101" pitchFamily="2" charset="-122"/>
              </a:rPr>
              <a:t>nE</a:t>
            </a:r>
            <a:r>
              <a:rPr lang="en-US" altLang="zh-CN" sz="2200" b="1" dirty="0">
                <a:latin typeface="宋体" panose="02010600030101010101" pitchFamily="2" charset="-122"/>
                <a:ea typeface="宋体" panose="02010600030101010101" pitchFamily="2" charset="-122"/>
              </a:rPr>
              <a:t>) </a:t>
            </a:r>
            <a:r>
              <a:rPr lang="zh-CN" altLang="en-US" sz="2200" b="1" dirty="0">
                <a:latin typeface="宋体" panose="02010600030101010101" pitchFamily="2" charset="-122"/>
                <a:ea typeface="宋体" panose="02010600030101010101" pitchFamily="2" charset="-122"/>
              </a:rPr>
              <a:t>个报文 </a:t>
            </a:r>
          </a:p>
          <a:p>
            <a:pPr eaLnBrk="1" hangingPunct="1">
              <a:lnSpc>
                <a:spcPct val="100000"/>
              </a:lnSpc>
            </a:pPr>
            <a:r>
              <a:rPr lang="en-US" altLang="zh-CN" sz="2200" b="1" u="sng" dirty="0">
                <a:solidFill>
                  <a:schemeClr val="tx2"/>
                </a:solidFill>
                <a:latin typeface="宋体" panose="02010600030101010101" pitchFamily="2" charset="-122"/>
                <a:ea typeface="宋体" panose="02010600030101010101" pitchFamily="2" charset="-122"/>
              </a:rPr>
              <a:t>DV:</a:t>
            </a:r>
            <a:r>
              <a:rPr lang="en-US" altLang="zh-CN" sz="2200" b="1" u="sng" dirty="0">
                <a:solidFill>
                  <a:srgbClr val="FF0000"/>
                </a:solidFill>
                <a:latin typeface="宋体" panose="02010600030101010101" pitchFamily="2" charset="-122"/>
                <a:ea typeface="宋体" panose="02010600030101010101" pitchFamily="2" charset="-122"/>
              </a:rPr>
              <a:t> </a:t>
            </a:r>
            <a:r>
              <a:rPr lang="zh-CN" altLang="en-US" sz="2200" b="1" dirty="0">
                <a:latin typeface="宋体" panose="02010600030101010101" pitchFamily="2" charset="-122"/>
                <a:ea typeface="宋体" panose="02010600030101010101" pitchFamily="2" charset="-122"/>
              </a:rPr>
              <a:t>只是在邻居间交换信息</a:t>
            </a:r>
          </a:p>
          <a:p>
            <a:pPr marL="715963" lvl="1" indent="-271463" defTabSz="0">
              <a:lnSpc>
                <a:spcPct val="100000"/>
              </a:lnSpc>
              <a:spcAft>
                <a:spcPct val="0"/>
              </a:spcAft>
            </a:pPr>
            <a:r>
              <a:rPr lang="zh-CN" altLang="en-US" sz="2200" b="1" dirty="0">
                <a:latin typeface="宋体" panose="02010600030101010101" pitchFamily="2" charset="-122"/>
                <a:ea typeface="宋体" panose="02010600030101010101" pitchFamily="2" charset="-122"/>
              </a:rPr>
              <a:t>收敛时间是变化的</a:t>
            </a:r>
            <a:endParaRPr lang="zh-CN" altLang="en-US" sz="1900" b="1" dirty="0">
              <a:latin typeface="宋体" panose="02010600030101010101" pitchFamily="2" charset="-122"/>
              <a:ea typeface="宋体" panose="02010600030101010101" pitchFamily="2" charset="-122"/>
            </a:endParaRPr>
          </a:p>
          <a:p>
            <a:pPr eaLnBrk="1" hangingPunct="1">
              <a:lnSpc>
                <a:spcPct val="100000"/>
              </a:lnSpc>
              <a:spcBef>
                <a:spcPct val="50000"/>
              </a:spcBef>
              <a:buFontTx/>
              <a:buNone/>
            </a:pPr>
            <a:r>
              <a:rPr lang="zh-CN" altLang="en-US" sz="2200" b="1" dirty="0">
                <a:solidFill>
                  <a:schemeClr val="tx2"/>
                </a:solidFill>
                <a:latin typeface="宋体" panose="02010600030101010101" pitchFamily="2" charset="-122"/>
                <a:ea typeface="宋体" panose="02010600030101010101" pitchFamily="2" charset="-122"/>
              </a:rPr>
              <a:t>收敛速度</a:t>
            </a:r>
          </a:p>
          <a:p>
            <a:pPr eaLnBrk="1" hangingPunct="1">
              <a:lnSpc>
                <a:spcPct val="100000"/>
              </a:lnSpc>
            </a:pPr>
            <a:r>
              <a:rPr lang="en-US" altLang="zh-CN" sz="2200" b="1" u="sng" dirty="0">
                <a:solidFill>
                  <a:schemeClr val="tx2"/>
                </a:solidFill>
                <a:latin typeface="宋体" panose="02010600030101010101" pitchFamily="2" charset="-122"/>
                <a:ea typeface="宋体" panose="02010600030101010101" pitchFamily="2" charset="-122"/>
              </a:rPr>
              <a:t>LS:</a:t>
            </a:r>
            <a:r>
              <a:rPr lang="en-US" altLang="zh-CN" sz="2200" b="1" dirty="0">
                <a:latin typeface="宋体" panose="02010600030101010101" pitchFamily="2" charset="-122"/>
                <a:ea typeface="宋体" panose="02010600030101010101" pitchFamily="2" charset="-122"/>
              </a:rPr>
              <a:t> O(n</a:t>
            </a:r>
            <a:r>
              <a:rPr lang="en-US" altLang="zh-CN" sz="2200" b="1" baseline="30000" dirty="0">
                <a:latin typeface="宋体" panose="02010600030101010101" pitchFamily="2" charset="-122"/>
                <a:ea typeface="宋体" panose="02010600030101010101" pitchFamily="2" charset="-122"/>
              </a:rPr>
              <a:t>2</a:t>
            </a:r>
            <a:r>
              <a:rPr lang="en-US" altLang="zh-CN" sz="2200" b="1" dirty="0">
                <a:latin typeface="宋体" panose="02010600030101010101" pitchFamily="2" charset="-122"/>
                <a:ea typeface="宋体" panose="02010600030101010101" pitchFamily="2" charset="-122"/>
              </a:rPr>
              <a:t>) </a:t>
            </a:r>
            <a:r>
              <a:rPr lang="zh-CN" altLang="en-US" sz="2200" b="1" dirty="0">
                <a:latin typeface="宋体" panose="02010600030101010101" pitchFamily="2" charset="-122"/>
                <a:ea typeface="宋体" panose="02010600030101010101" pitchFamily="2" charset="-122"/>
              </a:rPr>
              <a:t>算法要求 发送</a:t>
            </a:r>
            <a:r>
              <a:rPr lang="en-US" altLang="zh-CN" sz="2200" b="1" dirty="0">
                <a:latin typeface="宋体" panose="02010600030101010101" pitchFamily="2" charset="-122"/>
                <a:ea typeface="宋体" panose="02010600030101010101" pitchFamily="2" charset="-122"/>
              </a:rPr>
              <a:t>O(</a:t>
            </a:r>
            <a:r>
              <a:rPr lang="en-US" altLang="zh-CN" sz="2200" b="1" dirty="0" err="1">
                <a:latin typeface="宋体" panose="02010600030101010101" pitchFamily="2" charset="-122"/>
                <a:ea typeface="宋体" panose="02010600030101010101" pitchFamily="2" charset="-122"/>
              </a:rPr>
              <a:t>nE</a:t>
            </a:r>
            <a:r>
              <a:rPr lang="en-US" altLang="zh-CN" sz="2200" b="1" dirty="0">
                <a:latin typeface="宋体" panose="02010600030101010101" pitchFamily="2" charset="-122"/>
                <a:ea typeface="宋体" panose="02010600030101010101" pitchFamily="2" charset="-122"/>
              </a:rPr>
              <a:t>) </a:t>
            </a:r>
            <a:r>
              <a:rPr lang="zh-CN" altLang="en-US" sz="2200" b="1" dirty="0">
                <a:latin typeface="宋体" panose="02010600030101010101" pitchFamily="2" charset="-122"/>
                <a:ea typeface="宋体" panose="02010600030101010101" pitchFamily="2" charset="-122"/>
              </a:rPr>
              <a:t>个消息</a:t>
            </a:r>
          </a:p>
          <a:p>
            <a:pPr marL="715963" lvl="1" indent="-271463" defTabSz="0">
              <a:lnSpc>
                <a:spcPct val="100000"/>
              </a:lnSpc>
              <a:spcAft>
                <a:spcPct val="0"/>
              </a:spcAft>
            </a:pPr>
            <a:r>
              <a:rPr lang="zh-CN" altLang="en-US" sz="2200" b="1" dirty="0">
                <a:latin typeface="宋体" panose="02010600030101010101" pitchFamily="2" charset="-122"/>
                <a:ea typeface="宋体" panose="02010600030101010101" pitchFamily="2" charset="-122"/>
              </a:rPr>
              <a:t>可能导致振荡</a:t>
            </a:r>
            <a:endParaRPr lang="zh-CN" altLang="en-US" sz="1900" b="1" dirty="0">
              <a:latin typeface="宋体" panose="02010600030101010101" pitchFamily="2" charset="-122"/>
              <a:ea typeface="宋体" panose="02010600030101010101" pitchFamily="2" charset="-122"/>
            </a:endParaRPr>
          </a:p>
          <a:p>
            <a:pPr eaLnBrk="1" hangingPunct="1">
              <a:lnSpc>
                <a:spcPct val="100000"/>
              </a:lnSpc>
            </a:pPr>
            <a:r>
              <a:rPr lang="en-US" altLang="zh-CN" sz="2200" b="1" u="sng" dirty="0">
                <a:solidFill>
                  <a:schemeClr val="tx2"/>
                </a:solidFill>
                <a:latin typeface="宋体" panose="02010600030101010101" pitchFamily="2" charset="-122"/>
                <a:ea typeface="宋体" panose="02010600030101010101" pitchFamily="2" charset="-122"/>
              </a:rPr>
              <a:t>DV</a:t>
            </a:r>
            <a:r>
              <a:rPr lang="en-US" altLang="zh-CN" sz="2200" b="1" dirty="0">
                <a:solidFill>
                  <a:schemeClr val="tx2"/>
                </a:solidFill>
                <a:latin typeface="宋体" panose="02010600030101010101" pitchFamily="2" charset="-122"/>
                <a:ea typeface="宋体" panose="02010600030101010101" pitchFamily="2" charset="-122"/>
              </a:rPr>
              <a:t>:</a:t>
            </a:r>
            <a:r>
              <a:rPr lang="en-US" altLang="zh-CN" sz="2200" b="1" dirty="0">
                <a:latin typeface="宋体" panose="02010600030101010101" pitchFamily="2" charset="-122"/>
                <a:ea typeface="宋体" panose="02010600030101010101" pitchFamily="2" charset="-122"/>
              </a:rPr>
              <a:t> </a:t>
            </a:r>
            <a:r>
              <a:rPr lang="zh-CN" altLang="en-US" sz="2200" b="1" dirty="0">
                <a:latin typeface="宋体" panose="02010600030101010101" pitchFamily="2" charset="-122"/>
                <a:ea typeface="宋体" panose="02010600030101010101" pitchFamily="2" charset="-122"/>
              </a:rPr>
              <a:t>收敛时间变化</a:t>
            </a:r>
          </a:p>
          <a:p>
            <a:pPr marL="715963" lvl="1" indent="-271463" defTabSz="0">
              <a:lnSpc>
                <a:spcPct val="100000"/>
              </a:lnSpc>
              <a:spcAft>
                <a:spcPct val="0"/>
              </a:spcAft>
            </a:pPr>
            <a:r>
              <a:rPr lang="zh-CN" altLang="en-US" sz="2200" b="1" dirty="0">
                <a:latin typeface="宋体" panose="02010600030101010101" pitchFamily="2" charset="-122"/>
                <a:ea typeface="宋体" panose="02010600030101010101" pitchFamily="2" charset="-122"/>
              </a:rPr>
              <a:t>可能产生循环路由</a:t>
            </a:r>
          </a:p>
          <a:p>
            <a:pPr marL="715963" lvl="1" indent="-271463" defTabSz="0">
              <a:lnSpc>
                <a:spcPct val="100000"/>
              </a:lnSpc>
              <a:spcAft>
                <a:spcPct val="0"/>
              </a:spcAft>
            </a:pPr>
            <a:r>
              <a:rPr lang="zh-CN" altLang="en-US" sz="2200" b="1" dirty="0">
                <a:latin typeface="宋体" panose="02010600030101010101" pitchFamily="2" charset="-122"/>
                <a:ea typeface="宋体" panose="02010600030101010101" pitchFamily="2" charset="-122"/>
              </a:rPr>
              <a:t>计数到无限的问题</a:t>
            </a:r>
          </a:p>
        </p:txBody>
      </p:sp>
      <p:sp>
        <p:nvSpPr>
          <p:cNvPr id="196612" name="Rectangle 4"/>
          <p:cNvSpPr>
            <a:spLocks noGrp="1" noChangeArrowheads="1"/>
          </p:cNvSpPr>
          <p:nvPr>
            <p:ph sz="half" idx="2"/>
          </p:nvPr>
        </p:nvSpPr>
        <p:spPr>
          <a:xfrm>
            <a:off x="6162676" y="835025"/>
            <a:ext cx="4264025" cy="4973638"/>
          </a:xfrm>
        </p:spPr>
        <p:txBody>
          <a:bodyPr>
            <a:normAutofit/>
          </a:bodyPr>
          <a:lstStyle/>
          <a:p>
            <a:pPr eaLnBrk="1" hangingPunct="1">
              <a:lnSpc>
                <a:spcPct val="120000"/>
              </a:lnSpc>
              <a:buFontTx/>
              <a:buNone/>
            </a:pPr>
            <a:r>
              <a:rPr lang="zh-CN" altLang="en-US" sz="2200" b="1" dirty="0">
                <a:solidFill>
                  <a:schemeClr val="tx2"/>
                </a:solidFill>
                <a:latin typeface="宋体" panose="02010600030101010101" pitchFamily="2" charset="-122"/>
                <a:ea typeface="宋体" panose="02010600030101010101" pitchFamily="2" charset="-122"/>
              </a:rPr>
              <a:t>健壮性</a:t>
            </a:r>
            <a:r>
              <a:rPr lang="en-US" altLang="zh-CN" sz="2200" b="1" dirty="0">
                <a:solidFill>
                  <a:schemeClr val="tx2"/>
                </a:solidFill>
                <a:latin typeface="宋体" panose="02010600030101010101" pitchFamily="2" charset="-122"/>
                <a:ea typeface="宋体" panose="02010600030101010101" pitchFamily="2" charset="-122"/>
              </a:rPr>
              <a:t>:</a:t>
            </a:r>
            <a:r>
              <a:rPr lang="en-US" altLang="zh-CN" sz="2200" b="1" dirty="0">
                <a:latin typeface="宋体" panose="02010600030101010101" pitchFamily="2" charset="-122"/>
                <a:ea typeface="宋体" panose="02010600030101010101" pitchFamily="2" charset="-122"/>
              </a:rPr>
              <a:t> </a:t>
            </a:r>
            <a:r>
              <a:rPr lang="zh-CN" altLang="en-US" sz="2200" b="1" dirty="0">
                <a:latin typeface="宋体" panose="02010600030101010101" pitchFamily="2" charset="-122"/>
                <a:ea typeface="宋体" panose="02010600030101010101" pitchFamily="2" charset="-122"/>
              </a:rPr>
              <a:t>如果路由器出故障会怎么样</a:t>
            </a:r>
            <a:r>
              <a:rPr lang="en-US" altLang="zh-CN" sz="2200" b="1" dirty="0">
                <a:latin typeface="宋体" panose="02010600030101010101" pitchFamily="2" charset="-122"/>
                <a:ea typeface="宋体" panose="02010600030101010101" pitchFamily="2" charset="-122"/>
              </a:rPr>
              <a:t>?</a:t>
            </a:r>
          </a:p>
          <a:p>
            <a:pPr eaLnBrk="1" hangingPunct="1">
              <a:lnSpc>
                <a:spcPct val="120000"/>
              </a:lnSpc>
              <a:buFontTx/>
              <a:buNone/>
            </a:pPr>
            <a:r>
              <a:rPr lang="en-US" altLang="zh-CN" sz="2200" b="1" u="sng" dirty="0">
                <a:solidFill>
                  <a:schemeClr val="tx2"/>
                </a:solidFill>
                <a:latin typeface="宋体" panose="02010600030101010101" pitchFamily="2" charset="-122"/>
                <a:ea typeface="宋体" panose="02010600030101010101" pitchFamily="2" charset="-122"/>
              </a:rPr>
              <a:t>LS:</a:t>
            </a:r>
            <a:r>
              <a:rPr lang="en-US" altLang="zh-CN" sz="2200" b="1" dirty="0">
                <a:latin typeface="宋体" panose="02010600030101010101" pitchFamily="2" charset="-122"/>
                <a:ea typeface="宋体" panose="02010600030101010101" pitchFamily="2" charset="-122"/>
              </a:rPr>
              <a:t> </a:t>
            </a:r>
          </a:p>
          <a:p>
            <a:pPr marL="715963" lvl="1" indent="-255588" defTabSz="0">
              <a:spcAft>
                <a:spcPct val="0"/>
              </a:spcAft>
              <a:buClr>
                <a:srgbClr val="1F1F20"/>
              </a:buClr>
              <a:tabLst>
                <a:tab pos="542925" algn="l"/>
              </a:tabLst>
            </a:pPr>
            <a:r>
              <a:rPr lang="zh-CN" altLang="en-US" sz="2200" b="1" dirty="0" smtClean="0">
                <a:latin typeface="宋体" panose="02010600030101010101" pitchFamily="2" charset="-122"/>
                <a:ea typeface="宋体" panose="02010600030101010101" pitchFamily="2" charset="-122"/>
              </a:rPr>
              <a:t>节点会广告错误的链路开销</a:t>
            </a:r>
          </a:p>
          <a:p>
            <a:pPr marL="715963" lvl="1" indent="-255588" defTabSz="0">
              <a:spcAft>
                <a:spcPct val="0"/>
              </a:spcAft>
              <a:buClr>
                <a:srgbClr val="1F1F20"/>
              </a:buClr>
              <a:tabLst>
                <a:tab pos="542925" algn="l"/>
              </a:tabLst>
            </a:pPr>
            <a:r>
              <a:rPr lang="zh-CN" altLang="en-US" sz="2200" b="1" dirty="0" smtClean="0">
                <a:latin typeface="宋体" panose="02010600030101010101" pitchFamily="2" charset="-122"/>
                <a:ea typeface="宋体" panose="02010600030101010101" pitchFamily="2" charset="-122"/>
              </a:rPr>
              <a:t>每个节点只计算自己的转发表</a:t>
            </a:r>
          </a:p>
          <a:p>
            <a:pPr marL="715963" lvl="1" indent="-255588" defTabSz="0">
              <a:spcAft>
                <a:spcPct val="0"/>
              </a:spcAft>
              <a:buClr>
                <a:srgbClr val="1F1F20"/>
              </a:buClr>
              <a:buNone/>
              <a:tabLst>
                <a:tab pos="542925" algn="l"/>
              </a:tabLst>
            </a:pPr>
            <a:r>
              <a:rPr lang="en-US" altLang="zh-CN" sz="2000" b="1" dirty="0" smtClean="0">
                <a:solidFill>
                  <a:schemeClr val="tx2"/>
                </a:solidFill>
                <a:latin typeface="宋体" panose="02010600030101010101" pitchFamily="2" charset="-122"/>
                <a:ea typeface="宋体" panose="02010600030101010101" pitchFamily="2" charset="-122"/>
              </a:rPr>
              <a:t>(</a:t>
            </a:r>
            <a:r>
              <a:rPr lang="zh-CN" altLang="en-US" sz="2000" b="1" dirty="0" smtClean="0">
                <a:solidFill>
                  <a:schemeClr val="tx2"/>
                </a:solidFill>
                <a:latin typeface="宋体" panose="02010600030101010101" pitchFamily="2" charset="-122"/>
                <a:ea typeface="宋体" panose="02010600030101010101" pitchFamily="2" charset="-122"/>
              </a:rPr>
              <a:t>提供了一定程度的健壮性</a:t>
            </a:r>
            <a:r>
              <a:rPr lang="en-US" altLang="zh-CN" sz="2000" b="1" dirty="0" smtClean="0">
                <a:solidFill>
                  <a:schemeClr val="tx2"/>
                </a:solidFill>
                <a:latin typeface="宋体" panose="02010600030101010101" pitchFamily="2" charset="-122"/>
                <a:ea typeface="宋体" panose="02010600030101010101" pitchFamily="2" charset="-122"/>
              </a:rPr>
              <a:t>)</a:t>
            </a:r>
          </a:p>
          <a:p>
            <a:pPr eaLnBrk="1" hangingPunct="1">
              <a:lnSpc>
                <a:spcPct val="120000"/>
              </a:lnSpc>
              <a:buFontTx/>
              <a:buNone/>
            </a:pPr>
            <a:r>
              <a:rPr lang="en-US" altLang="zh-CN" sz="2200" b="1" u="sng" dirty="0">
                <a:solidFill>
                  <a:schemeClr val="tx2"/>
                </a:solidFill>
                <a:latin typeface="宋体" panose="02010600030101010101" pitchFamily="2" charset="-122"/>
                <a:ea typeface="宋体" panose="02010600030101010101" pitchFamily="2" charset="-122"/>
              </a:rPr>
              <a:t>DV:</a:t>
            </a:r>
            <a:endParaRPr lang="en-US" altLang="zh-CN" sz="2200" b="1" dirty="0">
              <a:solidFill>
                <a:schemeClr val="tx2"/>
              </a:solidFill>
              <a:latin typeface="宋体" panose="02010600030101010101" pitchFamily="2" charset="-122"/>
              <a:ea typeface="宋体" panose="02010600030101010101" pitchFamily="2" charset="-122"/>
            </a:endParaRPr>
          </a:p>
          <a:p>
            <a:pPr marL="715963" lvl="1" indent="-255588" defTabSz="0">
              <a:spcAft>
                <a:spcPct val="0"/>
              </a:spcAft>
              <a:buClr>
                <a:srgbClr val="1F1F20"/>
              </a:buClr>
              <a:tabLst>
                <a:tab pos="542925" algn="l"/>
              </a:tabLst>
            </a:pPr>
            <a:r>
              <a:rPr lang="en-US" altLang="zh-CN" sz="2000" b="1" dirty="0" smtClean="0">
                <a:latin typeface="宋体" panose="02010600030101010101" pitchFamily="2" charset="-122"/>
                <a:ea typeface="宋体" panose="02010600030101010101" pitchFamily="2" charset="-122"/>
              </a:rPr>
              <a:t>DV</a:t>
            </a:r>
            <a:r>
              <a:rPr lang="zh-CN" altLang="en-US" sz="2000" b="1" dirty="0" smtClean="0">
                <a:latin typeface="宋体" panose="02010600030101010101" pitchFamily="2" charset="-122"/>
                <a:ea typeface="宋体" panose="02010600030101010101" pitchFamily="2" charset="-122"/>
              </a:rPr>
              <a:t>节点会通告错误的路径开销</a:t>
            </a:r>
          </a:p>
          <a:p>
            <a:pPr marL="715963" lvl="1" indent="-255588" defTabSz="0">
              <a:spcAft>
                <a:spcPct val="0"/>
              </a:spcAft>
              <a:buClr>
                <a:srgbClr val="1F1F20"/>
              </a:buClr>
              <a:tabLst>
                <a:tab pos="542925" algn="l"/>
              </a:tabLst>
            </a:pPr>
            <a:r>
              <a:rPr lang="zh-CN" altLang="en-US" sz="2000" b="1" dirty="0" smtClean="0">
                <a:latin typeface="宋体" panose="02010600030101010101" pitchFamily="2" charset="-122"/>
                <a:ea typeface="宋体" panose="02010600030101010101" pitchFamily="2" charset="-122"/>
              </a:rPr>
              <a:t>每个节点的转发表可被其他节点使用 </a:t>
            </a:r>
          </a:p>
          <a:p>
            <a:pPr lvl="2" eaLnBrk="1" hangingPunct="1">
              <a:lnSpc>
                <a:spcPct val="70000"/>
              </a:lnSpc>
            </a:pPr>
            <a:r>
              <a:rPr lang="zh-CN" altLang="en-US" b="1" dirty="0" smtClean="0">
                <a:solidFill>
                  <a:schemeClr val="tx2"/>
                </a:solidFill>
                <a:latin typeface="宋体" panose="02010600030101010101" pitchFamily="2" charset="-122"/>
                <a:ea typeface="宋体" panose="02010600030101010101" pitchFamily="2" charset="-122"/>
              </a:rPr>
              <a:t>错误会扩散到整个网络</a:t>
            </a:r>
          </a:p>
        </p:txBody>
      </p:sp>
      <p:sp>
        <p:nvSpPr>
          <p:cNvPr id="178180" name="灯片编号占位符 5"/>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3C29E5C1-9485-45BE-B928-1B66B2926464}" type="slidenum">
              <a:rPr altLang="zh-CN" dirty="0" smtClean="0">
                <a:solidFill>
                  <a:srgbClr val="919293"/>
                </a:solidFill>
                <a:ea typeface="黑体" panose="02010609060101010101" pitchFamily="49" charset="-122"/>
              </a:rPr>
              <a:pPr>
                <a:defRPr/>
              </a:pPr>
              <a:t>23</a:t>
            </a:fld>
            <a:endParaRPr lang="zh-CN" altLang="zh-CN" smtClean="0">
              <a:solidFill>
                <a:srgbClr val="919293"/>
              </a:solidFill>
              <a:ea typeface="黑体" panose="02010609060101010101" pitchFamily="49" charset="-122"/>
            </a:endParaRPr>
          </a:p>
        </p:txBody>
      </p:sp>
    </p:spTree>
    <p:extLst>
      <p:ext uri="{BB962C8B-B14F-4D97-AF65-F5344CB8AC3E}">
        <p14:creationId xmlns:p14="http://schemas.microsoft.com/office/powerpoint/2010/main" val="2626453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2002849" y="557213"/>
            <a:ext cx="6721475" cy="700087"/>
          </a:xfrm>
        </p:spPr>
        <p:txBody>
          <a:bodyPr>
            <a:normAutofit/>
          </a:bodyPr>
          <a:lstStyle/>
          <a:p>
            <a:pPr eaLnBrk="1" hangingPunct="1"/>
            <a:r>
              <a:rPr lang="en-US" altLang="zh-CN" sz="3200" b="1" dirty="0" smtClean="0">
                <a:latin typeface="宋体" panose="02010600030101010101" pitchFamily="2" charset="-122"/>
                <a:ea typeface="宋体" panose="02010600030101010101" pitchFamily="2" charset="-122"/>
              </a:rPr>
              <a:t> </a:t>
            </a:r>
            <a:r>
              <a:rPr lang="zh-CN" altLang="en-US" sz="3200" b="1" dirty="0" smtClean="0">
                <a:latin typeface="宋体" panose="02010600030101010101" pitchFamily="2" charset="-122"/>
                <a:ea typeface="宋体" panose="02010600030101010101" pitchFamily="2" charset="-122"/>
              </a:rPr>
              <a:t>第五章</a:t>
            </a:r>
            <a:r>
              <a:rPr lang="en-US" altLang="zh-CN" sz="3200" b="1" dirty="0" smtClean="0">
                <a:latin typeface="宋体" panose="02010600030101010101" pitchFamily="2" charset="-122"/>
                <a:ea typeface="宋体" panose="02010600030101010101" pitchFamily="2" charset="-122"/>
              </a:rPr>
              <a:t>: </a:t>
            </a:r>
            <a:r>
              <a:rPr lang="zh-CN" altLang="en-US" sz="3200" b="1" dirty="0" smtClean="0">
                <a:latin typeface="宋体" panose="02010600030101010101" pitchFamily="2" charset="-122"/>
                <a:ea typeface="宋体" panose="02010600030101010101" pitchFamily="2" charset="-122"/>
              </a:rPr>
              <a:t>网络层</a:t>
            </a:r>
          </a:p>
        </p:txBody>
      </p:sp>
      <p:sp>
        <p:nvSpPr>
          <p:cNvPr id="165892" name="Rectangle 4"/>
          <p:cNvSpPr>
            <a:spLocks noGrp="1" noChangeArrowheads="1"/>
          </p:cNvSpPr>
          <p:nvPr>
            <p:ph sz="half" idx="2"/>
          </p:nvPr>
        </p:nvSpPr>
        <p:spPr>
          <a:xfrm>
            <a:off x="2217017" y="1593850"/>
            <a:ext cx="3973513" cy="4425950"/>
          </a:xfrm>
        </p:spPr>
        <p:txBody>
          <a:bodyPr/>
          <a:lstStyle/>
          <a:p>
            <a:pPr eaLnBrk="1" hangingPunct="1">
              <a:lnSpc>
                <a:spcPct val="100000"/>
              </a:lnSpc>
            </a:pPr>
            <a:r>
              <a:rPr lang="en-US" altLang="zh-CN" sz="2600" b="1" dirty="0" smtClean="0">
                <a:latin typeface="宋体" panose="02010600030101010101" pitchFamily="2" charset="-122"/>
                <a:ea typeface="宋体" panose="02010600030101010101" pitchFamily="2" charset="-122"/>
              </a:rPr>
              <a:t>5.1 </a:t>
            </a:r>
            <a:r>
              <a:rPr lang="zh-CN" altLang="en-US" sz="2600" b="1" dirty="0">
                <a:latin typeface="宋体" panose="02010600030101010101" pitchFamily="2" charset="-122"/>
                <a:ea typeface="宋体" panose="02010600030101010101" pitchFamily="2" charset="-122"/>
              </a:rPr>
              <a:t>选路算法</a:t>
            </a:r>
          </a:p>
          <a:p>
            <a:pPr marL="715963" lvl="1" indent="-255588" defTabSz="0">
              <a:lnSpc>
                <a:spcPct val="100000"/>
              </a:lnSpc>
              <a:spcAft>
                <a:spcPct val="0"/>
              </a:spcAft>
              <a:buClr>
                <a:srgbClr val="1F1F20"/>
              </a:buClr>
              <a:tabLst>
                <a:tab pos="542925" algn="l"/>
              </a:tabLst>
            </a:pPr>
            <a:r>
              <a:rPr lang="zh-CN" altLang="en-US" b="1" dirty="0">
                <a:latin typeface="宋体" panose="02010600030101010101" pitchFamily="2" charset="-122"/>
                <a:ea typeface="宋体" panose="02010600030101010101" pitchFamily="2" charset="-122"/>
              </a:rPr>
              <a:t>链路状态选路算法</a:t>
            </a:r>
          </a:p>
          <a:p>
            <a:pPr marL="715963" lvl="1" indent="-255588" defTabSz="0">
              <a:lnSpc>
                <a:spcPct val="100000"/>
              </a:lnSpc>
              <a:spcAft>
                <a:spcPct val="0"/>
              </a:spcAft>
              <a:buClr>
                <a:srgbClr val="1F1F20"/>
              </a:buClr>
              <a:tabLst>
                <a:tab pos="542925" algn="l"/>
              </a:tabLst>
            </a:pPr>
            <a:r>
              <a:rPr lang="zh-CN" altLang="en-US" b="1" dirty="0">
                <a:latin typeface="宋体" panose="02010600030101010101" pitchFamily="2" charset="-122"/>
                <a:ea typeface="宋体" panose="02010600030101010101" pitchFamily="2" charset="-122"/>
              </a:rPr>
              <a:t>距离向量算法</a:t>
            </a:r>
          </a:p>
          <a:p>
            <a:pPr marL="715963" lvl="1" indent="-255588" defTabSz="0">
              <a:lnSpc>
                <a:spcPct val="100000"/>
              </a:lnSpc>
              <a:spcAft>
                <a:spcPct val="0"/>
              </a:spcAft>
              <a:buClr>
                <a:srgbClr val="1F1F20"/>
              </a:buClr>
              <a:tabLst>
                <a:tab pos="542925" algn="l"/>
              </a:tabLst>
            </a:pPr>
            <a:r>
              <a:rPr lang="zh-CN" altLang="en-US" b="1" dirty="0">
                <a:latin typeface="宋体" panose="02010600030101010101" pitchFamily="2" charset="-122"/>
                <a:ea typeface="宋体" panose="02010600030101010101" pitchFamily="2" charset="-122"/>
              </a:rPr>
              <a:t>层次选路</a:t>
            </a:r>
          </a:p>
          <a:p>
            <a:pPr eaLnBrk="1" hangingPunct="1">
              <a:lnSpc>
                <a:spcPct val="100000"/>
              </a:lnSpc>
            </a:pPr>
            <a:r>
              <a:rPr lang="en-US" altLang="zh-CN" sz="2600" b="1" dirty="0" smtClean="0">
                <a:latin typeface="宋体" panose="02010600030101010101" pitchFamily="2" charset="-122"/>
                <a:ea typeface="宋体" panose="02010600030101010101" pitchFamily="2" charset="-122"/>
              </a:rPr>
              <a:t>5.2 </a:t>
            </a:r>
            <a:r>
              <a:rPr lang="zh-CN" altLang="en-US" sz="2600" b="1" dirty="0">
                <a:latin typeface="宋体" panose="02010600030101010101" pitchFamily="2" charset="-122"/>
                <a:ea typeface="宋体" panose="02010600030101010101" pitchFamily="2" charset="-122"/>
              </a:rPr>
              <a:t>因特网中的选路</a:t>
            </a:r>
          </a:p>
          <a:p>
            <a:pPr marL="715963" lvl="1" indent="-255588" defTabSz="0">
              <a:lnSpc>
                <a:spcPct val="100000"/>
              </a:lnSpc>
              <a:spcAft>
                <a:spcPct val="0"/>
              </a:spcAft>
              <a:buClr>
                <a:srgbClr val="1F1F20"/>
              </a:buClr>
              <a:tabLst>
                <a:tab pos="542925" algn="l"/>
              </a:tabLst>
            </a:pPr>
            <a:r>
              <a:rPr lang="en-US" altLang="zh-CN" b="1" dirty="0">
                <a:latin typeface="宋体" panose="02010600030101010101" pitchFamily="2" charset="-122"/>
                <a:ea typeface="宋体" panose="02010600030101010101" pitchFamily="2" charset="-122"/>
              </a:rPr>
              <a:t>RIP</a:t>
            </a:r>
          </a:p>
          <a:p>
            <a:pPr marL="715963" lvl="1" indent="-255588" defTabSz="0">
              <a:lnSpc>
                <a:spcPct val="100000"/>
              </a:lnSpc>
              <a:spcAft>
                <a:spcPct val="0"/>
              </a:spcAft>
              <a:buClr>
                <a:srgbClr val="1F1F20"/>
              </a:buClr>
              <a:tabLst>
                <a:tab pos="542925" algn="l"/>
              </a:tabLst>
            </a:pPr>
            <a:r>
              <a:rPr lang="en-US" altLang="zh-CN" b="1" dirty="0">
                <a:latin typeface="宋体" panose="02010600030101010101" pitchFamily="2" charset="-122"/>
                <a:ea typeface="宋体" panose="02010600030101010101" pitchFamily="2" charset="-122"/>
              </a:rPr>
              <a:t>OSPF</a:t>
            </a:r>
          </a:p>
          <a:p>
            <a:pPr marL="715963" lvl="1" indent="-255588" defTabSz="0">
              <a:lnSpc>
                <a:spcPct val="100000"/>
              </a:lnSpc>
              <a:spcAft>
                <a:spcPct val="0"/>
              </a:spcAft>
              <a:buClr>
                <a:srgbClr val="1F1F20"/>
              </a:buClr>
              <a:tabLst>
                <a:tab pos="542925" algn="l"/>
              </a:tabLst>
            </a:pPr>
            <a:r>
              <a:rPr lang="en-US" altLang="zh-CN" b="1" dirty="0">
                <a:latin typeface="宋体" panose="02010600030101010101" pitchFamily="2" charset="-122"/>
                <a:ea typeface="宋体" panose="02010600030101010101" pitchFamily="2" charset="-122"/>
              </a:rPr>
              <a:t>BGP</a:t>
            </a:r>
          </a:p>
          <a:p>
            <a:pPr marL="0" indent="0" eaLnBrk="1" hangingPunct="1">
              <a:lnSpc>
                <a:spcPct val="100000"/>
              </a:lnSpc>
              <a:buNone/>
            </a:pPr>
            <a:endParaRPr lang="zh-CN" altLang="en-US" sz="2600" b="1" dirty="0">
              <a:latin typeface="宋体" panose="02010600030101010101" pitchFamily="2" charset="-122"/>
              <a:ea typeface="宋体" panose="02010600030101010101" pitchFamily="2" charset="-122"/>
            </a:endParaRPr>
          </a:p>
        </p:txBody>
      </p:sp>
      <p:sp>
        <p:nvSpPr>
          <p:cNvPr id="147460" name="灯片编号占位符 5"/>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CD0E9144-2173-4D70-BEAF-7495C5D0C65F}" type="slidenum">
              <a:rPr altLang="zh-CN" dirty="0" smtClean="0">
                <a:solidFill>
                  <a:srgbClr val="919293"/>
                </a:solidFill>
                <a:ea typeface="黑体" panose="02010609060101010101" pitchFamily="49" charset="-122"/>
              </a:rPr>
              <a:pPr>
                <a:defRPr/>
              </a:pPr>
              <a:t>24</a:t>
            </a:fld>
            <a:endParaRPr lang="zh-CN" altLang="zh-CN" smtClean="0">
              <a:solidFill>
                <a:srgbClr val="919293"/>
              </a:solidFill>
              <a:ea typeface="黑体" panose="02010609060101010101" pitchFamily="49" charset="-122"/>
            </a:endParaRPr>
          </a:p>
        </p:txBody>
      </p:sp>
    </p:spTree>
    <p:extLst>
      <p:ext uri="{BB962C8B-B14F-4D97-AF65-F5344CB8AC3E}">
        <p14:creationId xmlns:p14="http://schemas.microsoft.com/office/powerpoint/2010/main" val="1466028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2125518" y="271458"/>
            <a:ext cx="6721475" cy="700087"/>
          </a:xfrm>
        </p:spPr>
        <p:txBody>
          <a:bodyPr>
            <a:normAutofit/>
          </a:bodyPr>
          <a:lstStyle/>
          <a:p>
            <a:pPr eaLnBrk="1" hangingPunct="1"/>
            <a:r>
              <a:rPr lang="zh-CN" altLang="en-US" sz="3200" b="1" dirty="0" smtClean="0">
                <a:latin typeface="宋体" panose="02010600030101010101" pitchFamily="2" charset="-122"/>
                <a:ea typeface="宋体" panose="02010600030101010101" pitchFamily="2" charset="-122"/>
              </a:rPr>
              <a:t>层次选路</a:t>
            </a:r>
          </a:p>
        </p:txBody>
      </p:sp>
      <p:sp>
        <p:nvSpPr>
          <p:cNvPr id="173059" name="Rectangle 3"/>
          <p:cNvSpPr>
            <a:spLocks noGrp="1" noChangeArrowheads="1"/>
          </p:cNvSpPr>
          <p:nvPr>
            <p:ph sz="half" idx="1"/>
          </p:nvPr>
        </p:nvSpPr>
        <p:spPr>
          <a:xfrm>
            <a:off x="2033588" y="3371851"/>
            <a:ext cx="3973512" cy="2157413"/>
          </a:xfrm>
        </p:spPr>
        <p:txBody>
          <a:bodyPr>
            <a:normAutofit/>
          </a:bodyPr>
          <a:lstStyle/>
          <a:p>
            <a:pPr eaLnBrk="1" hangingPunct="1">
              <a:lnSpc>
                <a:spcPct val="90000"/>
              </a:lnSpc>
              <a:buFontTx/>
              <a:buNone/>
              <a:defRPr/>
            </a:pPr>
            <a:r>
              <a:rPr lang="zh-CN" altLang="en-US" sz="2400" b="1" dirty="0">
                <a:solidFill>
                  <a:schemeClr val="tx2"/>
                </a:solidFill>
                <a:latin typeface="宋体" panose="02010600030101010101" pitchFamily="2" charset="-122"/>
                <a:ea typeface="宋体" panose="02010600030101010101" pitchFamily="2" charset="-122"/>
              </a:rPr>
              <a:t>规模</a:t>
            </a:r>
            <a:r>
              <a:rPr lang="en-US" altLang="zh-CN" sz="2400" b="1" dirty="0">
                <a:solidFill>
                  <a:schemeClr val="tx2"/>
                </a:solidFill>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具有</a:t>
            </a:r>
            <a:r>
              <a:rPr lang="en-US" altLang="zh-CN" sz="2400" b="1" dirty="0">
                <a:latin typeface="宋体" panose="02010600030101010101" pitchFamily="2" charset="-122"/>
                <a:ea typeface="宋体" panose="02010600030101010101" pitchFamily="2" charset="-122"/>
              </a:rPr>
              <a:t>20</a:t>
            </a:r>
            <a:r>
              <a:rPr lang="zh-CN" altLang="en-US" sz="2400" b="1" dirty="0">
                <a:latin typeface="宋体" panose="02010600030101010101" pitchFamily="2" charset="-122"/>
                <a:ea typeface="宋体" panose="02010600030101010101" pitchFamily="2" charset="-122"/>
              </a:rPr>
              <a:t>亿个节点</a:t>
            </a:r>
          </a:p>
          <a:p>
            <a:pPr eaLnBrk="1" hangingPunct="1">
              <a:lnSpc>
                <a:spcPct val="90000"/>
              </a:lnSpc>
              <a:defRPr/>
            </a:pPr>
            <a:r>
              <a:rPr lang="zh-CN" altLang="en-US" sz="2400" b="1" dirty="0">
                <a:latin typeface="宋体" panose="02010600030101010101" pitchFamily="2" charset="-122"/>
                <a:ea typeface="宋体" panose="02010600030101010101" pitchFamily="2" charset="-122"/>
              </a:rPr>
              <a:t>路由表中不可能存储所有的节点</a:t>
            </a:r>
            <a:r>
              <a:rPr lang="en-US" altLang="zh-CN" sz="2400" b="1" dirty="0">
                <a:latin typeface="宋体" panose="02010600030101010101" pitchFamily="2" charset="-122"/>
                <a:ea typeface="宋体" panose="02010600030101010101" pitchFamily="2" charset="-122"/>
              </a:rPr>
              <a:t>!</a:t>
            </a:r>
          </a:p>
          <a:p>
            <a:pPr eaLnBrk="1" hangingPunct="1">
              <a:lnSpc>
                <a:spcPct val="90000"/>
              </a:lnSpc>
              <a:defRPr/>
            </a:pPr>
            <a:r>
              <a:rPr lang="zh-CN" altLang="en-US" sz="2400" b="1" dirty="0">
                <a:latin typeface="宋体" panose="02010600030101010101" pitchFamily="2" charset="-122"/>
                <a:ea typeface="宋体" panose="02010600030101010101" pitchFamily="2" charset="-122"/>
              </a:rPr>
              <a:t>路由表的信息交换将淹没数据链路</a:t>
            </a:r>
            <a:r>
              <a:rPr lang="en-US" altLang="zh-CN" sz="2400" b="1" dirty="0">
                <a:latin typeface="宋体" panose="02010600030101010101" pitchFamily="2" charset="-122"/>
                <a:ea typeface="宋体" panose="02010600030101010101" pitchFamily="2" charset="-122"/>
              </a:rPr>
              <a:t>! </a:t>
            </a:r>
          </a:p>
          <a:p>
            <a:pPr eaLnBrk="1" hangingPunct="1">
              <a:lnSpc>
                <a:spcPct val="90000"/>
              </a:lnSpc>
              <a:defRPr/>
            </a:pPr>
            <a:endParaRPr lang="en-US" altLang="zh-CN" b="1" dirty="0"/>
          </a:p>
        </p:txBody>
      </p:sp>
      <p:sp>
        <p:nvSpPr>
          <p:cNvPr id="173060" name="Rectangle 4"/>
          <p:cNvSpPr>
            <a:spLocks noGrp="1" noChangeArrowheads="1"/>
          </p:cNvSpPr>
          <p:nvPr>
            <p:ph sz="half" idx="2"/>
          </p:nvPr>
        </p:nvSpPr>
        <p:spPr>
          <a:xfrm>
            <a:off x="6330084" y="3371849"/>
            <a:ext cx="4019550" cy="2514600"/>
          </a:xfrm>
        </p:spPr>
        <p:txBody>
          <a:bodyPr>
            <a:normAutofit/>
          </a:bodyPr>
          <a:lstStyle/>
          <a:p>
            <a:pPr eaLnBrk="1" hangingPunct="1">
              <a:buFontTx/>
              <a:buNone/>
              <a:defRPr/>
            </a:pPr>
            <a:r>
              <a:rPr lang="zh-CN" altLang="en-US" sz="2400" b="1" dirty="0">
                <a:solidFill>
                  <a:schemeClr val="tx2"/>
                </a:solidFill>
                <a:latin typeface="宋体" panose="02010600030101010101" pitchFamily="2" charset="-122"/>
                <a:ea typeface="宋体" panose="02010600030101010101" pitchFamily="2" charset="-122"/>
              </a:rPr>
              <a:t>管理自治</a:t>
            </a:r>
            <a:endParaRPr lang="zh-CN" altLang="en-US" sz="2400" dirty="0">
              <a:solidFill>
                <a:schemeClr val="tx2"/>
              </a:solidFill>
              <a:latin typeface="宋体" panose="02010600030101010101" pitchFamily="2" charset="-122"/>
              <a:ea typeface="宋体" panose="02010600030101010101" pitchFamily="2" charset="-122"/>
            </a:endParaRPr>
          </a:p>
          <a:p>
            <a:pPr eaLnBrk="1" hangingPunct="1">
              <a:defRPr/>
            </a:pPr>
            <a:r>
              <a:rPr lang="en-US" altLang="zh-CN" sz="2400" b="1" dirty="0">
                <a:latin typeface="宋体" panose="02010600030101010101" pitchFamily="2" charset="-122"/>
                <a:ea typeface="宋体" panose="02010600030101010101" pitchFamily="2" charset="-122"/>
              </a:rPr>
              <a:t>internet =</a:t>
            </a:r>
            <a:r>
              <a:rPr lang="zh-CN" altLang="en-US" sz="2400" b="1" dirty="0">
                <a:latin typeface="宋体" panose="02010600030101010101" pitchFamily="2" charset="-122"/>
                <a:ea typeface="宋体" panose="02010600030101010101" pitchFamily="2" charset="-122"/>
              </a:rPr>
              <a:t>众多网络组成的网络</a:t>
            </a:r>
          </a:p>
          <a:p>
            <a:pPr eaLnBrk="1" hangingPunct="1">
              <a:defRPr/>
            </a:pPr>
            <a:r>
              <a:rPr lang="zh-CN" altLang="en-US" sz="2400" b="1" dirty="0">
                <a:latin typeface="宋体" panose="02010600030101010101" pitchFamily="2" charset="-122"/>
                <a:ea typeface="宋体" panose="02010600030101010101" pitchFamily="2" charset="-122"/>
              </a:rPr>
              <a:t>每个网络管理者管理自己网络的路由选择</a:t>
            </a:r>
          </a:p>
          <a:p>
            <a:pPr eaLnBrk="1" hangingPunct="1">
              <a:defRPr/>
            </a:pPr>
            <a:endParaRPr lang="en-US" altLang="zh-CN" b="1" dirty="0"/>
          </a:p>
        </p:txBody>
      </p:sp>
      <p:sp>
        <p:nvSpPr>
          <p:cNvPr id="182276" name="灯片编号占位符 5"/>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E3519F53-B65F-4F7F-A70C-851DDBA1AA7C}" type="slidenum">
              <a:rPr altLang="zh-CN" dirty="0" smtClean="0">
                <a:solidFill>
                  <a:srgbClr val="919293"/>
                </a:solidFill>
                <a:ea typeface="黑体" panose="02010609060101010101" pitchFamily="49" charset="-122"/>
              </a:rPr>
              <a:pPr>
                <a:defRPr/>
              </a:pPr>
              <a:t>25</a:t>
            </a:fld>
            <a:endParaRPr lang="zh-CN" altLang="zh-CN" smtClean="0">
              <a:solidFill>
                <a:srgbClr val="919293"/>
              </a:solidFill>
              <a:ea typeface="黑体" panose="02010609060101010101" pitchFamily="49" charset="-122"/>
            </a:endParaRPr>
          </a:p>
        </p:txBody>
      </p:sp>
      <p:sp>
        <p:nvSpPr>
          <p:cNvPr id="200710" name="Rectangle 5"/>
          <p:cNvSpPr>
            <a:spLocks noChangeArrowheads="1"/>
          </p:cNvSpPr>
          <p:nvPr/>
        </p:nvSpPr>
        <p:spPr bwMode="auto">
          <a:xfrm>
            <a:off x="2033588" y="1371598"/>
            <a:ext cx="7670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dirty="0"/>
              <a:t>迄今为止，我们的路由研究都是理想化的</a:t>
            </a:r>
          </a:p>
          <a:p>
            <a:r>
              <a:rPr lang="zh-CN" altLang="en-US" sz="2400" b="1" dirty="0"/>
              <a:t>所有路由器一样的</a:t>
            </a:r>
          </a:p>
          <a:p>
            <a:r>
              <a:rPr lang="zh-CN" altLang="en-US" sz="2400" b="1" dirty="0"/>
              <a:t>网络是 </a:t>
            </a:r>
            <a:r>
              <a:rPr lang="zh-CN" altLang="en-US" sz="2400" b="1" dirty="0">
                <a:latin typeface="Comic Sans MS" panose="030F0702030302020204" pitchFamily="66" charset="0"/>
              </a:rPr>
              <a:t>“</a:t>
            </a:r>
            <a:r>
              <a:rPr lang="zh-CN" altLang="en-US" sz="2400" b="1" dirty="0"/>
              <a:t>平面的</a:t>
            </a:r>
            <a:r>
              <a:rPr lang="zh-CN" altLang="en-US" sz="2400" b="1" dirty="0">
                <a:latin typeface="Comic Sans MS" panose="030F0702030302020204" pitchFamily="66" charset="0"/>
              </a:rPr>
              <a:t>”</a:t>
            </a:r>
            <a:endParaRPr lang="zh-CN" altLang="en-US" sz="2400" b="1" dirty="0"/>
          </a:p>
          <a:p>
            <a:r>
              <a:rPr lang="en-US" altLang="zh-CN" sz="2400" b="1" i="1" dirty="0">
                <a:latin typeface="Comic Sans MS" panose="030F0702030302020204" pitchFamily="66" charset="0"/>
              </a:rPr>
              <a:t>…</a:t>
            </a:r>
            <a:r>
              <a:rPr lang="en-US" altLang="zh-CN" sz="2400" b="1" i="1" dirty="0"/>
              <a:t> </a:t>
            </a:r>
            <a:r>
              <a:rPr lang="zh-CN" altLang="en-US" sz="2400" b="1" i="1" dirty="0"/>
              <a:t>实际中并不是这样的</a:t>
            </a:r>
          </a:p>
        </p:txBody>
      </p:sp>
    </p:spTree>
    <p:extLst>
      <p:ext uri="{BB962C8B-B14F-4D97-AF65-F5344CB8AC3E}">
        <p14:creationId xmlns:p14="http://schemas.microsoft.com/office/powerpoint/2010/main" val="2596789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2066925" y="312738"/>
            <a:ext cx="6721475" cy="700087"/>
          </a:xfrm>
        </p:spPr>
        <p:txBody>
          <a:bodyPr>
            <a:normAutofit/>
          </a:bodyPr>
          <a:lstStyle/>
          <a:p>
            <a:pPr eaLnBrk="1" hangingPunct="1"/>
            <a:r>
              <a:rPr lang="zh-CN" altLang="en-US" sz="3200" b="1" dirty="0" smtClean="0">
                <a:latin typeface="宋体" panose="02010600030101010101" pitchFamily="2" charset="-122"/>
                <a:ea typeface="宋体" panose="02010600030101010101" pitchFamily="2" charset="-122"/>
              </a:rPr>
              <a:t>层次选路</a:t>
            </a:r>
          </a:p>
        </p:txBody>
      </p:sp>
      <p:sp>
        <p:nvSpPr>
          <p:cNvPr id="202755" name="Rectangle 3"/>
          <p:cNvSpPr>
            <a:spLocks noGrp="1" noChangeArrowheads="1"/>
          </p:cNvSpPr>
          <p:nvPr>
            <p:ph sz="half" idx="1"/>
          </p:nvPr>
        </p:nvSpPr>
        <p:spPr>
          <a:xfrm>
            <a:off x="2066925" y="1301750"/>
            <a:ext cx="3810000" cy="4210050"/>
          </a:xfrm>
        </p:spPr>
        <p:txBody>
          <a:bodyPr>
            <a:normAutofit/>
          </a:bodyPr>
          <a:lstStyle/>
          <a:p>
            <a:pPr eaLnBrk="1" hangingPunct="1">
              <a:lnSpc>
                <a:spcPct val="130000"/>
              </a:lnSpc>
            </a:pPr>
            <a:r>
              <a:rPr lang="zh-CN" altLang="en-US" sz="2400" b="1" dirty="0" smtClean="0">
                <a:latin typeface="宋体" panose="02010600030101010101" pitchFamily="2" charset="-122"/>
                <a:ea typeface="宋体" panose="02010600030101010101" pitchFamily="2" charset="-122"/>
              </a:rPr>
              <a:t>一个区域内的路由器组成集合</a:t>
            </a:r>
            <a:r>
              <a:rPr lang="zh-CN" altLang="en-US" sz="2400" b="1" dirty="0" smtClean="0">
                <a:solidFill>
                  <a:srgbClr val="FF0000"/>
                </a:solidFill>
                <a:latin typeface="宋体" panose="02010600030101010101" pitchFamily="2" charset="-122"/>
                <a:ea typeface="宋体" panose="02010600030101010101" pitchFamily="2" charset="-122"/>
              </a:rPr>
              <a:t> </a:t>
            </a:r>
            <a:r>
              <a:rPr lang="zh-CN" altLang="en-US" sz="2400" b="1" dirty="0" smtClean="0">
                <a:solidFill>
                  <a:schemeClr val="tx2"/>
                </a:solidFill>
                <a:latin typeface="宋体" panose="02010600030101010101" pitchFamily="2" charset="-122"/>
                <a:ea typeface="宋体" panose="02010600030101010101" pitchFamily="2" charset="-122"/>
              </a:rPr>
              <a:t>“自治系统” </a:t>
            </a:r>
            <a:r>
              <a:rPr lang="en-US" altLang="zh-CN" sz="2400" b="1" dirty="0" smtClean="0">
                <a:solidFill>
                  <a:schemeClr val="tx2"/>
                </a:solidFill>
                <a:latin typeface="宋体" panose="02010600030101010101" pitchFamily="2" charset="-122"/>
                <a:ea typeface="宋体" panose="02010600030101010101" pitchFamily="2" charset="-122"/>
              </a:rPr>
              <a:t>(AS)</a:t>
            </a:r>
          </a:p>
          <a:p>
            <a:pPr eaLnBrk="1" hangingPunct="1">
              <a:lnSpc>
                <a:spcPct val="130000"/>
              </a:lnSpc>
            </a:pPr>
            <a:r>
              <a:rPr lang="zh-CN" altLang="en-US" sz="2400" b="1" dirty="0" smtClean="0">
                <a:latin typeface="宋体" panose="02010600030101010101" pitchFamily="2" charset="-122"/>
                <a:ea typeface="宋体" panose="02010600030101010101" pitchFamily="2" charset="-122"/>
              </a:rPr>
              <a:t>同一个自治系统的路由器运行相同的路由协议</a:t>
            </a:r>
          </a:p>
          <a:p>
            <a:pPr marL="715963" lvl="1" indent="-271463" defTabSz="0">
              <a:lnSpc>
                <a:spcPct val="100000"/>
              </a:lnSpc>
              <a:spcAft>
                <a:spcPct val="0"/>
              </a:spcAft>
            </a:pPr>
            <a:r>
              <a:rPr lang="zh-CN" altLang="en-US" b="1" dirty="0">
                <a:solidFill>
                  <a:schemeClr val="tx2"/>
                </a:solidFill>
                <a:latin typeface="宋体" panose="02010600030101010101" pitchFamily="2" charset="-122"/>
                <a:ea typeface="宋体" panose="02010600030101010101" pitchFamily="2" charset="-122"/>
              </a:rPr>
              <a:t>区域内路由协议</a:t>
            </a:r>
          </a:p>
          <a:p>
            <a:pPr marL="715963" lvl="1" indent="-271463" defTabSz="0">
              <a:lnSpc>
                <a:spcPct val="100000"/>
              </a:lnSpc>
              <a:spcAft>
                <a:spcPct val="0"/>
              </a:spcAft>
            </a:pPr>
            <a:r>
              <a:rPr lang="zh-CN" altLang="en-US" b="1" dirty="0">
                <a:latin typeface="宋体" panose="02010600030101010101" pitchFamily="2" charset="-122"/>
                <a:ea typeface="宋体" panose="02010600030101010101" pitchFamily="2" charset="-122"/>
              </a:rPr>
              <a:t>不同自治系统内的路由器可以运行不同的</a:t>
            </a:r>
            <a:r>
              <a:rPr lang="zh-CN" altLang="en-US" b="1" dirty="0">
                <a:solidFill>
                  <a:schemeClr val="tx2"/>
                </a:solidFill>
                <a:latin typeface="宋体" panose="02010600030101010101" pitchFamily="2" charset="-122"/>
                <a:ea typeface="宋体" panose="02010600030101010101" pitchFamily="2" charset="-122"/>
              </a:rPr>
              <a:t>区域内路由协议</a:t>
            </a:r>
          </a:p>
        </p:txBody>
      </p:sp>
      <p:sp>
        <p:nvSpPr>
          <p:cNvPr id="202756" name="Rectangle 4"/>
          <p:cNvSpPr>
            <a:spLocks noGrp="1" noChangeArrowheads="1"/>
          </p:cNvSpPr>
          <p:nvPr>
            <p:ph sz="half" idx="2"/>
          </p:nvPr>
        </p:nvSpPr>
        <p:spPr>
          <a:xfrm>
            <a:off x="6511926" y="1352550"/>
            <a:ext cx="3973513" cy="4425950"/>
          </a:xfrm>
        </p:spPr>
        <p:txBody>
          <a:bodyPr>
            <a:normAutofit/>
          </a:bodyPr>
          <a:lstStyle/>
          <a:p>
            <a:pPr eaLnBrk="1" hangingPunct="1">
              <a:lnSpc>
                <a:spcPct val="100000"/>
              </a:lnSpc>
              <a:buFontTx/>
              <a:buNone/>
            </a:pPr>
            <a:r>
              <a:rPr lang="zh-CN" altLang="en-US" sz="2400" b="1" u="sng" dirty="0" smtClean="0">
                <a:solidFill>
                  <a:schemeClr val="tx2"/>
                </a:solidFill>
                <a:latin typeface="宋体" panose="02010600030101010101" pitchFamily="2" charset="-122"/>
                <a:ea typeface="宋体" panose="02010600030101010101" pitchFamily="2" charset="-122"/>
              </a:rPr>
              <a:t>网关路由器</a:t>
            </a:r>
          </a:p>
          <a:p>
            <a:pPr eaLnBrk="1" hangingPunct="1">
              <a:lnSpc>
                <a:spcPct val="100000"/>
              </a:lnSpc>
            </a:pPr>
            <a:r>
              <a:rPr lang="zh-CN" altLang="en-US" sz="2400" b="1" dirty="0" smtClean="0">
                <a:latin typeface="宋体" panose="02010600030101010101" pitchFamily="2" charset="-122"/>
                <a:ea typeface="宋体" panose="02010600030101010101" pitchFamily="2" charset="-122"/>
              </a:rPr>
              <a:t>和其他自治系统内的路由器直接相连的路由器</a:t>
            </a:r>
          </a:p>
          <a:p>
            <a:pPr marL="715963" lvl="1" indent="-255588" defTabSz="0">
              <a:lnSpc>
                <a:spcPct val="100000"/>
              </a:lnSpc>
              <a:spcAft>
                <a:spcPct val="0"/>
              </a:spcAft>
              <a:buClr>
                <a:srgbClr val="1F1F20"/>
              </a:buClr>
              <a:tabLst>
                <a:tab pos="542925" algn="l"/>
              </a:tabLst>
            </a:pPr>
            <a:r>
              <a:rPr lang="zh-CN" altLang="en-US" b="1" dirty="0">
                <a:latin typeface="宋体" panose="02010600030101010101" pitchFamily="2" charset="-122"/>
                <a:ea typeface="宋体" panose="02010600030101010101" pitchFamily="2" charset="-122"/>
              </a:rPr>
              <a:t>运行域间路由协议，与其他网关路由器交互</a:t>
            </a:r>
          </a:p>
          <a:p>
            <a:pPr eaLnBrk="1" hangingPunct="1">
              <a:lnSpc>
                <a:spcPct val="100000"/>
              </a:lnSpc>
            </a:pPr>
            <a:r>
              <a:rPr lang="zh-CN" altLang="en-US" sz="2400" b="1" dirty="0" smtClean="0">
                <a:latin typeface="宋体" panose="02010600030101010101" pitchFamily="2" charset="-122"/>
                <a:ea typeface="宋体" panose="02010600030101010101" pitchFamily="2" charset="-122"/>
              </a:rPr>
              <a:t>同自治系统内的所有其他路由器一样也运行域内路由协议</a:t>
            </a:r>
          </a:p>
          <a:p>
            <a:pPr eaLnBrk="1" hangingPunct="1">
              <a:lnSpc>
                <a:spcPct val="80000"/>
              </a:lnSpc>
            </a:pPr>
            <a:endParaRPr lang="en-US" altLang="zh-CN" b="1" dirty="0"/>
          </a:p>
        </p:txBody>
      </p:sp>
      <p:sp>
        <p:nvSpPr>
          <p:cNvPr id="184324" name="灯片编号占位符 5"/>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CD4C2632-CE39-42AF-9BAD-6FD5890556CA}" type="slidenum">
              <a:rPr altLang="zh-CN" dirty="0" smtClean="0">
                <a:solidFill>
                  <a:srgbClr val="919293"/>
                </a:solidFill>
                <a:ea typeface="黑体" panose="02010609060101010101" pitchFamily="49" charset="-122"/>
              </a:rPr>
              <a:pPr>
                <a:defRPr/>
              </a:pPr>
              <a:t>26</a:t>
            </a:fld>
            <a:endParaRPr lang="zh-CN" altLang="zh-CN" smtClean="0">
              <a:solidFill>
                <a:srgbClr val="919293"/>
              </a:solidFill>
              <a:ea typeface="黑体" panose="02010609060101010101" pitchFamily="49" charset="-122"/>
            </a:endParaRPr>
          </a:p>
        </p:txBody>
      </p:sp>
    </p:spTree>
    <p:extLst>
      <p:ext uri="{BB962C8B-B14F-4D97-AF65-F5344CB8AC3E}">
        <p14:creationId xmlns:p14="http://schemas.microsoft.com/office/powerpoint/2010/main" val="3100339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123"/>
          <p:cNvSpPr>
            <a:spLocks noGrp="1" noChangeArrowheads="1"/>
          </p:cNvSpPr>
          <p:nvPr>
            <p:ph type="title"/>
          </p:nvPr>
        </p:nvSpPr>
        <p:spPr>
          <a:xfrm>
            <a:off x="1762126" y="340521"/>
            <a:ext cx="6719887" cy="700087"/>
          </a:xfrm>
        </p:spPr>
        <p:txBody>
          <a:bodyPr>
            <a:normAutofit/>
          </a:bodyPr>
          <a:lstStyle/>
          <a:p>
            <a:pPr eaLnBrk="1" hangingPunct="1"/>
            <a:r>
              <a:rPr lang="en-US" altLang="zh-CN" sz="3200" b="1" dirty="0" smtClean="0">
                <a:latin typeface="宋体" panose="02010600030101010101" pitchFamily="2" charset="-122"/>
                <a:ea typeface="宋体" panose="02010600030101010101" pitchFamily="2" charset="-122"/>
              </a:rPr>
              <a:t>AS</a:t>
            </a:r>
            <a:r>
              <a:rPr lang="zh-CN" altLang="en-US" sz="3200" b="1" dirty="0" smtClean="0">
                <a:latin typeface="宋体" panose="02010600030101010101" pitchFamily="2" charset="-122"/>
                <a:ea typeface="宋体" panose="02010600030101010101" pitchFamily="2" charset="-122"/>
              </a:rPr>
              <a:t>互连</a:t>
            </a:r>
          </a:p>
        </p:txBody>
      </p:sp>
      <p:sp>
        <p:nvSpPr>
          <p:cNvPr id="204803" name="Rectangle 124"/>
          <p:cNvSpPr>
            <a:spLocks noGrp="1" noChangeArrowheads="1"/>
          </p:cNvSpPr>
          <p:nvPr>
            <p:ph sz="half" idx="1"/>
          </p:nvPr>
        </p:nvSpPr>
        <p:spPr>
          <a:xfrm>
            <a:off x="6638925" y="3159126"/>
            <a:ext cx="3810000" cy="3400425"/>
          </a:xfrm>
        </p:spPr>
        <p:txBody>
          <a:bodyPr/>
          <a:lstStyle/>
          <a:p>
            <a:pPr eaLnBrk="1" hangingPunct="1"/>
            <a:r>
              <a:rPr lang="zh-CN" altLang="en-US" sz="2600" b="1">
                <a:latin typeface="宋体" panose="02010600030101010101" pitchFamily="2" charset="-122"/>
                <a:ea typeface="宋体" panose="02010600030101010101" pitchFamily="2" charset="-122"/>
              </a:rPr>
              <a:t>转发表根据</a:t>
            </a:r>
            <a:r>
              <a:rPr lang="en-US" altLang="zh-CN" sz="2600" b="1">
                <a:latin typeface="宋体" panose="02010600030101010101" pitchFamily="2" charset="-122"/>
                <a:ea typeface="宋体" panose="02010600030101010101" pitchFamily="2" charset="-122"/>
              </a:rPr>
              <a:t>AS</a:t>
            </a:r>
            <a:r>
              <a:rPr lang="zh-CN" altLang="en-US" sz="2600" b="1">
                <a:latin typeface="宋体" panose="02010600030101010101" pitchFamily="2" charset="-122"/>
                <a:ea typeface="宋体" panose="02010600030101010101" pitchFamily="2" charset="-122"/>
              </a:rPr>
              <a:t>内和</a:t>
            </a:r>
            <a:r>
              <a:rPr lang="en-US" altLang="zh-CN" sz="2600" b="1">
                <a:latin typeface="宋体" panose="02010600030101010101" pitchFamily="2" charset="-122"/>
                <a:ea typeface="宋体" panose="02010600030101010101" pitchFamily="2" charset="-122"/>
              </a:rPr>
              <a:t>AS</a:t>
            </a:r>
            <a:r>
              <a:rPr lang="zh-CN" altLang="en-US" sz="2600" b="1">
                <a:latin typeface="宋体" panose="02010600030101010101" pitchFamily="2" charset="-122"/>
                <a:ea typeface="宋体" panose="02010600030101010101" pitchFamily="2" charset="-122"/>
              </a:rPr>
              <a:t>间选路算法而配置。</a:t>
            </a:r>
          </a:p>
          <a:p>
            <a:pPr marL="715963" lvl="1" indent="-271463" defTabSz="0">
              <a:spcAft>
                <a:spcPct val="0"/>
              </a:spcAft>
            </a:pPr>
            <a:r>
              <a:rPr lang="en-US" altLang="zh-CN" sz="2200" b="1">
                <a:latin typeface="宋体" panose="02010600030101010101" pitchFamily="2" charset="-122"/>
                <a:ea typeface="宋体" panose="02010600030101010101" pitchFamily="2" charset="-122"/>
              </a:rPr>
              <a:t>AS</a:t>
            </a:r>
            <a:r>
              <a:rPr lang="zh-CN" altLang="en-US" sz="2200" b="1">
                <a:latin typeface="宋体" panose="02010600030101010101" pitchFamily="2" charset="-122"/>
                <a:ea typeface="宋体" panose="02010600030101010101" pitchFamily="2" charset="-122"/>
              </a:rPr>
              <a:t>域内的选路项用于目的端在域内的选路。</a:t>
            </a:r>
          </a:p>
          <a:p>
            <a:pPr marL="715963" lvl="1" indent="-271463" defTabSz="0">
              <a:spcAft>
                <a:spcPct val="0"/>
              </a:spcAft>
            </a:pPr>
            <a:r>
              <a:rPr lang="en-US" altLang="zh-CN" sz="2200" b="1">
                <a:latin typeface="宋体" panose="02010600030101010101" pitchFamily="2" charset="-122"/>
                <a:ea typeface="宋体" panose="02010600030101010101" pitchFamily="2" charset="-122"/>
              </a:rPr>
              <a:t>AS</a:t>
            </a:r>
            <a:r>
              <a:rPr lang="zh-CN" altLang="en-US" sz="2200" b="1">
                <a:latin typeface="宋体" panose="02010600030101010101" pitchFamily="2" charset="-122"/>
                <a:ea typeface="宋体" panose="02010600030101010101" pitchFamily="2" charset="-122"/>
              </a:rPr>
              <a:t>域内和</a:t>
            </a:r>
            <a:r>
              <a:rPr lang="en-US" altLang="zh-CN" sz="2200" b="1">
                <a:latin typeface="宋体" panose="02010600030101010101" pitchFamily="2" charset="-122"/>
                <a:ea typeface="宋体" panose="02010600030101010101" pitchFamily="2" charset="-122"/>
              </a:rPr>
              <a:t>AS</a:t>
            </a:r>
            <a:r>
              <a:rPr lang="zh-CN" altLang="en-US" sz="2200" b="1">
                <a:latin typeface="宋体" panose="02010600030101010101" pitchFamily="2" charset="-122"/>
                <a:ea typeface="宋体" panose="02010600030101010101" pitchFamily="2" charset="-122"/>
              </a:rPr>
              <a:t>域间的选路项用于目的端在域外的选路</a:t>
            </a:r>
            <a:r>
              <a:rPr lang="zh-CN" altLang="en-US" sz="2200" b="1"/>
              <a:t>。</a:t>
            </a:r>
          </a:p>
        </p:txBody>
      </p:sp>
      <p:sp>
        <p:nvSpPr>
          <p:cNvPr id="186371" name="灯片编号占位符 5"/>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3A2AF2F8-E2A7-4D73-A557-F7F444CBBD8C}" type="slidenum">
              <a:rPr altLang="zh-CN" dirty="0" smtClean="0">
                <a:solidFill>
                  <a:srgbClr val="919293"/>
                </a:solidFill>
                <a:ea typeface="黑体" panose="02010609060101010101" pitchFamily="49" charset="-122"/>
              </a:rPr>
              <a:pPr>
                <a:defRPr/>
              </a:pPr>
              <a:t>27</a:t>
            </a:fld>
            <a:endParaRPr lang="zh-CN" altLang="zh-CN" smtClean="0">
              <a:solidFill>
                <a:srgbClr val="919293"/>
              </a:solidFill>
              <a:ea typeface="黑体" panose="02010609060101010101" pitchFamily="49" charset="-122"/>
            </a:endParaRPr>
          </a:p>
        </p:txBody>
      </p:sp>
      <p:grpSp>
        <p:nvGrpSpPr>
          <p:cNvPr id="204805" name="Group 122"/>
          <p:cNvGrpSpPr>
            <a:grpSpLocks/>
          </p:cNvGrpSpPr>
          <p:nvPr/>
        </p:nvGrpSpPr>
        <p:grpSpPr bwMode="auto">
          <a:xfrm>
            <a:off x="1838326" y="1398589"/>
            <a:ext cx="6113463" cy="4319587"/>
            <a:chOff x="198" y="881"/>
            <a:chExt cx="3851" cy="2721"/>
          </a:xfrm>
        </p:grpSpPr>
        <p:sp>
          <p:nvSpPr>
            <p:cNvPr id="204806" name="Freeform 2"/>
            <p:cNvSpPr>
              <a:spLocks noChangeArrowheads="1"/>
            </p:cNvSpPr>
            <p:nvPr/>
          </p:nvSpPr>
          <p:spPr bwMode="auto">
            <a:xfrm>
              <a:off x="2634" y="1026"/>
              <a:ext cx="1415" cy="930"/>
            </a:xfrm>
            <a:custGeom>
              <a:avLst/>
              <a:gdLst>
                <a:gd name="T0" fmla="*/ 50 w 1415"/>
                <a:gd name="T1" fmla="*/ 223 h 930"/>
                <a:gd name="T2" fmla="*/ 128 w 1415"/>
                <a:gd name="T3" fmla="*/ 141 h 930"/>
                <a:gd name="T4" fmla="*/ 228 w 1415"/>
                <a:gd name="T5" fmla="*/ 69 h 930"/>
                <a:gd name="T6" fmla="*/ 349 w 1415"/>
                <a:gd name="T7" fmla="*/ 19 h 930"/>
                <a:gd name="T8" fmla="*/ 454 w 1415"/>
                <a:gd name="T9" fmla="*/ 1 h 930"/>
                <a:gd name="T10" fmla="*/ 587 w 1415"/>
                <a:gd name="T11" fmla="*/ 3 h 930"/>
                <a:gd name="T12" fmla="*/ 790 w 1415"/>
                <a:gd name="T13" fmla="*/ 28 h 930"/>
                <a:gd name="T14" fmla="*/ 989 w 1415"/>
                <a:gd name="T15" fmla="*/ 70 h 930"/>
                <a:gd name="T16" fmla="*/ 1075 w 1415"/>
                <a:gd name="T17" fmla="*/ 94 h 930"/>
                <a:gd name="T18" fmla="*/ 1146 w 1415"/>
                <a:gd name="T19" fmla="*/ 119 h 930"/>
                <a:gd name="T20" fmla="*/ 1253 w 1415"/>
                <a:gd name="T21" fmla="*/ 175 h 930"/>
                <a:gd name="T22" fmla="*/ 1329 w 1415"/>
                <a:gd name="T23" fmla="*/ 243 h 930"/>
                <a:gd name="T24" fmla="*/ 1379 w 1415"/>
                <a:gd name="T25" fmla="*/ 318 h 930"/>
                <a:gd name="T26" fmla="*/ 1407 w 1415"/>
                <a:gd name="T27" fmla="*/ 399 h 930"/>
                <a:gd name="T28" fmla="*/ 1414 w 1415"/>
                <a:gd name="T29" fmla="*/ 491 h 930"/>
                <a:gd name="T30" fmla="*/ 1398 w 1415"/>
                <a:gd name="T31" fmla="*/ 593 h 930"/>
                <a:gd name="T32" fmla="*/ 1356 w 1415"/>
                <a:gd name="T33" fmla="*/ 691 h 930"/>
                <a:gd name="T34" fmla="*/ 1284 w 1415"/>
                <a:gd name="T35" fmla="*/ 771 h 930"/>
                <a:gd name="T36" fmla="*/ 1171 w 1415"/>
                <a:gd name="T37" fmla="*/ 833 h 930"/>
                <a:gd name="T38" fmla="*/ 1021 w 1415"/>
                <a:gd name="T39" fmla="*/ 884 h 930"/>
                <a:gd name="T40" fmla="*/ 856 w 1415"/>
                <a:gd name="T41" fmla="*/ 918 h 930"/>
                <a:gd name="T42" fmla="*/ 695 w 1415"/>
                <a:gd name="T43" fmla="*/ 929 h 930"/>
                <a:gd name="T44" fmla="*/ 525 w 1415"/>
                <a:gd name="T45" fmla="*/ 915 h 930"/>
                <a:gd name="T46" fmla="*/ 342 w 1415"/>
                <a:gd name="T47" fmla="*/ 880 h 930"/>
                <a:gd name="T48" fmla="*/ 178 w 1415"/>
                <a:gd name="T49" fmla="*/ 824 h 930"/>
                <a:gd name="T50" fmla="*/ 111 w 1415"/>
                <a:gd name="T51" fmla="*/ 789 h 930"/>
                <a:gd name="T52" fmla="*/ 60 w 1415"/>
                <a:gd name="T53" fmla="*/ 750 h 930"/>
                <a:gd name="T54" fmla="*/ 26 w 1415"/>
                <a:gd name="T55" fmla="*/ 701 h 930"/>
                <a:gd name="T56" fmla="*/ 7 w 1415"/>
                <a:gd name="T57" fmla="*/ 642 h 930"/>
                <a:gd name="T58" fmla="*/ 0 w 1415"/>
                <a:gd name="T59" fmla="*/ 504 h 930"/>
                <a:gd name="T60" fmla="*/ 13 w 1415"/>
                <a:gd name="T61" fmla="*/ 368 h 930"/>
                <a:gd name="T62" fmla="*/ 19 w 1415"/>
                <a:gd name="T63" fmla="*/ 285 h 9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15" h="930">
                  <a:moveTo>
                    <a:pt x="19" y="265"/>
                  </a:moveTo>
                  <a:lnTo>
                    <a:pt x="50" y="223"/>
                  </a:lnTo>
                  <a:lnTo>
                    <a:pt x="86" y="182"/>
                  </a:lnTo>
                  <a:lnTo>
                    <a:pt x="128" y="141"/>
                  </a:lnTo>
                  <a:lnTo>
                    <a:pt x="176" y="103"/>
                  </a:lnTo>
                  <a:lnTo>
                    <a:pt x="228" y="69"/>
                  </a:lnTo>
                  <a:lnTo>
                    <a:pt x="286" y="40"/>
                  </a:lnTo>
                  <a:lnTo>
                    <a:pt x="349" y="19"/>
                  </a:lnTo>
                  <a:lnTo>
                    <a:pt x="417" y="5"/>
                  </a:lnTo>
                  <a:lnTo>
                    <a:pt x="454" y="1"/>
                  </a:lnTo>
                  <a:lnTo>
                    <a:pt x="495" y="0"/>
                  </a:lnTo>
                  <a:lnTo>
                    <a:pt x="587" y="3"/>
                  </a:lnTo>
                  <a:lnTo>
                    <a:pt x="686" y="13"/>
                  </a:lnTo>
                  <a:lnTo>
                    <a:pt x="790" y="28"/>
                  </a:lnTo>
                  <a:lnTo>
                    <a:pt x="893" y="48"/>
                  </a:lnTo>
                  <a:lnTo>
                    <a:pt x="989" y="70"/>
                  </a:lnTo>
                  <a:lnTo>
                    <a:pt x="1034" y="82"/>
                  </a:lnTo>
                  <a:lnTo>
                    <a:pt x="1075" y="94"/>
                  </a:lnTo>
                  <a:lnTo>
                    <a:pt x="1113" y="106"/>
                  </a:lnTo>
                  <a:lnTo>
                    <a:pt x="1146" y="119"/>
                  </a:lnTo>
                  <a:lnTo>
                    <a:pt x="1204" y="145"/>
                  </a:lnTo>
                  <a:lnTo>
                    <a:pt x="1253" y="175"/>
                  </a:lnTo>
                  <a:lnTo>
                    <a:pt x="1294" y="208"/>
                  </a:lnTo>
                  <a:lnTo>
                    <a:pt x="1329" y="243"/>
                  </a:lnTo>
                  <a:lnTo>
                    <a:pt x="1357" y="280"/>
                  </a:lnTo>
                  <a:lnTo>
                    <a:pt x="1379" y="318"/>
                  </a:lnTo>
                  <a:lnTo>
                    <a:pt x="1395" y="359"/>
                  </a:lnTo>
                  <a:lnTo>
                    <a:pt x="1407" y="399"/>
                  </a:lnTo>
                  <a:lnTo>
                    <a:pt x="1412" y="443"/>
                  </a:lnTo>
                  <a:lnTo>
                    <a:pt x="1414" y="491"/>
                  </a:lnTo>
                  <a:lnTo>
                    <a:pt x="1409" y="541"/>
                  </a:lnTo>
                  <a:lnTo>
                    <a:pt x="1398" y="593"/>
                  </a:lnTo>
                  <a:lnTo>
                    <a:pt x="1380" y="643"/>
                  </a:lnTo>
                  <a:lnTo>
                    <a:pt x="1356" y="691"/>
                  </a:lnTo>
                  <a:lnTo>
                    <a:pt x="1324" y="734"/>
                  </a:lnTo>
                  <a:lnTo>
                    <a:pt x="1284" y="771"/>
                  </a:lnTo>
                  <a:lnTo>
                    <a:pt x="1233" y="803"/>
                  </a:lnTo>
                  <a:lnTo>
                    <a:pt x="1171" y="833"/>
                  </a:lnTo>
                  <a:lnTo>
                    <a:pt x="1099" y="860"/>
                  </a:lnTo>
                  <a:lnTo>
                    <a:pt x="1021" y="884"/>
                  </a:lnTo>
                  <a:lnTo>
                    <a:pt x="939" y="904"/>
                  </a:lnTo>
                  <a:lnTo>
                    <a:pt x="856" y="918"/>
                  </a:lnTo>
                  <a:lnTo>
                    <a:pt x="773" y="927"/>
                  </a:lnTo>
                  <a:lnTo>
                    <a:pt x="695" y="929"/>
                  </a:lnTo>
                  <a:lnTo>
                    <a:pt x="613" y="925"/>
                  </a:lnTo>
                  <a:lnTo>
                    <a:pt x="525" y="915"/>
                  </a:lnTo>
                  <a:lnTo>
                    <a:pt x="434" y="900"/>
                  </a:lnTo>
                  <a:lnTo>
                    <a:pt x="342" y="880"/>
                  </a:lnTo>
                  <a:lnTo>
                    <a:pt x="256" y="854"/>
                  </a:lnTo>
                  <a:lnTo>
                    <a:pt x="178" y="824"/>
                  </a:lnTo>
                  <a:lnTo>
                    <a:pt x="143" y="807"/>
                  </a:lnTo>
                  <a:lnTo>
                    <a:pt x="111" y="789"/>
                  </a:lnTo>
                  <a:lnTo>
                    <a:pt x="83" y="770"/>
                  </a:lnTo>
                  <a:lnTo>
                    <a:pt x="60" y="750"/>
                  </a:lnTo>
                  <a:lnTo>
                    <a:pt x="41" y="728"/>
                  </a:lnTo>
                  <a:lnTo>
                    <a:pt x="26" y="701"/>
                  </a:lnTo>
                  <a:lnTo>
                    <a:pt x="15" y="673"/>
                  </a:lnTo>
                  <a:lnTo>
                    <a:pt x="7" y="642"/>
                  </a:lnTo>
                  <a:lnTo>
                    <a:pt x="0" y="575"/>
                  </a:lnTo>
                  <a:lnTo>
                    <a:pt x="0" y="504"/>
                  </a:lnTo>
                  <a:lnTo>
                    <a:pt x="6" y="433"/>
                  </a:lnTo>
                  <a:lnTo>
                    <a:pt x="13" y="368"/>
                  </a:lnTo>
                  <a:lnTo>
                    <a:pt x="18" y="310"/>
                  </a:lnTo>
                  <a:lnTo>
                    <a:pt x="19" y="285"/>
                  </a:lnTo>
                  <a:lnTo>
                    <a:pt x="19" y="265"/>
                  </a:lnTo>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807" name="Freeform 3"/>
            <p:cNvSpPr>
              <a:spLocks noChangeArrowheads="1"/>
            </p:cNvSpPr>
            <p:nvPr/>
          </p:nvSpPr>
          <p:spPr bwMode="auto">
            <a:xfrm>
              <a:off x="198" y="881"/>
              <a:ext cx="1113" cy="883"/>
            </a:xfrm>
            <a:custGeom>
              <a:avLst/>
              <a:gdLst>
                <a:gd name="T0" fmla="*/ 79 w 1113"/>
                <a:gd name="T1" fmla="*/ 315 h 883"/>
                <a:gd name="T2" fmla="*/ 101 w 1113"/>
                <a:gd name="T3" fmla="*/ 261 h 883"/>
                <a:gd name="T4" fmla="*/ 111 w 1113"/>
                <a:gd name="T5" fmla="*/ 212 h 883"/>
                <a:gd name="T6" fmla="*/ 129 w 1113"/>
                <a:gd name="T7" fmla="*/ 170 h 883"/>
                <a:gd name="T8" fmla="*/ 169 w 1113"/>
                <a:gd name="T9" fmla="*/ 136 h 883"/>
                <a:gd name="T10" fmla="*/ 219 w 1113"/>
                <a:gd name="T11" fmla="*/ 111 h 883"/>
                <a:gd name="T12" fmla="*/ 281 w 1113"/>
                <a:gd name="T13" fmla="*/ 92 h 883"/>
                <a:gd name="T14" fmla="*/ 359 w 1113"/>
                <a:gd name="T15" fmla="*/ 76 h 883"/>
                <a:gd name="T16" fmla="*/ 431 w 1113"/>
                <a:gd name="T17" fmla="*/ 63 h 883"/>
                <a:gd name="T18" fmla="*/ 524 w 1113"/>
                <a:gd name="T19" fmla="*/ 43 h 883"/>
                <a:gd name="T20" fmla="*/ 670 w 1113"/>
                <a:gd name="T21" fmla="*/ 15 h 883"/>
                <a:gd name="T22" fmla="*/ 812 w 1113"/>
                <a:gd name="T23" fmla="*/ 0 h 883"/>
                <a:gd name="T24" fmla="*/ 901 w 1113"/>
                <a:gd name="T25" fmla="*/ 9 h 883"/>
                <a:gd name="T26" fmla="*/ 947 w 1113"/>
                <a:gd name="T27" fmla="*/ 29 h 883"/>
                <a:gd name="T28" fmla="*/ 1006 w 1113"/>
                <a:gd name="T29" fmla="*/ 77 h 883"/>
                <a:gd name="T30" fmla="*/ 1068 w 1113"/>
                <a:gd name="T31" fmla="*/ 166 h 883"/>
                <a:gd name="T32" fmla="*/ 1105 w 1113"/>
                <a:gd name="T33" fmla="*/ 272 h 883"/>
                <a:gd name="T34" fmla="*/ 1111 w 1113"/>
                <a:gd name="T35" fmla="*/ 378 h 883"/>
                <a:gd name="T36" fmla="*/ 1080 w 1113"/>
                <a:gd name="T37" fmla="*/ 495 h 883"/>
                <a:gd name="T38" fmla="*/ 1016 w 1113"/>
                <a:gd name="T39" fmla="*/ 625 h 883"/>
                <a:gd name="T40" fmla="*/ 930 w 1113"/>
                <a:gd name="T41" fmla="*/ 745 h 883"/>
                <a:gd name="T42" fmla="*/ 881 w 1113"/>
                <a:gd name="T43" fmla="*/ 793 h 883"/>
                <a:gd name="T44" fmla="*/ 830 w 1113"/>
                <a:gd name="T45" fmla="*/ 830 h 883"/>
                <a:gd name="T46" fmla="*/ 771 w 1113"/>
                <a:gd name="T47" fmla="*/ 855 h 883"/>
                <a:gd name="T48" fmla="*/ 627 w 1113"/>
                <a:gd name="T49" fmla="*/ 880 h 883"/>
                <a:gd name="T50" fmla="*/ 470 w 1113"/>
                <a:gd name="T51" fmla="*/ 880 h 883"/>
                <a:gd name="T52" fmla="*/ 327 w 1113"/>
                <a:gd name="T53" fmla="*/ 865 h 883"/>
                <a:gd name="T54" fmla="*/ 269 w 1113"/>
                <a:gd name="T55" fmla="*/ 855 h 883"/>
                <a:gd name="T56" fmla="*/ 175 w 1113"/>
                <a:gd name="T57" fmla="*/ 826 h 883"/>
                <a:gd name="T58" fmla="*/ 100 w 1113"/>
                <a:gd name="T59" fmla="*/ 784 h 883"/>
                <a:gd name="T60" fmla="*/ 44 w 1113"/>
                <a:gd name="T61" fmla="*/ 732 h 883"/>
                <a:gd name="T62" fmla="*/ 8 w 1113"/>
                <a:gd name="T63" fmla="*/ 670 h 883"/>
                <a:gd name="T64" fmla="*/ 0 w 1113"/>
                <a:gd name="T65" fmla="*/ 592 h 883"/>
                <a:gd name="T66" fmla="*/ 16 w 1113"/>
                <a:gd name="T67" fmla="*/ 500 h 883"/>
                <a:gd name="T68" fmla="*/ 41 w 1113"/>
                <a:gd name="T69" fmla="*/ 411 h 883"/>
                <a:gd name="T70" fmla="*/ 58 w 1113"/>
                <a:gd name="T71" fmla="*/ 344 h 8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13" h="883">
                  <a:moveTo>
                    <a:pt x="58" y="344"/>
                  </a:moveTo>
                  <a:lnTo>
                    <a:pt x="79" y="315"/>
                  </a:lnTo>
                  <a:lnTo>
                    <a:pt x="93" y="287"/>
                  </a:lnTo>
                  <a:lnTo>
                    <a:pt x="101" y="261"/>
                  </a:lnTo>
                  <a:lnTo>
                    <a:pt x="106" y="236"/>
                  </a:lnTo>
                  <a:lnTo>
                    <a:pt x="111" y="212"/>
                  </a:lnTo>
                  <a:lnTo>
                    <a:pt x="118" y="190"/>
                  </a:lnTo>
                  <a:lnTo>
                    <a:pt x="129" y="170"/>
                  </a:lnTo>
                  <a:lnTo>
                    <a:pt x="147" y="152"/>
                  </a:lnTo>
                  <a:lnTo>
                    <a:pt x="169" y="136"/>
                  </a:lnTo>
                  <a:lnTo>
                    <a:pt x="193" y="122"/>
                  </a:lnTo>
                  <a:lnTo>
                    <a:pt x="219" y="111"/>
                  </a:lnTo>
                  <a:lnTo>
                    <a:pt x="249" y="101"/>
                  </a:lnTo>
                  <a:lnTo>
                    <a:pt x="281" y="92"/>
                  </a:lnTo>
                  <a:lnTo>
                    <a:pt x="318" y="84"/>
                  </a:lnTo>
                  <a:lnTo>
                    <a:pt x="359" y="76"/>
                  </a:lnTo>
                  <a:lnTo>
                    <a:pt x="405" y="68"/>
                  </a:lnTo>
                  <a:lnTo>
                    <a:pt x="431" y="63"/>
                  </a:lnTo>
                  <a:lnTo>
                    <a:pt x="460" y="57"/>
                  </a:lnTo>
                  <a:lnTo>
                    <a:pt x="524" y="43"/>
                  </a:lnTo>
                  <a:lnTo>
                    <a:pt x="595" y="28"/>
                  </a:lnTo>
                  <a:lnTo>
                    <a:pt x="670" y="15"/>
                  </a:lnTo>
                  <a:lnTo>
                    <a:pt x="743" y="4"/>
                  </a:lnTo>
                  <a:lnTo>
                    <a:pt x="812" y="0"/>
                  </a:lnTo>
                  <a:lnTo>
                    <a:pt x="874" y="4"/>
                  </a:lnTo>
                  <a:lnTo>
                    <a:pt x="901" y="9"/>
                  </a:lnTo>
                  <a:lnTo>
                    <a:pt x="925" y="18"/>
                  </a:lnTo>
                  <a:lnTo>
                    <a:pt x="947" y="29"/>
                  </a:lnTo>
                  <a:lnTo>
                    <a:pt x="968" y="43"/>
                  </a:lnTo>
                  <a:lnTo>
                    <a:pt x="1006" y="77"/>
                  </a:lnTo>
                  <a:lnTo>
                    <a:pt x="1040" y="119"/>
                  </a:lnTo>
                  <a:lnTo>
                    <a:pt x="1068" y="166"/>
                  </a:lnTo>
                  <a:lnTo>
                    <a:pt x="1090" y="218"/>
                  </a:lnTo>
                  <a:lnTo>
                    <a:pt x="1105" y="272"/>
                  </a:lnTo>
                  <a:lnTo>
                    <a:pt x="1112" y="325"/>
                  </a:lnTo>
                  <a:lnTo>
                    <a:pt x="1111" y="378"/>
                  </a:lnTo>
                  <a:lnTo>
                    <a:pt x="1100" y="433"/>
                  </a:lnTo>
                  <a:lnTo>
                    <a:pt x="1080" y="495"/>
                  </a:lnTo>
                  <a:lnTo>
                    <a:pt x="1052" y="560"/>
                  </a:lnTo>
                  <a:lnTo>
                    <a:pt x="1016" y="625"/>
                  </a:lnTo>
                  <a:lnTo>
                    <a:pt x="976" y="688"/>
                  </a:lnTo>
                  <a:lnTo>
                    <a:pt x="930" y="745"/>
                  </a:lnTo>
                  <a:lnTo>
                    <a:pt x="906" y="770"/>
                  </a:lnTo>
                  <a:lnTo>
                    <a:pt x="881" y="793"/>
                  </a:lnTo>
                  <a:lnTo>
                    <a:pt x="855" y="813"/>
                  </a:lnTo>
                  <a:lnTo>
                    <a:pt x="830" y="830"/>
                  </a:lnTo>
                  <a:lnTo>
                    <a:pt x="802" y="844"/>
                  </a:lnTo>
                  <a:lnTo>
                    <a:pt x="771" y="855"/>
                  </a:lnTo>
                  <a:lnTo>
                    <a:pt x="703" y="871"/>
                  </a:lnTo>
                  <a:lnTo>
                    <a:pt x="627" y="880"/>
                  </a:lnTo>
                  <a:lnTo>
                    <a:pt x="548" y="882"/>
                  </a:lnTo>
                  <a:lnTo>
                    <a:pt x="470" y="880"/>
                  </a:lnTo>
                  <a:lnTo>
                    <a:pt x="395" y="874"/>
                  </a:lnTo>
                  <a:lnTo>
                    <a:pt x="327" y="865"/>
                  </a:lnTo>
                  <a:lnTo>
                    <a:pt x="296" y="860"/>
                  </a:lnTo>
                  <a:lnTo>
                    <a:pt x="269" y="855"/>
                  </a:lnTo>
                  <a:lnTo>
                    <a:pt x="220" y="843"/>
                  </a:lnTo>
                  <a:lnTo>
                    <a:pt x="175" y="826"/>
                  </a:lnTo>
                  <a:lnTo>
                    <a:pt x="135" y="807"/>
                  </a:lnTo>
                  <a:lnTo>
                    <a:pt x="100" y="784"/>
                  </a:lnTo>
                  <a:lnTo>
                    <a:pt x="70" y="759"/>
                  </a:lnTo>
                  <a:lnTo>
                    <a:pt x="44" y="732"/>
                  </a:lnTo>
                  <a:lnTo>
                    <a:pt x="24" y="702"/>
                  </a:lnTo>
                  <a:lnTo>
                    <a:pt x="8" y="670"/>
                  </a:lnTo>
                  <a:lnTo>
                    <a:pt x="0" y="634"/>
                  </a:lnTo>
                  <a:lnTo>
                    <a:pt x="0" y="592"/>
                  </a:lnTo>
                  <a:lnTo>
                    <a:pt x="6" y="547"/>
                  </a:lnTo>
                  <a:lnTo>
                    <a:pt x="16" y="500"/>
                  </a:lnTo>
                  <a:lnTo>
                    <a:pt x="29" y="454"/>
                  </a:lnTo>
                  <a:lnTo>
                    <a:pt x="41" y="411"/>
                  </a:lnTo>
                  <a:lnTo>
                    <a:pt x="52" y="374"/>
                  </a:lnTo>
                  <a:lnTo>
                    <a:pt x="58" y="344"/>
                  </a:lnTo>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808" name="Freeform 4"/>
            <p:cNvSpPr>
              <a:spLocks noChangeArrowheads="1"/>
            </p:cNvSpPr>
            <p:nvPr/>
          </p:nvSpPr>
          <p:spPr bwMode="auto">
            <a:xfrm>
              <a:off x="980" y="1544"/>
              <a:ext cx="1763" cy="705"/>
            </a:xfrm>
            <a:custGeom>
              <a:avLst/>
              <a:gdLst>
                <a:gd name="T0" fmla="*/ 142 w 1763"/>
                <a:gd name="T1" fmla="*/ 193 h 705"/>
                <a:gd name="T2" fmla="*/ 241 w 1763"/>
                <a:gd name="T3" fmla="*/ 123 h 705"/>
                <a:gd name="T4" fmla="*/ 411 w 1763"/>
                <a:gd name="T5" fmla="*/ 63 h 705"/>
                <a:gd name="T6" fmla="*/ 511 w 1763"/>
                <a:gd name="T7" fmla="*/ 35 h 705"/>
                <a:gd name="T8" fmla="*/ 681 w 1763"/>
                <a:gd name="T9" fmla="*/ 4 h 705"/>
                <a:gd name="T10" fmla="*/ 796 w 1763"/>
                <a:gd name="T11" fmla="*/ 0 h 705"/>
                <a:gd name="T12" fmla="*/ 906 w 1763"/>
                <a:gd name="T13" fmla="*/ 16 h 705"/>
                <a:gd name="T14" fmla="*/ 1013 w 1763"/>
                <a:gd name="T15" fmla="*/ 55 h 705"/>
                <a:gd name="T16" fmla="*/ 1175 w 1763"/>
                <a:gd name="T17" fmla="*/ 136 h 705"/>
                <a:gd name="T18" fmla="*/ 1349 w 1763"/>
                <a:gd name="T19" fmla="*/ 222 h 705"/>
                <a:gd name="T20" fmla="*/ 1497 w 1763"/>
                <a:gd name="T21" fmla="*/ 284 h 705"/>
                <a:gd name="T22" fmla="*/ 1641 w 1763"/>
                <a:gd name="T23" fmla="*/ 349 h 705"/>
                <a:gd name="T24" fmla="*/ 1721 w 1763"/>
                <a:gd name="T25" fmla="*/ 398 h 705"/>
                <a:gd name="T26" fmla="*/ 1753 w 1763"/>
                <a:gd name="T27" fmla="*/ 430 h 705"/>
                <a:gd name="T28" fmla="*/ 1762 w 1763"/>
                <a:gd name="T29" fmla="*/ 461 h 705"/>
                <a:gd name="T30" fmla="*/ 1740 w 1763"/>
                <a:gd name="T31" fmla="*/ 510 h 705"/>
                <a:gd name="T32" fmla="*/ 1662 w 1763"/>
                <a:gd name="T33" fmla="*/ 577 h 705"/>
                <a:gd name="T34" fmla="*/ 1548 w 1763"/>
                <a:gd name="T35" fmla="*/ 636 h 705"/>
                <a:gd name="T36" fmla="*/ 1420 w 1763"/>
                <a:gd name="T37" fmla="*/ 679 h 705"/>
                <a:gd name="T38" fmla="*/ 1275 w 1763"/>
                <a:gd name="T39" fmla="*/ 699 h 705"/>
                <a:gd name="T40" fmla="*/ 1103 w 1763"/>
                <a:gd name="T41" fmla="*/ 704 h 705"/>
                <a:gd name="T42" fmla="*/ 829 w 1763"/>
                <a:gd name="T43" fmla="*/ 695 h 705"/>
                <a:gd name="T44" fmla="*/ 650 w 1763"/>
                <a:gd name="T45" fmla="*/ 689 h 705"/>
                <a:gd name="T46" fmla="*/ 446 w 1763"/>
                <a:gd name="T47" fmla="*/ 687 h 705"/>
                <a:gd name="T48" fmla="*/ 247 w 1763"/>
                <a:gd name="T49" fmla="*/ 679 h 705"/>
                <a:gd name="T50" fmla="*/ 124 w 1763"/>
                <a:gd name="T51" fmla="*/ 661 h 705"/>
                <a:gd name="T52" fmla="*/ 63 w 1763"/>
                <a:gd name="T53" fmla="*/ 640 h 705"/>
                <a:gd name="T54" fmla="*/ 23 w 1763"/>
                <a:gd name="T55" fmla="*/ 611 h 705"/>
                <a:gd name="T56" fmla="*/ 0 w 1763"/>
                <a:gd name="T57" fmla="*/ 544 h 705"/>
                <a:gd name="T58" fmla="*/ 17 w 1763"/>
                <a:gd name="T59" fmla="*/ 432 h 705"/>
                <a:gd name="T60" fmla="*/ 64 w 1763"/>
                <a:gd name="T61" fmla="*/ 317 h 705"/>
                <a:gd name="T62" fmla="*/ 117 w 1763"/>
                <a:gd name="T63" fmla="*/ 225 h 7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763" h="705">
                  <a:moveTo>
                    <a:pt x="117" y="225"/>
                  </a:moveTo>
                  <a:lnTo>
                    <a:pt x="142" y="193"/>
                  </a:lnTo>
                  <a:lnTo>
                    <a:pt x="172" y="165"/>
                  </a:lnTo>
                  <a:lnTo>
                    <a:pt x="241" y="123"/>
                  </a:lnTo>
                  <a:lnTo>
                    <a:pt x="322" y="91"/>
                  </a:lnTo>
                  <a:lnTo>
                    <a:pt x="411" y="63"/>
                  </a:lnTo>
                  <a:lnTo>
                    <a:pt x="459" y="49"/>
                  </a:lnTo>
                  <a:lnTo>
                    <a:pt x="511" y="35"/>
                  </a:lnTo>
                  <a:lnTo>
                    <a:pt x="623" y="13"/>
                  </a:lnTo>
                  <a:lnTo>
                    <a:pt x="681" y="4"/>
                  </a:lnTo>
                  <a:lnTo>
                    <a:pt x="739" y="0"/>
                  </a:lnTo>
                  <a:lnTo>
                    <a:pt x="796" y="0"/>
                  </a:lnTo>
                  <a:lnTo>
                    <a:pt x="852" y="5"/>
                  </a:lnTo>
                  <a:lnTo>
                    <a:pt x="906" y="16"/>
                  </a:lnTo>
                  <a:lnTo>
                    <a:pt x="960" y="33"/>
                  </a:lnTo>
                  <a:lnTo>
                    <a:pt x="1013" y="55"/>
                  </a:lnTo>
                  <a:lnTo>
                    <a:pt x="1067" y="80"/>
                  </a:lnTo>
                  <a:lnTo>
                    <a:pt x="1175" y="136"/>
                  </a:lnTo>
                  <a:lnTo>
                    <a:pt x="1285" y="193"/>
                  </a:lnTo>
                  <a:lnTo>
                    <a:pt x="1349" y="222"/>
                  </a:lnTo>
                  <a:lnTo>
                    <a:pt x="1421" y="252"/>
                  </a:lnTo>
                  <a:lnTo>
                    <a:pt x="1497" y="284"/>
                  </a:lnTo>
                  <a:lnTo>
                    <a:pt x="1572" y="316"/>
                  </a:lnTo>
                  <a:lnTo>
                    <a:pt x="1641" y="349"/>
                  </a:lnTo>
                  <a:lnTo>
                    <a:pt x="1698" y="382"/>
                  </a:lnTo>
                  <a:lnTo>
                    <a:pt x="1721" y="398"/>
                  </a:lnTo>
                  <a:lnTo>
                    <a:pt x="1740" y="414"/>
                  </a:lnTo>
                  <a:lnTo>
                    <a:pt x="1753" y="430"/>
                  </a:lnTo>
                  <a:lnTo>
                    <a:pt x="1760" y="445"/>
                  </a:lnTo>
                  <a:lnTo>
                    <a:pt x="1762" y="461"/>
                  </a:lnTo>
                  <a:lnTo>
                    <a:pt x="1759" y="477"/>
                  </a:lnTo>
                  <a:lnTo>
                    <a:pt x="1740" y="510"/>
                  </a:lnTo>
                  <a:lnTo>
                    <a:pt x="1707" y="544"/>
                  </a:lnTo>
                  <a:lnTo>
                    <a:pt x="1662" y="577"/>
                  </a:lnTo>
                  <a:lnTo>
                    <a:pt x="1607" y="608"/>
                  </a:lnTo>
                  <a:lnTo>
                    <a:pt x="1548" y="636"/>
                  </a:lnTo>
                  <a:lnTo>
                    <a:pt x="1484" y="660"/>
                  </a:lnTo>
                  <a:lnTo>
                    <a:pt x="1420" y="679"/>
                  </a:lnTo>
                  <a:lnTo>
                    <a:pt x="1352" y="691"/>
                  </a:lnTo>
                  <a:lnTo>
                    <a:pt x="1275" y="699"/>
                  </a:lnTo>
                  <a:lnTo>
                    <a:pt x="1192" y="703"/>
                  </a:lnTo>
                  <a:lnTo>
                    <a:pt x="1103" y="704"/>
                  </a:lnTo>
                  <a:lnTo>
                    <a:pt x="921" y="699"/>
                  </a:lnTo>
                  <a:lnTo>
                    <a:pt x="829" y="695"/>
                  </a:lnTo>
                  <a:lnTo>
                    <a:pt x="741" y="691"/>
                  </a:lnTo>
                  <a:lnTo>
                    <a:pt x="650" y="689"/>
                  </a:lnTo>
                  <a:lnTo>
                    <a:pt x="549" y="689"/>
                  </a:lnTo>
                  <a:lnTo>
                    <a:pt x="446" y="687"/>
                  </a:lnTo>
                  <a:lnTo>
                    <a:pt x="343" y="685"/>
                  </a:lnTo>
                  <a:lnTo>
                    <a:pt x="247" y="679"/>
                  </a:lnTo>
                  <a:lnTo>
                    <a:pt x="162" y="668"/>
                  </a:lnTo>
                  <a:lnTo>
                    <a:pt x="124" y="661"/>
                  </a:lnTo>
                  <a:lnTo>
                    <a:pt x="91" y="651"/>
                  </a:lnTo>
                  <a:lnTo>
                    <a:pt x="63" y="640"/>
                  </a:lnTo>
                  <a:lnTo>
                    <a:pt x="40" y="627"/>
                  </a:lnTo>
                  <a:lnTo>
                    <a:pt x="23" y="611"/>
                  </a:lnTo>
                  <a:lnTo>
                    <a:pt x="12" y="591"/>
                  </a:lnTo>
                  <a:lnTo>
                    <a:pt x="0" y="544"/>
                  </a:lnTo>
                  <a:lnTo>
                    <a:pt x="3" y="490"/>
                  </a:lnTo>
                  <a:lnTo>
                    <a:pt x="17" y="432"/>
                  </a:lnTo>
                  <a:lnTo>
                    <a:pt x="38" y="373"/>
                  </a:lnTo>
                  <a:lnTo>
                    <a:pt x="64" y="317"/>
                  </a:lnTo>
                  <a:lnTo>
                    <a:pt x="92" y="266"/>
                  </a:lnTo>
                  <a:lnTo>
                    <a:pt x="117" y="225"/>
                  </a:lnTo>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4809" name="Oval 5"/>
            <p:cNvSpPr>
              <a:spLocks noChangeArrowheads="1"/>
            </p:cNvSpPr>
            <p:nvPr/>
          </p:nvSpPr>
          <p:spPr bwMode="auto">
            <a:xfrm>
              <a:off x="411" y="1526"/>
              <a:ext cx="288" cy="7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810" name="Line 6"/>
            <p:cNvSpPr>
              <a:spLocks noChangeShapeType="1"/>
            </p:cNvSpPr>
            <p:nvPr/>
          </p:nvSpPr>
          <p:spPr bwMode="auto">
            <a:xfrm>
              <a:off x="411" y="1519"/>
              <a:ext cx="0" cy="4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11" name="Line 7"/>
            <p:cNvSpPr>
              <a:spLocks noChangeShapeType="1"/>
            </p:cNvSpPr>
            <p:nvPr/>
          </p:nvSpPr>
          <p:spPr bwMode="auto">
            <a:xfrm>
              <a:off x="699" y="1519"/>
              <a:ext cx="0" cy="4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12" name="Rectangle 8"/>
            <p:cNvSpPr>
              <a:spLocks noChangeArrowheads="1"/>
            </p:cNvSpPr>
            <p:nvPr/>
          </p:nvSpPr>
          <p:spPr bwMode="auto">
            <a:xfrm>
              <a:off x="411" y="1519"/>
              <a:ext cx="285" cy="4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04813" name="Oval 9"/>
            <p:cNvSpPr>
              <a:spLocks noChangeArrowheads="1"/>
            </p:cNvSpPr>
            <p:nvPr/>
          </p:nvSpPr>
          <p:spPr bwMode="auto">
            <a:xfrm>
              <a:off x="408" y="1465"/>
              <a:ext cx="288" cy="88"/>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814" name="Rectangle 10"/>
            <p:cNvSpPr>
              <a:spLocks noChangeArrowheads="1"/>
            </p:cNvSpPr>
            <p:nvPr/>
          </p:nvSpPr>
          <p:spPr bwMode="auto">
            <a:xfrm>
              <a:off x="488" y="1477"/>
              <a:ext cx="130" cy="11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815" name="Rectangle 11"/>
            <p:cNvSpPr>
              <a:spLocks noChangeArrowheads="1"/>
            </p:cNvSpPr>
            <p:nvPr/>
          </p:nvSpPr>
          <p:spPr bwMode="auto">
            <a:xfrm>
              <a:off x="400" y="1420"/>
              <a:ext cx="3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3b</a:t>
              </a:r>
            </a:p>
          </p:txBody>
        </p:sp>
        <p:sp>
          <p:nvSpPr>
            <p:cNvPr id="204816" name="Oval 12"/>
            <p:cNvSpPr>
              <a:spLocks noChangeArrowheads="1"/>
            </p:cNvSpPr>
            <p:nvPr/>
          </p:nvSpPr>
          <p:spPr bwMode="auto">
            <a:xfrm>
              <a:off x="1531" y="2089"/>
              <a:ext cx="288" cy="7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817" name="Line 13"/>
            <p:cNvSpPr>
              <a:spLocks noChangeShapeType="1"/>
            </p:cNvSpPr>
            <p:nvPr/>
          </p:nvSpPr>
          <p:spPr bwMode="auto">
            <a:xfrm>
              <a:off x="1531" y="2082"/>
              <a:ext cx="0" cy="4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18" name="Line 14"/>
            <p:cNvSpPr>
              <a:spLocks noChangeShapeType="1"/>
            </p:cNvSpPr>
            <p:nvPr/>
          </p:nvSpPr>
          <p:spPr bwMode="auto">
            <a:xfrm>
              <a:off x="1819" y="2082"/>
              <a:ext cx="0" cy="4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19" name="Rectangle 15"/>
            <p:cNvSpPr>
              <a:spLocks noChangeArrowheads="1"/>
            </p:cNvSpPr>
            <p:nvPr/>
          </p:nvSpPr>
          <p:spPr bwMode="auto">
            <a:xfrm>
              <a:off x="1531" y="2082"/>
              <a:ext cx="285" cy="4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04820" name="Oval 16"/>
            <p:cNvSpPr>
              <a:spLocks noChangeArrowheads="1"/>
            </p:cNvSpPr>
            <p:nvPr/>
          </p:nvSpPr>
          <p:spPr bwMode="auto">
            <a:xfrm>
              <a:off x="1528" y="2028"/>
              <a:ext cx="288" cy="88"/>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04821" name="Group 19"/>
            <p:cNvGrpSpPr>
              <a:grpSpLocks/>
            </p:cNvGrpSpPr>
            <p:nvPr/>
          </p:nvGrpSpPr>
          <p:grpSpPr bwMode="auto">
            <a:xfrm>
              <a:off x="1536" y="1977"/>
              <a:ext cx="285" cy="252"/>
              <a:chOff x="1536" y="1977"/>
              <a:chExt cx="285" cy="252"/>
            </a:xfrm>
          </p:grpSpPr>
          <p:sp>
            <p:nvSpPr>
              <p:cNvPr id="204924" name="Rectangle 17"/>
              <p:cNvSpPr>
                <a:spLocks noChangeArrowheads="1"/>
              </p:cNvSpPr>
              <p:nvPr/>
            </p:nvSpPr>
            <p:spPr bwMode="auto">
              <a:xfrm>
                <a:off x="1608" y="2034"/>
                <a:ext cx="132" cy="12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925" name="Rectangle 18"/>
              <p:cNvSpPr>
                <a:spLocks noChangeArrowheads="1"/>
              </p:cNvSpPr>
              <p:nvPr/>
            </p:nvSpPr>
            <p:spPr bwMode="auto">
              <a:xfrm>
                <a:off x="1536" y="1977"/>
                <a:ext cx="28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1d</a:t>
                </a:r>
              </a:p>
            </p:txBody>
          </p:sp>
        </p:grpSp>
        <p:sp>
          <p:nvSpPr>
            <p:cNvPr id="204822" name="Oval 20"/>
            <p:cNvSpPr>
              <a:spLocks noChangeArrowheads="1"/>
            </p:cNvSpPr>
            <p:nvPr/>
          </p:nvSpPr>
          <p:spPr bwMode="auto">
            <a:xfrm>
              <a:off x="927" y="1403"/>
              <a:ext cx="288" cy="76"/>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823" name="Line 21"/>
            <p:cNvSpPr>
              <a:spLocks noChangeShapeType="1"/>
            </p:cNvSpPr>
            <p:nvPr/>
          </p:nvSpPr>
          <p:spPr bwMode="auto">
            <a:xfrm>
              <a:off x="927" y="1397"/>
              <a:ext cx="0" cy="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24" name="Line 22"/>
            <p:cNvSpPr>
              <a:spLocks noChangeShapeType="1"/>
            </p:cNvSpPr>
            <p:nvPr/>
          </p:nvSpPr>
          <p:spPr bwMode="auto">
            <a:xfrm>
              <a:off x="1215" y="1397"/>
              <a:ext cx="0" cy="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25" name="Rectangle 23"/>
            <p:cNvSpPr>
              <a:spLocks noChangeArrowheads="1"/>
            </p:cNvSpPr>
            <p:nvPr/>
          </p:nvSpPr>
          <p:spPr bwMode="auto">
            <a:xfrm>
              <a:off x="927" y="1397"/>
              <a:ext cx="285" cy="4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04826" name="Oval 24"/>
            <p:cNvSpPr>
              <a:spLocks noChangeArrowheads="1"/>
            </p:cNvSpPr>
            <p:nvPr/>
          </p:nvSpPr>
          <p:spPr bwMode="auto">
            <a:xfrm>
              <a:off x="924" y="1342"/>
              <a:ext cx="288" cy="88"/>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827" name="Rectangle 25"/>
            <p:cNvSpPr>
              <a:spLocks noChangeArrowheads="1"/>
            </p:cNvSpPr>
            <p:nvPr/>
          </p:nvSpPr>
          <p:spPr bwMode="auto">
            <a:xfrm>
              <a:off x="1004" y="1354"/>
              <a:ext cx="131" cy="10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828" name="Rectangle 26"/>
            <p:cNvSpPr>
              <a:spLocks noChangeArrowheads="1"/>
            </p:cNvSpPr>
            <p:nvPr/>
          </p:nvSpPr>
          <p:spPr bwMode="auto">
            <a:xfrm>
              <a:off x="924" y="1297"/>
              <a:ext cx="29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3a</a:t>
              </a:r>
            </a:p>
          </p:txBody>
        </p:sp>
        <p:sp>
          <p:nvSpPr>
            <p:cNvPr id="204829" name="Oval 27"/>
            <p:cNvSpPr>
              <a:spLocks noChangeArrowheads="1"/>
            </p:cNvSpPr>
            <p:nvPr/>
          </p:nvSpPr>
          <p:spPr bwMode="auto">
            <a:xfrm>
              <a:off x="1498" y="1721"/>
              <a:ext cx="288" cy="7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830" name="Line 28"/>
            <p:cNvSpPr>
              <a:spLocks noChangeShapeType="1"/>
            </p:cNvSpPr>
            <p:nvPr/>
          </p:nvSpPr>
          <p:spPr bwMode="auto">
            <a:xfrm>
              <a:off x="1498" y="1715"/>
              <a:ext cx="0" cy="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31" name="Line 29"/>
            <p:cNvSpPr>
              <a:spLocks noChangeShapeType="1"/>
            </p:cNvSpPr>
            <p:nvPr/>
          </p:nvSpPr>
          <p:spPr bwMode="auto">
            <a:xfrm>
              <a:off x="1786" y="1715"/>
              <a:ext cx="0" cy="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32" name="Rectangle 30"/>
            <p:cNvSpPr>
              <a:spLocks noChangeArrowheads="1"/>
            </p:cNvSpPr>
            <p:nvPr/>
          </p:nvSpPr>
          <p:spPr bwMode="auto">
            <a:xfrm>
              <a:off x="1498" y="1715"/>
              <a:ext cx="285" cy="4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04833" name="Oval 31"/>
            <p:cNvSpPr>
              <a:spLocks noChangeArrowheads="1"/>
            </p:cNvSpPr>
            <p:nvPr/>
          </p:nvSpPr>
          <p:spPr bwMode="auto">
            <a:xfrm>
              <a:off x="1495" y="1660"/>
              <a:ext cx="288" cy="88"/>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04834" name="Group 34"/>
            <p:cNvGrpSpPr>
              <a:grpSpLocks/>
            </p:cNvGrpSpPr>
            <p:nvPr/>
          </p:nvGrpSpPr>
          <p:grpSpPr bwMode="auto">
            <a:xfrm>
              <a:off x="1505" y="1610"/>
              <a:ext cx="273" cy="252"/>
              <a:chOff x="1505" y="1610"/>
              <a:chExt cx="273" cy="252"/>
            </a:xfrm>
          </p:grpSpPr>
          <p:sp>
            <p:nvSpPr>
              <p:cNvPr id="204922" name="Rectangle 32"/>
              <p:cNvSpPr>
                <a:spLocks noChangeArrowheads="1"/>
              </p:cNvSpPr>
              <p:nvPr/>
            </p:nvSpPr>
            <p:spPr bwMode="auto">
              <a:xfrm>
                <a:off x="1574" y="1666"/>
                <a:ext cx="129" cy="12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923" name="Rectangle 33"/>
              <p:cNvSpPr>
                <a:spLocks noChangeArrowheads="1"/>
              </p:cNvSpPr>
              <p:nvPr/>
            </p:nvSpPr>
            <p:spPr bwMode="auto">
              <a:xfrm>
                <a:off x="1505" y="1610"/>
                <a:ext cx="2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1c</a:t>
                </a:r>
              </a:p>
            </p:txBody>
          </p:sp>
        </p:grpSp>
        <p:sp>
          <p:nvSpPr>
            <p:cNvPr id="204835" name="Line 35"/>
            <p:cNvSpPr>
              <a:spLocks noChangeShapeType="1"/>
            </p:cNvSpPr>
            <p:nvPr/>
          </p:nvSpPr>
          <p:spPr bwMode="auto">
            <a:xfrm>
              <a:off x="3149" y="1546"/>
              <a:ext cx="283" cy="9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36" name="Line 36"/>
            <p:cNvSpPr>
              <a:spLocks noChangeShapeType="1"/>
            </p:cNvSpPr>
            <p:nvPr/>
          </p:nvSpPr>
          <p:spPr bwMode="auto">
            <a:xfrm>
              <a:off x="3447" y="1476"/>
              <a:ext cx="84" cy="10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37" name="Line 37"/>
            <p:cNvSpPr>
              <a:spLocks noChangeShapeType="1"/>
            </p:cNvSpPr>
            <p:nvPr/>
          </p:nvSpPr>
          <p:spPr bwMode="auto">
            <a:xfrm flipV="1">
              <a:off x="3085" y="1434"/>
              <a:ext cx="105" cy="7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38" name="Freeform 38"/>
            <p:cNvSpPr>
              <a:spLocks noChangeArrowheads="1"/>
            </p:cNvSpPr>
            <p:nvPr/>
          </p:nvSpPr>
          <p:spPr bwMode="auto">
            <a:xfrm>
              <a:off x="1817" y="2024"/>
              <a:ext cx="244" cy="77"/>
            </a:xfrm>
            <a:custGeom>
              <a:avLst/>
              <a:gdLst>
                <a:gd name="T0" fmla="*/ 0 w 244"/>
                <a:gd name="T1" fmla="*/ 76 h 77"/>
                <a:gd name="T2" fmla="*/ 243 w 244"/>
                <a:gd name="T3" fmla="*/ 0 h 77"/>
                <a:gd name="T4" fmla="*/ 0 60000 65536"/>
                <a:gd name="T5" fmla="*/ 0 60000 65536"/>
              </a:gdLst>
              <a:ahLst/>
              <a:cxnLst>
                <a:cxn ang="T4">
                  <a:pos x="T0" y="T1"/>
                </a:cxn>
                <a:cxn ang="T5">
                  <a:pos x="T2" y="T3"/>
                </a:cxn>
              </a:cxnLst>
              <a:rect l="0" t="0" r="r" b="b"/>
              <a:pathLst>
                <a:path w="244" h="77">
                  <a:moveTo>
                    <a:pt x="0" y="76"/>
                  </a:moveTo>
                  <a:lnTo>
                    <a:pt x="243" y="0"/>
                  </a:lnTo>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839" name="Freeform 39"/>
            <p:cNvSpPr>
              <a:spLocks noChangeArrowheads="1"/>
            </p:cNvSpPr>
            <p:nvPr/>
          </p:nvSpPr>
          <p:spPr bwMode="auto">
            <a:xfrm>
              <a:off x="1394" y="1990"/>
              <a:ext cx="141" cy="111"/>
            </a:xfrm>
            <a:custGeom>
              <a:avLst/>
              <a:gdLst>
                <a:gd name="T0" fmla="*/ 0 w 141"/>
                <a:gd name="T1" fmla="*/ 0 h 111"/>
                <a:gd name="T2" fmla="*/ 140 w 141"/>
                <a:gd name="T3" fmla="*/ 110 h 111"/>
                <a:gd name="T4" fmla="*/ 0 60000 65536"/>
                <a:gd name="T5" fmla="*/ 0 60000 65536"/>
              </a:gdLst>
              <a:ahLst/>
              <a:cxnLst>
                <a:cxn ang="T4">
                  <a:pos x="T0" y="T1"/>
                </a:cxn>
                <a:cxn ang="T5">
                  <a:pos x="T2" y="T3"/>
                </a:cxn>
              </a:cxnLst>
              <a:rect l="0" t="0" r="r" b="b"/>
              <a:pathLst>
                <a:path w="141" h="111">
                  <a:moveTo>
                    <a:pt x="0" y="0"/>
                  </a:moveTo>
                  <a:lnTo>
                    <a:pt x="140" y="110"/>
                  </a:lnTo>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840" name="Freeform 40"/>
            <p:cNvSpPr>
              <a:spLocks noChangeArrowheads="1"/>
            </p:cNvSpPr>
            <p:nvPr/>
          </p:nvSpPr>
          <p:spPr bwMode="auto">
            <a:xfrm>
              <a:off x="1508" y="1925"/>
              <a:ext cx="520" cy="78"/>
            </a:xfrm>
            <a:custGeom>
              <a:avLst/>
              <a:gdLst>
                <a:gd name="T0" fmla="*/ 0 w 520"/>
                <a:gd name="T1" fmla="*/ 0 h 78"/>
                <a:gd name="T2" fmla="*/ 519 w 520"/>
                <a:gd name="T3" fmla="*/ 77 h 78"/>
                <a:gd name="T4" fmla="*/ 0 60000 65536"/>
                <a:gd name="T5" fmla="*/ 0 60000 65536"/>
              </a:gdLst>
              <a:ahLst/>
              <a:cxnLst>
                <a:cxn ang="T4">
                  <a:pos x="T0" y="T1"/>
                </a:cxn>
                <a:cxn ang="T5">
                  <a:pos x="T2" y="T3"/>
                </a:cxn>
              </a:cxnLst>
              <a:rect l="0" t="0" r="r" b="b"/>
              <a:pathLst>
                <a:path w="520" h="78">
                  <a:moveTo>
                    <a:pt x="0" y="0"/>
                  </a:moveTo>
                  <a:lnTo>
                    <a:pt x="519" y="77"/>
                  </a:lnTo>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841" name="Freeform 41"/>
            <p:cNvSpPr>
              <a:spLocks noChangeArrowheads="1"/>
            </p:cNvSpPr>
            <p:nvPr/>
          </p:nvSpPr>
          <p:spPr bwMode="auto">
            <a:xfrm>
              <a:off x="1451" y="1775"/>
              <a:ext cx="71" cy="88"/>
            </a:xfrm>
            <a:custGeom>
              <a:avLst/>
              <a:gdLst>
                <a:gd name="T0" fmla="*/ 0 w 71"/>
                <a:gd name="T1" fmla="*/ 87 h 88"/>
                <a:gd name="T2" fmla="*/ 70 w 71"/>
                <a:gd name="T3" fmla="*/ 0 h 88"/>
                <a:gd name="T4" fmla="*/ 0 60000 65536"/>
                <a:gd name="T5" fmla="*/ 0 60000 65536"/>
              </a:gdLst>
              <a:ahLst/>
              <a:cxnLst>
                <a:cxn ang="T4">
                  <a:pos x="T0" y="T1"/>
                </a:cxn>
                <a:cxn ang="T5">
                  <a:pos x="T2" y="T3"/>
                </a:cxn>
              </a:cxnLst>
              <a:rect l="0" t="0" r="r" b="b"/>
              <a:pathLst>
                <a:path w="71" h="88">
                  <a:moveTo>
                    <a:pt x="0" y="87"/>
                  </a:moveTo>
                  <a:lnTo>
                    <a:pt x="70" y="0"/>
                  </a:lnTo>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842" name="Freeform 42"/>
            <p:cNvSpPr>
              <a:spLocks noChangeArrowheads="1"/>
            </p:cNvSpPr>
            <p:nvPr/>
          </p:nvSpPr>
          <p:spPr bwMode="auto">
            <a:xfrm>
              <a:off x="692" y="1426"/>
              <a:ext cx="232" cy="107"/>
            </a:xfrm>
            <a:custGeom>
              <a:avLst/>
              <a:gdLst>
                <a:gd name="T0" fmla="*/ 0 w 232"/>
                <a:gd name="T1" fmla="*/ 106 h 107"/>
                <a:gd name="T2" fmla="*/ 231 w 232"/>
                <a:gd name="T3" fmla="*/ 0 h 107"/>
                <a:gd name="T4" fmla="*/ 0 60000 65536"/>
                <a:gd name="T5" fmla="*/ 0 60000 65536"/>
              </a:gdLst>
              <a:ahLst/>
              <a:cxnLst>
                <a:cxn ang="T4">
                  <a:pos x="T0" y="T1"/>
                </a:cxn>
                <a:cxn ang="T5">
                  <a:pos x="T2" y="T3"/>
                </a:cxn>
              </a:cxnLst>
              <a:rect l="0" t="0" r="r" b="b"/>
              <a:pathLst>
                <a:path w="232" h="107">
                  <a:moveTo>
                    <a:pt x="0" y="106"/>
                  </a:moveTo>
                  <a:lnTo>
                    <a:pt x="231" y="0"/>
                  </a:lnTo>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843" name="Freeform 43"/>
            <p:cNvSpPr>
              <a:spLocks noChangeArrowheads="1"/>
            </p:cNvSpPr>
            <p:nvPr/>
          </p:nvSpPr>
          <p:spPr bwMode="auto">
            <a:xfrm>
              <a:off x="1092" y="1481"/>
              <a:ext cx="410" cy="241"/>
            </a:xfrm>
            <a:custGeom>
              <a:avLst/>
              <a:gdLst>
                <a:gd name="T0" fmla="*/ 0 w 410"/>
                <a:gd name="T1" fmla="*/ 0 h 241"/>
                <a:gd name="T2" fmla="*/ 409 w 410"/>
                <a:gd name="T3" fmla="*/ 240 h 241"/>
                <a:gd name="T4" fmla="*/ 0 60000 65536"/>
                <a:gd name="T5" fmla="*/ 0 60000 65536"/>
              </a:gdLst>
              <a:ahLst/>
              <a:cxnLst>
                <a:cxn ang="T4">
                  <a:pos x="T0" y="T1"/>
                </a:cxn>
                <a:cxn ang="T5">
                  <a:pos x="T2" y="T3"/>
                </a:cxn>
              </a:cxnLst>
              <a:rect l="0" t="0" r="r" b="b"/>
              <a:pathLst>
                <a:path w="410" h="241">
                  <a:moveTo>
                    <a:pt x="0" y="0"/>
                  </a:moveTo>
                  <a:lnTo>
                    <a:pt x="409" y="240"/>
                  </a:lnTo>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844" name="Freeform 44"/>
            <p:cNvSpPr>
              <a:spLocks noChangeArrowheads="1"/>
            </p:cNvSpPr>
            <p:nvPr/>
          </p:nvSpPr>
          <p:spPr bwMode="auto">
            <a:xfrm>
              <a:off x="2310" y="1591"/>
              <a:ext cx="603" cy="391"/>
            </a:xfrm>
            <a:custGeom>
              <a:avLst/>
              <a:gdLst>
                <a:gd name="T0" fmla="*/ 0 w 603"/>
                <a:gd name="T1" fmla="*/ 390 h 391"/>
                <a:gd name="T2" fmla="*/ 602 w 603"/>
                <a:gd name="T3" fmla="*/ 0 h 391"/>
                <a:gd name="T4" fmla="*/ 0 60000 65536"/>
                <a:gd name="T5" fmla="*/ 0 60000 65536"/>
              </a:gdLst>
              <a:ahLst/>
              <a:cxnLst>
                <a:cxn ang="T4">
                  <a:pos x="T0" y="T1"/>
                </a:cxn>
                <a:cxn ang="T5">
                  <a:pos x="T2" y="T3"/>
                </a:cxn>
              </a:cxnLst>
              <a:rect l="0" t="0" r="r" b="b"/>
              <a:pathLst>
                <a:path w="603" h="391">
                  <a:moveTo>
                    <a:pt x="0" y="390"/>
                  </a:moveTo>
                  <a:lnTo>
                    <a:pt x="602" y="0"/>
                  </a:lnTo>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845" name="Oval 45"/>
            <p:cNvSpPr>
              <a:spLocks noChangeArrowheads="1"/>
            </p:cNvSpPr>
            <p:nvPr/>
          </p:nvSpPr>
          <p:spPr bwMode="auto">
            <a:xfrm>
              <a:off x="2861" y="1532"/>
              <a:ext cx="288" cy="7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846" name="Line 46"/>
            <p:cNvSpPr>
              <a:spLocks noChangeShapeType="1"/>
            </p:cNvSpPr>
            <p:nvPr/>
          </p:nvSpPr>
          <p:spPr bwMode="auto">
            <a:xfrm>
              <a:off x="2861" y="1525"/>
              <a:ext cx="0" cy="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47" name="Line 47"/>
            <p:cNvSpPr>
              <a:spLocks noChangeShapeType="1"/>
            </p:cNvSpPr>
            <p:nvPr/>
          </p:nvSpPr>
          <p:spPr bwMode="auto">
            <a:xfrm>
              <a:off x="3149" y="1525"/>
              <a:ext cx="0" cy="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48" name="Rectangle 48"/>
            <p:cNvSpPr>
              <a:spLocks noChangeArrowheads="1"/>
            </p:cNvSpPr>
            <p:nvPr/>
          </p:nvSpPr>
          <p:spPr bwMode="auto">
            <a:xfrm>
              <a:off x="2861" y="1525"/>
              <a:ext cx="285" cy="4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04849" name="Oval 49"/>
            <p:cNvSpPr>
              <a:spLocks noChangeArrowheads="1"/>
            </p:cNvSpPr>
            <p:nvPr/>
          </p:nvSpPr>
          <p:spPr bwMode="auto">
            <a:xfrm>
              <a:off x="2858" y="1470"/>
              <a:ext cx="288" cy="88"/>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850" name="Rectangle 50"/>
            <p:cNvSpPr>
              <a:spLocks noChangeArrowheads="1"/>
            </p:cNvSpPr>
            <p:nvPr/>
          </p:nvSpPr>
          <p:spPr bwMode="auto">
            <a:xfrm>
              <a:off x="2938" y="1482"/>
              <a:ext cx="130" cy="11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851" name="Rectangle 51"/>
            <p:cNvSpPr>
              <a:spLocks noChangeArrowheads="1"/>
            </p:cNvSpPr>
            <p:nvPr/>
          </p:nvSpPr>
          <p:spPr bwMode="auto">
            <a:xfrm>
              <a:off x="2857" y="1426"/>
              <a:ext cx="29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2a</a:t>
              </a:r>
            </a:p>
          </p:txBody>
        </p:sp>
        <p:sp>
          <p:nvSpPr>
            <p:cNvPr id="204852" name="Rectangle 52"/>
            <p:cNvSpPr>
              <a:spLocks noChangeArrowheads="1"/>
            </p:cNvSpPr>
            <p:nvPr/>
          </p:nvSpPr>
          <p:spPr bwMode="auto">
            <a:xfrm>
              <a:off x="720" y="1507"/>
              <a:ext cx="44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000">
                  <a:latin typeface="Comic Sans MS" panose="030F0702030302020204" pitchFamily="66" charset="0"/>
                </a:rPr>
                <a:t>AS3</a:t>
              </a:r>
            </a:p>
          </p:txBody>
        </p:sp>
        <p:sp>
          <p:nvSpPr>
            <p:cNvPr id="204853" name="Rectangle 53"/>
            <p:cNvSpPr>
              <a:spLocks noChangeArrowheads="1"/>
            </p:cNvSpPr>
            <p:nvPr/>
          </p:nvSpPr>
          <p:spPr bwMode="auto">
            <a:xfrm>
              <a:off x="2360" y="1931"/>
              <a:ext cx="42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000">
                  <a:latin typeface="Comic Sans MS" panose="030F0702030302020204" pitchFamily="66" charset="0"/>
                </a:rPr>
                <a:t>AS1</a:t>
              </a:r>
            </a:p>
          </p:txBody>
        </p:sp>
        <p:sp>
          <p:nvSpPr>
            <p:cNvPr id="204854" name="Rectangle 54"/>
            <p:cNvSpPr>
              <a:spLocks noChangeArrowheads="1"/>
            </p:cNvSpPr>
            <p:nvPr/>
          </p:nvSpPr>
          <p:spPr bwMode="auto">
            <a:xfrm>
              <a:off x="3120" y="1693"/>
              <a:ext cx="4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AS2</a:t>
              </a:r>
            </a:p>
          </p:txBody>
        </p:sp>
        <p:sp>
          <p:nvSpPr>
            <p:cNvPr id="204855" name="Oval 55"/>
            <p:cNvSpPr>
              <a:spLocks noChangeArrowheads="1"/>
            </p:cNvSpPr>
            <p:nvPr/>
          </p:nvSpPr>
          <p:spPr bwMode="auto">
            <a:xfrm>
              <a:off x="1217" y="1916"/>
              <a:ext cx="288" cy="7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856" name="Line 56"/>
            <p:cNvSpPr>
              <a:spLocks noChangeShapeType="1"/>
            </p:cNvSpPr>
            <p:nvPr/>
          </p:nvSpPr>
          <p:spPr bwMode="auto">
            <a:xfrm>
              <a:off x="1217" y="1910"/>
              <a:ext cx="0" cy="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57" name="Line 57"/>
            <p:cNvSpPr>
              <a:spLocks noChangeShapeType="1"/>
            </p:cNvSpPr>
            <p:nvPr/>
          </p:nvSpPr>
          <p:spPr bwMode="auto">
            <a:xfrm>
              <a:off x="1505" y="1910"/>
              <a:ext cx="0" cy="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58" name="Rectangle 58"/>
            <p:cNvSpPr>
              <a:spLocks noChangeArrowheads="1"/>
            </p:cNvSpPr>
            <p:nvPr/>
          </p:nvSpPr>
          <p:spPr bwMode="auto">
            <a:xfrm>
              <a:off x="1217" y="1910"/>
              <a:ext cx="285" cy="4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04859" name="Oval 59"/>
            <p:cNvSpPr>
              <a:spLocks noChangeArrowheads="1"/>
            </p:cNvSpPr>
            <p:nvPr/>
          </p:nvSpPr>
          <p:spPr bwMode="auto">
            <a:xfrm>
              <a:off x="1214" y="1859"/>
              <a:ext cx="288" cy="88"/>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860" name="Rectangle 60"/>
            <p:cNvSpPr>
              <a:spLocks noChangeArrowheads="1"/>
            </p:cNvSpPr>
            <p:nvPr/>
          </p:nvSpPr>
          <p:spPr bwMode="auto">
            <a:xfrm>
              <a:off x="1292" y="1884"/>
              <a:ext cx="131" cy="8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861" name="Rectangle 61"/>
            <p:cNvSpPr>
              <a:spLocks noChangeArrowheads="1"/>
            </p:cNvSpPr>
            <p:nvPr/>
          </p:nvSpPr>
          <p:spPr bwMode="auto">
            <a:xfrm>
              <a:off x="1228" y="1808"/>
              <a:ext cx="2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1a</a:t>
              </a:r>
            </a:p>
          </p:txBody>
        </p:sp>
        <p:grpSp>
          <p:nvGrpSpPr>
            <p:cNvPr id="204862" name="Group 69"/>
            <p:cNvGrpSpPr>
              <a:grpSpLocks/>
            </p:cNvGrpSpPr>
            <p:nvPr/>
          </p:nvGrpSpPr>
          <p:grpSpPr bwMode="auto">
            <a:xfrm>
              <a:off x="3177" y="1320"/>
              <a:ext cx="299" cy="252"/>
              <a:chOff x="3177" y="1320"/>
              <a:chExt cx="299" cy="252"/>
            </a:xfrm>
          </p:grpSpPr>
          <p:sp>
            <p:nvSpPr>
              <p:cNvPr id="204915" name="Oval 62"/>
              <p:cNvSpPr>
                <a:spLocks noChangeArrowheads="1"/>
              </p:cNvSpPr>
              <p:nvPr/>
            </p:nvSpPr>
            <p:spPr bwMode="auto">
              <a:xfrm>
                <a:off x="3181" y="1426"/>
                <a:ext cx="288" cy="7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916" name="Line 63"/>
              <p:cNvSpPr>
                <a:spLocks noChangeShapeType="1"/>
              </p:cNvSpPr>
              <p:nvPr/>
            </p:nvSpPr>
            <p:spPr bwMode="auto">
              <a:xfrm>
                <a:off x="3181" y="1419"/>
                <a:ext cx="0" cy="4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917" name="Line 64"/>
              <p:cNvSpPr>
                <a:spLocks noChangeShapeType="1"/>
              </p:cNvSpPr>
              <p:nvPr/>
            </p:nvSpPr>
            <p:spPr bwMode="auto">
              <a:xfrm>
                <a:off x="3469" y="1419"/>
                <a:ext cx="0" cy="4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918" name="Rectangle 65"/>
              <p:cNvSpPr>
                <a:spLocks noChangeArrowheads="1"/>
              </p:cNvSpPr>
              <p:nvPr/>
            </p:nvSpPr>
            <p:spPr bwMode="auto">
              <a:xfrm>
                <a:off x="3181" y="1419"/>
                <a:ext cx="285" cy="4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04919" name="Oval 66"/>
              <p:cNvSpPr>
                <a:spLocks noChangeArrowheads="1"/>
              </p:cNvSpPr>
              <p:nvPr/>
            </p:nvSpPr>
            <p:spPr bwMode="auto">
              <a:xfrm>
                <a:off x="3178" y="1365"/>
                <a:ext cx="288" cy="88"/>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920" name="Rectangle 67"/>
              <p:cNvSpPr>
                <a:spLocks noChangeArrowheads="1"/>
              </p:cNvSpPr>
              <p:nvPr/>
            </p:nvSpPr>
            <p:spPr bwMode="auto">
              <a:xfrm>
                <a:off x="3258" y="1377"/>
                <a:ext cx="130" cy="10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921" name="Rectangle 68"/>
              <p:cNvSpPr>
                <a:spLocks noChangeArrowheads="1"/>
              </p:cNvSpPr>
              <p:nvPr/>
            </p:nvSpPr>
            <p:spPr bwMode="auto">
              <a:xfrm>
                <a:off x="3177" y="1320"/>
                <a:ext cx="29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2c</a:t>
                </a:r>
              </a:p>
            </p:txBody>
          </p:sp>
        </p:grpSp>
        <p:grpSp>
          <p:nvGrpSpPr>
            <p:cNvPr id="204863" name="Group 77"/>
            <p:cNvGrpSpPr>
              <a:grpSpLocks/>
            </p:cNvGrpSpPr>
            <p:nvPr/>
          </p:nvGrpSpPr>
          <p:grpSpPr bwMode="auto">
            <a:xfrm>
              <a:off x="3426" y="1526"/>
              <a:ext cx="312" cy="252"/>
              <a:chOff x="3426" y="1526"/>
              <a:chExt cx="312" cy="252"/>
            </a:xfrm>
          </p:grpSpPr>
          <p:sp>
            <p:nvSpPr>
              <p:cNvPr id="204908" name="Oval 70"/>
              <p:cNvSpPr>
                <a:spLocks noChangeArrowheads="1"/>
              </p:cNvSpPr>
              <p:nvPr/>
            </p:nvSpPr>
            <p:spPr bwMode="auto">
              <a:xfrm>
                <a:off x="3435" y="1632"/>
                <a:ext cx="288" cy="7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909" name="Line 71"/>
              <p:cNvSpPr>
                <a:spLocks noChangeShapeType="1"/>
              </p:cNvSpPr>
              <p:nvPr/>
            </p:nvSpPr>
            <p:spPr bwMode="auto">
              <a:xfrm>
                <a:off x="3435" y="1625"/>
                <a:ext cx="0" cy="4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910" name="Line 72"/>
              <p:cNvSpPr>
                <a:spLocks noChangeShapeType="1"/>
              </p:cNvSpPr>
              <p:nvPr/>
            </p:nvSpPr>
            <p:spPr bwMode="auto">
              <a:xfrm>
                <a:off x="3723" y="1625"/>
                <a:ext cx="0" cy="4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911" name="Rectangle 73"/>
              <p:cNvSpPr>
                <a:spLocks noChangeArrowheads="1"/>
              </p:cNvSpPr>
              <p:nvPr/>
            </p:nvSpPr>
            <p:spPr bwMode="auto">
              <a:xfrm>
                <a:off x="3435" y="1625"/>
                <a:ext cx="285" cy="4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04912" name="Oval 74"/>
              <p:cNvSpPr>
                <a:spLocks noChangeArrowheads="1"/>
              </p:cNvSpPr>
              <p:nvPr/>
            </p:nvSpPr>
            <p:spPr bwMode="auto">
              <a:xfrm>
                <a:off x="3433" y="1571"/>
                <a:ext cx="287" cy="88"/>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913" name="Rectangle 75"/>
              <p:cNvSpPr>
                <a:spLocks noChangeArrowheads="1"/>
              </p:cNvSpPr>
              <p:nvPr/>
            </p:nvSpPr>
            <p:spPr bwMode="auto">
              <a:xfrm>
                <a:off x="3513" y="1583"/>
                <a:ext cx="130" cy="10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914" name="Rectangle 76"/>
              <p:cNvSpPr>
                <a:spLocks noChangeArrowheads="1"/>
              </p:cNvSpPr>
              <p:nvPr/>
            </p:nvSpPr>
            <p:spPr bwMode="auto">
              <a:xfrm>
                <a:off x="3426" y="1526"/>
                <a:ext cx="3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2b</a:t>
                </a:r>
              </a:p>
            </p:txBody>
          </p:sp>
        </p:grpSp>
        <p:grpSp>
          <p:nvGrpSpPr>
            <p:cNvPr id="204864" name="Group 86"/>
            <p:cNvGrpSpPr>
              <a:grpSpLocks/>
            </p:cNvGrpSpPr>
            <p:nvPr/>
          </p:nvGrpSpPr>
          <p:grpSpPr bwMode="auto">
            <a:xfrm>
              <a:off x="2025" y="1870"/>
              <a:ext cx="291" cy="252"/>
              <a:chOff x="2025" y="1870"/>
              <a:chExt cx="291" cy="252"/>
            </a:xfrm>
          </p:grpSpPr>
          <p:sp>
            <p:nvSpPr>
              <p:cNvPr id="204900" name="Oval 78"/>
              <p:cNvSpPr>
                <a:spLocks noChangeArrowheads="1"/>
              </p:cNvSpPr>
              <p:nvPr/>
            </p:nvSpPr>
            <p:spPr bwMode="auto">
              <a:xfrm>
                <a:off x="2028" y="1983"/>
                <a:ext cx="288" cy="76"/>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901" name="Line 79"/>
              <p:cNvSpPr>
                <a:spLocks noChangeShapeType="1"/>
              </p:cNvSpPr>
              <p:nvPr/>
            </p:nvSpPr>
            <p:spPr bwMode="auto">
              <a:xfrm>
                <a:off x="2028" y="1977"/>
                <a:ext cx="0" cy="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902" name="Line 80"/>
              <p:cNvSpPr>
                <a:spLocks noChangeShapeType="1"/>
              </p:cNvSpPr>
              <p:nvPr/>
            </p:nvSpPr>
            <p:spPr bwMode="auto">
              <a:xfrm>
                <a:off x="2316" y="1977"/>
                <a:ext cx="0" cy="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903" name="Rectangle 81"/>
              <p:cNvSpPr>
                <a:spLocks noChangeArrowheads="1"/>
              </p:cNvSpPr>
              <p:nvPr/>
            </p:nvSpPr>
            <p:spPr bwMode="auto">
              <a:xfrm>
                <a:off x="2028" y="1977"/>
                <a:ext cx="285" cy="4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04904" name="Oval 82"/>
              <p:cNvSpPr>
                <a:spLocks noChangeArrowheads="1"/>
              </p:cNvSpPr>
              <p:nvPr/>
            </p:nvSpPr>
            <p:spPr bwMode="auto">
              <a:xfrm>
                <a:off x="2025" y="1922"/>
                <a:ext cx="288" cy="88"/>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04905" name="Group 85"/>
              <p:cNvGrpSpPr>
                <a:grpSpLocks/>
              </p:cNvGrpSpPr>
              <p:nvPr/>
            </p:nvGrpSpPr>
            <p:grpSpPr bwMode="auto">
              <a:xfrm>
                <a:off x="2029" y="1870"/>
                <a:ext cx="286" cy="252"/>
                <a:chOff x="2029" y="1870"/>
                <a:chExt cx="286" cy="252"/>
              </a:xfrm>
            </p:grpSpPr>
            <p:sp>
              <p:nvSpPr>
                <p:cNvPr id="204906" name="Rectangle 83"/>
                <p:cNvSpPr>
                  <a:spLocks noChangeArrowheads="1"/>
                </p:cNvSpPr>
                <p:nvPr/>
              </p:nvSpPr>
              <p:spPr bwMode="auto">
                <a:xfrm>
                  <a:off x="2104" y="1927"/>
                  <a:ext cx="129" cy="12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907" name="Rectangle 84"/>
                <p:cNvSpPr>
                  <a:spLocks noChangeArrowheads="1"/>
                </p:cNvSpPr>
                <p:nvPr/>
              </p:nvSpPr>
              <p:spPr bwMode="auto">
                <a:xfrm>
                  <a:off x="2029" y="1870"/>
                  <a:ext cx="28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1b</a:t>
                  </a:r>
                </a:p>
              </p:txBody>
            </p:sp>
          </p:grpSp>
        </p:grpSp>
        <p:sp>
          <p:nvSpPr>
            <p:cNvPr id="204865" name="Freeform 87"/>
            <p:cNvSpPr>
              <a:spLocks noChangeArrowheads="1"/>
            </p:cNvSpPr>
            <p:nvPr/>
          </p:nvSpPr>
          <p:spPr bwMode="auto">
            <a:xfrm>
              <a:off x="1511" y="2169"/>
              <a:ext cx="1700" cy="385"/>
            </a:xfrm>
            <a:custGeom>
              <a:avLst/>
              <a:gdLst>
                <a:gd name="T0" fmla="*/ 0 w 1700"/>
                <a:gd name="T1" fmla="*/ 384 h 385"/>
                <a:gd name="T2" fmla="*/ 77 w 1700"/>
                <a:gd name="T3" fmla="*/ 0 h 385"/>
                <a:gd name="T4" fmla="*/ 353 w 1700"/>
                <a:gd name="T5" fmla="*/ 6 h 385"/>
                <a:gd name="T6" fmla="*/ 1699 w 1700"/>
                <a:gd name="T7" fmla="*/ 384 h 385"/>
                <a:gd name="T8" fmla="*/ 0 w 1700"/>
                <a:gd name="T9" fmla="*/ 384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0" h="385">
                  <a:moveTo>
                    <a:pt x="0" y="384"/>
                  </a:moveTo>
                  <a:lnTo>
                    <a:pt x="77" y="0"/>
                  </a:lnTo>
                  <a:lnTo>
                    <a:pt x="353" y="6"/>
                  </a:lnTo>
                  <a:lnTo>
                    <a:pt x="1699" y="384"/>
                  </a:lnTo>
                  <a:lnTo>
                    <a:pt x="0" y="384"/>
                  </a:lnTo>
                </a:path>
              </a:pathLst>
            </a:custGeom>
            <a:solidFill>
              <a:srgbClr val="DDDDDD"/>
            </a:solidFill>
            <a:ln w="12700" cap="rnd">
              <a:solidFill>
                <a:srgbClr val="DDDDDD"/>
              </a:solidFill>
              <a:round/>
              <a:headEnd/>
              <a:tailEnd/>
            </a:ln>
          </p:spPr>
          <p:txBody>
            <a:bodyPr/>
            <a:lstStyle/>
            <a:p>
              <a:endParaRPr lang="zh-CN" altLang="en-US"/>
            </a:p>
          </p:txBody>
        </p:sp>
        <p:sp>
          <p:nvSpPr>
            <p:cNvPr id="204866" name="Rectangle 88"/>
            <p:cNvSpPr>
              <a:spLocks noChangeArrowheads="1"/>
            </p:cNvSpPr>
            <p:nvPr/>
          </p:nvSpPr>
          <p:spPr bwMode="auto">
            <a:xfrm>
              <a:off x="1517" y="2566"/>
              <a:ext cx="1685" cy="10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04867" name="Group 91"/>
            <p:cNvGrpSpPr>
              <a:grpSpLocks/>
            </p:cNvGrpSpPr>
            <p:nvPr/>
          </p:nvGrpSpPr>
          <p:grpSpPr bwMode="auto">
            <a:xfrm>
              <a:off x="1623" y="2649"/>
              <a:ext cx="675" cy="443"/>
              <a:chOff x="1623" y="2649"/>
              <a:chExt cx="675" cy="443"/>
            </a:xfrm>
          </p:grpSpPr>
          <p:sp>
            <p:nvSpPr>
              <p:cNvPr id="204898" name="Oval 89"/>
              <p:cNvSpPr>
                <a:spLocks noChangeArrowheads="1"/>
              </p:cNvSpPr>
              <p:nvPr/>
            </p:nvSpPr>
            <p:spPr bwMode="auto">
              <a:xfrm>
                <a:off x="1623" y="2649"/>
                <a:ext cx="675" cy="443"/>
              </a:xfrm>
              <a:prstGeom prst="ellipse">
                <a:avLst/>
              </a:prstGeom>
              <a:noFill/>
              <a:ln w="127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899" name="Rectangle 90"/>
              <p:cNvSpPr>
                <a:spLocks noChangeArrowheads="1"/>
              </p:cNvSpPr>
              <p:nvPr/>
            </p:nvSpPr>
            <p:spPr bwMode="auto">
              <a:xfrm>
                <a:off x="1749" y="2681"/>
                <a:ext cx="44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solidFill>
                      <a:schemeClr val="accent2"/>
                    </a:solidFill>
                    <a:latin typeface="Arial" panose="020B0604020202020204" pitchFamily="34" charset="0"/>
                  </a:rPr>
                  <a:t>AS</a:t>
                </a:r>
                <a:r>
                  <a:rPr lang="zh-CN" altLang="en-US" sz="1200" b="1">
                    <a:solidFill>
                      <a:schemeClr val="accent2"/>
                    </a:solidFill>
                    <a:latin typeface="Arial" panose="020B0604020202020204" pitchFamily="34" charset="0"/>
                  </a:rPr>
                  <a:t>内选</a:t>
                </a:r>
              </a:p>
              <a:p>
                <a:pPr eaLnBrk="1" hangingPunct="1"/>
                <a:r>
                  <a:rPr lang="zh-CN" altLang="en-US" sz="1200" b="1">
                    <a:solidFill>
                      <a:schemeClr val="accent2"/>
                    </a:solidFill>
                    <a:latin typeface="Arial" panose="020B0604020202020204" pitchFamily="34" charset="0"/>
                  </a:rPr>
                  <a:t>路算法</a:t>
                </a:r>
              </a:p>
            </p:txBody>
          </p:sp>
        </p:grpSp>
        <p:grpSp>
          <p:nvGrpSpPr>
            <p:cNvPr id="204868" name="Group 94"/>
            <p:cNvGrpSpPr>
              <a:grpSpLocks/>
            </p:cNvGrpSpPr>
            <p:nvPr/>
          </p:nvGrpSpPr>
          <p:grpSpPr bwMode="auto">
            <a:xfrm>
              <a:off x="2381" y="2657"/>
              <a:ext cx="675" cy="442"/>
              <a:chOff x="2381" y="2657"/>
              <a:chExt cx="675" cy="442"/>
            </a:xfrm>
          </p:grpSpPr>
          <p:sp>
            <p:nvSpPr>
              <p:cNvPr id="204896" name="Oval 92"/>
              <p:cNvSpPr>
                <a:spLocks noChangeArrowheads="1"/>
              </p:cNvSpPr>
              <p:nvPr/>
            </p:nvSpPr>
            <p:spPr bwMode="auto">
              <a:xfrm>
                <a:off x="2381" y="2657"/>
                <a:ext cx="675" cy="442"/>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897" name="Rectangle 93"/>
              <p:cNvSpPr>
                <a:spLocks noChangeArrowheads="1"/>
              </p:cNvSpPr>
              <p:nvPr/>
            </p:nvSpPr>
            <p:spPr bwMode="auto">
              <a:xfrm>
                <a:off x="2506" y="2689"/>
                <a:ext cx="54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solidFill>
                      <a:schemeClr val="tx2"/>
                    </a:solidFill>
                    <a:latin typeface="Arial" panose="020B0604020202020204" pitchFamily="34" charset="0"/>
                  </a:rPr>
                  <a:t>AS</a:t>
                </a:r>
                <a:r>
                  <a:rPr lang="zh-CN" altLang="en-US" sz="1200" b="1">
                    <a:solidFill>
                      <a:schemeClr val="tx2"/>
                    </a:solidFill>
                    <a:latin typeface="Arial" panose="020B0604020202020204" pitchFamily="34" charset="0"/>
                  </a:rPr>
                  <a:t>间路由</a:t>
                </a:r>
              </a:p>
              <a:p>
                <a:pPr eaLnBrk="1" hangingPunct="1"/>
                <a:r>
                  <a:rPr lang="zh-CN" altLang="en-US" sz="1200" b="1">
                    <a:solidFill>
                      <a:schemeClr val="tx2"/>
                    </a:solidFill>
                    <a:latin typeface="Arial" panose="020B0604020202020204" pitchFamily="34" charset="0"/>
                  </a:rPr>
                  <a:t>选择算法</a:t>
                </a:r>
              </a:p>
            </p:txBody>
          </p:sp>
        </p:grpSp>
        <p:sp>
          <p:nvSpPr>
            <p:cNvPr id="204869" name="Rectangle 95"/>
            <p:cNvSpPr>
              <a:spLocks noChangeArrowheads="1"/>
            </p:cNvSpPr>
            <p:nvPr/>
          </p:nvSpPr>
          <p:spPr bwMode="auto">
            <a:xfrm>
              <a:off x="1949" y="3233"/>
              <a:ext cx="715" cy="245"/>
            </a:xfrm>
            <a:prstGeom prst="rect">
              <a:avLst/>
            </a:prstGeom>
            <a:solidFill>
              <a:schemeClr val="accent1"/>
            </a:solidFill>
            <a:ln w="12700">
              <a:solidFill>
                <a:schemeClr val="tx1"/>
              </a:solidFill>
              <a:miter lim="800000"/>
              <a:headEnd/>
              <a:tailEnd/>
            </a:ln>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1">
                  <a:latin typeface="Arial" panose="020B0604020202020204" pitchFamily="34" charset="0"/>
                </a:rPr>
                <a:t>转发表</a:t>
              </a:r>
            </a:p>
          </p:txBody>
        </p:sp>
        <p:sp>
          <p:nvSpPr>
            <p:cNvPr id="204870" name="Freeform 96"/>
            <p:cNvSpPr>
              <a:spLocks noChangeArrowheads="1"/>
            </p:cNvSpPr>
            <p:nvPr/>
          </p:nvSpPr>
          <p:spPr bwMode="auto">
            <a:xfrm>
              <a:off x="1687" y="3019"/>
              <a:ext cx="254" cy="321"/>
            </a:xfrm>
            <a:custGeom>
              <a:avLst/>
              <a:gdLst>
                <a:gd name="T0" fmla="*/ 0 w 254"/>
                <a:gd name="T1" fmla="*/ 0 h 321"/>
                <a:gd name="T2" fmla="*/ 9 w 254"/>
                <a:gd name="T3" fmla="*/ 60 h 321"/>
                <a:gd name="T4" fmla="*/ 21 w 254"/>
                <a:gd name="T5" fmla="*/ 117 h 321"/>
                <a:gd name="T6" fmla="*/ 29 w 254"/>
                <a:gd name="T7" fmla="*/ 144 h 321"/>
                <a:gd name="T8" fmla="*/ 39 w 254"/>
                <a:gd name="T9" fmla="*/ 169 h 321"/>
                <a:gd name="T10" fmla="*/ 51 w 254"/>
                <a:gd name="T11" fmla="*/ 193 h 321"/>
                <a:gd name="T12" fmla="*/ 66 w 254"/>
                <a:gd name="T13" fmla="*/ 214 h 321"/>
                <a:gd name="T14" fmla="*/ 74 w 254"/>
                <a:gd name="T15" fmla="*/ 223 h 321"/>
                <a:gd name="T16" fmla="*/ 85 w 254"/>
                <a:gd name="T17" fmla="*/ 233 h 321"/>
                <a:gd name="T18" fmla="*/ 108 w 254"/>
                <a:gd name="T19" fmla="*/ 250 h 321"/>
                <a:gd name="T20" fmla="*/ 135 w 254"/>
                <a:gd name="T21" fmla="*/ 266 h 321"/>
                <a:gd name="T22" fmla="*/ 163 w 254"/>
                <a:gd name="T23" fmla="*/ 280 h 321"/>
                <a:gd name="T24" fmla="*/ 191 w 254"/>
                <a:gd name="T25" fmla="*/ 293 h 321"/>
                <a:gd name="T26" fmla="*/ 217 w 254"/>
                <a:gd name="T27" fmla="*/ 304 h 321"/>
                <a:gd name="T28" fmla="*/ 238 w 254"/>
                <a:gd name="T29" fmla="*/ 313 h 321"/>
                <a:gd name="T30" fmla="*/ 246 w 254"/>
                <a:gd name="T31" fmla="*/ 317 h 321"/>
                <a:gd name="T32" fmla="*/ 253 w 254"/>
                <a:gd name="T33" fmla="*/ 320 h 3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4" h="321">
                  <a:moveTo>
                    <a:pt x="0" y="0"/>
                  </a:moveTo>
                  <a:lnTo>
                    <a:pt x="9" y="60"/>
                  </a:lnTo>
                  <a:lnTo>
                    <a:pt x="21" y="117"/>
                  </a:lnTo>
                  <a:lnTo>
                    <a:pt x="29" y="144"/>
                  </a:lnTo>
                  <a:lnTo>
                    <a:pt x="39" y="169"/>
                  </a:lnTo>
                  <a:lnTo>
                    <a:pt x="51" y="193"/>
                  </a:lnTo>
                  <a:lnTo>
                    <a:pt x="66" y="214"/>
                  </a:lnTo>
                  <a:lnTo>
                    <a:pt x="74" y="223"/>
                  </a:lnTo>
                  <a:lnTo>
                    <a:pt x="85" y="233"/>
                  </a:lnTo>
                  <a:lnTo>
                    <a:pt x="108" y="250"/>
                  </a:lnTo>
                  <a:lnTo>
                    <a:pt x="135" y="266"/>
                  </a:lnTo>
                  <a:lnTo>
                    <a:pt x="163" y="280"/>
                  </a:lnTo>
                  <a:lnTo>
                    <a:pt x="191" y="293"/>
                  </a:lnTo>
                  <a:lnTo>
                    <a:pt x="217" y="304"/>
                  </a:lnTo>
                  <a:lnTo>
                    <a:pt x="238" y="313"/>
                  </a:lnTo>
                  <a:lnTo>
                    <a:pt x="246" y="317"/>
                  </a:lnTo>
                  <a:lnTo>
                    <a:pt x="253" y="320"/>
                  </a:lnTo>
                </a:path>
              </a:pathLst>
            </a:custGeom>
            <a:noFill/>
            <a:ln w="12700" cap="rnd">
              <a:solidFill>
                <a:schemeClr val="accent2"/>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871" name="Freeform 97"/>
            <p:cNvSpPr>
              <a:spLocks noChangeArrowheads="1"/>
            </p:cNvSpPr>
            <p:nvPr/>
          </p:nvSpPr>
          <p:spPr bwMode="auto">
            <a:xfrm>
              <a:off x="2665" y="3019"/>
              <a:ext cx="327" cy="346"/>
            </a:xfrm>
            <a:custGeom>
              <a:avLst/>
              <a:gdLst>
                <a:gd name="T0" fmla="*/ 326 w 327"/>
                <a:gd name="T1" fmla="*/ 0 h 346"/>
                <a:gd name="T2" fmla="*/ 309 w 327"/>
                <a:gd name="T3" fmla="*/ 73 h 346"/>
                <a:gd name="T4" fmla="*/ 300 w 327"/>
                <a:gd name="T5" fmla="*/ 109 h 346"/>
                <a:gd name="T6" fmla="*/ 289 w 327"/>
                <a:gd name="T7" fmla="*/ 143 h 346"/>
                <a:gd name="T8" fmla="*/ 278 w 327"/>
                <a:gd name="T9" fmla="*/ 175 h 346"/>
                <a:gd name="T10" fmla="*/ 264 w 327"/>
                <a:gd name="T11" fmla="*/ 204 h 346"/>
                <a:gd name="T12" fmla="*/ 247 w 327"/>
                <a:gd name="T13" fmla="*/ 231 h 346"/>
                <a:gd name="T14" fmla="*/ 229 w 327"/>
                <a:gd name="T15" fmla="*/ 254 h 346"/>
                <a:gd name="T16" fmla="*/ 218 w 327"/>
                <a:gd name="T17" fmla="*/ 265 h 346"/>
                <a:gd name="T18" fmla="*/ 205 w 327"/>
                <a:gd name="T19" fmla="*/ 274 h 346"/>
                <a:gd name="T20" fmla="*/ 175 w 327"/>
                <a:gd name="T21" fmla="*/ 290 h 346"/>
                <a:gd name="T22" fmla="*/ 142 w 327"/>
                <a:gd name="T23" fmla="*/ 304 h 346"/>
                <a:gd name="T24" fmla="*/ 108 w 327"/>
                <a:gd name="T25" fmla="*/ 315 h 346"/>
                <a:gd name="T26" fmla="*/ 75 w 327"/>
                <a:gd name="T27" fmla="*/ 324 h 346"/>
                <a:gd name="T28" fmla="*/ 44 w 327"/>
                <a:gd name="T29" fmla="*/ 332 h 346"/>
                <a:gd name="T30" fmla="*/ 31 w 327"/>
                <a:gd name="T31" fmla="*/ 336 h 346"/>
                <a:gd name="T32" fmla="*/ 19 w 327"/>
                <a:gd name="T33" fmla="*/ 339 h 346"/>
                <a:gd name="T34" fmla="*/ 8 w 327"/>
                <a:gd name="T35" fmla="*/ 342 h 346"/>
                <a:gd name="T36" fmla="*/ 0 w 327"/>
                <a:gd name="T37" fmla="*/ 345 h 3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27" h="346">
                  <a:moveTo>
                    <a:pt x="326" y="0"/>
                  </a:moveTo>
                  <a:lnTo>
                    <a:pt x="309" y="73"/>
                  </a:lnTo>
                  <a:lnTo>
                    <a:pt x="300" y="109"/>
                  </a:lnTo>
                  <a:lnTo>
                    <a:pt x="289" y="143"/>
                  </a:lnTo>
                  <a:lnTo>
                    <a:pt x="278" y="175"/>
                  </a:lnTo>
                  <a:lnTo>
                    <a:pt x="264" y="204"/>
                  </a:lnTo>
                  <a:lnTo>
                    <a:pt x="247" y="231"/>
                  </a:lnTo>
                  <a:lnTo>
                    <a:pt x="229" y="254"/>
                  </a:lnTo>
                  <a:lnTo>
                    <a:pt x="218" y="265"/>
                  </a:lnTo>
                  <a:lnTo>
                    <a:pt x="205" y="274"/>
                  </a:lnTo>
                  <a:lnTo>
                    <a:pt x="175" y="290"/>
                  </a:lnTo>
                  <a:lnTo>
                    <a:pt x="142" y="304"/>
                  </a:lnTo>
                  <a:lnTo>
                    <a:pt x="108" y="315"/>
                  </a:lnTo>
                  <a:lnTo>
                    <a:pt x="75" y="324"/>
                  </a:lnTo>
                  <a:lnTo>
                    <a:pt x="44" y="332"/>
                  </a:lnTo>
                  <a:lnTo>
                    <a:pt x="31" y="336"/>
                  </a:lnTo>
                  <a:lnTo>
                    <a:pt x="19" y="339"/>
                  </a:lnTo>
                  <a:lnTo>
                    <a:pt x="8" y="342"/>
                  </a:lnTo>
                  <a:lnTo>
                    <a:pt x="0" y="345"/>
                  </a:lnTo>
                </a:path>
              </a:pathLst>
            </a:custGeom>
            <a:noFill/>
            <a:ln w="12700" cap="rnd">
              <a:solidFill>
                <a:srgbClr val="FF0000"/>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04872" name="Group 106"/>
            <p:cNvGrpSpPr>
              <a:grpSpLocks/>
            </p:cNvGrpSpPr>
            <p:nvPr/>
          </p:nvGrpSpPr>
          <p:grpSpPr bwMode="auto">
            <a:xfrm>
              <a:off x="553" y="1169"/>
              <a:ext cx="299" cy="252"/>
              <a:chOff x="553" y="1169"/>
              <a:chExt cx="299" cy="252"/>
            </a:xfrm>
          </p:grpSpPr>
          <p:sp>
            <p:nvSpPr>
              <p:cNvPr id="204888" name="Oval 98"/>
              <p:cNvSpPr>
                <a:spLocks noChangeArrowheads="1"/>
              </p:cNvSpPr>
              <p:nvPr/>
            </p:nvSpPr>
            <p:spPr bwMode="auto">
              <a:xfrm>
                <a:off x="559" y="1282"/>
                <a:ext cx="288" cy="76"/>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889" name="Line 99"/>
              <p:cNvSpPr>
                <a:spLocks noChangeShapeType="1"/>
              </p:cNvSpPr>
              <p:nvPr/>
            </p:nvSpPr>
            <p:spPr bwMode="auto">
              <a:xfrm>
                <a:off x="559" y="1276"/>
                <a:ext cx="0" cy="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90" name="Line 100"/>
              <p:cNvSpPr>
                <a:spLocks noChangeShapeType="1"/>
              </p:cNvSpPr>
              <p:nvPr/>
            </p:nvSpPr>
            <p:spPr bwMode="auto">
              <a:xfrm>
                <a:off x="847" y="1276"/>
                <a:ext cx="0" cy="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91" name="Rectangle 101"/>
              <p:cNvSpPr>
                <a:spLocks noChangeArrowheads="1"/>
              </p:cNvSpPr>
              <p:nvPr/>
            </p:nvSpPr>
            <p:spPr bwMode="auto">
              <a:xfrm>
                <a:off x="559" y="1276"/>
                <a:ext cx="285" cy="4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04892" name="Oval 102"/>
              <p:cNvSpPr>
                <a:spLocks noChangeArrowheads="1"/>
              </p:cNvSpPr>
              <p:nvPr/>
            </p:nvSpPr>
            <p:spPr bwMode="auto">
              <a:xfrm>
                <a:off x="556" y="1221"/>
                <a:ext cx="288" cy="88"/>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04893" name="Group 105"/>
              <p:cNvGrpSpPr>
                <a:grpSpLocks/>
              </p:cNvGrpSpPr>
              <p:nvPr/>
            </p:nvGrpSpPr>
            <p:grpSpPr bwMode="auto">
              <a:xfrm>
                <a:off x="553" y="1169"/>
                <a:ext cx="299" cy="252"/>
                <a:chOff x="553" y="1169"/>
                <a:chExt cx="299" cy="252"/>
              </a:xfrm>
            </p:grpSpPr>
            <p:sp>
              <p:nvSpPr>
                <p:cNvPr id="204894" name="Rectangle 103"/>
                <p:cNvSpPr>
                  <a:spLocks noChangeArrowheads="1"/>
                </p:cNvSpPr>
                <p:nvPr/>
              </p:nvSpPr>
              <p:spPr bwMode="auto">
                <a:xfrm>
                  <a:off x="634" y="1226"/>
                  <a:ext cx="130" cy="12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895" name="Rectangle 104"/>
                <p:cNvSpPr>
                  <a:spLocks noChangeArrowheads="1"/>
                </p:cNvSpPr>
                <p:nvPr/>
              </p:nvSpPr>
              <p:spPr bwMode="auto">
                <a:xfrm>
                  <a:off x="553" y="1169"/>
                  <a:ext cx="29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3c</a:t>
                  </a:r>
                </a:p>
              </p:txBody>
            </p:sp>
          </p:grpSp>
        </p:grpSp>
        <p:sp>
          <p:nvSpPr>
            <p:cNvPr id="204873" name="Line 107"/>
            <p:cNvSpPr>
              <a:spLocks noChangeShapeType="1"/>
            </p:cNvSpPr>
            <p:nvPr/>
          </p:nvSpPr>
          <p:spPr bwMode="auto">
            <a:xfrm flipH="1">
              <a:off x="578" y="1364"/>
              <a:ext cx="57" cy="99"/>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74" name="Line 108"/>
            <p:cNvSpPr>
              <a:spLocks noChangeShapeType="1"/>
            </p:cNvSpPr>
            <p:nvPr/>
          </p:nvSpPr>
          <p:spPr bwMode="auto">
            <a:xfrm>
              <a:off x="296" y="1407"/>
              <a:ext cx="133" cy="10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75" name="Line 109"/>
            <p:cNvSpPr>
              <a:spLocks noChangeShapeType="1"/>
            </p:cNvSpPr>
            <p:nvPr/>
          </p:nvSpPr>
          <p:spPr bwMode="auto">
            <a:xfrm flipH="1">
              <a:off x="755" y="1077"/>
              <a:ext cx="125" cy="14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76" name="Line 110"/>
            <p:cNvSpPr>
              <a:spLocks noChangeShapeType="1"/>
            </p:cNvSpPr>
            <p:nvPr/>
          </p:nvSpPr>
          <p:spPr bwMode="auto">
            <a:xfrm>
              <a:off x="498" y="1069"/>
              <a:ext cx="109" cy="1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77" name="Line 111"/>
            <p:cNvSpPr>
              <a:spLocks noChangeShapeType="1"/>
            </p:cNvSpPr>
            <p:nvPr/>
          </p:nvSpPr>
          <p:spPr bwMode="auto">
            <a:xfrm flipH="1">
              <a:off x="1105" y="1155"/>
              <a:ext cx="63" cy="19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78" name="Line 112"/>
            <p:cNvSpPr>
              <a:spLocks noChangeShapeType="1"/>
            </p:cNvSpPr>
            <p:nvPr/>
          </p:nvSpPr>
          <p:spPr bwMode="auto">
            <a:xfrm>
              <a:off x="3715" y="1636"/>
              <a:ext cx="20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79" name="Line 113"/>
            <p:cNvSpPr>
              <a:spLocks noChangeShapeType="1"/>
            </p:cNvSpPr>
            <p:nvPr/>
          </p:nvSpPr>
          <p:spPr bwMode="auto">
            <a:xfrm flipV="1">
              <a:off x="3660" y="1345"/>
              <a:ext cx="241" cy="2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80" name="Line 114"/>
            <p:cNvSpPr>
              <a:spLocks noChangeShapeType="1"/>
            </p:cNvSpPr>
            <p:nvPr/>
          </p:nvSpPr>
          <p:spPr bwMode="auto">
            <a:xfrm flipH="1" flipV="1">
              <a:off x="3153" y="1187"/>
              <a:ext cx="117" cy="1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81" name="Line 115"/>
            <p:cNvSpPr>
              <a:spLocks noChangeShapeType="1"/>
            </p:cNvSpPr>
            <p:nvPr/>
          </p:nvSpPr>
          <p:spPr bwMode="auto">
            <a:xfrm flipH="1" flipV="1">
              <a:off x="2867" y="1282"/>
              <a:ext cx="124" cy="1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82" name="Line 116"/>
            <p:cNvSpPr>
              <a:spLocks noChangeShapeType="1"/>
            </p:cNvSpPr>
            <p:nvPr/>
          </p:nvSpPr>
          <p:spPr bwMode="auto">
            <a:xfrm flipH="1">
              <a:off x="1129" y="1974"/>
              <a:ext cx="124" cy="11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83" name="Line 117"/>
            <p:cNvSpPr>
              <a:spLocks noChangeShapeType="1"/>
            </p:cNvSpPr>
            <p:nvPr/>
          </p:nvSpPr>
          <p:spPr bwMode="auto">
            <a:xfrm flipH="1" flipV="1">
              <a:off x="1097" y="1879"/>
              <a:ext cx="117" cy="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84" name="Line 118"/>
            <p:cNvSpPr>
              <a:spLocks noChangeShapeType="1"/>
            </p:cNvSpPr>
            <p:nvPr/>
          </p:nvSpPr>
          <p:spPr bwMode="auto">
            <a:xfrm flipH="1">
              <a:off x="1347" y="2132"/>
              <a:ext cx="195" cy="1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85" name="Line 119"/>
            <p:cNvSpPr>
              <a:spLocks noChangeShapeType="1"/>
            </p:cNvSpPr>
            <p:nvPr/>
          </p:nvSpPr>
          <p:spPr bwMode="auto">
            <a:xfrm flipV="1">
              <a:off x="1790" y="1705"/>
              <a:ext cx="211" cy="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86" name="Line 120"/>
            <p:cNvSpPr>
              <a:spLocks noChangeShapeType="1"/>
            </p:cNvSpPr>
            <p:nvPr/>
          </p:nvSpPr>
          <p:spPr bwMode="auto">
            <a:xfrm>
              <a:off x="2212" y="2053"/>
              <a:ext cx="109" cy="10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4887" name="Line 121"/>
            <p:cNvSpPr>
              <a:spLocks noChangeShapeType="1"/>
            </p:cNvSpPr>
            <p:nvPr/>
          </p:nvSpPr>
          <p:spPr bwMode="auto">
            <a:xfrm>
              <a:off x="1768" y="1777"/>
              <a:ext cx="132" cy="7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163239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112"/>
          <p:cNvSpPr>
            <a:spLocks noGrp="1" noChangeArrowheads="1"/>
          </p:cNvSpPr>
          <p:nvPr>
            <p:ph type="title"/>
          </p:nvPr>
        </p:nvSpPr>
        <p:spPr>
          <a:xfrm>
            <a:off x="1738313" y="295276"/>
            <a:ext cx="7772400" cy="538163"/>
          </a:xfrm>
        </p:spPr>
        <p:txBody>
          <a:bodyPr>
            <a:normAutofit/>
          </a:bodyPr>
          <a:lstStyle/>
          <a:p>
            <a:pPr eaLnBrk="1" hangingPunct="1"/>
            <a:r>
              <a:rPr lang="en-US" altLang="zh-CN" sz="3200" b="1" dirty="0" smtClean="0">
                <a:latin typeface="宋体" panose="02010600030101010101" pitchFamily="2" charset="-122"/>
                <a:ea typeface="宋体" panose="02010600030101010101" pitchFamily="2" charset="-122"/>
              </a:rPr>
              <a:t>AS</a:t>
            </a:r>
            <a:r>
              <a:rPr lang="zh-CN" altLang="en-US" sz="3200" b="1" dirty="0" smtClean="0">
                <a:latin typeface="宋体" panose="02010600030101010101" pitchFamily="2" charset="-122"/>
                <a:ea typeface="宋体" panose="02010600030101010101" pitchFamily="2" charset="-122"/>
              </a:rPr>
              <a:t>域间任务</a:t>
            </a:r>
          </a:p>
        </p:txBody>
      </p:sp>
      <p:sp>
        <p:nvSpPr>
          <p:cNvPr id="206851" name="Rectangle 113"/>
          <p:cNvSpPr>
            <a:spLocks noGrp="1" noChangeArrowheads="1"/>
          </p:cNvSpPr>
          <p:nvPr>
            <p:ph sz="half" idx="1"/>
          </p:nvPr>
        </p:nvSpPr>
        <p:spPr>
          <a:xfrm>
            <a:off x="1787525" y="993775"/>
            <a:ext cx="3810000" cy="2921000"/>
          </a:xfrm>
        </p:spPr>
        <p:txBody>
          <a:bodyPr>
            <a:normAutofit/>
          </a:bodyPr>
          <a:lstStyle/>
          <a:p>
            <a:pPr eaLnBrk="1" hangingPunct="1">
              <a:lnSpc>
                <a:spcPct val="120000"/>
              </a:lnSpc>
            </a:pPr>
            <a:r>
              <a:rPr lang="zh-CN" altLang="en-US" sz="2400" b="1" dirty="0" smtClean="0">
                <a:latin typeface="宋体" panose="02010600030101010101" pitchFamily="2" charset="-122"/>
                <a:ea typeface="宋体" panose="02010600030101010101" pitchFamily="2" charset="-122"/>
              </a:rPr>
              <a:t>假设</a:t>
            </a:r>
            <a:r>
              <a:rPr lang="en-US" altLang="zh-CN" sz="2400" b="1" dirty="0" smtClean="0">
                <a:latin typeface="宋体" panose="02010600030101010101" pitchFamily="2" charset="-122"/>
                <a:ea typeface="宋体" panose="02010600030101010101" pitchFamily="2" charset="-122"/>
              </a:rPr>
              <a:t>AS1</a:t>
            </a:r>
            <a:r>
              <a:rPr lang="zh-CN" altLang="en-US" sz="2400" b="1" dirty="0" smtClean="0">
                <a:latin typeface="宋体" panose="02010600030101010101" pitchFamily="2" charset="-122"/>
                <a:ea typeface="宋体" panose="02010600030101010101" pitchFamily="2" charset="-122"/>
              </a:rPr>
              <a:t>中的路由器接收到了目的端是</a:t>
            </a:r>
            <a:r>
              <a:rPr lang="en-US" altLang="zh-CN" sz="2400" b="1" dirty="0" smtClean="0">
                <a:latin typeface="宋体" panose="02010600030101010101" pitchFamily="2" charset="-122"/>
                <a:ea typeface="宋体" panose="02010600030101010101" pitchFamily="2" charset="-122"/>
              </a:rPr>
              <a:t>AS1</a:t>
            </a:r>
            <a:r>
              <a:rPr lang="zh-CN" altLang="en-US" sz="2400" b="1" dirty="0" smtClean="0">
                <a:latin typeface="宋体" panose="02010600030101010101" pitchFamily="2" charset="-122"/>
                <a:ea typeface="宋体" panose="02010600030101010101" pitchFamily="2" charset="-122"/>
              </a:rPr>
              <a:t>外的分组</a:t>
            </a:r>
          </a:p>
          <a:p>
            <a:pPr marL="715963" lvl="1" indent="-271463" defTabSz="0">
              <a:spcAft>
                <a:spcPct val="0"/>
              </a:spcAft>
            </a:pPr>
            <a:r>
              <a:rPr lang="zh-CN" altLang="en-US" sz="2200" b="1" dirty="0">
                <a:latin typeface="宋体" panose="02010600030101010101" pitchFamily="2" charset="-122"/>
                <a:ea typeface="宋体" panose="02010600030101010101" pitchFamily="2" charset="-122"/>
              </a:rPr>
              <a:t>路由器将把这个分组转发到网关路由器，但是是哪个网关路由器呢？</a:t>
            </a:r>
          </a:p>
        </p:txBody>
      </p:sp>
      <p:sp>
        <p:nvSpPr>
          <p:cNvPr id="179314" name="Rectangle 114"/>
          <p:cNvSpPr>
            <a:spLocks noGrp="1" noChangeArrowheads="1"/>
          </p:cNvSpPr>
          <p:nvPr>
            <p:ph sz="half" idx="2"/>
          </p:nvPr>
        </p:nvSpPr>
        <p:spPr>
          <a:xfrm>
            <a:off x="6003925" y="989013"/>
            <a:ext cx="4394200" cy="3378200"/>
          </a:xfrm>
        </p:spPr>
        <p:txBody>
          <a:bodyPr>
            <a:normAutofit/>
          </a:bodyPr>
          <a:lstStyle/>
          <a:p>
            <a:pPr marL="457200" indent="-457200">
              <a:buNone/>
              <a:defRPr/>
            </a:pPr>
            <a:r>
              <a:rPr lang="en-US" altLang="zh-CN" sz="2400" b="1" u="sng" dirty="0">
                <a:solidFill>
                  <a:schemeClr val="tx2"/>
                </a:solidFill>
                <a:latin typeface="宋体" panose="02010600030101010101" pitchFamily="2" charset="-122"/>
                <a:ea typeface="宋体" panose="02010600030101010101" pitchFamily="2" charset="-122"/>
              </a:rPr>
              <a:t>AS1 </a:t>
            </a:r>
            <a:r>
              <a:rPr lang="zh-CN" altLang="en-US" sz="2400" b="1" u="sng" dirty="0">
                <a:solidFill>
                  <a:schemeClr val="tx2"/>
                </a:solidFill>
                <a:latin typeface="宋体" panose="02010600030101010101" pitchFamily="2" charset="-122"/>
                <a:ea typeface="宋体" panose="02010600030101010101" pitchFamily="2" charset="-122"/>
              </a:rPr>
              <a:t>需要知道</a:t>
            </a:r>
            <a:r>
              <a:rPr lang="en-US" altLang="zh-CN" sz="2400" b="1" u="sng" dirty="0">
                <a:solidFill>
                  <a:schemeClr val="tx2"/>
                </a:solidFill>
                <a:latin typeface="宋体" panose="02010600030101010101" pitchFamily="2" charset="-122"/>
                <a:ea typeface="宋体" panose="02010600030101010101" pitchFamily="2" charset="-122"/>
              </a:rPr>
              <a:t>:</a:t>
            </a:r>
          </a:p>
          <a:p>
            <a:pPr marL="457200" indent="-457200">
              <a:buFont typeface="ZapfDingbats" charset="2"/>
              <a:buChar char="r"/>
              <a:defRPr/>
            </a:pPr>
            <a:r>
              <a:rPr lang="zh-CN" altLang="en-US" sz="2400" b="1" dirty="0">
                <a:latin typeface="宋体" panose="02010600030101010101" pitchFamily="2" charset="-122"/>
                <a:ea typeface="宋体" panose="02010600030101010101" pitchFamily="2" charset="-122"/>
              </a:rPr>
              <a:t>通过</a:t>
            </a:r>
            <a:r>
              <a:rPr lang="en-US" altLang="zh-CN" sz="2400" b="1" dirty="0">
                <a:latin typeface="宋体" panose="02010600030101010101" pitchFamily="2" charset="-122"/>
                <a:ea typeface="宋体" panose="02010600030101010101" pitchFamily="2" charset="-122"/>
              </a:rPr>
              <a:t>AS2</a:t>
            </a:r>
            <a:r>
              <a:rPr lang="zh-CN" altLang="en-US" sz="2400" b="1" dirty="0">
                <a:latin typeface="宋体" panose="02010600030101010101" pitchFamily="2" charset="-122"/>
                <a:ea typeface="宋体" panose="02010600030101010101" pitchFamily="2" charset="-122"/>
              </a:rPr>
              <a:t>和</a:t>
            </a:r>
            <a:r>
              <a:rPr lang="en-US" altLang="zh-CN" sz="2400" b="1" dirty="0">
                <a:latin typeface="宋体" panose="02010600030101010101" pitchFamily="2" charset="-122"/>
                <a:ea typeface="宋体" panose="02010600030101010101" pitchFamily="2" charset="-122"/>
              </a:rPr>
              <a:t>AS3</a:t>
            </a:r>
            <a:r>
              <a:rPr lang="zh-CN" altLang="en-US" sz="2400" b="1" dirty="0">
                <a:latin typeface="宋体" panose="02010600030101010101" pitchFamily="2" charset="-122"/>
                <a:ea typeface="宋体" panose="02010600030101010101" pitchFamily="2" charset="-122"/>
              </a:rPr>
              <a:t>可以到达哪些目的端</a:t>
            </a:r>
          </a:p>
          <a:p>
            <a:pPr marL="457200" indent="-457200">
              <a:buFont typeface="ZapfDingbats" charset="2"/>
              <a:buChar char="r"/>
              <a:defRPr/>
            </a:pPr>
            <a:r>
              <a:rPr lang="zh-CN" altLang="en-US" sz="2400" b="1" dirty="0">
                <a:latin typeface="宋体" panose="02010600030101010101" pitchFamily="2" charset="-122"/>
                <a:ea typeface="宋体" panose="02010600030101010101" pitchFamily="2" charset="-122"/>
              </a:rPr>
              <a:t>将这写可达信息传播给</a:t>
            </a:r>
            <a:r>
              <a:rPr lang="en-US" altLang="zh-CN" sz="2400" b="1" dirty="0">
                <a:latin typeface="宋体" panose="02010600030101010101" pitchFamily="2" charset="-122"/>
                <a:ea typeface="宋体" panose="02010600030101010101" pitchFamily="2" charset="-122"/>
              </a:rPr>
              <a:t>AS1</a:t>
            </a:r>
            <a:r>
              <a:rPr lang="zh-CN" altLang="en-US" sz="2400" b="1" dirty="0">
                <a:latin typeface="宋体" panose="02010600030101010101" pitchFamily="2" charset="-122"/>
                <a:ea typeface="宋体" panose="02010600030101010101" pitchFamily="2" charset="-122"/>
              </a:rPr>
              <a:t>内的所有路由器</a:t>
            </a:r>
          </a:p>
          <a:p>
            <a:pPr marL="457200" indent="-457200">
              <a:buNone/>
              <a:defRPr/>
            </a:pPr>
            <a:r>
              <a:rPr lang="zh-CN" altLang="en-US" sz="2400" b="1" dirty="0">
                <a:solidFill>
                  <a:schemeClr val="tx2"/>
                </a:solidFill>
                <a:latin typeface="宋体" panose="02010600030101010101" pitchFamily="2" charset="-122"/>
                <a:ea typeface="宋体" panose="02010600030101010101" pitchFamily="2" charset="-122"/>
              </a:rPr>
              <a:t>这就是域间选路的任务！</a:t>
            </a:r>
          </a:p>
        </p:txBody>
      </p:sp>
      <p:sp>
        <p:nvSpPr>
          <p:cNvPr id="188420" name="灯片编号占位符 5"/>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47F83A55-6146-436D-AF8A-98C8DB63646F}" type="slidenum">
              <a:rPr altLang="zh-CN" dirty="0" smtClean="0">
                <a:solidFill>
                  <a:srgbClr val="919293"/>
                </a:solidFill>
                <a:ea typeface="黑体" panose="02010609060101010101" pitchFamily="49" charset="-122"/>
              </a:rPr>
              <a:pPr>
                <a:defRPr/>
              </a:pPr>
              <a:t>28</a:t>
            </a:fld>
            <a:endParaRPr lang="zh-CN" altLang="zh-CN" smtClean="0">
              <a:solidFill>
                <a:srgbClr val="919293"/>
              </a:solidFill>
              <a:ea typeface="黑体" panose="02010609060101010101" pitchFamily="49" charset="-122"/>
            </a:endParaRPr>
          </a:p>
        </p:txBody>
      </p:sp>
      <p:grpSp>
        <p:nvGrpSpPr>
          <p:cNvPr id="206854" name="Group 111"/>
          <p:cNvGrpSpPr>
            <a:grpSpLocks/>
          </p:cNvGrpSpPr>
          <p:nvPr/>
        </p:nvGrpSpPr>
        <p:grpSpPr bwMode="auto">
          <a:xfrm>
            <a:off x="2598738" y="4233863"/>
            <a:ext cx="6113462" cy="2171700"/>
            <a:chOff x="677" y="2667"/>
            <a:chExt cx="3851" cy="1368"/>
          </a:xfrm>
        </p:grpSpPr>
        <p:sp>
          <p:nvSpPr>
            <p:cNvPr id="206855" name="Freeform 2"/>
            <p:cNvSpPr>
              <a:spLocks noChangeArrowheads="1"/>
            </p:cNvSpPr>
            <p:nvPr/>
          </p:nvSpPr>
          <p:spPr bwMode="auto">
            <a:xfrm>
              <a:off x="3113" y="2812"/>
              <a:ext cx="1415" cy="930"/>
            </a:xfrm>
            <a:custGeom>
              <a:avLst/>
              <a:gdLst>
                <a:gd name="T0" fmla="*/ 50 w 1415"/>
                <a:gd name="T1" fmla="*/ 223 h 930"/>
                <a:gd name="T2" fmla="*/ 128 w 1415"/>
                <a:gd name="T3" fmla="*/ 141 h 930"/>
                <a:gd name="T4" fmla="*/ 228 w 1415"/>
                <a:gd name="T5" fmla="*/ 69 h 930"/>
                <a:gd name="T6" fmla="*/ 349 w 1415"/>
                <a:gd name="T7" fmla="*/ 19 h 930"/>
                <a:gd name="T8" fmla="*/ 454 w 1415"/>
                <a:gd name="T9" fmla="*/ 1 h 930"/>
                <a:gd name="T10" fmla="*/ 587 w 1415"/>
                <a:gd name="T11" fmla="*/ 3 h 930"/>
                <a:gd name="T12" fmla="*/ 790 w 1415"/>
                <a:gd name="T13" fmla="*/ 28 h 930"/>
                <a:gd name="T14" fmla="*/ 989 w 1415"/>
                <a:gd name="T15" fmla="*/ 70 h 930"/>
                <a:gd name="T16" fmla="*/ 1075 w 1415"/>
                <a:gd name="T17" fmla="*/ 94 h 930"/>
                <a:gd name="T18" fmla="*/ 1146 w 1415"/>
                <a:gd name="T19" fmla="*/ 119 h 930"/>
                <a:gd name="T20" fmla="*/ 1253 w 1415"/>
                <a:gd name="T21" fmla="*/ 175 h 930"/>
                <a:gd name="T22" fmla="*/ 1329 w 1415"/>
                <a:gd name="T23" fmla="*/ 243 h 930"/>
                <a:gd name="T24" fmla="*/ 1379 w 1415"/>
                <a:gd name="T25" fmla="*/ 319 h 930"/>
                <a:gd name="T26" fmla="*/ 1407 w 1415"/>
                <a:gd name="T27" fmla="*/ 399 h 930"/>
                <a:gd name="T28" fmla="*/ 1414 w 1415"/>
                <a:gd name="T29" fmla="*/ 491 h 930"/>
                <a:gd name="T30" fmla="*/ 1398 w 1415"/>
                <a:gd name="T31" fmla="*/ 593 h 930"/>
                <a:gd name="T32" fmla="*/ 1356 w 1415"/>
                <a:gd name="T33" fmla="*/ 691 h 930"/>
                <a:gd name="T34" fmla="*/ 1284 w 1415"/>
                <a:gd name="T35" fmla="*/ 771 h 930"/>
                <a:gd name="T36" fmla="*/ 1171 w 1415"/>
                <a:gd name="T37" fmla="*/ 833 h 930"/>
                <a:gd name="T38" fmla="*/ 1021 w 1415"/>
                <a:gd name="T39" fmla="*/ 884 h 930"/>
                <a:gd name="T40" fmla="*/ 856 w 1415"/>
                <a:gd name="T41" fmla="*/ 918 h 930"/>
                <a:gd name="T42" fmla="*/ 695 w 1415"/>
                <a:gd name="T43" fmla="*/ 929 h 930"/>
                <a:gd name="T44" fmla="*/ 525 w 1415"/>
                <a:gd name="T45" fmla="*/ 915 h 930"/>
                <a:gd name="T46" fmla="*/ 342 w 1415"/>
                <a:gd name="T47" fmla="*/ 879 h 930"/>
                <a:gd name="T48" fmla="*/ 178 w 1415"/>
                <a:gd name="T49" fmla="*/ 824 h 930"/>
                <a:gd name="T50" fmla="*/ 111 w 1415"/>
                <a:gd name="T51" fmla="*/ 789 h 930"/>
                <a:gd name="T52" fmla="*/ 60 w 1415"/>
                <a:gd name="T53" fmla="*/ 750 h 930"/>
                <a:gd name="T54" fmla="*/ 26 w 1415"/>
                <a:gd name="T55" fmla="*/ 702 h 930"/>
                <a:gd name="T56" fmla="*/ 7 w 1415"/>
                <a:gd name="T57" fmla="*/ 642 h 930"/>
                <a:gd name="T58" fmla="*/ 0 w 1415"/>
                <a:gd name="T59" fmla="*/ 504 h 930"/>
                <a:gd name="T60" fmla="*/ 13 w 1415"/>
                <a:gd name="T61" fmla="*/ 367 h 930"/>
                <a:gd name="T62" fmla="*/ 19 w 1415"/>
                <a:gd name="T63" fmla="*/ 285 h 9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15" h="930">
                  <a:moveTo>
                    <a:pt x="19" y="264"/>
                  </a:moveTo>
                  <a:lnTo>
                    <a:pt x="50" y="223"/>
                  </a:lnTo>
                  <a:lnTo>
                    <a:pt x="86" y="181"/>
                  </a:lnTo>
                  <a:lnTo>
                    <a:pt x="128" y="141"/>
                  </a:lnTo>
                  <a:lnTo>
                    <a:pt x="176" y="103"/>
                  </a:lnTo>
                  <a:lnTo>
                    <a:pt x="228" y="69"/>
                  </a:lnTo>
                  <a:lnTo>
                    <a:pt x="286" y="41"/>
                  </a:lnTo>
                  <a:lnTo>
                    <a:pt x="349" y="19"/>
                  </a:lnTo>
                  <a:lnTo>
                    <a:pt x="417" y="5"/>
                  </a:lnTo>
                  <a:lnTo>
                    <a:pt x="454" y="1"/>
                  </a:lnTo>
                  <a:lnTo>
                    <a:pt x="495" y="0"/>
                  </a:lnTo>
                  <a:lnTo>
                    <a:pt x="587" y="3"/>
                  </a:lnTo>
                  <a:lnTo>
                    <a:pt x="686" y="13"/>
                  </a:lnTo>
                  <a:lnTo>
                    <a:pt x="790" y="28"/>
                  </a:lnTo>
                  <a:lnTo>
                    <a:pt x="893" y="48"/>
                  </a:lnTo>
                  <a:lnTo>
                    <a:pt x="989" y="70"/>
                  </a:lnTo>
                  <a:lnTo>
                    <a:pt x="1034" y="82"/>
                  </a:lnTo>
                  <a:lnTo>
                    <a:pt x="1075" y="94"/>
                  </a:lnTo>
                  <a:lnTo>
                    <a:pt x="1113" y="106"/>
                  </a:lnTo>
                  <a:lnTo>
                    <a:pt x="1146" y="119"/>
                  </a:lnTo>
                  <a:lnTo>
                    <a:pt x="1204" y="145"/>
                  </a:lnTo>
                  <a:lnTo>
                    <a:pt x="1253" y="175"/>
                  </a:lnTo>
                  <a:lnTo>
                    <a:pt x="1294" y="207"/>
                  </a:lnTo>
                  <a:lnTo>
                    <a:pt x="1329" y="243"/>
                  </a:lnTo>
                  <a:lnTo>
                    <a:pt x="1357" y="280"/>
                  </a:lnTo>
                  <a:lnTo>
                    <a:pt x="1379" y="319"/>
                  </a:lnTo>
                  <a:lnTo>
                    <a:pt x="1395" y="359"/>
                  </a:lnTo>
                  <a:lnTo>
                    <a:pt x="1407" y="399"/>
                  </a:lnTo>
                  <a:lnTo>
                    <a:pt x="1412" y="443"/>
                  </a:lnTo>
                  <a:lnTo>
                    <a:pt x="1414" y="491"/>
                  </a:lnTo>
                  <a:lnTo>
                    <a:pt x="1409" y="541"/>
                  </a:lnTo>
                  <a:lnTo>
                    <a:pt x="1398" y="593"/>
                  </a:lnTo>
                  <a:lnTo>
                    <a:pt x="1380" y="643"/>
                  </a:lnTo>
                  <a:lnTo>
                    <a:pt x="1356" y="691"/>
                  </a:lnTo>
                  <a:lnTo>
                    <a:pt x="1324" y="734"/>
                  </a:lnTo>
                  <a:lnTo>
                    <a:pt x="1284" y="771"/>
                  </a:lnTo>
                  <a:lnTo>
                    <a:pt x="1233" y="803"/>
                  </a:lnTo>
                  <a:lnTo>
                    <a:pt x="1171" y="833"/>
                  </a:lnTo>
                  <a:lnTo>
                    <a:pt x="1099" y="860"/>
                  </a:lnTo>
                  <a:lnTo>
                    <a:pt x="1021" y="884"/>
                  </a:lnTo>
                  <a:lnTo>
                    <a:pt x="939" y="903"/>
                  </a:lnTo>
                  <a:lnTo>
                    <a:pt x="856" y="918"/>
                  </a:lnTo>
                  <a:lnTo>
                    <a:pt x="773" y="926"/>
                  </a:lnTo>
                  <a:lnTo>
                    <a:pt x="695" y="929"/>
                  </a:lnTo>
                  <a:lnTo>
                    <a:pt x="613" y="924"/>
                  </a:lnTo>
                  <a:lnTo>
                    <a:pt x="525" y="915"/>
                  </a:lnTo>
                  <a:lnTo>
                    <a:pt x="434" y="900"/>
                  </a:lnTo>
                  <a:lnTo>
                    <a:pt x="342" y="879"/>
                  </a:lnTo>
                  <a:lnTo>
                    <a:pt x="256" y="854"/>
                  </a:lnTo>
                  <a:lnTo>
                    <a:pt x="178" y="824"/>
                  </a:lnTo>
                  <a:lnTo>
                    <a:pt x="143" y="807"/>
                  </a:lnTo>
                  <a:lnTo>
                    <a:pt x="111" y="789"/>
                  </a:lnTo>
                  <a:lnTo>
                    <a:pt x="83" y="770"/>
                  </a:lnTo>
                  <a:lnTo>
                    <a:pt x="60" y="750"/>
                  </a:lnTo>
                  <a:lnTo>
                    <a:pt x="41" y="728"/>
                  </a:lnTo>
                  <a:lnTo>
                    <a:pt x="26" y="702"/>
                  </a:lnTo>
                  <a:lnTo>
                    <a:pt x="15" y="673"/>
                  </a:lnTo>
                  <a:lnTo>
                    <a:pt x="7" y="642"/>
                  </a:lnTo>
                  <a:lnTo>
                    <a:pt x="0" y="575"/>
                  </a:lnTo>
                  <a:lnTo>
                    <a:pt x="0" y="504"/>
                  </a:lnTo>
                  <a:lnTo>
                    <a:pt x="6" y="434"/>
                  </a:lnTo>
                  <a:lnTo>
                    <a:pt x="13" y="367"/>
                  </a:lnTo>
                  <a:lnTo>
                    <a:pt x="18" y="310"/>
                  </a:lnTo>
                  <a:lnTo>
                    <a:pt x="19" y="285"/>
                  </a:lnTo>
                  <a:lnTo>
                    <a:pt x="19" y="264"/>
                  </a:lnTo>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856" name="Freeform 3"/>
            <p:cNvSpPr>
              <a:spLocks noChangeArrowheads="1"/>
            </p:cNvSpPr>
            <p:nvPr/>
          </p:nvSpPr>
          <p:spPr bwMode="auto">
            <a:xfrm>
              <a:off x="677" y="2667"/>
              <a:ext cx="1113" cy="883"/>
            </a:xfrm>
            <a:custGeom>
              <a:avLst/>
              <a:gdLst>
                <a:gd name="T0" fmla="*/ 79 w 1113"/>
                <a:gd name="T1" fmla="*/ 315 h 883"/>
                <a:gd name="T2" fmla="*/ 101 w 1113"/>
                <a:gd name="T3" fmla="*/ 260 h 883"/>
                <a:gd name="T4" fmla="*/ 111 w 1113"/>
                <a:gd name="T5" fmla="*/ 212 h 883"/>
                <a:gd name="T6" fmla="*/ 129 w 1113"/>
                <a:gd name="T7" fmla="*/ 170 h 883"/>
                <a:gd name="T8" fmla="*/ 169 w 1113"/>
                <a:gd name="T9" fmla="*/ 136 h 883"/>
                <a:gd name="T10" fmla="*/ 219 w 1113"/>
                <a:gd name="T11" fmla="*/ 111 h 883"/>
                <a:gd name="T12" fmla="*/ 281 w 1113"/>
                <a:gd name="T13" fmla="*/ 92 h 883"/>
                <a:gd name="T14" fmla="*/ 359 w 1113"/>
                <a:gd name="T15" fmla="*/ 76 h 883"/>
                <a:gd name="T16" fmla="*/ 431 w 1113"/>
                <a:gd name="T17" fmla="*/ 63 h 883"/>
                <a:gd name="T18" fmla="*/ 525 w 1113"/>
                <a:gd name="T19" fmla="*/ 43 h 883"/>
                <a:gd name="T20" fmla="*/ 669 w 1113"/>
                <a:gd name="T21" fmla="*/ 14 h 883"/>
                <a:gd name="T22" fmla="*/ 812 w 1113"/>
                <a:gd name="T23" fmla="*/ 0 h 883"/>
                <a:gd name="T24" fmla="*/ 874 w 1113"/>
                <a:gd name="T25" fmla="*/ 4 h 883"/>
                <a:gd name="T26" fmla="*/ 925 w 1113"/>
                <a:gd name="T27" fmla="*/ 18 h 883"/>
                <a:gd name="T28" fmla="*/ 967 w 1113"/>
                <a:gd name="T29" fmla="*/ 43 h 883"/>
                <a:gd name="T30" fmla="*/ 1040 w 1113"/>
                <a:gd name="T31" fmla="*/ 119 h 883"/>
                <a:gd name="T32" fmla="*/ 1090 w 1113"/>
                <a:gd name="T33" fmla="*/ 218 h 883"/>
                <a:gd name="T34" fmla="*/ 1112 w 1113"/>
                <a:gd name="T35" fmla="*/ 325 h 883"/>
                <a:gd name="T36" fmla="*/ 1100 w 1113"/>
                <a:gd name="T37" fmla="*/ 433 h 883"/>
                <a:gd name="T38" fmla="*/ 1052 w 1113"/>
                <a:gd name="T39" fmla="*/ 560 h 883"/>
                <a:gd name="T40" fmla="*/ 976 w 1113"/>
                <a:gd name="T41" fmla="*/ 687 h 883"/>
                <a:gd name="T42" fmla="*/ 906 w 1113"/>
                <a:gd name="T43" fmla="*/ 770 h 883"/>
                <a:gd name="T44" fmla="*/ 856 w 1113"/>
                <a:gd name="T45" fmla="*/ 813 h 883"/>
                <a:gd name="T46" fmla="*/ 802 w 1113"/>
                <a:gd name="T47" fmla="*/ 843 h 883"/>
                <a:gd name="T48" fmla="*/ 702 w 1113"/>
                <a:gd name="T49" fmla="*/ 871 h 883"/>
                <a:gd name="T50" fmla="*/ 548 w 1113"/>
                <a:gd name="T51" fmla="*/ 882 h 883"/>
                <a:gd name="T52" fmla="*/ 395 w 1113"/>
                <a:gd name="T53" fmla="*/ 873 h 883"/>
                <a:gd name="T54" fmla="*/ 296 w 1113"/>
                <a:gd name="T55" fmla="*/ 860 h 883"/>
                <a:gd name="T56" fmla="*/ 220 w 1113"/>
                <a:gd name="T57" fmla="*/ 843 h 883"/>
                <a:gd name="T58" fmla="*/ 135 w 1113"/>
                <a:gd name="T59" fmla="*/ 807 h 883"/>
                <a:gd name="T60" fmla="*/ 70 w 1113"/>
                <a:gd name="T61" fmla="*/ 759 h 883"/>
                <a:gd name="T62" fmla="*/ 24 w 1113"/>
                <a:gd name="T63" fmla="*/ 702 h 883"/>
                <a:gd name="T64" fmla="*/ 0 w 1113"/>
                <a:gd name="T65" fmla="*/ 635 h 883"/>
                <a:gd name="T66" fmla="*/ 6 w 1113"/>
                <a:gd name="T67" fmla="*/ 547 h 883"/>
                <a:gd name="T68" fmla="*/ 28 w 1113"/>
                <a:gd name="T69" fmla="*/ 454 h 883"/>
                <a:gd name="T70" fmla="*/ 51 w 1113"/>
                <a:gd name="T71" fmla="*/ 374 h 8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13" h="883">
                  <a:moveTo>
                    <a:pt x="58" y="344"/>
                  </a:moveTo>
                  <a:lnTo>
                    <a:pt x="79" y="315"/>
                  </a:lnTo>
                  <a:lnTo>
                    <a:pt x="92" y="287"/>
                  </a:lnTo>
                  <a:lnTo>
                    <a:pt x="101" y="260"/>
                  </a:lnTo>
                  <a:lnTo>
                    <a:pt x="106" y="236"/>
                  </a:lnTo>
                  <a:lnTo>
                    <a:pt x="111" y="212"/>
                  </a:lnTo>
                  <a:lnTo>
                    <a:pt x="118" y="190"/>
                  </a:lnTo>
                  <a:lnTo>
                    <a:pt x="129" y="170"/>
                  </a:lnTo>
                  <a:lnTo>
                    <a:pt x="146" y="152"/>
                  </a:lnTo>
                  <a:lnTo>
                    <a:pt x="169" y="136"/>
                  </a:lnTo>
                  <a:lnTo>
                    <a:pt x="193" y="122"/>
                  </a:lnTo>
                  <a:lnTo>
                    <a:pt x="219" y="111"/>
                  </a:lnTo>
                  <a:lnTo>
                    <a:pt x="249" y="101"/>
                  </a:lnTo>
                  <a:lnTo>
                    <a:pt x="281" y="92"/>
                  </a:lnTo>
                  <a:lnTo>
                    <a:pt x="318" y="84"/>
                  </a:lnTo>
                  <a:lnTo>
                    <a:pt x="359" y="76"/>
                  </a:lnTo>
                  <a:lnTo>
                    <a:pt x="405" y="68"/>
                  </a:lnTo>
                  <a:lnTo>
                    <a:pt x="431" y="63"/>
                  </a:lnTo>
                  <a:lnTo>
                    <a:pt x="460" y="57"/>
                  </a:lnTo>
                  <a:lnTo>
                    <a:pt x="525" y="43"/>
                  </a:lnTo>
                  <a:lnTo>
                    <a:pt x="596" y="28"/>
                  </a:lnTo>
                  <a:lnTo>
                    <a:pt x="669" y="14"/>
                  </a:lnTo>
                  <a:lnTo>
                    <a:pt x="743" y="4"/>
                  </a:lnTo>
                  <a:lnTo>
                    <a:pt x="812" y="0"/>
                  </a:lnTo>
                  <a:lnTo>
                    <a:pt x="844" y="1"/>
                  </a:lnTo>
                  <a:lnTo>
                    <a:pt x="874" y="4"/>
                  </a:lnTo>
                  <a:lnTo>
                    <a:pt x="901" y="9"/>
                  </a:lnTo>
                  <a:lnTo>
                    <a:pt x="925" y="18"/>
                  </a:lnTo>
                  <a:lnTo>
                    <a:pt x="946" y="29"/>
                  </a:lnTo>
                  <a:lnTo>
                    <a:pt x="967" y="43"/>
                  </a:lnTo>
                  <a:lnTo>
                    <a:pt x="1006" y="77"/>
                  </a:lnTo>
                  <a:lnTo>
                    <a:pt x="1040" y="119"/>
                  </a:lnTo>
                  <a:lnTo>
                    <a:pt x="1068" y="166"/>
                  </a:lnTo>
                  <a:lnTo>
                    <a:pt x="1090" y="218"/>
                  </a:lnTo>
                  <a:lnTo>
                    <a:pt x="1105" y="272"/>
                  </a:lnTo>
                  <a:lnTo>
                    <a:pt x="1112" y="325"/>
                  </a:lnTo>
                  <a:lnTo>
                    <a:pt x="1111" y="378"/>
                  </a:lnTo>
                  <a:lnTo>
                    <a:pt x="1100" y="433"/>
                  </a:lnTo>
                  <a:lnTo>
                    <a:pt x="1080" y="494"/>
                  </a:lnTo>
                  <a:lnTo>
                    <a:pt x="1052" y="560"/>
                  </a:lnTo>
                  <a:lnTo>
                    <a:pt x="1017" y="625"/>
                  </a:lnTo>
                  <a:lnTo>
                    <a:pt x="976" y="687"/>
                  </a:lnTo>
                  <a:lnTo>
                    <a:pt x="930" y="745"/>
                  </a:lnTo>
                  <a:lnTo>
                    <a:pt x="906" y="770"/>
                  </a:lnTo>
                  <a:lnTo>
                    <a:pt x="881" y="793"/>
                  </a:lnTo>
                  <a:lnTo>
                    <a:pt x="856" y="813"/>
                  </a:lnTo>
                  <a:lnTo>
                    <a:pt x="830" y="830"/>
                  </a:lnTo>
                  <a:lnTo>
                    <a:pt x="802" y="843"/>
                  </a:lnTo>
                  <a:lnTo>
                    <a:pt x="771" y="855"/>
                  </a:lnTo>
                  <a:lnTo>
                    <a:pt x="702" y="871"/>
                  </a:lnTo>
                  <a:lnTo>
                    <a:pt x="627" y="879"/>
                  </a:lnTo>
                  <a:lnTo>
                    <a:pt x="548" y="882"/>
                  </a:lnTo>
                  <a:lnTo>
                    <a:pt x="470" y="879"/>
                  </a:lnTo>
                  <a:lnTo>
                    <a:pt x="395" y="873"/>
                  </a:lnTo>
                  <a:lnTo>
                    <a:pt x="327" y="865"/>
                  </a:lnTo>
                  <a:lnTo>
                    <a:pt x="296" y="860"/>
                  </a:lnTo>
                  <a:lnTo>
                    <a:pt x="269" y="855"/>
                  </a:lnTo>
                  <a:lnTo>
                    <a:pt x="220" y="843"/>
                  </a:lnTo>
                  <a:lnTo>
                    <a:pt x="175" y="827"/>
                  </a:lnTo>
                  <a:lnTo>
                    <a:pt x="135" y="807"/>
                  </a:lnTo>
                  <a:lnTo>
                    <a:pt x="100" y="785"/>
                  </a:lnTo>
                  <a:lnTo>
                    <a:pt x="70" y="759"/>
                  </a:lnTo>
                  <a:lnTo>
                    <a:pt x="44" y="732"/>
                  </a:lnTo>
                  <a:lnTo>
                    <a:pt x="24" y="702"/>
                  </a:lnTo>
                  <a:lnTo>
                    <a:pt x="8" y="671"/>
                  </a:lnTo>
                  <a:lnTo>
                    <a:pt x="0" y="635"/>
                  </a:lnTo>
                  <a:lnTo>
                    <a:pt x="0" y="593"/>
                  </a:lnTo>
                  <a:lnTo>
                    <a:pt x="6" y="547"/>
                  </a:lnTo>
                  <a:lnTo>
                    <a:pt x="16" y="500"/>
                  </a:lnTo>
                  <a:lnTo>
                    <a:pt x="28" y="454"/>
                  </a:lnTo>
                  <a:lnTo>
                    <a:pt x="41" y="411"/>
                  </a:lnTo>
                  <a:lnTo>
                    <a:pt x="51" y="374"/>
                  </a:lnTo>
                  <a:lnTo>
                    <a:pt x="58" y="344"/>
                  </a:lnTo>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857" name="Freeform 4"/>
            <p:cNvSpPr>
              <a:spLocks noChangeArrowheads="1"/>
            </p:cNvSpPr>
            <p:nvPr/>
          </p:nvSpPr>
          <p:spPr bwMode="auto">
            <a:xfrm>
              <a:off x="1459" y="3329"/>
              <a:ext cx="1763" cy="706"/>
            </a:xfrm>
            <a:custGeom>
              <a:avLst/>
              <a:gdLst>
                <a:gd name="T0" fmla="*/ 117 w 1763"/>
                <a:gd name="T1" fmla="*/ 226 h 706"/>
                <a:gd name="T2" fmla="*/ 142 w 1763"/>
                <a:gd name="T3" fmla="*/ 194 h 706"/>
                <a:gd name="T4" fmla="*/ 171 w 1763"/>
                <a:gd name="T5" fmla="*/ 167 h 706"/>
                <a:gd name="T6" fmla="*/ 242 w 1763"/>
                <a:gd name="T7" fmla="*/ 124 h 706"/>
                <a:gd name="T8" fmla="*/ 322 w 1763"/>
                <a:gd name="T9" fmla="*/ 91 h 706"/>
                <a:gd name="T10" fmla="*/ 411 w 1763"/>
                <a:gd name="T11" fmla="*/ 64 h 706"/>
                <a:gd name="T12" fmla="*/ 459 w 1763"/>
                <a:gd name="T13" fmla="*/ 50 h 706"/>
                <a:gd name="T14" fmla="*/ 511 w 1763"/>
                <a:gd name="T15" fmla="*/ 37 h 706"/>
                <a:gd name="T16" fmla="*/ 623 w 1763"/>
                <a:gd name="T17" fmla="*/ 13 h 706"/>
                <a:gd name="T18" fmla="*/ 738 w 1763"/>
                <a:gd name="T19" fmla="*/ 0 h 706"/>
                <a:gd name="T20" fmla="*/ 796 w 1763"/>
                <a:gd name="T21" fmla="*/ 0 h 706"/>
                <a:gd name="T22" fmla="*/ 851 w 1763"/>
                <a:gd name="T23" fmla="*/ 6 h 706"/>
                <a:gd name="T24" fmla="*/ 906 w 1763"/>
                <a:gd name="T25" fmla="*/ 17 h 706"/>
                <a:gd name="T26" fmla="*/ 960 w 1763"/>
                <a:gd name="T27" fmla="*/ 34 h 706"/>
                <a:gd name="T28" fmla="*/ 1013 w 1763"/>
                <a:gd name="T29" fmla="*/ 56 h 706"/>
                <a:gd name="T30" fmla="*/ 1066 w 1763"/>
                <a:gd name="T31" fmla="*/ 80 h 706"/>
                <a:gd name="T32" fmla="*/ 1174 w 1763"/>
                <a:gd name="T33" fmla="*/ 136 h 706"/>
                <a:gd name="T34" fmla="*/ 1286 w 1763"/>
                <a:gd name="T35" fmla="*/ 194 h 706"/>
                <a:gd name="T36" fmla="*/ 1348 w 1763"/>
                <a:gd name="T37" fmla="*/ 223 h 706"/>
                <a:gd name="T38" fmla="*/ 1421 w 1763"/>
                <a:gd name="T39" fmla="*/ 253 h 706"/>
                <a:gd name="T40" fmla="*/ 1497 w 1763"/>
                <a:gd name="T41" fmla="*/ 285 h 706"/>
                <a:gd name="T42" fmla="*/ 1571 w 1763"/>
                <a:gd name="T43" fmla="*/ 317 h 706"/>
                <a:gd name="T44" fmla="*/ 1640 w 1763"/>
                <a:gd name="T45" fmla="*/ 350 h 706"/>
                <a:gd name="T46" fmla="*/ 1698 w 1763"/>
                <a:gd name="T47" fmla="*/ 383 h 706"/>
                <a:gd name="T48" fmla="*/ 1721 w 1763"/>
                <a:gd name="T49" fmla="*/ 399 h 706"/>
                <a:gd name="T50" fmla="*/ 1740 w 1763"/>
                <a:gd name="T51" fmla="*/ 415 h 706"/>
                <a:gd name="T52" fmla="*/ 1753 w 1763"/>
                <a:gd name="T53" fmla="*/ 431 h 706"/>
                <a:gd name="T54" fmla="*/ 1760 w 1763"/>
                <a:gd name="T55" fmla="*/ 446 h 706"/>
                <a:gd name="T56" fmla="*/ 1762 w 1763"/>
                <a:gd name="T57" fmla="*/ 462 h 706"/>
                <a:gd name="T58" fmla="*/ 1759 w 1763"/>
                <a:gd name="T59" fmla="*/ 478 h 706"/>
                <a:gd name="T60" fmla="*/ 1740 w 1763"/>
                <a:gd name="T61" fmla="*/ 511 h 706"/>
                <a:gd name="T62" fmla="*/ 1707 w 1763"/>
                <a:gd name="T63" fmla="*/ 545 h 706"/>
                <a:gd name="T64" fmla="*/ 1662 w 1763"/>
                <a:gd name="T65" fmla="*/ 578 h 706"/>
                <a:gd name="T66" fmla="*/ 1608 w 1763"/>
                <a:gd name="T67" fmla="*/ 609 h 706"/>
                <a:gd name="T68" fmla="*/ 1548 w 1763"/>
                <a:gd name="T69" fmla="*/ 637 h 706"/>
                <a:gd name="T70" fmla="*/ 1484 w 1763"/>
                <a:gd name="T71" fmla="*/ 661 h 706"/>
                <a:gd name="T72" fmla="*/ 1420 w 1763"/>
                <a:gd name="T73" fmla="*/ 679 h 706"/>
                <a:gd name="T74" fmla="*/ 1352 w 1763"/>
                <a:gd name="T75" fmla="*/ 692 h 706"/>
                <a:gd name="T76" fmla="*/ 1275 w 1763"/>
                <a:gd name="T77" fmla="*/ 700 h 706"/>
                <a:gd name="T78" fmla="*/ 1192 w 1763"/>
                <a:gd name="T79" fmla="*/ 703 h 706"/>
                <a:gd name="T80" fmla="*/ 1103 w 1763"/>
                <a:gd name="T81" fmla="*/ 705 h 706"/>
                <a:gd name="T82" fmla="*/ 920 w 1763"/>
                <a:gd name="T83" fmla="*/ 700 h 706"/>
                <a:gd name="T84" fmla="*/ 829 w 1763"/>
                <a:gd name="T85" fmla="*/ 696 h 706"/>
                <a:gd name="T86" fmla="*/ 741 w 1763"/>
                <a:gd name="T87" fmla="*/ 692 h 706"/>
                <a:gd name="T88" fmla="*/ 649 w 1763"/>
                <a:gd name="T89" fmla="*/ 690 h 706"/>
                <a:gd name="T90" fmla="*/ 549 w 1763"/>
                <a:gd name="T91" fmla="*/ 689 h 706"/>
                <a:gd name="T92" fmla="*/ 445 w 1763"/>
                <a:gd name="T93" fmla="*/ 689 h 706"/>
                <a:gd name="T94" fmla="*/ 343 w 1763"/>
                <a:gd name="T95" fmla="*/ 686 h 706"/>
                <a:gd name="T96" fmla="*/ 247 w 1763"/>
                <a:gd name="T97" fmla="*/ 680 h 706"/>
                <a:gd name="T98" fmla="*/ 161 w 1763"/>
                <a:gd name="T99" fmla="*/ 669 h 706"/>
                <a:gd name="T100" fmla="*/ 123 w 1763"/>
                <a:gd name="T101" fmla="*/ 661 h 706"/>
                <a:gd name="T102" fmla="*/ 91 w 1763"/>
                <a:gd name="T103" fmla="*/ 652 h 706"/>
                <a:gd name="T104" fmla="*/ 62 w 1763"/>
                <a:gd name="T105" fmla="*/ 641 h 706"/>
                <a:gd name="T106" fmla="*/ 40 w 1763"/>
                <a:gd name="T107" fmla="*/ 627 h 706"/>
                <a:gd name="T108" fmla="*/ 23 w 1763"/>
                <a:gd name="T109" fmla="*/ 611 h 706"/>
                <a:gd name="T110" fmla="*/ 11 w 1763"/>
                <a:gd name="T111" fmla="*/ 592 h 706"/>
                <a:gd name="T112" fmla="*/ 0 w 1763"/>
                <a:gd name="T113" fmla="*/ 545 h 706"/>
                <a:gd name="T114" fmla="*/ 2 w 1763"/>
                <a:gd name="T115" fmla="*/ 491 h 706"/>
                <a:gd name="T116" fmla="*/ 16 w 1763"/>
                <a:gd name="T117" fmla="*/ 433 h 706"/>
                <a:gd name="T118" fmla="*/ 38 w 1763"/>
                <a:gd name="T119" fmla="*/ 374 h 706"/>
                <a:gd name="T120" fmla="*/ 64 w 1763"/>
                <a:gd name="T121" fmla="*/ 318 h 706"/>
                <a:gd name="T122" fmla="*/ 92 w 1763"/>
                <a:gd name="T123" fmla="*/ 267 h 706"/>
                <a:gd name="T124" fmla="*/ 117 w 1763"/>
                <a:gd name="T125" fmla="*/ 226 h 70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763" h="706">
                  <a:moveTo>
                    <a:pt x="117" y="226"/>
                  </a:moveTo>
                  <a:lnTo>
                    <a:pt x="142" y="194"/>
                  </a:lnTo>
                  <a:lnTo>
                    <a:pt x="171" y="167"/>
                  </a:lnTo>
                  <a:lnTo>
                    <a:pt x="242" y="124"/>
                  </a:lnTo>
                  <a:lnTo>
                    <a:pt x="322" y="91"/>
                  </a:lnTo>
                  <a:lnTo>
                    <a:pt x="411" y="64"/>
                  </a:lnTo>
                  <a:lnTo>
                    <a:pt x="459" y="50"/>
                  </a:lnTo>
                  <a:lnTo>
                    <a:pt x="511" y="37"/>
                  </a:lnTo>
                  <a:lnTo>
                    <a:pt x="623" y="13"/>
                  </a:lnTo>
                  <a:lnTo>
                    <a:pt x="738" y="0"/>
                  </a:lnTo>
                  <a:lnTo>
                    <a:pt x="796" y="0"/>
                  </a:lnTo>
                  <a:lnTo>
                    <a:pt x="851" y="6"/>
                  </a:lnTo>
                  <a:lnTo>
                    <a:pt x="906" y="17"/>
                  </a:lnTo>
                  <a:lnTo>
                    <a:pt x="960" y="34"/>
                  </a:lnTo>
                  <a:lnTo>
                    <a:pt x="1013" y="56"/>
                  </a:lnTo>
                  <a:lnTo>
                    <a:pt x="1066" y="80"/>
                  </a:lnTo>
                  <a:lnTo>
                    <a:pt x="1174" y="136"/>
                  </a:lnTo>
                  <a:lnTo>
                    <a:pt x="1286" y="194"/>
                  </a:lnTo>
                  <a:lnTo>
                    <a:pt x="1348" y="223"/>
                  </a:lnTo>
                  <a:lnTo>
                    <a:pt x="1421" y="253"/>
                  </a:lnTo>
                  <a:lnTo>
                    <a:pt x="1497" y="285"/>
                  </a:lnTo>
                  <a:lnTo>
                    <a:pt x="1571" y="317"/>
                  </a:lnTo>
                  <a:lnTo>
                    <a:pt x="1640" y="350"/>
                  </a:lnTo>
                  <a:lnTo>
                    <a:pt x="1698" y="383"/>
                  </a:lnTo>
                  <a:lnTo>
                    <a:pt x="1721" y="399"/>
                  </a:lnTo>
                  <a:lnTo>
                    <a:pt x="1740" y="415"/>
                  </a:lnTo>
                  <a:lnTo>
                    <a:pt x="1753" y="431"/>
                  </a:lnTo>
                  <a:lnTo>
                    <a:pt x="1760" y="446"/>
                  </a:lnTo>
                  <a:lnTo>
                    <a:pt x="1762" y="462"/>
                  </a:lnTo>
                  <a:lnTo>
                    <a:pt x="1759" y="478"/>
                  </a:lnTo>
                  <a:lnTo>
                    <a:pt x="1740" y="511"/>
                  </a:lnTo>
                  <a:lnTo>
                    <a:pt x="1707" y="545"/>
                  </a:lnTo>
                  <a:lnTo>
                    <a:pt x="1662" y="578"/>
                  </a:lnTo>
                  <a:lnTo>
                    <a:pt x="1608" y="609"/>
                  </a:lnTo>
                  <a:lnTo>
                    <a:pt x="1548" y="637"/>
                  </a:lnTo>
                  <a:lnTo>
                    <a:pt x="1484" y="661"/>
                  </a:lnTo>
                  <a:lnTo>
                    <a:pt x="1420" y="679"/>
                  </a:lnTo>
                  <a:lnTo>
                    <a:pt x="1352" y="692"/>
                  </a:lnTo>
                  <a:lnTo>
                    <a:pt x="1275" y="700"/>
                  </a:lnTo>
                  <a:lnTo>
                    <a:pt x="1192" y="703"/>
                  </a:lnTo>
                  <a:lnTo>
                    <a:pt x="1103" y="705"/>
                  </a:lnTo>
                  <a:lnTo>
                    <a:pt x="920" y="700"/>
                  </a:lnTo>
                  <a:lnTo>
                    <a:pt x="829" y="696"/>
                  </a:lnTo>
                  <a:lnTo>
                    <a:pt x="741" y="692"/>
                  </a:lnTo>
                  <a:lnTo>
                    <a:pt x="649" y="690"/>
                  </a:lnTo>
                  <a:lnTo>
                    <a:pt x="549" y="689"/>
                  </a:lnTo>
                  <a:lnTo>
                    <a:pt x="445" y="689"/>
                  </a:lnTo>
                  <a:lnTo>
                    <a:pt x="343" y="686"/>
                  </a:lnTo>
                  <a:lnTo>
                    <a:pt x="247" y="680"/>
                  </a:lnTo>
                  <a:lnTo>
                    <a:pt x="161" y="669"/>
                  </a:lnTo>
                  <a:lnTo>
                    <a:pt x="123" y="661"/>
                  </a:lnTo>
                  <a:lnTo>
                    <a:pt x="91" y="652"/>
                  </a:lnTo>
                  <a:lnTo>
                    <a:pt x="62" y="641"/>
                  </a:lnTo>
                  <a:lnTo>
                    <a:pt x="40" y="627"/>
                  </a:lnTo>
                  <a:lnTo>
                    <a:pt x="23" y="611"/>
                  </a:lnTo>
                  <a:lnTo>
                    <a:pt x="11" y="592"/>
                  </a:lnTo>
                  <a:lnTo>
                    <a:pt x="0" y="545"/>
                  </a:lnTo>
                  <a:lnTo>
                    <a:pt x="2" y="491"/>
                  </a:lnTo>
                  <a:lnTo>
                    <a:pt x="16" y="433"/>
                  </a:lnTo>
                  <a:lnTo>
                    <a:pt x="38" y="374"/>
                  </a:lnTo>
                  <a:lnTo>
                    <a:pt x="64" y="318"/>
                  </a:lnTo>
                  <a:lnTo>
                    <a:pt x="92" y="267"/>
                  </a:lnTo>
                  <a:lnTo>
                    <a:pt x="117" y="226"/>
                  </a:lnTo>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858" name="Oval 5"/>
            <p:cNvSpPr>
              <a:spLocks noChangeArrowheads="1"/>
            </p:cNvSpPr>
            <p:nvPr/>
          </p:nvSpPr>
          <p:spPr bwMode="auto">
            <a:xfrm>
              <a:off x="890" y="3312"/>
              <a:ext cx="288" cy="7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6859" name="Line 6"/>
            <p:cNvSpPr>
              <a:spLocks noChangeShapeType="1"/>
            </p:cNvSpPr>
            <p:nvPr/>
          </p:nvSpPr>
          <p:spPr bwMode="auto">
            <a:xfrm>
              <a:off x="890" y="3305"/>
              <a:ext cx="0" cy="4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860" name="Line 7"/>
            <p:cNvSpPr>
              <a:spLocks noChangeShapeType="1"/>
            </p:cNvSpPr>
            <p:nvPr/>
          </p:nvSpPr>
          <p:spPr bwMode="auto">
            <a:xfrm>
              <a:off x="1178" y="3305"/>
              <a:ext cx="0" cy="4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861" name="Rectangle 8"/>
            <p:cNvSpPr>
              <a:spLocks noChangeArrowheads="1"/>
            </p:cNvSpPr>
            <p:nvPr/>
          </p:nvSpPr>
          <p:spPr bwMode="auto">
            <a:xfrm>
              <a:off x="890" y="3305"/>
              <a:ext cx="285" cy="4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06862" name="Oval 9"/>
            <p:cNvSpPr>
              <a:spLocks noChangeArrowheads="1"/>
            </p:cNvSpPr>
            <p:nvPr/>
          </p:nvSpPr>
          <p:spPr bwMode="auto">
            <a:xfrm>
              <a:off x="887" y="3251"/>
              <a:ext cx="288" cy="88"/>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6863" name="Rectangle 10"/>
            <p:cNvSpPr>
              <a:spLocks noChangeArrowheads="1"/>
            </p:cNvSpPr>
            <p:nvPr/>
          </p:nvSpPr>
          <p:spPr bwMode="auto">
            <a:xfrm>
              <a:off x="967" y="3263"/>
              <a:ext cx="130" cy="11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6864" name="Rectangle 11"/>
            <p:cNvSpPr>
              <a:spLocks noChangeArrowheads="1"/>
            </p:cNvSpPr>
            <p:nvPr/>
          </p:nvSpPr>
          <p:spPr bwMode="auto">
            <a:xfrm>
              <a:off x="879" y="3206"/>
              <a:ext cx="3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3b</a:t>
              </a:r>
            </a:p>
          </p:txBody>
        </p:sp>
        <p:sp>
          <p:nvSpPr>
            <p:cNvPr id="206865" name="Oval 12"/>
            <p:cNvSpPr>
              <a:spLocks noChangeArrowheads="1"/>
            </p:cNvSpPr>
            <p:nvPr/>
          </p:nvSpPr>
          <p:spPr bwMode="auto">
            <a:xfrm>
              <a:off x="2010" y="3875"/>
              <a:ext cx="288" cy="7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6866" name="Line 13"/>
            <p:cNvSpPr>
              <a:spLocks noChangeShapeType="1"/>
            </p:cNvSpPr>
            <p:nvPr/>
          </p:nvSpPr>
          <p:spPr bwMode="auto">
            <a:xfrm>
              <a:off x="2010" y="3868"/>
              <a:ext cx="0" cy="4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867" name="Line 14"/>
            <p:cNvSpPr>
              <a:spLocks noChangeShapeType="1"/>
            </p:cNvSpPr>
            <p:nvPr/>
          </p:nvSpPr>
          <p:spPr bwMode="auto">
            <a:xfrm>
              <a:off x="2298" y="3868"/>
              <a:ext cx="0" cy="4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868" name="Rectangle 15"/>
            <p:cNvSpPr>
              <a:spLocks noChangeArrowheads="1"/>
            </p:cNvSpPr>
            <p:nvPr/>
          </p:nvSpPr>
          <p:spPr bwMode="auto">
            <a:xfrm>
              <a:off x="2010" y="3868"/>
              <a:ext cx="285" cy="4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06869" name="Oval 16"/>
            <p:cNvSpPr>
              <a:spLocks noChangeArrowheads="1"/>
            </p:cNvSpPr>
            <p:nvPr/>
          </p:nvSpPr>
          <p:spPr bwMode="auto">
            <a:xfrm>
              <a:off x="2007" y="3814"/>
              <a:ext cx="288" cy="88"/>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06870" name="Group 19"/>
            <p:cNvGrpSpPr>
              <a:grpSpLocks/>
            </p:cNvGrpSpPr>
            <p:nvPr/>
          </p:nvGrpSpPr>
          <p:grpSpPr bwMode="auto">
            <a:xfrm>
              <a:off x="2015" y="3763"/>
              <a:ext cx="285" cy="252"/>
              <a:chOff x="2015" y="3763"/>
              <a:chExt cx="285" cy="252"/>
            </a:xfrm>
          </p:grpSpPr>
          <p:sp>
            <p:nvSpPr>
              <p:cNvPr id="206962" name="Rectangle 17"/>
              <p:cNvSpPr>
                <a:spLocks noChangeArrowheads="1"/>
              </p:cNvSpPr>
              <p:nvPr/>
            </p:nvSpPr>
            <p:spPr bwMode="auto">
              <a:xfrm>
                <a:off x="2087" y="3820"/>
                <a:ext cx="132" cy="12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6963" name="Rectangle 18"/>
              <p:cNvSpPr>
                <a:spLocks noChangeArrowheads="1"/>
              </p:cNvSpPr>
              <p:nvPr/>
            </p:nvSpPr>
            <p:spPr bwMode="auto">
              <a:xfrm>
                <a:off x="2015" y="3763"/>
                <a:ext cx="28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1d</a:t>
                </a:r>
              </a:p>
            </p:txBody>
          </p:sp>
        </p:grpSp>
        <p:sp>
          <p:nvSpPr>
            <p:cNvPr id="206871" name="Oval 20"/>
            <p:cNvSpPr>
              <a:spLocks noChangeArrowheads="1"/>
            </p:cNvSpPr>
            <p:nvPr/>
          </p:nvSpPr>
          <p:spPr bwMode="auto">
            <a:xfrm>
              <a:off x="1406" y="3189"/>
              <a:ext cx="288" cy="76"/>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6872" name="Line 21"/>
            <p:cNvSpPr>
              <a:spLocks noChangeShapeType="1"/>
            </p:cNvSpPr>
            <p:nvPr/>
          </p:nvSpPr>
          <p:spPr bwMode="auto">
            <a:xfrm>
              <a:off x="1406" y="3183"/>
              <a:ext cx="0" cy="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873" name="Line 22"/>
            <p:cNvSpPr>
              <a:spLocks noChangeShapeType="1"/>
            </p:cNvSpPr>
            <p:nvPr/>
          </p:nvSpPr>
          <p:spPr bwMode="auto">
            <a:xfrm>
              <a:off x="1694" y="3183"/>
              <a:ext cx="0" cy="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874" name="Rectangle 23"/>
            <p:cNvSpPr>
              <a:spLocks noChangeArrowheads="1"/>
            </p:cNvSpPr>
            <p:nvPr/>
          </p:nvSpPr>
          <p:spPr bwMode="auto">
            <a:xfrm>
              <a:off x="1406" y="3183"/>
              <a:ext cx="285" cy="4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06875" name="Oval 24"/>
            <p:cNvSpPr>
              <a:spLocks noChangeArrowheads="1"/>
            </p:cNvSpPr>
            <p:nvPr/>
          </p:nvSpPr>
          <p:spPr bwMode="auto">
            <a:xfrm>
              <a:off x="1403" y="3128"/>
              <a:ext cx="288" cy="88"/>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6876" name="Rectangle 25"/>
            <p:cNvSpPr>
              <a:spLocks noChangeArrowheads="1"/>
            </p:cNvSpPr>
            <p:nvPr/>
          </p:nvSpPr>
          <p:spPr bwMode="auto">
            <a:xfrm>
              <a:off x="1483" y="3140"/>
              <a:ext cx="131" cy="10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6877" name="Rectangle 26"/>
            <p:cNvSpPr>
              <a:spLocks noChangeArrowheads="1"/>
            </p:cNvSpPr>
            <p:nvPr/>
          </p:nvSpPr>
          <p:spPr bwMode="auto">
            <a:xfrm>
              <a:off x="1403" y="3083"/>
              <a:ext cx="29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3a</a:t>
              </a:r>
            </a:p>
          </p:txBody>
        </p:sp>
        <p:sp>
          <p:nvSpPr>
            <p:cNvPr id="206878" name="Oval 27"/>
            <p:cNvSpPr>
              <a:spLocks noChangeArrowheads="1"/>
            </p:cNvSpPr>
            <p:nvPr/>
          </p:nvSpPr>
          <p:spPr bwMode="auto">
            <a:xfrm>
              <a:off x="1977" y="3507"/>
              <a:ext cx="288" cy="7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6879" name="Line 28"/>
            <p:cNvSpPr>
              <a:spLocks noChangeShapeType="1"/>
            </p:cNvSpPr>
            <p:nvPr/>
          </p:nvSpPr>
          <p:spPr bwMode="auto">
            <a:xfrm>
              <a:off x="1977" y="3501"/>
              <a:ext cx="0" cy="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880" name="Line 29"/>
            <p:cNvSpPr>
              <a:spLocks noChangeShapeType="1"/>
            </p:cNvSpPr>
            <p:nvPr/>
          </p:nvSpPr>
          <p:spPr bwMode="auto">
            <a:xfrm>
              <a:off x="2265" y="3501"/>
              <a:ext cx="0" cy="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881" name="Rectangle 30"/>
            <p:cNvSpPr>
              <a:spLocks noChangeArrowheads="1"/>
            </p:cNvSpPr>
            <p:nvPr/>
          </p:nvSpPr>
          <p:spPr bwMode="auto">
            <a:xfrm>
              <a:off x="1977" y="3501"/>
              <a:ext cx="285" cy="4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06882" name="Oval 31"/>
            <p:cNvSpPr>
              <a:spLocks noChangeArrowheads="1"/>
            </p:cNvSpPr>
            <p:nvPr/>
          </p:nvSpPr>
          <p:spPr bwMode="auto">
            <a:xfrm>
              <a:off x="1974" y="3446"/>
              <a:ext cx="288" cy="88"/>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06883" name="Group 34"/>
            <p:cNvGrpSpPr>
              <a:grpSpLocks/>
            </p:cNvGrpSpPr>
            <p:nvPr/>
          </p:nvGrpSpPr>
          <p:grpSpPr bwMode="auto">
            <a:xfrm>
              <a:off x="1984" y="3396"/>
              <a:ext cx="273" cy="252"/>
              <a:chOff x="1984" y="3396"/>
              <a:chExt cx="273" cy="252"/>
            </a:xfrm>
          </p:grpSpPr>
          <p:sp>
            <p:nvSpPr>
              <p:cNvPr id="206960" name="Rectangle 32"/>
              <p:cNvSpPr>
                <a:spLocks noChangeArrowheads="1"/>
              </p:cNvSpPr>
              <p:nvPr/>
            </p:nvSpPr>
            <p:spPr bwMode="auto">
              <a:xfrm>
                <a:off x="2053" y="3452"/>
                <a:ext cx="129" cy="12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6961" name="Rectangle 33"/>
              <p:cNvSpPr>
                <a:spLocks noChangeArrowheads="1"/>
              </p:cNvSpPr>
              <p:nvPr/>
            </p:nvSpPr>
            <p:spPr bwMode="auto">
              <a:xfrm>
                <a:off x="1984" y="3396"/>
                <a:ext cx="2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1c</a:t>
                </a:r>
              </a:p>
            </p:txBody>
          </p:sp>
        </p:grpSp>
        <p:sp>
          <p:nvSpPr>
            <p:cNvPr id="206884" name="Line 35"/>
            <p:cNvSpPr>
              <a:spLocks noChangeShapeType="1"/>
            </p:cNvSpPr>
            <p:nvPr/>
          </p:nvSpPr>
          <p:spPr bwMode="auto">
            <a:xfrm>
              <a:off x="3628" y="3332"/>
              <a:ext cx="283" cy="9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885" name="Line 36"/>
            <p:cNvSpPr>
              <a:spLocks noChangeShapeType="1"/>
            </p:cNvSpPr>
            <p:nvPr/>
          </p:nvSpPr>
          <p:spPr bwMode="auto">
            <a:xfrm>
              <a:off x="3926" y="3262"/>
              <a:ext cx="84" cy="10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886" name="Line 37"/>
            <p:cNvSpPr>
              <a:spLocks noChangeShapeType="1"/>
            </p:cNvSpPr>
            <p:nvPr/>
          </p:nvSpPr>
          <p:spPr bwMode="auto">
            <a:xfrm flipV="1">
              <a:off x="3564" y="3220"/>
              <a:ext cx="105" cy="7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887" name="Freeform 38"/>
            <p:cNvSpPr>
              <a:spLocks noChangeArrowheads="1"/>
            </p:cNvSpPr>
            <p:nvPr/>
          </p:nvSpPr>
          <p:spPr bwMode="auto">
            <a:xfrm>
              <a:off x="2296" y="3810"/>
              <a:ext cx="244" cy="77"/>
            </a:xfrm>
            <a:custGeom>
              <a:avLst/>
              <a:gdLst>
                <a:gd name="T0" fmla="*/ 0 w 244"/>
                <a:gd name="T1" fmla="*/ 76 h 77"/>
                <a:gd name="T2" fmla="*/ 243 w 244"/>
                <a:gd name="T3" fmla="*/ 0 h 77"/>
                <a:gd name="T4" fmla="*/ 0 60000 65536"/>
                <a:gd name="T5" fmla="*/ 0 60000 65536"/>
              </a:gdLst>
              <a:ahLst/>
              <a:cxnLst>
                <a:cxn ang="T4">
                  <a:pos x="T0" y="T1"/>
                </a:cxn>
                <a:cxn ang="T5">
                  <a:pos x="T2" y="T3"/>
                </a:cxn>
              </a:cxnLst>
              <a:rect l="0" t="0" r="r" b="b"/>
              <a:pathLst>
                <a:path w="244" h="77">
                  <a:moveTo>
                    <a:pt x="0" y="76"/>
                  </a:moveTo>
                  <a:lnTo>
                    <a:pt x="243" y="0"/>
                  </a:lnTo>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6888" name="Freeform 39"/>
            <p:cNvSpPr>
              <a:spLocks noChangeArrowheads="1"/>
            </p:cNvSpPr>
            <p:nvPr/>
          </p:nvSpPr>
          <p:spPr bwMode="auto">
            <a:xfrm>
              <a:off x="1873" y="3776"/>
              <a:ext cx="141" cy="111"/>
            </a:xfrm>
            <a:custGeom>
              <a:avLst/>
              <a:gdLst>
                <a:gd name="T0" fmla="*/ 0 w 141"/>
                <a:gd name="T1" fmla="*/ 0 h 111"/>
                <a:gd name="T2" fmla="*/ 140 w 141"/>
                <a:gd name="T3" fmla="*/ 110 h 111"/>
                <a:gd name="T4" fmla="*/ 0 60000 65536"/>
                <a:gd name="T5" fmla="*/ 0 60000 65536"/>
              </a:gdLst>
              <a:ahLst/>
              <a:cxnLst>
                <a:cxn ang="T4">
                  <a:pos x="T0" y="T1"/>
                </a:cxn>
                <a:cxn ang="T5">
                  <a:pos x="T2" y="T3"/>
                </a:cxn>
              </a:cxnLst>
              <a:rect l="0" t="0" r="r" b="b"/>
              <a:pathLst>
                <a:path w="141" h="111">
                  <a:moveTo>
                    <a:pt x="0" y="0"/>
                  </a:moveTo>
                  <a:lnTo>
                    <a:pt x="140" y="110"/>
                  </a:lnTo>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6889" name="Freeform 40"/>
            <p:cNvSpPr>
              <a:spLocks noChangeArrowheads="1"/>
            </p:cNvSpPr>
            <p:nvPr/>
          </p:nvSpPr>
          <p:spPr bwMode="auto">
            <a:xfrm>
              <a:off x="1987" y="3711"/>
              <a:ext cx="520" cy="78"/>
            </a:xfrm>
            <a:custGeom>
              <a:avLst/>
              <a:gdLst>
                <a:gd name="T0" fmla="*/ 0 w 520"/>
                <a:gd name="T1" fmla="*/ 0 h 78"/>
                <a:gd name="T2" fmla="*/ 519 w 520"/>
                <a:gd name="T3" fmla="*/ 77 h 78"/>
                <a:gd name="T4" fmla="*/ 0 60000 65536"/>
                <a:gd name="T5" fmla="*/ 0 60000 65536"/>
              </a:gdLst>
              <a:ahLst/>
              <a:cxnLst>
                <a:cxn ang="T4">
                  <a:pos x="T0" y="T1"/>
                </a:cxn>
                <a:cxn ang="T5">
                  <a:pos x="T2" y="T3"/>
                </a:cxn>
              </a:cxnLst>
              <a:rect l="0" t="0" r="r" b="b"/>
              <a:pathLst>
                <a:path w="520" h="78">
                  <a:moveTo>
                    <a:pt x="0" y="0"/>
                  </a:moveTo>
                  <a:lnTo>
                    <a:pt x="519" y="77"/>
                  </a:lnTo>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6890" name="Freeform 41"/>
            <p:cNvSpPr>
              <a:spLocks noChangeArrowheads="1"/>
            </p:cNvSpPr>
            <p:nvPr/>
          </p:nvSpPr>
          <p:spPr bwMode="auto">
            <a:xfrm>
              <a:off x="1930" y="3561"/>
              <a:ext cx="71" cy="88"/>
            </a:xfrm>
            <a:custGeom>
              <a:avLst/>
              <a:gdLst>
                <a:gd name="T0" fmla="*/ 0 w 71"/>
                <a:gd name="T1" fmla="*/ 87 h 88"/>
                <a:gd name="T2" fmla="*/ 70 w 71"/>
                <a:gd name="T3" fmla="*/ 0 h 88"/>
                <a:gd name="T4" fmla="*/ 0 60000 65536"/>
                <a:gd name="T5" fmla="*/ 0 60000 65536"/>
              </a:gdLst>
              <a:ahLst/>
              <a:cxnLst>
                <a:cxn ang="T4">
                  <a:pos x="T0" y="T1"/>
                </a:cxn>
                <a:cxn ang="T5">
                  <a:pos x="T2" y="T3"/>
                </a:cxn>
              </a:cxnLst>
              <a:rect l="0" t="0" r="r" b="b"/>
              <a:pathLst>
                <a:path w="71" h="88">
                  <a:moveTo>
                    <a:pt x="0" y="87"/>
                  </a:moveTo>
                  <a:lnTo>
                    <a:pt x="70" y="0"/>
                  </a:lnTo>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6891" name="Freeform 42"/>
            <p:cNvSpPr>
              <a:spLocks noChangeArrowheads="1"/>
            </p:cNvSpPr>
            <p:nvPr/>
          </p:nvSpPr>
          <p:spPr bwMode="auto">
            <a:xfrm>
              <a:off x="1171" y="3212"/>
              <a:ext cx="232" cy="107"/>
            </a:xfrm>
            <a:custGeom>
              <a:avLst/>
              <a:gdLst>
                <a:gd name="T0" fmla="*/ 0 w 232"/>
                <a:gd name="T1" fmla="*/ 106 h 107"/>
                <a:gd name="T2" fmla="*/ 231 w 232"/>
                <a:gd name="T3" fmla="*/ 0 h 107"/>
                <a:gd name="T4" fmla="*/ 0 60000 65536"/>
                <a:gd name="T5" fmla="*/ 0 60000 65536"/>
              </a:gdLst>
              <a:ahLst/>
              <a:cxnLst>
                <a:cxn ang="T4">
                  <a:pos x="T0" y="T1"/>
                </a:cxn>
                <a:cxn ang="T5">
                  <a:pos x="T2" y="T3"/>
                </a:cxn>
              </a:cxnLst>
              <a:rect l="0" t="0" r="r" b="b"/>
              <a:pathLst>
                <a:path w="232" h="107">
                  <a:moveTo>
                    <a:pt x="0" y="106"/>
                  </a:moveTo>
                  <a:lnTo>
                    <a:pt x="231" y="0"/>
                  </a:lnTo>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6892" name="Freeform 43"/>
            <p:cNvSpPr>
              <a:spLocks noChangeArrowheads="1"/>
            </p:cNvSpPr>
            <p:nvPr/>
          </p:nvSpPr>
          <p:spPr bwMode="auto">
            <a:xfrm>
              <a:off x="1571" y="3267"/>
              <a:ext cx="410" cy="241"/>
            </a:xfrm>
            <a:custGeom>
              <a:avLst/>
              <a:gdLst>
                <a:gd name="T0" fmla="*/ 0 w 410"/>
                <a:gd name="T1" fmla="*/ 0 h 241"/>
                <a:gd name="T2" fmla="*/ 409 w 410"/>
                <a:gd name="T3" fmla="*/ 240 h 241"/>
                <a:gd name="T4" fmla="*/ 0 60000 65536"/>
                <a:gd name="T5" fmla="*/ 0 60000 65536"/>
              </a:gdLst>
              <a:ahLst/>
              <a:cxnLst>
                <a:cxn ang="T4">
                  <a:pos x="T0" y="T1"/>
                </a:cxn>
                <a:cxn ang="T5">
                  <a:pos x="T2" y="T3"/>
                </a:cxn>
              </a:cxnLst>
              <a:rect l="0" t="0" r="r" b="b"/>
              <a:pathLst>
                <a:path w="410" h="241">
                  <a:moveTo>
                    <a:pt x="0" y="0"/>
                  </a:moveTo>
                  <a:lnTo>
                    <a:pt x="409" y="240"/>
                  </a:lnTo>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6893" name="Freeform 44"/>
            <p:cNvSpPr>
              <a:spLocks noChangeArrowheads="1"/>
            </p:cNvSpPr>
            <p:nvPr/>
          </p:nvSpPr>
          <p:spPr bwMode="auto">
            <a:xfrm>
              <a:off x="2789" y="3377"/>
              <a:ext cx="603" cy="391"/>
            </a:xfrm>
            <a:custGeom>
              <a:avLst/>
              <a:gdLst>
                <a:gd name="T0" fmla="*/ 0 w 603"/>
                <a:gd name="T1" fmla="*/ 390 h 391"/>
                <a:gd name="T2" fmla="*/ 602 w 603"/>
                <a:gd name="T3" fmla="*/ 0 h 391"/>
                <a:gd name="T4" fmla="*/ 0 60000 65536"/>
                <a:gd name="T5" fmla="*/ 0 60000 65536"/>
              </a:gdLst>
              <a:ahLst/>
              <a:cxnLst>
                <a:cxn ang="T4">
                  <a:pos x="T0" y="T1"/>
                </a:cxn>
                <a:cxn ang="T5">
                  <a:pos x="T2" y="T3"/>
                </a:cxn>
              </a:cxnLst>
              <a:rect l="0" t="0" r="r" b="b"/>
              <a:pathLst>
                <a:path w="603" h="391">
                  <a:moveTo>
                    <a:pt x="0" y="390"/>
                  </a:moveTo>
                  <a:lnTo>
                    <a:pt x="602" y="0"/>
                  </a:lnTo>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6894" name="Oval 45"/>
            <p:cNvSpPr>
              <a:spLocks noChangeArrowheads="1"/>
            </p:cNvSpPr>
            <p:nvPr/>
          </p:nvSpPr>
          <p:spPr bwMode="auto">
            <a:xfrm>
              <a:off x="3340" y="3318"/>
              <a:ext cx="288" cy="7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6895" name="Line 46"/>
            <p:cNvSpPr>
              <a:spLocks noChangeShapeType="1"/>
            </p:cNvSpPr>
            <p:nvPr/>
          </p:nvSpPr>
          <p:spPr bwMode="auto">
            <a:xfrm>
              <a:off x="3340" y="3311"/>
              <a:ext cx="0" cy="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896" name="Line 47"/>
            <p:cNvSpPr>
              <a:spLocks noChangeShapeType="1"/>
            </p:cNvSpPr>
            <p:nvPr/>
          </p:nvSpPr>
          <p:spPr bwMode="auto">
            <a:xfrm>
              <a:off x="3628" y="3311"/>
              <a:ext cx="0" cy="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897" name="Rectangle 48"/>
            <p:cNvSpPr>
              <a:spLocks noChangeArrowheads="1"/>
            </p:cNvSpPr>
            <p:nvPr/>
          </p:nvSpPr>
          <p:spPr bwMode="auto">
            <a:xfrm>
              <a:off x="3340" y="3311"/>
              <a:ext cx="285" cy="4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06898" name="Oval 49"/>
            <p:cNvSpPr>
              <a:spLocks noChangeArrowheads="1"/>
            </p:cNvSpPr>
            <p:nvPr/>
          </p:nvSpPr>
          <p:spPr bwMode="auto">
            <a:xfrm>
              <a:off x="3337" y="3256"/>
              <a:ext cx="288" cy="88"/>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6899" name="Rectangle 50"/>
            <p:cNvSpPr>
              <a:spLocks noChangeArrowheads="1"/>
            </p:cNvSpPr>
            <p:nvPr/>
          </p:nvSpPr>
          <p:spPr bwMode="auto">
            <a:xfrm>
              <a:off x="3417" y="3268"/>
              <a:ext cx="130" cy="11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6900" name="Rectangle 51"/>
            <p:cNvSpPr>
              <a:spLocks noChangeArrowheads="1"/>
            </p:cNvSpPr>
            <p:nvPr/>
          </p:nvSpPr>
          <p:spPr bwMode="auto">
            <a:xfrm>
              <a:off x="3336" y="3212"/>
              <a:ext cx="29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2a</a:t>
              </a:r>
            </a:p>
          </p:txBody>
        </p:sp>
        <p:sp>
          <p:nvSpPr>
            <p:cNvPr id="206901" name="Rectangle 52"/>
            <p:cNvSpPr>
              <a:spLocks noChangeArrowheads="1"/>
            </p:cNvSpPr>
            <p:nvPr/>
          </p:nvSpPr>
          <p:spPr bwMode="auto">
            <a:xfrm>
              <a:off x="1199" y="3293"/>
              <a:ext cx="44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000">
                  <a:latin typeface="Comic Sans MS" panose="030F0702030302020204" pitchFamily="66" charset="0"/>
                </a:rPr>
                <a:t>AS3</a:t>
              </a:r>
            </a:p>
          </p:txBody>
        </p:sp>
        <p:sp>
          <p:nvSpPr>
            <p:cNvPr id="206902" name="Rectangle 53"/>
            <p:cNvSpPr>
              <a:spLocks noChangeArrowheads="1"/>
            </p:cNvSpPr>
            <p:nvPr/>
          </p:nvSpPr>
          <p:spPr bwMode="auto">
            <a:xfrm>
              <a:off x="2839" y="3717"/>
              <a:ext cx="42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000">
                  <a:latin typeface="Comic Sans MS" panose="030F0702030302020204" pitchFamily="66" charset="0"/>
                </a:rPr>
                <a:t>AS1</a:t>
              </a:r>
            </a:p>
          </p:txBody>
        </p:sp>
        <p:sp>
          <p:nvSpPr>
            <p:cNvPr id="206903" name="Rectangle 54"/>
            <p:cNvSpPr>
              <a:spLocks noChangeArrowheads="1"/>
            </p:cNvSpPr>
            <p:nvPr/>
          </p:nvSpPr>
          <p:spPr bwMode="auto">
            <a:xfrm>
              <a:off x="3599" y="3479"/>
              <a:ext cx="4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AS2</a:t>
              </a:r>
            </a:p>
          </p:txBody>
        </p:sp>
        <p:sp>
          <p:nvSpPr>
            <p:cNvPr id="206904" name="Oval 55"/>
            <p:cNvSpPr>
              <a:spLocks noChangeArrowheads="1"/>
            </p:cNvSpPr>
            <p:nvPr/>
          </p:nvSpPr>
          <p:spPr bwMode="auto">
            <a:xfrm>
              <a:off x="1696" y="3702"/>
              <a:ext cx="288" cy="7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6905" name="Line 56"/>
            <p:cNvSpPr>
              <a:spLocks noChangeShapeType="1"/>
            </p:cNvSpPr>
            <p:nvPr/>
          </p:nvSpPr>
          <p:spPr bwMode="auto">
            <a:xfrm>
              <a:off x="1696" y="3696"/>
              <a:ext cx="0" cy="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906" name="Line 57"/>
            <p:cNvSpPr>
              <a:spLocks noChangeShapeType="1"/>
            </p:cNvSpPr>
            <p:nvPr/>
          </p:nvSpPr>
          <p:spPr bwMode="auto">
            <a:xfrm>
              <a:off x="1984" y="3696"/>
              <a:ext cx="0" cy="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907" name="Rectangle 58"/>
            <p:cNvSpPr>
              <a:spLocks noChangeArrowheads="1"/>
            </p:cNvSpPr>
            <p:nvPr/>
          </p:nvSpPr>
          <p:spPr bwMode="auto">
            <a:xfrm>
              <a:off x="1696" y="3696"/>
              <a:ext cx="285" cy="4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06908" name="Oval 59"/>
            <p:cNvSpPr>
              <a:spLocks noChangeArrowheads="1"/>
            </p:cNvSpPr>
            <p:nvPr/>
          </p:nvSpPr>
          <p:spPr bwMode="auto">
            <a:xfrm>
              <a:off x="1693" y="3645"/>
              <a:ext cx="288" cy="88"/>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6909" name="Rectangle 60"/>
            <p:cNvSpPr>
              <a:spLocks noChangeArrowheads="1"/>
            </p:cNvSpPr>
            <p:nvPr/>
          </p:nvSpPr>
          <p:spPr bwMode="auto">
            <a:xfrm>
              <a:off x="1771" y="3670"/>
              <a:ext cx="131" cy="8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6910" name="Rectangle 61"/>
            <p:cNvSpPr>
              <a:spLocks noChangeArrowheads="1"/>
            </p:cNvSpPr>
            <p:nvPr/>
          </p:nvSpPr>
          <p:spPr bwMode="auto">
            <a:xfrm>
              <a:off x="1707" y="3594"/>
              <a:ext cx="2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1a</a:t>
              </a:r>
            </a:p>
          </p:txBody>
        </p:sp>
        <p:grpSp>
          <p:nvGrpSpPr>
            <p:cNvPr id="206911" name="Group 69"/>
            <p:cNvGrpSpPr>
              <a:grpSpLocks/>
            </p:cNvGrpSpPr>
            <p:nvPr/>
          </p:nvGrpSpPr>
          <p:grpSpPr bwMode="auto">
            <a:xfrm>
              <a:off x="3656" y="3106"/>
              <a:ext cx="299" cy="252"/>
              <a:chOff x="3656" y="3106"/>
              <a:chExt cx="299" cy="252"/>
            </a:xfrm>
          </p:grpSpPr>
          <p:sp>
            <p:nvSpPr>
              <p:cNvPr id="206953" name="Oval 62"/>
              <p:cNvSpPr>
                <a:spLocks noChangeArrowheads="1"/>
              </p:cNvSpPr>
              <p:nvPr/>
            </p:nvSpPr>
            <p:spPr bwMode="auto">
              <a:xfrm>
                <a:off x="3660" y="3212"/>
                <a:ext cx="288" cy="7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6954" name="Line 63"/>
              <p:cNvSpPr>
                <a:spLocks noChangeShapeType="1"/>
              </p:cNvSpPr>
              <p:nvPr/>
            </p:nvSpPr>
            <p:spPr bwMode="auto">
              <a:xfrm>
                <a:off x="3660" y="3205"/>
                <a:ext cx="0" cy="4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955" name="Line 64"/>
              <p:cNvSpPr>
                <a:spLocks noChangeShapeType="1"/>
              </p:cNvSpPr>
              <p:nvPr/>
            </p:nvSpPr>
            <p:spPr bwMode="auto">
              <a:xfrm>
                <a:off x="3948" y="3205"/>
                <a:ext cx="0" cy="4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956" name="Rectangle 65"/>
              <p:cNvSpPr>
                <a:spLocks noChangeArrowheads="1"/>
              </p:cNvSpPr>
              <p:nvPr/>
            </p:nvSpPr>
            <p:spPr bwMode="auto">
              <a:xfrm>
                <a:off x="3660" y="3205"/>
                <a:ext cx="285" cy="4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06957" name="Oval 66"/>
              <p:cNvSpPr>
                <a:spLocks noChangeArrowheads="1"/>
              </p:cNvSpPr>
              <p:nvPr/>
            </p:nvSpPr>
            <p:spPr bwMode="auto">
              <a:xfrm>
                <a:off x="3657" y="3151"/>
                <a:ext cx="288" cy="88"/>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6958" name="Rectangle 67"/>
              <p:cNvSpPr>
                <a:spLocks noChangeArrowheads="1"/>
              </p:cNvSpPr>
              <p:nvPr/>
            </p:nvSpPr>
            <p:spPr bwMode="auto">
              <a:xfrm>
                <a:off x="3737" y="3163"/>
                <a:ext cx="130" cy="10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6959" name="Rectangle 68"/>
              <p:cNvSpPr>
                <a:spLocks noChangeArrowheads="1"/>
              </p:cNvSpPr>
              <p:nvPr/>
            </p:nvSpPr>
            <p:spPr bwMode="auto">
              <a:xfrm>
                <a:off x="3656" y="3106"/>
                <a:ext cx="29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2c</a:t>
                </a:r>
              </a:p>
            </p:txBody>
          </p:sp>
        </p:grpSp>
        <p:grpSp>
          <p:nvGrpSpPr>
            <p:cNvPr id="206912" name="Group 77"/>
            <p:cNvGrpSpPr>
              <a:grpSpLocks/>
            </p:cNvGrpSpPr>
            <p:nvPr/>
          </p:nvGrpSpPr>
          <p:grpSpPr bwMode="auto">
            <a:xfrm>
              <a:off x="3905" y="3312"/>
              <a:ext cx="312" cy="252"/>
              <a:chOff x="3905" y="3312"/>
              <a:chExt cx="312" cy="252"/>
            </a:xfrm>
          </p:grpSpPr>
          <p:sp>
            <p:nvSpPr>
              <p:cNvPr id="206946" name="Oval 70"/>
              <p:cNvSpPr>
                <a:spLocks noChangeArrowheads="1"/>
              </p:cNvSpPr>
              <p:nvPr/>
            </p:nvSpPr>
            <p:spPr bwMode="auto">
              <a:xfrm>
                <a:off x="3914" y="3418"/>
                <a:ext cx="288" cy="7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6947" name="Line 71"/>
              <p:cNvSpPr>
                <a:spLocks noChangeShapeType="1"/>
              </p:cNvSpPr>
              <p:nvPr/>
            </p:nvSpPr>
            <p:spPr bwMode="auto">
              <a:xfrm>
                <a:off x="3914" y="3411"/>
                <a:ext cx="0" cy="4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948" name="Line 72"/>
              <p:cNvSpPr>
                <a:spLocks noChangeShapeType="1"/>
              </p:cNvSpPr>
              <p:nvPr/>
            </p:nvSpPr>
            <p:spPr bwMode="auto">
              <a:xfrm>
                <a:off x="4202" y="3411"/>
                <a:ext cx="0" cy="4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949" name="Rectangle 73"/>
              <p:cNvSpPr>
                <a:spLocks noChangeArrowheads="1"/>
              </p:cNvSpPr>
              <p:nvPr/>
            </p:nvSpPr>
            <p:spPr bwMode="auto">
              <a:xfrm>
                <a:off x="3914" y="3411"/>
                <a:ext cx="285" cy="4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06950" name="Oval 74"/>
              <p:cNvSpPr>
                <a:spLocks noChangeArrowheads="1"/>
              </p:cNvSpPr>
              <p:nvPr/>
            </p:nvSpPr>
            <p:spPr bwMode="auto">
              <a:xfrm>
                <a:off x="3912" y="3357"/>
                <a:ext cx="287" cy="88"/>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6951" name="Rectangle 75"/>
              <p:cNvSpPr>
                <a:spLocks noChangeArrowheads="1"/>
              </p:cNvSpPr>
              <p:nvPr/>
            </p:nvSpPr>
            <p:spPr bwMode="auto">
              <a:xfrm>
                <a:off x="3992" y="3369"/>
                <a:ext cx="130" cy="10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6952" name="Rectangle 76"/>
              <p:cNvSpPr>
                <a:spLocks noChangeArrowheads="1"/>
              </p:cNvSpPr>
              <p:nvPr/>
            </p:nvSpPr>
            <p:spPr bwMode="auto">
              <a:xfrm>
                <a:off x="3905" y="3312"/>
                <a:ext cx="3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2b</a:t>
                </a:r>
              </a:p>
            </p:txBody>
          </p:sp>
        </p:grpSp>
        <p:grpSp>
          <p:nvGrpSpPr>
            <p:cNvPr id="206913" name="Group 86"/>
            <p:cNvGrpSpPr>
              <a:grpSpLocks/>
            </p:cNvGrpSpPr>
            <p:nvPr/>
          </p:nvGrpSpPr>
          <p:grpSpPr bwMode="auto">
            <a:xfrm>
              <a:off x="2504" y="3656"/>
              <a:ext cx="291" cy="252"/>
              <a:chOff x="2504" y="3656"/>
              <a:chExt cx="291" cy="252"/>
            </a:xfrm>
          </p:grpSpPr>
          <p:sp>
            <p:nvSpPr>
              <p:cNvPr id="206938" name="Oval 78"/>
              <p:cNvSpPr>
                <a:spLocks noChangeArrowheads="1"/>
              </p:cNvSpPr>
              <p:nvPr/>
            </p:nvSpPr>
            <p:spPr bwMode="auto">
              <a:xfrm>
                <a:off x="2507" y="3769"/>
                <a:ext cx="288" cy="76"/>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6939" name="Line 79"/>
              <p:cNvSpPr>
                <a:spLocks noChangeShapeType="1"/>
              </p:cNvSpPr>
              <p:nvPr/>
            </p:nvSpPr>
            <p:spPr bwMode="auto">
              <a:xfrm>
                <a:off x="2507" y="3763"/>
                <a:ext cx="0" cy="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940" name="Line 80"/>
              <p:cNvSpPr>
                <a:spLocks noChangeShapeType="1"/>
              </p:cNvSpPr>
              <p:nvPr/>
            </p:nvSpPr>
            <p:spPr bwMode="auto">
              <a:xfrm>
                <a:off x="2795" y="3763"/>
                <a:ext cx="0" cy="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941" name="Rectangle 81"/>
              <p:cNvSpPr>
                <a:spLocks noChangeArrowheads="1"/>
              </p:cNvSpPr>
              <p:nvPr/>
            </p:nvSpPr>
            <p:spPr bwMode="auto">
              <a:xfrm>
                <a:off x="2507" y="3763"/>
                <a:ext cx="285" cy="4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06942" name="Oval 82"/>
              <p:cNvSpPr>
                <a:spLocks noChangeArrowheads="1"/>
              </p:cNvSpPr>
              <p:nvPr/>
            </p:nvSpPr>
            <p:spPr bwMode="auto">
              <a:xfrm>
                <a:off x="2504" y="3708"/>
                <a:ext cx="288" cy="88"/>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06943" name="Group 85"/>
              <p:cNvGrpSpPr>
                <a:grpSpLocks/>
              </p:cNvGrpSpPr>
              <p:nvPr/>
            </p:nvGrpSpPr>
            <p:grpSpPr bwMode="auto">
              <a:xfrm>
                <a:off x="2508" y="3656"/>
                <a:ext cx="286" cy="252"/>
                <a:chOff x="2508" y="3656"/>
                <a:chExt cx="286" cy="252"/>
              </a:xfrm>
            </p:grpSpPr>
            <p:sp>
              <p:nvSpPr>
                <p:cNvPr id="206944" name="Rectangle 83"/>
                <p:cNvSpPr>
                  <a:spLocks noChangeArrowheads="1"/>
                </p:cNvSpPr>
                <p:nvPr/>
              </p:nvSpPr>
              <p:spPr bwMode="auto">
                <a:xfrm>
                  <a:off x="2583" y="3713"/>
                  <a:ext cx="129" cy="12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6945" name="Rectangle 84"/>
                <p:cNvSpPr>
                  <a:spLocks noChangeArrowheads="1"/>
                </p:cNvSpPr>
                <p:nvPr/>
              </p:nvSpPr>
              <p:spPr bwMode="auto">
                <a:xfrm>
                  <a:off x="2508" y="3656"/>
                  <a:ext cx="28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1b</a:t>
                  </a:r>
                </a:p>
              </p:txBody>
            </p:sp>
          </p:grpSp>
        </p:grpSp>
        <p:grpSp>
          <p:nvGrpSpPr>
            <p:cNvPr id="206914" name="Group 95"/>
            <p:cNvGrpSpPr>
              <a:grpSpLocks/>
            </p:cNvGrpSpPr>
            <p:nvPr/>
          </p:nvGrpSpPr>
          <p:grpSpPr bwMode="auto">
            <a:xfrm>
              <a:off x="1032" y="2955"/>
              <a:ext cx="299" cy="252"/>
              <a:chOff x="1032" y="2955"/>
              <a:chExt cx="299" cy="252"/>
            </a:xfrm>
          </p:grpSpPr>
          <p:sp>
            <p:nvSpPr>
              <p:cNvPr id="206930" name="Oval 87"/>
              <p:cNvSpPr>
                <a:spLocks noChangeArrowheads="1"/>
              </p:cNvSpPr>
              <p:nvPr/>
            </p:nvSpPr>
            <p:spPr bwMode="auto">
              <a:xfrm>
                <a:off x="1038" y="3068"/>
                <a:ext cx="288" cy="76"/>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6931" name="Line 88"/>
              <p:cNvSpPr>
                <a:spLocks noChangeShapeType="1"/>
              </p:cNvSpPr>
              <p:nvPr/>
            </p:nvSpPr>
            <p:spPr bwMode="auto">
              <a:xfrm>
                <a:off x="1038" y="3062"/>
                <a:ext cx="0" cy="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932" name="Line 89"/>
              <p:cNvSpPr>
                <a:spLocks noChangeShapeType="1"/>
              </p:cNvSpPr>
              <p:nvPr/>
            </p:nvSpPr>
            <p:spPr bwMode="auto">
              <a:xfrm>
                <a:off x="1326" y="3062"/>
                <a:ext cx="0" cy="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933" name="Rectangle 90"/>
              <p:cNvSpPr>
                <a:spLocks noChangeArrowheads="1"/>
              </p:cNvSpPr>
              <p:nvPr/>
            </p:nvSpPr>
            <p:spPr bwMode="auto">
              <a:xfrm>
                <a:off x="1038" y="3062"/>
                <a:ext cx="285" cy="4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06934" name="Oval 91"/>
              <p:cNvSpPr>
                <a:spLocks noChangeArrowheads="1"/>
              </p:cNvSpPr>
              <p:nvPr/>
            </p:nvSpPr>
            <p:spPr bwMode="auto">
              <a:xfrm>
                <a:off x="1035" y="3007"/>
                <a:ext cx="288" cy="88"/>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06935" name="Group 94"/>
              <p:cNvGrpSpPr>
                <a:grpSpLocks/>
              </p:cNvGrpSpPr>
              <p:nvPr/>
            </p:nvGrpSpPr>
            <p:grpSpPr bwMode="auto">
              <a:xfrm>
                <a:off x="1032" y="2955"/>
                <a:ext cx="299" cy="252"/>
                <a:chOff x="1032" y="2955"/>
                <a:chExt cx="299" cy="252"/>
              </a:xfrm>
            </p:grpSpPr>
            <p:sp>
              <p:nvSpPr>
                <p:cNvPr id="206936" name="Rectangle 92"/>
                <p:cNvSpPr>
                  <a:spLocks noChangeArrowheads="1"/>
                </p:cNvSpPr>
                <p:nvPr/>
              </p:nvSpPr>
              <p:spPr bwMode="auto">
                <a:xfrm>
                  <a:off x="1113" y="3012"/>
                  <a:ext cx="130" cy="12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6937" name="Rectangle 93"/>
                <p:cNvSpPr>
                  <a:spLocks noChangeArrowheads="1"/>
                </p:cNvSpPr>
                <p:nvPr/>
              </p:nvSpPr>
              <p:spPr bwMode="auto">
                <a:xfrm>
                  <a:off x="1032" y="2955"/>
                  <a:ext cx="29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Comic Sans MS" panose="030F0702030302020204" pitchFamily="66" charset="0"/>
                    </a:rPr>
                    <a:t>3c</a:t>
                  </a:r>
                </a:p>
              </p:txBody>
            </p:sp>
          </p:grpSp>
        </p:grpSp>
        <p:sp>
          <p:nvSpPr>
            <p:cNvPr id="206915" name="Line 96"/>
            <p:cNvSpPr>
              <a:spLocks noChangeShapeType="1"/>
            </p:cNvSpPr>
            <p:nvPr/>
          </p:nvSpPr>
          <p:spPr bwMode="auto">
            <a:xfrm flipH="1">
              <a:off x="1057" y="3150"/>
              <a:ext cx="57" cy="99"/>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916" name="Line 97"/>
            <p:cNvSpPr>
              <a:spLocks noChangeShapeType="1"/>
            </p:cNvSpPr>
            <p:nvPr/>
          </p:nvSpPr>
          <p:spPr bwMode="auto">
            <a:xfrm>
              <a:off x="775" y="3193"/>
              <a:ext cx="133" cy="10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917" name="Line 98"/>
            <p:cNvSpPr>
              <a:spLocks noChangeShapeType="1"/>
            </p:cNvSpPr>
            <p:nvPr/>
          </p:nvSpPr>
          <p:spPr bwMode="auto">
            <a:xfrm flipH="1">
              <a:off x="1234" y="2863"/>
              <a:ext cx="125" cy="14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918" name="Line 99"/>
            <p:cNvSpPr>
              <a:spLocks noChangeShapeType="1"/>
            </p:cNvSpPr>
            <p:nvPr/>
          </p:nvSpPr>
          <p:spPr bwMode="auto">
            <a:xfrm>
              <a:off x="977" y="2855"/>
              <a:ext cx="109" cy="1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919" name="Line 100"/>
            <p:cNvSpPr>
              <a:spLocks noChangeShapeType="1"/>
            </p:cNvSpPr>
            <p:nvPr/>
          </p:nvSpPr>
          <p:spPr bwMode="auto">
            <a:xfrm flipH="1">
              <a:off x="1584" y="2941"/>
              <a:ext cx="63" cy="19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920" name="Line 101"/>
            <p:cNvSpPr>
              <a:spLocks noChangeShapeType="1"/>
            </p:cNvSpPr>
            <p:nvPr/>
          </p:nvSpPr>
          <p:spPr bwMode="auto">
            <a:xfrm>
              <a:off x="4194" y="3422"/>
              <a:ext cx="20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921" name="Line 102"/>
            <p:cNvSpPr>
              <a:spLocks noChangeShapeType="1"/>
            </p:cNvSpPr>
            <p:nvPr/>
          </p:nvSpPr>
          <p:spPr bwMode="auto">
            <a:xfrm flipV="1">
              <a:off x="4139" y="3131"/>
              <a:ext cx="241" cy="2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922" name="Line 103"/>
            <p:cNvSpPr>
              <a:spLocks noChangeShapeType="1"/>
            </p:cNvSpPr>
            <p:nvPr/>
          </p:nvSpPr>
          <p:spPr bwMode="auto">
            <a:xfrm flipH="1" flipV="1">
              <a:off x="3632" y="2973"/>
              <a:ext cx="117" cy="1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923" name="Line 104"/>
            <p:cNvSpPr>
              <a:spLocks noChangeShapeType="1"/>
            </p:cNvSpPr>
            <p:nvPr/>
          </p:nvSpPr>
          <p:spPr bwMode="auto">
            <a:xfrm flipH="1" flipV="1">
              <a:off x="3346" y="3068"/>
              <a:ext cx="124" cy="1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924" name="Line 105"/>
            <p:cNvSpPr>
              <a:spLocks noChangeShapeType="1"/>
            </p:cNvSpPr>
            <p:nvPr/>
          </p:nvSpPr>
          <p:spPr bwMode="auto">
            <a:xfrm flipH="1">
              <a:off x="1608" y="3760"/>
              <a:ext cx="124" cy="11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925" name="Line 106"/>
            <p:cNvSpPr>
              <a:spLocks noChangeShapeType="1"/>
            </p:cNvSpPr>
            <p:nvPr/>
          </p:nvSpPr>
          <p:spPr bwMode="auto">
            <a:xfrm flipH="1" flipV="1">
              <a:off x="1576" y="3665"/>
              <a:ext cx="117" cy="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926" name="Line 107"/>
            <p:cNvSpPr>
              <a:spLocks noChangeShapeType="1"/>
            </p:cNvSpPr>
            <p:nvPr/>
          </p:nvSpPr>
          <p:spPr bwMode="auto">
            <a:xfrm flipH="1">
              <a:off x="1826" y="3918"/>
              <a:ext cx="195" cy="1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927" name="Line 108"/>
            <p:cNvSpPr>
              <a:spLocks noChangeShapeType="1"/>
            </p:cNvSpPr>
            <p:nvPr/>
          </p:nvSpPr>
          <p:spPr bwMode="auto">
            <a:xfrm flipV="1">
              <a:off x="2269" y="3491"/>
              <a:ext cx="211" cy="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928" name="Line 109"/>
            <p:cNvSpPr>
              <a:spLocks noChangeShapeType="1"/>
            </p:cNvSpPr>
            <p:nvPr/>
          </p:nvSpPr>
          <p:spPr bwMode="auto">
            <a:xfrm>
              <a:off x="2691" y="3839"/>
              <a:ext cx="109" cy="10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6929" name="Line 110"/>
            <p:cNvSpPr>
              <a:spLocks noChangeShapeType="1"/>
            </p:cNvSpPr>
            <p:nvPr/>
          </p:nvSpPr>
          <p:spPr bwMode="auto">
            <a:xfrm>
              <a:off x="2247" y="3563"/>
              <a:ext cx="132" cy="7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779341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2"/>
          <p:cNvSpPr>
            <a:spLocks noGrp="1" noChangeArrowheads="1"/>
          </p:cNvSpPr>
          <p:nvPr>
            <p:ph type="title"/>
          </p:nvPr>
        </p:nvSpPr>
        <p:spPr>
          <a:xfrm>
            <a:off x="2057400" y="44450"/>
            <a:ext cx="8212138" cy="1143000"/>
          </a:xfrm>
        </p:spPr>
        <p:txBody>
          <a:bodyPr anchor="ctr">
            <a:normAutofit/>
          </a:bodyPr>
          <a:lstStyle/>
          <a:p>
            <a:pPr>
              <a:lnSpc>
                <a:spcPct val="100000"/>
              </a:lnSpc>
              <a:defRPr/>
            </a:pPr>
            <a:r>
              <a:rPr lang="zh-CN" altLang="en-US" sz="3200" b="0" kern="0" dirty="0" smtClean="0">
                <a:solidFill>
                  <a:srgbClr val="000099"/>
                </a:solidFill>
                <a:latin typeface="Sans Guilt MB" pitchFamily="34" charset="0"/>
                <a:ea typeface="MS PGothic" panose="020B0600070205080204" pitchFamily="34" charset="-128"/>
              </a:rPr>
              <a:t>举例</a:t>
            </a:r>
            <a:endParaRPr lang="en-US" sz="3200" b="0" kern="0" dirty="0">
              <a:solidFill>
                <a:srgbClr val="000099"/>
              </a:solidFill>
              <a:latin typeface="Sans Guilt MB" pitchFamily="34" charset="0"/>
              <a:ea typeface="MS PGothic" panose="020B0600070205080204" pitchFamily="34" charset="-128"/>
            </a:endParaRPr>
          </a:p>
        </p:txBody>
      </p:sp>
      <p:sp>
        <p:nvSpPr>
          <p:cNvPr id="190467" name="Rectangle 3"/>
          <p:cNvSpPr>
            <a:spLocks noGrp="1" noChangeArrowheads="1"/>
          </p:cNvSpPr>
          <p:nvPr>
            <p:ph idx="1"/>
          </p:nvPr>
        </p:nvSpPr>
        <p:spPr>
          <a:xfrm>
            <a:off x="1982789" y="1249363"/>
            <a:ext cx="8505825" cy="3346450"/>
          </a:xfrm>
        </p:spPr>
        <p:txBody>
          <a:bodyPr/>
          <a:lstStyle/>
          <a:p>
            <a:pPr eaLnBrk="1" hangingPunct="1">
              <a:lnSpc>
                <a:spcPct val="130000"/>
              </a:lnSpc>
              <a:defRPr/>
            </a:pPr>
            <a:r>
              <a:rPr lang="zh-CN" altLang="en-US" sz="2200" dirty="0"/>
              <a:t>假设</a:t>
            </a:r>
            <a:r>
              <a:rPr lang="en-US" altLang="zh-CN" sz="2200" dirty="0"/>
              <a:t>AS1</a:t>
            </a:r>
            <a:r>
              <a:rPr lang="zh-CN" altLang="en-US" sz="2200" dirty="0"/>
              <a:t>知道（通过</a:t>
            </a:r>
            <a:r>
              <a:rPr lang="en-US" altLang="zh-CN" sz="2200" dirty="0"/>
              <a:t>AS</a:t>
            </a:r>
            <a:r>
              <a:rPr lang="zh-CN" altLang="en-US" sz="2200" dirty="0"/>
              <a:t>域间协议）子网</a:t>
            </a:r>
            <a:r>
              <a:rPr lang="en-US" altLang="zh-CN" sz="2200" i="1" dirty="0">
                <a:solidFill>
                  <a:srgbClr val="CC0000"/>
                </a:solidFill>
                <a:sym typeface="黑体" panose="02010609060101010101" pitchFamily="49" charset="-122"/>
              </a:rPr>
              <a:t>x</a:t>
            </a:r>
            <a:r>
              <a:rPr lang="en-US" altLang="zh-CN" sz="2200" dirty="0">
                <a:sym typeface="黑体" panose="02010609060101010101" pitchFamily="49" charset="-122"/>
              </a:rPr>
              <a:t> </a:t>
            </a:r>
            <a:r>
              <a:rPr lang="zh-CN" altLang="en-US" sz="2200" dirty="0"/>
              <a:t>可以通过</a:t>
            </a:r>
            <a:r>
              <a:rPr lang="en-US" altLang="zh-CN" sz="2200" dirty="0"/>
              <a:t>AS3</a:t>
            </a:r>
            <a:r>
              <a:rPr lang="zh-CN" altLang="en-US" sz="2200" dirty="0"/>
              <a:t>（网关</a:t>
            </a:r>
            <a:r>
              <a:rPr lang="en-US" altLang="zh-CN" sz="2200" dirty="0"/>
              <a:t>1c</a:t>
            </a:r>
            <a:r>
              <a:rPr lang="zh-CN" altLang="en-US" sz="2200" dirty="0"/>
              <a:t>）可达，而</a:t>
            </a:r>
            <a:r>
              <a:rPr lang="en-US" altLang="zh-CN" sz="2200" dirty="0"/>
              <a:t>AS2</a:t>
            </a:r>
            <a:r>
              <a:rPr lang="zh-CN" altLang="en-US" sz="2200" dirty="0"/>
              <a:t>不可达。</a:t>
            </a:r>
            <a:endParaRPr lang="en-US" altLang="zh-CN" sz="2200" dirty="0"/>
          </a:p>
          <a:p>
            <a:pPr lvl="1" defTabSz="0">
              <a:lnSpc>
                <a:spcPct val="80000"/>
              </a:lnSpc>
              <a:spcAft>
                <a:spcPct val="0"/>
              </a:spcAft>
              <a:buClr>
                <a:srgbClr val="1F1F20"/>
              </a:buClr>
              <a:tabLst>
                <a:tab pos="542925" algn="l"/>
              </a:tabLst>
              <a:defRPr/>
            </a:pPr>
            <a:r>
              <a:rPr lang="en-US" altLang="zh-CN" sz="1900" dirty="0"/>
              <a:t>AS1</a:t>
            </a:r>
            <a:r>
              <a:rPr lang="zh-CN" altLang="en-US" sz="1900" dirty="0"/>
              <a:t>向所有路由器传播这个信息</a:t>
            </a:r>
          </a:p>
          <a:p>
            <a:pPr eaLnBrk="1" hangingPunct="1">
              <a:lnSpc>
                <a:spcPct val="130000"/>
              </a:lnSpc>
              <a:defRPr/>
            </a:pPr>
            <a:r>
              <a:rPr lang="zh-CN" altLang="en-US" sz="2200" dirty="0"/>
              <a:t>路由器</a:t>
            </a:r>
            <a:r>
              <a:rPr lang="en-US" altLang="zh-CN" sz="2200" dirty="0"/>
              <a:t>1d</a:t>
            </a:r>
            <a:r>
              <a:rPr lang="zh-CN" altLang="en-US" sz="2200" dirty="0"/>
              <a:t>根据域内路由信息确定接口</a:t>
            </a:r>
            <a:r>
              <a:rPr lang="en-US" altLang="zh-CN" sz="2200" i="1" dirty="0">
                <a:solidFill>
                  <a:srgbClr val="CC0000"/>
                </a:solidFill>
                <a:sym typeface="黑体" panose="02010609060101010101" pitchFamily="49" charset="-122"/>
              </a:rPr>
              <a:t>I</a:t>
            </a:r>
            <a:r>
              <a:rPr lang="zh-CN" altLang="en-US" sz="2200" dirty="0">
                <a:sym typeface="黑体" panose="02010609060101010101" pitchFamily="49" charset="-122"/>
              </a:rPr>
              <a:t>在到达</a:t>
            </a:r>
            <a:r>
              <a:rPr lang="en-US" altLang="zh-CN" sz="2200" dirty="0">
                <a:sym typeface="黑体" panose="02010609060101010101" pitchFamily="49" charset="-122"/>
              </a:rPr>
              <a:t>1c</a:t>
            </a:r>
            <a:r>
              <a:rPr lang="zh-CN" altLang="en-US" sz="2200" dirty="0">
                <a:sym typeface="黑体" panose="02010609060101010101" pitchFamily="49" charset="-122"/>
              </a:rPr>
              <a:t>的最短路径上。</a:t>
            </a:r>
          </a:p>
          <a:p>
            <a:pPr lvl="1" defTabSz="0">
              <a:lnSpc>
                <a:spcPct val="80000"/>
              </a:lnSpc>
              <a:spcAft>
                <a:spcPct val="0"/>
              </a:spcAft>
              <a:buClr>
                <a:srgbClr val="1F1F20"/>
              </a:buClr>
              <a:tabLst>
                <a:tab pos="542925" algn="l"/>
              </a:tabLst>
              <a:defRPr/>
            </a:pPr>
            <a:r>
              <a:rPr lang="zh-CN" altLang="en-US" sz="1900" dirty="0"/>
              <a:t>更新转发表表项</a:t>
            </a:r>
            <a:r>
              <a:rPr lang="en-US" altLang="zh-CN" sz="1900" dirty="0"/>
              <a:t> </a:t>
            </a:r>
            <a:r>
              <a:rPr lang="en-US" altLang="zh-CN" sz="1900" i="1" dirty="0">
                <a:solidFill>
                  <a:srgbClr val="CC0000"/>
                </a:solidFill>
              </a:rPr>
              <a:t>(</a:t>
            </a:r>
            <a:r>
              <a:rPr lang="en-US" altLang="zh-CN" sz="1900" i="1" dirty="0" err="1">
                <a:solidFill>
                  <a:srgbClr val="CC0000"/>
                </a:solidFill>
              </a:rPr>
              <a:t>x,I</a:t>
            </a:r>
            <a:r>
              <a:rPr lang="en-US" altLang="zh-CN" sz="1900" i="1" dirty="0">
                <a:solidFill>
                  <a:srgbClr val="CC0000"/>
                </a:solidFill>
              </a:rPr>
              <a:t>)</a:t>
            </a:r>
            <a:endParaRPr lang="en-US" altLang="zh-CN" sz="1900" dirty="0">
              <a:solidFill>
                <a:srgbClr val="CC0000"/>
              </a:solidFill>
            </a:endParaRPr>
          </a:p>
        </p:txBody>
      </p:sp>
      <p:sp>
        <p:nvSpPr>
          <p:cNvPr id="190465" name="Slide Number Placeholder 5"/>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r>
              <a:rPr lang="zh-CN" altLang="zh-CN">
                <a:solidFill>
                  <a:srgbClr val="919293"/>
                </a:solidFill>
                <a:latin typeface="Tahoma" panose="020B0604030504040204" pitchFamily="34" charset="0"/>
                <a:ea typeface="黑体" panose="02010609060101010101" pitchFamily="49" charset="-122"/>
              </a:rPr>
              <a:t>4-</a:t>
            </a:r>
            <a:fld id="{79B9B80D-B517-46FE-A9B3-B93B57AB77AA}" type="slidenum">
              <a:rPr altLang="zh-CN" dirty="0">
                <a:solidFill>
                  <a:srgbClr val="919293"/>
                </a:solidFill>
                <a:latin typeface="Tahoma" panose="020B0604030504040204" pitchFamily="34" charset="0"/>
                <a:ea typeface="黑体" panose="02010609060101010101" pitchFamily="49" charset="-122"/>
              </a:rPr>
              <a:pPr>
                <a:defRPr/>
              </a:pPr>
              <a:t>29</a:t>
            </a:fld>
            <a:endParaRPr lang="zh-CN" altLang="zh-CN">
              <a:solidFill>
                <a:srgbClr val="919293"/>
              </a:solidFill>
              <a:latin typeface="Tahoma" panose="020B0604030504040204" pitchFamily="34" charset="0"/>
              <a:ea typeface="黑体" panose="02010609060101010101" pitchFamily="49" charset="-122"/>
            </a:endParaRPr>
          </a:p>
        </p:txBody>
      </p:sp>
      <p:sp>
        <p:nvSpPr>
          <p:cNvPr id="208901" name="Freeform 4"/>
          <p:cNvSpPr>
            <a:spLocks noChangeArrowheads="1"/>
          </p:cNvSpPr>
          <p:nvPr/>
        </p:nvSpPr>
        <p:spPr bwMode="auto">
          <a:xfrm>
            <a:off x="8801101" y="4044950"/>
            <a:ext cx="1171575" cy="1758950"/>
          </a:xfrm>
          <a:custGeom>
            <a:avLst/>
            <a:gdLst>
              <a:gd name="T0" fmla="*/ 50800 w 738"/>
              <a:gd name="T1" fmla="*/ 625475 h 1108"/>
              <a:gd name="T2" fmla="*/ 338138 w 738"/>
              <a:gd name="T3" fmla="*/ 273050 h 1108"/>
              <a:gd name="T4" fmla="*/ 1052513 w 738"/>
              <a:gd name="T5" fmla="*/ 88900 h 1108"/>
              <a:gd name="T6" fmla="*/ 1049338 w 738"/>
              <a:gd name="T7" fmla="*/ 808038 h 1108"/>
              <a:gd name="T8" fmla="*/ 1074738 w 738"/>
              <a:gd name="T9" fmla="*/ 1638300 h 1108"/>
              <a:gd name="T10" fmla="*/ 536575 w 738"/>
              <a:gd name="T11" fmla="*/ 1527175 h 1108"/>
              <a:gd name="T12" fmla="*/ 80963 w 738"/>
              <a:gd name="T13" fmla="*/ 1284288 h 1108"/>
              <a:gd name="T14" fmla="*/ 50800 w 738"/>
              <a:gd name="T15" fmla="*/ 625475 h 11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902" name="Freeform 5"/>
          <p:cNvSpPr>
            <a:spLocks noChangeArrowheads="1"/>
          </p:cNvSpPr>
          <p:nvPr/>
        </p:nvSpPr>
        <p:spPr bwMode="auto">
          <a:xfrm>
            <a:off x="6754814" y="4354514"/>
            <a:ext cx="1944687" cy="1292225"/>
          </a:xfrm>
          <a:custGeom>
            <a:avLst/>
            <a:gdLst>
              <a:gd name="T0" fmla="*/ 93720 w 1162"/>
              <a:gd name="T1" fmla="*/ 385526 h 543"/>
              <a:gd name="T2" fmla="*/ 615873 w 1162"/>
              <a:gd name="T3" fmla="*/ 33317 h 543"/>
              <a:gd name="T4" fmla="*/ 1573155 w 1162"/>
              <a:gd name="T5" fmla="*/ 188003 h 543"/>
              <a:gd name="T6" fmla="*/ 1914563 w 1162"/>
              <a:gd name="T7" fmla="*/ 568769 h 543"/>
              <a:gd name="T8" fmla="*/ 1753900 w 1162"/>
              <a:gd name="T9" fmla="*/ 1073284 h 543"/>
              <a:gd name="T10" fmla="*/ 980711 w 1162"/>
              <a:gd name="T11" fmla="*/ 1287465 h 543"/>
              <a:gd name="T12" fmla="*/ 147274 w 1162"/>
              <a:gd name="T13" fmla="*/ 1044727 h 543"/>
              <a:gd name="T14" fmla="*/ 93720 w 1162"/>
              <a:gd name="T15" fmla="*/ 385526 h 5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903" name="Freeform 6"/>
          <p:cNvSpPr>
            <a:spLocks noChangeArrowheads="1"/>
          </p:cNvSpPr>
          <p:nvPr/>
        </p:nvSpPr>
        <p:spPr bwMode="auto">
          <a:xfrm>
            <a:off x="3001964" y="3646489"/>
            <a:ext cx="1679575" cy="1411287"/>
          </a:xfrm>
          <a:custGeom>
            <a:avLst/>
            <a:gdLst>
              <a:gd name="T0" fmla="*/ 123374 w 1198"/>
              <a:gd name="T1" fmla="*/ 566392 h 451"/>
              <a:gd name="T2" fmla="*/ 252357 w 1198"/>
              <a:gd name="T3" fmla="*/ 278502 h 451"/>
              <a:gd name="T4" fmla="*/ 628088 w 1198"/>
              <a:gd name="T5" fmla="*/ 153333 h 451"/>
              <a:gd name="T6" fmla="*/ 1385159 w 1198"/>
              <a:gd name="T7" fmla="*/ 78231 h 451"/>
              <a:gd name="T8" fmla="*/ 1655741 w 1198"/>
              <a:gd name="T9" fmla="*/ 616460 h 451"/>
              <a:gd name="T10" fmla="*/ 1246362 w 1198"/>
              <a:gd name="T11" fmla="*/ 1292376 h 451"/>
              <a:gd name="T12" fmla="*/ 430409 w 1198"/>
              <a:gd name="T13" fmla="*/ 1329927 h 451"/>
              <a:gd name="T14" fmla="*/ 50471 w 1198"/>
              <a:gd name="T15" fmla="*/ 1054554 h 451"/>
              <a:gd name="T16" fmla="*/ 123374 w 1198"/>
              <a:gd name="T17" fmla="*/ 566392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904" name="Freeform 7"/>
          <p:cNvSpPr>
            <a:spLocks noChangeArrowheads="1"/>
          </p:cNvSpPr>
          <p:nvPr/>
        </p:nvSpPr>
        <p:spPr bwMode="auto">
          <a:xfrm>
            <a:off x="3632200" y="4391026"/>
            <a:ext cx="400050" cy="180975"/>
          </a:xfrm>
          <a:custGeom>
            <a:avLst/>
            <a:gdLst>
              <a:gd name="T0" fmla="*/ 0 w 252"/>
              <a:gd name="T1" fmla="*/ 180975 h 114"/>
              <a:gd name="T2" fmla="*/ 400050 w 252"/>
              <a:gd name="T3" fmla="*/ 0 h 114"/>
              <a:gd name="T4" fmla="*/ 0 60000 65536"/>
              <a:gd name="T5" fmla="*/ 0 60000 65536"/>
            </a:gdLst>
            <a:ahLst/>
            <a:cxnLst>
              <a:cxn ang="T4">
                <a:pos x="T0" y="T1"/>
              </a:cxn>
              <a:cxn ang="T5">
                <a:pos x="T2" y="T3"/>
              </a:cxn>
            </a:cxnLst>
            <a:rect l="0" t="0" r="r" b="b"/>
            <a:pathLst>
              <a:path w="252" h="114">
                <a:moveTo>
                  <a:pt x="0" y="114"/>
                </a:moveTo>
                <a:lnTo>
                  <a:pt x="25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8905" name="Text Box 8"/>
          <p:cNvSpPr txBox="1">
            <a:spLocks noChangeArrowheads="1"/>
          </p:cNvSpPr>
          <p:nvPr/>
        </p:nvSpPr>
        <p:spPr bwMode="auto">
          <a:xfrm>
            <a:off x="3576638" y="4611689"/>
            <a:ext cx="665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Arial" panose="020B0604020202020204" pitchFamily="34" charset="0"/>
                <a:ea typeface="MS PGothic" panose="020B0600070205080204" pitchFamily="34" charset="-128"/>
              </a:rPr>
              <a:t>AS3</a:t>
            </a:r>
            <a:endParaRPr lang="en-US" altLang="zh-CN">
              <a:latin typeface="Arial" panose="020B0604020202020204" pitchFamily="34" charset="0"/>
              <a:ea typeface="MS PGothic" panose="020B0600070205080204" pitchFamily="34" charset="-128"/>
            </a:endParaRPr>
          </a:p>
        </p:txBody>
      </p:sp>
      <p:sp>
        <p:nvSpPr>
          <p:cNvPr id="208906" name="Text Box 9"/>
          <p:cNvSpPr txBox="1">
            <a:spLocks noChangeArrowheads="1"/>
          </p:cNvSpPr>
          <p:nvPr/>
        </p:nvSpPr>
        <p:spPr bwMode="auto">
          <a:xfrm>
            <a:off x="7391400" y="5276851"/>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Arial" panose="020B0604020202020204" pitchFamily="34" charset="0"/>
                <a:ea typeface="MS PGothic" panose="020B0600070205080204" pitchFamily="34" charset="-128"/>
              </a:rPr>
              <a:t>AS2</a:t>
            </a:r>
          </a:p>
        </p:txBody>
      </p:sp>
      <p:sp>
        <p:nvSpPr>
          <p:cNvPr id="208907" name="Line 10"/>
          <p:cNvSpPr>
            <a:spLocks noChangeShapeType="1"/>
          </p:cNvSpPr>
          <p:nvPr/>
        </p:nvSpPr>
        <p:spPr bwMode="auto">
          <a:xfrm flipV="1">
            <a:off x="7270751" y="4765675"/>
            <a:ext cx="434975" cy="1920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08" name="Line 11"/>
          <p:cNvSpPr>
            <a:spLocks noChangeShapeType="1"/>
          </p:cNvSpPr>
          <p:nvPr/>
        </p:nvSpPr>
        <p:spPr bwMode="auto">
          <a:xfrm flipH="1" flipV="1">
            <a:off x="3848100" y="4124326"/>
            <a:ext cx="241300" cy="174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09" name="Line 12"/>
          <p:cNvSpPr>
            <a:spLocks noChangeShapeType="1"/>
          </p:cNvSpPr>
          <p:nvPr/>
        </p:nvSpPr>
        <p:spPr bwMode="auto">
          <a:xfrm flipH="1">
            <a:off x="3406775" y="4117975"/>
            <a:ext cx="147638" cy="3762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8910" name="Group 13"/>
          <p:cNvGrpSpPr>
            <a:grpSpLocks/>
          </p:cNvGrpSpPr>
          <p:nvPr/>
        </p:nvGrpSpPr>
        <p:grpSpPr bwMode="auto">
          <a:xfrm>
            <a:off x="3143250" y="4386264"/>
            <a:ext cx="501650" cy="396875"/>
            <a:chOff x="873" y="3243"/>
            <a:chExt cx="316" cy="250"/>
          </a:xfrm>
        </p:grpSpPr>
        <p:sp>
          <p:nvSpPr>
            <p:cNvPr id="209012" name="Oval 14"/>
            <p:cNvSpPr>
              <a:spLocks noChangeArrowheads="1"/>
            </p:cNvSpPr>
            <p:nvPr/>
          </p:nvSpPr>
          <p:spPr bwMode="auto">
            <a:xfrm>
              <a:off x="876" y="3361"/>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209013" name="Line 15"/>
            <p:cNvSpPr>
              <a:spLocks noChangeShapeType="1"/>
            </p:cNvSpPr>
            <p:nvPr/>
          </p:nvSpPr>
          <p:spPr bwMode="auto">
            <a:xfrm>
              <a:off x="876" y="335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014" name="Line 16"/>
            <p:cNvSpPr>
              <a:spLocks noChangeShapeType="1"/>
            </p:cNvSpPr>
            <p:nvPr/>
          </p:nvSpPr>
          <p:spPr bwMode="auto">
            <a:xfrm>
              <a:off x="1189" y="335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015" name="Rectangle 17"/>
            <p:cNvSpPr>
              <a:spLocks noChangeArrowheads="1"/>
            </p:cNvSpPr>
            <p:nvPr/>
          </p:nvSpPr>
          <p:spPr bwMode="auto">
            <a:xfrm>
              <a:off x="876" y="335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400">
                <a:latin typeface="Arial" panose="020B0604020202020204" pitchFamily="34" charset="0"/>
                <a:ea typeface="MS PGothic" panose="020B0600070205080204" pitchFamily="34" charset="-128"/>
              </a:endParaRPr>
            </a:p>
          </p:txBody>
        </p:sp>
        <p:sp>
          <p:nvSpPr>
            <p:cNvPr id="209016" name="Oval 18"/>
            <p:cNvSpPr>
              <a:spLocks noChangeArrowheads="1"/>
            </p:cNvSpPr>
            <p:nvPr/>
          </p:nvSpPr>
          <p:spPr bwMode="auto">
            <a:xfrm>
              <a:off x="873" y="3295"/>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209017" name="Rectangle 19"/>
            <p:cNvSpPr>
              <a:spLocks noChangeArrowheads="1"/>
            </p:cNvSpPr>
            <p:nvPr/>
          </p:nvSpPr>
          <p:spPr bwMode="auto">
            <a:xfrm>
              <a:off x="960" y="3308"/>
              <a:ext cx="141" cy="124"/>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209018" name="Text Box 20"/>
            <p:cNvSpPr txBox="1">
              <a:spLocks noChangeArrowheads="1"/>
            </p:cNvSpPr>
            <p:nvPr/>
          </p:nvSpPr>
          <p:spPr bwMode="auto">
            <a:xfrm>
              <a:off x="887" y="3243"/>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latin typeface="Arial" panose="020B0604020202020204" pitchFamily="34" charset="0"/>
                  <a:ea typeface="MS PGothic" panose="020B0600070205080204" pitchFamily="34" charset="-128"/>
                </a:rPr>
                <a:t>3b</a:t>
              </a:r>
              <a:endParaRPr lang="en-US" altLang="zh-CN" sz="2400">
                <a:latin typeface="Arial" panose="020B0604020202020204" pitchFamily="34" charset="0"/>
                <a:ea typeface="MS PGothic" panose="020B0600070205080204" pitchFamily="34" charset="-128"/>
              </a:endParaRPr>
            </a:p>
          </p:txBody>
        </p:sp>
      </p:grpSp>
      <p:grpSp>
        <p:nvGrpSpPr>
          <p:cNvPr id="208911" name="Group 21"/>
          <p:cNvGrpSpPr>
            <a:grpSpLocks/>
          </p:cNvGrpSpPr>
          <p:nvPr/>
        </p:nvGrpSpPr>
        <p:grpSpPr bwMode="auto">
          <a:xfrm>
            <a:off x="3413125" y="3810001"/>
            <a:ext cx="501650" cy="396875"/>
            <a:chOff x="2016" y="1976"/>
            <a:chExt cx="316" cy="250"/>
          </a:xfrm>
        </p:grpSpPr>
        <p:sp>
          <p:nvSpPr>
            <p:cNvPr id="209004" name="Oval 22"/>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209005" name="Line 23"/>
            <p:cNvSpPr>
              <a:spLocks noChangeShapeType="1"/>
            </p:cNvSpPr>
            <p:nvPr/>
          </p:nvSpPr>
          <p:spPr bwMode="auto">
            <a:xfrm>
              <a:off x="2019"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006" name="Line 24"/>
            <p:cNvSpPr>
              <a:spLocks noChangeShapeType="1"/>
            </p:cNvSpPr>
            <p:nvPr/>
          </p:nvSpPr>
          <p:spPr bwMode="auto">
            <a:xfrm>
              <a:off x="2332"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007" name="Rectangle 25"/>
            <p:cNvSpPr>
              <a:spLocks noChangeArrowheads="1"/>
            </p:cNvSpPr>
            <p:nvPr/>
          </p:nvSpPr>
          <p:spPr bwMode="auto">
            <a:xfrm>
              <a:off x="2019" y="2095"/>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400">
                <a:latin typeface="Arial" panose="020B0604020202020204" pitchFamily="34" charset="0"/>
                <a:ea typeface="MS PGothic" panose="020B0600070205080204" pitchFamily="34" charset="-128"/>
              </a:endParaRPr>
            </a:p>
          </p:txBody>
        </p:sp>
        <p:sp>
          <p:nvSpPr>
            <p:cNvPr id="209008" name="Oval 26"/>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grpSp>
          <p:nvGrpSpPr>
            <p:cNvPr id="209009" name="Group 27"/>
            <p:cNvGrpSpPr>
              <a:grpSpLocks/>
            </p:cNvGrpSpPr>
            <p:nvPr/>
          </p:nvGrpSpPr>
          <p:grpSpPr bwMode="auto">
            <a:xfrm>
              <a:off x="2032" y="1976"/>
              <a:ext cx="285" cy="250"/>
              <a:chOff x="2912" y="2425"/>
              <a:chExt cx="290" cy="250"/>
            </a:xfrm>
          </p:grpSpPr>
          <p:sp>
            <p:nvSpPr>
              <p:cNvPr id="209010" name="Rectangle 28"/>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209011" name="Text Box 29"/>
              <p:cNvSpPr txBox="1">
                <a:spLocks noChangeArrowheads="1"/>
              </p:cNvSpPr>
              <p:nvPr/>
            </p:nvSpPr>
            <p:spPr bwMode="auto">
              <a:xfrm>
                <a:off x="2912" y="2425"/>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latin typeface="Arial" panose="020B0604020202020204" pitchFamily="34" charset="0"/>
                    <a:ea typeface="MS PGothic" panose="020B0600070205080204" pitchFamily="34" charset="-128"/>
                  </a:rPr>
                  <a:t>3c</a:t>
                </a:r>
                <a:endParaRPr lang="en-US" altLang="zh-CN" sz="2400">
                  <a:latin typeface="Arial" panose="020B0604020202020204" pitchFamily="34" charset="0"/>
                  <a:ea typeface="MS PGothic" panose="020B0600070205080204" pitchFamily="34" charset="-128"/>
                </a:endParaRPr>
              </a:p>
            </p:txBody>
          </p:sp>
        </p:grpSp>
      </p:grpSp>
      <p:grpSp>
        <p:nvGrpSpPr>
          <p:cNvPr id="208912" name="Group 30"/>
          <p:cNvGrpSpPr>
            <a:grpSpLocks/>
          </p:cNvGrpSpPr>
          <p:nvPr/>
        </p:nvGrpSpPr>
        <p:grpSpPr bwMode="auto">
          <a:xfrm>
            <a:off x="3990975" y="4184651"/>
            <a:ext cx="501650" cy="396875"/>
            <a:chOff x="1434" y="3104"/>
            <a:chExt cx="316" cy="250"/>
          </a:xfrm>
        </p:grpSpPr>
        <p:grpSp>
          <p:nvGrpSpPr>
            <p:cNvPr id="208996" name="Group 31"/>
            <p:cNvGrpSpPr>
              <a:grpSpLocks/>
            </p:cNvGrpSpPr>
            <p:nvPr/>
          </p:nvGrpSpPr>
          <p:grpSpPr bwMode="auto">
            <a:xfrm>
              <a:off x="1434" y="3163"/>
              <a:ext cx="316" cy="147"/>
              <a:chOff x="1434" y="3163"/>
              <a:chExt cx="316" cy="147"/>
            </a:xfrm>
          </p:grpSpPr>
          <p:sp>
            <p:nvSpPr>
              <p:cNvPr id="208998" name="Oval 32"/>
              <p:cNvSpPr>
                <a:spLocks noChangeArrowheads="1"/>
              </p:cNvSpPr>
              <p:nvPr/>
            </p:nvSpPr>
            <p:spPr bwMode="auto">
              <a:xfrm>
                <a:off x="1437" y="3229"/>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208999" name="Line 33"/>
              <p:cNvSpPr>
                <a:spLocks noChangeShapeType="1"/>
              </p:cNvSpPr>
              <p:nvPr/>
            </p:nvSpPr>
            <p:spPr bwMode="auto">
              <a:xfrm>
                <a:off x="1437" y="322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000" name="Line 34"/>
              <p:cNvSpPr>
                <a:spLocks noChangeShapeType="1"/>
              </p:cNvSpPr>
              <p:nvPr/>
            </p:nvSpPr>
            <p:spPr bwMode="auto">
              <a:xfrm>
                <a:off x="1750" y="322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001" name="Rectangle 35"/>
              <p:cNvSpPr>
                <a:spLocks noChangeArrowheads="1"/>
              </p:cNvSpPr>
              <p:nvPr/>
            </p:nvSpPr>
            <p:spPr bwMode="auto">
              <a:xfrm>
                <a:off x="1437" y="3222"/>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400">
                  <a:latin typeface="Arial" panose="020B0604020202020204" pitchFamily="34" charset="0"/>
                  <a:ea typeface="MS PGothic" panose="020B0600070205080204" pitchFamily="34" charset="-128"/>
                </a:endParaRPr>
              </a:p>
            </p:txBody>
          </p:sp>
          <p:sp>
            <p:nvSpPr>
              <p:cNvPr id="209002" name="Oval 36"/>
              <p:cNvSpPr>
                <a:spLocks noChangeArrowheads="1"/>
              </p:cNvSpPr>
              <p:nvPr/>
            </p:nvSpPr>
            <p:spPr bwMode="auto">
              <a:xfrm>
                <a:off x="1434" y="3163"/>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209003" name="Rectangle 37"/>
              <p:cNvSpPr>
                <a:spLocks noChangeArrowheads="1"/>
              </p:cNvSpPr>
              <p:nvPr/>
            </p:nvSpPr>
            <p:spPr bwMode="auto">
              <a:xfrm>
                <a:off x="1521" y="3176"/>
                <a:ext cx="142" cy="11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grpSp>
        <p:sp>
          <p:nvSpPr>
            <p:cNvPr id="208997" name="Text Box 38"/>
            <p:cNvSpPr txBox="1">
              <a:spLocks noChangeArrowheads="1"/>
            </p:cNvSpPr>
            <p:nvPr/>
          </p:nvSpPr>
          <p:spPr bwMode="auto">
            <a:xfrm>
              <a:off x="1448" y="3104"/>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latin typeface="Arial" panose="020B0604020202020204" pitchFamily="34" charset="0"/>
                  <a:ea typeface="MS PGothic" panose="020B0600070205080204" pitchFamily="34" charset="-128"/>
                </a:rPr>
                <a:t>3a</a:t>
              </a:r>
              <a:endParaRPr lang="en-US" altLang="zh-CN" sz="2400">
                <a:latin typeface="Arial" panose="020B0604020202020204" pitchFamily="34" charset="0"/>
                <a:ea typeface="MS PGothic" panose="020B0600070205080204" pitchFamily="34" charset="-128"/>
              </a:endParaRPr>
            </a:p>
          </p:txBody>
        </p:sp>
      </p:grpSp>
      <p:grpSp>
        <p:nvGrpSpPr>
          <p:cNvPr id="208913" name="Group 39"/>
          <p:cNvGrpSpPr>
            <a:grpSpLocks/>
          </p:cNvGrpSpPr>
          <p:nvPr/>
        </p:nvGrpSpPr>
        <p:grpSpPr bwMode="auto">
          <a:xfrm>
            <a:off x="4002088" y="4700588"/>
            <a:ext cx="2660650" cy="1122362"/>
            <a:chOff x="1572" y="3293"/>
            <a:chExt cx="1676" cy="707"/>
          </a:xfrm>
        </p:grpSpPr>
        <p:sp>
          <p:nvSpPr>
            <p:cNvPr id="208953" name="Freeform 40"/>
            <p:cNvSpPr>
              <a:spLocks noChangeArrowheads="1"/>
            </p:cNvSpPr>
            <p:nvPr/>
          </p:nvSpPr>
          <p:spPr bwMode="auto">
            <a:xfrm>
              <a:off x="1572" y="3293"/>
              <a:ext cx="1676" cy="707"/>
            </a:xfrm>
            <a:custGeom>
              <a:avLst/>
              <a:gdLst>
                <a:gd name="T0" fmla="*/ 164 w 1583"/>
                <a:gd name="T1" fmla="*/ 232 h 682"/>
                <a:gd name="T2" fmla="*/ 431 w 1583"/>
                <a:gd name="T3" fmla="*/ 77 h 682"/>
                <a:gd name="T4" fmla="*/ 831 w 1583"/>
                <a:gd name="T5" fmla="*/ 21 h 682"/>
                <a:gd name="T6" fmla="*/ 1225 w 1583"/>
                <a:gd name="T7" fmla="*/ 201 h 682"/>
                <a:gd name="T8" fmla="*/ 1656 w 1583"/>
                <a:gd name="T9" fmla="*/ 444 h 682"/>
                <a:gd name="T10" fmla="*/ 1347 w 1583"/>
                <a:gd name="T11" fmla="*/ 668 h 682"/>
                <a:gd name="T12" fmla="*/ 731 w 1583"/>
                <a:gd name="T13" fmla="*/ 680 h 682"/>
                <a:gd name="T14" fmla="*/ 94 w 1583"/>
                <a:gd name="T15" fmla="*/ 618 h 682"/>
                <a:gd name="T16" fmla="*/ 164 w 1583"/>
                <a:gd name="T17" fmla="*/ 232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954" name="Text Box 41"/>
            <p:cNvSpPr txBox="1">
              <a:spLocks noChangeArrowheads="1"/>
            </p:cNvSpPr>
            <p:nvPr/>
          </p:nvSpPr>
          <p:spPr bwMode="auto">
            <a:xfrm>
              <a:off x="1719" y="3724"/>
              <a:ext cx="4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Arial" panose="020B0604020202020204" pitchFamily="34" charset="0"/>
                  <a:ea typeface="MS PGothic" panose="020B0600070205080204" pitchFamily="34" charset="-128"/>
                </a:rPr>
                <a:t>AS1</a:t>
              </a:r>
              <a:endParaRPr lang="en-US" altLang="zh-CN">
                <a:latin typeface="Arial" panose="020B0604020202020204" pitchFamily="34" charset="0"/>
                <a:ea typeface="MS PGothic" panose="020B0600070205080204" pitchFamily="34" charset="-128"/>
              </a:endParaRPr>
            </a:p>
          </p:txBody>
        </p:sp>
        <p:sp>
          <p:nvSpPr>
            <p:cNvPr id="208955" name="Line 42"/>
            <p:cNvSpPr>
              <a:spLocks noChangeShapeType="1"/>
            </p:cNvSpPr>
            <p:nvPr/>
          </p:nvSpPr>
          <p:spPr bwMode="auto">
            <a:xfrm flipH="1">
              <a:off x="2134" y="3469"/>
              <a:ext cx="93" cy="10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56" name="Line 43"/>
            <p:cNvSpPr>
              <a:spLocks noChangeShapeType="1"/>
            </p:cNvSpPr>
            <p:nvPr/>
          </p:nvSpPr>
          <p:spPr bwMode="auto">
            <a:xfrm>
              <a:off x="2388" y="3491"/>
              <a:ext cx="3" cy="2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57" name="Line 44"/>
            <p:cNvSpPr>
              <a:spLocks noChangeShapeType="1"/>
            </p:cNvSpPr>
            <p:nvPr/>
          </p:nvSpPr>
          <p:spPr bwMode="auto">
            <a:xfrm>
              <a:off x="2490" y="3461"/>
              <a:ext cx="313" cy="2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58" name="Line 45"/>
            <p:cNvSpPr>
              <a:spLocks noChangeShapeType="1"/>
            </p:cNvSpPr>
            <p:nvPr/>
          </p:nvSpPr>
          <p:spPr bwMode="auto">
            <a:xfrm flipH="1">
              <a:off x="2566" y="3749"/>
              <a:ext cx="237" cy="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59" name="Line 46"/>
            <p:cNvSpPr>
              <a:spLocks noChangeShapeType="1"/>
            </p:cNvSpPr>
            <p:nvPr/>
          </p:nvSpPr>
          <p:spPr bwMode="auto">
            <a:xfrm flipH="1" flipV="1">
              <a:off x="2202" y="3638"/>
              <a:ext cx="568"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60" name="Line 47"/>
            <p:cNvSpPr>
              <a:spLocks noChangeShapeType="1"/>
            </p:cNvSpPr>
            <p:nvPr/>
          </p:nvSpPr>
          <p:spPr bwMode="auto">
            <a:xfrm>
              <a:off x="2143" y="3689"/>
              <a:ext cx="127" cy="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8961" name="Group 48"/>
            <p:cNvGrpSpPr>
              <a:grpSpLocks/>
            </p:cNvGrpSpPr>
            <p:nvPr/>
          </p:nvGrpSpPr>
          <p:grpSpPr bwMode="auto">
            <a:xfrm>
              <a:off x="2202" y="3293"/>
              <a:ext cx="316" cy="250"/>
              <a:chOff x="2055" y="3447"/>
              <a:chExt cx="316" cy="250"/>
            </a:xfrm>
          </p:grpSpPr>
          <p:sp>
            <p:nvSpPr>
              <p:cNvPr id="208988" name="Oval 49"/>
              <p:cNvSpPr>
                <a:spLocks noChangeArrowheads="1"/>
              </p:cNvSpPr>
              <p:nvPr/>
            </p:nvSpPr>
            <p:spPr bwMode="auto">
              <a:xfrm>
                <a:off x="2058" y="3571"/>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208989" name="Line 50"/>
              <p:cNvSpPr>
                <a:spLocks noChangeShapeType="1"/>
              </p:cNvSpPr>
              <p:nvPr/>
            </p:nvSpPr>
            <p:spPr bwMode="auto">
              <a:xfrm>
                <a:off x="2058" y="356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90" name="Line 51"/>
              <p:cNvSpPr>
                <a:spLocks noChangeShapeType="1"/>
              </p:cNvSpPr>
              <p:nvPr/>
            </p:nvSpPr>
            <p:spPr bwMode="auto">
              <a:xfrm>
                <a:off x="2371" y="356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91" name="Rectangle 52"/>
              <p:cNvSpPr>
                <a:spLocks noChangeArrowheads="1"/>
              </p:cNvSpPr>
              <p:nvPr/>
            </p:nvSpPr>
            <p:spPr bwMode="auto">
              <a:xfrm>
                <a:off x="2058" y="356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400">
                  <a:latin typeface="Arial" panose="020B0604020202020204" pitchFamily="34" charset="0"/>
                  <a:ea typeface="MS PGothic" panose="020B0600070205080204" pitchFamily="34" charset="-128"/>
                </a:endParaRPr>
              </a:p>
            </p:txBody>
          </p:sp>
          <p:sp>
            <p:nvSpPr>
              <p:cNvPr id="208992" name="Oval 53"/>
              <p:cNvSpPr>
                <a:spLocks noChangeArrowheads="1"/>
              </p:cNvSpPr>
              <p:nvPr/>
            </p:nvSpPr>
            <p:spPr bwMode="auto">
              <a:xfrm>
                <a:off x="2055" y="3505"/>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grpSp>
            <p:nvGrpSpPr>
              <p:cNvPr id="208993" name="Group 54"/>
              <p:cNvGrpSpPr>
                <a:grpSpLocks/>
              </p:cNvGrpSpPr>
              <p:nvPr/>
            </p:nvGrpSpPr>
            <p:grpSpPr bwMode="auto">
              <a:xfrm>
                <a:off x="2072" y="3447"/>
                <a:ext cx="285" cy="250"/>
                <a:chOff x="2912" y="2425"/>
                <a:chExt cx="292" cy="250"/>
              </a:xfrm>
            </p:grpSpPr>
            <p:sp>
              <p:nvSpPr>
                <p:cNvPr id="208994" name="Rectangle 55"/>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208995" name="Text Box 56"/>
                <p:cNvSpPr txBox="1">
                  <a:spLocks noChangeArrowheads="1"/>
                </p:cNvSpPr>
                <p:nvPr/>
              </p:nvSpPr>
              <p:spPr bwMode="auto">
                <a:xfrm>
                  <a:off x="2912" y="2425"/>
                  <a:ext cx="2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latin typeface="Arial" panose="020B0604020202020204" pitchFamily="34" charset="0"/>
                      <a:ea typeface="MS PGothic" panose="020B0600070205080204" pitchFamily="34" charset="-128"/>
                    </a:rPr>
                    <a:t>1c</a:t>
                  </a:r>
                </a:p>
              </p:txBody>
            </p:sp>
          </p:grpSp>
        </p:grpSp>
        <p:grpSp>
          <p:nvGrpSpPr>
            <p:cNvPr id="208962" name="Group 57"/>
            <p:cNvGrpSpPr>
              <a:grpSpLocks/>
            </p:cNvGrpSpPr>
            <p:nvPr/>
          </p:nvGrpSpPr>
          <p:grpSpPr bwMode="auto">
            <a:xfrm>
              <a:off x="1896" y="3507"/>
              <a:ext cx="316" cy="250"/>
              <a:chOff x="1749" y="3661"/>
              <a:chExt cx="316" cy="250"/>
            </a:xfrm>
          </p:grpSpPr>
          <p:sp>
            <p:nvSpPr>
              <p:cNvPr id="208981" name="Oval 58"/>
              <p:cNvSpPr>
                <a:spLocks noChangeArrowheads="1"/>
              </p:cNvSpPr>
              <p:nvPr/>
            </p:nvSpPr>
            <p:spPr bwMode="auto">
              <a:xfrm>
                <a:off x="1752" y="3781"/>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208982" name="Line 59"/>
              <p:cNvSpPr>
                <a:spLocks noChangeShapeType="1"/>
              </p:cNvSpPr>
              <p:nvPr/>
            </p:nvSpPr>
            <p:spPr bwMode="auto">
              <a:xfrm>
                <a:off x="1752" y="377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83" name="Line 60"/>
              <p:cNvSpPr>
                <a:spLocks noChangeShapeType="1"/>
              </p:cNvSpPr>
              <p:nvPr/>
            </p:nvSpPr>
            <p:spPr bwMode="auto">
              <a:xfrm>
                <a:off x="2065" y="377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84" name="Rectangle 61"/>
              <p:cNvSpPr>
                <a:spLocks noChangeArrowheads="1"/>
              </p:cNvSpPr>
              <p:nvPr/>
            </p:nvSpPr>
            <p:spPr bwMode="auto">
              <a:xfrm>
                <a:off x="1752" y="377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400">
                  <a:latin typeface="Arial" panose="020B0604020202020204" pitchFamily="34" charset="0"/>
                  <a:ea typeface="MS PGothic" panose="020B0600070205080204" pitchFamily="34" charset="-128"/>
                </a:endParaRPr>
              </a:p>
            </p:txBody>
          </p:sp>
          <p:sp>
            <p:nvSpPr>
              <p:cNvPr id="208985" name="Oval 62"/>
              <p:cNvSpPr>
                <a:spLocks noChangeArrowheads="1"/>
              </p:cNvSpPr>
              <p:nvPr/>
            </p:nvSpPr>
            <p:spPr bwMode="auto">
              <a:xfrm>
                <a:off x="1749" y="3719"/>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208986" name="Rectangle 63"/>
              <p:cNvSpPr>
                <a:spLocks noChangeArrowheads="1"/>
              </p:cNvSpPr>
              <p:nvPr/>
            </p:nvSpPr>
            <p:spPr bwMode="auto">
              <a:xfrm>
                <a:off x="1834" y="3746"/>
                <a:ext cx="142" cy="9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208987" name="Text Box 64"/>
              <p:cNvSpPr txBox="1">
                <a:spLocks noChangeArrowheads="1"/>
              </p:cNvSpPr>
              <p:nvPr/>
            </p:nvSpPr>
            <p:spPr bwMode="auto">
              <a:xfrm>
                <a:off x="1765" y="3661"/>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latin typeface="Arial" panose="020B0604020202020204" pitchFamily="34" charset="0"/>
                    <a:ea typeface="MS PGothic" panose="020B0600070205080204" pitchFamily="34" charset="-128"/>
                  </a:rPr>
                  <a:t>1a</a:t>
                </a:r>
                <a:endParaRPr lang="en-US" altLang="zh-CN" sz="2400">
                  <a:latin typeface="Arial" panose="020B0604020202020204" pitchFamily="34" charset="0"/>
                  <a:ea typeface="MS PGothic" panose="020B0600070205080204" pitchFamily="34" charset="-128"/>
                </a:endParaRPr>
              </a:p>
            </p:txBody>
          </p:sp>
        </p:grpSp>
        <p:grpSp>
          <p:nvGrpSpPr>
            <p:cNvPr id="208963" name="Group 65"/>
            <p:cNvGrpSpPr>
              <a:grpSpLocks/>
            </p:cNvGrpSpPr>
            <p:nvPr/>
          </p:nvGrpSpPr>
          <p:grpSpPr bwMode="auto">
            <a:xfrm>
              <a:off x="2238" y="3689"/>
              <a:ext cx="316" cy="250"/>
              <a:chOff x="2091" y="3843"/>
              <a:chExt cx="316" cy="250"/>
            </a:xfrm>
          </p:grpSpPr>
          <p:sp>
            <p:nvSpPr>
              <p:cNvPr id="208973" name="Oval 66"/>
              <p:cNvSpPr>
                <a:spLocks noChangeArrowheads="1"/>
              </p:cNvSpPr>
              <p:nvPr/>
            </p:nvSpPr>
            <p:spPr bwMode="auto">
              <a:xfrm>
                <a:off x="2094" y="3967"/>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208974" name="Line 67"/>
              <p:cNvSpPr>
                <a:spLocks noChangeShapeType="1"/>
              </p:cNvSpPr>
              <p:nvPr/>
            </p:nvSpPr>
            <p:spPr bwMode="auto">
              <a:xfrm>
                <a:off x="2094" y="3960"/>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75" name="Line 68"/>
              <p:cNvSpPr>
                <a:spLocks noChangeShapeType="1"/>
              </p:cNvSpPr>
              <p:nvPr/>
            </p:nvSpPr>
            <p:spPr bwMode="auto">
              <a:xfrm>
                <a:off x="2407" y="3960"/>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76" name="Rectangle 69"/>
              <p:cNvSpPr>
                <a:spLocks noChangeArrowheads="1"/>
              </p:cNvSpPr>
              <p:nvPr/>
            </p:nvSpPr>
            <p:spPr bwMode="auto">
              <a:xfrm>
                <a:off x="2094" y="3960"/>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400">
                  <a:latin typeface="Arial" panose="020B0604020202020204" pitchFamily="34" charset="0"/>
                  <a:ea typeface="MS PGothic" panose="020B0600070205080204" pitchFamily="34" charset="-128"/>
                </a:endParaRPr>
              </a:p>
            </p:txBody>
          </p:sp>
          <p:sp>
            <p:nvSpPr>
              <p:cNvPr id="208977" name="Oval 70"/>
              <p:cNvSpPr>
                <a:spLocks noChangeArrowheads="1"/>
              </p:cNvSpPr>
              <p:nvPr/>
            </p:nvSpPr>
            <p:spPr bwMode="auto">
              <a:xfrm>
                <a:off x="2091" y="3901"/>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grpSp>
            <p:nvGrpSpPr>
              <p:cNvPr id="208978" name="Group 71"/>
              <p:cNvGrpSpPr>
                <a:grpSpLocks/>
              </p:cNvGrpSpPr>
              <p:nvPr/>
            </p:nvGrpSpPr>
            <p:grpSpPr bwMode="auto">
              <a:xfrm>
                <a:off x="2106" y="3843"/>
                <a:ext cx="294" cy="250"/>
                <a:chOff x="2910" y="2425"/>
                <a:chExt cx="296" cy="250"/>
              </a:xfrm>
            </p:grpSpPr>
            <p:sp>
              <p:nvSpPr>
                <p:cNvPr id="208979" name="Rectangle 72"/>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208980" name="Text Box 73"/>
                <p:cNvSpPr txBox="1">
                  <a:spLocks noChangeArrowheads="1"/>
                </p:cNvSpPr>
                <p:nvPr/>
              </p:nvSpPr>
              <p:spPr bwMode="auto">
                <a:xfrm>
                  <a:off x="2910" y="2425"/>
                  <a:ext cx="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latin typeface="Arial" panose="020B0604020202020204" pitchFamily="34" charset="0"/>
                      <a:ea typeface="MS PGothic" panose="020B0600070205080204" pitchFamily="34" charset="-128"/>
                    </a:rPr>
                    <a:t>1d</a:t>
                  </a:r>
                </a:p>
              </p:txBody>
            </p:sp>
          </p:grpSp>
        </p:grpSp>
        <p:grpSp>
          <p:nvGrpSpPr>
            <p:cNvPr id="208964" name="Group 74"/>
            <p:cNvGrpSpPr>
              <a:grpSpLocks/>
            </p:cNvGrpSpPr>
            <p:nvPr/>
          </p:nvGrpSpPr>
          <p:grpSpPr bwMode="auto">
            <a:xfrm>
              <a:off x="2778" y="3573"/>
              <a:ext cx="316" cy="250"/>
              <a:chOff x="2016" y="1976"/>
              <a:chExt cx="316" cy="250"/>
            </a:xfrm>
          </p:grpSpPr>
          <p:sp>
            <p:nvSpPr>
              <p:cNvPr id="208965" name="Oval 75"/>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208966" name="Line 76"/>
              <p:cNvSpPr>
                <a:spLocks noChangeShapeType="1"/>
              </p:cNvSpPr>
              <p:nvPr/>
            </p:nvSpPr>
            <p:spPr bwMode="auto">
              <a:xfrm>
                <a:off x="2019"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67" name="Line 77"/>
              <p:cNvSpPr>
                <a:spLocks noChangeShapeType="1"/>
              </p:cNvSpPr>
              <p:nvPr/>
            </p:nvSpPr>
            <p:spPr bwMode="auto">
              <a:xfrm>
                <a:off x="2332"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68" name="Rectangle 78"/>
              <p:cNvSpPr>
                <a:spLocks noChangeArrowheads="1"/>
              </p:cNvSpPr>
              <p:nvPr/>
            </p:nvSpPr>
            <p:spPr bwMode="auto">
              <a:xfrm>
                <a:off x="2019" y="2095"/>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400">
                  <a:latin typeface="Arial" panose="020B0604020202020204" pitchFamily="34" charset="0"/>
                  <a:ea typeface="MS PGothic" panose="020B0600070205080204" pitchFamily="34" charset="-128"/>
                </a:endParaRPr>
              </a:p>
            </p:txBody>
          </p:sp>
          <p:sp>
            <p:nvSpPr>
              <p:cNvPr id="208969" name="Oval 79"/>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grpSp>
            <p:nvGrpSpPr>
              <p:cNvPr id="208970" name="Group 80"/>
              <p:cNvGrpSpPr>
                <a:grpSpLocks/>
              </p:cNvGrpSpPr>
              <p:nvPr/>
            </p:nvGrpSpPr>
            <p:grpSpPr bwMode="auto">
              <a:xfrm>
                <a:off x="2029" y="1976"/>
                <a:ext cx="294" cy="250"/>
                <a:chOff x="2909" y="2425"/>
                <a:chExt cx="299" cy="250"/>
              </a:xfrm>
            </p:grpSpPr>
            <p:sp>
              <p:nvSpPr>
                <p:cNvPr id="208971" name="Rectangle 81"/>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208972" name="Text Box 82"/>
                <p:cNvSpPr txBox="1">
                  <a:spLocks noChangeArrowheads="1"/>
                </p:cNvSpPr>
                <p:nvPr/>
              </p:nvSpPr>
              <p:spPr bwMode="auto">
                <a:xfrm>
                  <a:off x="2909" y="2425"/>
                  <a:ext cx="2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latin typeface="Arial" panose="020B0604020202020204" pitchFamily="34" charset="0"/>
                      <a:ea typeface="MS PGothic" panose="020B0600070205080204" pitchFamily="34" charset="-128"/>
                    </a:rPr>
                    <a:t>1b</a:t>
                  </a:r>
                  <a:endParaRPr lang="en-US" altLang="zh-CN" sz="2400">
                    <a:latin typeface="Arial" panose="020B0604020202020204" pitchFamily="34" charset="0"/>
                    <a:ea typeface="MS PGothic" panose="020B0600070205080204" pitchFamily="34" charset="-128"/>
                  </a:endParaRPr>
                </a:p>
              </p:txBody>
            </p:sp>
          </p:grpSp>
        </p:grpSp>
      </p:grpSp>
      <p:grpSp>
        <p:nvGrpSpPr>
          <p:cNvPr id="208914" name="Group 83"/>
          <p:cNvGrpSpPr>
            <a:grpSpLocks/>
          </p:cNvGrpSpPr>
          <p:nvPr/>
        </p:nvGrpSpPr>
        <p:grpSpPr bwMode="auto">
          <a:xfrm>
            <a:off x="6938963" y="4806951"/>
            <a:ext cx="501650" cy="396875"/>
            <a:chOff x="3537" y="3473"/>
            <a:chExt cx="316" cy="250"/>
          </a:xfrm>
        </p:grpSpPr>
        <p:sp>
          <p:nvSpPr>
            <p:cNvPr id="208946" name="Oval 84"/>
            <p:cNvSpPr>
              <a:spLocks noChangeArrowheads="1"/>
            </p:cNvSpPr>
            <p:nvPr/>
          </p:nvSpPr>
          <p:spPr bwMode="auto">
            <a:xfrm>
              <a:off x="3540" y="3598"/>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208947" name="Line 85"/>
            <p:cNvSpPr>
              <a:spLocks noChangeShapeType="1"/>
            </p:cNvSpPr>
            <p:nvPr/>
          </p:nvSpPr>
          <p:spPr bwMode="auto">
            <a:xfrm>
              <a:off x="3540" y="359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48" name="Line 86"/>
            <p:cNvSpPr>
              <a:spLocks noChangeShapeType="1"/>
            </p:cNvSpPr>
            <p:nvPr/>
          </p:nvSpPr>
          <p:spPr bwMode="auto">
            <a:xfrm>
              <a:off x="3853" y="359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49" name="Rectangle 87"/>
            <p:cNvSpPr>
              <a:spLocks noChangeArrowheads="1"/>
            </p:cNvSpPr>
            <p:nvPr/>
          </p:nvSpPr>
          <p:spPr bwMode="auto">
            <a:xfrm>
              <a:off x="3540" y="3591"/>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400">
                <a:latin typeface="Arial" panose="020B0604020202020204" pitchFamily="34" charset="0"/>
                <a:ea typeface="MS PGothic" panose="020B0600070205080204" pitchFamily="34" charset="-128"/>
              </a:endParaRPr>
            </a:p>
          </p:txBody>
        </p:sp>
        <p:sp>
          <p:nvSpPr>
            <p:cNvPr id="208950" name="Oval 88"/>
            <p:cNvSpPr>
              <a:spLocks noChangeArrowheads="1"/>
            </p:cNvSpPr>
            <p:nvPr/>
          </p:nvSpPr>
          <p:spPr bwMode="auto">
            <a:xfrm>
              <a:off x="3537" y="3532"/>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208951" name="Rectangle 89"/>
            <p:cNvSpPr>
              <a:spLocks noChangeArrowheads="1"/>
            </p:cNvSpPr>
            <p:nvPr/>
          </p:nvSpPr>
          <p:spPr bwMode="auto">
            <a:xfrm>
              <a:off x="3624" y="3545"/>
              <a:ext cx="141" cy="12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208952" name="Text Box 90"/>
            <p:cNvSpPr txBox="1">
              <a:spLocks noChangeArrowheads="1"/>
            </p:cNvSpPr>
            <p:nvPr/>
          </p:nvSpPr>
          <p:spPr bwMode="auto">
            <a:xfrm>
              <a:off x="3551" y="3473"/>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latin typeface="Arial" panose="020B0604020202020204" pitchFamily="34" charset="0"/>
                  <a:ea typeface="MS PGothic" panose="020B0600070205080204" pitchFamily="34" charset="-128"/>
                </a:rPr>
                <a:t>2a</a:t>
              </a:r>
              <a:endParaRPr lang="en-US" altLang="zh-CN" sz="2400">
                <a:latin typeface="Arial" panose="020B0604020202020204" pitchFamily="34" charset="0"/>
                <a:ea typeface="MS PGothic" panose="020B0600070205080204" pitchFamily="34" charset="-128"/>
              </a:endParaRPr>
            </a:p>
          </p:txBody>
        </p:sp>
      </p:grpSp>
      <p:sp>
        <p:nvSpPr>
          <p:cNvPr id="208915" name="Line 91"/>
          <p:cNvSpPr>
            <a:spLocks noChangeShapeType="1"/>
          </p:cNvSpPr>
          <p:nvPr/>
        </p:nvSpPr>
        <p:spPr bwMode="auto">
          <a:xfrm>
            <a:off x="8159750" y="4724400"/>
            <a:ext cx="857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16" name="Line 92"/>
          <p:cNvSpPr>
            <a:spLocks noChangeShapeType="1"/>
          </p:cNvSpPr>
          <p:nvPr/>
        </p:nvSpPr>
        <p:spPr bwMode="auto">
          <a:xfrm>
            <a:off x="8413751" y="5189538"/>
            <a:ext cx="735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17" name="Line 93"/>
          <p:cNvSpPr>
            <a:spLocks noChangeShapeType="1"/>
          </p:cNvSpPr>
          <p:nvPr/>
        </p:nvSpPr>
        <p:spPr bwMode="auto">
          <a:xfrm>
            <a:off x="7445375" y="5035550"/>
            <a:ext cx="48895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18" name="Line 94"/>
          <p:cNvSpPr>
            <a:spLocks noChangeShapeType="1"/>
          </p:cNvSpPr>
          <p:nvPr/>
        </p:nvSpPr>
        <p:spPr bwMode="auto">
          <a:xfrm>
            <a:off x="8054976" y="4833938"/>
            <a:ext cx="68263"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8919" name="Group 95"/>
          <p:cNvGrpSpPr>
            <a:grpSpLocks/>
          </p:cNvGrpSpPr>
          <p:nvPr/>
        </p:nvGrpSpPr>
        <p:grpSpPr bwMode="auto">
          <a:xfrm>
            <a:off x="7666038" y="4529139"/>
            <a:ext cx="501650" cy="396875"/>
            <a:chOff x="4320" y="1936"/>
            <a:chExt cx="316" cy="250"/>
          </a:xfrm>
        </p:grpSpPr>
        <p:sp>
          <p:nvSpPr>
            <p:cNvPr id="208939" name="Oval 96"/>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208940" name="Line 97"/>
            <p:cNvSpPr>
              <a:spLocks noChangeShapeType="1"/>
            </p:cNvSpPr>
            <p:nvPr/>
          </p:nvSpPr>
          <p:spPr bwMode="auto">
            <a:xfrm>
              <a:off x="4323" y="20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41" name="Line 98"/>
            <p:cNvSpPr>
              <a:spLocks noChangeShapeType="1"/>
            </p:cNvSpPr>
            <p:nvPr/>
          </p:nvSpPr>
          <p:spPr bwMode="auto">
            <a:xfrm>
              <a:off x="4636" y="20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42" name="Rectangle 99"/>
            <p:cNvSpPr>
              <a:spLocks noChangeArrowheads="1"/>
            </p:cNvSpPr>
            <p:nvPr/>
          </p:nvSpPr>
          <p:spPr bwMode="auto">
            <a:xfrm>
              <a:off x="4323" y="20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400">
                <a:latin typeface="Arial" panose="020B0604020202020204" pitchFamily="34" charset="0"/>
                <a:ea typeface="MS PGothic" panose="020B0600070205080204" pitchFamily="34" charset="-128"/>
              </a:endParaRPr>
            </a:p>
          </p:txBody>
        </p:sp>
        <p:sp>
          <p:nvSpPr>
            <p:cNvPr id="208943" name="Oval 100"/>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208944" name="Rectangle 101"/>
            <p:cNvSpPr>
              <a:spLocks noChangeArrowheads="1"/>
            </p:cNvSpPr>
            <p:nvPr/>
          </p:nvSpPr>
          <p:spPr bwMode="auto">
            <a:xfrm>
              <a:off x="4407" y="2001"/>
              <a:ext cx="141" cy="11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208945" name="Text Box 102"/>
            <p:cNvSpPr txBox="1">
              <a:spLocks noChangeArrowheads="1"/>
            </p:cNvSpPr>
            <p:nvPr/>
          </p:nvSpPr>
          <p:spPr bwMode="auto">
            <a:xfrm>
              <a:off x="4338" y="1936"/>
              <a:ext cx="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latin typeface="Arial" panose="020B0604020202020204" pitchFamily="34" charset="0"/>
                  <a:ea typeface="MS PGothic" panose="020B0600070205080204" pitchFamily="34" charset="-128"/>
                </a:rPr>
                <a:t>2c</a:t>
              </a:r>
              <a:endParaRPr lang="en-US" altLang="zh-CN" sz="2400">
                <a:latin typeface="Arial" panose="020B0604020202020204" pitchFamily="34" charset="0"/>
                <a:ea typeface="MS PGothic" panose="020B0600070205080204" pitchFamily="34" charset="-128"/>
              </a:endParaRPr>
            </a:p>
          </p:txBody>
        </p:sp>
      </p:grpSp>
      <p:grpSp>
        <p:nvGrpSpPr>
          <p:cNvPr id="208920" name="Group 103"/>
          <p:cNvGrpSpPr>
            <a:grpSpLocks/>
          </p:cNvGrpSpPr>
          <p:nvPr/>
        </p:nvGrpSpPr>
        <p:grpSpPr bwMode="auto">
          <a:xfrm>
            <a:off x="7929563" y="4984751"/>
            <a:ext cx="501650" cy="396875"/>
            <a:chOff x="4596" y="2158"/>
            <a:chExt cx="316" cy="250"/>
          </a:xfrm>
        </p:grpSpPr>
        <p:sp>
          <p:nvSpPr>
            <p:cNvPr id="208932" name="Oval 104"/>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208933" name="Line 105"/>
            <p:cNvSpPr>
              <a:spLocks noChangeShapeType="1"/>
            </p:cNvSpPr>
            <p:nvPr/>
          </p:nvSpPr>
          <p:spPr bwMode="auto">
            <a:xfrm>
              <a:off x="4599" y="226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34" name="Line 106"/>
            <p:cNvSpPr>
              <a:spLocks noChangeShapeType="1"/>
            </p:cNvSpPr>
            <p:nvPr/>
          </p:nvSpPr>
          <p:spPr bwMode="auto">
            <a:xfrm>
              <a:off x="4912" y="226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35" name="Rectangle 107"/>
            <p:cNvSpPr>
              <a:spLocks noChangeArrowheads="1"/>
            </p:cNvSpPr>
            <p:nvPr/>
          </p:nvSpPr>
          <p:spPr bwMode="auto">
            <a:xfrm>
              <a:off x="4599" y="2269"/>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400">
                <a:latin typeface="Arial" panose="020B0604020202020204" pitchFamily="34" charset="0"/>
                <a:ea typeface="MS PGothic" panose="020B0600070205080204" pitchFamily="34" charset="-128"/>
              </a:endParaRPr>
            </a:p>
          </p:txBody>
        </p:sp>
        <p:sp>
          <p:nvSpPr>
            <p:cNvPr id="208936" name="Oval 108"/>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208937" name="Rectangle 109"/>
            <p:cNvSpPr>
              <a:spLocks noChangeArrowheads="1"/>
            </p:cNvSpPr>
            <p:nvPr/>
          </p:nvSpPr>
          <p:spPr bwMode="auto">
            <a:xfrm>
              <a:off x="4683" y="2223"/>
              <a:ext cx="142" cy="11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Arial" panose="020B0604020202020204" pitchFamily="34" charset="0"/>
                <a:ea typeface="MS PGothic" panose="020B0600070205080204" pitchFamily="34" charset="-128"/>
              </a:endParaRPr>
            </a:p>
          </p:txBody>
        </p:sp>
        <p:sp>
          <p:nvSpPr>
            <p:cNvPr id="208938" name="Text Box 110"/>
            <p:cNvSpPr txBox="1">
              <a:spLocks noChangeArrowheads="1"/>
            </p:cNvSpPr>
            <p:nvPr/>
          </p:nvSpPr>
          <p:spPr bwMode="auto">
            <a:xfrm>
              <a:off x="4610" y="2158"/>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latin typeface="Arial" panose="020B0604020202020204" pitchFamily="34" charset="0"/>
                  <a:ea typeface="MS PGothic" panose="020B0600070205080204" pitchFamily="34" charset="-128"/>
                </a:rPr>
                <a:t>2b</a:t>
              </a:r>
              <a:endParaRPr lang="en-US" altLang="zh-CN" sz="2400">
                <a:latin typeface="Arial" panose="020B0604020202020204" pitchFamily="34" charset="0"/>
                <a:ea typeface="MS PGothic" panose="020B0600070205080204" pitchFamily="34" charset="-128"/>
              </a:endParaRPr>
            </a:p>
          </p:txBody>
        </p:sp>
      </p:grpSp>
      <p:sp>
        <p:nvSpPr>
          <p:cNvPr id="208921" name="Text Box 111"/>
          <p:cNvSpPr txBox="1">
            <a:spLocks noChangeArrowheads="1"/>
          </p:cNvSpPr>
          <p:nvPr/>
        </p:nvSpPr>
        <p:spPr bwMode="auto">
          <a:xfrm>
            <a:off x="9180514" y="4641850"/>
            <a:ext cx="9012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latin typeface="Arial" panose="020B0604020202020204" pitchFamily="34" charset="0"/>
                <a:ea typeface="MS PGothic" panose="020B0600070205080204" pitchFamily="34" charset="-128"/>
              </a:rPr>
              <a:t>other</a:t>
            </a:r>
          </a:p>
          <a:p>
            <a:pPr eaLnBrk="1" hangingPunct="1"/>
            <a:r>
              <a:rPr lang="en-US" altLang="zh-CN" sz="1400">
                <a:latin typeface="Arial" panose="020B0604020202020204" pitchFamily="34" charset="0"/>
                <a:ea typeface="MS PGothic" panose="020B0600070205080204" pitchFamily="34" charset="-128"/>
              </a:rPr>
              <a:t>networks</a:t>
            </a:r>
          </a:p>
        </p:txBody>
      </p:sp>
      <p:sp>
        <p:nvSpPr>
          <p:cNvPr id="208922" name="Freeform 112"/>
          <p:cNvSpPr>
            <a:spLocks noChangeArrowheads="1"/>
          </p:cNvSpPr>
          <p:nvPr/>
        </p:nvSpPr>
        <p:spPr bwMode="auto">
          <a:xfrm flipH="1">
            <a:off x="1816101" y="4772025"/>
            <a:ext cx="1171575" cy="1758950"/>
          </a:xfrm>
          <a:custGeom>
            <a:avLst/>
            <a:gdLst>
              <a:gd name="T0" fmla="*/ 50800 w 738"/>
              <a:gd name="T1" fmla="*/ 625475 h 1108"/>
              <a:gd name="T2" fmla="*/ 338138 w 738"/>
              <a:gd name="T3" fmla="*/ 273050 h 1108"/>
              <a:gd name="T4" fmla="*/ 1052513 w 738"/>
              <a:gd name="T5" fmla="*/ 88900 h 1108"/>
              <a:gd name="T6" fmla="*/ 1049338 w 738"/>
              <a:gd name="T7" fmla="*/ 808038 h 1108"/>
              <a:gd name="T8" fmla="*/ 1074738 w 738"/>
              <a:gd name="T9" fmla="*/ 1638300 h 1108"/>
              <a:gd name="T10" fmla="*/ 536575 w 738"/>
              <a:gd name="T11" fmla="*/ 1527175 h 1108"/>
              <a:gd name="T12" fmla="*/ 80963 w 738"/>
              <a:gd name="T13" fmla="*/ 1284288 h 1108"/>
              <a:gd name="T14" fmla="*/ 50800 w 738"/>
              <a:gd name="T15" fmla="*/ 625475 h 11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923" name="Text Box 113"/>
          <p:cNvSpPr txBox="1">
            <a:spLocks noChangeArrowheads="1"/>
          </p:cNvSpPr>
          <p:nvPr/>
        </p:nvSpPr>
        <p:spPr bwMode="auto">
          <a:xfrm>
            <a:off x="1873251" y="5038725"/>
            <a:ext cx="9012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latin typeface="Arial" panose="020B0604020202020204" pitchFamily="34" charset="0"/>
                <a:ea typeface="MS PGothic" panose="020B0600070205080204" pitchFamily="34" charset="-128"/>
              </a:rPr>
              <a:t>other</a:t>
            </a:r>
          </a:p>
          <a:p>
            <a:pPr eaLnBrk="1" hangingPunct="1"/>
            <a:r>
              <a:rPr lang="en-US" altLang="zh-CN" sz="1400">
                <a:latin typeface="Arial" panose="020B0604020202020204" pitchFamily="34" charset="0"/>
                <a:ea typeface="MS PGothic" panose="020B0600070205080204" pitchFamily="34" charset="-128"/>
              </a:rPr>
              <a:t>networks</a:t>
            </a:r>
          </a:p>
        </p:txBody>
      </p:sp>
      <p:sp>
        <p:nvSpPr>
          <p:cNvPr id="208924" name="Line 114"/>
          <p:cNvSpPr>
            <a:spLocks noChangeShapeType="1"/>
          </p:cNvSpPr>
          <p:nvPr/>
        </p:nvSpPr>
        <p:spPr bwMode="auto">
          <a:xfrm flipH="1">
            <a:off x="2673351" y="4600575"/>
            <a:ext cx="468313" cy="268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925" name="Freeform 115"/>
          <p:cNvSpPr>
            <a:spLocks noChangeArrowheads="1"/>
          </p:cNvSpPr>
          <p:nvPr/>
        </p:nvSpPr>
        <p:spPr bwMode="auto">
          <a:xfrm>
            <a:off x="6437314" y="5089525"/>
            <a:ext cx="523875" cy="261938"/>
          </a:xfrm>
          <a:custGeom>
            <a:avLst/>
            <a:gdLst>
              <a:gd name="T0" fmla="*/ 0 w 654"/>
              <a:gd name="T1" fmla="*/ 261938 h 420"/>
              <a:gd name="T2" fmla="*/ 523875 w 654"/>
              <a:gd name="T3" fmla="*/ 0 h 420"/>
              <a:gd name="T4" fmla="*/ 0 60000 65536"/>
              <a:gd name="T5" fmla="*/ 0 60000 65536"/>
            </a:gdLst>
            <a:ahLst/>
            <a:cxnLst>
              <a:cxn ang="T4">
                <a:pos x="T0" y="T1"/>
              </a:cxn>
              <a:cxn ang="T5">
                <a:pos x="T2" y="T3"/>
              </a:cxn>
            </a:cxnLst>
            <a:rect l="0" t="0" r="r" b="b"/>
            <a:pathLst>
              <a:path w="654" h="420">
                <a:moveTo>
                  <a:pt x="0" y="420"/>
                </a:moveTo>
                <a:lnTo>
                  <a:pt x="654"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8926" name="Freeform 116"/>
          <p:cNvSpPr>
            <a:spLocks noChangeArrowheads="1"/>
          </p:cNvSpPr>
          <p:nvPr/>
        </p:nvSpPr>
        <p:spPr bwMode="auto">
          <a:xfrm>
            <a:off x="5076825" y="3473450"/>
            <a:ext cx="973138" cy="795338"/>
          </a:xfrm>
          <a:custGeom>
            <a:avLst/>
            <a:gdLst>
              <a:gd name="T0" fmla="*/ 71483 w 1198"/>
              <a:gd name="T1" fmla="*/ 319193 h 451"/>
              <a:gd name="T2" fmla="*/ 146214 w 1198"/>
              <a:gd name="T3" fmla="*/ 156951 h 451"/>
              <a:gd name="T4" fmla="*/ 363911 w 1198"/>
              <a:gd name="T5" fmla="*/ 86411 h 451"/>
              <a:gd name="T6" fmla="*/ 802555 w 1198"/>
              <a:gd name="T7" fmla="*/ 44087 h 451"/>
              <a:gd name="T8" fmla="*/ 959329 w 1198"/>
              <a:gd name="T9" fmla="*/ 347409 h 451"/>
              <a:gd name="T10" fmla="*/ 722137 w 1198"/>
              <a:gd name="T11" fmla="*/ 728325 h 451"/>
              <a:gd name="T12" fmla="*/ 249377 w 1198"/>
              <a:gd name="T13" fmla="*/ 749487 h 451"/>
              <a:gd name="T14" fmla="*/ 29243 w 1198"/>
              <a:gd name="T15" fmla="*/ 594299 h 451"/>
              <a:gd name="T16" fmla="*/ 71483 w 1198"/>
              <a:gd name="T17" fmla="*/ 319193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927" name="Text Box 117"/>
          <p:cNvSpPr txBox="1">
            <a:spLocks noChangeArrowheads="1"/>
          </p:cNvSpPr>
          <p:nvPr/>
        </p:nvSpPr>
        <p:spPr bwMode="auto">
          <a:xfrm>
            <a:off x="5399088" y="36306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bg1"/>
                </a:solidFill>
                <a:latin typeface="Arial" panose="020B0604020202020204" pitchFamily="34" charset="0"/>
                <a:ea typeface="MS PGothic" panose="020B0600070205080204" pitchFamily="34" charset="-128"/>
              </a:rPr>
              <a:t>x</a:t>
            </a:r>
          </a:p>
        </p:txBody>
      </p:sp>
      <p:sp>
        <p:nvSpPr>
          <p:cNvPr id="208928" name="Line 118"/>
          <p:cNvSpPr>
            <a:spLocks noChangeShapeType="1"/>
          </p:cNvSpPr>
          <p:nvPr/>
        </p:nvSpPr>
        <p:spPr bwMode="auto">
          <a:xfrm flipH="1">
            <a:off x="5381625" y="3173414"/>
            <a:ext cx="1316038" cy="221932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8929" name="Text Box 119"/>
          <p:cNvSpPr txBox="1">
            <a:spLocks noChangeArrowheads="1"/>
          </p:cNvSpPr>
          <p:nvPr/>
        </p:nvSpPr>
        <p:spPr bwMode="auto">
          <a:xfrm rot="-1061543">
            <a:off x="4459288" y="3360738"/>
            <a:ext cx="742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400">
                <a:latin typeface="Arial" panose="020B0604020202020204" pitchFamily="34" charset="0"/>
                <a:ea typeface="MS PGothic" panose="020B0600070205080204" pitchFamily="34" charset="-128"/>
              </a:rPr>
              <a:t>…</a:t>
            </a:r>
          </a:p>
        </p:txBody>
      </p:sp>
      <p:sp>
        <p:nvSpPr>
          <p:cNvPr id="208930" name="Freeform 120"/>
          <p:cNvSpPr>
            <a:spLocks noChangeArrowheads="1"/>
          </p:cNvSpPr>
          <p:nvPr/>
        </p:nvSpPr>
        <p:spPr bwMode="auto">
          <a:xfrm>
            <a:off x="4324350" y="4497389"/>
            <a:ext cx="704850" cy="409575"/>
          </a:xfrm>
          <a:custGeom>
            <a:avLst/>
            <a:gdLst>
              <a:gd name="T0" fmla="*/ 0 w 444"/>
              <a:gd name="T1" fmla="*/ 0 h 258"/>
              <a:gd name="T2" fmla="*/ 704850 w 444"/>
              <a:gd name="T3" fmla="*/ 409575 h 258"/>
              <a:gd name="T4" fmla="*/ 0 60000 65536"/>
              <a:gd name="T5" fmla="*/ 0 60000 65536"/>
            </a:gdLst>
            <a:ahLst/>
            <a:cxnLst>
              <a:cxn ang="T4">
                <a:pos x="T0" y="T1"/>
              </a:cxn>
              <a:cxn ang="T5">
                <a:pos x="T2" y="T3"/>
              </a:cxn>
            </a:cxnLst>
            <a:rect l="0" t="0" r="r" b="b"/>
            <a:pathLst>
              <a:path w="444" h="258">
                <a:moveTo>
                  <a:pt x="0" y="0"/>
                </a:moveTo>
                <a:lnTo>
                  <a:pt x="444" y="258"/>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08931" name="Picture 121" descr="underline_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226" y="792164"/>
            <a:ext cx="82280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4463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灯片编号占位符 2"/>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443A180F-5B96-4693-BEC3-C7BDEFED84F8}" type="slidenum">
              <a:rPr altLang="zh-CN" dirty="0" smtClean="0">
                <a:solidFill>
                  <a:srgbClr val="919293"/>
                </a:solidFill>
                <a:ea typeface="黑体" panose="02010609060101010101" pitchFamily="49" charset="-122"/>
              </a:rPr>
              <a:pPr>
                <a:defRPr/>
              </a:pPr>
              <a:t>3</a:t>
            </a:fld>
            <a:endParaRPr lang="zh-CN" altLang="zh-CN" smtClean="0">
              <a:solidFill>
                <a:srgbClr val="919293"/>
              </a:solidFill>
              <a:ea typeface="黑体" panose="02010609060101010101" pitchFamily="49" charset="-122"/>
            </a:endParaRPr>
          </a:p>
        </p:txBody>
      </p:sp>
      <p:grpSp>
        <p:nvGrpSpPr>
          <p:cNvPr id="157699" name="Group 165"/>
          <p:cNvGrpSpPr>
            <a:grpSpLocks/>
          </p:cNvGrpSpPr>
          <p:nvPr/>
        </p:nvGrpSpPr>
        <p:grpSpPr bwMode="auto">
          <a:xfrm>
            <a:off x="2825750" y="1204914"/>
            <a:ext cx="5532438" cy="5246687"/>
            <a:chOff x="820" y="759"/>
            <a:chExt cx="3485" cy="3305"/>
          </a:xfrm>
        </p:grpSpPr>
        <p:sp>
          <p:nvSpPr>
            <p:cNvPr id="157702" name="Freeform 2"/>
            <p:cNvSpPr>
              <a:spLocks noChangeArrowheads="1"/>
            </p:cNvSpPr>
            <p:nvPr/>
          </p:nvSpPr>
          <p:spPr bwMode="auto">
            <a:xfrm>
              <a:off x="2458" y="2713"/>
              <a:ext cx="1735" cy="908"/>
            </a:xfrm>
            <a:custGeom>
              <a:avLst/>
              <a:gdLst>
                <a:gd name="T0" fmla="*/ 0 w 1735"/>
                <a:gd name="T1" fmla="*/ 414 h 908"/>
                <a:gd name="T2" fmla="*/ 7 w 1735"/>
                <a:gd name="T3" fmla="*/ 312 h 908"/>
                <a:gd name="T4" fmla="*/ 29 w 1735"/>
                <a:gd name="T5" fmla="*/ 213 h 908"/>
                <a:gd name="T6" fmla="*/ 72 w 1735"/>
                <a:gd name="T7" fmla="*/ 131 h 908"/>
                <a:gd name="T8" fmla="*/ 142 w 1735"/>
                <a:gd name="T9" fmla="*/ 83 h 908"/>
                <a:gd name="T10" fmla="*/ 242 w 1735"/>
                <a:gd name="T11" fmla="*/ 71 h 908"/>
                <a:gd name="T12" fmla="*/ 425 w 1735"/>
                <a:gd name="T13" fmla="*/ 79 h 908"/>
                <a:gd name="T14" fmla="*/ 554 w 1735"/>
                <a:gd name="T15" fmla="*/ 77 h 908"/>
                <a:gd name="T16" fmla="*/ 688 w 1735"/>
                <a:gd name="T17" fmla="*/ 56 h 908"/>
                <a:gd name="T18" fmla="*/ 903 w 1735"/>
                <a:gd name="T19" fmla="*/ 12 h 908"/>
                <a:gd name="T20" fmla="*/ 1050 w 1735"/>
                <a:gd name="T21" fmla="*/ 0 h 908"/>
                <a:gd name="T22" fmla="*/ 1201 w 1735"/>
                <a:gd name="T23" fmla="*/ 20 h 908"/>
                <a:gd name="T24" fmla="*/ 1374 w 1735"/>
                <a:gd name="T25" fmla="*/ 62 h 908"/>
                <a:gd name="T26" fmla="*/ 1542 w 1735"/>
                <a:gd name="T27" fmla="*/ 124 h 908"/>
                <a:gd name="T28" fmla="*/ 1645 w 1735"/>
                <a:gd name="T29" fmla="*/ 183 h 908"/>
                <a:gd name="T30" fmla="*/ 1694 w 1735"/>
                <a:gd name="T31" fmla="*/ 228 h 908"/>
                <a:gd name="T32" fmla="*/ 1723 w 1735"/>
                <a:gd name="T33" fmla="*/ 279 h 908"/>
                <a:gd name="T34" fmla="*/ 1734 w 1735"/>
                <a:gd name="T35" fmla="*/ 380 h 908"/>
                <a:gd name="T36" fmla="*/ 1702 w 1735"/>
                <a:gd name="T37" fmla="*/ 538 h 908"/>
                <a:gd name="T38" fmla="*/ 1645 w 1735"/>
                <a:gd name="T39" fmla="*/ 692 h 908"/>
                <a:gd name="T40" fmla="*/ 1603 w 1735"/>
                <a:gd name="T41" fmla="*/ 782 h 908"/>
                <a:gd name="T42" fmla="*/ 1571 w 1735"/>
                <a:gd name="T43" fmla="*/ 838 h 908"/>
                <a:gd name="T44" fmla="*/ 1532 w 1735"/>
                <a:gd name="T45" fmla="*/ 873 h 908"/>
                <a:gd name="T46" fmla="*/ 1484 w 1735"/>
                <a:gd name="T47" fmla="*/ 882 h 908"/>
                <a:gd name="T48" fmla="*/ 1418 w 1735"/>
                <a:gd name="T49" fmla="*/ 884 h 908"/>
                <a:gd name="T50" fmla="*/ 1322 w 1735"/>
                <a:gd name="T51" fmla="*/ 894 h 908"/>
                <a:gd name="T52" fmla="*/ 1192 w 1735"/>
                <a:gd name="T53" fmla="*/ 902 h 908"/>
                <a:gd name="T54" fmla="*/ 970 w 1735"/>
                <a:gd name="T55" fmla="*/ 906 h 908"/>
                <a:gd name="T56" fmla="*/ 835 w 1735"/>
                <a:gd name="T57" fmla="*/ 907 h 908"/>
                <a:gd name="T58" fmla="*/ 605 w 1735"/>
                <a:gd name="T59" fmla="*/ 904 h 908"/>
                <a:gd name="T60" fmla="*/ 410 w 1735"/>
                <a:gd name="T61" fmla="*/ 889 h 908"/>
                <a:gd name="T62" fmla="*/ 256 w 1735"/>
                <a:gd name="T63" fmla="*/ 869 h 908"/>
                <a:gd name="T64" fmla="*/ 193 w 1735"/>
                <a:gd name="T65" fmla="*/ 849 h 908"/>
                <a:gd name="T66" fmla="*/ 138 w 1735"/>
                <a:gd name="T67" fmla="*/ 809 h 908"/>
                <a:gd name="T68" fmla="*/ 88 w 1735"/>
                <a:gd name="T69" fmla="*/ 744 h 908"/>
                <a:gd name="T70" fmla="*/ 44 w 1735"/>
                <a:gd name="T71" fmla="*/ 661 h 908"/>
                <a:gd name="T72" fmla="*/ 12 w 1735"/>
                <a:gd name="T73" fmla="*/ 564 h 908"/>
                <a:gd name="T74" fmla="*/ 1 w 1735"/>
                <a:gd name="T75" fmla="*/ 460 h 9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735" h="908">
                  <a:moveTo>
                    <a:pt x="1" y="460"/>
                  </a:moveTo>
                  <a:lnTo>
                    <a:pt x="0" y="414"/>
                  </a:lnTo>
                  <a:lnTo>
                    <a:pt x="2" y="363"/>
                  </a:lnTo>
                  <a:lnTo>
                    <a:pt x="7" y="312"/>
                  </a:lnTo>
                  <a:lnTo>
                    <a:pt x="16" y="261"/>
                  </a:lnTo>
                  <a:lnTo>
                    <a:pt x="29" y="213"/>
                  </a:lnTo>
                  <a:lnTo>
                    <a:pt x="48" y="168"/>
                  </a:lnTo>
                  <a:lnTo>
                    <a:pt x="72" y="131"/>
                  </a:lnTo>
                  <a:lnTo>
                    <a:pt x="103" y="102"/>
                  </a:lnTo>
                  <a:lnTo>
                    <a:pt x="142" y="83"/>
                  </a:lnTo>
                  <a:lnTo>
                    <a:pt x="189" y="73"/>
                  </a:lnTo>
                  <a:lnTo>
                    <a:pt x="242" y="71"/>
                  </a:lnTo>
                  <a:lnTo>
                    <a:pt x="300" y="72"/>
                  </a:lnTo>
                  <a:lnTo>
                    <a:pt x="425" y="79"/>
                  </a:lnTo>
                  <a:lnTo>
                    <a:pt x="490" y="80"/>
                  </a:lnTo>
                  <a:lnTo>
                    <a:pt x="554" y="77"/>
                  </a:lnTo>
                  <a:lnTo>
                    <a:pt x="620" y="68"/>
                  </a:lnTo>
                  <a:lnTo>
                    <a:pt x="688" y="56"/>
                  </a:lnTo>
                  <a:lnTo>
                    <a:pt x="831" y="25"/>
                  </a:lnTo>
                  <a:lnTo>
                    <a:pt x="903" y="12"/>
                  </a:lnTo>
                  <a:lnTo>
                    <a:pt x="977" y="3"/>
                  </a:lnTo>
                  <a:lnTo>
                    <a:pt x="1050" y="0"/>
                  </a:lnTo>
                  <a:lnTo>
                    <a:pt x="1124" y="6"/>
                  </a:lnTo>
                  <a:lnTo>
                    <a:pt x="1201" y="20"/>
                  </a:lnTo>
                  <a:lnTo>
                    <a:pt x="1286" y="38"/>
                  </a:lnTo>
                  <a:lnTo>
                    <a:pt x="1374" y="62"/>
                  </a:lnTo>
                  <a:lnTo>
                    <a:pt x="1461" y="91"/>
                  </a:lnTo>
                  <a:lnTo>
                    <a:pt x="1542" y="124"/>
                  </a:lnTo>
                  <a:lnTo>
                    <a:pt x="1614" y="162"/>
                  </a:lnTo>
                  <a:lnTo>
                    <a:pt x="1645" y="183"/>
                  </a:lnTo>
                  <a:lnTo>
                    <a:pt x="1672" y="205"/>
                  </a:lnTo>
                  <a:lnTo>
                    <a:pt x="1694" y="228"/>
                  </a:lnTo>
                  <a:lnTo>
                    <a:pt x="1711" y="252"/>
                  </a:lnTo>
                  <a:lnTo>
                    <a:pt x="1723" y="279"/>
                  </a:lnTo>
                  <a:lnTo>
                    <a:pt x="1731" y="310"/>
                  </a:lnTo>
                  <a:lnTo>
                    <a:pt x="1734" y="380"/>
                  </a:lnTo>
                  <a:lnTo>
                    <a:pt x="1723" y="457"/>
                  </a:lnTo>
                  <a:lnTo>
                    <a:pt x="1702" y="538"/>
                  </a:lnTo>
                  <a:lnTo>
                    <a:pt x="1675" y="618"/>
                  </a:lnTo>
                  <a:lnTo>
                    <a:pt x="1645" y="692"/>
                  </a:lnTo>
                  <a:lnTo>
                    <a:pt x="1616" y="756"/>
                  </a:lnTo>
                  <a:lnTo>
                    <a:pt x="1603" y="782"/>
                  </a:lnTo>
                  <a:lnTo>
                    <a:pt x="1591" y="805"/>
                  </a:lnTo>
                  <a:lnTo>
                    <a:pt x="1571" y="838"/>
                  </a:lnTo>
                  <a:lnTo>
                    <a:pt x="1552" y="860"/>
                  </a:lnTo>
                  <a:lnTo>
                    <a:pt x="1532" y="873"/>
                  </a:lnTo>
                  <a:lnTo>
                    <a:pt x="1510" y="880"/>
                  </a:lnTo>
                  <a:lnTo>
                    <a:pt x="1484" y="882"/>
                  </a:lnTo>
                  <a:lnTo>
                    <a:pt x="1454" y="883"/>
                  </a:lnTo>
                  <a:lnTo>
                    <a:pt x="1418" y="884"/>
                  </a:lnTo>
                  <a:lnTo>
                    <a:pt x="1375" y="889"/>
                  </a:lnTo>
                  <a:lnTo>
                    <a:pt x="1322" y="894"/>
                  </a:lnTo>
                  <a:lnTo>
                    <a:pt x="1261" y="899"/>
                  </a:lnTo>
                  <a:lnTo>
                    <a:pt x="1192" y="902"/>
                  </a:lnTo>
                  <a:lnTo>
                    <a:pt x="1119" y="904"/>
                  </a:lnTo>
                  <a:lnTo>
                    <a:pt x="970" y="906"/>
                  </a:lnTo>
                  <a:lnTo>
                    <a:pt x="900" y="907"/>
                  </a:lnTo>
                  <a:lnTo>
                    <a:pt x="835" y="907"/>
                  </a:lnTo>
                  <a:lnTo>
                    <a:pt x="717" y="906"/>
                  </a:lnTo>
                  <a:lnTo>
                    <a:pt x="605" y="904"/>
                  </a:lnTo>
                  <a:lnTo>
                    <a:pt x="502" y="898"/>
                  </a:lnTo>
                  <a:lnTo>
                    <a:pt x="410" y="889"/>
                  </a:lnTo>
                  <a:lnTo>
                    <a:pt x="328" y="879"/>
                  </a:lnTo>
                  <a:lnTo>
                    <a:pt x="256" y="869"/>
                  </a:lnTo>
                  <a:lnTo>
                    <a:pt x="224" y="861"/>
                  </a:lnTo>
                  <a:lnTo>
                    <a:pt x="193" y="849"/>
                  </a:lnTo>
                  <a:lnTo>
                    <a:pt x="165" y="832"/>
                  </a:lnTo>
                  <a:lnTo>
                    <a:pt x="138" y="809"/>
                  </a:lnTo>
                  <a:lnTo>
                    <a:pt x="112" y="780"/>
                  </a:lnTo>
                  <a:lnTo>
                    <a:pt x="88" y="744"/>
                  </a:lnTo>
                  <a:lnTo>
                    <a:pt x="64" y="705"/>
                  </a:lnTo>
                  <a:lnTo>
                    <a:pt x="44" y="661"/>
                  </a:lnTo>
                  <a:lnTo>
                    <a:pt x="26" y="615"/>
                  </a:lnTo>
                  <a:lnTo>
                    <a:pt x="12" y="564"/>
                  </a:lnTo>
                  <a:lnTo>
                    <a:pt x="3" y="513"/>
                  </a:lnTo>
                  <a:lnTo>
                    <a:pt x="1" y="460"/>
                  </a:lnTo>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703" name="Freeform 3"/>
            <p:cNvSpPr>
              <a:spLocks noChangeArrowheads="1"/>
            </p:cNvSpPr>
            <p:nvPr/>
          </p:nvSpPr>
          <p:spPr bwMode="auto">
            <a:xfrm>
              <a:off x="1512" y="2226"/>
              <a:ext cx="1444" cy="799"/>
            </a:xfrm>
            <a:custGeom>
              <a:avLst/>
              <a:gdLst>
                <a:gd name="T0" fmla="*/ 0 w 1444"/>
                <a:gd name="T1" fmla="*/ 0 h 799"/>
                <a:gd name="T2" fmla="*/ 104 w 1444"/>
                <a:gd name="T3" fmla="*/ 52 h 799"/>
                <a:gd name="T4" fmla="*/ 201 w 1444"/>
                <a:gd name="T5" fmla="*/ 100 h 799"/>
                <a:gd name="T6" fmla="*/ 293 w 1444"/>
                <a:gd name="T7" fmla="*/ 146 h 799"/>
                <a:gd name="T8" fmla="*/ 378 w 1444"/>
                <a:gd name="T9" fmla="*/ 190 h 799"/>
                <a:gd name="T10" fmla="*/ 459 w 1444"/>
                <a:gd name="T11" fmla="*/ 233 h 799"/>
                <a:gd name="T12" fmla="*/ 534 w 1444"/>
                <a:gd name="T13" fmla="*/ 274 h 799"/>
                <a:gd name="T14" fmla="*/ 604 w 1444"/>
                <a:gd name="T15" fmla="*/ 316 h 799"/>
                <a:gd name="T16" fmla="*/ 670 w 1444"/>
                <a:gd name="T17" fmla="*/ 358 h 799"/>
                <a:gd name="T18" fmla="*/ 732 w 1444"/>
                <a:gd name="T19" fmla="*/ 401 h 799"/>
                <a:gd name="T20" fmla="*/ 790 w 1444"/>
                <a:gd name="T21" fmla="*/ 446 h 799"/>
                <a:gd name="T22" fmla="*/ 844 w 1444"/>
                <a:gd name="T23" fmla="*/ 493 h 799"/>
                <a:gd name="T24" fmla="*/ 896 w 1444"/>
                <a:gd name="T25" fmla="*/ 542 h 799"/>
                <a:gd name="T26" fmla="*/ 944 w 1444"/>
                <a:gd name="T27" fmla="*/ 596 h 799"/>
                <a:gd name="T28" fmla="*/ 990 w 1444"/>
                <a:gd name="T29" fmla="*/ 653 h 799"/>
                <a:gd name="T30" fmla="*/ 1034 w 1444"/>
                <a:gd name="T31" fmla="*/ 715 h 799"/>
                <a:gd name="T32" fmla="*/ 1076 w 1444"/>
                <a:gd name="T33" fmla="*/ 782 h 799"/>
                <a:gd name="T34" fmla="*/ 1114 w 1444"/>
                <a:gd name="T35" fmla="*/ 782 h 799"/>
                <a:gd name="T36" fmla="*/ 1147 w 1444"/>
                <a:gd name="T37" fmla="*/ 784 h 799"/>
                <a:gd name="T38" fmla="*/ 1175 w 1444"/>
                <a:gd name="T39" fmla="*/ 789 h 799"/>
                <a:gd name="T40" fmla="*/ 1202 w 1444"/>
                <a:gd name="T41" fmla="*/ 793 h 799"/>
                <a:gd name="T42" fmla="*/ 1228 w 1444"/>
                <a:gd name="T43" fmla="*/ 797 h 799"/>
                <a:gd name="T44" fmla="*/ 1256 w 1444"/>
                <a:gd name="T45" fmla="*/ 798 h 799"/>
                <a:gd name="T46" fmla="*/ 1286 w 1444"/>
                <a:gd name="T47" fmla="*/ 796 h 799"/>
                <a:gd name="T48" fmla="*/ 1320 w 1444"/>
                <a:gd name="T49" fmla="*/ 788 h 799"/>
                <a:gd name="T50" fmla="*/ 1311 w 1444"/>
                <a:gd name="T51" fmla="*/ 710 h 799"/>
                <a:gd name="T52" fmla="*/ 1302 w 1444"/>
                <a:gd name="T53" fmla="*/ 642 h 799"/>
                <a:gd name="T54" fmla="*/ 1297 w 1444"/>
                <a:gd name="T55" fmla="*/ 582 h 799"/>
                <a:gd name="T56" fmla="*/ 1293 w 1444"/>
                <a:gd name="T57" fmla="*/ 528 h 799"/>
                <a:gd name="T58" fmla="*/ 1290 w 1444"/>
                <a:gd name="T59" fmla="*/ 481 h 799"/>
                <a:gd name="T60" fmla="*/ 1291 w 1444"/>
                <a:gd name="T61" fmla="*/ 438 h 799"/>
                <a:gd name="T62" fmla="*/ 1298 w 1444"/>
                <a:gd name="T63" fmla="*/ 362 h 799"/>
                <a:gd name="T64" fmla="*/ 1316 w 1444"/>
                <a:gd name="T65" fmla="*/ 289 h 799"/>
                <a:gd name="T66" fmla="*/ 1330 w 1444"/>
                <a:gd name="T67" fmla="*/ 252 h 799"/>
                <a:gd name="T68" fmla="*/ 1346 w 1444"/>
                <a:gd name="T69" fmla="*/ 212 h 799"/>
                <a:gd name="T70" fmla="*/ 1365 w 1444"/>
                <a:gd name="T71" fmla="*/ 169 h 799"/>
                <a:gd name="T72" fmla="*/ 1388 w 1444"/>
                <a:gd name="T73" fmla="*/ 120 h 799"/>
                <a:gd name="T74" fmla="*/ 1414 w 1444"/>
                <a:gd name="T75" fmla="*/ 67 h 799"/>
                <a:gd name="T76" fmla="*/ 1443 w 1444"/>
                <a:gd name="T77" fmla="*/ 5 h 799"/>
                <a:gd name="T78" fmla="*/ 1226 w 1444"/>
                <a:gd name="T79" fmla="*/ 5 h 799"/>
                <a:gd name="T80" fmla="*/ 1007 w 1444"/>
                <a:gd name="T81" fmla="*/ 5 h 799"/>
                <a:gd name="T82" fmla="*/ 795 w 1444"/>
                <a:gd name="T83" fmla="*/ 4 h 799"/>
                <a:gd name="T84" fmla="*/ 692 w 1444"/>
                <a:gd name="T85" fmla="*/ 3 h 799"/>
                <a:gd name="T86" fmla="*/ 593 w 1444"/>
                <a:gd name="T87" fmla="*/ 3 h 799"/>
                <a:gd name="T88" fmla="*/ 498 w 1444"/>
                <a:gd name="T89" fmla="*/ 3 h 799"/>
                <a:gd name="T90" fmla="*/ 407 w 1444"/>
                <a:gd name="T91" fmla="*/ 2 h 799"/>
                <a:gd name="T92" fmla="*/ 322 w 1444"/>
                <a:gd name="T93" fmla="*/ 1 h 799"/>
                <a:gd name="T94" fmla="*/ 243 w 1444"/>
                <a:gd name="T95" fmla="*/ 1 h 799"/>
                <a:gd name="T96" fmla="*/ 171 w 1444"/>
                <a:gd name="T97" fmla="*/ 1 h 799"/>
                <a:gd name="T98" fmla="*/ 105 w 1444"/>
                <a:gd name="T99" fmla="*/ 0 h 799"/>
                <a:gd name="T100" fmla="*/ 49 w 1444"/>
                <a:gd name="T101" fmla="*/ 0 h 799"/>
                <a:gd name="T102" fmla="*/ 0 w 1444"/>
                <a:gd name="T103" fmla="*/ 0 h 79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444" h="799">
                  <a:moveTo>
                    <a:pt x="0" y="0"/>
                  </a:moveTo>
                  <a:lnTo>
                    <a:pt x="104" y="52"/>
                  </a:lnTo>
                  <a:lnTo>
                    <a:pt x="201" y="100"/>
                  </a:lnTo>
                  <a:lnTo>
                    <a:pt x="293" y="146"/>
                  </a:lnTo>
                  <a:lnTo>
                    <a:pt x="378" y="190"/>
                  </a:lnTo>
                  <a:lnTo>
                    <a:pt x="459" y="233"/>
                  </a:lnTo>
                  <a:lnTo>
                    <a:pt x="534" y="274"/>
                  </a:lnTo>
                  <a:lnTo>
                    <a:pt x="604" y="316"/>
                  </a:lnTo>
                  <a:lnTo>
                    <a:pt x="670" y="358"/>
                  </a:lnTo>
                  <a:lnTo>
                    <a:pt x="732" y="401"/>
                  </a:lnTo>
                  <a:lnTo>
                    <a:pt x="790" y="446"/>
                  </a:lnTo>
                  <a:lnTo>
                    <a:pt x="844" y="493"/>
                  </a:lnTo>
                  <a:lnTo>
                    <a:pt x="896" y="542"/>
                  </a:lnTo>
                  <a:lnTo>
                    <a:pt x="944" y="596"/>
                  </a:lnTo>
                  <a:lnTo>
                    <a:pt x="990" y="653"/>
                  </a:lnTo>
                  <a:lnTo>
                    <a:pt x="1034" y="715"/>
                  </a:lnTo>
                  <a:lnTo>
                    <a:pt x="1076" y="782"/>
                  </a:lnTo>
                  <a:lnTo>
                    <a:pt x="1114" y="782"/>
                  </a:lnTo>
                  <a:lnTo>
                    <a:pt x="1147" y="784"/>
                  </a:lnTo>
                  <a:lnTo>
                    <a:pt x="1175" y="789"/>
                  </a:lnTo>
                  <a:lnTo>
                    <a:pt x="1202" y="793"/>
                  </a:lnTo>
                  <a:lnTo>
                    <a:pt x="1228" y="797"/>
                  </a:lnTo>
                  <a:lnTo>
                    <a:pt x="1256" y="798"/>
                  </a:lnTo>
                  <a:lnTo>
                    <a:pt x="1286" y="796"/>
                  </a:lnTo>
                  <a:lnTo>
                    <a:pt x="1320" y="788"/>
                  </a:lnTo>
                  <a:lnTo>
                    <a:pt x="1311" y="710"/>
                  </a:lnTo>
                  <a:lnTo>
                    <a:pt x="1302" y="642"/>
                  </a:lnTo>
                  <a:lnTo>
                    <a:pt x="1297" y="582"/>
                  </a:lnTo>
                  <a:lnTo>
                    <a:pt x="1293" y="528"/>
                  </a:lnTo>
                  <a:lnTo>
                    <a:pt x="1290" y="481"/>
                  </a:lnTo>
                  <a:lnTo>
                    <a:pt x="1291" y="438"/>
                  </a:lnTo>
                  <a:lnTo>
                    <a:pt x="1298" y="362"/>
                  </a:lnTo>
                  <a:lnTo>
                    <a:pt x="1316" y="289"/>
                  </a:lnTo>
                  <a:lnTo>
                    <a:pt x="1330" y="252"/>
                  </a:lnTo>
                  <a:lnTo>
                    <a:pt x="1346" y="212"/>
                  </a:lnTo>
                  <a:lnTo>
                    <a:pt x="1365" y="169"/>
                  </a:lnTo>
                  <a:lnTo>
                    <a:pt x="1388" y="120"/>
                  </a:lnTo>
                  <a:lnTo>
                    <a:pt x="1414" y="67"/>
                  </a:lnTo>
                  <a:lnTo>
                    <a:pt x="1443" y="5"/>
                  </a:lnTo>
                  <a:lnTo>
                    <a:pt x="1226" y="5"/>
                  </a:lnTo>
                  <a:lnTo>
                    <a:pt x="1007" y="5"/>
                  </a:lnTo>
                  <a:lnTo>
                    <a:pt x="795" y="4"/>
                  </a:lnTo>
                  <a:lnTo>
                    <a:pt x="692" y="3"/>
                  </a:lnTo>
                  <a:lnTo>
                    <a:pt x="593" y="3"/>
                  </a:lnTo>
                  <a:lnTo>
                    <a:pt x="498" y="3"/>
                  </a:lnTo>
                  <a:lnTo>
                    <a:pt x="407" y="2"/>
                  </a:lnTo>
                  <a:lnTo>
                    <a:pt x="322" y="1"/>
                  </a:lnTo>
                  <a:lnTo>
                    <a:pt x="243" y="1"/>
                  </a:lnTo>
                  <a:lnTo>
                    <a:pt x="171" y="1"/>
                  </a:lnTo>
                  <a:lnTo>
                    <a:pt x="105" y="0"/>
                  </a:lnTo>
                  <a:lnTo>
                    <a:pt x="49" y="0"/>
                  </a:lnTo>
                  <a:lnTo>
                    <a:pt x="0" y="0"/>
                  </a:lnTo>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704" name="Rectangle 4"/>
            <p:cNvSpPr>
              <a:spLocks noChangeArrowheads="1"/>
            </p:cNvSpPr>
            <p:nvPr/>
          </p:nvSpPr>
          <p:spPr bwMode="auto">
            <a:xfrm>
              <a:off x="1504" y="759"/>
              <a:ext cx="1464" cy="1474"/>
            </a:xfrm>
            <a:prstGeom prst="rect">
              <a:avLst/>
            </a:prstGeom>
            <a:solidFill>
              <a:schemeClr val="accent1"/>
            </a:solidFill>
            <a:ln w="12700">
              <a:solidFill>
                <a:schemeClr val="tx1"/>
              </a:solidFill>
              <a:miter lim="800000"/>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7705" name="Oval 5"/>
            <p:cNvSpPr>
              <a:spLocks noChangeArrowheads="1"/>
            </p:cNvSpPr>
            <p:nvPr/>
          </p:nvSpPr>
          <p:spPr bwMode="auto">
            <a:xfrm>
              <a:off x="1586" y="795"/>
              <a:ext cx="1318" cy="379"/>
            </a:xfrm>
            <a:prstGeom prst="ellipse">
              <a:avLst/>
            </a:prstGeom>
            <a:solidFill>
              <a:schemeClr val="bg1"/>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7706" name="Freeform 6"/>
            <p:cNvSpPr>
              <a:spLocks noChangeArrowheads="1"/>
            </p:cNvSpPr>
            <p:nvPr/>
          </p:nvSpPr>
          <p:spPr bwMode="auto">
            <a:xfrm>
              <a:off x="2855" y="2881"/>
              <a:ext cx="343" cy="187"/>
            </a:xfrm>
            <a:custGeom>
              <a:avLst/>
              <a:gdLst>
                <a:gd name="T0" fmla="*/ 0 w 343"/>
                <a:gd name="T1" fmla="*/ 186 h 187"/>
                <a:gd name="T2" fmla="*/ 342 w 343"/>
                <a:gd name="T3" fmla="*/ 0 h 187"/>
                <a:gd name="T4" fmla="*/ 0 60000 65536"/>
                <a:gd name="T5" fmla="*/ 0 60000 65536"/>
              </a:gdLst>
              <a:ahLst/>
              <a:cxnLst>
                <a:cxn ang="T4">
                  <a:pos x="T0" y="T1"/>
                </a:cxn>
                <a:cxn ang="T5">
                  <a:pos x="T2" y="T3"/>
                </a:cxn>
              </a:cxnLst>
              <a:rect l="0" t="0" r="r" b="b"/>
              <a:pathLst>
                <a:path w="343" h="187">
                  <a:moveTo>
                    <a:pt x="0" y="186"/>
                  </a:moveTo>
                  <a:lnTo>
                    <a:pt x="342"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57707" name="Group 20"/>
            <p:cNvGrpSpPr>
              <a:grpSpLocks/>
            </p:cNvGrpSpPr>
            <p:nvPr/>
          </p:nvGrpSpPr>
          <p:grpSpPr bwMode="auto">
            <a:xfrm>
              <a:off x="2544" y="2991"/>
              <a:ext cx="316" cy="147"/>
              <a:chOff x="2544" y="2991"/>
              <a:chExt cx="316" cy="147"/>
            </a:xfrm>
          </p:grpSpPr>
          <p:sp>
            <p:nvSpPr>
              <p:cNvPr id="157852" name="Oval 7"/>
              <p:cNvSpPr>
                <a:spLocks noChangeArrowheads="1"/>
              </p:cNvSpPr>
              <p:nvPr/>
            </p:nvSpPr>
            <p:spPr bwMode="auto">
              <a:xfrm>
                <a:off x="2547" y="3057"/>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7853" name="Line 8"/>
              <p:cNvSpPr>
                <a:spLocks noChangeShapeType="1"/>
              </p:cNvSpPr>
              <p:nvPr/>
            </p:nvSpPr>
            <p:spPr bwMode="auto">
              <a:xfrm>
                <a:off x="2547" y="3050"/>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854" name="Line 9"/>
              <p:cNvSpPr>
                <a:spLocks noChangeShapeType="1"/>
              </p:cNvSpPr>
              <p:nvPr/>
            </p:nvSpPr>
            <p:spPr bwMode="auto">
              <a:xfrm>
                <a:off x="2860" y="3050"/>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855" name="Rectangle 10"/>
              <p:cNvSpPr>
                <a:spLocks noChangeArrowheads="1"/>
              </p:cNvSpPr>
              <p:nvPr/>
            </p:nvSpPr>
            <p:spPr bwMode="auto">
              <a:xfrm>
                <a:off x="2547" y="3050"/>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57856" name="Oval 11"/>
              <p:cNvSpPr>
                <a:spLocks noChangeArrowheads="1"/>
              </p:cNvSpPr>
              <p:nvPr/>
            </p:nvSpPr>
            <p:spPr bwMode="auto">
              <a:xfrm>
                <a:off x="2544" y="2991"/>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57857" name="Group 15"/>
              <p:cNvGrpSpPr>
                <a:grpSpLocks/>
              </p:cNvGrpSpPr>
              <p:nvPr/>
            </p:nvGrpSpPr>
            <p:grpSpPr bwMode="auto">
              <a:xfrm>
                <a:off x="2619" y="3011"/>
                <a:ext cx="156" cy="56"/>
                <a:chOff x="2619" y="3011"/>
                <a:chExt cx="156" cy="56"/>
              </a:xfrm>
            </p:grpSpPr>
            <p:sp>
              <p:nvSpPr>
                <p:cNvPr id="157862" name="Line 12"/>
                <p:cNvSpPr>
                  <a:spLocks noChangeShapeType="1"/>
                </p:cNvSpPr>
                <p:nvPr/>
              </p:nvSpPr>
              <p:spPr bwMode="auto">
                <a:xfrm flipV="1">
                  <a:off x="2619" y="3011"/>
                  <a:ext cx="56"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863" name="Line 13"/>
                <p:cNvSpPr>
                  <a:spLocks noChangeShapeType="1"/>
                </p:cNvSpPr>
                <p:nvPr/>
              </p:nvSpPr>
              <p:spPr bwMode="auto">
                <a:xfrm>
                  <a:off x="2726" y="3067"/>
                  <a:ext cx="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864" name="Line 14"/>
                <p:cNvSpPr>
                  <a:spLocks noChangeShapeType="1"/>
                </p:cNvSpPr>
                <p:nvPr/>
              </p:nvSpPr>
              <p:spPr bwMode="auto">
                <a:xfrm>
                  <a:off x="2670" y="3013"/>
                  <a:ext cx="58" cy="5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157858" name="Group 19"/>
              <p:cNvGrpSpPr>
                <a:grpSpLocks/>
              </p:cNvGrpSpPr>
              <p:nvPr/>
            </p:nvGrpSpPr>
            <p:grpSpPr bwMode="auto">
              <a:xfrm>
                <a:off x="2619" y="3010"/>
                <a:ext cx="155" cy="57"/>
                <a:chOff x="2619" y="3010"/>
                <a:chExt cx="155" cy="57"/>
              </a:xfrm>
            </p:grpSpPr>
            <p:sp>
              <p:nvSpPr>
                <p:cNvPr id="157859" name="Line 16"/>
                <p:cNvSpPr>
                  <a:spLocks noChangeShapeType="1"/>
                </p:cNvSpPr>
                <p:nvPr/>
              </p:nvSpPr>
              <p:spPr bwMode="auto">
                <a:xfrm>
                  <a:off x="2619" y="3066"/>
                  <a:ext cx="56"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860" name="Line 17"/>
                <p:cNvSpPr>
                  <a:spLocks noChangeShapeType="1"/>
                </p:cNvSpPr>
                <p:nvPr/>
              </p:nvSpPr>
              <p:spPr bwMode="auto">
                <a:xfrm>
                  <a:off x="2725" y="3011"/>
                  <a:ext cx="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861" name="Line 18"/>
                <p:cNvSpPr>
                  <a:spLocks noChangeShapeType="1"/>
                </p:cNvSpPr>
                <p:nvPr/>
              </p:nvSpPr>
              <p:spPr bwMode="auto">
                <a:xfrm flipV="1">
                  <a:off x="2670" y="3010"/>
                  <a:ext cx="58" cy="5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57708" name="Group 34"/>
            <p:cNvGrpSpPr>
              <a:grpSpLocks/>
            </p:cNvGrpSpPr>
            <p:nvPr/>
          </p:nvGrpSpPr>
          <p:grpSpPr bwMode="auto">
            <a:xfrm>
              <a:off x="2766" y="3393"/>
              <a:ext cx="316" cy="147"/>
              <a:chOff x="2766" y="3393"/>
              <a:chExt cx="316" cy="147"/>
            </a:xfrm>
          </p:grpSpPr>
          <p:sp>
            <p:nvSpPr>
              <p:cNvPr id="157839" name="Oval 21"/>
              <p:cNvSpPr>
                <a:spLocks noChangeArrowheads="1"/>
              </p:cNvSpPr>
              <p:nvPr/>
            </p:nvSpPr>
            <p:spPr bwMode="auto">
              <a:xfrm>
                <a:off x="2769" y="3459"/>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7840" name="Line 22"/>
              <p:cNvSpPr>
                <a:spLocks noChangeShapeType="1"/>
              </p:cNvSpPr>
              <p:nvPr/>
            </p:nvSpPr>
            <p:spPr bwMode="auto">
              <a:xfrm>
                <a:off x="2769" y="3452"/>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841" name="Line 23"/>
              <p:cNvSpPr>
                <a:spLocks noChangeShapeType="1"/>
              </p:cNvSpPr>
              <p:nvPr/>
            </p:nvSpPr>
            <p:spPr bwMode="auto">
              <a:xfrm>
                <a:off x="3082" y="3452"/>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842" name="Rectangle 24"/>
              <p:cNvSpPr>
                <a:spLocks noChangeArrowheads="1"/>
              </p:cNvSpPr>
              <p:nvPr/>
            </p:nvSpPr>
            <p:spPr bwMode="auto">
              <a:xfrm>
                <a:off x="2769" y="3452"/>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57843" name="Oval 25"/>
              <p:cNvSpPr>
                <a:spLocks noChangeArrowheads="1"/>
              </p:cNvSpPr>
              <p:nvPr/>
            </p:nvSpPr>
            <p:spPr bwMode="auto">
              <a:xfrm>
                <a:off x="2766" y="3393"/>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57844" name="Group 29"/>
              <p:cNvGrpSpPr>
                <a:grpSpLocks/>
              </p:cNvGrpSpPr>
              <p:nvPr/>
            </p:nvGrpSpPr>
            <p:grpSpPr bwMode="auto">
              <a:xfrm>
                <a:off x="2841" y="3413"/>
                <a:ext cx="156" cy="56"/>
                <a:chOff x="2841" y="3413"/>
                <a:chExt cx="156" cy="56"/>
              </a:xfrm>
            </p:grpSpPr>
            <p:sp>
              <p:nvSpPr>
                <p:cNvPr id="157849" name="Line 26"/>
                <p:cNvSpPr>
                  <a:spLocks noChangeShapeType="1"/>
                </p:cNvSpPr>
                <p:nvPr/>
              </p:nvSpPr>
              <p:spPr bwMode="auto">
                <a:xfrm flipV="1">
                  <a:off x="2841" y="3413"/>
                  <a:ext cx="56"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850" name="Line 27"/>
                <p:cNvSpPr>
                  <a:spLocks noChangeShapeType="1"/>
                </p:cNvSpPr>
                <p:nvPr/>
              </p:nvSpPr>
              <p:spPr bwMode="auto">
                <a:xfrm>
                  <a:off x="2948" y="3469"/>
                  <a:ext cx="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851" name="Line 28"/>
                <p:cNvSpPr>
                  <a:spLocks noChangeShapeType="1"/>
                </p:cNvSpPr>
                <p:nvPr/>
              </p:nvSpPr>
              <p:spPr bwMode="auto">
                <a:xfrm>
                  <a:off x="2892" y="3415"/>
                  <a:ext cx="58" cy="5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157845" name="Group 33"/>
              <p:cNvGrpSpPr>
                <a:grpSpLocks/>
              </p:cNvGrpSpPr>
              <p:nvPr/>
            </p:nvGrpSpPr>
            <p:grpSpPr bwMode="auto">
              <a:xfrm>
                <a:off x="2841" y="3412"/>
                <a:ext cx="155" cy="57"/>
                <a:chOff x="2841" y="3412"/>
                <a:chExt cx="155" cy="57"/>
              </a:xfrm>
            </p:grpSpPr>
            <p:sp>
              <p:nvSpPr>
                <p:cNvPr id="157846" name="Line 30"/>
                <p:cNvSpPr>
                  <a:spLocks noChangeShapeType="1"/>
                </p:cNvSpPr>
                <p:nvPr/>
              </p:nvSpPr>
              <p:spPr bwMode="auto">
                <a:xfrm>
                  <a:off x="2841" y="3468"/>
                  <a:ext cx="56"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847" name="Line 31"/>
                <p:cNvSpPr>
                  <a:spLocks noChangeShapeType="1"/>
                </p:cNvSpPr>
                <p:nvPr/>
              </p:nvSpPr>
              <p:spPr bwMode="auto">
                <a:xfrm>
                  <a:off x="2947" y="3413"/>
                  <a:ext cx="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848" name="Line 32"/>
                <p:cNvSpPr>
                  <a:spLocks noChangeShapeType="1"/>
                </p:cNvSpPr>
                <p:nvPr/>
              </p:nvSpPr>
              <p:spPr bwMode="auto">
                <a:xfrm flipV="1">
                  <a:off x="2892" y="3412"/>
                  <a:ext cx="58" cy="5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57709" name="Group 48"/>
            <p:cNvGrpSpPr>
              <a:grpSpLocks/>
            </p:cNvGrpSpPr>
            <p:nvPr/>
          </p:nvGrpSpPr>
          <p:grpSpPr bwMode="auto">
            <a:xfrm>
              <a:off x="3191" y="2799"/>
              <a:ext cx="316" cy="147"/>
              <a:chOff x="3191" y="2799"/>
              <a:chExt cx="316" cy="147"/>
            </a:xfrm>
          </p:grpSpPr>
          <p:sp>
            <p:nvSpPr>
              <p:cNvPr id="157826" name="Oval 35"/>
              <p:cNvSpPr>
                <a:spLocks noChangeArrowheads="1"/>
              </p:cNvSpPr>
              <p:nvPr/>
            </p:nvSpPr>
            <p:spPr bwMode="auto">
              <a:xfrm>
                <a:off x="3194" y="2865"/>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7827" name="Line 36"/>
              <p:cNvSpPr>
                <a:spLocks noChangeShapeType="1"/>
              </p:cNvSpPr>
              <p:nvPr/>
            </p:nvSpPr>
            <p:spPr bwMode="auto">
              <a:xfrm>
                <a:off x="3194" y="2858"/>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828" name="Line 37"/>
              <p:cNvSpPr>
                <a:spLocks noChangeShapeType="1"/>
              </p:cNvSpPr>
              <p:nvPr/>
            </p:nvSpPr>
            <p:spPr bwMode="auto">
              <a:xfrm>
                <a:off x="3507" y="2858"/>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829" name="Rectangle 38"/>
              <p:cNvSpPr>
                <a:spLocks noChangeArrowheads="1"/>
              </p:cNvSpPr>
              <p:nvPr/>
            </p:nvSpPr>
            <p:spPr bwMode="auto">
              <a:xfrm>
                <a:off x="3194" y="2858"/>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57830" name="Oval 39"/>
              <p:cNvSpPr>
                <a:spLocks noChangeArrowheads="1"/>
              </p:cNvSpPr>
              <p:nvPr/>
            </p:nvSpPr>
            <p:spPr bwMode="auto">
              <a:xfrm>
                <a:off x="3191" y="2799"/>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57831" name="Group 43"/>
              <p:cNvGrpSpPr>
                <a:grpSpLocks/>
              </p:cNvGrpSpPr>
              <p:nvPr/>
            </p:nvGrpSpPr>
            <p:grpSpPr bwMode="auto">
              <a:xfrm>
                <a:off x="3266" y="2819"/>
                <a:ext cx="156" cy="56"/>
                <a:chOff x="3266" y="2819"/>
                <a:chExt cx="156" cy="56"/>
              </a:xfrm>
            </p:grpSpPr>
            <p:sp>
              <p:nvSpPr>
                <p:cNvPr id="157836" name="Line 40"/>
                <p:cNvSpPr>
                  <a:spLocks noChangeShapeType="1"/>
                </p:cNvSpPr>
                <p:nvPr/>
              </p:nvSpPr>
              <p:spPr bwMode="auto">
                <a:xfrm flipV="1">
                  <a:off x="3266" y="2819"/>
                  <a:ext cx="56"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837" name="Line 41"/>
                <p:cNvSpPr>
                  <a:spLocks noChangeShapeType="1"/>
                </p:cNvSpPr>
                <p:nvPr/>
              </p:nvSpPr>
              <p:spPr bwMode="auto">
                <a:xfrm>
                  <a:off x="3373" y="2875"/>
                  <a:ext cx="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838" name="Line 42"/>
                <p:cNvSpPr>
                  <a:spLocks noChangeShapeType="1"/>
                </p:cNvSpPr>
                <p:nvPr/>
              </p:nvSpPr>
              <p:spPr bwMode="auto">
                <a:xfrm>
                  <a:off x="3317" y="2821"/>
                  <a:ext cx="58" cy="5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157832" name="Group 47"/>
              <p:cNvGrpSpPr>
                <a:grpSpLocks/>
              </p:cNvGrpSpPr>
              <p:nvPr/>
            </p:nvGrpSpPr>
            <p:grpSpPr bwMode="auto">
              <a:xfrm>
                <a:off x="3266" y="2818"/>
                <a:ext cx="155" cy="57"/>
                <a:chOff x="3266" y="2818"/>
                <a:chExt cx="155" cy="57"/>
              </a:xfrm>
            </p:grpSpPr>
            <p:sp>
              <p:nvSpPr>
                <p:cNvPr id="157833" name="Line 44"/>
                <p:cNvSpPr>
                  <a:spLocks noChangeShapeType="1"/>
                </p:cNvSpPr>
                <p:nvPr/>
              </p:nvSpPr>
              <p:spPr bwMode="auto">
                <a:xfrm>
                  <a:off x="3266" y="2874"/>
                  <a:ext cx="56"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834" name="Line 45"/>
                <p:cNvSpPr>
                  <a:spLocks noChangeShapeType="1"/>
                </p:cNvSpPr>
                <p:nvPr/>
              </p:nvSpPr>
              <p:spPr bwMode="auto">
                <a:xfrm>
                  <a:off x="3372" y="2819"/>
                  <a:ext cx="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835" name="Line 46"/>
                <p:cNvSpPr>
                  <a:spLocks noChangeShapeType="1"/>
                </p:cNvSpPr>
                <p:nvPr/>
              </p:nvSpPr>
              <p:spPr bwMode="auto">
                <a:xfrm flipV="1">
                  <a:off x="3317" y="2818"/>
                  <a:ext cx="58" cy="5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57710" name="Group 62"/>
            <p:cNvGrpSpPr>
              <a:grpSpLocks/>
            </p:cNvGrpSpPr>
            <p:nvPr/>
          </p:nvGrpSpPr>
          <p:grpSpPr bwMode="auto">
            <a:xfrm>
              <a:off x="3142" y="3218"/>
              <a:ext cx="315" cy="147"/>
              <a:chOff x="3142" y="3218"/>
              <a:chExt cx="315" cy="147"/>
            </a:xfrm>
          </p:grpSpPr>
          <p:sp>
            <p:nvSpPr>
              <p:cNvPr id="157813" name="Oval 49"/>
              <p:cNvSpPr>
                <a:spLocks noChangeArrowheads="1"/>
              </p:cNvSpPr>
              <p:nvPr/>
            </p:nvSpPr>
            <p:spPr bwMode="auto">
              <a:xfrm>
                <a:off x="3145" y="3284"/>
                <a:ext cx="312"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7814" name="Line 50"/>
              <p:cNvSpPr>
                <a:spLocks noChangeShapeType="1"/>
              </p:cNvSpPr>
              <p:nvPr/>
            </p:nvSpPr>
            <p:spPr bwMode="auto">
              <a:xfrm>
                <a:off x="3145" y="3277"/>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815" name="Line 51"/>
              <p:cNvSpPr>
                <a:spLocks noChangeShapeType="1"/>
              </p:cNvSpPr>
              <p:nvPr/>
            </p:nvSpPr>
            <p:spPr bwMode="auto">
              <a:xfrm>
                <a:off x="3457" y="3277"/>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816" name="Rectangle 52"/>
              <p:cNvSpPr>
                <a:spLocks noChangeArrowheads="1"/>
              </p:cNvSpPr>
              <p:nvPr/>
            </p:nvSpPr>
            <p:spPr bwMode="auto">
              <a:xfrm>
                <a:off x="3145" y="3277"/>
                <a:ext cx="309"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57817" name="Oval 53"/>
              <p:cNvSpPr>
                <a:spLocks noChangeArrowheads="1"/>
              </p:cNvSpPr>
              <p:nvPr/>
            </p:nvSpPr>
            <p:spPr bwMode="auto">
              <a:xfrm>
                <a:off x="3142" y="3218"/>
                <a:ext cx="312"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57818" name="Group 57"/>
              <p:cNvGrpSpPr>
                <a:grpSpLocks/>
              </p:cNvGrpSpPr>
              <p:nvPr/>
            </p:nvGrpSpPr>
            <p:grpSpPr bwMode="auto">
              <a:xfrm>
                <a:off x="3216" y="3238"/>
                <a:ext cx="156" cy="56"/>
                <a:chOff x="3216" y="3238"/>
                <a:chExt cx="156" cy="56"/>
              </a:xfrm>
            </p:grpSpPr>
            <p:sp>
              <p:nvSpPr>
                <p:cNvPr id="157823" name="Line 54"/>
                <p:cNvSpPr>
                  <a:spLocks noChangeShapeType="1"/>
                </p:cNvSpPr>
                <p:nvPr/>
              </p:nvSpPr>
              <p:spPr bwMode="auto">
                <a:xfrm flipV="1">
                  <a:off x="3216" y="3238"/>
                  <a:ext cx="55"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824" name="Line 55"/>
                <p:cNvSpPr>
                  <a:spLocks noChangeShapeType="1"/>
                </p:cNvSpPr>
                <p:nvPr/>
              </p:nvSpPr>
              <p:spPr bwMode="auto">
                <a:xfrm>
                  <a:off x="3323" y="3294"/>
                  <a:ext cx="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825" name="Line 56"/>
                <p:cNvSpPr>
                  <a:spLocks noChangeShapeType="1"/>
                </p:cNvSpPr>
                <p:nvPr/>
              </p:nvSpPr>
              <p:spPr bwMode="auto">
                <a:xfrm>
                  <a:off x="3268" y="3240"/>
                  <a:ext cx="58" cy="5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157819" name="Group 61"/>
              <p:cNvGrpSpPr>
                <a:grpSpLocks/>
              </p:cNvGrpSpPr>
              <p:nvPr/>
            </p:nvGrpSpPr>
            <p:grpSpPr bwMode="auto">
              <a:xfrm>
                <a:off x="3217" y="3237"/>
                <a:ext cx="154" cy="57"/>
                <a:chOff x="3217" y="3237"/>
                <a:chExt cx="154" cy="57"/>
              </a:xfrm>
            </p:grpSpPr>
            <p:sp>
              <p:nvSpPr>
                <p:cNvPr id="157820" name="Line 58"/>
                <p:cNvSpPr>
                  <a:spLocks noChangeShapeType="1"/>
                </p:cNvSpPr>
                <p:nvPr/>
              </p:nvSpPr>
              <p:spPr bwMode="auto">
                <a:xfrm>
                  <a:off x="3217" y="3293"/>
                  <a:ext cx="55"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821" name="Line 59"/>
                <p:cNvSpPr>
                  <a:spLocks noChangeShapeType="1"/>
                </p:cNvSpPr>
                <p:nvPr/>
              </p:nvSpPr>
              <p:spPr bwMode="auto">
                <a:xfrm>
                  <a:off x="3322" y="3238"/>
                  <a:ext cx="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822" name="Line 60"/>
                <p:cNvSpPr>
                  <a:spLocks noChangeShapeType="1"/>
                </p:cNvSpPr>
                <p:nvPr/>
              </p:nvSpPr>
              <p:spPr bwMode="auto">
                <a:xfrm flipV="1">
                  <a:off x="3268" y="3237"/>
                  <a:ext cx="58" cy="5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57711" name="Group 76"/>
            <p:cNvGrpSpPr>
              <a:grpSpLocks/>
            </p:cNvGrpSpPr>
            <p:nvPr/>
          </p:nvGrpSpPr>
          <p:grpSpPr bwMode="auto">
            <a:xfrm>
              <a:off x="3542" y="3405"/>
              <a:ext cx="316" cy="147"/>
              <a:chOff x="3542" y="3405"/>
              <a:chExt cx="316" cy="147"/>
            </a:xfrm>
          </p:grpSpPr>
          <p:sp>
            <p:nvSpPr>
              <p:cNvPr id="157800" name="Oval 63"/>
              <p:cNvSpPr>
                <a:spLocks noChangeArrowheads="1"/>
              </p:cNvSpPr>
              <p:nvPr/>
            </p:nvSpPr>
            <p:spPr bwMode="auto">
              <a:xfrm>
                <a:off x="3545" y="3471"/>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7801" name="Line 64"/>
              <p:cNvSpPr>
                <a:spLocks noChangeShapeType="1"/>
              </p:cNvSpPr>
              <p:nvPr/>
            </p:nvSpPr>
            <p:spPr bwMode="auto">
              <a:xfrm>
                <a:off x="3545" y="3464"/>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802" name="Line 65"/>
              <p:cNvSpPr>
                <a:spLocks noChangeShapeType="1"/>
              </p:cNvSpPr>
              <p:nvPr/>
            </p:nvSpPr>
            <p:spPr bwMode="auto">
              <a:xfrm>
                <a:off x="3858" y="3464"/>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803" name="Rectangle 66"/>
              <p:cNvSpPr>
                <a:spLocks noChangeArrowheads="1"/>
              </p:cNvSpPr>
              <p:nvPr/>
            </p:nvSpPr>
            <p:spPr bwMode="auto">
              <a:xfrm>
                <a:off x="3545" y="346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57804" name="Oval 67"/>
              <p:cNvSpPr>
                <a:spLocks noChangeArrowheads="1"/>
              </p:cNvSpPr>
              <p:nvPr/>
            </p:nvSpPr>
            <p:spPr bwMode="auto">
              <a:xfrm>
                <a:off x="3542" y="3405"/>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57805" name="Group 71"/>
              <p:cNvGrpSpPr>
                <a:grpSpLocks/>
              </p:cNvGrpSpPr>
              <p:nvPr/>
            </p:nvGrpSpPr>
            <p:grpSpPr bwMode="auto">
              <a:xfrm>
                <a:off x="3617" y="3425"/>
                <a:ext cx="156" cy="56"/>
                <a:chOff x="3617" y="3425"/>
                <a:chExt cx="156" cy="56"/>
              </a:xfrm>
            </p:grpSpPr>
            <p:sp>
              <p:nvSpPr>
                <p:cNvPr id="157810" name="Line 68"/>
                <p:cNvSpPr>
                  <a:spLocks noChangeShapeType="1"/>
                </p:cNvSpPr>
                <p:nvPr/>
              </p:nvSpPr>
              <p:spPr bwMode="auto">
                <a:xfrm flipV="1">
                  <a:off x="3617" y="3425"/>
                  <a:ext cx="56"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811" name="Line 69"/>
                <p:cNvSpPr>
                  <a:spLocks noChangeShapeType="1"/>
                </p:cNvSpPr>
                <p:nvPr/>
              </p:nvSpPr>
              <p:spPr bwMode="auto">
                <a:xfrm>
                  <a:off x="3724" y="3481"/>
                  <a:ext cx="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812" name="Line 70"/>
                <p:cNvSpPr>
                  <a:spLocks noChangeShapeType="1"/>
                </p:cNvSpPr>
                <p:nvPr/>
              </p:nvSpPr>
              <p:spPr bwMode="auto">
                <a:xfrm>
                  <a:off x="3668" y="3427"/>
                  <a:ext cx="58" cy="5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157806" name="Group 75"/>
              <p:cNvGrpSpPr>
                <a:grpSpLocks/>
              </p:cNvGrpSpPr>
              <p:nvPr/>
            </p:nvGrpSpPr>
            <p:grpSpPr bwMode="auto">
              <a:xfrm>
                <a:off x="3617" y="3424"/>
                <a:ext cx="155" cy="57"/>
                <a:chOff x="3617" y="3424"/>
                <a:chExt cx="155" cy="57"/>
              </a:xfrm>
            </p:grpSpPr>
            <p:sp>
              <p:nvSpPr>
                <p:cNvPr id="157807" name="Line 72"/>
                <p:cNvSpPr>
                  <a:spLocks noChangeShapeType="1"/>
                </p:cNvSpPr>
                <p:nvPr/>
              </p:nvSpPr>
              <p:spPr bwMode="auto">
                <a:xfrm>
                  <a:off x="3617" y="3480"/>
                  <a:ext cx="56"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808" name="Line 73"/>
                <p:cNvSpPr>
                  <a:spLocks noChangeShapeType="1"/>
                </p:cNvSpPr>
                <p:nvPr/>
              </p:nvSpPr>
              <p:spPr bwMode="auto">
                <a:xfrm>
                  <a:off x="3723" y="3425"/>
                  <a:ext cx="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809" name="Line 74"/>
                <p:cNvSpPr>
                  <a:spLocks noChangeShapeType="1"/>
                </p:cNvSpPr>
                <p:nvPr/>
              </p:nvSpPr>
              <p:spPr bwMode="auto">
                <a:xfrm flipV="1">
                  <a:off x="3668" y="3424"/>
                  <a:ext cx="58" cy="5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57712" name="Group 90"/>
            <p:cNvGrpSpPr>
              <a:grpSpLocks/>
            </p:cNvGrpSpPr>
            <p:nvPr/>
          </p:nvGrpSpPr>
          <p:grpSpPr bwMode="auto">
            <a:xfrm>
              <a:off x="3822" y="2992"/>
              <a:ext cx="316" cy="147"/>
              <a:chOff x="3822" y="2992"/>
              <a:chExt cx="316" cy="147"/>
            </a:xfrm>
          </p:grpSpPr>
          <p:sp>
            <p:nvSpPr>
              <p:cNvPr id="157787" name="Oval 77"/>
              <p:cNvSpPr>
                <a:spLocks noChangeArrowheads="1"/>
              </p:cNvSpPr>
              <p:nvPr/>
            </p:nvSpPr>
            <p:spPr bwMode="auto">
              <a:xfrm>
                <a:off x="3825" y="3058"/>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7788" name="Line 78"/>
              <p:cNvSpPr>
                <a:spLocks noChangeShapeType="1"/>
              </p:cNvSpPr>
              <p:nvPr/>
            </p:nvSpPr>
            <p:spPr bwMode="auto">
              <a:xfrm>
                <a:off x="3825" y="3051"/>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89" name="Line 79"/>
              <p:cNvSpPr>
                <a:spLocks noChangeShapeType="1"/>
              </p:cNvSpPr>
              <p:nvPr/>
            </p:nvSpPr>
            <p:spPr bwMode="auto">
              <a:xfrm>
                <a:off x="4138" y="3051"/>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90" name="Rectangle 80"/>
              <p:cNvSpPr>
                <a:spLocks noChangeArrowheads="1"/>
              </p:cNvSpPr>
              <p:nvPr/>
            </p:nvSpPr>
            <p:spPr bwMode="auto">
              <a:xfrm>
                <a:off x="3825" y="3051"/>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57791" name="Oval 81"/>
              <p:cNvSpPr>
                <a:spLocks noChangeArrowheads="1"/>
              </p:cNvSpPr>
              <p:nvPr/>
            </p:nvSpPr>
            <p:spPr bwMode="auto">
              <a:xfrm>
                <a:off x="3822" y="2992"/>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57792" name="Group 85"/>
              <p:cNvGrpSpPr>
                <a:grpSpLocks/>
              </p:cNvGrpSpPr>
              <p:nvPr/>
            </p:nvGrpSpPr>
            <p:grpSpPr bwMode="auto">
              <a:xfrm>
                <a:off x="3897" y="3012"/>
                <a:ext cx="156" cy="56"/>
                <a:chOff x="3897" y="3012"/>
                <a:chExt cx="156" cy="56"/>
              </a:xfrm>
            </p:grpSpPr>
            <p:sp>
              <p:nvSpPr>
                <p:cNvPr id="157797" name="Line 82"/>
                <p:cNvSpPr>
                  <a:spLocks noChangeShapeType="1"/>
                </p:cNvSpPr>
                <p:nvPr/>
              </p:nvSpPr>
              <p:spPr bwMode="auto">
                <a:xfrm flipV="1">
                  <a:off x="3897" y="3012"/>
                  <a:ext cx="56"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98" name="Line 83"/>
                <p:cNvSpPr>
                  <a:spLocks noChangeShapeType="1"/>
                </p:cNvSpPr>
                <p:nvPr/>
              </p:nvSpPr>
              <p:spPr bwMode="auto">
                <a:xfrm>
                  <a:off x="4004" y="3068"/>
                  <a:ext cx="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99" name="Line 84"/>
                <p:cNvSpPr>
                  <a:spLocks noChangeShapeType="1"/>
                </p:cNvSpPr>
                <p:nvPr/>
              </p:nvSpPr>
              <p:spPr bwMode="auto">
                <a:xfrm>
                  <a:off x="3948" y="3014"/>
                  <a:ext cx="58" cy="5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157793" name="Group 89"/>
              <p:cNvGrpSpPr>
                <a:grpSpLocks/>
              </p:cNvGrpSpPr>
              <p:nvPr/>
            </p:nvGrpSpPr>
            <p:grpSpPr bwMode="auto">
              <a:xfrm>
                <a:off x="3897" y="3011"/>
                <a:ext cx="155" cy="57"/>
                <a:chOff x="3897" y="3011"/>
                <a:chExt cx="155" cy="57"/>
              </a:xfrm>
            </p:grpSpPr>
            <p:sp>
              <p:nvSpPr>
                <p:cNvPr id="157794" name="Line 86"/>
                <p:cNvSpPr>
                  <a:spLocks noChangeShapeType="1"/>
                </p:cNvSpPr>
                <p:nvPr/>
              </p:nvSpPr>
              <p:spPr bwMode="auto">
                <a:xfrm>
                  <a:off x="3897" y="3067"/>
                  <a:ext cx="56"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95" name="Line 87"/>
                <p:cNvSpPr>
                  <a:spLocks noChangeShapeType="1"/>
                </p:cNvSpPr>
                <p:nvPr/>
              </p:nvSpPr>
              <p:spPr bwMode="auto">
                <a:xfrm>
                  <a:off x="4003" y="3012"/>
                  <a:ext cx="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96" name="Line 88"/>
                <p:cNvSpPr>
                  <a:spLocks noChangeShapeType="1"/>
                </p:cNvSpPr>
                <p:nvPr/>
              </p:nvSpPr>
              <p:spPr bwMode="auto">
                <a:xfrm flipV="1">
                  <a:off x="3948" y="3011"/>
                  <a:ext cx="58" cy="5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sp>
          <p:nvSpPr>
            <p:cNvPr id="157713" name="Freeform 91"/>
            <p:cNvSpPr>
              <a:spLocks noChangeArrowheads="1"/>
            </p:cNvSpPr>
            <p:nvPr/>
          </p:nvSpPr>
          <p:spPr bwMode="auto">
            <a:xfrm>
              <a:off x="3511" y="2877"/>
              <a:ext cx="319" cy="195"/>
            </a:xfrm>
            <a:custGeom>
              <a:avLst/>
              <a:gdLst>
                <a:gd name="T0" fmla="*/ 0 w 319"/>
                <a:gd name="T1" fmla="*/ 0 h 195"/>
                <a:gd name="T2" fmla="*/ 318 w 319"/>
                <a:gd name="T3" fmla="*/ 194 h 195"/>
                <a:gd name="T4" fmla="*/ 0 60000 65536"/>
                <a:gd name="T5" fmla="*/ 0 60000 65536"/>
              </a:gdLst>
              <a:ahLst/>
              <a:cxnLst>
                <a:cxn ang="T4">
                  <a:pos x="T0" y="T1"/>
                </a:cxn>
                <a:cxn ang="T5">
                  <a:pos x="T2" y="T3"/>
                </a:cxn>
              </a:cxnLst>
              <a:rect l="0" t="0" r="r" b="b"/>
              <a:pathLst>
                <a:path w="319" h="195">
                  <a:moveTo>
                    <a:pt x="0" y="0"/>
                  </a:moveTo>
                  <a:lnTo>
                    <a:pt x="318" y="194"/>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14" name="Freeform 92"/>
            <p:cNvSpPr>
              <a:spLocks noChangeArrowheads="1"/>
            </p:cNvSpPr>
            <p:nvPr/>
          </p:nvSpPr>
          <p:spPr bwMode="auto">
            <a:xfrm>
              <a:off x="2840" y="3124"/>
              <a:ext cx="304" cy="151"/>
            </a:xfrm>
            <a:custGeom>
              <a:avLst/>
              <a:gdLst>
                <a:gd name="T0" fmla="*/ 0 w 304"/>
                <a:gd name="T1" fmla="*/ 0 h 151"/>
                <a:gd name="T2" fmla="*/ 303 w 304"/>
                <a:gd name="T3" fmla="*/ 150 h 151"/>
                <a:gd name="T4" fmla="*/ 0 60000 65536"/>
                <a:gd name="T5" fmla="*/ 0 60000 65536"/>
              </a:gdLst>
              <a:ahLst/>
              <a:cxnLst>
                <a:cxn ang="T4">
                  <a:pos x="T0" y="T1"/>
                </a:cxn>
                <a:cxn ang="T5">
                  <a:pos x="T2" y="T3"/>
                </a:cxn>
              </a:cxnLst>
              <a:rect l="0" t="0" r="r" b="b"/>
              <a:pathLst>
                <a:path w="304" h="151">
                  <a:moveTo>
                    <a:pt x="0" y="0"/>
                  </a:moveTo>
                  <a:lnTo>
                    <a:pt x="303" y="15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15" name="Freeform 93"/>
            <p:cNvSpPr>
              <a:spLocks noChangeArrowheads="1"/>
            </p:cNvSpPr>
            <p:nvPr/>
          </p:nvSpPr>
          <p:spPr bwMode="auto">
            <a:xfrm>
              <a:off x="3437" y="3109"/>
              <a:ext cx="397" cy="157"/>
            </a:xfrm>
            <a:custGeom>
              <a:avLst/>
              <a:gdLst>
                <a:gd name="T0" fmla="*/ 0 w 397"/>
                <a:gd name="T1" fmla="*/ 156 h 157"/>
                <a:gd name="T2" fmla="*/ 396 w 397"/>
                <a:gd name="T3" fmla="*/ 0 h 157"/>
                <a:gd name="T4" fmla="*/ 0 60000 65536"/>
                <a:gd name="T5" fmla="*/ 0 60000 65536"/>
              </a:gdLst>
              <a:ahLst/>
              <a:cxnLst>
                <a:cxn ang="T4">
                  <a:pos x="T0" y="T1"/>
                </a:cxn>
                <a:cxn ang="T5">
                  <a:pos x="T2" y="T3"/>
                </a:cxn>
              </a:cxnLst>
              <a:rect l="0" t="0" r="r" b="b"/>
              <a:pathLst>
                <a:path w="397" h="157">
                  <a:moveTo>
                    <a:pt x="0" y="156"/>
                  </a:moveTo>
                  <a:lnTo>
                    <a:pt x="396"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16" name="Freeform 94"/>
            <p:cNvSpPr>
              <a:spLocks noChangeArrowheads="1"/>
            </p:cNvSpPr>
            <p:nvPr/>
          </p:nvSpPr>
          <p:spPr bwMode="auto">
            <a:xfrm>
              <a:off x="3857" y="3143"/>
              <a:ext cx="131" cy="321"/>
            </a:xfrm>
            <a:custGeom>
              <a:avLst/>
              <a:gdLst>
                <a:gd name="T0" fmla="*/ 0 w 131"/>
                <a:gd name="T1" fmla="*/ 320 h 321"/>
                <a:gd name="T2" fmla="*/ 130 w 131"/>
                <a:gd name="T3" fmla="*/ 0 h 321"/>
                <a:gd name="T4" fmla="*/ 0 60000 65536"/>
                <a:gd name="T5" fmla="*/ 0 60000 65536"/>
              </a:gdLst>
              <a:ahLst/>
              <a:cxnLst>
                <a:cxn ang="T4">
                  <a:pos x="T0" y="T1"/>
                </a:cxn>
                <a:cxn ang="T5">
                  <a:pos x="T2" y="T3"/>
                </a:cxn>
              </a:cxnLst>
              <a:rect l="0" t="0" r="r" b="b"/>
              <a:pathLst>
                <a:path w="131" h="321">
                  <a:moveTo>
                    <a:pt x="0" y="320"/>
                  </a:moveTo>
                  <a:lnTo>
                    <a:pt x="13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17" name="Freeform 95"/>
            <p:cNvSpPr>
              <a:spLocks noChangeArrowheads="1"/>
            </p:cNvSpPr>
            <p:nvPr/>
          </p:nvSpPr>
          <p:spPr bwMode="auto">
            <a:xfrm>
              <a:off x="3079" y="3479"/>
              <a:ext cx="465" cy="48"/>
            </a:xfrm>
            <a:custGeom>
              <a:avLst/>
              <a:gdLst>
                <a:gd name="T0" fmla="*/ 464 w 465"/>
                <a:gd name="T1" fmla="*/ 47 h 48"/>
                <a:gd name="T2" fmla="*/ 0 w 465"/>
                <a:gd name="T3" fmla="*/ 0 h 48"/>
                <a:gd name="T4" fmla="*/ 0 60000 65536"/>
                <a:gd name="T5" fmla="*/ 0 60000 65536"/>
              </a:gdLst>
              <a:ahLst/>
              <a:cxnLst>
                <a:cxn ang="T4">
                  <a:pos x="T0" y="T1"/>
                </a:cxn>
                <a:cxn ang="T5">
                  <a:pos x="T2" y="T3"/>
                </a:cxn>
              </a:cxnLst>
              <a:rect l="0" t="0" r="r" b="b"/>
              <a:pathLst>
                <a:path w="465" h="48">
                  <a:moveTo>
                    <a:pt x="464" y="47"/>
                  </a:moveTo>
                  <a:lnTo>
                    <a:pt x="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18" name="Freeform 96"/>
            <p:cNvSpPr>
              <a:spLocks noChangeArrowheads="1"/>
            </p:cNvSpPr>
            <p:nvPr/>
          </p:nvSpPr>
          <p:spPr bwMode="auto">
            <a:xfrm>
              <a:off x="2741" y="3139"/>
              <a:ext cx="123" cy="269"/>
            </a:xfrm>
            <a:custGeom>
              <a:avLst/>
              <a:gdLst>
                <a:gd name="T0" fmla="*/ 112 w 123"/>
                <a:gd name="T1" fmla="*/ 265 h 269"/>
                <a:gd name="T2" fmla="*/ 122 w 123"/>
                <a:gd name="T3" fmla="*/ 268 h 269"/>
                <a:gd name="T4" fmla="*/ 0 w 123"/>
                <a:gd name="T5" fmla="*/ 0 h 269"/>
                <a:gd name="T6" fmla="*/ 0 60000 65536"/>
                <a:gd name="T7" fmla="*/ 0 60000 65536"/>
                <a:gd name="T8" fmla="*/ 0 60000 65536"/>
              </a:gdLst>
              <a:ahLst/>
              <a:cxnLst>
                <a:cxn ang="T6">
                  <a:pos x="T0" y="T1"/>
                </a:cxn>
                <a:cxn ang="T7">
                  <a:pos x="T2" y="T3"/>
                </a:cxn>
                <a:cxn ang="T8">
                  <a:pos x="T4" y="T5"/>
                </a:cxn>
              </a:cxnLst>
              <a:rect l="0" t="0" r="r" b="b"/>
              <a:pathLst>
                <a:path w="123" h="269">
                  <a:moveTo>
                    <a:pt x="112" y="265"/>
                  </a:moveTo>
                  <a:lnTo>
                    <a:pt x="122" y="268"/>
                  </a:lnTo>
                  <a:lnTo>
                    <a:pt x="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19" name="Rectangle 97"/>
            <p:cNvSpPr>
              <a:spLocks noChangeArrowheads="1"/>
            </p:cNvSpPr>
            <p:nvPr/>
          </p:nvSpPr>
          <p:spPr bwMode="auto">
            <a:xfrm>
              <a:off x="1550" y="2896"/>
              <a:ext cx="728" cy="1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7720" name="Rectangle 98"/>
            <p:cNvSpPr>
              <a:spLocks noChangeArrowheads="1"/>
            </p:cNvSpPr>
            <p:nvPr/>
          </p:nvSpPr>
          <p:spPr bwMode="auto">
            <a:xfrm>
              <a:off x="1536" y="2912"/>
              <a:ext cx="721" cy="148"/>
            </a:xfrm>
            <a:prstGeom prst="rect">
              <a:avLst/>
            </a:prstGeom>
            <a:solidFill>
              <a:schemeClr val="accent2"/>
            </a:solidFill>
            <a:ln w="12700">
              <a:solidFill>
                <a:schemeClr val="tx1"/>
              </a:solidFill>
              <a:miter lim="800000"/>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7721" name="Line 99"/>
            <p:cNvSpPr>
              <a:spLocks noChangeShapeType="1"/>
            </p:cNvSpPr>
            <p:nvPr/>
          </p:nvSpPr>
          <p:spPr bwMode="auto">
            <a:xfrm>
              <a:off x="2181" y="2994"/>
              <a:ext cx="266" cy="0"/>
            </a:xfrm>
            <a:prstGeom prst="line">
              <a:avLst/>
            </a:prstGeom>
            <a:noFill/>
            <a:ln w="127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57722" name="Rectangle 100"/>
            <p:cNvSpPr>
              <a:spLocks noChangeArrowheads="1"/>
            </p:cNvSpPr>
            <p:nvPr/>
          </p:nvSpPr>
          <p:spPr bwMode="auto">
            <a:xfrm>
              <a:off x="2812" y="281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Arial" panose="020B0604020202020204" pitchFamily="34" charset="0"/>
                </a:rPr>
                <a:t>1</a:t>
              </a:r>
            </a:p>
          </p:txBody>
        </p:sp>
        <p:sp>
          <p:nvSpPr>
            <p:cNvPr id="157723" name="Rectangle 101"/>
            <p:cNvSpPr>
              <a:spLocks noChangeArrowheads="1"/>
            </p:cNvSpPr>
            <p:nvPr/>
          </p:nvSpPr>
          <p:spPr bwMode="auto">
            <a:xfrm>
              <a:off x="2758" y="3091"/>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a:latin typeface="Arial" panose="020B0604020202020204" pitchFamily="34" charset="0"/>
                </a:rPr>
                <a:t>2</a:t>
              </a:r>
            </a:p>
          </p:txBody>
        </p:sp>
        <p:sp>
          <p:nvSpPr>
            <p:cNvPr id="157724" name="Rectangle 102"/>
            <p:cNvSpPr>
              <a:spLocks noChangeArrowheads="1"/>
            </p:cNvSpPr>
            <p:nvPr/>
          </p:nvSpPr>
          <p:spPr bwMode="auto">
            <a:xfrm>
              <a:off x="2600" y="3137"/>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a:latin typeface="Arial" panose="020B0604020202020204" pitchFamily="34" charset="0"/>
                </a:rPr>
                <a:t>3</a:t>
              </a:r>
            </a:p>
          </p:txBody>
        </p:sp>
        <p:sp>
          <p:nvSpPr>
            <p:cNvPr id="157725" name="Rectangle 103"/>
            <p:cNvSpPr>
              <a:spLocks noChangeArrowheads="1"/>
            </p:cNvSpPr>
            <p:nvPr/>
          </p:nvSpPr>
          <p:spPr bwMode="auto">
            <a:xfrm>
              <a:off x="1932" y="2914"/>
              <a:ext cx="267" cy="149"/>
            </a:xfrm>
            <a:prstGeom prst="rect">
              <a:avLst/>
            </a:prstGeom>
            <a:solidFill>
              <a:schemeClr val="accent1"/>
            </a:solidFill>
            <a:ln w="12700">
              <a:solidFill>
                <a:schemeClr val="tx1"/>
              </a:solidFill>
              <a:miter lim="800000"/>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7726" name="Rectangle 104"/>
            <p:cNvSpPr>
              <a:spLocks noChangeArrowheads="1"/>
            </p:cNvSpPr>
            <p:nvPr/>
          </p:nvSpPr>
          <p:spPr bwMode="auto">
            <a:xfrm>
              <a:off x="1901" y="2896"/>
              <a:ext cx="32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latin typeface="Arial" panose="020B0604020202020204" pitchFamily="34" charset="0"/>
                </a:rPr>
                <a:t>0111</a:t>
              </a:r>
            </a:p>
          </p:txBody>
        </p:sp>
        <p:sp>
          <p:nvSpPr>
            <p:cNvPr id="157727" name="Rectangle 105"/>
            <p:cNvSpPr>
              <a:spLocks noChangeArrowheads="1"/>
            </p:cNvSpPr>
            <p:nvPr/>
          </p:nvSpPr>
          <p:spPr bwMode="auto">
            <a:xfrm>
              <a:off x="820" y="2466"/>
              <a:ext cx="14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a:latin typeface="Arial" panose="020B0604020202020204" pitchFamily="34" charset="0"/>
                </a:rPr>
                <a:t>到达分组的首部中的值</a:t>
              </a:r>
            </a:p>
          </p:txBody>
        </p:sp>
        <p:sp>
          <p:nvSpPr>
            <p:cNvPr id="157728" name="Line 106"/>
            <p:cNvSpPr>
              <a:spLocks noChangeShapeType="1"/>
            </p:cNvSpPr>
            <p:nvPr/>
          </p:nvSpPr>
          <p:spPr bwMode="auto">
            <a:xfrm flipH="1">
              <a:off x="1691" y="3076"/>
              <a:ext cx="8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29" name="Rectangle 107"/>
            <p:cNvSpPr>
              <a:spLocks noChangeArrowheads="1"/>
            </p:cNvSpPr>
            <p:nvPr/>
          </p:nvSpPr>
          <p:spPr bwMode="auto">
            <a:xfrm>
              <a:off x="1666" y="893"/>
              <a:ext cx="117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b="1">
                  <a:latin typeface="Arial" panose="020B0604020202020204" pitchFamily="34" charset="0"/>
                </a:rPr>
                <a:t>选路算法</a:t>
              </a:r>
            </a:p>
          </p:txBody>
        </p:sp>
        <p:sp>
          <p:nvSpPr>
            <p:cNvPr id="157730" name="Rectangle 108"/>
            <p:cNvSpPr>
              <a:spLocks noChangeArrowheads="1"/>
            </p:cNvSpPr>
            <p:nvPr/>
          </p:nvSpPr>
          <p:spPr bwMode="auto">
            <a:xfrm>
              <a:off x="1620" y="1365"/>
              <a:ext cx="1261" cy="804"/>
            </a:xfrm>
            <a:prstGeom prst="rect">
              <a:avLst/>
            </a:prstGeom>
            <a:solidFill>
              <a:schemeClr val="bg1"/>
            </a:solidFill>
            <a:ln w="12700">
              <a:solidFill>
                <a:schemeClr val="tx1"/>
              </a:solidFill>
              <a:miter lim="800000"/>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7731" name="Rectangle 109"/>
            <p:cNvSpPr>
              <a:spLocks noChangeArrowheads="1"/>
            </p:cNvSpPr>
            <p:nvPr/>
          </p:nvSpPr>
          <p:spPr bwMode="auto">
            <a:xfrm>
              <a:off x="1485" y="1334"/>
              <a:ext cx="105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latin typeface="Arial" panose="020B0604020202020204" pitchFamily="34" charset="0"/>
                </a:rPr>
                <a:t>            </a:t>
              </a:r>
              <a:r>
                <a:rPr lang="zh-CN" altLang="en-US" sz="1400" b="1">
                  <a:latin typeface="Arial" panose="020B0604020202020204" pitchFamily="34" charset="0"/>
                </a:rPr>
                <a:t>本地转发表</a:t>
              </a:r>
            </a:p>
          </p:txBody>
        </p:sp>
        <p:sp>
          <p:nvSpPr>
            <p:cNvPr id="157732" name="Rectangle 110"/>
            <p:cNvSpPr>
              <a:spLocks noChangeArrowheads="1"/>
            </p:cNvSpPr>
            <p:nvPr/>
          </p:nvSpPr>
          <p:spPr bwMode="auto">
            <a:xfrm>
              <a:off x="1596" y="1490"/>
              <a:ext cx="76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b="1">
                  <a:latin typeface="Arial" panose="020B0604020202020204" pitchFamily="34" charset="0"/>
                </a:rPr>
                <a:t>首部值</a:t>
              </a:r>
            </a:p>
          </p:txBody>
        </p:sp>
        <p:sp>
          <p:nvSpPr>
            <p:cNvPr id="157733" name="Rectangle 111"/>
            <p:cNvSpPr>
              <a:spLocks noChangeArrowheads="1"/>
            </p:cNvSpPr>
            <p:nvPr/>
          </p:nvSpPr>
          <p:spPr bwMode="auto">
            <a:xfrm>
              <a:off x="2268" y="1491"/>
              <a:ext cx="65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b="1">
                  <a:latin typeface="Arial" panose="020B0604020202020204" pitchFamily="34" charset="0"/>
                </a:rPr>
                <a:t>输出链路</a:t>
              </a:r>
            </a:p>
          </p:txBody>
        </p:sp>
        <p:sp>
          <p:nvSpPr>
            <p:cNvPr id="157734" name="Line 112"/>
            <p:cNvSpPr>
              <a:spLocks noChangeShapeType="1"/>
            </p:cNvSpPr>
            <p:nvPr/>
          </p:nvSpPr>
          <p:spPr bwMode="auto">
            <a:xfrm>
              <a:off x="2330" y="1498"/>
              <a:ext cx="5"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35" name="Rectangle 113"/>
            <p:cNvSpPr>
              <a:spLocks noChangeArrowheads="1"/>
            </p:cNvSpPr>
            <p:nvPr/>
          </p:nvSpPr>
          <p:spPr bwMode="auto">
            <a:xfrm>
              <a:off x="2006" y="1669"/>
              <a:ext cx="331"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200" b="1">
                  <a:latin typeface="Arial" panose="020B0604020202020204" pitchFamily="34" charset="0"/>
                </a:rPr>
                <a:t>0100</a:t>
              </a:r>
            </a:p>
            <a:p>
              <a:pPr algn="r" eaLnBrk="1" hangingPunct="1"/>
              <a:r>
                <a:rPr lang="en-US" altLang="zh-CN" sz="1200" b="1">
                  <a:latin typeface="Arial" panose="020B0604020202020204" pitchFamily="34" charset="0"/>
                </a:rPr>
                <a:t>0101</a:t>
              </a:r>
            </a:p>
            <a:p>
              <a:pPr algn="r" eaLnBrk="1" hangingPunct="1"/>
              <a:r>
                <a:rPr lang="en-US" altLang="zh-CN" sz="1200" b="1">
                  <a:latin typeface="Arial" panose="020B0604020202020204" pitchFamily="34" charset="0"/>
                </a:rPr>
                <a:t>0111</a:t>
              </a:r>
            </a:p>
            <a:p>
              <a:pPr algn="r" eaLnBrk="1" hangingPunct="1"/>
              <a:r>
                <a:rPr lang="en-US" altLang="zh-CN" sz="1200" b="1">
                  <a:latin typeface="Arial" panose="020B0604020202020204" pitchFamily="34" charset="0"/>
                </a:rPr>
                <a:t>1001</a:t>
              </a:r>
            </a:p>
          </p:txBody>
        </p:sp>
        <p:sp>
          <p:nvSpPr>
            <p:cNvPr id="157736" name="Rectangle 114"/>
            <p:cNvSpPr>
              <a:spLocks noChangeArrowheads="1"/>
            </p:cNvSpPr>
            <p:nvPr/>
          </p:nvSpPr>
          <p:spPr bwMode="auto">
            <a:xfrm>
              <a:off x="2339" y="1669"/>
              <a:ext cx="171"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b="1">
                  <a:latin typeface="Arial" panose="020B0604020202020204" pitchFamily="34" charset="0"/>
                </a:rPr>
                <a:t>3</a:t>
              </a:r>
            </a:p>
            <a:p>
              <a:pPr algn="ctr" eaLnBrk="1" hangingPunct="1"/>
              <a:r>
                <a:rPr lang="en-US" altLang="zh-CN" sz="1200" b="1">
                  <a:latin typeface="Arial" panose="020B0604020202020204" pitchFamily="34" charset="0"/>
                </a:rPr>
                <a:t>2</a:t>
              </a:r>
            </a:p>
            <a:p>
              <a:pPr algn="ctr" eaLnBrk="1" hangingPunct="1"/>
              <a:r>
                <a:rPr lang="en-US" altLang="zh-CN" sz="1200" b="1">
                  <a:latin typeface="Arial" panose="020B0604020202020204" pitchFamily="34" charset="0"/>
                </a:rPr>
                <a:t>2</a:t>
              </a:r>
            </a:p>
            <a:p>
              <a:pPr algn="ctr" eaLnBrk="1" hangingPunct="1"/>
              <a:r>
                <a:rPr lang="en-US" altLang="zh-CN" sz="1200" b="1">
                  <a:latin typeface="Arial" panose="020B0604020202020204" pitchFamily="34" charset="0"/>
                </a:rPr>
                <a:t>1</a:t>
              </a:r>
            </a:p>
          </p:txBody>
        </p:sp>
        <p:sp>
          <p:nvSpPr>
            <p:cNvPr id="157737" name="Line 115"/>
            <p:cNvSpPr>
              <a:spLocks noChangeShapeType="1"/>
            </p:cNvSpPr>
            <p:nvPr/>
          </p:nvSpPr>
          <p:spPr bwMode="auto">
            <a:xfrm>
              <a:off x="1619" y="1660"/>
              <a:ext cx="126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38" name="Line 116"/>
            <p:cNvSpPr>
              <a:spLocks noChangeShapeType="1"/>
            </p:cNvSpPr>
            <p:nvPr/>
          </p:nvSpPr>
          <p:spPr bwMode="auto">
            <a:xfrm>
              <a:off x="1614" y="1504"/>
              <a:ext cx="126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39" name="Freeform 117"/>
            <p:cNvSpPr>
              <a:spLocks noChangeArrowheads="1"/>
            </p:cNvSpPr>
            <p:nvPr/>
          </p:nvSpPr>
          <p:spPr bwMode="auto">
            <a:xfrm>
              <a:off x="2175" y="1190"/>
              <a:ext cx="173" cy="152"/>
            </a:xfrm>
            <a:custGeom>
              <a:avLst/>
              <a:gdLst>
                <a:gd name="T0" fmla="*/ 172 w 173"/>
                <a:gd name="T1" fmla="*/ 91 h 152"/>
                <a:gd name="T2" fmla="*/ 130 w 173"/>
                <a:gd name="T3" fmla="*/ 91 h 152"/>
                <a:gd name="T4" fmla="*/ 130 w 173"/>
                <a:gd name="T5" fmla="*/ 0 h 152"/>
                <a:gd name="T6" fmla="*/ 42 w 173"/>
                <a:gd name="T7" fmla="*/ 0 h 152"/>
                <a:gd name="T8" fmla="*/ 42 w 173"/>
                <a:gd name="T9" fmla="*/ 91 h 152"/>
                <a:gd name="T10" fmla="*/ 0 w 173"/>
                <a:gd name="T11" fmla="*/ 91 h 152"/>
                <a:gd name="T12" fmla="*/ 86 w 173"/>
                <a:gd name="T13" fmla="*/ 151 h 152"/>
                <a:gd name="T14" fmla="*/ 172 w 173"/>
                <a:gd name="T15" fmla="*/ 91 h 15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3" h="152">
                  <a:moveTo>
                    <a:pt x="172" y="91"/>
                  </a:moveTo>
                  <a:lnTo>
                    <a:pt x="130" y="91"/>
                  </a:lnTo>
                  <a:lnTo>
                    <a:pt x="130" y="0"/>
                  </a:lnTo>
                  <a:lnTo>
                    <a:pt x="42" y="0"/>
                  </a:lnTo>
                  <a:lnTo>
                    <a:pt x="42" y="91"/>
                  </a:lnTo>
                  <a:lnTo>
                    <a:pt x="0" y="91"/>
                  </a:lnTo>
                  <a:lnTo>
                    <a:pt x="86" y="151"/>
                  </a:lnTo>
                  <a:lnTo>
                    <a:pt x="172" y="91"/>
                  </a:lnTo>
                </a:path>
              </a:pathLst>
            </a:custGeom>
            <a:solidFill>
              <a:schemeClr val="accent2"/>
            </a:solidFill>
            <a:ln w="12700" cap="rnd">
              <a:solidFill>
                <a:schemeClr val="tx1"/>
              </a:solidFill>
              <a:round/>
              <a:headEnd/>
              <a:tailEnd/>
            </a:ln>
          </p:spPr>
          <p:txBody>
            <a:bodyPr/>
            <a:lstStyle/>
            <a:p>
              <a:endParaRPr lang="zh-CN" altLang="en-US"/>
            </a:p>
          </p:txBody>
        </p:sp>
        <p:sp>
          <p:nvSpPr>
            <p:cNvPr id="157740" name="Line 118"/>
            <p:cNvSpPr>
              <a:spLocks noChangeShapeType="1"/>
            </p:cNvSpPr>
            <p:nvPr/>
          </p:nvSpPr>
          <p:spPr bwMode="auto">
            <a:xfrm>
              <a:off x="1793" y="2718"/>
              <a:ext cx="229" cy="216"/>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57741" name="Freeform 119"/>
            <p:cNvSpPr>
              <a:spLocks noChangeArrowheads="1"/>
            </p:cNvSpPr>
            <p:nvPr/>
          </p:nvSpPr>
          <p:spPr bwMode="auto">
            <a:xfrm>
              <a:off x="2469" y="3032"/>
              <a:ext cx="555" cy="163"/>
            </a:xfrm>
            <a:custGeom>
              <a:avLst/>
              <a:gdLst>
                <a:gd name="T0" fmla="*/ 0 w 555"/>
                <a:gd name="T1" fmla="*/ 5 h 163"/>
                <a:gd name="T2" fmla="*/ 40 w 555"/>
                <a:gd name="T3" fmla="*/ 2 h 163"/>
                <a:gd name="T4" fmla="*/ 82 w 555"/>
                <a:gd name="T5" fmla="*/ 0 h 163"/>
                <a:gd name="T6" fmla="*/ 169 w 555"/>
                <a:gd name="T7" fmla="*/ 2 h 163"/>
                <a:gd name="T8" fmla="*/ 212 w 555"/>
                <a:gd name="T9" fmla="*/ 4 h 163"/>
                <a:gd name="T10" fmla="*/ 252 w 555"/>
                <a:gd name="T11" fmla="*/ 8 h 163"/>
                <a:gd name="T12" fmla="*/ 290 w 555"/>
                <a:gd name="T13" fmla="*/ 14 h 163"/>
                <a:gd name="T14" fmla="*/ 324 w 555"/>
                <a:gd name="T15" fmla="*/ 21 h 163"/>
                <a:gd name="T16" fmla="*/ 358 w 555"/>
                <a:gd name="T17" fmla="*/ 33 h 163"/>
                <a:gd name="T18" fmla="*/ 392 w 555"/>
                <a:gd name="T19" fmla="*/ 48 h 163"/>
                <a:gd name="T20" fmla="*/ 424 w 555"/>
                <a:gd name="T21" fmla="*/ 65 h 163"/>
                <a:gd name="T22" fmla="*/ 454 w 555"/>
                <a:gd name="T23" fmla="*/ 84 h 163"/>
                <a:gd name="T24" fmla="*/ 483 w 555"/>
                <a:gd name="T25" fmla="*/ 104 h 163"/>
                <a:gd name="T26" fmla="*/ 509 w 555"/>
                <a:gd name="T27" fmla="*/ 124 h 163"/>
                <a:gd name="T28" fmla="*/ 533 w 555"/>
                <a:gd name="T29" fmla="*/ 144 h 163"/>
                <a:gd name="T30" fmla="*/ 554 w 555"/>
                <a:gd name="T31" fmla="*/ 162 h 1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55" h="163">
                  <a:moveTo>
                    <a:pt x="0" y="5"/>
                  </a:moveTo>
                  <a:lnTo>
                    <a:pt x="40" y="2"/>
                  </a:lnTo>
                  <a:lnTo>
                    <a:pt x="82" y="0"/>
                  </a:lnTo>
                  <a:lnTo>
                    <a:pt x="169" y="2"/>
                  </a:lnTo>
                  <a:lnTo>
                    <a:pt x="212" y="4"/>
                  </a:lnTo>
                  <a:lnTo>
                    <a:pt x="252" y="8"/>
                  </a:lnTo>
                  <a:lnTo>
                    <a:pt x="290" y="14"/>
                  </a:lnTo>
                  <a:lnTo>
                    <a:pt x="324" y="21"/>
                  </a:lnTo>
                  <a:lnTo>
                    <a:pt x="358" y="33"/>
                  </a:lnTo>
                  <a:lnTo>
                    <a:pt x="392" y="48"/>
                  </a:lnTo>
                  <a:lnTo>
                    <a:pt x="424" y="65"/>
                  </a:lnTo>
                  <a:lnTo>
                    <a:pt x="454" y="84"/>
                  </a:lnTo>
                  <a:lnTo>
                    <a:pt x="483" y="104"/>
                  </a:lnTo>
                  <a:lnTo>
                    <a:pt x="509" y="124"/>
                  </a:lnTo>
                  <a:lnTo>
                    <a:pt x="533" y="144"/>
                  </a:lnTo>
                  <a:lnTo>
                    <a:pt x="554" y="162"/>
                  </a:lnTo>
                </a:path>
              </a:pathLst>
            </a:custGeom>
            <a:noFill/>
            <a:ln w="50800" cap="rnd">
              <a:solidFill>
                <a:srgbClr val="FF3300"/>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42" name="Freeform 120"/>
            <p:cNvSpPr>
              <a:spLocks noChangeArrowheads="1"/>
            </p:cNvSpPr>
            <p:nvPr/>
          </p:nvSpPr>
          <p:spPr bwMode="auto">
            <a:xfrm>
              <a:off x="3940" y="2759"/>
              <a:ext cx="365" cy="230"/>
            </a:xfrm>
            <a:custGeom>
              <a:avLst/>
              <a:gdLst>
                <a:gd name="T0" fmla="*/ 364 w 365"/>
                <a:gd name="T1" fmla="*/ 0 h 230"/>
                <a:gd name="T2" fmla="*/ 338 w 365"/>
                <a:gd name="T3" fmla="*/ 15 h 230"/>
                <a:gd name="T4" fmla="*/ 313 w 365"/>
                <a:gd name="T5" fmla="*/ 29 h 230"/>
                <a:gd name="T6" fmla="*/ 290 w 365"/>
                <a:gd name="T7" fmla="*/ 42 h 230"/>
                <a:gd name="T8" fmla="*/ 269 w 365"/>
                <a:gd name="T9" fmla="*/ 55 h 230"/>
                <a:gd name="T10" fmla="*/ 230 w 365"/>
                <a:gd name="T11" fmla="*/ 79 h 230"/>
                <a:gd name="T12" fmla="*/ 195 w 365"/>
                <a:gd name="T13" fmla="*/ 103 h 230"/>
                <a:gd name="T14" fmla="*/ 165 w 365"/>
                <a:gd name="T15" fmla="*/ 128 h 230"/>
                <a:gd name="T16" fmla="*/ 138 w 365"/>
                <a:gd name="T17" fmla="*/ 156 h 230"/>
                <a:gd name="T18" fmla="*/ 115 w 365"/>
                <a:gd name="T19" fmla="*/ 187 h 230"/>
                <a:gd name="T20" fmla="*/ 103 w 365"/>
                <a:gd name="T21" fmla="*/ 205 h 230"/>
                <a:gd name="T22" fmla="*/ 93 w 365"/>
                <a:gd name="T23" fmla="*/ 224 h 230"/>
                <a:gd name="T24" fmla="*/ 83 w 365"/>
                <a:gd name="T25" fmla="*/ 224 h 230"/>
                <a:gd name="T26" fmla="*/ 75 w 365"/>
                <a:gd name="T27" fmla="*/ 225 h 230"/>
                <a:gd name="T28" fmla="*/ 61 w 365"/>
                <a:gd name="T29" fmla="*/ 228 h 230"/>
                <a:gd name="T30" fmla="*/ 48 w 365"/>
                <a:gd name="T31" fmla="*/ 229 h 230"/>
                <a:gd name="T32" fmla="*/ 40 w 365"/>
                <a:gd name="T33" fmla="*/ 228 h 230"/>
                <a:gd name="T34" fmla="*/ 31 w 365"/>
                <a:gd name="T35" fmla="*/ 226 h 230"/>
                <a:gd name="T36" fmla="*/ 34 w 365"/>
                <a:gd name="T37" fmla="*/ 204 h 230"/>
                <a:gd name="T38" fmla="*/ 36 w 365"/>
                <a:gd name="T39" fmla="*/ 184 h 230"/>
                <a:gd name="T40" fmla="*/ 37 w 365"/>
                <a:gd name="T41" fmla="*/ 167 h 230"/>
                <a:gd name="T42" fmla="*/ 38 w 365"/>
                <a:gd name="T43" fmla="*/ 152 h 230"/>
                <a:gd name="T44" fmla="*/ 39 w 365"/>
                <a:gd name="T45" fmla="*/ 138 h 230"/>
                <a:gd name="T46" fmla="*/ 39 w 365"/>
                <a:gd name="T47" fmla="*/ 126 h 230"/>
                <a:gd name="T48" fmla="*/ 37 w 365"/>
                <a:gd name="T49" fmla="*/ 104 h 230"/>
                <a:gd name="T50" fmla="*/ 32 w 365"/>
                <a:gd name="T51" fmla="*/ 83 h 230"/>
                <a:gd name="T52" fmla="*/ 25 w 365"/>
                <a:gd name="T53" fmla="*/ 61 h 230"/>
                <a:gd name="T54" fmla="*/ 20 w 365"/>
                <a:gd name="T55" fmla="*/ 48 h 230"/>
                <a:gd name="T56" fmla="*/ 14 w 365"/>
                <a:gd name="T57" fmla="*/ 35 h 230"/>
                <a:gd name="T58" fmla="*/ 8 w 365"/>
                <a:gd name="T59" fmla="*/ 19 h 230"/>
                <a:gd name="T60" fmla="*/ 0 w 365"/>
                <a:gd name="T61" fmla="*/ 2 h 230"/>
                <a:gd name="T62" fmla="*/ 110 w 365"/>
                <a:gd name="T63" fmla="*/ 1 h 230"/>
                <a:gd name="T64" fmla="*/ 164 w 365"/>
                <a:gd name="T65" fmla="*/ 1 h 230"/>
                <a:gd name="T66" fmla="*/ 215 w 365"/>
                <a:gd name="T67" fmla="*/ 1 h 230"/>
                <a:gd name="T68" fmla="*/ 261 w 365"/>
                <a:gd name="T69" fmla="*/ 1 h 230"/>
                <a:gd name="T70" fmla="*/ 283 w 365"/>
                <a:gd name="T71" fmla="*/ 0 h 230"/>
                <a:gd name="T72" fmla="*/ 303 w 365"/>
                <a:gd name="T73" fmla="*/ 0 h 230"/>
                <a:gd name="T74" fmla="*/ 321 w 365"/>
                <a:gd name="T75" fmla="*/ 0 h 230"/>
                <a:gd name="T76" fmla="*/ 338 w 365"/>
                <a:gd name="T77" fmla="*/ 0 h 230"/>
                <a:gd name="T78" fmla="*/ 352 w 365"/>
                <a:gd name="T79" fmla="*/ 0 h 230"/>
                <a:gd name="T80" fmla="*/ 364 w 365"/>
                <a:gd name="T81" fmla="*/ 0 h 23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5" h="230">
                  <a:moveTo>
                    <a:pt x="364" y="0"/>
                  </a:moveTo>
                  <a:lnTo>
                    <a:pt x="338" y="15"/>
                  </a:lnTo>
                  <a:lnTo>
                    <a:pt x="313" y="29"/>
                  </a:lnTo>
                  <a:lnTo>
                    <a:pt x="290" y="42"/>
                  </a:lnTo>
                  <a:lnTo>
                    <a:pt x="269" y="55"/>
                  </a:lnTo>
                  <a:lnTo>
                    <a:pt x="230" y="79"/>
                  </a:lnTo>
                  <a:lnTo>
                    <a:pt x="195" y="103"/>
                  </a:lnTo>
                  <a:lnTo>
                    <a:pt x="165" y="128"/>
                  </a:lnTo>
                  <a:lnTo>
                    <a:pt x="138" y="156"/>
                  </a:lnTo>
                  <a:lnTo>
                    <a:pt x="115" y="187"/>
                  </a:lnTo>
                  <a:lnTo>
                    <a:pt x="103" y="205"/>
                  </a:lnTo>
                  <a:lnTo>
                    <a:pt x="93" y="224"/>
                  </a:lnTo>
                  <a:lnTo>
                    <a:pt x="83" y="224"/>
                  </a:lnTo>
                  <a:lnTo>
                    <a:pt x="75" y="225"/>
                  </a:lnTo>
                  <a:lnTo>
                    <a:pt x="61" y="228"/>
                  </a:lnTo>
                  <a:lnTo>
                    <a:pt x="48" y="229"/>
                  </a:lnTo>
                  <a:lnTo>
                    <a:pt x="40" y="228"/>
                  </a:lnTo>
                  <a:lnTo>
                    <a:pt x="31" y="226"/>
                  </a:lnTo>
                  <a:lnTo>
                    <a:pt x="34" y="204"/>
                  </a:lnTo>
                  <a:lnTo>
                    <a:pt x="36" y="184"/>
                  </a:lnTo>
                  <a:lnTo>
                    <a:pt x="37" y="167"/>
                  </a:lnTo>
                  <a:lnTo>
                    <a:pt x="38" y="152"/>
                  </a:lnTo>
                  <a:lnTo>
                    <a:pt x="39" y="138"/>
                  </a:lnTo>
                  <a:lnTo>
                    <a:pt x="39" y="126"/>
                  </a:lnTo>
                  <a:lnTo>
                    <a:pt x="37" y="104"/>
                  </a:lnTo>
                  <a:lnTo>
                    <a:pt x="32" y="83"/>
                  </a:lnTo>
                  <a:lnTo>
                    <a:pt x="25" y="61"/>
                  </a:lnTo>
                  <a:lnTo>
                    <a:pt x="20" y="48"/>
                  </a:lnTo>
                  <a:lnTo>
                    <a:pt x="14" y="35"/>
                  </a:lnTo>
                  <a:lnTo>
                    <a:pt x="8" y="19"/>
                  </a:lnTo>
                  <a:lnTo>
                    <a:pt x="0" y="2"/>
                  </a:lnTo>
                  <a:lnTo>
                    <a:pt x="110" y="1"/>
                  </a:lnTo>
                  <a:lnTo>
                    <a:pt x="164" y="1"/>
                  </a:lnTo>
                  <a:lnTo>
                    <a:pt x="215" y="1"/>
                  </a:lnTo>
                  <a:lnTo>
                    <a:pt x="261" y="1"/>
                  </a:lnTo>
                  <a:lnTo>
                    <a:pt x="283" y="0"/>
                  </a:lnTo>
                  <a:lnTo>
                    <a:pt x="303" y="0"/>
                  </a:lnTo>
                  <a:lnTo>
                    <a:pt x="321" y="0"/>
                  </a:lnTo>
                  <a:lnTo>
                    <a:pt x="338" y="0"/>
                  </a:lnTo>
                  <a:lnTo>
                    <a:pt x="352" y="0"/>
                  </a:lnTo>
                  <a:lnTo>
                    <a:pt x="364" y="0"/>
                  </a:lnTo>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743" name="Freeform 121"/>
            <p:cNvSpPr>
              <a:spLocks noChangeArrowheads="1"/>
            </p:cNvSpPr>
            <p:nvPr/>
          </p:nvSpPr>
          <p:spPr bwMode="auto">
            <a:xfrm>
              <a:off x="3303" y="2580"/>
              <a:ext cx="365" cy="230"/>
            </a:xfrm>
            <a:custGeom>
              <a:avLst/>
              <a:gdLst>
                <a:gd name="T0" fmla="*/ 364 w 365"/>
                <a:gd name="T1" fmla="*/ 0 h 230"/>
                <a:gd name="T2" fmla="*/ 338 w 365"/>
                <a:gd name="T3" fmla="*/ 15 h 230"/>
                <a:gd name="T4" fmla="*/ 313 w 365"/>
                <a:gd name="T5" fmla="*/ 29 h 230"/>
                <a:gd name="T6" fmla="*/ 290 w 365"/>
                <a:gd name="T7" fmla="*/ 42 h 230"/>
                <a:gd name="T8" fmla="*/ 269 w 365"/>
                <a:gd name="T9" fmla="*/ 55 h 230"/>
                <a:gd name="T10" fmla="*/ 230 w 365"/>
                <a:gd name="T11" fmla="*/ 79 h 230"/>
                <a:gd name="T12" fmla="*/ 195 w 365"/>
                <a:gd name="T13" fmla="*/ 103 h 230"/>
                <a:gd name="T14" fmla="*/ 165 w 365"/>
                <a:gd name="T15" fmla="*/ 128 h 230"/>
                <a:gd name="T16" fmla="*/ 138 w 365"/>
                <a:gd name="T17" fmla="*/ 156 h 230"/>
                <a:gd name="T18" fmla="*/ 115 w 365"/>
                <a:gd name="T19" fmla="*/ 187 h 230"/>
                <a:gd name="T20" fmla="*/ 103 w 365"/>
                <a:gd name="T21" fmla="*/ 205 h 230"/>
                <a:gd name="T22" fmla="*/ 93 w 365"/>
                <a:gd name="T23" fmla="*/ 224 h 230"/>
                <a:gd name="T24" fmla="*/ 83 w 365"/>
                <a:gd name="T25" fmla="*/ 224 h 230"/>
                <a:gd name="T26" fmla="*/ 75 w 365"/>
                <a:gd name="T27" fmla="*/ 225 h 230"/>
                <a:gd name="T28" fmla="*/ 61 w 365"/>
                <a:gd name="T29" fmla="*/ 228 h 230"/>
                <a:gd name="T30" fmla="*/ 48 w 365"/>
                <a:gd name="T31" fmla="*/ 229 h 230"/>
                <a:gd name="T32" fmla="*/ 40 w 365"/>
                <a:gd name="T33" fmla="*/ 228 h 230"/>
                <a:gd name="T34" fmla="*/ 31 w 365"/>
                <a:gd name="T35" fmla="*/ 226 h 230"/>
                <a:gd name="T36" fmla="*/ 34 w 365"/>
                <a:gd name="T37" fmla="*/ 204 h 230"/>
                <a:gd name="T38" fmla="*/ 36 w 365"/>
                <a:gd name="T39" fmla="*/ 184 h 230"/>
                <a:gd name="T40" fmla="*/ 37 w 365"/>
                <a:gd name="T41" fmla="*/ 167 h 230"/>
                <a:gd name="T42" fmla="*/ 38 w 365"/>
                <a:gd name="T43" fmla="*/ 152 h 230"/>
                <a:gd name="T44" fmla="*/ 39 w 365"/>
                <a:gd name="T45" fmla="*/ 138 h 230"/>
                <a:gd name="T46" fmla="*/ 39 w 365"/>
                <a:gd name="T47" fmla="*/ 126 h 230"/>
                <a:gd name="T48" fmla="*/ 37 w 365"/>
                <a:gd name="T49" fmla="*/ 104 h 230"/>
                <a:gd name="T50" fmla="*/ 32 w 365"/>
                <a:gd name="T51" fmla="*/ 83 h 230"/>
                <a:gd name="T52" fmla="*/ 25 w 365"/>
                <a:gd name="T53" fmla="*/ 61 h 230"/>
                <a:gd name="T54" fmla="*/ 20 w 365"/>
                <a:gd name="T55" fmla="*/ 48 h 230"/>
                <a:gd name="T56" fmla="*/ 14 w 365"/>
                <a:gd name="T57" fmla="*/ 35 h 230"/>
                <a:gd name="T58" fmla="*/ 8 w 365"/>
                <a:gd name="T59" fmla="*/ 19 h 230"/>
                <a:gd name="T60" fmla="*/ 0 w 365"/>
                <a:gd name="T61" fmla="*/ 2 h 230"/>
                <a:gd name="T62" fmla="*/ 110 w 365"/>
                <a:gd name="T63" fmla="*/ 1 h 230"/>
                <a:gd name="T64" fmla="*/ 164 w 365"/>
                <a:gd name="T65" fmla="*/ 1 h 230"/>
                <a:gd name="T66" fmla="*/ 215 w 365"/>
                <a:gd name="T67" fmla="*/ 1 h 230"/>
                <a:gd name="T68" fmla="*/ 261 w 365"/>
                <a:gd name="T69" fmla="*/ 1 h 230"/>
                <a:gd name="T70" fmla="*/ 283 w 365"/>
                <a:gd name="T71" fmla="*/ 0 h 230"/>
                <a:gd name="T72" fmla="*/ 303 w 365"/>
                <a:gd name="T73" fmla="*/ 0 h 230"/>
                <a:gd name="T74" fmla="*/ 321 w 365"/>
                <a:gd name="T75" fmla="*/ 0 h 230"/>
                <a:gd name="T76" fmla="*/ 338 w 365"/>
                <a:gd name="T77" fmla="*/ 0 h 230"/>
                <a:gd name="T78" fmla="*/ 352 w 365"/>
                <a:gd name="T79" fmla="*/ 0 h 230"/>
                <a:gd name="T80" fmla="*/ 364 w 365"/>
                <a:gd name="T81" fmla="*/ 0 h 23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65" h="230">
                  <a:moveTo>
                    <a:pt x="364" y="0"/>
                  </a:moveTo>
                  <a:lnTo>
                    <a:pt x="338" y="15"/>
                  </a:lnTo>
                  <a:lnTo>
                    <a:pt x="313" y="29"/>
                  </a:lnTo>
                  <a:lnTo>
                    <a:pt x="290" y="42"/>
                  </a:lnTo>
                  <a:lnTo>
                    <a:pt x="269" y="55"/>
                  </a:lnTo>
                  <a:lnTo>
                    <a:pt x="230" y="79"/>
                  </a:lnTo>
                  <a:lnTo>
                    <a:pt x="195" y="103"/>
                  </a:lnTo>
                  <a:lnTo>
                    <a:pt x="165" y="128"/>
                  </a:lnTo>
                  <a:lnTo>
                    <a:pt x="138" y="156"/>
                  </a:lnTo>
                  <a:lnTo>
                    <a:pt x="115" y="187"/>
                  </a:lnTo>
                  <a:lnTo>
                    <a:pt x="103" y="205"/>
                  </a:lnTo>
                  <a:lnTo>
                    <a:pt x="93" y="224"/>
                  </a:lnTo>
                  <a:lnTo>
                    <a:pt x="83" y="224"/>
                  </a:lnTo>
                  <a:lnTo>
                    <a:pt x="75" y="225"/>
                  </a:lnTo>
                  <a:lnTo>
                    <a:pt x="61" y="228"/>
                  </a:lnTo>
                  <a:lnTo>
                    <a:pt x="48" y="229"/>
                  </a:lnTo>
                  <a:lnTo>
                    <a:pt x="40" y="228"/>
                  </a:lnTo>
                  <a:lnTo>
                    <a:pt x="31" y="226"/>
                  </a:lnTo>
                  <a:lnTo>
                    <a:pt x="34" y="204"/>
                  </a:lnTo>
                  <a:lnTo>
                    <a:pt x="36" y="184"/>
                  </a:lnTo>
                  <a:lnTo>
                    <a:pt x="37" y="167"/>
                  </a:lnTo>
                  <a:lnTo>
                    <a:pt x="38" y="152"/>
                  </a:lnTo>
                  <a:lnTo>
                    <a:pt x="39" y="138"/>
                  </a:lnTo>
                  <a:lnTo>
                    <a:pt x="39" y="126"/>
                  </a:lnTo>
                  <a:lnTo>
                    <a:pt x="37" y="104"/>
                  </a:lnTo>
                  <a:lnTo>
                    <a:pt x="32" y="83"/>
                  </a:lnTo>
                  <a:lnTo>
                    <a:pt x="25" y="61"/>
                  </a:lnTo>
                  <a:lnTo>
                    <a:pt x="20" y="48"/>
                  </a:lnTo>
                  <a:lnTo>
                    <a:pt x="14" y="35"/>
                  </a:lnTo>
                  <a:lnTo>
                    <a:pt x="8" y="19"/>
                  </a:lnTo>
                  <a:lnTo>
                    <a:pt x="0" y="2"/>
                  </a:lnTo>
                  <a:lnTo>
                    <a:pt x="110" y="1"/>
                  </a:lnTo>
                  <a:lnTo>
                    <a:pt x="164" y="1"/>
                  </a:lnTo>
                  <a:lnTo>
                    <a:pt x="215" y="1"/>
                  </a:lnTo>
                  <a:lnTo>
                    <a:pt x="261" y="1"/>
                  </a:lnTo>
                  <a:lnTo>
                    <a:pt x="283" y="0"/>
                  </a:lnTo>
                  <a:lnTo>
                    <a:pt x="303" y="0"/>
                  </a:lnTo>
                  <a:lnTo>
                    <a:pt x="321" y="0"/>
                  </a:lnTo>
                  <a:lnTo>
                    <a:pt x="338" y="0"/>
                  </a:lnTo>
                  <a:lnTo>
                    <a:pt x="352" y="0"/>
                  </a:lnTo>
                  <a:lnTo>
                    <a:pt x="364" y="0"/>
                  </a:lnTo>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744" name="Freeform 122"/>
            <p:cNvSpPr>
              <a:spLocks noChangeArrowheads="1"/>
            </p:cNvSpPr>
            <p:nvPr/>
          </p:nvSpPr>
          <p:spPr bwMode="auto">
            <a:xfrm>
              <a:off x="3724" y="3559"/>
              <a:ext cx="343" cy="230"/>
            </a:xfrm>
            <a:custGeom>
              <a:avLst/>
              <a:gdLst>
                <a:gd name="T0" fmla="*/ 342 w 343"/>
                <a:gd name="T1" fmla="*/ 229 h 230"/>
                <a:gd name="T2" fmla="*/ 318 w 343"/>
                <a:gd name="T3" fmla="*/ 214 h 230"/>
                <a:gd name="T4" fmla="*/ 294 w 343"/>
                <a:gd name="T5" fmla="*/ 200 h 230"/>
                <a:gd name="T6" fmla="*/ 253 w 343"/>
                <a:gd name="T7" fmla="*/ 175 h 230"/>
                <a:gd name="T8" fmla="*/ 216 w 343"/>
                <a:gd name="T9" fmla="*/ 151 h 230"/>
                <a:gd name="T10" fmla="*/ 183 w 343"/>
                <a:gd name="T11" fmla="*/ 127 h 230"/>
                <a:gd name="T12" fmla="*/ 155 w 343"/>
                <a:gd name="T13" fmla="*/ 101 h 230"/>
                <a:gd name="T14" fmla="*/ 130 w 343"/>
                <a:gd name="T15" fmla="*/ 74 h 230"/>
                <a:gd name="T16" fmla="*/ 108 w 343"/>
                <a:gd name="T17" fmla="*/ 42 h 230"/>
                <a:gd name="T18" fmla="*/ 97 w 343"/>
                <a:gd name="T19" fmla="*/ 24 h 230"/>
                <a:gd name="T20" fmla="*/ 87 w 343"/>
                <a:gd name="T21" fmla="*/ 5 h 230"/>
                <a:gd name="T22" fmla="*/ 78 w 343"/>
                <a:gd name="T23" fmla="*/ 5 h 230"/>
                <a:gd name="T24" fmla="*/ 71 w 343"/>
                <a:gd name="T25" fmla="*/ 4 h 230"/>
                <a:gd name="T26" fmla="*/ 58 w 343"/>
                <a:gd name="T27" fmla="*/ 2 h 230"/>
                <a:gd name="T28" fmla="*/ 45 w 343"/>
                <a:gd name="T29" fmla="*/ 0 h 230"/>
                <a:gd name="T30" fmla="*/ 38 w 343"/>
                <a:gd name="T31" fmla="*/ 1 h 230"/>
                <a:gd name="T32" fmla="*/ 29 w 343"/>
                <a:gd name="T33" fmla="*/ 3 h 230"/>
                <a:gd name="T34" fmla="*/ 32 w 343"/>
                <a:gd name="T35" fmla="*/ 26 h 230"/>
                <a:gd name="T36" fmla="*/ 34 w 343"/>
                <a:gd name="T37" fmla="*/ 45 h 230"/>
                <a:gd name="T38" fmla="*/ 35 w 343"/>
                <a:gd name="T39" fmla="*/ 62 h 230"/>
                <a:gd name="T40" fmla="*/ 36 w 343"/>
                <a:gd name="T41" fmla="*/ 78 h 230"/>
                <a:gd name="T42" fmla="*/ 36 w 343"/>
                <a:gd name="T43" fmla="*/ 91 h 230"/>
                <a:gd name="T44" fmla="*/ 36 w 343"/>
                <a:gd name="T45" fmla="*/ 104 h 230"/>
                <a:gd name="T46" fmla="*/ 35 w 343"/>
                <a:gd name="T47" fmla="*/ 126 h 230"/>
                <a:gd name="T48" fmla="*/ 30 w 343"/>
                <a:gd name="T49" fmla="*/ 146 h 230"/>
                <a:gd name="T50" fmla="*/ 23 w 343"/>
                <a:gd name="T51" fmla="*/ 169 h 230"/>
                <a:gd name="T52" fmla="*/ 19 w 343"/>
                <a:gd name="T53" fmla="*/ 181 h 230"/>
                <a:gd name="T54" fmla="*/ 13 w 343"/>
                <a:gd name="T55" fmla="*/ 195 h 230"/>
                <a:gd name="T56" fmla="*/ 7 w 343"/>
                <a:gd name="T57" fmla="*/ 210 h 230"/>
                <a:gd name="T58" fmla="*/ 0 w 343"/>
                <a:gd name="T59" fmla="*/ 228 h 230"/>
                <a:gd name="T60" fmla="*/ 104 w 343"/>
                <a:gd name="T61" fmla="*/ 228 h 230"/>
                <a:gd name="T62" fmla="*/ 154 w 343"/>
                <a:gd name="T63" fmla="*/ 228 h 230"/>
                <a:gd name="T64" fmla="*/ 202 w 343"/>
                <a:gd name="T65" fmla="*/ 229 h 230"/>
                <a:gd name="T66" fmla="*/ 246 w 343"/>
                <a:gd name="T67" fmla="*/ 229 h 230"/>
                <a:gd name="T68" fmla="*/ 266 w 343"/>
                <a:gd name="T69" fmla="*/ 229 h 230"/>
                <a:gd name="T70" fmla="*/ 285 w 343"/>
                <a:gd name="T71" fmla="*/ 229 h 230"/>
                <a:gd name="T72" fmla="*/ 302 w 343"/>
                <a:gd name="T73" fmla="*/ 229 h 230"/>
                <a:gd name="T74" fmla="*/ 317 w 343"/>
                <a:gd name="T75" fmla="*/ 229 h 230"/>
                <a:gd name="T76" fmla="*/ 331 w 343"/>
                <a:gd name="T77" fmla="*/ 229 h 230"/>
                <a:gd name="T78" fmla="*/ 342 w 343"/>
                <a:gd name="T79" fmla="*/ 229 h 23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43" h="230">
                  <a:moveTo>
                    <a:pt x="342" y="229"/>
                  </a:moveTo>
                  <a:lnTo>
                    <a:pt x="318" y="214"/>
                  </a:lnTo>
                  <a:lnTo>
                    <a:pt x="294" y="200"/>
                  </a:lnTo>
                  <a:lnTo>
                    <a:pt x="253" y="175"/>
                  </a:lnTo>
                  <a:lnTo>
                    <a:pt x="216" y="151"/>
                  </a:lnTo>
                  <a:lnTo>
                    <a:pt x="183" y="127"/>
                  </a:lnTo>
                  <a:lnTo>
                    <a:pt x="155" y="101"/>
                  </a:lnTo>
                  <a:lnTo>
                    <a:pt x="130" y="74"/>
                  </a:lnTo>
                  <a:lnTo>
                    <a:pt x="108" y="42"/>
                  </a:lnTo>
                  <a:lnTo>
                    <a:pt x="97" y="24"/>
                  </a:lnTo>
                  <a:lnTo>
                    <a:pt x="87" y="5"/>
                  </a:lnTo>
                  <a:lnTo>
                    <a:pt x="78" y="5"/>
                  </a:lnTo>
                  <a:lnTo>
                    <a:pt x="71" y="4"/>
                  </a:lnTo>
                  <a:lnTo>
                    <a:pt x="58" y="2"/>
                  </a:lnTo>
                  <a:lnTo>
                    <a:pt x="45" y="0"/>
                  </a:lnTo>
                  <a:lnTo>
                    <a:pt x="38" y="1"/>
                  </a:lnTo>
                  <a:lnTo>
                    <a:pt x="29" y="3"/>
                  </a:lnTo>
                  <a:lnTo>
                    <a:pt x="32" y="26"/>
                  </a:lnTo>
                  <a:lnTo>
                    <a:pt x="34" y="45"/>
                  </a:lnTo>
                  <a:lnTo>
                    <a:pt x="35" y="62"/>
                  </a:lnTo>
                  <a:lnTo>
                    <a:pt x="36" y="78"/>
                  </a:lnTo>
                  <a:lnTo>
                    <a:pt x="36" y="91"/>
                  </a:lnTo>
                  <a:lnTo>
                    <a:pt x="36" y="104"/>
                  </a:lnTo>
                  <a:lnTo>
                    <a:pt x="35" y="126"/>
                  </a:lnTo>
                  <a:lnTo>
                    <a:pt x="30" y="146"/>
                  </a:lnTo>
                  <a:lnTo>
                    <a:pt x="23" y="169"/>
                  </a:lnTo>
                  <a:lnTo>
                    <a:pt x="19" y="181"/>
                  </a:lnTo>
                  <a:lnTo>
                    <a:pt x="13" y="195"/>
                  </a:lnTo>
                  <a:lnTo>
                    <a:pt x="7" y="210"/>
                  </a:lnTo>
                  <a:lnTo>
                    <a:pt x="0" y="228"/>
                  </a:lnTo>
                  <a:lnTo>
                    <a:pt x="104" y="228"/>
                  </a:lnTo>
                  <a:lnTo>
                    <a:pt x="154" y="228"/>
                  </a:lnTo>
                  <a:lnTo>
                    <a:pt x="202" y="229"/>
                  </a:lnTo>
                  <a:lnTo>
                    <a:pt x="246" y="229"/>
                  </a:lnTo>
                  <a:lnTo>
                    <a:pt x="266" y="229"/>
                  </a:lnTo>
                  <a:lnTo>
                    <a:pt x="285" y="229"/>
                  </a:lnTo>
                  <a:lnTo>
                    <a:pt x="302" y="229"/>
                  </a:lnTo>
                  <a:lnTo>
                    <a:pt x="317" y="229"/>
                  </a:lnTo>
                  <a:lnTo>
                    <a:pt x="331" y="229"/>
                  </a:lnTo>
                  <a:lnTo>
                    <a:pt x="342" y="229"/>
                  </a:lnTo>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745" name="Freeform 123"/>
            <p:cNvSpPr>
              <a:spLocks noChangeArrowheads="1"/>
            </p:cNvSpPr>
            <p:nvPr/>
          </p:nvSpPr>
          <p:spPr bwMode="auto">
            <a:xfrm>
              <a:off x="2874" y="3549"/>
              <a:ext cx="343" cy="230"/>
            </a:xfrm>
            <a:custGeom>
              <a:avLst/>
              <a:gdLst>
                <a:gd name="T0" fmla="*/ 342 w 343"/>
                <a:gd name="T1" fmla="*/ 229 h 230"/>
                <a:gd name="T2" fmla="*/ 318 w 343"/>
                <a:gd name="T3" fmla="*/ 214 h 230"/>
                <a:gd name="T4" fmla="*/ 294 w 343"/>
                <a:gd name="T5" fmla="*/ 200 h 230"/>
                <a:gd name="T6" fmla="*/ 253 w 343"/>
                <a:gd name="T7" fmla="*/ 175 h 230"/>
                <a:gd name="T8" fmla="*/ 216 w 343"/>
                <a:gd name="T9" fmla="*/ 151 h 230"/>
                <a:gd name="T10" fmla="*/ 183 w 343"/>
                <a:gd name="T11" fmla="*/ 127 h 230"/>
                <a:gd name="T12" fmla="*/ 155 w 343"/>
                <a:gd name="T13" fmla="*/ 101 h 230"/>
                <a:gd name="T14" fmla="*/ 130 w 343"/>
                <a:gd name="T15" fmla="*/ 74 h 230"/>
                <a:gd name="T16" fmla="*/ 108 w 343"/>
                <a:gd name="T17" fmla="*/ 42 h 230"/>
                <a:gd name="T18" fmla="*/ 97 w 343"/>
                <a:gd name="T19" fmla="*/ 24 h 230"/>
                <a:gd name="T20" fmla="*/ 87 w 343"/>
                <a:gd name="T21" fmla="*/ 5 h 230"/>
                <a:gd name="T22" fmla="*/ 78 w 343"/>
                <a:gd name="T23" fmla="*/ 5 h 230"/>
                <a:gd name="T24" fmla="*/ 71 w 343"/>
                <a:gd name="T25" fmla="*/ 4 h 230"/>
                <a:gd name="T26" fmla="*/ 58 w 343"/>
                <a:gd name="T27" fmla="*/ 2 h 230"/>
                <a:gd name="T28" fmla="*/ 45 w 343"/>
                <a:gd name="T29" fmla="*/ 0 h 230"/>
                <a:gd name="T30" fmla="*/ 38 w 343"/>
                <a:gd name="T31" fmla="*/ 1 h 230"/>
                <a:gd name="T32" fmla="*/ 29 w 343"/>
                <a:gd name="T33" fmla="*/ 3 h 230"/>
                <a:gd name="T34" fmla="*/ 32 w 343"/>
                <a:gd name="T35" fmla="*/ 26 h 230"/>
                <a:gd name="T36" fmla="*/ 34 w 343"/>
                <a:gd name="T37" fmla="*/ 45 h 230"/>
                <a:gd name="T38" fmla="*/ 35 w 343"/>
                <a:gd name="T39" fmla="*/ 62 h 230"/>
                <a:gd name="T40" fmla="*/ 36 w 343"/>
                <a:gd name="T41" fmla="*/ 78 h 230"/>
                <a:gd name="T42" fmla="*/ 36 w 343"/>
                <a:gd name="T43" fmla="*/ 91 h 230"/>
                <a:gd name="T44" fmla="*/ 36 w 343"/>
                <a:gd name="T45" fmla="*/ 104 h 230"/>
                <a:gd name="T46" fmla="*/ 35 w 343"/>
                <a:gd name="T47" fmla="*/ 126 h 230"/>
                <a:gd name="T48" fmla="*/ 30 w 343"/>
                <a:gd name="T49" fmla="*/ 146 h 230"/>
                <a:gd name="T50" fmla="*/ 23 w 343"/>
                <a:gd name="T51" fmla="*/ 169 h 230"/>
                <a:gd name="T52" fmla="*/ 19 w 343"/>
                <a:gd name="T53" fmla="*/ 181 h 230"/>
                <a:gd name="T54" fmla="*/ 13 w 343"/>
                <a:gd name="T55" fmla="*/ 195 h 230"/>
                <a:gd name="T56" fmla="*/ 7 w 343"/>
                <a:gd name="T57" fmla="*/ 210 h 230"/>
                <a:gd name="T58" fmla="*/ 0 w 343"/>
                <a:gd name="T59" fmla="*/ 228 h 230"/>
                <a:gd name="T60" fmla="*/ 104 w 343"/>
                <a:gd name="T61" fmla="*/ 228 h 230"/>
                <a:gd name="T62" fmla="*/ 154 w 343"/>
                <a:gd name="T63" fmla="*/ 228 h 230"/>
                <a:gd name="T64" fmla="*/ 202 w 343"/>
                <a:gd name="T65" fmla="*/ 229 h 230"/>
                <a:gd name="T66" fmla="*/ 246 w 343"/>
                <a:gd name="T67" fmla="*/ 229 h 230"/>
                <a:gd name="T68" fmla="*/ 266 w 343"/>
                <a:gd name="T69" fmla="*/ 229 h 230"/>
                <a:gd name="T70" fmla="*/ 285 w 343"/>
                <a:gd name="T71" fmla="*/ 229 h 230"/>
                <a:gd name="T72" fmla="*/ 302 w 343"/>
                <a:gd name="T73" fmla="*/ 229 h 230"/>
                <a:gd name="T74" fmla="*/ 317 w 343"/>
                <a:gd name="T75" fmla="*/ 229 h 230"/>
                <a:gd name="T76" fmla="*/ 331 w 343"/>
                <a:gd name="T77" fmla="*/ 229 h 230"/>
                <a:gd name="T78" fmla="*/ 342 w 343"/>
                <a:gd name="T79" fmla="*/ 229 h 23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43" h="230">
                  <a:moveTo>
                    <a:pt x="342" y="229"/>
                  </a:moveTo>
                  <a:lnTo>
                    <a:pt x="318" y="214"/>
                  </a:lnTo>
                  <a:lnTo>
                    <a:pt x="294" y="200"/>
                  </a:lnTo>
                  <a:lnTo>
                    <a:pt x="253" y="175"/>
                  </a:lnTo>
                  <a:lnTo>
                    <a:pt x="216" y="151"/>
                  </a:lnTo>
                  <a:lnTo>
                    <a:pt x="183" y="127"/>
                  </a:lnTo>
                  <a:lnTo>
                    <a:pt x="155" y="101"/>
                  </a:lnTo>
                  <a:lnTo>
                    <a:pt x="130" y="74"/>
                  </a:lnTo>
                  <a:lnTo>
                    <a:pt x="108" y="42"/>
                  </a:lnTo>
                  <a:lnTo>
                    <a:pt x="97" y="24"/>
                  </a:lnTo>
                  <a:lnTo>
                    <a:pt x="87" y="5"/>
                  </a:lnTo>
                  <a:lnTo>
                    <a:pt x="78" y="5"/>
                  </a:lnTo>
                  <a:lnTo>
                    <a:pt x="71" y="4"/>
                  </a:lnTo>
                  <a:lnTo>
                    <a:pt x="58" y="2"/>
                  </a:lnTo>
                  <a:lnTo>
                    <a:pt x="45" y="0"/>
                  </a:lnTo>
                  <a:lnTo>
                    <a:pt x="38" y="1"/>
                  </a:lnTo>
                  <a:lnTo>
                    <a:pt x="29" y="3"/>
                  </a:lnTo>
                  <a:lnTo>
                    <a:pt x="32" y="26"/>
                  </a:lnTo>
                  <a:lnTo>
                    <a:pt x="34" y="45"/>
                  </a:lnTo>
                  <a:lnTo>
                    <a:pt x="35" y="62"/>
                  </a:lnTo>
                  <a:lnTo>
                    <a:pt x="36" y="78"/>
                  </a:lnTo>
                  <a:lnTo>
                    <a:pt x="36" y="91"/>
                  </a:lnTo>
                  <a:lnTo>
                    <a:pt x="36" y="104"/>
                  </a:lnTo>
                  <a:lnTo>
                    <a:pt x="35" y="126"/>
                  </a:lnTo>
                  <a:lnTo>
                    <a:pt x="30" y="146"/>
                  </a:lnTo>
                  <a:lnTo>
                    <a:pt x="23" y="169"/>
                  </a:lnTo>
                  <a:lnTo>
                    <a:pt x="19" y="181"/>
                  </a:lnTo>
                  <a:lnTo>
                    <a:pt x="13" y="195"/>
                  </a:lnTo>
                  <a:lnTo>
                    <a:pt x="7" y="210"/>
                  </a:lnTo>
                  <a:lnTo>
                    <a:pt x="0" y="228"/>
                  </a:lnTo>
                  <a:lnTo>
                    <a:pt x="104" y="228"/>
                  </a:lnTo>
                  <a:lnTo>
                    <a:pt x="154" y="228"/>
                  </a:lnTo>
                  <a:lnTo>
                    <a:pt x="202" y="229"/>
                  </a:lnTo>
                  <a:lnTo>
                    <a:pt x="246" y="229"/>
                  </a:lnTo>
                  <a:lnTo>
                    <a:pt x="266" y="229"/>
                  </a:lnTo>
                  <a:lnTo>
                    <a:pt x="285" y="229"/>
                  </a:lnTo>
                  <a:lnTo>
                    <a:pt x="302" y="229"/>
                  </a:lnTo>
                  <a:lnTo>
                    <a:pt x="317" y="229"/>
                  </a:lnTo>
                  <a:lnTo>
                    <a:pt x="331" y="229"/>
                  </a:lnTo>
                  <a:lnTo>
                    <a:pt x="342" y="229"/>
                  </a:lnTo>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746" name="Freeform 124"/>
            <p:cNvSpPr>
              <a:spLocks noChangeArrowheads="1"/>
            </p:cNvSpPr>
            <p:nvPr/>
          </p:nvSpPr>
          <p:spPr bwMode="auto">
            <a:xfrm>
              <a:off x="3277" y="3367"/>
              <a:ext cx="343" cy="279"/>
            </a:xfrm>
            <a:custGeom>
              <a:avLst/>
              <a:gdLst>
                <a:gd name="T0" fmla="*/ 342 w 343"/>
                <a:gd name="T1" fmla="*/ 278 h 279"/>
                <a:gd name="T2" fmla="*/ 318 w 343"/>
                <a:gd name="T3" fmla="*/ 260 h 279"/>
                <a:gd name="T4" fmla="*/ 294 w 343"/>
                <a:gd name="T5" fmla="*/ 243 h 279"/>
                <a:gd name="T6" fmla="*/ 253 w 343"/>
                <a:gd name="T7" fmla="*/ 212 h 279"/>
                <a:gd name="T8" fmla="*/ 216 w 343"/>
                <a:gd name="T9" fmla="*/ 182 h 279"/>
                <a:gd name="T10" fmla="*/ 183 w 343"/>
                <a:gd name="T11" fmla="*/ 153 h 279"/>
                <a:gd name="T12" fmla="*/ 155 w 343"/>
                <a:gd name="T13" fmla="*/ 123 h 279"/>
                <a:gd name="T14" fmla="*/ 130 w 343"/>
                <a:gd name="T15" fmla="*/ 89 h 279"/>
                <a:gd name="T16" fmla="*/ 118 w 343"/>
                <a:gd name="T17" fmla="*/ 70 h 279"/>
                <a:gd name="T18" fmla="*/ 108 w 343"/>
                <a:gd name="T19" fmla="*/ 50 h 279"/>
                <a:gd name="T20" fmla="*/ 97 w 343"/>
                <a:gd name="T21" fmla="*/ 29 h 279"/>
                <a:gd name="T22" fmla="*/ 87 w 343"/>
                <a:gd name="T23" fmla="*/ 5 h 279"/>
                <a:gd name="T24" fmla="*/ 78 w 343"/>
                <a:gd name="T25" fmla="*/ 5 h 279"/>
                <a:gd name="T26" fmla="*/ 71 w 343"/>
                <a:gd name="T27" fmla="*/ 4 h 279"/>
                <a:gd name="T28" fmla="*/ 58 w 343"/>
                <a:gd name="T29" fmla="*/ 1 h 279"/>
                <a:gd name="T30" fmla="*/ 45 w 343"/>
                <a:gd name="T31" fmla="*/ 0 h 279"/>
                <a:gd name="T32" fmla="*/ 38 w 343"/>
                <a:gd name="T33" fmla="*/ 0 h 279"/>
                <a:gd name="T34" fmla="*/ 29 w 343"/>
                <a:gd name="T35" fmla="*/ 3 h 279"/>
                <a:gd name="T36" fmla="*/ 32 w 343"/>
                <a:gd name="T37" fmla="*/ 30 h 279"/>
                <a:gd name="T38" fmla="*/ 34 w 343"/>
                <a:gd name="T39" fmla="*/ 54 h 279"/>
                <a:gd name="T40" fmla="*/ 35 w 343"/>
                <a:gd name="T41" fmla="*/ 75 h 279"/>
                <a:gd name="T42" fmla="*/ 36 w 343"/>
                <a:gd name="T43" fmla="*/ 94 h 279"/>
                <a:gd name="T44" fmla="*/ 36 w 343"/>
                <a:gd name="T45" fmla="*/ 110 h 279"/>
                <a:gd name="T46" fmla="*/ 36 w 343"/>
                <a:gd name="T47" fmla="*/ 125 h 279"/>
                <a:gd name="T48" fmla="*/ 35 w 343"/>
                <a:gd name="T49" fmla="*/ 152 h 279"/>
                <a:gd name="T50" fmla="*/ 30 w 343"/>
                <a:gd name="T51" fmla="*/ 177 h 279"/>
                <a:gd name="T52" fmla="*/ 23 w 343"/>
                <a:gd name="T53" fmla="*/ 204 h 279"/>
                <a:gd name="T54" fmla="*/ 19 w 343"/>
                <a:gd name="T55" fmla="*/ 219 h 279"/>
                <a:gd name="T56" fmla="*/ 13 w 343"/>
                <a:gd name="T57" fmla="*/ 236 h 279"/>
                <a:gd name="T58" fmla="*/ 7 w 343"/>
                <a:gd name="T59" fmla="*/ 255 h 279"/>
                <a:gd name="T60" fmla="*/ 0 w 343"/>
                <a:gd name="T61" fmla="*/ 276 h 279"/>
                <a:gd name="T62" fmla="*/ 104 w 343"/>
                <a:gd name="T63" fmla="*/ 277 h 279"/>
                <a:gd name="T64" fmla="*/ 154 w 343"/>
                <a:gd name="T65" fmla="*/ 277 h 279"/>
                <a:gd name="T66" fmla="*/ 202 w 343"/>
                <a:gd name="T67" fmla="*/ 277 h 279"/>
                <a:gd name="T68" fmla="*/ 246 w 343"/>
                <a:gd name="T69" fmla="*/ 278 h 279"/>
                <a:gd name="T70" fmla="*/ 266 w 343"/>
                <a:gd name="T71" fmla="*/ 278 h 279"/>
                <a:gd name="T72" fmla="*/ 285 w 343"/>
                <a:gd name="T73" fmla="*/ 278 h 279"/>
                <a:gd name="T74" fmla="*/ 302 w 343"/>
                <a:gd name="T75" fmla="*/ 278 h 279"/>
                <a:gd name="T76" fmla="*/ 317 w 343"/>
                <a:gd name="T77" fmla="*/ 278 h 279"/>
                <a:gd name="T78" fmla="*/ 331 w 343"/>
                <a:gd name="T79" fmla="*/ 278 h 279"/>
                <a:gd name="T80" fmla="*/ 342 w 343"/>
                <a:gd name="T81" fmla="*/ 278 h 27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43" h="279">
                  <a:moveTo>
                    <a:pt x="342" y="278"/>
                  </a:moveTo>
                  <a:lnTo>
                    <a:pt x="318" y="260"/>
                  </a:lnTo>
                  <a:lnTo>
                    <a:pt x="294" y="243"/>
                  </a:lnTo>
                  <a:lnTo>
                    <a:pt x="253" y="212"/>
                  </a:lnTo>
                  <a:lnTo>
                    <a:pt x="216" y="182"/>
                  </a:lnTo>
                  <a:lnTo>
                    <a:pt x="183" y="153"/>
                  </a:lnTo>
                  <a:lnTo>
                    <a:pt x="155" y="123"/>
                  </a:lnTo>
                  <a:lnTo>
                    <a:pt x="130" y="89"/>
                  </a:lnTo>
                  <a:lnTo>
                    <a:pt x="118" y="70"/>
                  </a:lnTo>
                  <a:lnTo>
                    <a:pt x="108" y="50"/>
                  </a:lnTo>
                  <a:lnTo>
                    <a:pt x="97" y="29"/>
                  </a:lnTo>
                  <a:lnTo>
                    <a:pt x="87" y="5"/>
                  </a:lnTo>
                  <a:lnTo>
                    <a:pt x="78" y="5"/>
                  </a:lnTo>
                  <a:lnTo>
                    <a:pt x="71" y="4"/>
                  </a:lnTo>
                  <a:lnTo>
                    <a:pt x="58" y="1"/>
                  </a:lnTo>
                  <a:lnTo>
                    <a:pt x="45" y="0"/>
                  </a:lnTo>
                  <a:lnTo>
                    <a:pt x="38" y="0"/>
                  </a:lnTo>
                  <a:lnTo>
                    <a:pt x="29" y="3"/>
                  </a:lnTo>
                  <a:lnTo>
                    <a:pt x="32" y="30"/>
                  </a:lnTo>
                  <a:lnTo>
                    <a:pt x="34" y="54"/>
                  </a:lnTo>
                  <a:lnTo>
                    <a:pt x="35" y="75"/>
                  </a:lnTo>
                  <a:lnTo>
                    <a:pt x="36" y="94"/>
                  </a:lnTo>
                  <a:lnTo>
                    <a:pt x="36" y="110"/>
                  </a:lnTo>
                  <a:lnTo>
                    <a:pt x="36" y="125"/>
                  </a:lnTo>
                  <a:lnTo>
                    <a:pt x="35" y="152"/>
                  </a:lnTo>
                  <a:lnTo>
                    <a:pt x="30" y="177"/>
                  </a:lnTo>
                  <a:lnTo>
                    <a:pt x="23" y="204"/>
                  </a:lnTo>
                  <a:lnTo>
                    <a:pt x="19" y="219"/>
                  </a:lnTo>
                  <a:lnTo>
                    <a:pt x="13" y="236"/>
                  </a:lnTo>
                  <a:lnTo>
                    <a:pt x="7" y="255"/>
                  </a:lnTo>
                  <a:lnTo>
                    <a:pt x="0" y="276"/>
                  </a:lnTo>
                  <a:lnTo>
                    <a:pt x="104" y="277"/>
                  </a:lnTo>
                  <a:lnTo>
                    <a:pt x="154" y="277"/>
                  </a:lnTo>
                  <a:lnTo>
                    <a:pt x="202" y="277"/>
                  </a:lnTo>
                  <a:lnTo>
                    <a:pt x="246" y="278"/>
                  </a:lnTo>
                  <a:lnTo>
                    <a:pt x="266" y="278"/>
                  </a:lnTo>
                  <a:lnTo>
                    <a:pt x="285" y="278"/>
                  </a:lnTo>
                  <a:lnTo>
                    <a:pt x="302" y="278"/>
                  </a:lnTo>
                  <a:lnTo>
                    <a:pt x="317" y="278"/>
                  </a:lnTo>
                  <a:lnTo>
                    <a:pt x="331" y="278"/>
                  </a:lnTo>
                  <a:lnTo>
                    <a:pt x="342" y="278"/>
                  </a:lnTo>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57747" name="Group 132"/>
            <p:cNvGrpSpPr>
              <a:grpSpLocks/>
            </p:cNvGrpSpPr>
            <p:nvPr/>
          </p:nvGrpSpPr>
          <p:grpSpPr bwMode="auto">
            <a:xfrm>
              <a:off x="3309" y="2301"/>
              <a:ext cx="345" cy="283"/>
              <a:chOff x="3309" y="2301"/>
              <a:chExt cx="345" cy="283"/>
            </a:xfrm>
          </p:grpSpPr>
          <p:sp>
            <p:nvSpPr>
              <p:cNvPr id="157780" name="Rectangle 125"/>
              <p:cNvSpPr>
                <a:spLocks noChangeArrowheads="1"/>
              </p:cNvSpPr>
              <p:nvPr/>
            </p:nvSpPr>
            <p:spPr bwMode="auto">
              <a:xfrm>
                <a:off x="3309" y="2301"/>
                <a:ext cx="345" cy="283"/>
              </a:xfrm>
              <a:prstGeom prst="rect">
                <a:avLst/>
              </a:prstGeom>
              <a:solidFill>
                <a:schemeClr val="accent1"/>
              </a:solidFill>
              <a:ln w="12700">
                <a:solidFill>
                  <a:schemeClr val="tx1"/>
                </a:solidFill>
                <a:miter lim="800000"/>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7781" name="Oval 126"/>
              <p:cNvSpPr>
                <a:spLocks noChangeArrowheads="1"/>
              </p:cNvSpPr>
              <p:nvPr/>
            </p:nvSpPr>
            <p:spPr bwMode="auto">
              <a:xfrm>
                <a:off x="3328" y="2307"/>
                <a:ext cx="312" cy="72"/>
              </a:xfrm>
              <a:prstGeom prst="ellipse">
                <a:avLst/>
              </a:prstGeom>
              <a:solidFill>
                <a:schemeClr val="bg1"/>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7782" name="Rectangle 127"/>
              <p:cNvSpPr>
                <a:spLocks noChangeArrowheads="1"/>
              </p:cNvSpPr>
              <p:nvPr/>
            </p:nvSpPr>
            <p:spPr bwMode="auto">
              <a:xfrm>
                <a:off x="3336" y="2418"/>
                <a:ext cx="298" cy="154"/>
              </a:xfrm>
              <a:prstGeom prst="rect">
                <a:avLst/>
              </a:prstGeom>
              <a:solidFill>
                <a:schemeClr val="bg1"/>
              </a:solidFill>
              <a:ln w="12700">
                <a:solidFill>
                  <a:schemeClr val="tx1"/>
                </a:solidFill>
                <a:miter lim="800000"/>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7783" name="Line 128"/>
              <p:cNvSpPr>
                <a:spLocks noChangeShapeType="1"/>
              </p:cNvSpPr>
              <p:nvPr/>
            </p:nvSpPr>
            <p:spPr bwMode="auto">
              <a:xfrm>
                <a:off x="3504" y="2443"/>
                <a:ext cx="1" cy="13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84" name="Line 129"/>
              <p:cNvSpPr>
                <a:spLocks noChangeShapeType="1"/>
              </p:cNvSpPr>
              <p:nvPr/>
            </p:nvSpPr>
            <p:spPr bwMode="auto">
              <a:xfrm>
                <a:off x="3335" y="2474"/>
                <a:ext cx="3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85" name="Line 130"/>
              <p:cNvSpPr>
                <a:spLocks noChangeShapeType="1"/>
              </p:cNvSpPr>
              <p:nvPr/>
            </p:nvSpPr>
            <p:spPr bwMode="auto">
              <a:xfrm>
                <a:off x="3334" y="2444"/>
                <a:ext cx="3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86" name="Freeform 131"/>
              <p:cNvSpPr>
                <a:spLocks noChangeArrowheads="1"/>
              </p:cNvSpPr>
              <p:nvPr/>
            </p:nvSpPr>
            <p:spPr bwMode="auto">
              <a:xfrm>
                <a:off x="3467" y="2383"/>
                <a:ext cx="42" cy="30"/>
              </a:xfrm>
              <a:custGeom>
                <a:avLst/>
                <a:gdLst>
                  <a:gd name="T0" fmla="*/ 41 w 42"/>
                  <a:gd name="T1" fmla="*/ 17 h 30"/>
                  <a:gd name="T2" fmla="*/ 31 w 42"/>
                  <a:gd name="T3" fmla="*/ 17 h 30"/>
                  <a:gd name="T4" fmla="*/ 31 w 42"/>
                  <a:gd name="T5" fmla="*/ 0 h 30"/>
                  <a:gd name="T6" fmla="*/ 10 w 42"/>
                  <a:gd name="T7" fmla="*/ 0 h 30"/>
                  <a:gd name="T8" fmla="*/ 10 w 42"/>
                  <a:gd name="T9" fmla="*/ 17 h 30"/>
                  <a:gd name="T10" fmla="*/ 0 w 42"/>
                  <a:gd name="T11" fmla="*/ 17 h 30"/>
                  <a:gd name="T12" fmla="*/ 21 w 42"/>
                  <a:gd name="T13" fmla="*/ 29 h 30"/>
                  <a:gd name="T14" fmla="*/ 41 w 42"/>
                  <a:gd name="T15" fmla="*/ 17 h 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2" h="30">
                    <a:moveTo>
                      <a:pt x="41" y="17"/>
                    </a:moveTo>
                    <a:lnTo>
                      <a:pt x="31" y="17"/>
                    </a:lnTo>
                    <a:lnTo>
                      <a:pt x="31" y="0"/>
                    </a:lnTo>
                    <a:lnTo>
                      <a:pt x="10" y="0"/>
                    </a:lnTo>
                    <a:lnTo>
                      <a:pt x="10" y="17"/>
                    </a:lnTo>
                    <a:lnTo>
                      <a:pt x="0" y="17"/>
                    </a:lnTo>
                    <a:lnTo>
                      <a:pt x="21" y="29"/>
                    </a:lnTo>
                    <a:lnTo>
                      <a:pt x="41" y="17"/>
                    </a:lnTo>
                  </a:path>
                </a:pathLst>
              </a:custGeom>
              <a:solidFill>
                <a:schemeClr val="accent2"/>
              </a:solidFill>
              <a:ln w="12700" cap="rnd">
                <a:solidFill>
                  <a:schemeClr val="tx1"/>
                </a:solidFill>
                <a:round/>
                <a:headEnd/>
                <a:tailEnd/>
              </a:ln>
            </p:spPr>
            <p:txBody>
              <a:bodyPr/>
              <a:lstStyle/>
              <a:p>
                <a:endParaRPr lang="zh-CN" altLang="en-US"/>
              </a:p>
            </p:txBody>
          </p:sp>
        </p:grpSp>
        <p:grpSp>
          <p:nvGrpSpPr>
            <p:cNvPr id="157748" name="Group 140"/>
            <p:cNvGrpSpPr>
              <a:grpSpLocks/>
            </p:cNvGrpSpPr>
            <p:nvPr/>
          </p:nvGrpSpPr>
          <p:grpSpPr bwMode="auto">
            <a:xfrm>
              <a:off x="3947" y="2473"/>
              <a:ext cx="345" cy="283"/>
              <a:chOff x="3947" y="2473"/>
              <a:chExt cx="345" cy="283"/>
            </a:xfrm>
          </p:grpSpPr>
          <p:sp>
            <p:nvSpPr>
              <p:cNvPr id="157773" name="Rectangle 133"/>
              <p:cNvSpPr>
                <a:spLocks noChangeArrowheads="1"/>
              </p:cNvSpPr>
              <p:nvPr/>
            </p:nvSpPr>
            <p:spPr bwMode="auto">
              <a:xfrm>
                <a:off x="3947" y="2473"/>
                <a:ext cx="345" cy="283"/>
              </a:xfrm>
              <a:prstGeom prst="rect">
                <a:avLst/>
              </a:prstGeom>
              <a:solidFill>
                <a:schemeClr val="accent1"/>
              </a:solidFill>
              <a:ln w="12700">
                <a:solidFill>
                  <a:schemeClr val="tx1"/>
                </a:solidFill>
                <a:miter lim="800000"/>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7774" name="Oval 134"/>
              <p:cNvSpPr>
                <a:spLocks noChangeArrowheads="1"/>
              </p:cNvSpPr>
              <p:nvPr/>
            </p:nvSpPr>
            <p:spPr bwMode="auto">
              <a:xfrm>
                <a:off x="3966" y="2479"/>
                <a:ext cx="312" cy="72"/>
              </a:xfrm>
              <a:prstGeom prst="ellipse">
                <a:avLst/>
              </a:prstGeom>
              <a:solidFill>
                <a:schemeClr val="bg1"/>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7775" name="Rectangle 135"/>
              <p:cNvSpPr>
                <a:spLocks noChangeArrowheads="1"/>
              </p:cNvSpPr>
              <p:nvPr/>
            </p:nvSpPr>
            <p:spPr bwMode="auto">
              <a:xfrm>
                <a:off x="3974" y="2590"/>
                <a:ext cx="298" cy="154"/>
              </a:xfrm>
              <a:prstGeom prst="rect">
                <a:avLst/>
              </a:prstGeom>
              <a:solidFill>
                <a:schemeClr val="bg1"/>
              </a:solidFill>
              <a:ln w="12700">
                <a:solidFill>
                  <a:schemeClr val="tx1"/>
                </a:solidFill>
                <a:miter lim="800000"/>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7776" name="Line 136"/>
              <p:cNvSpPr>
                <a:spLocks noChangeShapeType="1"/>
              </p:cNvSpPr>
              <p:nvPr/>
            </p:nvSpPr>
            <p:spPr bwMode="auto">
              <a:xfrm>
                <a:off x="4142" y="2615"/>
                <a:ext cx="1" cy="13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77" name="Line 137"/>
              <p:cNvSpPr>
                <a:spLocks noChangeShapeType="1"/>
              </p:cNvSpPr>
              <p:nvPr/>
            </p:nvSpPr>
            <p:spPr bwMode="auto">
              <a:xfrm>
                <a:off x="3973" y="2646"/>
                <a:ext cx="3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78" name="Line 138"/>
              <p:cNvSpPr>
                <a:spLocks noChangeShapeType="1"/>
              </p:cNvSpPr>
              <p:nvPr/>
            </p:nvSpPr>
            <p:spPr bwMode="auto">
              <a:xfrm>
                <a:off x="3972" y="2616"/>
                <a:ext cx="3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79" name="Freeform 139"/>
              <p:cNvSpPr>
                <a:spLocks noChangeArrowheads="1"/>
              </p:cNvSpPr>
              <p:nvPr/>
            </p:nvSpPr>
            <p:spPr bwMode="auto">
              <a:xfrm>
                <a:off x="4105" y="2555"/>
                <a:ext cx="42" cy="30"/>
              </a:xfrm>
              <a:custGeom>
                <a:avLst/>
                <a:gdLst>
                  <a:gd name="T0" fmla="*/ 41 w 42"/>
                  <a:gd name="T1" fmla="*/ 17 h 30"/>
                  <a:gd name="T2" fmla="*/ 31 w 42"/>
                  <a:gd name="T3" fmla="*/ 17 h 30"/>
                  <a:gd name="T4" fmla="*/ 31 w 42"/>
                  <a:gd name="T5" fmla="*/ 0 h 30"/>
                  <a:gd name="T6" fmla="*/ 10 w 42"/>
                  <a:gd name="T7" fmla="*/ 0 h 30"/>
                  <a:gd name="T8" fmla="*/ 10 w 42"/>
                  <a:gd name="T9" fmla="*/ 17 h 30"/>
                  <a:gd name="T10" fmla="*/ 0 w 42"/>
                  <a:gd name="T11" fmla="*/ 17 h 30"/>
                  <a:gd name="T12" fmla="*/ 21 w 42"/>
                  <a:gd name="T13" fmla="*/ 29 h 30"/>
                  <a:gd name="T14" fmla="*/ 41 w 42"/>
                  <a:gd name="T15" fmla="*/ 17 h 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2" h="30">
                    <a:moveTo>
                      <a:pt x="41" y="17"/>
                    </a:moveTo>
                    <a:lnTo>
                      <a:pt x="31" y="17"/>
                    </a:lnTo>
                    <a:lnTo>
                      <a:pt x="31" y="0"/>
                    </a:lnTo>
                    <a:lnTo>
                      <a:pt x="10" y="0"/>
                    </a:lnTo>
                    <a:lnTo>
                      <a:pt x="10" y="17"/>
                    </a:lnTo>
                    <a:lnTo>
                      <a:pt x="0" y="17"/>
                    </a:lnTo>
                    <a:lnTo>
                      <a:pt x="21" y="29"/>
                    </a:lnTo>
                    <a:lnTo>
                      <a:pt x="41" y="17"/>
                    </a:lnTo>
                  </a:path>
                </a:pathLst>
              </a:custGeom>
              <a:solidFill>
                <a:schemeClr val="accent2"/>
              </a:solidFill>
              <a:ln w="12700" cap="rnd">
                <a:solidFill>
                  <a:schemeClr val="tx1"/>
                </a:solidFill>
                <a:round/>
                <a:headEnd/>
                <a:tailEnd/>
              </a:ln>
            </p:spPr>
            <p:txBody>
              <a:bodyPr/>
              <a:lstStyle/>
              <a:p>
                <a:endParaRPr lang="zh-CN" altLang="en-US"/>
              </a:p>
            </p:txBody>
          </p:sp>
        </p:grpSp>
        <p:grpSp>
          <p:nvGrpSpPr>
            <p:cNvPr id="157749" name="Group 148"/>
            <p:cNvGrpSpPr>
              <a:grpSpLocks/>
            </p:cNvGrpSpPr>
            <p:nvPr/>
          </p:nvGrpSpPr>
          <p:grpSpPr bwMode="auto">
            <a:xfrm>
              <a:off x="3714" y="3781"/>
              <a:ext cx="345" cy="283"/>
              <a:chOff x="3714" y="3781"/>
              <a:chExt cx="345" cy="283"/>
            </a:xfrm>
          </p:grpSpPr>
          <p:sp>
            <p:nvSpPr>
              <p:cNvPr id="157766" name="Rectangle 141"/>
              <p:cNvSpPr>
                <a:spLocks noChangeArrowheads="1"/>
              </p:cNvSpPr>
              <p:nvPr/>
            </p:nvSpPr>
            <p:spPr bwMode="auto">
              <a:xfrm>
                <a:off x="3714" y="3781"/>
                <a:ext cx="345" cy="283"/>
              </a:xfrm>
              <a:prstGeom prst="rect">
                <a:avLst/>
              </a:prstGeom>
              <a:solidFill>
                <a:schemeClr val="accent1"/>
              </a:solidFill>
              <a:ln w="12700">
                <a:solidFill>
                  <a:schemeClr val="tx1"/>
                </a:solidFill>
                <a:miter lim="800000"/>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7767" name="Oval 142"/>
              <p:cNvSpPr>
                <a:spLocks noChangeArrowheads="1"/>
              </p:cNvSpPr>
              <p:nvPr/>
            </p:nvSpPr>
            <p:spPr bwMode="auto">
              <a:xfrm>
                <a:off x="3733" y="3787"/>
                <a:ext cx="312" cy="72"/>
              </a:xfrm>
              <a:prstGeom prst="ellipse">
                <a:avLst/>
              </a:prstGeom>
              <a:solidFill>
                <a:schemeClr val="bg1"/>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7768" name="Rectangle 143"/>
              <p:cNvSpPr>
                <a:spLocks noChangeArrowheads="1"/>
              </p:cNvSpPr>
              <p:nvPr/>
            </p:nvSpPr>
            <p:spPr bwMode="auto">
              <a:xfrm>
                <a:off x="3741" y="3898"/>
                <a:ext cx="298" cy="154"/>
              </a:xfrm>
              <a:prstGeom prst="rect">
                <a:avLst/>
              </a:prstGeom>
              <a:solidFill>
                <a:schemeClr val="bg1"/>
              </a:solidFill>
              <a:ln w="12700">
                <a:solidFill>
                  <a:schemeClr val="tx1"/>
                </a:solidFill>
                <a:miter lim="800000"/>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7769" name="Line 144"/>
              <p:cNvSpPr>
                <a:spLocks noChangeShapeType="1"/>
              </p:cNvSpPr>
              <p:nvPr/>
            </p:nvSpPr>
            <p:spPr bwMode="auto">
              <a:xfrm>
                <a:off x="3909" y="3923"/>
                <a:ext cx="1" cy="13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70" name="Line 145"/>
              <p:cNvSpPr>
                <a:spLocks noChangeShapeType="1"/>
              </p:cNvSpPr>
              <p:nvPr/>
            </p:nvSpPr>
            <p:spPr bwMode="auto">
              <a:xfrm>
                <a:off x="3740" y="3954"/>
                <a:ext cx="3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71" name="Line 146"/>
              <p:cNvSpPr>
                <a:spLocks noChangeShapeType="1"/>
              </p:cNvSpPr>
              <p:nvPr/>
            </p:nvSpPr>
            <p:spPr bwMode="auto">
              <a:xfrm>
                <a:off x="3739" y="3924"/>
                <a:ext cx="3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72" name="Freeform 147"/>
              <p:cNvSpPr>
                <a:spLocks noChangeArrowheads="1"/>
              </p:cNvSpPr>
              <p:nvPr/>
            </p:nvSpPr>
            <p:spPr bwMode="auto">
              <a:xfrm>
                <a:off x="3872" y="3863"/>
                <a:ext cx="42" cy="30"/>
              </a:xfrm>
              <a:custGeom>
                <a:avLst/>
                <a:gdLst>
                  <a:gd name="T0" fmla="*/ 41 w 42"/>
                  <a:gd name="T1" fmla="*/ 17 h 30"/>
                  <a:gd name="T2" fmla="*/ 31 w 42"/>
                  <a:gd name="T3" fmla="*/ 17 h 30"/>
                  <a:gd name="T4" fmla="*/ 31 w 42"/>
                  <a:gd name="T5" fmla="*/ 0 h 30"/>
                  <a:gd name="T6" fmla="*/ 10 w 42"/>
                  <a:gd name="T7" fmla="*/ 0 h 30"/>
                  <a:gd name="T8" fmla="*/ 10 w 42"/>
                  <a:gd name="T9" fmla="*/ 17 h 30"/>
                  <a:gd name="T10" fmla="*/ 0 w 42"/>
                  <a:gd name="T11" fmla="*/ 17 h 30"/>
                  <a:gd name="T12" fmla="*/ 21 w 42"/>
                  <a:gd name="T13" fmla="*/ 29 h 30"/>
                  <a:gd name="T14" fmla="*/ 41 w 42"/>
                  <a:gd name="T15" fmla="*/ 17 h 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2" h="30">
                    <a:moveTo>
                      <a:pt x="41" y="17"/>
                    </a:moveTo>
                    <a:lnTo>
                      <a:pt x="31" y="17"/>
                    </a:lnTo>
                    <a:lnTo>
                      <a:pt x="31" y="0"/>
                    </a:lnTo>
                    <a:lnTo>
                      <a:pt x="10" y="0"/>
                    </a:lnTo>
                    <a:lnTo>
                      <a:pt x="10" y="17"/>
                    </a:lnTo>
                    <a:lnTo>
                      <a:pt x="0" y="17"/>
                    </a:lnTo>
                    <a:lnTo>
                      <a:pt x="21" y="29"/>
                    </a:lnTo>
                    <a:lnTo>
                      <a:pt x="41" y="17"/>
                    </a:lnTo>
                  </a:path>
                </a:pathLst>
              </a:custGeom>
              <a:solidFill>
                <a:schemeClr val="accent2"/>
              </a:solidFill>
              <a:ln w="12700" cap="rnd">
                <a:solidFill>
                  <a:schemeClr val="tx1"/>
                </a:solidFill>
                <a:round/>
                <a:headEnd/>
                <a:tailEnd/>
              </a:ln>
            </p:spPr>
            <p:txBody>
              <a:bodyPr/>
              <a:lstStyle/>
              <a:p>
                <a:endParaRPr lang="zh-CN" altLang="en-US"/>
              </a:p>
            </p:txBody>
          </p:sp>
        </p:grpSp>
        <p:grpSp>
          <p:nvGrpSpPr>
            <p:cNvPr id="157750" name="Group 156"/>
            <p:cNvGrpSpPr>
              <a:grpSpLocks/>
            </p:cNvGrpSpPr>
            <p:nvPr/>
          </p:nvGrpSpPr>
          <p:grpSpPr bwMode="auto">
            <a:xfrm>
              <a:off x="3276" y="3643"/>
              <a:ext cx="345" cy="283"/>
              <a:chOff x="3276" y="3643"/>
              <a:chExt cx="345" cy="283"/>
            </a:xfrm>
          </p:grpSpPr>
          <p:sp>
            <p:nvSpPr>
              <p:cNvPr id="157759" name="Rectangle 149"/>
              <p:cNvSpPr>
                <a:spLocks noChangeArrowheads="1"/>
              </p:cNvSpPr>
              <p:nvPr/>
            </p:nvSpPr>
            <p:spPr bwMode="auto">
              <a:xfrm>
                <a:off x="3276" y="3643"/>
                <a:ext cx="345" cy="283"/>
              </a:xfrm>
              <a:prstGeom prst="rect">
                <a:avLst/>
              </a:prstGeom>
              <a:solidFill>
                <a:schemeClr val="accent1"/>
              </a:solidFill>
              <a:ln w="12700">
                <a:solidFill>
                  <a:schemeClr val="tx1"/>
                </a:solidFill>
                <a:miter lim="800000"/>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7760" name="Oval 150"/>
              <p:cNvSpPr>
                <a:spLocks noChangeArrowheads="1"/>
              </p:cNvSpPr>
              <p:nvPr/>
            </p:nvSpPr>
            <p:spPr bwMode="auto">
              <a:xfrm>
                <a:off x="3295" y="3649"/>
                <a:ext cx="312" cy="72"/>
              </a:xfrm>
              <a:prstGeom prst="ellipse">
                <a:avLst/>
              </a:prstGeom>
              <a:solidFill>
                <a:schemeClr val="bg1"/>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7761" name="Rectangle 151"/>
              <p:cNvSpPr>
                <a:spLocks noChangeArrowheads="1"/>
              </p:cNvSpPr>
              <p:nvPr/>
            </p:nvSpPr>
            <p:spPr bwMode="auto">
              <a:xfrm>
                <a:off x="3303" y="3760"/>
                <a:ext cx="298" cy="154"/>
              </a:xfrm>
              <a:prstGeom prst="rect">
                <a:avLst/>
              </a:prstGeom>
              <a:solidFill>
                <a:schemeClr val="bg1"/>
              </a:solidFill>
              <a:ln w="12700">
                <a:solidFill>
                  <a:schemeClr val="tx1"/>
                </a:solidFill>
                <a:miter lim="800000"/>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7762" name="Line 152"/>
              <p:cNvSpPr>
                <a:spLocks noChangeShapeType="1"/>
              </p:cNvSpPr>
              <p:nvPr/>
            </p:nvSpPr>
            <p:spPr bwMode="auto">
              <a:xfrm>
                <a:off x="3471" y="3785"/>
                <a:ext cx="1" cy="13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63" name="Line 153"/>
              <p:cNvSpPr>
                <a:spLocks noChangeShapeType="1"/>
              </p:cNvSpPr>
              <p:nvPr/>
            </p:nvSpPr>
            <p:spPr bwMode="auto">
              <a:xfrm>
                <a:off x="3302" y="3816"/>
                <a:ext cx="3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64" name="Line 154"/>
              <p:cNvSpPr>
                <a:spLocks noChangeShapeType="1"/>
              </p:cNvSpPr>
              <p:nvPr/>
            </p:nvSpPr>
            <p:spPr bwMode="auto">
              <a:xfrm>
                <a:off x="3301" y="3786"/>
                <a:ext cx="3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65" name="Freeform 155"/>
              <p:cNvSpPr>
                <a:spLocks noChangeArrowheads="1"/>
              </p:cNvSpPr>
              <p:nvPr/>
            </p:nvSpPr>
            <p:spPr bwMode="auto">
              <a:xfrm>
                <a:off x="3434" y="3725"/>
                <a:ext cx="42" cy="30"/>
              </a:xfrm>
              <a:custGeom>
                <a:avLst/>
                <a:gdLst>
                  <a:gd name="T0" fmla="*/ 41 w 42"/>
                  <a:gd name="T1" fmla="*/ 17 h 30"/>
                  <a:gd name="T2" fmla="*/ 31 w 42"/>
                  <a:gd name="T3" fmla="*/ 17 h 30"/>
                  <a:gd name="T4" fmla="*/ 31 w 42"/>
                  <a:gd name="T5" fmla="*/ 0 h 30"/>
                  <a:gd name="T6" fmla="*/ 10 w 42"/>
                  <a:gd name="T7" fmla="*/ 0 h 30"/>
                  <a:gd name="T8" fmla="*/ 10 w 42"/>
                  <a:gd name="T9" fmla="*/ 17 h 30"/>
                  <a:gd name="T10" fmla="*/ 0 w 42"/>
                  <a:gd name="T11" fmla="*/ 17 h 30"/>
                  <a:gd name="T12" fmla="*/ 21 w 42"/>
                  <a:gd name="T13" fmla="*/ 29 h 30"/>
                  <a:gd name="T14" fmla="*/ 41 w 42"/>
                  <a:gd name="T15" fmla="*/ 17 h 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2" h="30">
                    <a:moveTo>
                      <a:pt x="41" y="17"/>
                    </a:moveTo>
                    <a:lnTo>
                      <a:pt x="31" y="17"/>
                    </a:lnTo>
                    <a:lnTo>
                      <a:pt x="31" y="0"/>
                    </a:lnTo>
                    <a:lnTo>
                      <a:pt x="10" y="0"/>
                    </a:lnTo>
                    <a:lnTo>
                      <a:pt x="10" y="17"/>
                    </a:lnTo>
                    <a:lnTo>
                      <a:pt x="0" y="17"/>
                    </a:lnTo>
                    <a:lnTo>
                      <a:pt x="21" y="29"/>
                    </a:lnTo>
                    <a:lnTo>
                      <a:pt x="41" y="17"/>
                    </a:lnTo>
                  </a:path>
                </a:pathLst>
              </a:custGeom>
              <a:solidFill>
                <a:schemeClr val="accent2"/>
              </a:solidFill>
              <a:ln w="12700" cap="rnd">
                <a:solidFill>
                  <a:schemeClr val="tx1"/>
                </a:solidFill>
                <a:round/>
                <a:headEnd/>
                <a:tailEnd/>
              </a:ln>
            </p:spPr>
            <p:txBody>
              <a:bodyPr/>
              <a:lstStyle/>
              <a:p>
                <a:endParaRPr lang="zh-CN" altLang="en-US"/>
              </a:p>
            </p:txBody>
          </p:sp>
        </p:grpSp>
        <p:grpSp>
          <p:nvGrpSpPr>
            <p:cNvPr id="157751" name="Group 164"/>
            <p:cNvGrpSpPr>
              <a:grpSpLocks/>
            </p:cNvGrpSpPr>
            <p:nvPr/>
          </p:nvGrpSpPr>
          <p:grpSpPr bwMode="auto">
            <a:xfrm>
              <a:off x="2863" y="3764"/>
              <a:ext cx="345" cy="283"/>
              <a:chOff x="2863" y="3764"/>
              <a:chExt cx="345" cy="283"/>
            </a:xfrm>
          </p:grpSpPr>
          <p:sp>
            <p:nvSpPr>
              <p:cNvPr id="157752" name="Rectangle 157"/>
              <p:cNvSpPr>
                <a:spLocks noChangeArrowheads="1"/>
              </p:cNvSpPr>
              <p:nvPr/>
            </p:nvSpPr>
            <p:spPr bwMode="auto">
              <a:xfrm>
                <a:off x="2863" y="3764"/>
                <a:ext cx="345" cy="283"/>
              </a:xfrm>
              <a:prstGeom prst="rect">
                <a:avLst/>
              </a:prstGeom>
              <a:solidFill>
                <a:schemeClr val="accent1"/>
              </a:solidFill>
              <a:ln w="12700">
                <a:solidFill>
                  <a:schemeClr val="tx1"/>
                </a:solidFill>
                <a:miter lim="800000"/>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7753" name="Oval 158"/>
              <p:cNvSpPr>
                <a:spLocks noChangeArrowheads="1"/>
              </p:cNvSpPr>
              <p:nvPr/>
            </p:nvSpPr>
            <p:spPr bwMode="auto">
              <a:xfrm>
                <a:off x="2882" y="3770"/>
                <a:ext cx="312" cy="72"/>
              </a:xfrm>
              <a:prstGeom prst="ellipse">
                <a:avLst/>
              </a:prstGeom>
              <a:solidFill>
                <a:schemeClr val="bg1"/>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7754" name="Rectangle 159"/>
              <p:cNvSpPr>
                <a:spLocks noChangeArrowheads="1"/>
              </p:cNvSpPr>
              <p:nvPr/>
            </p:nvSpPr>
            <p:spPr bwMode="auto">
              <a:xfrm>
                <a:off x="2890" y="3881"/>
                <a:ext cx="298" cy="154"/>
              </a:xfrm>
              <a:prstGeom prst="rect">
                <a:avLst/>
              </a:prstGeom>
              <a:solidFill>
                <a:schemeClr val="bg1"/>
              </a:solidFill>
              <a:ln w="12700">
                <a:solidFill>
                  <a:schemeClr val="tx1"/>
                </a:solidFill>
                <a:miter lim="800000"/>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7755" name="Line 160"/>
              <p:cNvSpPr>
                <a:spLocks noChangeShapeType="1"/>
              </p:cNvSpPr>
              <p:nvPr/>
            </p:nvSpPr>
            <p:spPr bwMode="auto">
              <a:xfrm>
                <a:off x="3058" y="3906"/>
                <a:ext cx="1" cy="13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56" name="Line 161"/>
              <p:cNvSpPr>
                <a:spLocks noChangeShapeType="1"/>
              </p:cNvSpPr>
              <p:nvPr/>
            </p:nvSpPr>
            <p:spPr bwMode="auto">
              <a:xfrm>
                <a:off x="2889" y="3937"/>
                <a:ext cx="3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57" name="Line 162"/>
              <p:cNvSpPr>
                <a:spLocks noChangeShapeType="1"/>
              </p:cNvSpPr>
              <p:nvPr/>
            </p:nvSpPr>
            <p:spPr bwMode="auto">
              <a:xfrm>
                <a:off x="2888" y="3907"/>
                <a:ext cx="3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7758" name="Freeform 163"/>
              <p:cNvSpPr>
                <a:spLocks noChangeArrowheads="1"/>
              </p:cNvSpPr>
              <p:nvPr/>
            </p:nvSpPr>
            <p:spPr bwMode="auto">
              <a:xfrm>
                <a:off x="3021" y="3846"/>
                <a:ext cx="42" cy="30"/>
              </a:xfrm>
              <a:custGeom>
                <a:avLst/>
                <a:gdLst>
                  <a:gd name="T0" fmla="*/ 41 w 42"/>
                  <a:gd name="T1" fmla="*/ 17 h 30"/>
                  <a:gd name="T2" fmla="*/ 31 w 42"/>
                  <a:gd name="T3" fmla="*/ 17 h 30"/>
                  <a:gd name="T4" fmla="*/ 31 w 42"/>
                  <a:gd name="T5" fmla="*/ 0 h 30"/>
                  <a:gd name="T6" fmla="*/ 10 w 42"/>
                  <a:gd name="T7" fmla="*/ 0 h 30"/>
                  <a:gd name="T8" fmla="*/ 10 w 42"/>
                  <a:gd name="T9" fmla="*/ 17 h 30"/>
                  <a:gd name="T10" fmla="*/ 0 w 42"/>
                  <a:gd name="T11" fmla="*/ 17 h 30"/>
                  <a:gd name="T12" fmla="*/ 21 w 42"/>
                  <a:gd name="T13" fmla="*/ 29 h 30"/>
                  <a:gd name="T14" fmla="*/ 41 w 42"/>
                  <a:gd name="T15" fmla="*/ 17 h 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2" h="30">
                    <a:moveTo>
                      <a:pt x="41" y="17"/>
                    </a:moveTo>
                    <a:lnTo>
                      <a:pt x="31" y="17"/>
                    </a:lnTo>
                    <a:lnTo>
                      <a:pt x="31" y="0"/>
                    </a:lnTo>
                    <a:lnTo>
                      <a:pt x="10" y="0"/>
                    </a:lnTo>
                    <a:lnTo>
                      <a:pt x="10" y="17"/>
                    </a:lnTo>
                    <a:lnTo>
                      <a:pt x="0" y="17"/>
                    </a:lnTo>
                    <a:lnTo>
                      <a:pt x="21" y="29"/>
                    </a:lnTo>
                    <a:lnTo>
                      <a:pt x="41" y="17"/>
                    </a:lnTo>
                  </a:path>
                </a:pathLst>
              </a:custGeom>
              <a:solidFill>
                <a:schemeClr val="accent2"/>
              </a:solidFill>
              <a:ln w="12700" cap="rnd">
                <a:solidFill>
                  <a:schemeClr val="tx1"/>
                </a:solidFill>
                <a:round/>
                <a:headEnd/>
                <a:tailEnd/>
              </a:ln>
            </p:spPr>
            <p:txBody>
              <a:bodyPr/>
              <a:lstStyle/>
              <a:p>
                <a:endParaRPr lang="zh-CN" altLang="en-US"/>
              </a:p>
            </p:txBody>
          </p:sp>
        </p:grpSp>
      </p:grpSp>
      <p:sp>
        <p:nvSpPr>
          <p:cNvPr id="157700" name="Rectangle 166"/>
          <p:cNvSpPr>
            <a:spLocks noChangeArrowheads="1"/>
          </p:cNvSpPr>
          <p:nvPr/>
        </p:nvSpPr>
        <p:spPr bwMode="auto">
          <a:xfrm>
            <a:off x="2025651" y="112713"/>
            <a:ext cx="2758769"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4000" b="1" u="sng" dirty="0">
                <a:solidFill>
                  <a:schemeClr val="accent2"/>
                </a:solidFill>
                <a:latin typeface="Comic Sans MS" panose="030F0702030302020204" pitchFamily="66" charset="0"/>
              </a:rPr>
              <a:t>转发和选路</a:t>
            </a:r>
          </a:p>
        </p:txBody>
      </p:sp>
      <p:sp>
        <p:nvSpPr>
          <p:cNvPr id="157701" name="Rectangle 167"/>
          <p:cNvSpPr>
            <a:spLocks noChangeArrowheads="1"/>
          </p:cNvSpPr>
          <p:nvPr/>
        </p:nvSpPr>
        <p:spPr bwMode="auto">
          <a:xfrm>
            <a:off x="6032500" y="925513"/>
            <a:ext cx="3517900"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000" b="1">
                <a:solidFill>
                  <a:schemeClr val="accent2"/>
                </a:solidFill>
                <a:latin typeface="Comic Sans MS" panose="030F0702030302020204" pitchFamily="66" charset="0"/>
              </a:rPr>
              <a:t>选路算法决定转发表中的值</a:t>
            </a:r>
          </a:p>
        </p:txBody>
      </p:sp>
    </p:spTree>
    <p:extLst>
      <p:ext uri="{BB962C8B-B14F-4D97-AF65-F5344CB8AC3E}">
        <p14:creationId xmlns:p14="http://schemas.microsoft.com/office/powerpoint/2010/main" val="2711527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2095501" y="533400"/>
            <a:ext cx="8077200" cy="1143000"/>
          </a:xfrm>
        </p:spPr>
        <p:txBody>
          <a:bodyPr>
            <a:normAutofit/>
          </a:bodyPr>
          <a:lstStyle/>
          <a:p>
            <a:pPr eaLnBrk="1" hangingPunct="1">
              <a:defRPr/>
            </a:pPr>
            <a:r>
              <a:rPr lang="en-US" altLang="zh-CN" sz="3200" b="1" dirty="0">
                <a:latin typeface="宋体" panose="02010600030101010101" pitchFamily="2" charset="-122"/>
                <a:ea typeface="宋体" panose="02010600030101010101" pitchFamily="2" charset="-122"/>
              </a:rPr>
              <a:t>Example: </a:t>
            </a:r>
            <a:r>
              <a:rPr lang="zh-CN" altLang="en-US" sz="3200" b="1" dirty="0">
                <a:latin typeface="宋体" panose="02010600030101010101" pitchFamily="2" charset="-122"/>
                <a:ea typeface="宋体" panose="02010600030101010101" pitchFamily="2" charset="-122"/>
              </a:rPr>
              <a:t>在</a:t>
            </a:r>
            <a:r>
              <a:rPr lang="en-US" altLang="zh-CN" sz="3200" b="1" dirty="0">
                <a:latin typeface="宋体" panose="02010600030101010101" pitchFamily="2" charset="-122"/>
                <a:ea typeface="宋体" panose="02010600030101010101" pitchFamily="2" charset="-122"/>
              </a:rPr>
              <a:t>router 1d </a:t>
            </a:r>
            <a:r>
              <a:rPr lang="zh-CN" altLang="en-US" sz="3200" b="1" dirty="0">
                <a:latin typeface="宋体" panose="02010600030101010101" pitchFamily="2" charset="-122"/>
                <a:ea typeface="宋体" panose="02010600030101010101" pitchFamily="2" charset="-122"/>
              </a:rPr>
              <a:t>上设置转发表</a:t>
            </a:r>
          </a:p>
        </p:txBody>
      </p:sp>
      <p:sp>
        <p:nvSpPr>
          <p:cNvPr id="209923" name="Rectangle 3"/>
          <p:cNvSpPr>
            <a:spLocks noGrp="1" noChangeArrowheads="1"/>
          </p:cNvSpPr>
          <p:nvPr>
            <p:ph idx="1"/>
          </p:nvPr>
        </p:nvSpPr>
        <p:spPr>
          <a:xfrm>
            <a:off x="2170114" y="2019300"/>
            <a:ext cx="7927975" cy="3651250"/>
          </a:xfrm>
        </p:spPr>
        <p:txBody>
          <a:bodyPr>
            <a:normAutofit/>
          </a:bodyPr>
          <a:lstStyle/>
          <a:p>
            <a:pPr eaLnBrk="1" hangingPunct="1"/>
            <a:r>
              <a:rPr lang="zh-CN" altLang="en-US" sz="2200" b="1" dirty="0">
                <a:latin typeface="宋体" panose="02010600030101010101" pitchFamily="2" charset="-122"/>
                <a:ea typeface="宋体" panose="02010600030101010101" pitchFamily="2" charset="-122"/>
              </a:rPr>
              <a:t>假设</a:t>
            </a:r>
            <a:r>
              <a:rPr lang="en-US" altLang="zh-CN" sz="2200" b="1" dirty="0">
                <a:latin typeface="宋体" panose="02010600030101010101" pitchFamily="2" charset="-122"/>
                <a:ea typeface="宋体" panose="02010600030101010101" pitchFamily="2" charset="-122"/>
              </a:rPr>
              <a:t>AS1</a:t>
            </a:r>
            <a:r>
              <a:rPr lang="zh-CN" altLang="en-US" sz="2200" b="1" dirty="0">
                <a:latin typeface="宋体" panose="02010600030101010101" pitchFamily="2" charset="-122"/>
                <a:ea typeface="宋体" panose="02010600030101010101" pitchFamily="2" charset="-122"/>
              </a:rPr>
              <a:t>运行域间路由协议知道网络</a:t>
            </a:r>
            <a:r>
              <a:rPr lang="en-US" altLang="zh-CN" sz="2200" b="1" dirty="0">
                <a:latin typeface="宋体" panose="02010600030101010101" pitchFamily="2" charset="-122"/>
                <a:ea typeface="宋体" panose="02010600030101010101" pitchFamily="2" charset="-122"/>
              </a:rPr>
              <a:t>X</a:t>
            </a:r>
            <a:r>
              <a:rPr lang="zh-CN" altLang="en-US" sz="2200" b="1" dirty="0">
                <a:latin typeface="宋体" panose="02010600030101010101" pitchFamily="2" charset="-122"/>
                <a:ea typeface="宋体" panose="02010600030101010101" pitchFamily="2" charset="-122"/>
              </a:rPr>
              <a:t>通过网关</a:t>
            </a:r>
            <a:r>
              <a:rPr lang="en-US" altLang="zh-CN" sz="2200" b="1" dirty="0">
                <a:latin typeface="宋体" panose="02010600030101010101" pitchFamily="2" charset="-122"/>
                <a:ea typeface="宋体" panose="02010600030101010101" pitchFamily="2" charset="-122"/>
              </a:rPr>
              <a:t>1c</a:t>
            </a:r>
            <a:r>
              <a:rPr lang="zh-CN" altLang="en-US" sz="2200" b="1" dirty="0">
                <a:latin typeface="宋体" panose="02010600030101010101" pitchFamily="2" charset="-122"/>
                <a:ea typeface="宋体" panose="02010600030101010101" pitchFamily="2" charset="-122"/>
              </a:rPr>
              <a:t>从</a:t>
            </a:r>
            <a:r>
              <a:rPr lang="en-US" altLang="zh-CN" sz="2200" b="1" dirty="0">
                <a:latin typeface="宋体" panose="02010600030101010101" pitchFamily="2" charset="-122"/>
                <a:ea typeface="宋体" panose="02010600030101010101" pitchFamily="2" charset="-122"/>
              </a:rPr>
              <a:t>AS3(</a:t>
            </a:r>
            <a:r>
              <a:rPr lang="zh-CN" altLang="en-US" sz="2200" b="1" dirty="0">
                <a:latin typeface="宋体" panose="02010600030101010101" pitchFamily="2" charset="-122"/>
                <a:ea typeface="宋体" panose="02010600030101010101" pitchFamily="2" charset="-122"/>
              </a:rPr>
              <a:t>而不是</a:t>
            </a:r>
            <a:r>
              <a:rPr lang="en-US" altLang="zh-CN" sz="2200" b="1" dirty="0">
                <a:latin typeface="宋体" panose="02010600030101010101" pitchFamily="2" charset="-122"/>
                <a:ea typeface="宋体" panose="02010600030101010101" pitchFamily="2" charset="-122"/>
              </a:rPr>
              <a:t>AS2) </a:t>
            </a:r>
            <a:r>
              <a:rPr lang="zh-CN" altLang="en-US" sz="2200" b="1" dirty="0">
                <a:latin typeface="宋体" panose="02010600030101010101" pitchFamily="2" charset="-122"/>
                <a:ea typeface="宋体" panose="02010600030101010101" pitchFamily="2" charset="-122"/>
              </a:rPr>
              <a:t>是可达的</a:t>
            </a:r>
          </a:p>
          <a:p>
            <a:pPr eaLnBrk="1" hangingPunct="1"/>
            <a:r>
              <a:rPr lang="zh-CN" altLang="en-US" sz="2200" b="1" dirty="0">
                <a:latin typeface="宋体" panose="02010600030101010101" pitchFamily="2" charset="-122"/>
                <a:ea typeface="宋体" panose="02010600030101010101" pitchFamily="2" charset="-122"/>
              </a:rPr>
              <a:t>通过域内路由协议将可达信息传播给所有域内路由器</a:t>
            </a:r>
          </a:p>
          <a:p>
            <a:pPr eaLnBrk="1" hangingPunct="1"/>
            <a:r>
              <a:rPr lang="en-US" altLang="zh-CN" sz="2200" b="1" dirty="0">
                <a:latin typeface="宋体" panose="02010600030101010101" pitchFamily="2" charset="-122"/>
                <a:ea typeface="宋体" panose="02010600030101010101" pitchFamily="2" charset="-122"/>
              </a:rPr>
              <a:t>Router 1d </a:t>
            </a:r>
            <a:r>
              <a:rPr lang="zh-CN" altLang="en-US" sz="2200" b="1" dirty="0">
                <a:latin typeface="宋体" panose="02010600030101010101" pitchFamily="2" charset="-122"/>
                <a:ea typeface="宋体" panose="02010600030101010101" pitchFamily="2" charset="-122"/>
              </a:rPr>
              <a:t>由域内路由信息判断自己的接口</a:t>
            </a:r>
            <a:r>
              <a:rPr lang="en-US" altLang="zh-CN" sz="2200" b="1" i="1" dirty="0">
                <a:solidFill>
                  <a:schemeClr val="tx2"/>
                </a:solidFill>
                <a:latin typeface="宋体" panose="02010600030101010101" pitchFamily="2" charset="-122"/>
                <a:ea typeface="宋体" panose="02010600030101010101" pitchFamily="2" charset="-122"/>
              </a:rPr>
              <a:t>I</a:t>
            </a:r>
            <a:r>
              <a:rPr lang="zh-CN" altLang="en-US" sz="2200" b="1" dirty="0">
                <a:latin typeface="宋体" panose="02010600030101010101" pitchFamily="2" charset="-122"/>
                <a:ea typeface="宋体" panose="02010600030101010101" pitchFamily="2" charset="-122"/>
              </a:rPr>
              <a:t>在到达</a:t>
            </a:r>
            <a:r>
              <a:rPr lang="en-US" altLang="zh-CN" sz="2200" b="1" dirty="0">
                <a:latin typeface="宋体" panose="02010600030101010101" pitchFamily="2" charset="-122"/>
                <a:ea typeface="宋体" panose="02010600030101010101" pitchFamily="2" charset="-122"/>
              </a:rPr>
              <a:t>1c</a:t>
            </a:r>
            <a:r>
              <a:rPr lang="zh-CN" altLang="en-US" sz="2200" b="1" dirty="0">
                <a:latin typeface="宋体" panose="02010600030101010101" pitchFamily="2" charset="-122"/>
                <a:ea typeface="宋体" panose="02010600030101010101" pitchFamily="2" charset="-122"/>
              </a:rPr>
              <a:t>的最小开销路径上</a:t>
            </a:r>
          </a:p>
          <a:p>
            <a:pPr eaLnBrk="1" hangingPunct="1"/>
            <a:r>
              <a:rPr lang="zh-CN" altLang="en-US" sz="2200" b="1" dirty="0">
                <a:latin typeface="宋体" panose="02010600030101010101" pitchFamily="2" charset="-122"/>
                <a:ea typeface="宋体" panose="02010600030101010101" pitchFamily="2" charset="-122"/>
              </a:rPr>
              <a:t>在转发表里添加一项 </a:t>
            </a:r>
            <a:r>
              <a:rPr lang="en-US" altLang="zh-CN" sz="2200" b="1" i="1" dirty="0">
                <a:solidFill>
                  <a:schemeClr val="tx2"/>
                </a:solidFill>
                <a:latin typeface="宋体" panose="02010600030101010101" pitchFamily="2" charset="-122"/>
                <a:ea typeface="宋体" panose="02010600030101010101" pitchFamily="2" charset="-122"/>
              </a:rPr>
              <a:t>(</a:t>
            </a:r>
            <a:r>
              <a:rPr lang="en-US" altLang="zh-CN" sz="2200" b="1" i="1" dirty="0" err="1">
                <a:solidFill>
                  <a:schemeClr val="tx2"/>
                </a:solidFill>
                <a:latin typeface="宋体" panose="02010600030101010101" pitchFamily="2" charset="-122"/>
                <a:ea typeface="宋体" panose="02010600030101010101" pitchFamily="2" charset="-122"/>
              </a:rPr>
              <a:t>x,I</a:t>
            </a:r>
            <a:r>
              <a:rPr lang="en-US" altLang="zh-CN" sz="2200" b="1" i="1" dirty="0">
                <a:solidFill>
                  <a:schemeClr val="tx2"/>
                </a:solidFill>
                <a:latin typeface="宋体" panose="02010600030101010101" pitchFamily="2" charset="-122"/>
                <a:ea typeface="宋体" panose="02010600030101010101" pitchFamily="2" charset="-122"/>
              </a:rPr>
              <a:t>)</a:t>
            </a:r>
            <a:r>
              <a:rPr lang="en-US" altLang="zh-CN" sz="2200" b="1" i="1" dirty="0">
                <a:latin typeface="宋体" panose="02010600030101010101" pitchFamily="2" charset="-122"/>
                <a:ea typeface="宋体" panose="02010600030101010101" pitchFamily="2" charset="-122"/>
              </a:rPr>
              <a:t>.</a:t>
            </a:r>
          </a:p>
        </p:txBody>
      </p:sp>
      <p:sp>
        <p:nvSpPr>
          <p:cNvPr id="191491" name="灯片编号占位符 4"/>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72B37D5F-222C-482B-B8F4-DCBC7DCDCC91}" type="slidenum">
              <a:rPr altLang="zh-CN" dirty="0" smtClean="0">
                <a:solidFill>
                  <a:srgbClr val="919293"/>
                </a:solidFill>
                <a:ea typeface="黑体" panose="02010609060101010101" pitchFamily="49" charset="-122"/>
              </a:rPr>
              <a:pPr>
                <a:defRPr/>
              </a:pPr>
              <a:t>30</a:t>
            </a:fld>
            <a:endParaRPr lang="zh-CN" altLang="zh-CN" smtClean="0">
              <a:solidFill>
                <a:srgbClr val="919293"/>
              </a:solidFill>
              <a:ea typeface="黑体" panose="02010609060101010101" pitchFamily="49" charset="-122"/>
            </a:endParaRPr>
          </a:p>
        </p:txBody>
      </p:sp>
    </p:spTree>
    <p:extLst>
      <p:ext uri="{BB962C8B-B14F-4D97-AF65-F5344CB8AC3E}">
        <p14:creationId xmlns:p14="http://schemas.microsoft.com/office/powerpoint/2010/main" val="4238477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15"/>
          <p:cNvSpPr>
            <a:spLocks noGrp="1" noChangeArrowheads="1"/>
          </p:cNvSpPr>
          <p:nvPr>
            <p:ph type="title"/>
          </p:nvPr>
        </p:nvSpPr>
        <p:spPr>
          <a:xfrm>
            <a:off x="1903414" y="403226"/>
            <a:ext cx="8764587" cy="601663"/>
          </a:xfrm>
        </p:spPr>
        <p:txBody>
          <a:bodyPr>
            <a:normAutofit/>
          </a:bodyPr>
          <a:lstStyle/>
          <a:p>
            <a:pPr eaLnBrk="1" hangingPunct="1"/>
            <a:r>
              <a:rPr lang="en-US" altLang="zh-CN" sz="3200" b="1" dirty="0" smtClean="0">
                <a:latin typeface="宋体" panose="02010600030101010101" pitchFamily="2" charset="-122"/>
                <a:ea typeface="宋体" panose="02010600030101010101" pitchFamily="2" charset="-122"/>
              </a:rPr>
              <a:t>Example: </a:t>
            </a:r>
            <a:r>
              <a:rPr lang="zh-CN" altLang="en-US" sz="3200" b="1" dirty="0" smtClean="0">
                <a:latin typeface="宋体" panose="02010600030101010101" pitchFamily="2" charset="-122"/>
                <a:ea typeface="宋体" panose="02010600030101010101" pitchFamily="2" charset="-122"/>
              </a:rPr>
              <a:t>在多个自治系统中选择</a:t>
            </a:r>
          </a:p>
        </p:txBody>
      </p:sp>
      <p:sp>
        <p:nvSpPr>
          <p:cNvPr id="183312" name="Rectangle 16"/>
          <p:cNvSpPr>
            <a:spLocks noGrp="1" noChangeArrowheads="1"/>
          </p:cNvSpPr>
          <p:nvPr>
            <p:ph idx="1"/>
          </p:nvPr>
        </p:nvSpPr>
        <p:spPr>
          <a:xfrm>
            <a:off x="1966914" y="1444625"/>
            <a:ext cx="8245475" cy="2357438"/>
          </a:xfrm>
        </p:spPr>
        <p:txBody>
          <a:bodyPr>
            <a:normAutofit fontScale="62500" lnSpcReduction="20000"/>
          </a:bodyPr>
          <a:lstStyle/>
          <a:p>
            <a:pPr eaLnBrk="1" hangingPunct="1">
              <a:lnSpc>
                <a:spcPct val="120000"/>
              </a:lnSpc>
              <a:defRPr/>
            </a:pPr>
            <a:r>
              <a:rPr lang="zh-CN" altLang="en-US" sz="3400" b="1" dirty="0">
                <a:latin typeface="宋体" panose="02010600030101010101" pitchFamily="2" charset="-122"/>
                <a:ea typeface="宋体" panose="02010600030101010101" pitchFamily="2" charset="-122"/>
              </a:rPr>
              <a:t>现在假设</a:t>
            </a:r>
            <a:r>
              <a:rPr lang="en-US" altLang="zh-CN" sz="3400" b="1" dirty="0">
                <a:latin typeface="宋体" panose="02010600030101010101" pitchFamily="2" charset="-122"/>
                <a:ea typeface="宋体" panose="02010600030101010101" pitchFamily="2" charset="-122"/>
              </a:rPr>
              <a:t>AS1</a:t>
            </a:r>
            <a:r>
              <a:rPr lang="zh-CN" altLang="en-US" sz="3400" b="1" dirty="0">
                <a:latin typeface="宋体" panose="02010600030101010101" pitchFamily="2" charset="-122"/>
                <a:ea typeface="宋体" panose="02010600030101010101" pitchFamily="2" charset="-122"/>
              </a:rPr>
              <a:t>通过域间选路协议知道子网</a:t>
            </a:r>
            <a:r>
              <a:rPr lang="en-US" altLang="zh-CN" sz="3400" b="1" dirty="0">
                <a:solidFill>
                  <a:schemeClr val="tx2"/>
                </a:solidFill>
                <a:latin typeface="宋体" panose="02010600030101010101" pitchFamily="2" charset="-122"/>
                <a:ea typeface="宋体" panose="02010600030101010101" pitchFamily="2" charset="-122"/>
              </a:rPr>
              <a:t>x</a:t>
            </a:r>
            <a:r>
              <a:rPr lang="zh-CN" altLang="en-US" sz="3400" b="1" dirty="0">
                <a:latin typeface="宋体" panose="02010600030101010101" pitchFamily="2" charset="-122"/>
                <a:ea typeface="宋体" panose="02010600030101010101" pitchFamily="2" charset="-122"/>
              </a:rPr>
              <a:t>从</a:t>
            </a:r>
            <a:r>
              <a:rPr lang="en-US" altLang="zh-CN" sz="3400" b="1" dirty="0">
                <a:latin typeface="宋体" panose="02010600030101010101" pitchFamily="2" charset="-122"/>
                <a:ea typeface="宋体" panose="02010600030101010101" pitchFamily="2" charset="-122"/>
              </a:rPr>
              <a:t>AS3</a:t>
            </a:r>
            <a:r>
              <a:rPr lang="zh-CN" altLang="en-US" sz="3400" b="1" dirty="0">
                <a:latin typeface="宋体" panose="02010600030101010101" pitchFamily="2" charset="-122"/>
                <a:ea typeface="宋体" panose="02010600030101010101" pitchFamily="2" charset="-122"/>
              </a:rPr>
              <a:t>和</a:t>
            </a:r>
            <a:r>
              <a:rPr lang="en-US" altLang="zh-CN" sz="3400" b="1" dirty="0">
                <a:latin typeface="宋体" panose="02010600030101010101" pitchFamily="2" charset="-122"/>
                <a:ea typeface="宋体" panose="02010600030101010101" pitchFamily="2" charset="-122"/>
              </a:rPr>
              <a:t>AS2</a:t>
            </a:r>
            <a:r>
              <a:rPr lang="zh-CN" altLang="en-US" sz="3400" b="1" dirty="0">
                <a:latin typeface="宋体" panose="02010600030101010101" pitchFamily="2" charset="-122"/>
                <a:ea typeface="宋体" panose="02010600030101010101" pitchFamily="2" charset="-122"/>
              </a:rPr>
              <a:t>都可以到达</a:t>
            </a:r>
          </a:p>
          <a:p>
            <a:pPr eaLnBrk="1" hangingPunct="1">
              <a:lnSpc>
                <a:spcPct val="120000"/>
              </a:lnSpc>
              <a:defRPr/>
            </a:pPr>
            <a:r>
              <a:rPr lang="zh-CN" altLang="en-US" sz="3400" b="1" dirty="0">
                <a:latin typeface="宋体" panose="02010600030101010101" pitchFamily="2" charset="-122"/>
                <a:ea typeface="宋体" panose="02010600030101010101" pitchFamily="2" charset="-122"/>
              </a:rPr>
              <a:t>为了配置转发表</a:t>
            </a:r>
            <a:r>
              <a:rPr lang="en-US" altLang="zh-CN" sz="3400" b="1" dirty="0">
                <a:latin typeface="宋体" panose="02010600030101010101" pitchFamily="2" charset="-122"/>
                <a:ea typeface="宋体" panose="02010600030101010101" pitchFamily="2" charset="-122"/>
              </a:rPr>
              <a:t>,</a:t>
            </a:r>
            <a:r>
              <a:rPr lang="zh-CN" altLang="en-US" sz="3400" b="1" dirty="0">
                <a:latin typeface="宋体" panose="02010600030101010101" pitchFamily="2" charset="-122"/>
                <a:ea typeface="宋体" panose="02010600030101010101" pitchFamily="2" charset="-122"/>
              </a:rPr>
              <a:t>路由器</a:t>
            </a:r>
            <a:r>
              <a:rPr lang="en-US" altLang="zh-CN" sz="3400" b="1" dirty="0">
                <a:solidFill>
                  <a:schemeClr val="tx2"/>
                </a:solidFill>
                <a:latin typeface="宋体" panose="02010600030101010101" pitchFamily="2" charset="-122"/>
                <a:ea typeface="宋体" panose="02010600030101010101" pitchFamily="2" charset="-122"/>
              </a:rPr>
              <a:t>1d</a:t>
            </a:r>
            <a:r>
              <a:rPr lang="zh-CN" altLang="en-US" sz="3400" b="1" dirty="0">
                <a:latin typeface="宋体" panose="02010600030101010101" pitchFamily="2" charset="-122"/>
                <a:ea typeface="宋体" panose="02010600030101010101" pitchFamily="2" charset="-122"/>
              </a:rPr>
              <a:t>必须决定通过哪个网关将分组转发到目的子网</a:t>
            </a:r>
            <a:r>
              <a:rPr lang="en-US" altLang="zh-CN" sz="3400" b="1" dirty="0">
                <a:solidFill>
                  <a:schemeClr val="tx2"/>
                </a:solidFill>
                <a:latin typeface="宋体" panose="02010600030101010101" pitchFamily="2" charset="-122"/>
                <a:ea typeface="宋体" panose="02010600030101010101" pitchFamily="2" charset="-122"/>
              </a:rPr>
              <a:t>x</a:t>
            </a:r>
          </a:p>
          <a:p>
            <a:pPr eaLnBrk="1" hangingPunct="1">
              <a:lnSpc>
                <a:spcPct val="120000"/>
              </a:lnSpc>
              <a:defRPr/>
            </a:pPr>
            <a:r>
              <a:rPr lang="zh-CN" altLang="en-US" sz="3400" b="1" dirty="0">
                <a:latin typeface="宋体" panose="02010600030101010101" pitchFamily="2" charset="-122"/>
                <a:ea typeface="宋体" panose="02010600030101010101" pitchFamily="2" charset="-122"/>
              </a:rPr>
              <a:t>这同时也是域内路由协议的工作</a:t>
            </a:r>
            <a:r>
              <a:rPr lang="en-US" altLang="zh-CN" sz="3400" b="1" dirty="0">
                <a:latin typeface="宋体" panose="02010600030101010101" pitchFamily="2" charset="-122"/>
                <a:ea typeface="宋体" panose="02010600030101010101" pitchFamily="2" charset="-122"/>
              </a:rPr>
              <a:t>.</a:t>
            </a:r>
          </a:p>
          <a:p>
            <a:pPr eaLnBrk="1" hangingPunct="1">
              <a:lnSpc>
                <a:spcPct val="120000"/>
              </a:lnSpc>
              <a:defRPr/>
            </a:pPr>
            <a:r>
              <a:rPr lang="zh-CN" altLang="en-US" sz="3400" b="1" dirty="0">
                <a:solidFill>
                  <a:schemeClr val="tx2"/>
                </a:solidFill>
                <a:latin typeface="宋体" panose="02010600030101010101" pitchFamily="2" charset="-122"/>
                <a:ea typeface="宋体" panose="02010600030101010101" pitchFamily="2" charset="-122"/>
              </a:rPr>
              <a:t>热土豆选路</a:t>
            </a:r>
            <a:r>
              <a:rPr lang="en-US" altLang="zh-CN" sz="3400" b="1" dirty="0">
                <a:solidFill>
                  <a:schemeClr val="tx2"/>
                </a:solidFill>
                <a:latin typeface="宋体" panose="02010600030101010101" pitchFamily="2" charset="-122"/>
                <a:ea typeface="宋体" panose="02010600030101010101" pitchFamily="2" charset="-122"/>
              </a:rPr>
              <a:t>:</a:t>
            </a:r>
            <a:r>
              <a:rPr lang="en-US" altLang="zh-CN" sz="3400" b="1" dirty="0">
                <a:latin typeface="宋体" panose="02010600030101010101" pitchFamily="2" charset="-122"/>
                <a:ea typeface="宋体" panose="02010600030101010101" pitchFamily="2" charset="-122"/>
              </a:rPr>
              <a:t> </a:t>
            </a:r>
            <a:r>
              <a:rPr lang="zh-CN" altLang="en-US" sz="3400" b="1" dirty="0">
                <a:latin typeface="宋体" panose="02010600030101010101" pitchFamily="2" charset="-122"/>
                <a:ea typeface="宋体" panose="02010600030101010101" pitchFamily="2" charset="-122"/>
              </a:rPr>
              <a:t>把分组送到两个路由器中最近的一个</a:t>
            </a:r>
          </a:p>
          <a:p>
            <a:pPr eaLnBrk="1" hangingPunct="1">
              <a:lnSpc>
                <a:spcPct val="90000"/>
              </a:lnSpc>
              <a:defRPr/>
            </a:pPr>
            <a:endParaRPr lang="en-US" altLang="zh-CN" b="1" dirty="0"/>
          </a:p>
        </p:txBody>
      </p:sp>
      <p:sp>
        <p:nvSpPr>
          <p:cNvPr id="193539" name="灯片编号占位符 4"/>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DFDF4D6A-857B-4D4F-88F4-BAFDA6D4A36A}" type="slidenum">
              <a:rPr altLang="zh-CN" dirty="0" smtClean="0">
                <a:solidFill>
                  <a:srgbClr val="919293"/>
                </a:solidFill>
                <a:ea typeface="黑体" panose="02010609060101010101" pitchFamily="49" charset="-122"/>
              </a:rPr>
              <a:pPr>
                <a:defRPr/>
              </a:pPr>
              <a:t>31</a:t>
            </a:fld>
            <a:endParaRPr lang="zh-CN" altLang="zh-CN" smtClean="0">
              <a:solidFill>
                <a:srgbClr val="919293"/>
              </a:solidFill>
              <a:ea typeface="黑体" panose="02010609060101010101" pitchFamily="49" charset="-122"/>
            </a:endParaRPr>
          </a:p>
        </p:txBody>
      </p:sp>
      <p:grpSp>
        <p:nvGrpSpPr>
          <p:cNvPr id="211973" name="Group 14"/>
          <p:cNvGrpSpPr>
            <a:grpSpLocks/>
          </p:cNvGrpSpPr>
          <p:nvPr/>
        </p:nvGrpSpPr>
        <p:grpSpPr bwMode="auto">
          <a:xfrm>
            <a:off x="1841500" y="4017963"/>
            <a:ext cx="8385176" cy="1878012"/>
            <a:chOff x="142" y="2799"/>
            <a:chExt cx="5282" cy="1183"/>
          </a:xfrm>
        </p:grpSpPr>
        <p:sp>
          <p:nvSpPr>
            <p:cNvPr id="211974" name="Rectangle 2"/>
            <p:cNvSpPr>
              <a:spLocks noChangeArrowheads="1"/>
            </p:cNvSpPr>
            <p:nvPr/>
          </p:nvSpPr>
          <p:spPr bwMode="auto">
            <a:xfrm>
              <a:off x="168" y="2845"/>
              <a:ext cx="1132" cy="89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1975" name="Rectangle 3"/>
            <p:cNvSpPr>
              <a:spLocks noChangeArrowheads="1"/>
            </p:cNvSpPr>
            <p:nvPr/>
          </p:nvSpPr>
          <p:spPr bwMode="auto">
            <a:xfrm>
              <a:off x="330" y="2972"/>
              <a:ext cx="11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latin typeface="Arial" panose="020B0604020202020204" pitchFamily="34" charset="0"/>
              </a:endParaRPr>
            </a:p>
          </p:txBody>
        </p:sp>
        <p:sp>
          <p:nvSpPr>
            <p:cNvPr id="211976" name="Rectangle 4"/>
            <p:cNvSpPr>
              <a:spLocks noChangeArrowheads="1"/>
            </p:cNvSpPr>
            <p:nvPr/>
          </p:nvSpPr>
          <p:spPr bwMode="auto">
            <a:xfrm>
              <a:off x="142" y="2888"/>
              <a:ext cx="1182"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latin typeface="Arial" panose="020B0604020202020204" pitchFamily="34" charset="0"/>
                </a:rPr>
                <a:t>从</a:t>
              </a:r>
              <a:r>
                <a:rPr lang="en-US" altLang="zh-CN" sz="2000" b="1">
                  <a:latin typeface="Arial" panose="020B0604020202020204" pitchFamily="34" charset="0"/>
                </a:rPr>
                <a:t>AS</a:t>
              </a:r>
              <a:r>
                <a:rPr lang="zh-CN" altLang="en-US" sz="2000" b="1">
                  <a:latin typeface="Arial" panose="020B0604020202020204" pitchFamily="34" charset="0"/>
                </a:rPr>
                <a:t>间协议知</a:t>
              </a:r>
            </a:p>
            <a:p>
              <a:pPr algn="ctr" eaLnBrk="1" hangingPunct="1"/>
              <a:r>
                <a:rPr lang="zh-CN" altLang="en-US" sz="2000" b="1">
                  <a:latin typeface="Arial" panose="020B0604020202020204" pitchFamily="34" charset="0"/>
                </a:rPr>
                <a:t>道经过多个网</a:t>
              </a:r>
            </a:p>
            <a:p>
              <a:pPr algn="ctr" eaLnBrk="1" hangingPunct="1"/>
              <a:r>
                <a:rPr lang="zh-CN" altLang="en-US" sz="2000" b="1">
                  <a:latin typeface="Arial" panose="020B0604020202020204" pitchFamily="34" charset="0"/>
                </a:rPr>
                <a:t>关可到达子网</a:t>
              </a:r>
              <a:r>
                <a:rPr lang="en-US" altLang="zh-CN" sz="2000" b="1">
                  <a:latin typeface="Arial" panose="020B0604020202020204" pitchFamily="34" charset="0"/>
                </a:rPr>
                <a:t>x</a:t>
              </a:r>
            </a:p>
          </p:txBody>
        </p:sp>
        <p:sp>
          <p:nvSpPr>
            <p:cNvPr id="211977" name="Rectangle 5"/>
            <p:cNvSpPr>
              <a:spLocks noChangeArrowheads="1"/>
            </p:cNvSpPr>
            <p:nvPr/>
          </p:nvSpPr>
          <p:spPr bwMode="auto">
            <a:xfrm>
              <a:off x="2878" y="2853"/>
              <a:ext cx="1132" cy="88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1978" name="Rectangle 6"/>
            <p:cNvSpPr>
              <a:spLocks noChangeArrowheads="1"/>
            </p:cNvSpPr>
            <p:nvPr/>
          </p:nvSpPr>
          <p:spPr bwMode="auto">
            <a:xfrm>
              <a:off x="1494" y="2860"/>
              <a:ext cx="1132" cy="88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1979" name="Rectangle 7"/>
            <p:cNvSpPr>
              <a:spLocks noChangeArrowheads="1"/>
            </p:cNvSpPr>
            <p:nvPr/>
          </p:nvSpPr>
          <p:spPr bwMode="auto">
            <a:xfrm>
              <a:off x="4261" y="2844"/>
              <a:ext cx="1132" cy="88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1980" name="Rectangle 8"/>
            <p:cNvSpPr>
              <a:spLocks noChangeArrowheads="1"/>
            </p:cNvSpPr>
            <p:nvPr/>
          </p:nvSpPr>
          <p:spPr bwMode="auto">
            <a:xfrm>
              <a:off x="1474" y="2877"/>
              <a:ext cx="1164"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latin typeface="Comic Sans MS" panose="030F0702030302020204" pitchFamily="66" charset="0"/>
                </a:rPr>
                <a:t>使用来自</a:t>
              </a:r>
              <a:r>
                <a:rPr lang="en-US" altLang="zh-CN" b="1">
                  <a:latin typeface="Comic Sans MS" panose="030F0702030302020204" pitchFamily="66" charset="0"/>
                </a:rPr>
                <a:t>AS</a:t>
              </a:r>
              <a:r>
                <a:rPr lang="zh-CN" altLang="en-US" b="1">
                  <a:latin typeface="Comic Sans MS" panose="030F0702030302020204" pitchFamily="66" charset="0"/>
                </a:rPr>
                <a:t>内部协议的选路信息决定到达每个网关的最低费用路径的开销</a:t>
              </a:r>
            </a:p>
            <a:p>
              <a:pPr algn="ctr" eaLnBrk="1" hangingPunct="1"/>
              <a:endParaRPr lang="en-US" altLang="zh-CN" b="1">
                <a:latin typeface="Comic Sans MS" panose="030F0702030302020204" pitchFamily="66" charset="0"/>
              </a:endParaRPr>
            </a:p>
          </p:txBody>
        </p:sp>
        <p:sp>
          <p:nvSpPr>
            <p:cNvPr id="211981" name="Rectangle 9"/>
            <p:cNvSpPr>
              <a:spLocks noChangeArrowheads="1"/>
            </p:cNvSpPr>
            <p:nvPr/>
          </p:nvSpPr>
          <p:spPr bwMode="auto">
            <a:xfrm>
              <a:off x="2883" y="2937"/>
              <a:ext cx="113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latin typeface="Arial" panose="020B0604020202020204" pitchFamily="34" charset="0"/>
                </a:rPr>
                <a:t>热土豆选路</a:t>
              </a:r>
              <a:r>
                <a:rPr lang="en-US" altLang="zh-CN" b="1">
                  <a:latin typeface="Arial" panose="020B0604020202020204" pitchFamily="34" charset="0"/>
                </a:rPr>
                <a:t>:</a:t>
              </a:r>
            </a:p>
            <a:p>
              <a:pPr algn="ctr" eaLnBrk="1" hangingPunct="1"/>
              <a:r>
                <a:rPr lang="zh-CN" altLang="en-US" b="1">
                  <a:latin typeface="Arial" panose="020B0604020202020204" pitchFamily="34" charset="0"/>
                </a:rPr>
                <a:t>选择具有最小开销的路径</a:t>
              </a:r>
            </a:p>
          </p:txBody>
        </p:sp>
        <p:sp>
          <p:nvSpPr>
            <p:cNvPr id="211982" name="Rectangle 10"/>
            <p:cNvSpPr>
              <a:spLocks noChangeArrowheads="1"/>
            </p:cNvSpPr>
            <p:nvPr/>
          </p:nvSpPr>
          <p:spPr bwMode="auto">
            <a:xfrm>
              <a:off x="4282" y="2799"/>
              <a:ext cx="1142" cy="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latin typeface="Arial" panose="020B0604020202020204" pitchFamily="34" charset="0"/>
                </a:rPr>
                <a:t>从转发表决定</a:t>
              </a:r>
            </a:p>
            <a:p>
              <a:pPr algn="ctr" eaLnBrk="1" hangingPunct="1"/>
              <a:r>
                <a:rPr lang="zh-CN" altLang="en-US" b="1">
                  <a:latin typeface="Arial" panose="020B0604020202020204" pitchFamily="34" charset="0"/>
                </a:rPr>
                <a:t>通向最低费用</a:t>
              </a:r>
            </a:p>
            <a:p>
              <a:pPr algn="ctr" eaLnBrk="1" hangingPunct="1"/>
              <a:r>
                <a:rPr lang="zh-CN" altLang="en-US" b="1">
                  <a:latin typeface="Arial" panose="020B0604020202020204" pitchFamily="34" charset="0"/>
                </a:rPr>
                <a:t>网关的接口</a:t>
              </a:r>
              <a:r>
                <a:rPr lang="en-US" altLang="zh-CN" b="1">
                  <a:solidFill>
                    <a:schemeClr val="tx2"/>
                  </a:solidFill>
                  <a:latin typeface="Arial" panose="020B0604020202020204" pitchFamily="34" charset="0"/>
                </a:rPr>
                <a:t>I</a:t>
              </a:r>
              <a:r>
                <a:rPr lang="en-US" altLang="zh-CN" b="1">
                  <a:latin typeface="Arial" panose="020B0604020202020204" pitchFamily="34" charset="0"/>
                </a:rPr>
                <a:t>,</a:t>
              </a:r>
            </a:p>
            <a:p>
              <a:pPr algn="ctr" eaLnBrk="1" hangingPunct="1"/>
              <a:r>
                <a:rPr lang="zh-CN" altLang="en-US" b="1">
                  <a:latin typeface="Arial" panose="020B0604020202020204" pitchFamily="34" charset="0"/>
                </a:rPr>
                <a:t>添加转发表中的</a:t>
              </a:r>
            </a:p>
            <a:p>
              <a:pPr algn="ctr" eaLnBrk="1" hangingPunct="1"/>
              <a:r>
                <a:rPr lang="en-US" altLang="zh-CN" b="1">
                  <a:latin typeface="Arial" panose="020B0604020202020204" pitchFamily="34" charset="0"/>
                </a:rPr>
                <a:t>(x,I)</a:t>
              </a:r>
              <a:r>
                <a:rPr lang="zh-CN" altLang="en-US" b="1">
                  <a:latin typeface="Arial" panose="020B0604020202020204" pitchFamily="34" charset="0"/>
                </a:rPr>
                <a:t>项</a:t>
              </a:r>
            </a:p>
          </p:txBody>
        </p:sp>
        <p:sp>
          <p:nvSpPr>
            <p:cNvPr id="211983" name="Line 11"/>
            <p:cNvSpPr>
              <a:spLocks noChangeShapeType="1"/>
            </p:cNvSpPr>
            <p:nvPr/>
          </p:nvSpPr>
          <p:spPr bwMode="auto">
            <a:xfrm flipV="1">
              <a:off x="1301" y="3261"/>
              <a:ext cx="186" cy="8"/>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11984" name="Line 12"/>
            <p:cNvSpPr>
              <a:spLocks noChangeShapeType="1"/>
            </p:cNvSpPr>
            <p:nvPr/>
          </p:nvSpPr>
          <p:spPr bwMode="auto">
            <a:xfrm>
              <a:off x="2631" y="3261"/>
              <a:ext cx="239"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11985" name="Line 13"/>
            <p:cNvSpPr>
              <a:spLocks noChangeShapeType="1"/>
            </p:cNvSpPr>
            <p:nvPr/>
          </p:nvSpPr>
          <p:spPr bwMode="auto">
            <a:xfrm>
              <a:off x="4013" y="3278"/>
              <a:ext cx="257"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240676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2002849" y="557213"/>
            <a:ext cx="6721475" cy="700087"/>
          </a:xfrm>
        </p:spPr>
        <p:txBody>
          <a:bodyPr>
            <a:normAutofit/>
          </a:bodyPr>
          <a:lstStyle/>
          <a:p>
            <a:pPr eaLnBrk="1" hangingPunct="1"/>
            <a:r>
              <a:rPr lang="en-US" altLang="zh-CN" sz="3200" b="1" dirty="0" smtClean="0">
                <a:latin typeface="宋体" panose="02010600030101010101" pitchFamily="2" charset="-122"/>
                <a:ea typeface="宋体" panose="02010600030101010101" pitchFamily="2" charset="-122"/>
              </a:rPr>
              <a:t> </a:t>
            </a:r>
            <a:r>
              <a:rPr lang="zh-CN" altLang="en-US" sz="3200" b="1" dirty="0" smtClean="0">
                <a:latin typeface="宋体" panose="02010600030101010101" pitchFamily="2" charset="-122"/>
                <a:ea typeface="宋体" panose="02010600030101010101" pitchFamily="2" charset="-122"/>
              </a:rPr>
              <a:t>第五章</a:t>
            </a:r>
            <a:r>
              <a:rPr lang="en-US" altLang="zh-CN" sz="3200" b="1" dirty="0" smtClean="0">
                <a:latin typeface="宋体" panose="02010600030101010101" pitchFamily="2" charset="-122"/>
                <a:ea typeface="宋体" panose="02010600030101010101" pitchFamily="2" charset="-122"/>
              </a:rPr>
              <a:t>: </a:t>
            </a:r>
            <a:r>
              <a:rPr lang="zh-CN" altLang="en-US" sz="3200" b="1" dirty="0" smtClean="0">
                <a:latin typeface="宋体" panose="02010600030101010101" pitchFamily="2" charset="-122"/>
                <a:ea typeface="宋体" panose="02010600030101010101" pitchFamily="2" charset="-122"/>
              </a:rPr>
              <a:t>网络层</a:t>
            </a:r>
          </a:p>
        </p:txBody>
      </p:sp>
      <p:sp>
        <p:nvSpPr>
          <p:cNvPr id="165892" name="Rectangle 4"/>
          <p:cNvSpPr>
            <a:spLocks noGrp="1" noChangeArrowheads="1"/>
          </p:cNvSpPr>
          <p:nvPr>
            <p:ph sz="half" idx="2"/>
          </p:nvPr>
        </p:nvSpPr>
        <p:spPr>
          <a:xfrm>
            <a:off x="2217017" y="1593850"/>
            <a:ext cx="3973513" cy="4425950"/>
          </a:xfrm>
        </p:spPr>
        <p:txBody>
          <a:bodyPr/>
          <a:lstStyle/>
          <a:p>
            <a:pPr eaLnBrk="1" hangingPunct="1">
              <a:lnSpc>
                <a:spcPct val="100000"/>
              </a:lnSpc>
            </a:pPr>
            <a:r>
              <a:rPr lang="en-US" altLang="zh-CN" sz="2600" b="1" dirty="0" smtClean="0">
                <a:latin typeface="宋体" panose="02010600030101010101" pitchFamily="2" charset="-122"/>
                <a:ea typeface="宋体" panose="02010600030101010101" pitchFamily="2" charset="-122"/>
              </a:rPr>
              <a:t>5.1 </a:t>
            </a:r>
            <a:r>
              <a:rPr lang="zh-CN" altLang="en-US" sz="2600" b="1" dirty="0">
                <a:latin typeface="宋体" panose="02010600030101010101" pitchFamily="2" charset="-122"/>
                <a:ea typeface="宋体" panose="02010600030101010101" pitchFamily="2" charset="-122"/>
              </a:rPr>
              <a:t>选路算法</a:t>
            </a:r>
          </a:p>
          <a:p>
            <a:pPr marL="715963" lvl="1" indent="-255588" defTabSz="0">
              <a:lnSpc>
                <a:spcPct val="100000"/>
              </a:lnSpc>
              <a:spcAft>
                <a:spcPct val="0"/>
              </a:spcAft>
              <a:buClr>
                <a:srgbClr val="1F1F20"/>
              </a:buClr>
              <a:tabLst>
                <a:tab pos="542925" algn="l"/>
              </a:tabLst>
            </a:pPr>
            <a:r>
              <a:rPr lang="zh-CN" altLang="en-US" b="1" dirty="0">
                <a:latin typeface="宋体" panose="02010600030101010101" pitchFamily="2" charset="-122"/>
                <a:ea typeface="宋体" panose="02010600030101010101" pitchFamily="2" charset="-122"/>
              </a:rPr>
              <a:t>链路状态选路算法</a:t>
            </a:r>
          </a:p>
          <a:p>
            <a:pPr marL="715963" lvl="1" indent="-255588" defTabSz="0">
              <a:lnSpc>
                <a:spcPct val="100000"/>
              </a:lnSpc>
              <a:spcAft>
                <a:spcPct val="0"/>
              </a:spcAft>
              <a:buClr>
                <a:srgbClr val="1F1F20"/>
              </a:buClr>
              <a:tabLst>
                <a:tab pos="542925" algn="l"/>
              </a:tabLst>
            </a:pPr>
            <a:r>
              <a:rPr lang="zh-CN" altLang="en-US" b="1" dirty="0">
                <a:latin typeface="宋体" panose="02010600030101010101" pitchFamily="2" charset="-122"/>
                <a:ea typeface="宋体" panose="02010600030101010101" pitchFamily="2" charset="-122"/>
              </a:rPr>
              <a:t>距离向量算法</a:t>
            </a:r>
          </a:p>
          <a:p>
            <a:pPr marL="715963" lvl="1" indent="-255588" defTabSz="0">
              <a:lnSpc>
                <a:spcPct val="100000"/>
              </a:lnSpc>
              <a:spcAft>
                <a:spcPct val="0"/>
              </a:spcAft>
              <a:buClr>
                <a:srgbClr val="1F1F20"/>
              </a:buClr>
              <a:tabLst>
                <a:tab pos="542925" algn="l"/>
              </a:tabLst>
            </a:pPr>
            <a:r>
              <a:rPr lang="zh-CN" altLang="en-US" b="1" dirty="0">
                <a:latin typeface="宋体" panose="02010600030101010101" pitchFamily="2" charset="-122"/>
                <a:ea typeface="宋体" panose="02010600030101010101" pitchFamily="2" charset="-122"/>
              </a:rPr>
              <a:t>层次选路</a:t>
            </a:r>
          </a:p>
          <a:p>
            <a:pPr eaLnBrk="1" hangingPunct="1">
              <a:lnSpc>
                <a:spcPct val="100000"/>
              </a:lnSpc>
            </a:pPr>
            <a:r>
              <a:rPr lang="en-US" altLang="zh-CN" sz="2600" b="1" dirty="0" smtClean="0">
                <a:latin typeface="宋体" panose="02010600030101010101" pitchFamily="2" charset="-122"/>
                <a:ea typeface="宋体" panose="02010600030101010101" pitchFamily="2" charset="-122"/>
              </a:rPr>
              <a:t>5.2 </a:t>
            </a:r>
            <a:r>
              <a:rPr lang="zh-CN" altLang="en-US" sz="2600" b="1" dirty="0">
                <a:latin typeface="宋体" panose="02010600030101010101" pitchFamily="2" charset="-122"/>
                <a:ea typeface="宋体" panose="02010600030101010101" pitchFamily="2" charset="-122"/>
              </a:rPr>
              <a:t>因特网中的选路</a:t>
            </a:r>
          </a:p>
          <a:p>
            <a:pPr marL="715963" lvl="1" indent="-255588" defTabSz="0">
              <a:lnSpc>
                <a:spcPct val="100000"/>
              </a:lnSpc>
              <a:spcAft>
                <a:spcPct val="0"/>
              </a:spcAft>
              <a:buClr>
                <a:srgbClr val="1F1F20"/>
              </a:buClr>
              <a:tabLst>
                <a:tab pos="542925" algn="l"/>
              </a:tabLst>
            </a:pPr>
            <a:r>
              <a:rPr lang="en-US" altLang="zh-CN" b="1" dirty="0">
                <a:latin typeface="宋体" panose="02010600030101010101" pitchFamily="2" charset="-122"/>
                <a:ea typeface="宋体" panose="02010600030101010101" pitchFamily="2" charset="-122"/>
              </a:rPr>
              <a:t>RIP</a:t>
            </a:r>
          </a:p>
          <a:p>
            <a:pPr marL="715963" lvl="1" indent="-255588" defTabSz="0">
              <a:lnSpc>
                <a:spcPct val="100000"/>
              </a:lnSpc>
              <a:spcAft>
                <a:spcPct val="0"/>
              </a:spcAft>
              <a:buClr>
                <a:srgbClr val="1F1F20"/>
              </a:buClr>
              <a:tabLst>
                <a:tab pos="542925" algn="l"/>
              </a:tabLst>
            </a:pPr>
            <a:r>
              <a:rPr lang="en-US" altLang="zh-CN" b="1" dirty="0">
                <a:latin typeface="宋体" panose="02010600030101010101" pitchFamily="2" charset="-122"/>
                <a:ea typeface="宋体" panose="02010600030101010101" pitchFamily="2" charset="-122"/>
              </a:rPr>
              <a:t>OSPF</a:t>
            </a:r>
          </a:p>
          <a:p>
            <a:pPr marL="715963" lvl="1" indent="-255588" defTabSz="0">
              <a:lnSpc>
                <a:spcPct val="100000"/>
              </a:lnSpc>
              <a:spcAft>
                <a:spcPct val="0"/>
              </a:spcAft>
              <a:buClr>
                <a:srgbClr val="1F1F20"/>
              </a:buClr>
              <a:tabLst>
                <a:tab pos="542925" algn="l"/>
              </a:tabLst>
            </a:pPr>
            <a:r>
              <a:rPr lang="en-US" altLang="zh-CN" b="1" dirty="0">
                <a:latin typeface="宋体" panose="02010600030101010101" pitchFamily="2" charset="-122"/>
                <a:ea typeface="宋体" panose="02010600030101010101" pitchFamily="2" charset="-122"/>
              </a:rPr>
              <a:t>BGP</a:t>
            </a:r>
          </a:p>
          <a:p>
            <a:pPr marL="0" indent="0" eaLnBrk="1" hangingPunct="1">
              <a:lnSpc>
                <a:spcPct val="100000"/>
              </a:lnSpc>
              <a:buNone/>
            </a:pPr>
            <a:endParaRPr lang="zh-CN" altLang="en-US" sz="2600" b="1" dirty="0">
              <a:latin typeface="宋体" panose="02010600030101010101" pitchFamily="2" charset="-122"/>
              <a:ea typeface="宋体" panose="02010600030101010101" pitchFamily="2" charset="-122"/>
            </a:endParaRPr>
          </a:p>
        </p:txBody>
      </p:sp>
      <p:sp>
        <p:nvSpPr>
          <p:cNvPr id="147460" name="灯片编号占位符 5"/>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CD0E9144-2173-4D70-BEAF-7495C5D0C65F}" type="slidenum">
              <a:rPr altLang="zh-CN" dirty="0" smtClean="0">
                <a:solidFill>
                  <a:srgbClr val="919293"/>
                </a:solidFill>
                <a:ea typeface="黑体" panose="02010609060101010101" pitchFamily="49" charset="-122"/>
              </a:rPr>
              <a:pPr>
                <a:defRPr/>
              </a:pPr>
              <a:t>32</a:t>
            </a:fld>
            <a:endParaRPr lang="zh-CN" altLang="zh-CN" smtClean="0">
              <a:solidFill>
                <a:srgbClr val="919293"/>
              </a:solidFill>
              <a:ea typeface="黑体" panose="02010609060101010101" pitchFamily="49" charset="-122"/>
            </a:endParaRPr>
          </a:p>
        </p:txBody>
      </p:sp>
    </p:spTree>
    <p:extLst>
      <p:ext uri="{BB962C8B-B14F-4D97-AF65-F5344CB8AC3E}">
        <p14:creationId xmlns:p14="http://schemas.microsoft.com/office/powerpoint/2010/main" val="4262846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2733676" y="569913"/>
            <a:ext cx="6678613" cy="698500"/>
          </a:xfrm>
        </p:spPr>
        <p:txBody>
          <a:bodyPr>
            <a:normAutofit/>
          </a:bodyPr>
          <a:lstStyle/>
          <a:p>
            <a:pPr eaLnBrk="1" hangingPunct="1"/>
            <a:r>
              <a:rPr lang="zh-CN" altLang="en-US" sz="3200" b="1" dirty="0">
                <a:latin typeface="宋体" panose="02010600030101010101" pitchFamily="2" charset="-122"/>
                <a:ea typeface="宋体" panose="02010600030101010101" pitchFamily="2" charset="-122"/>
              </a:rPr>
              <a:t>自治系统内的路由选择</a:t>
            </a:r>
          </a:p>
        </p:txBody>
      </p:sp>
      <p:sp>
        <p:nvSpPr>
          <p:cNvPr id="216067" name="Rectangle 3"/>
          <p:cNvSpPr>
            <a:spLocks noGrp="1" noChangeArrowheads="1"/>
          </p:cNvSpPr>
          <p:nvPr>
            <p:ph idx="1"/>
          </p:nvPr>
        </p:nvSpPr>
        <p:spPr>
          <a:xfrm>
            <a:off x="2733676" y="1841500"/>
            <a:ext cx="6678613" cy="3252788"/>
          </a:xfrm>
        </p:spPr>
        <p:txBody>
          <a:bodyPr>
            <a:normAutofit/>
          </a:bodyPr>
          <a:lstStyle/>
          <a:p>
            <a:pPr eaLnBrk="1" hangingPunct="1"/>
            <a:r>
              <a:rPr lang="zh-CN" altLang="en-US" sz="2400" b="1" dirty="0" smtClean="0">
                <a:latin typeface="宋体" panose="02010600030101010101" pitchFamily="2" charset="-122"/>
                <a:ea typeface="宋体" panose="02010600030101010101" pitchFamily="2" charset="-122"/>
              </a:rPr>
              <a:t>也被称作</a:t>
            </a:r>
            <a:r>
              <a:rPr lang="zh-CN" altLang="en-US" sz="2400" b="1" dirty="0" smtClean="0">
                <a:solidFill>
                  <a:schemeClr val="tx2"/>
                </a:solidFill>
                <a:latin typeface="宋体" panose="02010600030101010101" pitchFamily="2" charset="-122"/>
                <a:ea typeface="宋体" panose="02010600030101010101" pitchFamily="2" charset="-122"/>
              </a:rPr>
              <a:t>内部网关协议 </a:t>
            </a:r>
            <a:r>
              <a:rPr lang="en-US" altLang="zh-CN" sz="2400" b="1" dirty="0" smtClean="0">
                <a:solidFill>
                  <a:schemeClr val="tx2"/>
                </a:solidFill>
                <a:latin typeface="宋体" panose="02010600030101010101" pitchFamily="2" charset="-122"/>
                <a:ea typeface="宋体" panose="02010600030101010101" pitchFamily="2" charset="-122"/>
              </a:rPr>
              <a:t>(IGP)</a:t>
            </a:r>
          </a:p>
          <a:p>
            <a:pPr eaLnBrk="1" hangingPunct="1"/>
            <a:r>
              <a:rPr lang="zh-CN" altLang="en-US" sz="2400" b="1" dirty="0" smtClean="0">
                <a:latin typeface="宋体" panose="02010600030101010101" pitchFamily="2" charset="-122"/>
                <a:ea typeface="宋体" panose="02010600030101010101" pitchFamily="2" charset="-122"/>
              </a:rPr>
              <a:t>标准的域内路由协议</a:t>
            </a:r>
            <a:r>
              <a:rPr lang="en-US" altLang="zh-CN" sz="2400" b="1" dirty="0" smtClean="0">
                <a:latin typeface="宋体" panose="02010600030101010101" pitchFamily="2" charset="-122"/>
                <a:ea typeface="宋体" panose="02010600030101010101" pitchFamily="2" charset="-122"/>
              </a:rPr>
              <a:t>:</a:t>
            </a:r>
          </a:p>
          <a:p>
            <a:pPr lvl="1" defTabSz="0">
              <a:lnSpc>
                <a:spcPct val="60000"/>
              </a:lnSpc>
              <a:spcAft>
                <a:spcPct val="0"/>
              </a:spcAft>
              <a:buClr>
                <a:srgbClr val="1F1F20"/>
              </a:buClr>
              <a:buNone/>
              <a:tabLst>
                <a:tab pos="542925" algn="l"/>
              </a:tabLst>
            </a:pPr>
            <a:endParaRPr lang="en-US" altLang="zh-CN" b="1" dirty="0">
              <a:latin typeface="宋体" panose="02010600030101010101" pitchFamily="2" charset="-122"/>
              <a:ea typeface="宋体" panose="02010600030101010101" pitchFamily="2" charset="-122"/>
            </a:endParaRPr>
          </a:p>
          <a:p>
            <a:pPr lvl="1" defTabSz="0">
              <a:spcAft>
                <a:spcPct val="0"/>
              </a:spcAft>
              <a:buClr>
                <a:srgbClr val="1F1F20"/>
              </a:buClr>
              <a:tabLst>
                <a:tab pos="542925" algn="l"/>
              </a:tabLst>
            </a:pPr>
            <a:r>
              <a:rPr lang="en-US" altLang="zh-CN" b="1" dirty="0">
                <a:latin typeface="宋体" panose="02010600030101010101" pitchFamily="2" charset="-122"/>
                <a:ea typeface="宋体" panose="02010600030101010101" pitchFamily="2" charset="-122"/>
              </a:rPr>
              <a:t>RIP: </a:t>
            </a:r>
            <a:r>
              <a:rPr lang="zh-CN" altLang="en-US" b="1" dirty="0">
                <a:latin typeface="宋体" panose="02010600030101010101" pitchFamily="2" charset="-122"/>
                <a:ea typeface="宋体" panose="02010600030101010101" pitchFamily="2" charset="-122"/>
              </a:rPr>
              <a:t>路由信息协议</a:t>
            </a:r>
          </a:p>
          <a:p>
            <a:pPr lvl="1" defTabSz="0">
              <a:lnSpc>
                <a:spcPct val="20000"/>
              </a:lnSpc>
              <a:spcAft>
                <a:spcPct val="0"/>
              </a:spcAft>
              <a:buClr>
                <a:srgbClr val="1F1F20"/>
              </a:buClr>
              <a:buNone/>
              <a:tabLst>
                <a:tab pos="542925" algn="l"/>
              </a:tabLst>
            </a:pPr>
            <a:endParaRPr lang="zh-CN" altLang="en-US" b="1" dirty="0">
              <a:latin typeface="宋体" panose="02010600030101010101" pitchFamily="2" charset="-122"/>
              <a:ea typeface="宋体" panose="02010600030101010101" pitchFamily="2" charset="-122"/>
            </a:endParaRPr>
          </a:p>
          <a:p>
            <a:pPr lvl="1" defTabSz="0">
              <a:spcAft>
                <a:spcPct val="0"/>
              </a:spcAft>
              <a:buClr>
                <a:srgbClr val="1F1F20"/>
              </a:buClr>
              <a:tabLst>
                <a:tab pos="542925" algn="l"/>
              </a:tabLst>
            </a:pPr>
            <a:r>
              <a:rPr lang="en-US" altLang="zh-CN" b="1" dirty="0">
                <a:latin typeface="宋体" panose="02010600030101010101" pitchFamily="2" charset="-122"/>
                <a:ea typeface="宋体" panose="02010600030101010101" pitchFamily="2" charset="-122"/>
              </a:rPr>
              <a:t>OSPF: </a:t>
            </a:r>
            <a:r>
              <a:rPr lang="zh-CN" altLang="en-US" b="1" dirty="0">
                <a:latin typeface="宋体" panose="02010600030101010101" pitchFamily="2" charset="-122"/>
                <a:ea typeface="宋体" panose="02010600030101010101" pitchFamily="2" charset="-122"/>
              </a:rPr>
              <a:t>开放最短路径优先</a:t>
            </a:r>
          </a:p>
          <a:p>
            <a:pPr lvl="1" defTabSz="0">
              <a:lnSpc>
                <a:spcPct val="40000"/>
              </a:lnSpc>
              <a:spcAft>
                <a:spcPct val="0"/>
              </a:spcAft>
              <a:buClr>
                <a:srgbClr val="1F1F20"/>
              </a:buClr>
              <a:buNone/>
              <a:tabLst>
                <a:tab pos="542925" algn="l"/>
              </a:tabLst>
            </a:pPr>
            <a:endParaRPr lang="zh-CN" altLang="en-US" b="1" dirty="0">
              <a:latin typeface="宋体" panose="02010600030101010101" pitchFamily="2" charset="-122"/>
              <a:ea typeface="宋体" panose="02010600030101010101" pitchFamily="2" charset="-122"/>
            </a:endParaRPr>
          </a:p>
          <a:p>
            <a:pPr lvl="1" defTabSz="0">
              <a:spcAft>
                <a:spcPct val="0"/>
              </a:spcAft>
              <a:buClr>
                <a:srgbClr val="1F1F20"/>
              </a:buClr>
              <a:tabLst>
                <a:tab pos="542925" algn="l"/>
              </a:tabLst>
            </a:pPr>
            <a:r>
              <a:rPr lang="en-US" altLang="zh-CN" b="1" dirty="0">
                <a:latin typeface="宋体" panose="02010600030101010101" pitchFamily="2" charset="-122"/>
                <a:ea typeface="宋体" panose="02010600030101010101" pitchFamily="2" charset="-122"/>
              </a:rPr>
              <a:t>IGRP: </a:t>
            </a:r>
            <a:r>
              <a:rPr lang="zh-CN" altLang="en-US" b="1" dirty="0">
                <a:latin typeface="宋体" panose="02010600030101010101" pitchFamily="2" charset="-122"/>
                <a:ea typeface="宋体" panose="02010600030101010101" pitchFamily="2" charset="-122"/>
              </a:rPr>
              <a:t>内部网关路由协议 </a:t>
            </a:r>
            <a:r>
              <a:rPr lang="en-US" altLang="zh-CN" b="1" dirty="0">
                <a:latin typeface="宋体" panose="02010600030101010101" pitchFamily="2" charset="-122"/>
                <a:ea typeface="宋体" panose="02010600030101010101" pitchFamily="2" charset="-122"/>
              </a:rPr>
              <a:t>(Cisco </a:t>
            </a:r>
            <a:r>
              <a:rPr lang="zh-CN" altLang="en-US" b="1" dirty="0">
                <a:latin typeface="宋体" panose="02010600030101010101" pitchFamily="2" charset="-122"/>
                <a:ea typeface="宋体" panose="02010600030101010101" pitchFamily="2" charset="-122"/>
              </a:rPr>
              <a:t>所有</a:t>
            </a:r>
            <a:r>
              <a:rPr lang="en-US" altLang="zh-CN" b="1" dirty="0">
                <a:latin typeface="宋体" panose="02010600030101010101" pitchFamily="2" charset="-122"/>
                <a:ea typeface="宋体" panose="02010600030101010101" pitchFamily="2" charset="-122"/>
              </a:rPr>
              <a:t>)</a:t>
            </a:r>
          </a:p>
        </p:txBody>
      </p:sp>
      <p:sp>
        <p:nvSpPr>
          <p:cNvPr id="197635" name="灯片编号占位符 4"/>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0E870762-DFEC-42D0-92C9-02E8D533D487}" type="slidenum">
              <a:rPr altLang="zh-CN" dirty="0" smtClean="0">
                <a:solidFill>
                  <a:srgbClr val="919293"/>
                </a:solidFill>
                <a:ea typeface="黑体" panose="02010609060101010101" pitchFamily="49" charset="-122"/>
              </a:rPr>
              <a:pPr>
                <a:defRPr/>
              </a:pPr>
              <a:t>33</a:t>
            </a:fld>
            <a:endParaRPr lang="zh-CN" altLang="zh-CN" smtClean="0">
              <a:solidFill>
                <a:srgbClr val="919293"/>
              </a:solidFill>
              <a:ea typeface="黑体" panose="02010609060101010101" pitchFamily="49" charset="-122"/>
            </a:endParaRPr>
          </a:p>
        </p:txBody>
      </p:sp>
    </p:spTree>
    <p:extLst>
      <p:ext uri="{BB962C8B-B14F-4D97-AF65-F5344CB8AC3E}">
        <p14:creationId xmlns:p14="http://schemas.microsoft.com/office/powerpoint/2010/main" val="2008862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2057400" y="481806"/>
            <a:ext cx="8170863" cy="865187"/>
          </a:xfrm>
        </p:spPr>
        <p:txBody>
          <a:bodyPr>
            <a:normAutofit/>
          </a:bodyPr>
          <a:lstStyle/>
          <a:p>
            <a:pPr eaLnBrk="1" hangingPunct="1">
              <a:defRPr/>
            </a:pPr>
            <a:r>
              <a:rPr lang="en-US" altLang="zh-CN" sz="3200" b="1" dirty="0">
                <a:latin typeface="宋体" panose="02010600030101010101" pitchFamily="2" charset="-122"/>
                <a:ea typeface="宋体" panose="02010600030101010101" pitchFamily="2" charset="-122"/>
              </a:rPr>
              <a:t>RIP ( Routing Information Protocol)</a:t>
            </a:r>
          </a:p>
        </p:txBody>
      </p:sp>
      <p:sp>
        <p:nvSpPr>
          <p:cNvPr id="199682" name="Rectangle 3"/>
          <p:cNvSpPr>
            <a:spLocks noGrp="1" noChangeArrowheads="1"/>
          </p:cNvSpPr>
          <p:nvPr>
            <p:ph idx="1"/>
          </p:nvPr>
        </p:nvSpPr>
        <p:spPr>
          <a:xfrm>
            <a:off x="2057400" y="1509713"/>
            <a:ext cx="8229600" cy="1695450"/>
          </a:xfrm>
        </p:spPr>
        <p:txBody>
          <a:bodyPr/>
          <a:lstStyle/>
          <a:p>
            <a:pPr eaLnBrk="1" hangingPunct="1">
              <a:lnSpc>
                <a:spcPct val="120000"/>
              </a:lnSpc>
              <a:defRPr/>
            </a:pPr>
            <a:r>
              <a:rPr lang="zh-CN" altLang="en-US" sz="2000" b="1" dirty="0">
                <a:latin typeface="宋体" panose="02010600030101010101" pitchFamily="2" charset="-122"/>
                <a:ea typeface="宋体" panose="02010600030101010101" pitchFamily="2" charset="-122"/>
              </a:rPr>
              <a:t>距离向量算法</a:t>
            </a:r>
          </a:p>
          <a:p>
            <a:pPr eaLnBrk="1" hangingPunct="1">
              <a:lnSpc>
                <a:spcPct val="120000"/>
              </a:lnSpc>
              <a:defRPr/>
            </a:pPr>
            <a:r>
              <a:rPr lang="zh-CN" altLang="en-US" sz="2000" b="1" dirty="0">
                <a:latin typeface="宋体" panose="02010600030101010101" pitchFamily="2" charset="-122"/>
                <a:ea typeface="宋体" panose="02010600030101010101" pitchFamily="2" charset="-122"/>
              </a:rPr>
              <a:t>包含在 软件</a:t>
            </a:r>
            <a:r>
              <a:rPr lang="en-US" altLang="zh-CN" sz="2000" b="1" dirty="0">
                <a:latin typeface="宋体" panose="02010600030101010101" pitchFamily="2" charset="-122"/>
                <a:ea typeface="宋体" panose="02010600030101010101" pitchFamily="2" charset="-122"/>
              </a:rPr>
              <a:t>1982</a:t>
            </a:r>
            <a:r>
              <a:rPr lang="zh-CN" altLang="en-US" sz="2000" b="1" dirty="0">
                <a:latin typeface="宋体" panose="02010600030101010101" pitchFamily="2" charset="-122"/>
                <a:ea typeface="宋体" panose="02010600030101010101" pitchFamily="2" charset="-122"/>
              </a:rPr>
              <a:t>年发布的</a:t>
            </a:r>
            <a:r>
              <a:rPr lang="en-US" altLang="zh-CN" sz="2000" b="1" dirty="0">
                <a:latin typeface="宋体" panose="02010600030101010101" pitchFamily="2" charset="-122"/>
                <a:ea typeface="宋体" panose="02010600030101010101" pitchFamily="2" charset="-122"/>
              </a:rPr>
              <a:t>BSD-UNIX </a:t>
            </a:r>
            <a:r>
              <a:rPr lang="zh-CN" altLang="en-US" sz="2000" b="1" dirty="0">
                <a:latin typeface="宋体" panose="02010600030101010101" pitchFamily="2" charset="-122"/>
                <a:ea typeface="宋体" panose="02010600030101010101" pitchFamily="2" charset="-122"/>
              </a:rPr>
              <a:t>版本中。</a:t>
            </a:r>
          </a:p>
          <a:p>
            <a:pPr eaLnBrk="1" hangingPunct="1">
              <a:lnSpc>
                <a:spcPct val="120000"/>
              </a:lnSpc>
              <a:defRPr/>
            </a:pPr>
            <a:r>
              <a:rPr lang="zh-CN" altLang="en-US" sz="2000" b="1" dirty="0">
                <a:latin typeface="宋体" panose="02010600030101010101" pitchFamily="2" charset="-122"/>
                <a:ea typeface="宋体" panose="02010600030101010101" pitchFamily="2" charset="-122"/>
              </a:rPr>
              <a:t>距离衡量</a:t>
            </a: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跳数 </a:t>
            </a:r>
            <a:r>
              <a:rPr lang="en-US" altLang="zh-CN" sz="2000" b="1" dirty="0">
                <a:latin typeface="宋体" panose="02010600030101010101" pitchFamily="2" charset="-122"/>
                <a:ea typeface="宋体" panose="02010600030101010101" pitchFamily="2" charset="-122"/>
              </a:rPr>
              <a:t>(max = 15 hops)</a:t>
            </a:r>
          </a:p>
          <a:p>
            <a:pPr lvl="1" defTabSz="0">
              <a:lnSpc>
                <a:spcPct val="70000"/>
              </a:lnSpc>
              <a:spcAft>
                <a:spcPct val="0"/>
              </a:spcAft>
              <a:buClr>
                <a:srgbClr val="1F1F20"/>
              </a:buClr>
              <a:buNone/>
              <a:tabLst>
                <a:tab pos="542925" algn="l"/>
              </a:tabLst>
              <a:defRPr/>
            </a:pPr>
            <a:endParaRPr lang="en-US" altLang="zh-CN" sz="1700" b="1" i="1" dirty="0">
              <a:solidFill>
                <a:schemeClr val="accent2"/>
              </a:solidFill>
            </a:endParaRPr>
          </a:p>
          <a:p>
            <a:pPr eaLnBrk="1" hangingPunct="1">
              <a:lnSpc>
                <a:spcPct val="120000"/>
              </a:lnSpc>
              <a:buFontTx/>
              <a:buNone/>
              <a:defRPr/>
            </a:pPr>
            <a:endParaRPr lang="en-US" altLang="zh-CN" sz="1700" b="1" i="1" dirty="0">
              <a:solidFill>
                <a:schemeClr val="accent2"/>
              </a:solidFill>
            </a:endParaRPr>
          </a:p>
        </p:txBody>
      </p:sp>
      <p:sp>
        <p:nvSpPr>
          <p:cNvPr id="199683" name="灯片编号占位符 4"/>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B1830B71-D19B-48F5-AAF2-BA6C73B93E8B}" type="slidenum">
              <a:rPr altLang="zh-CN" dirty="0" smtClean="0">
                <a:solidFill>
                  <a:srgbClr val="919293"/>
                </a:solidFill>
                <a:ea typeface="黑体" panose="02010609060101010101" pitchFamily="49" charset="-122"/>
              </a:rPr>
              <a:pPr>
                <a:defRPr/>
              </a:pPr>
              <a:t>34</a:t>
            </a:fld>
            <a:endParaRPr lang="zh-CN" altLang="zh-CN" smtClean="0">
              <a:solidFill>
                <a:srgbClr val="919293"/>
              </a:solidFill>
              <a:ea typeface="黑体" panose="02010609060101010101" pitchFamily="49" charset="-122"/>
            </a:endParaRPr>
          </a:p>
        </p:txBody>
      </p:sp>
      <p:grpSp>
        <p:nvGrpSpPr>
          <p:cNvPr id="218117" name="Group 55"/>
          <p:cNvGrpSpPr>
            <a:grpSpLocks/>
          </p:cNvGrpSpPr>
          <p:nvPr/>
        </p:nvGrpSpPr>
        <p:grpSpPr bwMode="auto">
          <a:xfrm>
            <a:off x="2278063" y="3316288"/>
            <a:ext cx="7334250" cy="2697162"/>
            <a:chOff x="505" y="2267"/>
            <a:chExt cx="4621" cy="1699"/>
          </a:xfrm>
        </p:grpSpPr>
        <p:grpSp>
          <p:nvGrpSpPr>
            <p:cNvPr id="218119" name="Group 53"/>
            <p:cNvGrpSpPr>
              <a:grpSpLocks/>
            </p:cNvGrpSpPr>
            <p:nvPr/>
          </p:nvGrpSpPr>
          <p:grpSpPr bwMode="auto">
            <a:xfrm>
              <a:off x="505" y="2267"/>
              <a:ext cx="2639" cy="1699"/>
              <a:chOff x="505" y="2267"/>
              <a:chExt cx="2639" cy="1699"/>
            </a:xfrm>
          </p:grpSpPr>
          <p:sp>
            <p:nvSpPr>
              <p:cNvPr id="218121" name="Freeform 4"/>
              <p:cNvSpPr>
                <a:spLocks noChangeArrowheads="1"/>
              </p:cNvSpPr>
              <p:nvPr/>
            </p:nvSpPr>
            <p:spPr bwMode="auto">
              <a:xfrm>
                <a:off x="505" y="2267"/>
                <a:ext cx="2639" cy="1699"/>
              </a:xfrm>
              <a:custGeom>
                <a:avLst/>
                <a:gdLst>
                  <a:gd name="T0" fmla="*/ 9 w 2639"/>
                  <a:gd name="T1" fmla="*/ 693 h 1699"/>
                  <a:gd name="T2" fmla="*/ 58 w 2639"/>
                  <a:gd name="T3" fmla="*/ 594 h 1699"/>
                  <a:gd name="T4" fmla="*/ 178 w 2639"/>
                  <a:gd name="T5" fmla="*/ 460 h 1699"/>
                  <a:gd name="T6" fmla="*/ 297 w 2639"/>
                  <a:gd name="T7" fmla="*/ 322 h 1699"/>
                  <a:gd name="T8" fmla="*/ 355 w 2639"/>
                  <a:gd name="T9" fmla="*/ 217 h 1699"/>
                  <a:gd name="T10" fmla="*/ 426 w 2639"/>
                  <a:gd name="T11" fmla="*/ 116 h 1699"/>
                  <a:gd name="T12" fmla="*/ 544 w 2639"/>
                  <a:gd name="T13" fmla="*/ 38 h 1699"/>
                  <a:gd name="T14" fmla="*/ 687 w 2639"/>
                  <a:gd name="T15" fmla="*/ 8 h 1699"/>
                  <a:gd name="T16" fmla="*/ 820 w 2639"/>
                  <a:gd name="T17" fmla="*/ 1 h 1699"/>
                  <a:gd name="T18" fmla="*/ 1060 w 2639"/>
                  <a:gd name="T19" fmla="*/ 2 h 1699"/>
                  <a:gd name="T20" fmla="*/ 1411 w 2639"/>
                  <a:gd name="T21" fmla="*/ 27 h 1699"/>
                  <a:gd name="T22" fmla="*/ 1657 w 2639"/>
                  <a:gd name="T23" fmla="*/ 63 h 1699"/>
                  <a:gd name="T24" fmla="*/ 1795 w 2639"/>
                  <a:gd name="T25" fmla="*/ 93 h 1699"/>
                  <a:gd name="T26" fmla="*/ 1952 w 2639"/>
                  <a:gd name="T27" fmla="*/ 150 h 1699"/>
                  <a:gd name="T28" fmla="*/ 2103 w 2639"/>
                  <a:gd name="T29" fmla="*/ 253 h 1699"/>
                  <a:gd name="T30" fmla="*/ 2213 w 2639"/>
                  <a:gd name="T31" fmla="*/ 377 h 1699"/>
                  <a:gd name="T32" fmla="*/ 2352 w 2639"/>
                  <a:gd name="T33" fmla="*/ 570 h 1699"/>
                  <a:gd name="T34" fmla="*/ 2458 w 2639"/>
                  <a:gd name="T35" fmla="*/ 697 h 1699"/>
                  <a:gd name="T36" fmla="*/ 2560 w 2639"/>
                  <a:gd name="T37" fmla="*/ 830 h 1699"/>
                  <a:gd name="T38" fmla="*/ 2628 w 2639"/>
                  <a:gd name="T39" fmla="*/ 963 h 1699"/>
                  <a:gd name="T40" fmla="*/ 2627 w 2639"/>
                  <a:gd name="T41" fmla="*/ 1094 h 1699"/>
                  <a:gd name="T42" fmla="*/ 2592 w 2639"/>
                  <a:gd name="T43" fmla="*/ 1162 h 1699"/>
                  <a:gd name="T44" fmla="*/ 2460 w 2639"/>
                  <a:gd name="T45" fmla="*/ 1304 h 1699"/>
                  <a:gd name="T46" fmla="*/ 2277 w 2639"/>
                  <a:gd name="T47" fmla="*/ 1441 h 1699"/>
                  <a:gd name="T48" fmla="*/ 2077 w 2639"/>
                  <a:gd name="T49" fmla="*/ 1556 h 1699"/>
                  <a:gd name="T50" fmla="*/ 1888 w 2639"/>
                  <a:gd name="T51" fmla="*/ 1632 h 1699"/>
                  <a:gd name="T52" fmla="*/ 1687 w 2639"/>
                  <a:gd name="T53" fmla="*/ 1669 h 1699"/>
                  <a:gd name="T54" fmla="*/ 1378 w 2639"/>
                  <a:gd name="T55" fmla="*/ 1685 h 1699"/>
                  <a:gd name="T56" fmla="*/ 1186 w 2639"/>
                  <a:gd name="T57" fmla="*/ 1689 h 1699"/>
                  <a:gd name="T58" fmla="*/ 849 w 2639"/>
                  <a:gd name="T59" fmla="*/ 1698 h 1699"/>
                  <a:gd name="T60" fmla="*/ 624 w 2639"/>
                  <a:gd name="T61" fmla="*/ 1673 h 1699"/>
                  <a:gd name="T62" fmla="*/ 491 w 2639"/>
                  <a:gd name="T63" fmla="*/ 1624 h 1699"/>
                  <a:gd name="T64" fmla="*/ 308 w 2639"/>
                  <a:gd name="T65" fmla="*/ 1506 h 1699"/>
                  <a:gd name="T66" fmla="*/ 161 w 2639"/>
                  <a:gd name="T67" fmla="*/ 1351 h 1699"/>
                  <a:gd name="T68" fmla="*/ 91 w 2639"/>
                  <a:gd name="T69" fmla="*/ 1233 h 1699"/>
                  <a:gd name="T70" fmla="*/ 36 w 2639"/>
                  <a:gd name="T71" fmla="*/ 1007 h 1699"/>
                  <a:gd name="T72" fmla="*/ 16 w 2639"/>
                  <a:gd name="T73" fmla="*/ 859 h 1699"/>
                  <a:gd name="T74" fmla="*/ 0 w 2639"/>
                  <a:gd name="T75" fmla="*/ 746 h 169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639" h="1699">
                    <a:moveTo>
                      <a:pt x="0" y="746"/>
                    </a:moveTo>
                    <a:lnTo>
                      <a:pt x="9" y="693"/>
                    </a:lnTo>
                    <a:lnTo>
                      <a:pt x="29" y="642"/>
                    </a:lnTo>
                    <a:lnTo>
                      <a:pt x="58" y="594"/>
                    </a:lnTo>
                    <a:lnTo>
                      <a:pt x="94" y="549"/>
                    </a:lnTo>
                    <a:lnTo>
                      <a:pt x="178" y="460"/>
                    </a:lnTo>
                    <a:lnTo>
                      <a:pt x="262" y="370"/>
                    </a:lnTo>
                    <a:lnTo>
                      <a:pt x="297" y="322"/>
                    </a:lnTo>
                    <a:lnTo>
                      <a:pt x="327" y="270"/>
                    </a:lnTo>
                    <a:lnTo>
                      <a:pt x="355" y="217"/>
                    </a:lnTo>
                    <a:lnTo>
                      <a:pt x="387" y="164"/>
                    </a:lnTo>
                    <a:lnTo>
                      <a:pt x="426" y="116"/>
                    </a:lnTo>
                    <a:lnTo>
                      <a:pt x="478" y="73"/>
                    </a:lnTo>
                    <a:lnTo>
                      <a:pt x="544" y="38"/>
                    </a:lnTo>
                    <a:lnTo>
                      <a:pt x="633" y="16"/>
                    </a:lnTo>
                    <a:lnTo>
                      <a:pt x="687" y="8"/>
                    </a:lnTo>
                    <a:lnTo>
                      <a:pt x="750" y="4"/>
                    </a:lnTo>
                    <a:lnTo>
                      <a:pt x="820" y="1"/>
                    </a:lnTo>
                    <a:lnTo>
                      <a:pt x="895" y="0"/>
                    </a:lnTo>
                    <a:lnTo>
                      <a:pt x="1060" y="2"/>
                    </a:lnTo>
                    <a:lnTo>
                      <a:pt x="1235" y="11"/>
                    </a:lnTo>
                    <a:lnTo>
                      <a:pt x="1411" y="27"/>
                    </a:lnTo>
                    <a:lnTo>
                      <a:pt x="1579" y="50"/>
                    </a:lnTo>
                    <a:lnTo>
                      <a:pt x="1657" y="63"/>
                    </a:lnTo>
                    <a:lnTo>
                      <a:pt x="1729" y="78"/>
                    </a:lnTo>
                    <a:lnTo>
                      <a:pt x="1795" y="93"/>
                    </a:lnTo>
                    <a:lnTo>
                      <a:pt x="1853" y="110"/>
                    </a:lnTo>
                    <a:lnTo>
                      <a:pt x="1952" y="150"/>
                    </a:lnTo>
                    <a:lnTo>
                      <a:pt x="2034" y="198"/>
                    </a:lnTo>
                    <a:lnTo>
                      <a:pt x="2103" y="253"/>
                    </a:lnTo>
                    <a:lnTo>
                      <a:pt x="2161" y="313"/>
                    </a:lnTo>
                    <a:lnTo>
                      <a:pt x="2213" y="377"/>
                    </a:lnTo>
                    <a:lnTo>
                      <a:pt x="2259" y="443"/>
                    </a:lnTo>
                    <a:lnTo>
                      <a:pt x="2352" y="570"/>
                    </a:lnTo>
                    <a:lnTo>
                      <a:pt x="2403" y="633"/>
                    </a:lnTo>
                    <a:lnTo>
                      <a:pt x="2458" y="697"/>
                    </a:lnTo>
                    <a:lnTo>
                      <a:pt x="2512" y="763"/>
                    </a:lnTo>
                    <a:lnTo>
                      <a:pt x="2560" y="830"/>
                    </a:lnTo>
                    <a:lnTo>
                      <a:pt x="2601" y="896"/>
                    </a:lnTo>
                    <a:lnTo>
                      <a:pt x="2628" y="963"/>
                    </a:lnTo>
                    <a:lnTo>
                      <a:pt x="2638" y="1028"/>
                    </a:lnTo>
                    <a:lnTo>
                      <a:pt x="2627" y="1094"/>
                    </a:lnTo>
                    <a:lnTo>
                      <a:pt x="2612" y="1127"/>
                    </a:lnTo>
                    <a:lnTo>
                      <a:pt x="2592" y="1162"/>
                    </a:lnTo>
                    <a:lnTo>
                      <a:pt x="2535" y="1232"/>
                    </a:lnTo>
                    <a:lnTo>
                      <a:pt x="2460" y="1304"/>
                    </a:lnTo>
                    <a:lnTo>
                      <a:pt x="2372" y="1375"/>
                    </a:lnTo>
                    <a:lnTo>
                      <a:pt x="2277" y="1441"/>
                    </a:lnTo>
                    <a:lnTo>
                      <a:pt x="2175" y="1503"/>
                    </a:lnTo>
                    <a:lnTo>
                      <a:pt x="2077" y="1556"/>
                    </a:lnTo>
                    <a:lnTo>
                      <a:pt x="1982" y="1599"/>
                    </a:lnTo>
                    <a:lnTo>
                      <a:pt x="1888" y="1632"/>
                    </a:lnTo>
                    <a:lnTo>
                      <a:pt x="1791" y="1654"/>
                    </a:lnTo>
                    <a:lnTo>
                      <a:pt x="1687" y="1669"/>
                    </a:lnTo>
                    <a:lnTo>
                      <a:pt x="1584" y="1678"/>
                    </a:lnTo>
                    <a:lnTo>
                      <a:pt x="1378" y="1685"/>
                    </a:lnTo>
                    <a:lnTo>
                      <a:pt x="1279" y="1687"/>
                    </a:lnTo>
                    <a:lnTo>
                      <a:pt x="1186" y="1689"/>
                    </a:lnTo>
                    <a:lnTo>
                      <a:pt x="1012" y="1696"/>
                    </a:lnTo>
                    <a:lnTo>
                      <a:pt x="849" y="1698"/>
                    </a:lnTo>
                    <a:lnTo>
                      <a:pt x="696" y="1687"/>
                    </a:lnTo>
                    <a:lnTo>
                      <a:pt x="624" y="1673"/>
                    </a:lnTo>
                    <a:lnTo>
                      <a:pt x="556" y="1652"/>
                    </a:lnTo>
                    <a:lnTo>
                      <a:pt x="491" y="1624"/>
                    </a:lnTo>
                    <a:lnTo>
                      <a:pt x="427" y="1590"/>
                    </a:lnTo>
                    <a:lnTo>
                      <a:pt x="308" y="1506"/>
                    </a:lnTo>
                    <a:lnTo>
                      <a:pt x="205" y="1406"/>
                    </a:lnTo>
                    <a:lnTo>
                      <a:pt x="161" y="1351"/>
                    </a:lnTo>
                    <a:lnTo>
                      <a:pt x="122" y="1295"/>
                    </a:lnTo>
                    <a:lnTo>
                      <a:pt x="91" y="1233"/>
                    </a:lnTo>
                    <a:lnTo>
                      <a:pt x="67" y="1162"/>
                    </a:lnTo>
                    <a:lnTo>
                      <a:pt x="36" y="1007"/>
                    </a:lnTo>
                    <a:lnTo>
                      <a:pt x="25" y="930"/>
                    </a:lnTo>
                    <a:lnTo>
                      <a:pt x="16" y="859"/>
                    </a:lnTo>
                    <a:lnTo>
                      <a:pt x="9" y="796"/>
                    </a:lnTo>
                    <a:lnTo>
                      <a:pt x="0" y="746"/>
                    </a:lnTo>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8122" name="Oval 5"/>
              <p:cNvSpPr>
                <a:spLocks noChangeArrowheads="1"/>
              </p:cNvSpPr>
              <p:nvPr/>
            </p:nvSpPr>
            <p:spPr bwMode="auto">
              <a:xfrm>
                <a:off x="1247" y="3513"/>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8123" name="Line 6"/>
              <p:cNvSpPr>
                <a:spLocks noChangeShapeType="1"/>
              </p:cNvSpPr>
              <p:nvPr/>
            </p:nvSpPr>
            <p:spPr bwMode="auto">
              <a:xfrm>
                <a:off x="1247" y="3506"/>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8124" name="Line 7"/>
              <p:cNvSpPr>
                <a:spLocks noChangeShapeType="1"/>
              </p:cNvSpPr>
              <p:nvPr/>
            </p:nvSpPr>
            <p:spPr bwMode="auto">
              <a:xfrm>
                <a:off x="1560" y="3506"/>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8125" name="Rectangle 8"/>
              <p:cNvSpPr>
                <a:spLocks noChangeArrowheads="1"/>
              </p:cNvSpPr>
              <p:nvPr/>
            </p:nvSpPr>
            <p:spPr bwMode="auto">
              <a:xfrm>
                <a:off x="1247" y="3506"/>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18126" name="Oval 9"/>
              <p:cNvSpPr>
                <a:spLocks noChangeArrowheads="1"/>
              </p:cNvSpPr>
              <p:nvPr/>
            </p:nvSpPr>
            <p:spPr bwMode="auto">
              <a:xfrm>
                <a:off x="1244" y="3447"/>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8127" name="Oval 10"/>
              <p:cNvSpPr>
                <a:spLocks noChangeArrowheads="1"/>
              </p:cNvSpPr>
              <p:nvPr/>
            </p:nvSpPr>
            <p:spPr bwMode="auto">
              <a:xfrm>
                <a:off x="1243" y="2823"/>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8128" name="Line 11"/>
              <p:cNvSpPr>
                <a:spLocks noChangeShapeType="1"/>
              </p:cNvSpPr>
              <p:nvPr/>
            </p:nvSpPr>
            <p:spPr bwMode="auto">
              <a:xfrm>
                <a:off x="1243" y="2816"/>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8129" name="Line 12"/>
              <p:cNvSpPr>
                <a:spLocks noChangeShapeType="1"/>
              </p:cNvSpPr>
              <p:nvPr/>
            </p:nvSpPr>
            <p:spPr bwMode="auto">
              <a:xfrm>
                <a:off x="1556" y="2816"/>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8130" name="Rectangle 13"/>
              <p:cNvSpPr>
                <a:spLocks noChangeArrowheads="1"/>
              </p:cNvSpPr>
              <p:nvPr/>
            </p:nvSpPr>
            <p:spPr bwMode="auto">
              <a:xfrm>
                <a:off x="1243" y="2816"/>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18131" name="Oval 14"/>
              <p:cNvSpPr>
                <a:spLocks noChangeArrowheads="1"/>
              </p:cNvSpPr>
              <p:nvPr/>
            </p:nvSpPr>
            <p:spPr bwMode="auto">
              <a:xfrm>
                <a:off x="1240" y="2757"/>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8132" name="Oval 15"/>
              <p:cNvSpPr>
                <a:spLocks noChangeArrowheads="1"/>
              </p:cNvSpPr>
              <p:nvPr/>
            </p:nvSpPr>
            <p:spPr bwMode="auto">
              <a:xfrm>
                <a:off x="1926" y="2819"/>
                <a:ext cx="312"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8133" name="Line 16"/>
              <p:cNvSpPr>
                <a:spLocks noChangeShapeType="1"/>
              </p:cNvSpPr>
              <p:nvPr/>
            </p:nvSpPr>
            <p:spPr bwMode="auto">
              <a:xfrm>
                <a:off x="1926" y="2812"/>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8134" name="Line 17"/>
              <p:cNvSpPr>
                <a:spLocks noChangeShapeType="1"/>
              </p:cNvSpPr>
              <p:nvPr/>
            </p:nvSpPr>
            <p:spPr bwMode="auto">
              <a:xfrm>
                <a:off x="2238" y="2812"/>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8135" name="Rectangle 18"/>
              <p:cNvSpPr>
                <a:spLocks noChangeArrowheads="1"/>
              </p:cNvSpPr>
              <p:nvPr/>
            </p:nvSpPr>
            <p:spPr bwMode="auto">
              <a:xfrm>
                <a:off x="1926" y="2812"/>
                <a:ext cx="309"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18136" name="Oval 19"/>
              <p:cNvSpPr>
                <a:spLocks noChangeArrowheads="1"/>
              </p:cNvSpPr>
              <p:nvPr/>
            </p:nvSpPr>
            <p:spPr bwMode="auto">
              <a:xfrm>
                <a:off x="1929" y="2756"/>
                <a:ext cx="312"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8137" name="Oval 20"/>
              <p:cNvSpPr>
                <a:spLocks noChangeArrowheads="1"/>
              </p:cNvSpPr>
              <p:nvPr/>
            </p:nvSpPr>
            <p:spPr bwMode="auto">
              <a:xfrm>
                <a:off x="1936" y="3510"/>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8138" name="Line 21"/>
              <p:cNvSpPr>
                <a:spLocks noChangeShapeType="1"/>
              </p:cNvSpPr>
              <p:nvPr/>
            </p:nvSpPr>
            <p:spPr bwMode="auto">
              <a:xfrm>
                <a:off x="1936" y="3503"/>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8139" name="Rectangle 22"/>
              <p:cNvSpPr>
                <a:spLocks noChangeArrowheads="1"/>
              </p:cNvSpPr>
              <p:nvPr/>
            </p:nvSpPr>
            <p:spPr bwMode="auto">
              <a:xfrm>
                <a:off x="1936" y="3503"/>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18140" name="Oval 23"/>
              <p:cNvSpPr>
                <a:spLocks noChangeArrowheads="1"/>
              </p:cNvSpPr>
              <p:nvPr/>
            </p:nvSpPr>
            <p:spPr bwMode="auto">
              <a:xfrm>
                <a:off x="1933" y="3444"/>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8141" name="Freeform 24"/>
              <p:cNvSpPr>
                <a:spLocks noChangeArrowheads="1"/>
              </p:cNvSpPr>
              <p:nvPr/>
            </p:nvSpPr>
            <p:spPr bwMode="auto">
              <a:xfrm>
                <a:off x="2092" y="2911"/>
                <a:ext cx="1" cy="523"/>
              </a:xfrm>
              <a:custGeom>
                <a:avLst/>
                <a:gdLst>
                  <a:gd name="T0" fmla="*/ 0 w 1"/>
                  <a:gd name="T1" fmla="*/ 0 h 523"/>
                  <a:gd name="T2" fmla="*/ 0 w 1"/>
                  <a:gd name="T3" fmla="*/ 522 h 523"/>
                  <a:gd name="T4" fmla="*/ 0 60000 65536"/>
                  <a:gd name="T5" fmla="*/ 0 60000 65536"/>
                </a:gdLst>
                <a:ahLst/>
                <a:cxnLst>
                  <a:cxn ang="T4">
                    <a:pos x="T0" y="T1"/>
                  </a:cxn>
                  <a:cxn ang="T5">
                    <a:pos x="T2" y="T3"/>
                  </a:cxn>
                </a:cxnLst>
                <a:rect l="0" t="0" r="r" b="b"/>
                <a:pathLst>
                  <a:path w="1" h="523">
                    <a:moveTo>
                      <a:pt x="0" y="0"/>
                    </a:moveTo>
                    <a:lnTo>
                      <a:pt x="0" y="522"/>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8142" name="Freeform 25"/>
              <p:cNvSpPr>
                <a:spLocks noChangeArrowheads="1"/>
              </p:cNvSpPr>
              <p:nvPr/>
            </p:nvSpPr>
            <p:spPr bwMode="auto">
              <a:xfrm>
                <a:off x="1399" y="2917"/>
                <a:ext cx="1" cy="538"/>
              </a:xfrm>
              <a:custGeom>
                <a:avLst/>
                <a:gdLst>
                  <a:gd name="T0" fmla="*/ 0 w 1"/>
                  <a:gd name="T1" fmla="*/ 0 h 538"/>
                  <a:gd name="T2" fmla="*/ 0 w 1"/>
                  <a:gd name="T3" fmla="*/ 537 h 538"/>
                  <a:gd name="T4" fmla="*/ 0 60000 65536"/>
                  <a:gd name="T5" fmla="*/ 0 60000 65536"/>
                </a:gdLst>
                <a:ahLst/>
                <a:cxnLst>
                  <a:cxn ang="T4">
                    <a:pos x="T0" y="T1"/>
                  </a:cxn>
                  <a:cxn ang="T5">
                    <a:pos x="T2" y="T3"/>
                  </a:cxn>
                </a:cxnLst>
                <a:rect l="0" t="0" r="r" b="b"/>
                <a:pathLst>
                  <a:path w="1" h="538">
                    <a:moveTo>
                      <a:pt x="0" y="0"/>
                    </a:moveTo>
                    <a:lnTo>
                      <a:pt x="0" y="537"/>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8143" name="Freeform 26"/>
              <p:cNvSpPr>
                <a:spLocks noChangeArrowheads="1"/>
              </p:cNvSpPr>
              <p:nvPr/>
            </p:nvSpPr>
            <p:spPr bwMode="auto">
              <a:xfrm>
                <a:off x="1570" y="3532"/>
                <a:ext cx="367" cy="1"/>
              </a:xfrm>
              <a:custGeom>
                <a:avLst/>
                <a:gdLst>
                  <a:gd name="T0" fmla="*/ 366 w 367"/>
                  <a:gd name="T1" fmla="*/ 0 h 1"/>
                  <a:gd name="T2" fmla="*/ 0 w 367"/>
                  <a:gd name="T3" fmla="*/ 0 h 1"/>
                  <a:gd name="T4" fmla="*/ 0 60000 65536"/>
                  <a:gd name="T5" fmla="*/ 0 60000 65536"/>
                </a:gdLst>
                <a:ahLst/>
                <a:cxnLst>
                  <a:cxn ang="T4">
                    <a:pos x="T0" y="T1"/>
                  </a:cxn>
                  <a:cxn ang="T5">
                    <a:pos x="T2" y="T3"/>
                  </a:cxn>
                </a:cxnLst>
                <a:rect l="0" t="0" r="r" b="b"/>
                <a:pathLst>
                  <a:path w="367" h="1">
                    <a:moveTo>
                      <a:pt x="366" y="0"/>
                    </a:moveTo>
                    <a:lnTo>
                      <a:pt x="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8144" name="Freeform 27"/>
              <p:cNvSpPr>
                <a:spLocks noChangeArrowheads="1"/>
              </p:cNvSpPr>
              <p:nvPr/>
            </p:nvSpPr>
            <p:spPr bwMode="auto">
              <a:xfrm>
                <a:off x="1564" y="2842"/>
                <a:ext cx="367" cy="1"/>
              </a:xfrm>
              <a:custGeom>
                <a:avLst/>
                <a:gdLst>
                  <a:gd name="T0" fmla="*/ 366 w 367"/>
                  <a:gd name="T1" fmla="*/ 0 h 1"/>
                  <a:gd name="T2" fmla="*/ 0 w 367"/>
                  <a:gd name="T3" fmla="*/ 0 h 1"/>
                  <a:gd name="T4" fmla="*/ 0 60000 65536"/>
                  <a:gd name="T5" fmla="*/ 0 60000 65536"/>
                </a:gdLst>
                <a:ahLst/>
                <a:cxnLst>
                  <a:cxn ang="T4">
                    <a:pos x="T0" y="T1"/>
                  </a:cxn>
                  <a:cxn ang="T5">
                    <a:pos x="T2" y="T3"/>
                  </a:cxn>
                </a:cxnLst>
                <a:rect l="0" t="0" r="r" b="b"/>
                <a:pathLst>
                  <a:path w="367" h="1">
                    <a:moveTo>
                      <a:pt x="366" y="0"/>
                    </a:moveTo>
                    <a:lnTo>
                      <a:pt x="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18145" name="Group 30"/>
              <p:cNvGrpSpPr>
                <a:grpSpLocks/>
              </p:cNvGrpSpPr>
              <p:nvPr/>
            </p:nvGrpSpPr>
            <p:grpSpPr bwMode="auto">
              <a:xfrm>
                <a:off x="1978" y="3396"/>
                <a:ext cx="233" cy="252"/>
                <a:chOff x="1978" y="3396"/>
                <a:chExt cx="233" cy="252"/>
              </a:xfrm>
            </p:grpSpPr>
            <p:sp>
              <p:nvSpPr>
                <p:cNvPr id="218168" name="Rectangle 28"/>
                <p:cNvSpPr>
                  <a:spLocks noChangeArrowheads="1"/>
                </p:cNvSpPr>
                <p:nvPr/>
              </p:nvSpPr>
              <p:spPr bwMode="auto">
                <a:xfrm>
                  <a:off x="2019" y="3457"/>
                  <a:ext cx="143"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8169" name="Rectangle 29"/>
                <p:cNvSpPr>
                  <a:spLocks noChangeArrowheads="1"/>
                </p:cNvSpPr>
                <p:nvPr/>
              </p:nvSpPr>
              <p:spPr bwMode="auto">
                <a:xfrm>
                  <a:off x="1978" y="3396"/>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b="1">
                      <a:latin typeface="Comic Sans MS" panose="030F0702030302020204" pitchFamily="66" charset="0"/>
                    </a:rPr>
                    <a:t>D</a:t>
                  </a:r>
                </a:p>
              </p:txBody>
            </p:sp>
          </p:grpSp>
          <p:grpSp>
            <p:nvGrpSpPr>
              <p:cNvPr id="218146" name="Group 33"/>
              <p:cNvGrpSpPr>
                <a:grpSpLocks/>
              </p:cNvGrpSpPr>
              <p:nvPr/>
            </p:nvGrpSpPr>
            <p:grpSpPr bwMode="auto">
              <a:xfrm>
                <a:off x="1295" y="3363"/>
                <a:ext cx="237" cy="291"/>
                <a:chOff x="1295" y="3363"/>
                <a:chExt cx="237" cy="291"/>
              </a:xfrm>
            </p:grpSpPr>
            <p:sp>
              <p:nvSpPr>
                <p:cNvPr id="218166" name="Rectangle 31"/>
                <p:cNvSpPr>
                  <a:spLocks noChangeArrowheads="1"/>
                </p:cNvSpPr>
                <p:nvPr/>
              </p:nvSpPr>
              <p:spPr bwMode="auto">
                <a:xfrm>
                  <a:off x="1338" y="3454"/>
                  <a:ext cx="143"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8167" name="Rectangle 32"/>
                <p:cNvSpPr>
                  <a:spLocks noChangeArrowheads="1"/>
                </p:cNvSpPr>
                <p:nvPr/>
              </p:nvSpPr>
              <p:spPr bwMode="auto">
                <a:xfrm>
                  <a:off x="1295" y="3363"/>
                  <a:ext cx="23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400" b="1">
                      <a:latin typeface="Comic Sans MS" panose="030F0702030302020204" pitchFamily="66" charset="0"/>
                    </a:rPr>
                    <a:t>C</a:t>
                  </a:r>
                </a:p>
              </p:txBody>
            </p:sp>
          </p:grpSp>
          <p:grpSp>
            <p:nvGrpSpPr>
              <p:cNvPr id="218147" name="Group 36"/>
              <p:cNvGrpSpPr>
                <a:grpSpLocks/>
              </p:cNvGrpSpPr>
              <p:nvPr/>
            </p:nvGrpSpPr>
            <p:grpSpPr bwMode="auto">
              <a:xfrm>
                <a:off x="1979" y="2706"/>
                <a:ext cx="219" cy="252"/>
                <a:chOff x="1979" y="2706"/>
                <a:chExt cx="219" cy="252"/>
              </a:xfrm>
            </p:grpSpPr>
            <p:sp>
              <p:nvSpPr>
                <p:cNvPr id="218164" name="Rectangle 34"/>
                <p:cNvSpPr>
                  <a:spLocks noChangeArrowheads="1"/>
                </p:cNvSpPr>
                <p:nvPr/>
              </p:nvSpPr>
              <p:spPr bwMode="auto">
                <a:xfrm>
                  <a:off x="2014" y="2767"/>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8165" name="Rectangle 35"/>
                <p:cNvSpPr>
                  <a:spLocks noChangeArrowheads="1"/>
                </p:cNvSpPr>
                <p:nvPr/>
              </p:nvSpPr>
              <p:spPr bwMode="auto">
                <a:xfrm>
                  <a:off x="1979" y="2706"/>
                  <a:ext cx="21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b="1">
                      <a:latin typeface="Comic Sans MS" panose="030F0702030302020204" pitchFamily="66" charset="0"/>
                    </a:rPr>
                    <a:t>B</a:t>
                  </a:r>
                </a:p>
              </p:txBody>
            </p:sp>
          </p:grpSp>
          <p:grpSp>
            <p:nvGrpSpPr>
              <p:cNvPr id="218148" name="Group 39"/>
              <p:cNvGrpSpPr>
                <a:grpSpLocks/>
              </p:cNvGrpSpPr>
              <p:nvPr/>
            </p:nvGrpSpPr>
            <p:grpSpPr bwMode="auto">
              <a:xfrm>
                <a:off x="1287" y="2706"/>
                <a:ext cx="235" cy="252"/>
                <a:chOff x="1287" y="2706"/>
                <a:chExt cx="235" cy="252"/>
              </a:xfrm>
            </p:grpSpPr>
            <p:sp>
              <p:nvSpPr>
                <p:cNvPr id="218162" name="Rectangle 37"/>
                <p:cNvSpPr>
                  <a:spLocks noChangeArrowheads="1"/>
                </p:cNvSpPr>
                <p:nvPr/>
              </p:nvSpPr>
              <p:spPr bwMode="auto">
                <a:xfrm>
                  <a:off x="1329" y="2767"/>
                  <a:ext cx="143"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8163" name="Rectangle 38"/>
                <p:cNvSpPr>
                  <a:spLocks noChangeArrowheads="1"/>
                </p:cNvSpPr>
                <p:nvPr/>
              </p:nvSpPr>
              <p:spPr bwMode="auto">
                <a:xfrm>
                  <a:off x="1287" y="2706"/>
                  <a:ext cx="23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b="1">
                      <a:latin typeface="Comic Sans MS" panose="030F0702030302020204" pitchFamily="66" charset="0"/>
                    </a:rPr>
                    <a:t>A</a:t>
                  </a:r>
                </a:p>
              </p:txBody>
            </p:sp>
          </p:grpSp>
          <p:sp>
            <p:nvSpPr>
              <p:cNvPr id="218149" name="Line 40"/>
              <p:cNvSpPr>
                <a:spLocks noChangeShapeType="1"/>
              </p:cNvSpPr>
              <p:nvPr/>
            </p:nvSpPr>
            <p:spPr bwMode="auto">
              <a:xfrm>
                <a:off x="2233" y="2815"/>
                <a:ext cx="336"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8150" name="Line 41"/>
              <p:cNvSpPr>
                <a:spLocks noChangeShapeType="1"/>
              </p:cNvSpPr>
              <p:nvPr/>
            </p:nvSpPr>
            <p:spPr bwMode="auto">
              <a:xfrm flipV="1">
                <a:off x="2185" y="2575"/>
                <a:ext cx="144"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8151" name="Line 42"/>
              <p:cNvSpPr>
                <a:spLocks noChangeShapeType="1"/>
              </p:cNvSpPr>
              <p:nvPr/>
            </p:nvSpPr>
            <p:spPr bwMode="auto">
              <a:xfrm flipV="1">
                <a:off x="2233" y="3247"/>
                <a:ext cx="240"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8152" name="Line 43"/>
              <p:cNvSpPr>
                <a:spLocks noChangeShapeType="1"/>
              </p:cNvSpPr>
              <p:nvPr/>
            </p:nvSpPr>
            <p:spPr bwMode="auto">
              <a:xfrm>
                <a:off x="2233" y="3535"/>
                <a:ext cx="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8153" name="Line 44"/>
              <p:cNvSpPr>
                <a:spLocks noChangeShapeType="1"/>
              </p:cNvSpPr>
              <p:nvPr/>
            </p:nvSpPr>
            <p:spPr bwMode="auto">
              <a:xfrm>
                <a:off x="2233" y="3535"/>
                <a:ext cx="288"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8154" name="Line 45"/>
              <p:cNvSpPr>
                <a:spLocks noChangeShapeType="1"/>
              </p:cNvSpPr>
              <p:nvPr/>
            </p:nvSpPr>
            <p:spPr bwMode="auto">
              <a:xfrm flipH="1" flipV="1">
                <a:off x="1033" y="2527"/>
                <a:ext cx="288"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8155" name="Line 46"/>
              <p:cNvSpPr>
                <a:spLocks noChangeShapeType="1"/>
              </p:cNvSpPr>
              <p:nvPr/>
            </p:nvSpPr>
            <p:spPr bwMode="auto">
              <a:xfrm flipH="1" flipV="1">
                <a:off x="889" y="3439"/>
                <a:ext cx="384" cy="4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8156" name="Rectangle 47"/>
              <p:cNvSpPr>
                <a:spLocks noChangeArrowheads="1"/>
              </p:cNvSpPr>
              <p:nvPr/>
            </p:nvSpPr>
            <p:spPr bwMode="auto">
              <a:xfrm>
                <a:off x="1129" y="2431"/>
                <a:ext cx="19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Comic Sans MS" panose="030F0702030302020204" pitchFamily="66" charset="0"/>
                  </a:rPr>
                  <a:t>u</a:t>
                </a:r>
              </a:p>
            </p:txBody>
          </p:sp>
          <p:sp>
            <p:nvSpPr>
              <p:cNvPr id="218157" name="Rectangle 48"/>
              <p:cNvSpPr>
                <a:spLocks noChangeArrowheads="1"/>
              </p:cNvSpPr>
              <p:nvPr/>
            </p:nvSpPr>
            <p:spPr bwMode="auto">
              <a:xfrm>
                <a:off x="2089" y="2434"/>
                <a:ext cx="18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Comic Sans MS" panose="030F0702030302020204" pitchFamily="66" charset="0"/>
                  </a:rPr>
                  <a:t>v</a:t>
                </a:r>
              </a:p>
            </p:txBody>
          </p:sp>
          <p:sp>
            <p:nvSpPr>
              <p:cNvPr id="218158" name="Rectangle 49"/>
              <p:cNvSpPr>
                <a:spLocks noChangeArrowheads="1"/>
              </p:cNvSpPr>
              <p:nvPr/>
            </p:nvSpPr>
            <p:spPr bwMode="auto">
              <a:xfrm>
                <a:off x="2329" y="2674"/>
                <a:ext cx="21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Comic Sans MS" panose="030F0702030302020204" pitchFamily="66" charset="0"/>
                  </a:rPr>
                  <a:t>w</a:t>
                </a:r>
              </a:p>
            </p:txBody>
          </p:sp>
          <p:sp>
            <p:nvSpPr>
              <p:cNvPr id="218159" name="Rectangle 50"/>
              <p:cNvSpPr>
                <a:spLocks noChangeArrowheads="1"/>
              </p:cNvSpPr>
              <p:nvPr/>
            </p:nvSpPr>
            <p:spPr bwMode="auto">
              <a:xfrm>
                <a:off x="2377" y="3250"/>
                <a:ext cx="20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Comic Sans MS" panose="030F0702030302020204" pitchFamily="66" charset="0"/>
                  </a:rPr>
                  <a:t>x</a:t>
                </a:r>
              </a:p>
            </p:txBody>
          </p:sp>
          <p:sp>
            <p:nvSpPr>
              <p:cNvPr id="218160" name="Rectangle 51"/>
              <p:cNvSpPr>
                <a:spLocks noChangeArrowheads="1"/>
              </p:cNvSpPr>
              <p:nvPr/>
            </p:nvSpPr>
            <p:spPr bwMode="auto">
              <a:xfrm>
                <a:off x="2281" y="3586"/>
                <a:ext cx="1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Comic Sans MS" panose="030F0702030302020204" pitchFamily="66" charset="0"/>
                  </a:rPr>
                  <a:t>y</a:t>
                </a:r>
              </a:p>
            </p:txBody>
          </p:sp>
          <p:sp>
            <p:nvSpPr>
              <p:cNvPr id="218161" name="Rectangle 52"/>
              <p:cNvSpPr>
                <a:spLocks noChangeArrowheads="1"/>
              </p:cNvSpPr>
              <p:nvPr/>
            </p:nvSpPr>
            <p:spPr bwMode="auto">
              <a:xfrm>
                <a:off x="985" y="3442"/>
                <a:ext cx="19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Comic Sans MS" panose="030F0702030302020204" pitchFamily="66" charset="0"/>
                  </a:rPr>
                  <a:t>z</a:t>
                </a:r>
              </a:p>
            </p:txBody>
          </p:sp>
        </p:grpSp>
        <p:sp>
          <p:nvSpPr>
            <p:cNvPr id="218120" name="Rectangle 54"/>
            <p:cNvSpPr>
              <a:spLocks noChangeArrowheads="1"/>
            </p:cNvSpPr>
            <p:nvPr/>
          </p:nvSpPr>
          <p:spPr bwMode="auto">
            <a:xfrm>
              <a:off x="3759" y="2361"/>
              <a:ext cx="1367" cy="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u="sng">
                  <a:latin typeface="Comic Sans MS" panose="030F0702030302020204" pitchFamily="66" charset="0"/>
                </a:rPr>
                <a:t>destination</a:t>
              </a:r>
              <a:r>
                <a:rPr lang="en-US" altLang="zh-CN" b="1">
                  <a:latin typeface="Comic Sans MS" panose="030F0702030302020204" pitchFamily="66" charset="0"/>
                </a:rPr>
                <a:t>   </a:t>
              </a:r>
              <a:r>
                <a:rPr lang="en-US" altLang="zh-CN" b="1" u="sng">
                  <a:latin typeface="Comic Sans MS" panose="030F0702030302020204" pitchFamily="66" charset="0"/>
                </a:rPr>
                <a:t>hops</a:t>
              </a:r>
            </a:p>
            <a:p>
              <a:pPr eaLnBrk="1" hangingPunct="1"/>
              <a:r>
                <a:rPr lang="en-US" altLang="zh-CN" b="1">
                  <a:latin typeface="Comic Sans MS" panose="030F0702030302020204" pitchFamily="66" charset="0"/>
                </a:rPr>
                <a:t>      u           1</a:t>
              </a:r>
            </a:p>
            <a:p>
              <a:pPr eaLnBrk="1" hangingPunct="1"/>
              <a:r>
                <a:rPr lang="en-US" altLang="zh-CN" b="1">
                  <a:latin typeface="Comic Sans MS" panose="030F0702030302020204" pitchFamily="66" charset="0"/>
                </a:rPr>
                <a:t>      v           2</a:t>
              </a:r>
            </a:p>
            <a:p>
              <a:pPr eaLnBrk="1" hangingPunct="1"/>
              <a:r>
                <a:rPr lang="en-US" altLang="zh-CN" b="1">
                  <a:latin typeface="Comic Sans MS" panose="030F0702030302020204" pitchFamily="66" charset="0"/>
                </a:rPr>
                <a:t>      w           2</a:t>
              </a:r>
            </a:p>
            <a:p>
              <a:pPr eaLnBrk="1" hangingPunct="1"/>
              <a:r>
                <a:rPr lang="en-US" altLang="zh-CN" b="1">
                  <a:latin typeface="Comic Sans MS" panose="030F0702030302020204" pitchFamily="66" charset="0"/>
                </a:rPr>
                <a:t>      x           3</a:t>
              </a:r>
            </a:p>
            <a:p>
              <a:pPr eaLnBrk="1" hangingPunct="1"/>
              <a:r>
                <a:rPr lang="en-US" altLang="zh-CN" b="1">
                  <a:latin typeface="Comic Sans MS" panose="030F0702030302020204" pitchFamily="66" charset="0"/>
                </a:rPr>
                <a:t>      y           3</a:t>
              </a:r>
            </a:p>
            <a:p>
              <a:pPr eaLnBrk="1" hangingPunct="1"/>
              <a:r>
                <a:rPr lang="en-US" altLang="zh-CN" b="1">
                  <a:latin typeface="Comic Sans MS" panose="030F0702030302020204" pitchFamily="66" charset="0"/>
                </a:rPr>
                <a:t>      z           2</a:t>
              </a:r>
            </a:p>
            <a:p>
              <a:pPr eaLnBrk="1" hangingPunct="1"/>
              <a:r>
                <a:rPr lang="en-US" altLang="zh-CN" b="1">
                  <a:latin typeface="Arial" panose="020B0604020202020204" pitchFamily="34" charset="0"/>
                </a:rPr>
                <a:t>  </a:t>
              </a:r>
            </a:p>
          </p:txBody>
        </p:sp>
      </p:grpSp>
      <p:sp>
        <p:nvSpPr>
          <p:cNvPr id="218118" name="Rectangle 56"/>
          <p:cNvSpPr>
            <a:spLocks noChangeArrowheads="1"/>
          </p:cNvSpPr>
          <p:nvPr/>
        </p:nvSpPr>
        <p:spPr bwMode="auto">
          <a:xfrm>
            <a:off x="5994400" y="3187701"/>
            <a:ext cx="467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b="1">
                <a:solidFill>
                  <a:schemeClr val="tx2"/>
                </a:solidFill>
                <a:latin typeface="Comic Sans MS" panose="030F0702030302020204" pitchFamily="66" charset="0"/>
              </a:rPr>
              <a:t>从</a:t>
            </a:r>
            <a:r>
              <a:rPr lang="en-US" altLang="zh-CN" b="1">
                <a:solidFill>
                  <a:schemeClr val="tx2"/>
                </a:solidFill>
                <a:latin typeface="Comic Sans MS" panose="030F0702030302020204" pitchFamily="66" charset="0"/>
              </a:rPr>
              <a:t>A</a:t>
            </a:r>
            <a:r>
              <a:rPr lang="zh-CN" altLang="en-US" b="1">
                <a:solidFill>
                  <a:schemeClr val="tx2"/>
                </a:solidFill>
                <a:latin typeface="Comic Sans MS" panose="030F0702030302020204" pitchFamily="66" charset="0"/>
              </a:rPr>
              <a:t>到所有叶子子网的跳数</a:t>
            </a:r>
          </a:p>
        </p:txBody>
      </p:sp>
    </p:spTree>
    <p:extLst>
      <p:ext uri="{BB962C8B-B14F-4D97-AF65-F5344CB8AC3E}">
        <p14:creationId xmlns:p14="http://schemas.microsoft.com/office/powerpoint/2010/main" val="2649479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1796329" y="557213"/>
            <a:ext cx="6678612" cy="700087"/>
          </a:xfrm>
        </p:spPr>
        <p:txBody>
          <a:bodyPr>
            <a:normAutofit/>
          </a:bodyPr>
          <a:lstStyle/>
          <a:p>
            <a:pPr eaLnBrk="1" hangingPunct="1"/>
            <a:r>
              <a:rPr lang="en-US" altLang="zh-CN" sz="3200" b="1" dirty="0" smtClean="0">
                <a:latin typeface="宋体" panose="02010600030101010101" pitchFamily="2" charset="-122"/>
                <a:ea typeface="宋体" panose="02010600030101010101" pitchFamily="2" charset="-122"/>
              </a:rPr>
              <a:t>RIP </a:t>
            </a:r>
            <a:r>
              <a:rPr lang="zh-CN" altLang="en-US" sz="3200" b="1" dirty="0" smtClean="0">
                <a:latin typeface="宋体" panose="02010600030101010101" pitchFamily="2" charset="-122"/>
                <a:ea typeface="宋体" panose="02010600030101010101" pitchFamily="2" charset="-122"/>
              </a:rPr>
              <a:t>通告</a:t>
            </a:r>
          </a:p>
        </p:txBody>
      </p:sp>
      <p:sp>
        <p:nvSpPr>
          <p:cNvPr id="220163" name="Rectangle 3"/>
          <p:cNvSpPr>
            <a:spLocks noGrp="1" noChangeArrowheads="1"/>
          </p:cNvSpPr>
          <p:nvPr>
            <p:ph idx="1"/>
          </p:nvPr>
        </p:nvSpPr>
        <p:spPr>
          <a:xfrm>
            <a:off x="1922464" y="1593850"/>
            <a:ext cx="8562975" cy="4425950"/>
          </a:xfrm>
        </p:spPr>
        <p:txBody>
          <a:bodyPr>
            <a:normAutofit/>
          </a:bodyPr>
          <a:lstStyle/>
          <a:p>
            <a:pPr eaLnBrk="1" hangingPunct="1"/>
            <a:r>
              <a:rPr lang="zh-CN" altLang="en-US" sz="2400" b="1" dirty="0" smtClean="0">
                <a:latin typeface="宋体" panose="02010600030101010101" pitchFamily="2" charset="-122"/>
                <a:ea typeface="宋体" panose="02010600030101010101" pitchFamily="2" charset="-122"/>
              </a:rPr>
              <a:t>距离向量</a:t>
            </a: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每隔</a:t>
            </a:r>
            <a:r>
              <a:rPr lang="en-US" altLang="zh-CN" sz="2400" b="1" dirty="0" smtClean="0">
                <a:latin typeface="宋体" panose="02010600030101010101" pitchFamily="2" charset="-122"/>
                <a:ea typeface="宋体" panose="02010600030101010101" pitchFamily="2" charset="-122"/>
              </a:rPr>
              <a:t>30</a:t>
            </a:r>
            <a:r>
              <a:rPr lang="zh-CN" altLang="en-US" sz="2400" b="1" dirty="0" smtClean="0">
                <a:latin typeface="宋体" panose="02010600030101010101" pitchFamily="2" charset="-122"/>
                <a:ea typeface="宋体" panose="02010600030101010101" pitchFamily="2" charset="-122"/>
              </a:rPr>
              <a:t>秒</a:t>
            </a:r>
            <a:r>
              <a:rPr lang="en-US" altLang="zh-CN" sz="2400" b="1" dirty="0" smtClean="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通过响应报文在邻居间进行交换</a:t>
            </a:r>
            <a:r>
              <a:rPr lang="en-US" altLang="zh-CN" sz="2400" b="1" dirty="0" smtClean="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也被称为</a:t>
            </a:r>
            <a:r>
              <a:rPr lang="en-US" altLang="zh-CN" sz="2400" b="1" dirty="0" smtClean="0">
                <a:latin typeface="宋体" panose="02010600030101010101" pitchFamily="2" charset="-122"/>
                <a:ea typeface="宋体" panose="02010600030101010101" pitchFamily="2" charset="-122"/>
              </a:rPr>
              <a:t>RIP</a:t>
            </a:r>
            <a:r>
              <a:rPr lang="zh-CN" altLang="en-US" sz="2400" b="1" dirty="0" smtClean="0">
                <a:latin typeface="宋体" panose="02010600030101010101" pitchFamily="2" charset="-122"/>
                <a:ea typeface="宋体" panose="02010600030101010101" pitchFamily="2" charset="-122"/>
              </a:rPr>
              <a:t>通告</a:t>
            </a:r>
            <a:r>
              <a:rPr lang="en-US" altLang="zh-CN" sz="2400" b="1" dirty="0" smtClean="0">
                <a:latin typeface="宋体" panose="02010600030101010101" pitchFamily="2" charset="-122"/>
                <a:ea typeface="宋体" panose="02010600030101010101" pitchFamily="2" charset="-122"/>
              </a:rPr>
              <a:t>, </a:t>
            </a:r>
            <a:r>
              <a:rPr lang="en-US" altLang="zh-CN" sz="2400" b="1" dirty="0" smtClean="0">
                <a:solidFill>
                  <a:schemeClr val="tx2"/>
                </a:solidFill>
                <a:latin typeface="宋体" panose="02010600030101010101" pitchFamily="2" charset="-122"/>
                <a:ea typeface="宋体" panose="02010600030101010101" pitchFamily="2" charset="-122"/>
              </a:rPr>
              <a:t>advertisement</a:t>
            </a:r>
            <a:r>
              <a:rPr lang="en-US" altLang="zh-CN" sz="2400" b="1" dirty="0" smtClean="0">
                <a:latin typeface="宋体" panose="02010600030101010101" pitchFamily="2" charset="-122"/>
                <a:ea typeface="宋体" panose="02010600030101010101" pitchFamily="2" charset="-122"/>
              </a:rPr>
              <a:t>)</a:t>
            </a:r>
          </a:p>
          <a:p>
            <a:pPr eaLnBrk="1" hangingPunct="1"/>
            <a:r>
              <a:rPr lang="zh-CN" altLang="en-US" sz="2400" b="1" dirty="0" smtClean="0">
                <a:latin typeface="宋体" panose="02010600030101010101" pitchFamily="2" charset="-122"/>
                <a:ea typeface="宋体" panose="02010600030101010101" pitchFamily="2" charset="-122"/>
              </a:rPr>
              <a:t>每个通告</a:t>
            </a: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包含了多达</a:t>
            </a:r>
            <a:r>
              <a:rPr lang="en-US" altLang="zh-CN" sz="2400" b="1" dirty="0" smtClean="0">
                <a:latin typeface="宋体" panose="02010600030101010101" pitchFamily="2" charset="-122"/>
                <a:ea typeface="宋体" panose="02010600030101010101" pitchFamily="2" charset="-122"/>
              </a:rPr>
              <a:t>25</a:t>
            </a:r>
            <a:r>
              <a:rPr lang="zh-CN" altLang="en-US" sz="2400" b="1" dirty="0" smtClean="0">
                <a:latin typeface="宋体" panose="02010600030101010101" pitchFamily="2" charset="-122"/>
                <a:ea typeface="宋体" panose="02010600030101010101" pitchFamily="2" charset="-122"/>
              </a:rPr>
              <a:t>个</a:t>
            </a:r>
            <a:r>
              <a:rPr lang="en-US" altLang="zh-CN" sz="2400" b="1" dirty="0" smtClean="0">
                <a:latin typeface="宋体" panose="02010600030101010101" pitchFamily="2" charset="-122"/>
                <a:ea typeface="宋体" panose="02010600030101010101" pitchFamily="2" charset="-122"/>
              </a:rPr>
              <a:t>AS</a:t>
            </a:r>
            <a:r>
              <a:rPr lang="zh-CN" altLang="en-US" sz="2400" b="1" dirty="0" smtClean="0">
                <a:latin typeface="宋体" panose="02010600030101010101" pitchFamily="2" charset="-122"/>
                <a:ea typeface="宋体" panose="02010600030101010101" pitchFamily="2" charset="-122"/>
              </a:rPr>
              <a:t>内的目的子网的列表</a:t>
            </a:r>
          </a:p>
        </p:txBody>
      </p:sp>
      <p:sp>
        <p:nvSpPr>
          <p:cNvPr id="201731" name="灯片编号占位符 4"/>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A1E68BEA-27B5-49CC-BB3B-365F7CAD6871}" type="slidenum">
              <a:rPr altLang="zh-CN" dirty="0" smtClean="0">
                <a:solidFill>
                  <a:srgbClr val="919293"/>
                </a:solidFill>
                <a:ea typeface="黑体" panose="02010609060101010101" pitchFamily="49" charset="-122"/>
              </a:rPr>
              <a:pPr>
                <a:defRPr/>
              </a:pPr>
              <a:t>35</a:t>
            </a:fld>
            <a:endParaRPr lang="zh-CN" altLang="zh-CN" smtClean="0">
              <a:solidFill>
                <a:srgbClr val="919293"/>
              </a:solidFill>
              <a:ea typeface="黑体" panose="02010609060101010101" pitchFamily="49" charset="-122"/>
            </a:endParaRPr>
          </a:p>
        </p:txBody>
      </p:sp>
    </p:spTree>
    <p:extLst>
      <p:ext uri="{BB962C8B-B14F-4D97-AF65-F5344CB8AC3E}">
        <p14:creationId xmlns:p14="http://schemas.microsoft.com/office/powerpoint/2010/main" val="3374161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3"/>
          <p:cNvSpPr>
            <a:spLocks noGrp="1" noChangeArrowheads="1"/>
          </p:cNvSpPr>
          <p:nvPr>
            <p:ph type="title"/>
          </p:nvPr>
        </p:nvSpPr>
        <p:spPr>
          <a:xfrm>
            <a:off x="1824039" y="368302"/>
            <a:ext cx="7772400" cy="1143000"/>
          </a:xfrm>
        </p:spPr>
        <p:txBody>
          <a:bodyPr>
            <a:normAutofit/>
          </a:bodyPr>
          <a:lstStyle/>
          <a:p>
            <a:pPr eaLnBrk="1" hangingPunct="1"/>
            <a:r>
              <a:rPr lang="en-US" altLang="zh-CN" sz="3200" b="1" dirty="0"/>
              <a:t>RIP: Example</a:t>
            </a:r>
            <a:r>
              <a:rPr lang="en-US" altLang="zh-CN" sz="3200" b="1" dirty="0" smtClean="0"/>
              <a:t> </a:t>
            </a:r>
          </a:p>
        </p:txBody>
      </p:sp>
      <p:sp>
        <p:nvSpPr>
          <p:cNvPr id="203778" name="灯片编号占位符 4"/>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165A45FB-2E8E-49CD-9A48-9DEFE22528B9}" type="slidenum">
              <a:rPr altLang="zh-CN" dirty="0" smtClean="0">
                <a:solidFill>
                  <a:srgbClr val="919293"/>
                </a:solidFill>
                <a:ea typeface="黑体" panose="02010609060101010101" pitchFamily="49" charset="-122"/>
              </a:rPr>
              <a:pPr>
                <a:defRPr/>
              </a:pPr>
              <a:t>36</a:t>
            </a:fld>
            <a:endParaRPr lang="zh-CN" altLang="zh-CN" smtClean="0">
              <a:solidFill>
                <a:srgbClr val="919293"/>
              </a:solidFill>
              <a:ea typeface="黑体" panose="02010609060101010101" pitchFamily="49" charset="-122"/>
            </a:endParaRPr>
          </a:p>
        </p:txBody>
      </p:sp>
      <p:sp>
        <p:nvSpPr>
          <p:cNvPr id="222212" name="Freeform 2"/>
          <p:cNvSpPr>
            <a:spLocks noChangeArrowheads="1"/>
          </p:cNvSpPr>
          <p:nvPr/>
        </p:nvSpPr>
        <p:spPr bwMode="auto">
          <a:xfrm>
            <a:off x="3829051" y="2211389"/>
            <a:ext cx="1279525" cy="3175"/>
          </a:xfrm>
          <a:custGeom>
            <a:avLst/>
            <a:gdLst>
              <a:gd name="T0" fmla="*/ 0 w 806"/>
              <a:gd name="T1" fmla="*/ 0 h 2"/>
              <a:gd name="T2" fmla="*/ 1277938 w 806"/>
              <a:gd name="T3" fmla="*/ 1588 h 2"/>
              <a:gd name="T4" fmla="*/ 0 60000 65536"/>
              <a:gd name="T5" fmla="*/ 0 60000 65536"/>
            </a:gdLst>
            <a:ahLst/>
            <a:cxnLst>
              <a:cxn ang="T4">
                <a:pos x="T0" y="T1"/>
              </a:cxn>
              <a:cxn ang="T5">
                <a:pos x="T2" y="T3"/>
              </a:cxn>
            </a:cxnLst>
            <a:rect l="0" t="0" r="r" b="b"/>
            <a:pathLst>
              <a:path w="806" h="2">
                <a:moveTo>
                  <a:pt x="0" y="0"/>
                </a:moveTo>
                <a:lnTo>
                  <a:pt x="805" y="1"/>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2213" name="Rectangle 4"/>
          <p:cNvSpPr>
            <a:spLocks noChangeArrowheads="1"/>
          </p:cNvSpPr>
          <p:nvPr/>
        </p:nvSpPr>
        <p:spPr bwMode="auto">
          <a:xfrm>
            <a:off x="2132014" y="3648075"/>
            <a:ext cx="8232775" cy="2101850"/>
          </a:xfrm>
          <a:prstGeom prst="rect">
            <a:avLst/>
          </a:prstGeom>
          <a:noFill/>
          <a:ln w="254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000" b="1">
                <a:solidFill>
                  <a:schemeClr val="accent2"/>
                </a:solidFill>
                <a:latin typeface="Comic Sans MS" panose="030F0702030302020204" pitchFamily="66" charset="0"/>
              </a:rPr>
              <a:t>  </a:t>
            </a:r>
            <a:r>
              <a:rPr lang="zh-CN" altLang="en-US" sz="2000" b="1">
                <a:latin typeface="Comic Sans MS" panose="030F0702030302020204" pitchFamily="66" charset="0"/>
              </a:rPr>
              <a:t>目的子网        	 下一跳路由器            到目的地的跳数	</a:t>
            </a:r>
            <a:r>
              <a:rPr lang="en-US" altLang="zh-CN" sz="2400" b="1">
                <a:latin typeface="Comic Sans MS" panose="030F0702030302020204" pitchFamily="66" charset="0"/>
              </a:rPr>
              <a:t>w			A			2</a:t>
            </a:r>
          </a:p>
          <a:p>
            <a:r>
              <a:rPr lang="en-US" altLang="zh-CN" sz="2400" b="1">
                <a:latin typeface="Comic Sans MS" panose="030F0702030302020204" pitchFamily="66" charset="0"/>
              </a:rPr>
              <a:t>	y			B			2</a:t>
            </a:r>
          </a:p>
          <a:p>
            <a:r>
              <a:rPr lang="en-US" altLang="zh-CN" sz="2400" b="1">
                <a:latin typeface="Comic Sans MS" panose="030F0702030302020204" pitchFamily="66" charset="0"/>
              </a:rPr>
              <a:t> 	z			B			7</a:t>
            </a:r>
          </a:p>
          <a:p>
            <a:r>
              <a:rPr lang="en-US" altLang="zh-CN" sz="2400" b="1">
                <a:latin typeface="Comic Sans MS" panose="030F0702030302020204" pitchFamily="66" charset="0"/>
              </a:rPr>
              <a:t>	x			--			1</a:t>
            </a:r>
          </a:p>
          <a:p>
            <a:r>
              <a:rPr lang="en-US" altLang="zh-CN" sz="2000" b="1">
                <a:latin typeface="Comic Sans MS" panose="030F0702030302020204" pitchFamily="66" charset="0"/>
              </a:rPr>
              <a:t>	….			….			....</a:t>
            </a:r>
          </a:p>
        </p:txBody>
      </p:sp>
      <p:sp>
        <p:nvSpPr>
          <p:cNvPr id="222214" name="Freeform 5"/>
          <p:cNvSpPr>
            <a:spLocks noChangeArrowheads="1"/>
          </p:cNvSpPr>
          <p:nvPr/>
        </p:nvSpPr>
        <p:spPr bwMode="auto">
          <a:xfrm>
            <a:off x="3876675" y="2008189"/>
            <a:ext cx="1011238" cy="388937"/>
          </a:xfrm>
          <a:custGeom>
            <a:avLst/>
            <a:gdLst>
              <a:gd name="T0" fmla="*/ 574675 w 637"/>
              <a:gd name="T1" fmla="*/ 61912 h 245"/>
              <a:gd name="T2" fmla="*/ 546100 w 637"/>
              <a:gd name="T3" fmla="*/ 58737 h 245"/>
              <a:gd name="T4" fmla="*/ 514350 w 637"/>
              <a:gd name="T5" fmla="*/ 53975 h 245"/>
              <a:gd name="T6" fmla="*/ 444500 w 637"/>
              <a:gd name="T7" fmla="*/ 42862 h 245"/>
              <a:gd name="T8" fmla="*/ 369888 w 637"/>
              <a:gd name="T9" fmla="*/ 28575 h 245"/>
              <a:gd name="T10" fmla="*/ 296863 w 637"/>
              <a:gd name="T11" fmla="*/ 15875 h 245"/>
              <a:gd name="T12" fmla="*/ 225425 w 637"/>
              <a:gd name="T13" fmla="*/ 4762 h 245"/>
              <a:gd name="T14" fmla="*/ 192088 w 637"/>
              <a:gd name="T15" fmla="*/ 1587 h 245"/>
              <a:gd name="T16" fmla="*/ 161925 w 637"/>
              <a:gd name="T17" fmla="*/ 0 h 245"/>
              <a:gd name="T18" fmla="*/ 133350 w 637"/>
              <a:gd name="T19" fmla="*/ 0 h 245"/>
              <a:gd name="T20" fmla="*/ 107950 w 637"/>
              <a:gd name="T21" fmla="*/ 1587 h 245"/>
              <a:gd name="T22" fmla="*/ 87313 w 637"/>
              <a:gd name="T23" fmla="*/ 6350 h 245"/>
              <a:gd name="T24" fmla="*/ 69850 w 637"/>
              <a:gd name="T25" fmla="*/ 14287 h 245"/>
              <a:gd name="T26" fmla="*/ 55563 w 637"/>
              <a:gd name="T27" fmla="*/ 25400 h 245"/>
              <a:gd name="T28" fmla="*/ 42863 w 637"/>
              <a:gd name="T29" fmla="*/ 39687 h 245"/>
              <a:gd name="T30" fmla="*/ 30163 w 637"/>
              <a:gd name="T31" fmla="*/ 57150 h 245"/>
              <a:gd name="T32" fmla="*/ 20638 w 637"/>
              <a:gd name="T33" fmla="*/ 77787 h 245"/>
              <a:gd name="T34" fmla="*/ 6350 w 637"/>
              <a:gd name="T35" fmla="*/ 125412 h 245"/>
              <a:gd name="T36" fmla="*/ 0 w 637"/>
              <a:gd name="T37" fmla="*/ 176212 h 245"/>
              <a:gd name="T38" fmla="*/ 0 w 637"/>
              <a:gd name="T39" fmla="*/ 201612 h 245"/>
              <a:gd name="T40" fmla="*/ 4763 w 637"/>
              <a:gd name="T41" fmla="*/ 227012 h 245"/>
              <a:gd name="T42" fmla="*/ 9525 w 637"/>
              <a:gd name="T43" fmla="*/ 252412 h 245"/>
              <a:gd name="T44" fmla="*/ 20638 w 637"/>
              <a:gd name="T45" fmla="*/ 276225 h 245"/>
              <a:gd name="T46" fmla="*/ 33338 w 637"/>
              <a:gd name="T47" fmla="*/ 296862 h 245"/>
              <a:gd name="T48" fmla="*/ 49213 w 637"/>
              <a:gd name="T49" fmla="*/ 315912 h 245"/>
              <a:gd name="T50" fmla="*/ 69850 w 637"/>
              <a:gd name="T51" fmla="*/ 331787 h 245"/>
              <a:gd name="T52" fmla="*/ 93663 w 637"/>
              <a:gd name="T53" fmla="*/ 344487 h 245"/>
              <a:gd name="T54" fmla="*/ 125413 w 637"/>
              <a:gd name="T55" fmla="*/ 354012 h 245"/>
              <a:gd name="T56" fmla="*/ 163513 w 637"/>
              <a:gd name="T57" fmla="*/ 363537 h 245"/>
              <a:gd name="T58" fmla="*/ 207963 w 637"/>
              <a:gd name="T59" fmla="*/ 369887 h 245"/>
              <a:gd name="T60" fmla="*/ 260350 w 637"/>
              <a:gd name="T61" fmla="*/ 376237 h 245"/>
              <a:gd name="T62" fmla="*/ 314325 w 637"/>
              <a:gd name="T63" fmla="*/ 381000 h 245"/>
              <a:gd name="T64" fmla="*/ 374650 w 637"/>
              <a:gd name="T65" fmla="*/ 384175 h 245"/>
              <a:gd name="T66" fmla="*/ 498475 w 637"/>
              <a:gd name="T67" fmla="*/ 387350 h 245"/>
              <a:gd name="T68" fmla="*/ 622300 w 637"/>
              <a:gd name="T69" fmla="*/ 385762 h 245"/>
              <a:gd name="T70" fmla="*/ 681038 w 637"/>
              <a:gd name="T71" fmla="*/ 384175 h 245"/>
              <a:gd name="T72" fmla="*/ 736600 w 637"/>
              <a:gd name="T73" fmla="*/ 379412 h 245"/>
              <a:gd name="T74" fmla="*/ 788988 w 637"/>
              <a:gd name="T75" fmla="*/ 374650 h 245"/>
              <a:gd name="T76" fmla="*/ 835025 w 637"/>
              <a:gd name="T77" fmla="*/ 369887 h 245"/>
              <a:gd name="T78" fmla="*/ 873125 w 637"/>
              <a:gd name="T79" fmla="*/ 363537 h 245"/>
              <a:gd name="T80" fmla="*/ 904875 w 637"/>
              <a:gd name="T81" fmla="*/ 355600 h 245"/>
              <a:gd name="T82" fmla="*/ 930275 w 637"/>
              <a:gd name="T83" fmla="*/ 346075 h 245"/>
              <a:gd name="T84" fmla="*/ 950913 w 637"/>
              <a:gd name="T85" fmla="*/ 333375 h 245"/>
              <a:gd name="T86" fmla="*/ 968375 w 637"/>
              <a:gd name="T87" fmla="*/ 319087 h 245"/>
              <a:gd name="T88" fmla="*/ 982663 w 637"/>
              <a:gd name="T89" fmla="*/ 303212 h 245"/>
              <a:gd name="T90" fmla="*/ 993775 w 637"/>
              <a:gd name="T91" fmla="*/ 284162 h 245"/>
              <a:gd name="T92" fmla="*/ 1001713 w 637"/>
              <a:gd name="T93" fmla="*/ 265112 h 245"/>
              <a:gd name="T94" fmla="*/ 1006475 w 637"/>
              <a:gd name="T95" fmla="*/ 244475 h 245"/>
              <a:gd name="T96" fmla="*/ 1009650 w 637"/>
              <a:gd name="T97" fmla="*/ 223837 h 245"/>
              <a:gd name="T98" fmla="*/ 1008063 w 637"/>
              <a:gd name="T99" fmla="*/ 180975 h 245"/>
              <a:gd name="T100" fmla="*/ 998538 w 637"/>
              <a:gd name="T101" fmla="*/ 142875 h 245"/>
              <a:gd name="T102" fmla="*/ 982663 w 637"/>
              <a:gd name="T103" fmla="*/ 109537 h 245"/>
              <a:gd name="T104" fmla="*/ 973138 w 637"/>
              <a:gd name="T105" fmla="*/ 96837 h 245"/>
              <a:gd name="T106" fmla="*/ 963613 w 637"/>
              <a:gd name="T107" fmla="*/ 85725 h 245"/>
              <a:gd name="T108" fmla="*/ 952500 w 637"/>
              <a:gd name="T109" fmla="*/ 77787 h 245"/>
              <a:gd name="T110" fmla="*/ 936625 w 637"/>
              <a:gd name="T111" fmla="*/ 71437 h 245"/>
              <a:gd name="T112" fmla="*/ 900113 w 637"/>
              <a:gd name="T113" fmla="*/ 63500 h 245"/>
              <a:gd name="T114" fmla="*/ 855663 w 637"/>
              <a:gd name="T115" fmla="*/ 60325 h 245"/>
              <a:gd name="T116" fmla="*/ 804863 w 637"/>
              <a:gd name="T117" fmla="*/ 60325 h 245"/>
              <a:gd name="T118" fmla="*/ 749300 w 637"/>
              <a:gd name="T119" fmla="*/ 61912 h 245"/>
              <a:gd name="T120" fmla="*/ 690563 w 637"/>
              <a:gd name="T121" fmla="*/ 63500 h 245"/>
              <a:gd name="T122" fmla="*/ 631825 w 637"/>
              <a:gd name="T123" fmla="*/ 65087 h 245"/>
              <a:gd name="T124" fmla="*/ 574675 w 637"/>
              <a:gd name="T125" fmla="*/ 61912 h 2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37" h="245">
                <a:moveTo>
                  <a:pt x="362" y="39"/>
                </a:moveTo>
                <a:lnTo>
                  <a:pt x="344" y="37"/>
                </a:lnTo>
                <a:lnTo>
                  <a:pt x="324" y="34"/>
                </a:lnTo>
                <a:lnTo>
                  <a:pt x="280" y="27"/>
                </a:lnTo>
                <a:lnTo>
                  <a:pt x="233" y="18"/>
                </a:lnTo>
                <a:lnTo>
                  <a:pt x="187" y="10"/>
                </a:lnTo>
                <a:lnTo>
                  <a:pt x="142" y="3"/>
                </a:lnTo>
                <a:lnTo>
                  <a:pt x="121" y="1"/>
                </a:lnTo>
                <a:lnTo>
                  <a:pt x="102" y="0"/>
                </a:lnTo>
                <a:lnTo>
                  <a:pt x="84" y="0"/>
                </a:lnTo>
                <a:lnTo>
                  <a:pt x="68" y="1"/>
                </a:lnTo>
                <a:lnTo>
                  <a:pt x="55" y="4"/>
                </a:lnTo>
                <a:lnTo>
                  <a:pt x="44" y="9"/>
                </a:lnTo>
                <a:lnTo>
                  <a:pt x="35" y="16"/>
                </a:lnTo>
                <a:lnTo>
                  <a:pt x="27" y="25"/>
                </a:lnTo>
                <a:lnTo>
                  <a:pt x="19" y="36"/>
                </a:lnTo>
                <a:lnTo>
                  <a:pt x="13" y="49"/>
                </a:lnTo>
                <a:lnTo>
                  <a:pt x="4" y="79"/>
                </a:lnTo>
                <a:lnTo>
                  <a:pt x="0" y="111"/>
                </a:lnTo>
                <a:lnTo>
                  <a:pt x="0" y="127"/>
                </a:lnTo>
                <a:lnTo>
                  <a:pt x="3" y="143"/>
                </a:lnTo>
                <a:lnTo>
                  <a:pt x="6" y="159"/>
                </a:lnTo>
                <a:lnTo>
                  <a:pt x="13" y="174"/>
                </a:lnTo>
                <a:lnTo>
                  <a:pt x="21" y="187"/>
                </a:lnTo>
                <a:lnTo>
                  <a:pt x="31" y="199"/>
                </a:lnTo>
                <a:lnTo>
                  <a:pt x="44" y="209"/>
                </a:lnTo>
                <a:lnTo>
                  <a:pt x="59" y="217"/>
                </a:lnTo>
                <a:lnTo>
                  <a:pt x="79" y="223"/>
                </a:lnTo>
                <a:lnTo>
                  <a:pt x="103" y="229"/>
                </a:lnTo>
                <a:lnTo>
                  <a:pt x="131" y="233"/>
                </a:lnTo>
                <a:lnTo>
                  <a:pt x="164" y="237"/>
                </a:lnTo>
                <a:lnTo>
                  <a:pt x="198" y="240"/>
                </a:lnTo>
                <a:lnTo>
                  <a:pt x="236" y="242"/>
                </a:lnTo>
                <a:lnTo>
                  <a:pt x="314" y="244"/>
                </a:lnTo>
                <a:lnTo>
                  <a:pt x="392" y="243"/>
                </a:lnTo>
                <a:lnTo>
                  <a:pt x="429" y="242"/>
                </a:lnTo>
                <a:lnTo>
                  <a:pt x="464" y="239"/>
                </a:lnTo>
                <a:lnTo>
                  <a:pt x="497" y="236"/>
                </a:lnTo>
                <a:lnTo>
                  <a:pt x="526" y="233"/>
                </a:lnTo>
                <a:lnTo>
                  <a:pt x="550" y="229"/>
                </a:lnTo>
                <a:lnTo>
                  <a:pt x="570" y="224"/>
                </a:lnTo>
                <a:lnTo>
                  <a:pt x="586" y="218"/>
                </a:lnTo>
                <a:lnTo>
                  <a:pt x="599" y="210"/>
                </a:lnTo>
                <a:lnTo>
                  <a:pt x="610" y="201"/>
                </a:lnTo>
                <a:lnTo>
                  <a:pt x="619" y="191"/>
                </a:lnTo>
                <a:lnTo>
                  <a:pt x="626" y="179"/>
                </a:lnTo>
                <a:lnTo>
                  <a:pt x="631" y="167"/>
                </a:lnTo>
                <a:lnTo>
                  <a:pt x="634" y="154"/>
                </a:lnTo>
                <a:lnTo>
                  <a:pt x="636" y="141"/>
                </a:lnTo>
                <a:lnTo>
                  <a:pt x="635" y="114"/>
                </a:lnTo>
                <a:lnTo>
                  <a:pt x="629" y="90"/>
                </a:lnTo>
                <a:lnTo>
                  <a:pt x="619" y="69"/>
                </a:lnTo>
                <a:lnTo>
                  <a:pt x="613" y="61"/>
                </a:lnTo>
                <a:lnTo>
                  <a:pt x="607" y="54"/>
                </a:lnTo>
                <a:lnTo>
                  <a:pt x="600" y="49"/>
                </a:lnTo>
                <a:lnTo>
                  <a:pt x="590" y="45"/>
                </a:lnTo>
                <a:lnTo>
                  <a:pt x="567" y="40"/>
                </a:lnTo>
                <a:lnTo>
                  <a:pt x="539" y="38"/>
                </a:lnTo>
                <a:lnTo>
                  <a:pt x="507" y="38"/>
                </a:lnTo>
                <a:lnTo>
                  <a:pt x="472" y="39"/>
                </a:lnTo>
                <a:lnTo>
                  <a:pt x="435" y="40"/>
                </a:lnTo>
                <a:lnTo>
                  <a:pt x="398" y="41"/>
                </a:lnTo>
                <a:lnTo>
                  <a:pt x="362" y="39"/>
                </a:lnTo>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22215" name="Group 19"/>
          <p:cNvGrpSpPr>
            <a:grpSpLocks/>
          </p:cNvGrpSpPr>
          <p:nvPr/>
        </p:nvGrpSpPr>
        <p:grpSpPr bwMode="auto">
          <a:xfrm>
            <a:off x="4964113" y="2028826"/>
            <a:ext cx="679450" cy="314325"/>
            <a:chOff x="2167" y="1278"/>
            <a:chExt cx="428" cy="198"/>
          </a:xfrm>
        </p:grpSpPr>
        <p:sp>
          <p:nvSpPr>
            <p:cNvPr id="222297" name="Oval 6"/>
            <p:cNvSpPr>
              <a:spLocks noChangeArrowheads="1"/>
            </p:cNvSpPr>
            <p:nvPr/>
          </p:nvSpPr>
          <p:spPr bwMode="auto">
            <a:xfrm>
              <a:off x="2171" y="1366"/>
              <a:ext cx="424" cy="110"/>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2298" name="Line 7"/>
            <p:cNvSpPr>
              <a:spLocks noChangeShapeType="1"/>
            </p:cNvSpPr>
            <p:nvPr/>
          </p:nvSpPr>
          <p:spPr bwMode="auto">
            <a:xfrm>
              <a:off x="2171" y="1357"/>
              <a:ext cx="0" cy="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299" name="Line 8"/>
            <p:cNvSpPr>
              <a:spLocks noChangeShapeType="1"/>
            </p:cNvSpPr>
            <p:nvPr/>
          </p:nvSpPr>
          <p:spPr bwMode="auto">
            <a:xfrm>
              <a:off x="2595" y="1357"/>
              <a:ext cx="0" cy="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300" name="Rectangle 9"/>
            <p:cNvSpPr>
              <a:spLocks noChangeArrowheads="1"/>
            </p:cNvSpPr>
            <p:nvPr/>
          </p:nvSpPr>
          <p:spPr bwMode="auto">
            <a:xfrm>
              <a:off x="2171" y="1357"/>
              <a:ext cx="420" cy="6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22301" name="Oval 10"/>
            <p:cNvSpPr>
              <a:spLocks noChangeArrowheads="1"/>
            </p:cNvSpPr>
            <p:nvPr/>
          </p:nvSpPr>
          <p:spPr bwMode="auto">
            <a:xfrm>
              <a:off x="2167" y="1278"/>
              <a:ext cx="424" cy="128"/>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22302" name="Group 14"/>
            <p:cNvGrpSpPr>
              <a:grpSpLocks/>
            </p:cNvGrpSpPr>
            <p:nvPr/>
          </p:nvGrpSpPr>
          <p:grpSpPr bwMode="auto">
            <a:xfrm>
              <a:off x="2268" y="1306"/>
              <a:ext cx="212" cy="75"/>
              <a:chOff x="2268" y="1306"/>
              <a:chExt cx="212" cy="75"/>
            </a:xfrm>
          </p:grpSpPr>
          <p:sp>
            <p:nvSpPr>
              <p:cNvPr id="222307" name="Line 11"/>
              <p:cNvSpPr>
                <a:spLocks noChangeShapeType="1"/>
              </p:cNvSpPr>
              <p:nvPr/>
            </p:nvSpPr>
            <p:spPr bwMode="auto">
              <a:xfrm flipV="1">
                <a:off x="2268" y="1306"/>
                <a:ext cx="75" cy="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308" name="Line 12"/>
              <p:cNvSpPr>
                <a:spLocks noChangeShapeType="1"/>
              </p:cNvSpPr>
              <p:nvPr/>
            </p:nvSpPr>
            <p:spPr bwMode="auto">
              <a:xfrm>
                <a:off x="2414" y="1381"/>
                <a:ext cx="6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309" name="Line 13"/>
              <p:cNvSpPr>
                <a:spLocks noChangeShapeType="1"/>
              </p:cNvSpPr>
              <p:nvPr/>
            </p:nvSpPr>
            <p:spPr bwMode="auto">
              <a:xfrm>
                <a:off x="2338" y="1308"/>
                <a:ext cx="79" cy="7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222303" name="Group 18"/>
            <p:cNvGrpSpPr>
              <a:grpSpLocks/>
            </p:cNvGrpSpPr>
            <p:nvPr/>
          </p:nvGrpSpPr>
          <p:grpSpPr bwMode="auto">
            <a:xfrm>
              <a:off x="2269" y="1304"/>
              <a:ext cx="211" cy="76"/>
              <a:chOff x="2269" y="1304"/>
              <a:chExt cx="211" cy="76"/>
            </a:xfrm>
          </p:grpSpPr>
          <p:sp>
            <p:nvSpPr>
              <p:cNvPr id="222304" name="Line 15"/>
              <p:cNvSpPr>
                <a:spLocks noChangeShapeType="1"/>
              </p:cNvSpPr>
              <p:nvPr/>
            </p:nvSpPr>
            <p:spPr bwMode="auto">
              <a:xfrm>
                <a:off x="2269" y="1378"/>
                <a:ext cx="75" cy="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305" name="Line 16"/>
              <p:cNvSpPr>
                <a:spLocks noChangeShapeType="1"/>
              </p:cNvSpPr>
              <p:nvPr/>
            </p:nvSpPr>
            <p:spPr bwMode="auto">
              <a:xfrm>
                <a:off x="2414" y="1305"/>
                <a:ext cx="6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306" name="Line 17"/>
              <p:cNvSpPr>
                <a:spLocks noChangeShapeType="1"/>
              </p:cNvSpPr>
              <p:nvPr/>
            </p:nvSpPr>
            <p:spPr bwMode="auto">
              <a:xfrm flipV="1">
                <a:off x="2337" y="1304"/>
                <a:ext cx="79" cy="7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22216" name="Group 33"/>
          <p:cNvGrpSpPr>
            <a:grpSpLocks/>
          </p:cNvGrpSpPr>
          <p:nvPr/>
        </p:nvGrpSpPr>
        <p:grpSpPr bwMode="auto">
          <a:xfrm>
            <a:off x="3135313" y="2027239"/>
            <a:ext cx="679450" cy="314325"/>
            <a:chOff x="1015" y="1277"/>
            <a:chExt cx="428" cy="198"/>
          </a:xfrm>
        </p:grpSpPr>
        <p:sp>
          <p:nvSpPr>
            <p:cNvPr id="222284" name="Oval 20"/>
            <p:cNvSpPr>
              <a:spLocks noChangeArrowheads="1"/>
            </p:cNvSpPr>
            <p:nvPr/>
          </p:nvSpPr>
          <p:spPr bwMode="auto">
            <a:xfrm>
              <a:off x="1019" y="1365"/>
              <a:ext cx="424" cy="110"/>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2285" name="Line 21"/>
            <p:cNvSpPr>
              <a:spLocks noChangeShapeType="1"/>
            </p:cNvSpPr>
            <p:nvPr/>
          </p:nvSpPr>
          <p:spPr bwMode="auto">
            <a:xfrm>
              <a:off x="1019" y="1356"/>
              <a:ext cx="0" cy="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286" name="Line 22"/>
            <p:cNvSpPr>
              <a:spLocks noChangeShapeType="1"/>
            </p:cNvSpPr>
            <p:nvPr/>
          </p:nvSpPr>
          <p:spPr bwMode="auto">
            <a:xfrm>
              <a:off x="1443" y="1356"/>
              <a:ext cx="0" cy="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287" name="Rectangle 23"/>
            <p:cNvSpPr>
              <a:spLocks noChangeArrowheads="1"/>
            </p:cNvSpPr>
            <p:nvPr/>
          </p:nvSpPr>
          <p:spPr bwMode="auto">
            <a:xfrm>
              <a:off x="1019" y="1356"/>
              <a:ext cx="420" cy="6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22288" name="Oval 24"/>
            <p:cNvSpPr>
              <a:spLocks noChangeArrowheads="1"/>
            </p:cNvSpPr>
            <p:nvPr/>
          </p:nvSpPr>
          <p:spPr bwMode="auto">
            <a:xfrm>
              <a:off x="1015" y="1277"/>
              <a:ext cx="424" cy="128"/>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22289" name="Group 28"/>
            <p:cNvGrpSpPr>
              <a:grpSpLocks/>
            </p:cNvGrpSpPr>
            <p:nvPr/>
          </p:nvGrpSpPr>
          <p:grpSpPr bwMode="auto">
            <a:xfrm>
              <a:off x="1116" y="1305"/>
              <a:ext cx="212" cy="75"/>
              <a:chOff x="1116" y="1305"/>
              <a:chExt cx="212" cy="75"/>
            </a:xfrm>
          </p:grpSpPr>
          <p:sp>
            <p:nvSpPr>
              <p:cNvPr id="222294" name="Line 25"/>
              <p:cNvSpPr>
                <a:spLocks noChangeShapeType="1"/>
              </p:cNvSpPr>
              <p:nvPr/>
            </p:nvSpPr>
            <p:spPr bwMode="auto">
              <a:xfrm flipV="1">
                <a:off x="1116" y="1305"/>
                <a:ext cx="75" cy="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295" name="Line 26"/>
              <p:cNvSpPr>
                <a:spLocks noChangeShapeType="1"/>
              </p:cNvSpPr>
              <p:nvPr/>
            </p:nvSpPr>
            <p:spPr bwMode="auto">
              <a:xfrm>
                <a:off x="1262" y="1380"/>
                <a:ext cx="6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296" name="Line 27"/>
              <p:cNvSpPr>
                <a:spLocks noChangeShapeType="1"/>
              </p:cNvSpPr>
              <p:nvPr/>
            </p:nvSpPr>
            <p:spPr bwMode="auto">
              <a:xfrm>
                <a:off x="1186" y="1307"/>
                <a:ext cx="79" cy="7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222290" name="Group 32"/>
            <p:cNvGrpSpPr>
              <a:grpSpLocks/>
            </p:cNvGrpSpPr>
            <p:nvPr/>
          </p:nvGrpSpPr>
          <p:grpSpPr bwMode="auto">
            <a:xfrm>
              <a:off x="1117" y="1303"/>
              <a:ext cx="211" cy="76"/>
              <a:chOff x="1117" y="1303"/>
              <a:chExt cx="211" cy="76"/>
            </a:xfrm>
          </p:grpSpPr>
          <p:sp>
            <p:nvSpPr>
              <p:cNvPr id="222291" name="Line 29"/>
              <p:cNvSpPr>
                <a:spLocks noChangeShapeType="1"/>
              </p:cNvSpPr>
              <p:nvPr/>
            </p:nvSpPr>
            <p:spPr bwMode="auto">
              <a:xfrm>
                <a:off x="1117" y="1377"/>
                <a:ext cx="75" cy="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292" name="Line 30"/>
              <p:cNvSpPr>
                <a:spLocks noChangeShapeType="1"/>
              </p:cNvSpPr>
              <p:nvPr/>
            </p:nvSpPr>
            <p:spPr bwMode="auto">
              <a:xfrm>
                <a:off x="1262" y="1304"/>
                <a:ext cx="6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293" name="Line 31"/>
              <p:cNvSpPr>
                <a:spLocks noChangeShapeType="1"/>
              </p:cNvSpPr>
              <p:nvPr/>
            </p:nvSpPr>
            <p:spPr bwMode="auto">
              <a:xfrm flipV="1">
                <a:off x="1185" y="1303"/>
                <a:ext cx="79" cy="7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22217" name="Group 47"/>
          <p:cNvGrpSpPr>
            <a:grpSpLocks/>
          </p:cNvGrpSpPr>
          <p:nvPr/>
        </p:nvGrpSpPr>
        <p:grpSpPr bwMode="auto">
          <a:xfrm>
            <a:off x="4951414" y="2825751"/>
            <a:ext cx="676275" cy="314325"/>
            <a:chOff x="2159" y="1780"/>
            <a:chExt cx="426" cy="198"/>
          </a:xfrm>
        </p:grpSpPr>
        <p:sp>
          <p:nvSpPr>
            <p:cNvPr id="222271" name="Oval 34"/>
            <p:cNvSpPr>
              <a:spLocks noChangeArrowheads="1"/>
            </p:cNvSpPr>
            <p:nvPr/>
          </p:nvSpPr>
          <p:spPr bwMode="auto">
            <a:xfrm>
              <a:off x="2163" y="1868"/>
              <a:ext cx="422" cy="110"/>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2272" name="Line 35"/>
            <p:cNvSpPr>
              <a:spLocks noChangeShapeType="1"/>
            </p:cNvSpPr>
            <p:nvPr/>
          </p:nvSpPr>
          <p:spPr bwMode="auto">
            <a:xfrm>
              <a:off x="2163" y="1859"/>
              <a:ext cx="0" cy="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273" name="Line 36"/>
            <p:cNvSpPr>
              <a:spLocks noChangeShapeType="1"/>
            </p:cNvSpPr>
            <p:nvPr/>
          </p:nvSpPr>
          <p:spPr bwMode="auto">
            <a:xfrm>
              <a:off x="2585" y="1859"/>
              <a:ext cx="0" cy="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274" name="Rectangle 37"/>
            <p:cNvSpPr>
              <a:spLocks noChangeArrowheads="1"/>
            </p:cNvSpPr>
            <p:nvPr/>
          </p:nvSpPr>
          <p:spPr bwMode="auto">
            <a:xfrm>
              <a:off x="2163" y="1859"/>
              <a:ext cx="418" cy="6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22275" name="Oval 38"/>
            <p:cNvSpPr>
              <a:spLocks noChangeArrowheads="1"/>
            </p:cNvSpPr>
            <p:nvPr/>
          </p:nvSpPr>
          <p:spPr bwMode="auto">
            <a:xfrm>
              <a:off x="2159" y="1780"/>
              <a:ext cx="422" cy="128"/>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22276" name="Group 42"/>
            <p:cNvGrpSpPr>
              <a:grpSpLocks/>
            </p:cNvGrpSpPr>
            <p:nvPr/>
          </p:nvGrpSpPr>
          <p:grpSpPr bwMode="auto">
            <a:xfrm>
              <a:off x="2260" y="1808"/>
              <a:ext cx="210" cy="75"/>
              <a:chOff x="2260" y="1808"/>
              <a:chExt cx="210" cy="75"/>
            </a:xfrm>
          </p:grpSpPr>
          <p:sp>
            <p:nvSpPr>
              <p:cNvPr id="222281" name="Line 39"/>
              <p:cNvSpPr>
                <a:spLocks noChangeShapeType="1"/>
              </p:cNvSpPr>
              <p:nvPr/>
            </p:nvSpPr>
            <p:spPr bwMode="auto">
              <a:xfrm flipV="1">
                <a:off x="2260" y="1808"/>
                <a:ext cx="75" cy="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282" name="Line 40"/>
              <p:cNvSpPr>
                <a:spLocks noChangeShapeType="1"/>
              </p:cNvSpPr>
              <p:nvPr/>
            </p:nvSpPr>
            <p:spPr bwMode="auto">
              <a:xfrm>
                <a:off x="2404" y="1883"/>
                <a:ext cx="6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283" name="Line 41"/>
              <p:cNvSpPr>
                <a:spLocks noChangeShapeType="1"/>
              </p:cNvSpPr>
              <p:nvPr/>
            </p:nvSpPr>
            <p:spPr bwMode="auto">
              <a:xfrm>
                <a:off x="2330" y="1810"/>
                <a:ext cx="77" cy="7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222277" name="Group 46"/>
            <p:cNvGrpSpPr>
              <a:grpSpLocks/>
            </p:cNvGrpSpPr>
            <p:nvPr/>
          </p:nvGrpSpPr>
          <p:grpSpPr bwMode="auto">
            <a:xfrm>
              <a:off x="2261" y="1806"/>
              <a:ext cx="209" cy="76"/>
              <a:chOff x="2261" y="1806"/>
              <a:chExt cx="209" cy="76"/>
            </a:xfrm>
          </p:grpSpPr>
          <p:sp>
            <p:nvSpPr>
              <p:cNvPr id="222278" name="Line 43"/>
              <p:cNvSpPr>
                <a:spLocks noChangeShapeType="1"/>
              </p:cNvSpPr>
              <p:nvPr/>
            </p:nvSpPr>
            <p:spPr bwMode="auto">
              <a:xfrm>
                <a:off x="2261" y="1880"/>
                <a:ext cx="75" cy="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279" name="Line 44"/>
              <p:cNvSpPr>
                <a:spLocks noChangeShapeType="1"/>
              </p:cNvSpPr>
              <p:nvPr/>
            </p:nvSpPr>
            <p:spPr bwMode="auto">
              <a:xfrm>
                <a:off x="2404" y="1807"/>
                <a:ext cx="6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280" name="Line 45"/>
              <p:cNvSpPr>
                <a:spLocks noChangeShapeType="1"/>
              </p:cNvSpPr>
              <p:nvPr/>
            </p:nvSpPr>
            <p:spPr bwMode="auto">
              <a:xfrm flipV="1">
                <a:off x="2329" y="1806"/>
                <a:ext cx="77" cy="7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sp>
        <p:nvSpPr>
          <p:cNvPr id="222218" name="Freeform 48"/>
          <p:cNvSpPr>
            <a:spLocks noChangeArrowheads="1"/>
          </p:cNvSpPr>
          <p:nvPr/>
        </p:nvSpPr>
        <p:spPr bwMode="auto">
          <a:xfrm>
            <a:off x="5675314" y="2211389"/>
            <a:ext cx="1279525" cy="3175"/>
          </a:xfrm>
          <a:custGeom>
            <a:avLst/>
            <a:gdLst>
              <a:gd name="T0" fmla="*/ 0 w 806"/>
              <a:gd name="T1" fmla="*/ 0 h 2"/>
              <a:gd name="T2" fmla="*/ 1277938 w 806"/>
              <a:gd name="T3" fmla="*/ 1588 h 2"/>
              <a:gd name="T4" fmla="*/ 0 60000 65536"/>
              <a:gd name="T5" fmla="*/ 0 60000 65536"/>
            </a:gdLst>
            <a:ahLst/>
            <a:cxnLst>
              <a:cxn ang="T4">
                <a:pos x="T0" y="T1"/>
              </a:cxn>
              <a:cxn ang="T5">
                <a:pos x="T2" y="T3"/>
              </a:cxn>
            </a:cxnLst>
            <a:rect l="0" t="0" r="r" b="b"/>
            <a:pathLst>
              <a:path w="806" h="2">
                <a:moveTo>
                  <a:pt x="0" y="0"/>
                </a:moveTo>
                <a:lnTo>
                  <a:pt x="805" y="1"/>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22219" name="Group 62"/>
          <p:cNvGrpSpPr>
            <a:grpSpLocks/>
          </p:cNvGrpSpPr>
          <p:nvPr/>
        </p:nvGrpSpPr>
        <p:grpSpPr bwMode="auto">
          <a:xfrm>
            <a:off x="6810375" y="2028826"/>
            <a:ext cx="679450" cy="314325"/>
            <a:chOff x="3330" y="1278"/>
            <a:chExt cx="428" cy="198"/>
          </a:xfrm>
        </p:grpSpPr>
        <p:sp>
          <p:nvSpPr>
            <p:cNvPr id="222258" name="Oval 49"/>
            <p:cNvSpPr>
              <a:spLocks noChangeArrowheads="1"/>
            </p:cNvSpPr>
            <p:nvPr/>
          </p:nvSpPr>
          <p:spPr bwMode="auto">
            <a:xfrm>
              <a:off x="3334" y="1366"/>
              <a:ext cx="424" cy="110"/>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2259" name="Line 50"/>
            <p:cNvSpPr>
              <a:spLocks noChangeShapeType="1"/>
            </p:cNvSpPr>
            <p:nvPr/>
          </p:nvSpPr>
          <p:spPr bwMode="auto">
            <a:xfrm>
              <a:off x="3334" y="1357"/>
              <a:ext cx="0" cy="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260" name="Line 51"/>
            <p:cNvSpPr>
              <a:spLocks noChangeShapeType="1"/>
            </p:cNvSpPr>
            <p:nvPr/>
          </p:nvSpPr>
          <p:spPr bwMode="auto">
            <a:xfrm>
              <a:off x="3758" y="1357"/>
              <a:ext cx="0" cy="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261" name="Rectangle 52"/>
            <p:cNvSpPr>
              <a:spLocks noChangeArrowheads="1"/>
            </p:cNvSpPr>
            <p:nvPr/>
          </p:nvSpPr>
          <p:spPr bwMode="auto">
            <a:xfrm>
              <a:off x="3334" y="1357"/>
              <a:ext cx="420" cy="6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22262" name="Oval 53"/>
            <p:cNvSpPr>
              <a:spLocks noChangeArrowheads="1"/>
            </p:cNvSpPr>
            <p:nvPr/>
          </p:nvSpPr>
          <p:spPr bwMode="auto">
            <a:xfrm>
              <a:off x="3330" y="1278"/>
              <a:ext cx="424" cy="128"/>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22263" name="Group 57"/>
            <p:cNvGrpSpPr>
              <a:grpSpLocks/>
            </p:cNvGrpSpPr>
            <p:nvPr/>
          </p:nvGrpSpPr>
          <p:grpSpPr bwMode="auto">
            <a:xfrm>
              <a:off x="3431" y="1306"/>
              <a:ext cx="212" cy="75"/>
              <a:chOff x="3431" y="1306"/>
              <a:chExt cx="212" cy="75"/>
            </a:xfrm>
          </p:grpSpPr>
          <p:sp>
            <p:nvSpPr>
              <p:cNvPr id="222268" name="Line 54"/>
              <p:cNvSpPr>
                <a:spLocks noChangeShapeType="1"/>
              </p:cNvSpPr>
              <p:nvPr/>
            </p:nvSpPr>
            <p:spPr bwMode="auto">
              <a:xfrm flipV="1">
                <a:off x="3431" y="1306"/>
                <a:ext cx="75" cy="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269" name="Line 55"/>
              <p:cNvSpPr>
                <a:spLocks noChangeShapeType="1"/>
              </p:cNvSpPr>
              <p:nvPr/>
            </p:nvSpPr>
            <p:spPr bwMode="auto">
              <a:xfrm>
                <a:off x="3577" y="1381"/>
                <a:ext cx="6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270" name="Line 56"/>
              <p:cNvSpPr>
                <a:spLocks noChangeShapeType="1"/>
              </p:cNvSpPr>
              <p:nvPr/>
            </p:nvSpPr>
            <p:spPr bwMode="auto">
              <a:xfrm>
                <a:off x="3501" y="1308"/>
                <a:ext cx="79" cy="7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222264" name="Group 61"/>
            <p:cNvGrpSpPr>
              <a:grpSpLocks/>
            </p:cNvGrpSpPr>
            <p:nvPr/>
          </p:nvGrpSpPr>
          <p:grpSpPr bwMode="auto">
            <a:xfrm>
              <a:off x="3432" y="1304"/>
              <a:ext cx="211" cy="76"/>
              <a:chOff x="3432" y="1304"/>
              <a:chExt cx="211" cy="76"/>
            </a:xfrm>
          </p:grpSpPr>
          <p:sp>
            <p:nvSpPr>
              <p:cNvPr id="222265" name="Line 58"/>
              <p:cNvSpPr>
                <a:spLocks noChangeShapeType="1"/>
              </p:cNvSpPr>
              <p:nvPr/>
            </p:nvSpPr>
            <p:spPr bwMode="auto">
              <a:xfrm>
                <a:off x="3432" y="1378"/>
                <a:ext cx="75" cy="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266" name="Line 59"/>
              <p:cNvSpPr>
                <a:spLocks noChangeShapeType="1"/>
              </p:cNvSpPr>
              <p:nvPr/>
            </p:nvSpPr>
            <p:spPr bwMode="auto">
              <a:xfrm>
                <a:off x="3577" y="1305"/>
                <a:ext cx="6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267" name="Line 60"/>
              <p:cNvSpPr>
                <a:spLocks noChangeShapeType="1"/>
              </p:cNvSpPr>
              <p:nvPr/>
            </p:nvSpPr>
            <p:spPr bwMode="auto">
              <a:xfrm flipV="1">
                <a:off x="3500" y="1304"/>
                <a:ext cx="79" cy="7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sp>
        <p:nvSpPr>
          <p:cNvPr id="222220" name="Freeform 63"/>
          <p:cNvSpPr>
            <a:spLocks noChangeArrowheads="1"/>
          </p:cNvSpPr>
          <p:nvPr/>
        </p:nvSpPr>
        <p:spPr bwMode="auto">
          <a:xfrm>
            <a:off x="1878014" y="2224089"/>
            <a:ext cx="1279525" cy="3175"/>
          </a:xfrm>
          <a:custGeom>
            <a:avLst/>
            <a:gdLst>
              <a:gd name="T0" fmla="*/ 0 w 806"/>
              <a:gd name="T1" fmla="*/ 0 h 2"/>
              <a:gd name="T2" fmla="*/ 1277938 w 806"/>
              <a:gd name="T3" fmla="*/ 1588 h 2"/>
              <a:gd name="T4" fmla="*/ 0 60000 65536"/>
              <a:gd name="T5" fmla="*/ 0 60000 65536"/>
            </a:gdLst>
            <a:ahLst/>
            <a:cxnLst>
              <a:cxn ang="T4">
                <a:pos x="T0" y="T1"/>
              </a:cxn>
              <a:cxn ang="T5">
                <a:pos x="T2" y="T3"/>
              </a:cxn>
            </a:cxnLst>
            <a:rect l="0" t="0" r="r" b="b"/>
            <a:pathLst>
              <a:path w="806" h="2">
                <a:moveTo>
                  <a:pt x="0" y="0"/>
                </a:moveTo>
                <a:lnTo>
                  <a:pt x="805" y="1"/>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2221" name="Freeform 64"/>
          <p:cNvSpPr>
            <a:spLocks noChangeArrowheads="1"/>
          </p:cNvSpPr>
          <p:nvPr/>
        </p:nvSpPr>
        <p:spPr bwMode="auto">
          <a:xfrm>
            <a:off x="7497764" y="2200276"/>
            <a:ext cx="1279525" cy="3175"/>
          </a:xfrm>
          <a:custGeom>
            <a:avLst/>
            <a:gdLst>
              <a:gd name="T0" fmla="*/ 0 w 806"/>
              <a:gd name="T1" fmla="*/ 0 h 2"/>
              <a:gd name="T2" fmla="*/ 1277938 w 806"/>
              <a:gd name="T3" fmla="*/ 1588 h 2"/>
              <a:gd name="T4" fmla="*/ 0 60000 65536"/>
              <a:gd name="T5" fmla="*/ 0 60000 65536"/>
            </a:gdLst>
            <a:ahLst/>
            <a:cxnLst>
              <a:cxn ang="T4">
                <a:pos x="T0" y="T1"/>
              </a:cxn>
              <a:cxn ang="T5">
                <a:pos x="T2" y="T3"/>
              </a:cxn>
            </a:cxnLst>
            <a:rect l="0" t="0" r="r" b="b"/>
            <a:pathLst>
              <a:path w="806" h="2">
                <a:moveTo>
                  <a:pt x="0" y="0"/>
                </a:moveTo>
                <a:lnTo>
                  <a:pt x="805" y="1"/>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22222" name="Group 78"/>
          <p:cNvGrpSpPr>
            <a:grpSpLocks/>
          </p:cNvGrpSpPr>
          <p:nvPr/>
        </p:nvGrpSpPr>
        <p:grpSpPr bwMode="auto">
          <a:xfrm>
            <a:off x="9207501" y="2049464"/>
            <a:ext cx="676275" cy="314325"/>
            <a:chOff x="4840" y="1291"/>
            <a:chExt cx="426" cy="198"/>
          </a:xfrm>
        </p:grpSpPr>
        <p:sp>
          <p:nvSpPr>
            <p:cNvPr id="222245" name="Oval 65"/>
            <p:cNvSpPr>
              <a:spLocks noChangeArrowheads="1"/>
            </p:cNvSpPr>
            <p:nvPr/>
          </p:nvSpPr>
          <p:spPr bwMode="auto">
            <a:xfrm>
              <a:off x="4844" y="1379"/>
              <a:ext cx="422" cy="110"/>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2246" name="Line 66"/>
            <p:cNvSpPr>
              <a:spLocks noChangeShapeType="1"/>
            </p:cNvSpPr>
            <p:nvPr/>
          </p:nvSpPr>
          <p:spPr bwMode="auto">
            <a:xfrm>
              <a:off x="4844" y="1370"/>
              <a:ext cx="0" cy="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247" name="Line 67"/>
            <p:cNvSpPr>
              <a:spLocks noChangeShapeType="1"/>
            </p:cNvSpPr>
            <p:nvPr/>
          </p:nvSpPr>
          <p:spPr bwMode="auto">
            <a:xfrm>
              <a:off x="5266" y="1370"/>
              <a:ext cx="0" cy="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248" name="Rectangle 68"/>
            <p:cNvSpPr>
              <a:spLocks noChangeArrowheads="1"/>
            </p:cNvSpPr>
            <p:nvPr/>
          </p:nvSpPr>
          <p:spPr bwMode="auto">
            <a:xfrm>
              <a:off x="4844" y="1370"/>
              <a:ext cx="418" cy="6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22249" name="Oval 69"/>
            <p:cNvSpPr>
              <a:spLocks noChangeArrowheads="1"/>
            </p:cNvSpPr>
            <p:nvPr/>
          </p:nvSpPr>
          <p:spPr bwMode="auto">
            <a:xfrm>
              <a:off x="4840" y="1291"/>
              <a:ext cx="422" cy="128"/>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22250" name="Group 73"/>
            <p:cNvGrpSpPr>
              <a:grpSpLocks/>
            </p:cNvGrpSpPr>
            <p:nvPr/>
          </p:nvGrpSpPr>
          <p:grpSpPr bwMode="auto">
            <a:xfrm>
              <a:off x="4941" y="1319"/>
              <a:ext cx="210" cy="75"/>
              <a:chOff x="4941" y="1319"/>
              <a:chExt cx="210" cy="75"/>
            </a:xfrm>
          </p:grpSpPr>
          <p:sp>
            <p:nvSpPr>
              <p:cNvPr id="222255" name="Line 70"/>
              <p:cNvSpPr>
                <a:spLocks noChangeShapeType="1"/>
              </p:cNvSpPr>
              <p:nvPr/>
            </p:nvSpPr>
            <p:spPr bwMode="auto">
              <a:xfrm flipV="1">
                <a:off x="4941" y="1319"/>
                <a:ext cx="75" cy="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256" name="Line 71"/>
              <p:cNvSpPr>
                <a:spLocks noChangeShapeType="1"/>
              </p:cNvSpPr>
              <p:nvPr/>
            </p:nvSpPr>
            <p:spPr bwMode="auto">
              <a:xfrm>
                <a:off x="5085" y="1394"/>
                <a:ext cx="6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257" name="Line 72"/>
              <p:cNvSpPr>
                <a:spLocks noChangeShapeType="1"/>
              </p:cNvSpPr>
              <p:nvPr/>
            </p:nvSpPr>
            <p:spPr bwMode="auto">
              <a:xfrm>
                <a:off x="5011" y="1321"/>
                <a:ext cx="77" cy="7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222251" name="Group 77"/>
            <p:cNvGrpSpPr>
              <a:grpSpLocks/>
            </p:cNvGrpSpPr>
            <p:nvPr/>
          </p:nvGrpSpPr>
          <p:grpSpPr bwMode="auto">
            <a:xfrm>
              <a:off x="4942" y="1317"/>
              <a:ext cx="209" cy="76"/>
              <a:chOff x="4942" y="1317"/>
              <a:chExt cx="209" cy="76"/>
            </a:xfrm>
          </p:grpSpPr>
          <p:sp>
            <p:nvSpPr>
              <p:cNvPr id="222252" name="Line 74"/>
              <p:cNvSpPr>
                <a:spLocks noChangeShapeType="1"/>
              </p:cNvSpPr>
              <p:nvPr/>
            </p:nvSpPr>
            <p:spPr bwMode="auto">
              <a:xfrm>
                <a:off x="4942" y="1391"/>
                <a:ext cx="75" cy="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253" name="Line 75"/>
              <p:cNvSpPr>
                <a:spLocks noChangeShapeType="1"/>
              </p:cNvSpPr>
              <p:nvPr/>
            </p:nvSpPr>
            <p:spPr bwMode="auto">
              <a:xfrm>
                <a:off x="5085" y="1318"/>
                <a:ext cx="6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254" name="Line 76"/>
              <p:cNvSpPr>
                <a:spLocks noChangeShapeType="1"/>
              </p:cNvSpPr>
              <p:nvPr/>
            </p:nvSpPr>
            <p:spPr bwMode="auto">
              <a:xfrm flipV="1">
                <a:off x="5010" y="1317"/>
                <a:ext cx="77" cy="7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sp>
        <p:nvSpPr>
          <p:cNvPr id="222223" name="Line 79"/>
          <p:cNvSpPr>
            <a:spLocks noChangeShapeType="1"/>
          </p:cNvSpPr>
          <p:nvPr/>
        </p:nvSpPr>
        <p:spPr bwMode="auto">
          <a:xfrm flipV="1">
            <a:off x="3652838" y="1611313"/>
            <a:ext cx="622300" cy="4000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224" name="Line 80"/>
          <p:cNvSpPr>
            <a:spLocks noChangeShapeType="1"/>
          </p:cNvSpPr>
          <p:nvPr/>
        </p:nvSpPr>
        <p:spPr bwMode="auto">
          <a:xfrm flipV="1">
            <a:off x="5487988" y="1646238"/>
            <a:ext cx="622300" cy="4000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225" name="Line 81"/>
          <p:cNvSpPr>
            <a:spLocks noChangeShapeType="1"/>
          </p:cNvSpPr>
          <p:nvPr/>
        </p:nvSpPr>
        <p:spPr bwMode="auto">
          <a:xfrm flipV="1">
            <a:off x="7323138" y="1681163"/>
            <a:ext cx="622300" cy="4000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226" name="Line 82"/>
          <p:cNvSpPr>
            <a:spLocks noChangeShapeType="1"/>
          </p:cNvSpPr>
          <p:nvPr/>
        </p:nvSpPr>
        <p:spPr bwMode="auto">
          <a:xfrm flipV="1">
            <a:off x="9688513" y="1635125"/>
            <a:ext cx="622300" cy="4000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227" name="Line 83"/>
          <p:cNvSpPr>
            <a:spLocks noChangeShapeType="1"/>
          </p:cNvSpPr>
          <p:nvPr/>
        </p:nvSpPr>
        <p:spPr bwMode="auto">
          <a:xfrm>
            <a:off x="9698038" y="2386013"/>
            <a:ext cx="622300" cy="4000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228" name="Line 84"/>
          <p:cNvSpPr>
            <a:spLocks noChangeShapeType="1"/>
          </p:cNvSpPr>
          <p:nvPr/>
        </p:nvSpPr>
        <p:spPr bwMode="auto">
          <a:xfrm>
            <a:off x="3663951" y="2352676"/>
            <a:ext cx="1292225" cy="657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229" name="Freeform 85"/>
          <p:cNvSpPr>
            <a:spLocks noChangeArrowheads="1"/>
          </p:cNvSpPr>
          <p:nvPr/>
        </p:nvSpPr>
        <p:spPr bwMode="auto">
          <a:xfrm>
            <a:off x="3857626" y="2414589"/>
            <a:ext cx="968375" cy="604837"/>
          </a:xfrm>
          <a:custGeom>
            <a:avLst/>
            <a:gdLst>
              <a:gd name="T0" fmla="*/ 569913 w 610"/>
              <a:gd name="T1" fmla="*/ 203200 h 381"/>
              <a:gd name="T2" fmla="*/ 479425 w 610"/>
              <a:gd name="T3" fmla="*/ 153987 h 381"/>
              <a:gd name="T4" fmla="*/ 349250 w 610"/>
              <a:gd name="T5" fmla="*/ 77787 h 381"/>
              <a:gd name="T6" fmla="*/ 255588 w 610"/>
              <a:gd name="T7" fmla="*/ 30162 h 381"/>
              <a:gd name="T8" fmla="*/ 201613 w 610"/>
              <a:gd name="T9" fmla="*/ 7937 h 381"/>
              <a:gd name="T10" fmla="*/ 155575 w 610"/>
              <a:gd name="T11" fmla="*/ 0 h 381"/>
              <a:gd name="T12" fmla="*/ 119063 w 610"/>
              <a:gd name="T13" fmla="*/ 6350 h 381"/>
              <a:gd name="T14" fmla="*/ 85725 w 610"/>
              <a:gd name="T15" fmla="*/ 28575 h 381"/>
              <a:gd name="T16" fmla="*/ 53975 w 610"/>
              <a:gd name="T17" fmla="*/ 61912 h 381"/>
              <a:gd name="T18" fmla="*/ 15875 w 610"/>
              <a:gd name="T19" fmla="*/ 128587 h 381"/>
              <a:gd name="T20" fmla="*/ 3175 w 610"/>
              <a:gd name="T21" fmla="*/ 179387 h 381"/>
              <a:gd name="T22" fmla="*/ 1588 w 610"/>
              <a:gd name="T23" fmla="*/ 230187 h 381"/>
              <a:gd name="T24" fmla="*/ 15875 w 610"/>
              <a:gd name="T25" fmla="*/ 277812 h 381"/>
              <a:gd name="T26" fmla="*/ 47625 w 610"/>
              <a:gd name="T27" fmla="*/ 319087 h 381"/>
              <a:gd name="T28" fmla="*/ 106363 w 610"/>
              <a:gd name="T29" fmla="*/ 360362 h 381"/>
              <a:gd name="T30" fmla="*/ 193675 w 610"/>
              <a:gd name="T31" fmla="*/ 404812 h 381"/>
              <a:gd name="T32" fmla="*/ 298450 w 610"/>
              <a:gd name="T33" fmla="*/ 452437 h 381"/>
              <a:gd name="T34" fmla="*/ 412750 w 610"/>
              <a:gd name="T35" fmla="*/ 496887 h 381"/>
              <a:gd name="T36" fmla="*/ 587375 w 610"/>
              <a:gd name="T37" fmla="*/ 554037 h 381"/>
              <a:gd name="T38" fmla="*/ 690563 w 610"/>
              <a:gd name="T39" fmla="*/ 582612 h 381"/>
              <a:gd name="T40" fmla="*/ 776288 w 610"/>
              <a:gd name="T41" fmla="*/ 600075 h 381"/>
              <a:gd name="T42" fmla="*/ 835025 w 610"/>
              <a:gd name="T43" fmla="*/ 603250 h 381"/>
              <a:gd name="T44" fmla="*/ 879475 w 610"/>
              <a:gd name="T45" fmla="*/ 590550 h 381"/>
              <a:gd name="T46" fmla="*/ 915988 w 610"/>
              <a:gd name="T47" fmla="*/ 566737 h 381"/>
              <a:gd name="T48" fmla="*/ 950913 w 610"/>
              <a:gd name="T49" fmla="*/ 514350 h 381"/>
              <a:gd name="T50" fmla="*/ 966788 w 610"/>
              <a:gd name="T51" fmla="*/ 434975 h 381"/>
              <a:gd name="T52" fmla="*/ 960438 w 610"/>
              <a:gd name="T53" fmla="*/ 384175 h 381"/>
              <a:gd name="T54" fmla="*/ 946150 w 610"/>
              <a:gd name="T55" fmla="*/ 358775 h 381"/>
              <a:gd name="T56" fmla="*/ 919163 w 610"/>
              <a:gd name="T57" fmla="*/ 336550 h 381"/>
              <a:gd name="T58" fmla="*/ 860425 w 610"/>
              <a:gd name="T59" fmla="*/ 309562 h 381"/>
              <a:gd name="T60" fmla="*/ 758825 w 610"/>
              <a:gd name="T61" fmla="*/ 274637 h 381"/>
              <a:gd name="T62" fmla="*/ 649288 w 610"/>
              <a:gd name="T63" fmla="*/ 238125 h 38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10" h="381">
                <a:moveTo>
                  <a:pt x="375" y="136"/>
                </a:moveTo>
                <a:lnTo>
                  <a:pt x="359" y="128"/>
                </a:lnTo>
                <a:lnTo>
                  <a:pt x="341" y="119"/>
                </a:lnTo>
                <a:lnTo>
                  <a:pt x="302" y="97"/>
                </a:lnTo>
                <a:lnTo>
                  <a:pt x="261" y="73"/>
                </a:lnTo>
                <a:lnTo>
                  <a:pt x="220" y="49"/>
                </a:lnTo>
                <a:lnTo>
                  <a:pt x="180" y="28"/>
                </a:lnTo>
                <a:lnTo>
                  <a:pt x="161" y="19"/>
                </a:lnTo>
                <a:lnTo>
                  <a:pt x="143" y="12"/>
                </a:lnTo>
                <a:lnTo>
                  <a:pt x="127" y="5"/>
                </a:lnTo>
                <a:lnTo>
                  <a:pt x="111" y="1"/>
                </a:lnTo>
                <a:lnTo>
                  <a:pt x="98" y="0"/>
                </a:lnTo>
                <a:lnTo>
                  <a:pt x="86" y="1"/>
                </a:lnTo>
                <a:lnTo>
                  <a:pt x="75" y="4"/>
                </a:lnTo>
                <a:lnTo>
                  <a:pt x="64" y="10"/>
                </a:lnTo>
                <a:lnTo>
                  <a:pt x="54" y="18"/>
                </a:lnTo>
                <a:lnTo>
                  <a:pt x="43" y="28"/>
                </a:lnTo>
                <a:lnTo>
                  <a:pt x="34" y="39"/>
                </a:lnTo>
                <a:lnTo>
                  <a:pt x="25" y="52"/>
                </a:lnTo>
                <a:lnTo>
                  <a:pt x="10" y="81"/>
                </a:lnTo>
                <a:lnTo>
                  <a:pt x="5" y="97"/>
                </a:lnTo>
                <a:lnTo>
                  <a:pt x="2" y="113"/>
                </a:lnTo>
                <a:lnTo>
                  <a:pt x="0" y="129"/>
                </a:lnTo>
                <a:lnTo>
                  <a:pt x="1" y="145"/>
                </a:lnTo>
                <a:lnTo>
                  <a:pt x="4" y="160"/>
                </a:lnTo>
                <a:lnTo>
                  <a:pt x="10" y="175"/>
                </a:lnTo>
                <a:lnTo>
                  <a:pt x="18" y="189"/>
                </a:lnTo>
                <a:lnTo>
                  <a:pt x="30" y="201"/>
                </a:lnTo>
                <a:lnTo>
                  <a:pt x="46" y="214"/>
                </a:lnTo>
                <a:lnTo>
                  <a:pt x="67" y="227"/>
                </a:lnTo>
                <a:lnTo>
                  <a:pt x="92" y="241"/>
                </a:lnTo>
                <a:lnTo>
                  <a:pt x="122" y="255"/>
                </a:lnTo>
                <a:lnTo>
                  <a:pt x="153" y="270"/>
                </a:lnTo>
                <a:lnTo>
                  <a:pt x="188" y="285"/>
                </a:lnTo>
                <a:lnTo>
                  <a:pt x="223" y="299"/>
                </a:lnTo>
                <a:lnTo>
                  <a:pt x="260" y="313"/>
                </a:lnTo>
                <a:lnTo>
                  <a:pt x="334" y="338"/>
                </a:lnTo>
                <a:lnTo>
                  <a:pt x="370" y="349"/>
                </a:lnTo>
                <a:lnTo>
                  <a:pt x="404" y="359"/>
                </a:lnTo>
                <a:lnTo>
                  <a:pt x="435" y="367"/>
                </a:lnTo>
                <a:lnTo>
                  <a:pt x="464" y="374"/>
                </a:lnTo>
                <a:lnTo>
                  <a:pt x="489" y="378"/>
                </a:lnTo>
                <a:lnTo>
                  <a:pt x="509" y="380"/>
                </a:lnTo>
                <a:lnTo>
                  <a:pt x="526" y="380"/>
                </a:lnTo>
                <a:lnTo>
                  <a:pt x="541" y="377"/>
                </a:lnTo>
                <a:lnTo>
                  <a:pt x="554" y="372"/>
                </a:lnTo>
                <a:lnTo>
                  <a:pt x="566" y="365"/>
                </a:lnTo>
                <a:lnTo>
                  <a:pt x="577" y="357"/>
                </a:lnTo>
                <a:lnTo>
                  <a:pt x="586" y="347"/>
                </a:lnTo>
                <a:lnTo>
                  <a:pt x="599" y="324"/>
                </a:lnTo>
                <a:lnTo>
                  <a:pt x="607" y="299"/>
                </a:lnTo>
                <a:lnTo>
                  <a:pt x="609" y="274"/>
                </a:lnTo>
                <a:lnTo>
                  <a:pt x="607" y="251"/>
                </a:lnTo>
                <a:lnTo>
                  <a:pt x="605" y="242"/>
                </a:lnTo>
                <a:lnTo>
                  <a:pt x="601" y="233"/>
                </a:lnTo>
                <a:lnTo>
                  <a:pt x="596" y="226"/>
                </a:lnTo>
                <a:lnTo>
                  <a:pt x="588" y="219"/>
                </a:lnTo>
                <a:lnTo>
                  <a:pt x="579" y="212"/>
                </a:lnTo>
                <a:lnTo>
                  <a:pt x="568" y="206"/>
                </a:lnTo>
                <a:lnTo>
                  <a:pt x="542" y="195"/>
                </a:lnTo>
                <a:lnTo>
                  <a:pt x="512" y="184"/>
                </a:lnTo>
                <a:lnTo>
                  <a:pt x="478" y="173"/>
                </a:lnTo>
                <a:lnTo>
                  <a:pt x="444" y="162"/>
                </a:lnTo>
                <a:lnTo>
                  <a:pt x="409" y="150"/>
                </a:lnTo>
                <a:lnTo>
                  <a:pt x="375" y="136"/>
                </a:lnTo>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2230" name="Freeform 86"/>
          <p:cNvSpPr>
            <a:spLocks noChangeArrowheads="1"/>
          </p:cNvSpPr>
          <p:nvPr/>
        </p:nvSpPr>
        <p:spPr bwMode="auto">
          <a:xfrm>
            <a:off x="1925639" y="2020889"/>
            <a:ext cx="1011237" cy="388937"/>
          </a:xfrm>
          <a:custGeom>
            <a:avLst/>
            <a:gdLst>
              <a:gd name="T0" fmla="*/ 574675 w 637"/>
              <a:gd name="T1" fmla="*/ 61912 h 245"/>
              <a:gd name="T2" fmla="*/ 546100 w 637"/>
              <a:gd name="T3" fmla="*/ 58737 h 245"/>
              <a:gd name="T4" fmla="*/ 514350 w 637"/>
              <a:gd name="T5" fmla="*/ 53975 h 245"/>
              <a:gd name="T6" fmla="*/ 444500 w 637"/>
              <a:gd name="T7" fmla="*/ 42862 h 245"/>
              <a:gd name="T8" fmla="*/ 369887 w 637"/>
              <a:gd name="T9" fmla="*/ 28575 h 245"/>
              <a:gd name="T10" fmla="*/ 296862 w 637"/>
              <a:gd name="T11" fmla="*/ 15875 h 245"/>
              <a:gd name="T12" fmla="*/ 225425 w 637"/>
              <a:gd name="T13" fmla="*/ 4762 h 245"/>
              <a:gd name="T14" fmla="*/ 192087 w 637"/>
              <a:gd name="T15" fmla="*/ 1587 h 245"/>
              <a:gd name="T16" fmla="*/ 161925 w 637"/>
              <a:gd name="T17" fmla="*/ 0 h 245"/>
              <a:gd name="T18" fmla="*/ 133350 w 637"/>
              <a:gd name="T19" fmla="*/ 0 h 245"/>
              <a:gd name="T20" fmla="*/ 107950 w 637"/>
              <a:gd name="T21" fmla="*/ 1587 h 245"/>
              <a:gd name="T22" fmla="*/ 87312 w 637"/>
              <a:gd name="T23" fmla="*/ 6350 h 245"/>
              <a:gd name="T24" fmla="*/ 69850 w 637"/>
              <a:gd name="T25" fmla="*/ 14287 h 245"/>
              <a:gd name="T26" fmla="*/ 55562 w 637"/>
              <a:gd name="T27" fmla="*/ 25400 h 245"/>
              <a:gd name="T28" fmla="*/ 42862 w 637"/>
              <a:gd name="T29" fmla="*/ 39687 h 245"/>
              <a:gd name="T30" fmla="*/ 30162 w 637"/>
              <a:gd name="T31" fmla="*/ 57150 h 245"/>
              <a:gd name="T32" fmla="*/ 20637 w 637"/>
              <a:gd name="T33" fmla="*/ 77787 h 245"/>
              <a:gd name="T34" fmla="*/ 6350 w 637"/>
              <a:gd name="T35" fmla="*/ 125412 h 245"/>
              <a:gd name="T36" fmla="*/ 0 w 637"/>
              <a:gd name="T37" fmla="*/ 176212 h 245"/>
              <a:gd name="T38" fmla="*/ 0 w 637"/>
              <a:gd name="T39" fmla="*/ 201612 h 245"/>
              <a:gd name="T40" fmla="*/ 4762 w 637"/>
              <a:gd name="T41" fmla="*/ 227012 h 245"/>
              <a:gd name="T42" fmla="*/ 9525 w 637"/>
              <a:gd name="T43" fmla="*/ 252412 h 245"/>
              <a:gd name="T44" fmla="*/ 20637 w 637"/>
              <a:gd name="T45" fmla="*/ 276225 h 245"/>
              <a:gd name="T46" fmla="*/ 33337 w 637"/>
              <a:gd name="T47" fmla="*/ 296862 h 245"/>
              <a:gd name="T48" fmla="*/ 49212 w 637"/>
              <a:gd name="T49" fmla="*/ 315912 h 245"/>
              <a:gd name="T50" fmla="*/ 69850 w 637"/>
              <a:gd name="T51" fmla="*/ 331787 h 245"/>
              <a:gd name="T52" fmla="*/ 93662 w 637"/>
              <a:gd name="T53" fmla="*/ 344487 h 245"/>
              <a:gd name="T54" fmla="*/ 123825 w 637"/>
              <a:gd name="T55" fmla="*/ 354012 h 245"/>
              <a:gd name="T56" fmla="*/ 163512 w 637"/>
              <a:gd name="T57" fmla="*/ 363537 h 245"/>
              <a:gd name="T58" fmla="*/ 207962 w 637"/>
              <a:gd name="T59" fmla="*/ 369887 h 245"/>
              <a:gd name="T60" fmla="*/ 258762 w 637"/>
              <a:gd name="T61" fmla="*/ 376237 h 245"/>
              <a:gd name="T62" fmla="*/ 314325 w 637"/>
              <a:gd name="T63" fmla="*/ 381000 h 245"/>
              <a:gd name="T64" fmla="*/ 374650 w 637"/>
              <a:gd name="T65" fmla="*/ 384175 h 245"/>
              <a:gd name="T66" fmla="*/ 498475 w 637"/>
              <a:gd name="T67" fmla="*/ 387350 h 245"/>
              <a:gd name="T68" fmla="*/ 622300 w 637"/>
              <a:gd name="T69" fmla="*/ 385762 h 245"/>
              <a:gd name="T70" fmla="*/ 681037 w 637"/>
              <a:gd name="T71" fmla="*/ 384175 h 245"/>
              <a:gd name="T72" fmla="*/ 736600 w 637"/>
              <a:gd name="T73" fmla="*/ 379412 h 245"/>
              <a:gd name="T74" fmla="*/ 788987 w 637"/>
              <a:gd name="T75" fmla="*/ 374650 h 245"/>
              <a:gd name="T76" fmla="*/ 835025 w 637"/>
              <a:gd name="T77" fmla="*/ 369887 h 245"/>
              <a:gd name="T78" fmla="*/ 873125 w 637"/>
              <a:gd name="T79" fmla="*/ 363537 h 245"/>
              <a:gd name="T80" fmla="*/ 904875 w 637"/>
              <a:gd name="T81" fmla="*/ 355600 h 245"/>
              <a:gd name="T82" fmla="*/ 930275 w 637"/>
              <a:gd name="T83" fmla="*/ 346075 h 245"/>
              <a:gd name="T84" fmla="*/ 950912 w 637"/>
              <a:gd name="T85" fmla="*/ 333375 h 245"/>
              <a:gd name="T86" fmla="*/ 968375 w 637"/>
              <a:gd name="T87" fmla="*/ 319087 h 245"/>
              <a:gd name="T88" fmla="*/ 982662 w 637"/>
              <a:gd name="T89" fmla="*/ 303212 h 245"/>
              <a:gd name="T90" fmla="*/ 993775 w 637"/>
              <a:gd name="T91" fmla="*/ 284162 h 245"/>
              <a:gd name="T92" fmla="*/ 1001712 w 637"/>
              <a:gd name="T93" fmla="*/ 265112 h 245"/>
              <a:gd name="T94" fmla="*/ 1006475 w 637"/>
              <a:gd name="T95" fmla="*/ 244475 h 245"/>
              <a:gd name="T96" fmla="*/ 1009650 w 637"/>
              <a:gd name="T97" fmla="*/ 223837 h 245"/>
              <a:gd name="T98" fmla="*/ 1008062 w 637"/>
              <a:gd name="T99" fmla="*/ 180975 h 245"/>
              <a:gd name="T100" fmla="*/ 998537 w 637"/>
              <a:gd name="T101" fmla="*/ 142875 h 245"/>
              <a:gd name="T102" fmla="*/ 982662 w 637"/>
              <a:gd name="T103" fmla="*/ 109537 h 245"/>
              <a:gd name="T104" fmla="*/ 973137 w 637"/>
              <a:gd name="T105" fmla="*/ 96837 h 245"/>
              <a:gd name="T106" fmla="*/ 963612 w 637"/>
              <a:gd name="T107" fmla="*/ 85725 h 245"/>
              <a:gd name="T108" fmla="*/ 952500 w 637"/>
              <a:gd name="T109" fmla="*/ 77787 h 245"/>
              <a:gd name="T110" fmla="*/ 936625 w 637"/>
              <a:gd name="T111" fmla="*/ 71437 h 245"/>
              <a:gd name="T112" fmla="*/ 900112 w 637"/>
              <a:gd name="T113" fmla="*/ 63500 h 245"/>
              <a:gd name="T114" fmla="*/ 855662 w 637"/>
              <a:gd name="T115" fmla="*/ 60325 h 245"/>
              <a:gd name="T116" fmla="*/ 804862 w 637"/>
              <a:gd name="T117" fmla="*/ 60325 h 245"/>
              <a:gd name="T118" fmla="*/ 749300 w 637"/>
              <a:gd name="T119" fmla="*/ 61912 h 245"/>
              <a:gd name="T120" fmla="*/ 690562 w 637"/>
              <a:gd name="T121" fmla="*/ 63500 h 245"/>
              <a:gd name="T122" fmla="*/ 631825 w 637"/>
              <a:gd name="T123" fmla="*/ 65087 h 245"/>
              <a:gd name="T124" fmla="*/ 574675 w 637"/>
              <a:gd name="T125" fmla="*/ 61912 h 2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37" h="245">
                <a:moveTo>
                  <a:pt x="362" y="39"/>
                </a:moveTo>
                <a:lnTo>
                  <a:pt x="344" y="37"/>
                </a:lnTo>
                <a:lnTo>
                  <a:pt x="324" y="34"/>
                </a:lnTo>
                <a:lnTo>
                  <a:pt x="280" y="27"/>
                </a:lnTo>
                <a:lnTo>
                  <a:pt x="233" y="18"/>
                </a:lnTo>
                <a:lnTo>
                  <a:pt x="187" y="10"/>
                </a:lnTo>
                <a:lnTo>
                  <a:pt x="142" y="3"/>
                </a:lnTo>
                <a:lnTo>
                  <a:pt x="121" y="1"/>
                </a:lnTo>
                <a:lnTo>
                  <a:pt x="102" y="0"/>
                </a:lnTo>
                <a:lnTo>
                  <a:pt x="84" y="0"/>
                </a:lnTo>
                <a:lnTo>
                  <a:pt x="68" y="1"/>
                </a:lnTo>
                <a:lnTo>
                  <a:pt x="55" y="4"/>
                </a:lnTo>
                <a:lnTo>
                  <a:pt x="44" y="9"/>
                </a:lnTo>
                <a:lnTo>
                  <a:pt x="35" y="16"/>
                </a:lnTo>
                <a:lnTo>
                  <a:pt x="27" y="25"/>
                </a:lnTo>
                <a:lnTo>
                  <a:pt x="19" y="36"/>
                </a:lnTo>
                <a:lnTo>
                  <a:pt x="13" y="49"/>
                </a:lnTo>
                <a:lnTo>
                  <a:pt x="4" y="79"/>
                </a:lnTo>
                <a:lnTo>
                  <a:pt x="0" y="111"/>
                </a:lnTo>
                <a:lnTo>
                  <a:pt x="0" y="127"/>
                </a:lnTo>
                <a:lnTo>
                  <a:pt x="3" y="143"/>
                </a:lnTo>
                <a:lnTo>
                  <a:pt x="6" y="159"/>
                </a:lnTo>
                <a:lnTo>
                  <a:pt x="13" y="174"/>
                </a:lnTo>
                <a:lnTo>
                  <a:pt x="21" y="187"/>
                </a:lnTo>
                <a:lnTo>
                  <a:pt x="31" y="199"/>
                </a:lnTo>
                <a:lnTo>
                  <a:pt x="44" y="209"/>
                </a:lnTo>
                <a:lnTo>
                  <a:pt x="59" y="217"/>
                </a:lnTo>
                <a:lnTo>
                  <a:pt x="78" y="223"/>
                </a:lnTo>
                <a:lnTo>
                  <a:pt x="103" y="229"/>
                </a:lnTo>
                <a:lnTo>
                  <a:pt x="131" y="233"/>
                </a:lnTo>
                <a:lnTo>
                  <a:pt x="163" y="237"/>
                </a:lnTo>
                <a:lnTo>
                  <a:pt x="198" y="240"/>
                </a:lnTo>
                <a:lnTo>
                  <a:pt x="236" y="242"/>
                </a:lnTo>
                <a:lnTo>
                  <a:pt x="314" y="244"/>
                </a:lnTo>
                <a:lnTo>
                  <a:pt x="392" y="243"/>
                </a:lnTo>
                <a:lnTo>
                  <a:pt x="429" y="242"/>
                </a:lnTo>
                <a:lnTo>
                  <a:pt x="464" y="239"/>
                </a:lnTo>
                <a:lnTo>
                  <a:pt x="497" y="236"/>
                </a:lnTo>
                <a:lnTo>
                  <a:pt x="526" y="233"/>
                </a:lnTo>
                <a:lnTo>
                  <a:pt x="550" y="229"/>
                </a:lnTo>
                <a:lnTo>
                  <a:pt x="570" y="224"/>
                </a:lnTo>
                <a:lnTo>
                  <a:pt x="586" y="218"/>
                </a:lnTo>
                <a:lnTo>
                  <a:pt x="599" y="210"/>
                </a:lnTo>
                <a:lnTo>
                  <a:pt x="610" y="201"/>
                </a:lnTo>
                <a:lnTo>
                  <a:pt x="619" y="191"/>
                </a:lnTo>
                <a:lnTo>
                  <a:pt x="626" y="179"/>
                </a:lnTo>
                <a:lnTo>
                  <a:pt x="631" y="167"/>
                </a:lnTo>
                <a:lnTo>
                  <a:pt x="634" y="154"/>
                </a:lnTo>
                <a:lnTo>
                  <a:pt x="636" y="141"/>
                </a:lnTo>
                <a:lnTo>
                  <a:pt x="635" y="114"/>
                </a:lnTo>
                <a:lnTo>
                  <a:pt x="629" y="90"/>
                </a:lnTo>
                <a:lnTo>
                  <a:pt x="619" y="69"/>
                </a:lnTo>
                <a:lnTo>
                  <a:pt x="613" y="61"/>
                </a:lnTo>
                <a:lnTo>
                  <a:pt x="607" y="54"/>
                </a:lnTo>
                <a:lnTo>
                  <a:pt x="600" y="49"/>
                </a:lnTo>
                <a:lnTo>
                  <a:pt x="590" y="45"/>
                </a:lnTo>
                <a:lnTo>
                  <a:pt x="567" y="40"/>
                </a:lnTo>
                <a:lnTo>
                  <a:pt x="539" y="38"/>
                </a:lnTo>
                <a:lnTo>
                  <a:pt x="507" y="38"/>
                </a:lnTo>
                <a:lnTo>
                  <a:pt x="472" y="39"/>
                </a:lnTo>
                <a:lnTo>
                  <a:pt x="435" y="40"/>
                </a:lnTo>
                <a:lnTo>
                  <a:pt x="398" y="41"/>
                </a:lnTo>
                <a:lnTo>
                  <a:pt x="362" y="39"/>
                </a:lnTo>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2231" name="Freeform 87"/>
          <p:cNvSpPr>
            <a:spLocks noChangeArrowheads="1"/>
          </p:cNvSpPr>
          <p:nvPr/>
        </p:nvSpPr>
        <p:spPr bwMode="auto">
          <a:xfrm>
            <a:off x="5722939" y="2008189"/>
            <a:ext cx="1011237" cy="388937"/>
          </a:xfrm>
          <a:custGeom>
            <a:avLst/>
            <a:gdLst>
              <a:gd name="T0" fmla="*/ 574675 w 637"/>
              <a:gd name="T1" fmla="*/ 61912 h 245"/>
              <a:gd name="T2" fmla="*/ 546100 w 637"/>
              <a:gd name="T3" fmla="*/ 58737 h 245"/>
              <a:gd name="T4" fmla="*/ 512762 w 637"/>
              <a:gd name="T5" fmla="*/ 53975 h 245"/>
              <a:gd name="T6" fmla="*/ 444500 w 637"/>
              <a:gd name="T7" fmla="*/ 42862 h 245"/>
              <a:gd name="T8" fmla="*/ 369887 w 637"/>
              <a:gd name="T9" fmla="*/ 28575 h 245"/>
              <a:gd name="T10" fmla="*/ 295275 w 637"/>
              <a:gd name="T11" fmla="*/ 15875 h 245"/>
              <a:gd name="T12" fmla="*/ 225425 w 637"/>
              <a:gd name="T13" fmla="*/ 4762 h 245"/>
              <a:gd name="T14" fmla="*/ 192087 w 637"/>
              <a:gd name="T15" fmla="*/ 1587 h 245"/>
              <a:gd name="T16" fmla="*/ 161925 w 637"/>
              <a:gd name="T17" fmla="*/ 0 h 245"/>
              <a:gd name="T18" fmla="*/ 133350 w 637"/>
              <a:gd name="T19" fmla="*/ 0 h 245"/>
              <a:gd name="T20" fmla="*/ 107950 w 637"/>
              <a:gd name="T21" fmla="*/ 1587 h 245"/>
              <a:gd name="T22" fmla="*/ 87312 w 637"/>
              <a:gd name="T23" fmla="*/ 6350 h 245"/>
              <a:gd name="T24" fmla="*/ 69850 w 637"/>
              <a:gd name="T25" fmla="*/ 14287 h 245"/>
              <a:gd name="T26" fmla="*/ 55562 w 637"/>
              <a:gd name="T27" fmla="*/ 25400 h 245"/>
              <a:gd name="T28" fmla="*/ 42862 w 637"/>
              <a:gd name="T29" fmla="*/ 39687 h 245"/>
              <a:gd name="T30" fmla="*/ 31750 w 637"/>
              <a:gd name="T31" fmla="*/ 57150 h 245"/>
              <a:gd name="T32" fmla="*/ 20637 w 637"/>
              <a:gd name="T33" fmla="*/ 77787 h 245"/>
              <a:gd name="T34" fmla="*/ 6350 w 637"/>
              <a:gd name="T35" fmla="*/ 125412 h 245"/>
              <a:gd name="T36" fmla="*/ 0 w 637"/>
              <a:gd name="T37" fmla="*/ 176212 h 245"/>
              <a:gd name="T38" fmla="*/ 0 w 637"/>
              <a:gd name="T39" fmla="*/ 201612 h 245"/>
              <a:gd name="T40" fmla="*/ 4762 w 637"/>
              <a:gd name="T41" fmla="*/ 227012 h 245"/>
              <a:gd name="T42" fmla="*/ 11112 w 637"/>
              <a:gd name="T43" fmla="*/ 252412 h 245"/>
              <a:gd name="T44" fmla="*/ 20637 w 637"/>
              <a:gd name="T45" fmla="*/ 276225 h 245"/>
              <a:gd name="T46" fmla="*/ 33337 w 637"/>
              <a:gd name="T47" fmla="*/ 296862 h 245"/>
              <a:gd name="T48" fmla="*/ 49212 w 637"/>
              <a:gd name="T49" fmla="*/ 315912 h 245"/>
              <a:gd name="T50" fmla="*/ 69850 w 637"/>
              <a:gd name="T51" fmla="*/ 331787 h 245"/>
              <a:gd name="T52" fmla="*/ 93662 w 637"/>
              <a:gd name="T53" fmla="*/ 344487 h 245"/>
              <a:gd name="T54" fmla="*/ 125412 w 637"/>
              <a:gd name="T55" fmla="*/ 354012 h 245"/>
              <a:gd name="T56" fmla="*/ 163512 w 637"/>
              <a:gd name="T57" fmla="*/ 363537 h 245"/>
              <a:gd name="T58" fmla="*/ 207962 w 637"/>
              <a:gd name="T59" fmla="*/ 369887 h 245"/>
              <a:gd name="T60" fmla="*/ 258762 w 637"/>
              <a:gd name="T61" fmla="*/ 376237 h 245"/>
              <a:gd name="T62" fmla="*/ 314325 w 637"/>
              <a:gd name="T63" fmla="*/ 381000 h 245"/>
              <a:gd name="T64" fmla="*/ 373062 w 637"/>
              <a:gd name="T65" fmla="*/ 384175 h 245"/>
              <a:gd name="T66" fmla="*/ 496887 w 637"/>
              <a:gd name="T67" fmla="*/ 387350 h 245"/>
              <a:gd name="T68" fmla="*/ 622300 w 637"/>
              <a:gd name="T69" fmla="*/ 385762 h 245"/>
              <a:gd name="T70" fmla="*/ 681037 w 637"/>
              <a:gd name="T71" fmla="*/ 384175 h 245"/>
              <a:gd name="T72" fmla="*/ 736600 w 637"/>
              <a:gd name="T73" fmla="*/ 379412 h 245"/>
              <a:gd name="T74" fmla="*/ 788987 w 637"/>
              <a:gd name="T75" fmla="*/ 374650 h 245"/>
              <a:gd name="T76" fmla="*/ 835025 w 637"/>
              <a:gd name="T77" fmla="*/ 369887 h 245"/>
              <a:gd name="T78" fmla="*/ 873125 w 637"/>
              <a:gd name="T79" fmla="*/ 363537 h 245"/>
              <a:gd name="T80" fmla="*/ 904875 w 637"/>
              <a:gd name="T81" fmla="*/ 355600 h 245"/>
              <a:gd name="T82" fmla="*/ 930275 w 637"/>
              <a:gd name="T83" fmla="*/ 346075 h 245"/>
              <a:gd name="T84" fmla="*/ 950912 w 637"/>
              <a:gd name="T85" fmla="*/ 333375 h 245"/>
              <a:gd name="T86" fmla="*/ 968375 w 637"/>
              <a:gd name="T87" fmla="*/ 319087 h 245"/>
              <a:gd name="T88" fmla="*/ 982662 w 637"/>
              <a:gd name="T89" fmla="*/ 303212 h 245"/>
              <a:gd name="T90" fmla="*/ 993775 w 637"/>
              <a:gd name="T91" fmla="*/ 284162 h 245"/>
              <a:gd name="T92" fmla="*/ 1001712 w 637"/>
              <a:gd name="T93" fmla="*/ 265112 h 245"/>
              <a:gd name="T94" fmla="*/ 1006475 w 637"/>
              <a:gd name="T95" fmla="*/ 244475 h 245"/>
              <a:gd name="T96" fmla="*/ 1009650 w 637"/>
              <a:gd name="T97" fmla="*/ 223837 h 245"/>
              <a:gd name="T98" fmla="*/ 1008062 w 637"/>
              <a:gd name="T99" fmla="*/ 180975 h 245"/>
              <a:gd name="T100" fmla="*/ 998537 w 637"/>
              <a:gd name="T101" fmla="*/ 142875 h 245"/>
              <a:gd name="T102" fmla="*/ 982662 w 637"/>
              <a:gd name="T103" fmla="*/ 109537 h 245"/>
              <a:gd name="T104" fmla="*/ 973137 w 637"/>
              <a:gd name="T105" fmla="*/ 96837 h 245"/>
              <a:gd name="T106" fmla="*/ 963612 w 637"/>
              <a:gd name="T107" fmla="*/ 85725 h 245"/>
              <a:gd name="T108" fmla="*/ 952500 w 637"/>
              <a:gd name="T109" fmla="*/ 77787 h 245"/>
              <a:gd name="T110" fmla="*/ 936625 w 637"/>
              <a:gd name="T111" fmla="*/ 71437 h 245"/>
              <a:gd name="T112" fmla="*/ 900112 w 637"/>
              <a:gd name="T113" fmla="*/ 63500 h 245"/>
              <a:gd name="T114" fmla="*/ 855662 w 637"/>
              <a:gd name="T115" fmla="*/ 60325 h 245"/>
              <a:gd name="T116" fmla="*/ 804862 w 637"/>
              <a:gd name="T117" fmla="*/ 60325 h 245"/>
              <a:gd name="T118" fmla="*/ 749300 w 637"/>
              <a:gd name="T119" fmla="*/ 61912 h 245"/>
              <a:gd name="T120" fmla="*/ 690562 w 637"/>
              <a:gd name="T121" fmla="*/ 63500 h 245"/>
              <a:gd name="T122" fmla="*/ 631825 w 637"/>
              <a:gd name="T123" fmla="*/ 65087 h 245"/>
              <a:gd name="T124" fmla="*/ 574675 w 637"/>
              <a:gd name="T125" fmla="*/ 61912 h 2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37" h="245">
                <a:moveTo>
                  <a:pt x="362" y="39"/>
                </a:moveTo>
                <a:lnTo>
                  <a:pt x="344" y="37"/>
                </a:lnTo>
                <a:lnTo>
                  <a:pt x="323" y="34"/>
                </a:lnTo>
                <a:lnTo>
                  <a:pt x="280" y="27"/>
                </a:lnTo>
                <a:lnTo>
                  <a:pt x="233" y="18"/>
                </a:lnTo>
                <a:lnTo>
                  <a:pt x="186" y="10"/>
                </a:lnTo>
                <a:lnTo>
                  <a:pt x="142" y="3"/>
                </a:lnTo>
                <a:lnTo>
                  <a:pt x="121" y="1"/>
                </a:lnTo>
                <a:lnTo>
                  <a:pt x="102" y="0"/>
                </a:lnTo>
                <a:lnTo>
                  <a:pt x="84" y="0"/>
                </a:lnTo>
                <a:lnTo>
                  <a:pt x="68" y="1"/>
                </a:lnTo>
                <a:lnTo>
                  <a:pt x="55" y="4"/>
                </a:lnTo>
                <a:lnTo>
                  <a:pt x="44" y="9"/>
                </a:lnTo>
                <a:lnTo>
                  <a:pt x="35" y="16"/>
                </a:lnTo>
                <a:lnTo>
                  <a:pt x="27" y="25"/>
                </a:lnTo>
                <a:lnTo>
                  <a:pt x="20" y="36"/>
                </a:lnTo>
                <a:lnTo>
                  <a:pt x="13" y="49"/>
                </a:lnTo>
                <a:lnTo>
                  <a:pt x="4" y="79"/>
                </a:lnTo>
                <a:lnTo>
                  <a:pt x="0" y="111"/>
                </a:lnTo>
                <a:lnTo>
                  <a:pt x="0" y="127"/>
                </a:lnTo>
                <a:lnTo>
                  <a:pt x="3" y="143"/>
                </a:lnTo>
                <a:lnTo>
                  <a:pt x="7" y="159"/>
                </a:lnTo>
                <a:lnTo>
                  <a:pt x="13" y="174"/>
                </a:lnTo>
                <a:lnTo>
                  <a:pt x="21" y="187"/>
                </a:lnTo>
                <a:lnTo>
                  <a:pt x="31" y="199"/>
                </a:lnTo>
                <a:lnTo>
                  <a:pt x="44" y="209"/>
                </a:lnTo>
                <a:lnTo>
                  <a:pt x="59" y="217"/>
                </a:lnTo>
                <a:lnTo>
                  <a:pt x="79" y="223"/>
                </a:lnTo>
                <a:lnTo>
                  <a:pt x="103" y="229"/>
                </a:lnTo>
                <a:lnTo>
                  <a:pt x="131" y="233"/>
                </a:lnTo>
                <a:lnTo>
                  <a:pt x="163" y="237"/>
                </a:lnTo>
                <a:lnTo>
                  <a:pt x="198" y="240"/>
                </a:lnTo>
                <a:lnTo>
                  <a:pt x="235" y="242"/>
                </a:lnTo>
                <a:lnTo>
                  <a:pt x="313" y="244"/>
                </a:lnTo>
                <a:lnTo>
                  <a:pt x="392" y="243"/>
                </a:lnTo>
                <a:lnTo>
                  <a:pt x="429" y="242"/>
                </a:lnTo>
                <a:lnTo>
                  <a:pt x="464" y="239"/>
                </a:lnTo>
                <a:lnTo>
                  <a:pt x="497" y="236"/>
                </a:lnTo>
                <a:lnTo>
                  <a:pt x="526" y="233"/>
                </a:lnTo>
                <a:lnTo>
                  <a:pt x="550" y="229"/>
                </a:lnTo>
                <a:lnTo>
                  <a:pt x="570" y="224"/>
                </a:lnTo>
                <a:lnTo>
                  <a:pt x="586" y="218"/>
                </a:lnTo>
                <a:lnTo>
                  <a:pt x="599" y="210"/>
                </a:lnTo>
                <a:lnTo>
                  <a:pt x="610" y="201"/>
                </a:lnTo>
                <a:lnTo>
                  <a:pt x="619" y="191"/>
                </a:lnTo>
                <a:lnTo>
                  <a:pt x="626" y="179"/>
                </a:lnTo>
                <a:lnTo>
                  <a:pt x="631" y="167"/>
                </a:lnTo>
                <a:lnTo>
                  <a:pt x="634" y="154"/>
                </a:lnTo>
                <a:lnTo>
                  <a:pt x="636" y="141"/>
                </a:lnTo>
                <a:lnTo>
                  <a:pt x="635" y="114"/>
                </a:lnTo>
                <a:lnTo>
                  <a:pt x="629" y="90"/>
                </a:lnTo>
                <a:lnTo>
                  <a:pt x="619" y="69"/>
                </a:lnTo>
                <a:lnTo>
                  <a:pt x="613" y="61"/>
                </a:lnTo>
                <a:lnTo>
                  <a:pt x="607" y="54"/>
                </a:lnTo>
                <a:lnTo>
                  <a:pt x="600" y="49"/>
                </a:lnTo>
                <a:lnTo>
                  <a:pt x="590" y="45"/>
                </a:lnTo>
                <a:lnTo>
                  <a:pt x="567" y="40"/>
                </a:lnTo>
                <a:lnTo>
                  <a:pt x="539" y="38"/>
                </a:lnTo>
                <a:lnTo>
                  <a:pt x="507" y="38"/>
                </a:lnTo>
                <a:lnTo>
                  <a:pt x="472" y="39"/>
                </a:lnTo>
                <a:lnTo>
                  <a:pt x="435" y="40"/>
                </a:lnTo>
                <a:lnTo>
                  <a:pt x="398" y="41"/>
                </a:lnTo>
                <a:lnTo>
                  <a:pt x="362" y="39"/>
                </a:lnTo>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2232" name="Freeform 88"/>
          <p:cNvSpPr>
            <a:spLocks noChangeArrowheads="1"/>
          </p:cNvSpPr>
          <p:nvPr/>
        </p:nvSpPr>
        <p:spPr bwMode="auto">
          <a:xfrm>
            <a:off x="7545389" y="1997075"/>
            <a:ext cx="1011237" cy="388938"/>
          </a:xfrm>
          <a:custGeom>
            <a:avLst/>
            <a:gdLst>
              <a:gd name="T0" fmla="*/ 574675 w 637"/>
              <a:gd name="T1" fmla="*/ 61913 h 245"/>
              <a:gd name="T2" fmla="*/ 546100 w 637"/>
              <a:gd name="T3" fmla="*/ 58738 h 245"/>
              <a:gd name="T4" fmla="*/ 514350 w 637"/>
              <a:gd name="T5" fmla="*/ 55563 h 245"/>
              <a:gd name="T6" fmla="*/ 444500 w 637"/>
              <a:gd name="T7" fmla="*/ 42863 h 245"/>
              <a:gd name="T8" fmla="*/ 369887 w 637"/>
              <a:gd name="T9" fmla="*/ 28575 h 245"/>
              <a:gd name="T10" fmla="*/ 296862 w 637"/>
              <a:gd name="T11" fmla="*/ 15875 h 245"/>
              <a:gd name="T12" fmla="*/ 225425 w 637"/>
              <a:gd name="T13" fmla="*/ 4763 h 245"/>
              <a:gd name="T14" fmla="*/ 192087 w 637"/>
              <a:gd name="T15" fmla="*/ 1588 h 245"/>
              <a:gd name="T16" fmla="*/ 161925 w 637"/>
              <a:gd name="T17" fmla="*/ 0 h 245"/>
              <a:gd name="T18" fmla="*/ 133350 w 637"/>
              <a:gd name="T19" fmla="*/ 0 h 245"/>
              <a:gd name="T20" fmla="*/ 107950 w 637"/>
              <a:gd name="T21" fmla="*/ 1588 h 245"/>
              <a:gd name="T22" fmla="*/ 87312 w 637"/>
              <a:gd name="T23" fmla="*/ 6350 h 245"/>
              <a:gd name="T24" fmla="*/ 69850 w 637"/>
              <a:gd name="T25" fmla="*/ 14288 h 245"/>
              <a:gd name="T26" fmla="*/ 55562 w 637"/>
              <a:gd name="T27" fmla="*/ 25400 h 245"/>
              <a:gd name="T28" fmla="*/ 42862 w 637"/>
              <a:gd name="T29" fmla="*/ 39688 h 245"/>
              <a:gd name="T30" fmla="*/ 30162 w 637"/>
              <a:gd name="T31" fmla="*/ 57150 h 245"/>
              <a:gd name="T32" fmla="*/ 20637 w 637"/>
              <a:gd name="T33" fmla="*/ 77788 h 245"/>
              <a:gd name="T34" fmla="*/ 6350 w 637"/>
              <a:gd name="T35" fmla="*/ 125413 h 245"/>
              <a:gd name="T36" fmla="*/ 0 w 637"/>
              <a:gd name="T37" fmla="*/ 176213 h 245"/>
              <a:gd name="T38" fmla="*/ 0 w 637"/>
              <a:gd name="T39" fmla="*/ 201613 h 245"/>
              <a:gd name="T40" fmla="*/ 4762 w 637"/>
              <a:gd name="T41" fmla="*/ 228600 h 245"/>
              <a:gd name="T42" fmla="*/ 9525 w 637"/>
              <a:gd name="T43" fmla="*/ 252413 h 245"/>
              <a:gd name="T44" fmla="*/ 19050 w 637"/>
              <a:gd name="T45" fmla="*/ 276225 h 245"/>
              <a:gd name="T46" fmla="*/ 33337 w 637"/>
              <a:gd name="T47" fmla="*/ 296863 h 245"/>
              <a:gd name="T48" fmla="*/ 49212 w 637"/>
              <a:gd name="T49" fmla="*/ 315913 h 245"/>
              <a:gd name="T50" fmla="*/ 69850 w 637"/>
              <a:gd name="T51" fmla="*/ 331788 h 245"/>
              <a:gd name="T52" fmla="*/ 93662 w 637"/>
              <a:gd name="T53" fmla="*/ 344488 h 245"/>
              <a:gd name="T54" fmla="*/ 123825 w 637"/>
              <a:gd name="T55" fmla="*/ 355600 h 245"/>
              <a:gd name="T56" fmla="*/ 163512 w 637"/>
              <a:gd name="T57" fmla="*/ 363538 h 245"/>
              <a:gd name="T58" fmla="*/ 207962 w 637"/>
              <a:gd name="T59" fmla="*/ 371475 h 245"/>
              <a:gd name="T60" fmla="*/ 258762 w 637"/>
              <a:gd name="T61" fmla="*/ 376238 h 245"/>
              <a:gd name="T62" fmla="*/ 314325 w 637"/>
              <a:gd name="T63" fmla="*/ 381000 h 245"/>
              <a:gd name="T64" fmla="*/ 373062 w 637"/>
              <a:gd name="T65" fmla="*/ 384175 h 245"/>
              <a:gd name="T66" fmla="*/ 498475 w 637"/>
              <a:gd name="T67" fmla="*/ 387350 h 245"/>
              <a:gd name="T68" fmla="*/ 622300 w 637"/>
              <a:gd name="T69" fmla="*/ 385763 h 245"/>
              <a:gd name="T70" fmla="*/ 681037 w 637"/>
              <a:gd name="T71" fmla="*/ 384175 h 245"/>
              <a:gd name="T72" fmla="*/ 736600 w 637"/>
              <a:gd name="T73" fmla="*/ 381000 h 245"/>
              <a:gd name="T74" fmla="*/ 788987 w 637"/>
              <a:gd name="T75" fmla="*/ 376238 h 245"/>
              <a:gd name="T76" fmla="*/ 835025 w 637"/>
              <a:gd name="T77" fmla="*/ 369888 h 245"/>
              <a:gd name="T78" fmla="*/ 873125 w 637"/>
              <a:gd name="T79" fmla="*/ 363538 h 245"/>
              <a:gd name="T80" fmla="*/ 904875 w 637"/>
              <a:gd name="T81" fmla="*/ 355600 h 245"/>
              <a:gd name="T82" fmla="*/ 930275 w 637"/>
              <a:gd name="T83" fmla="*/ 346075 h 245"/>
              <a:gd name="T84" fmla="*/ 950912 w 637"/>
              <a:gd name="T85" fmla="*/ 333375 h 245"/>
              <a:gd name="T86" fmla="*/ 968375 w 637"/>
              <a:gd name="T87" fmla="*/ 319088 h 245"/>
              <a:gd name="T88" fmla="*/ 982662 w 637"/>
              <a:gd name="T89" fmla="*/ 301625 h 245"/>
              <a:gd name="T90" fmla="*/ 993775 w 637"/>
              <a:gd name="T91" fmla="*/ 284163 h 245"/>
              <a:gd name="T92" fmla="*/ 1001712 w 637"/>
              <a:gd name="T93" fmla="*/ 265113 h 245"/>
              <a:gd name="T94" fmla="*/ 1006475 w 637"/>
              <a:gd name="T95" fmla="*/ 244475 h 245"/>
              <a:gd name="T96" fmla="*/ 1009650 w 637"/>
              <a:gd name="T97" fmla="*/ 222250 h 245"/>
              <a:gd name="T98" fmla="*/ 1008062 w 637"/>
              <a:gd name="T99" fmla="*/ 180975 h 245"/>
              <a:gd name="T100" fmla="*/ 998537 w 637"/>
              <a:gd name="T101" fmla="*/ 142875 h 245"/>
              <a:gd name="T102" fmla="*/ 982662 w 637"/>
              <a:gd name="T103" fmla="*/ 109538 h 245"/>
              <a:gd name="T104" fmla="*/ 973137 w 637"/>
              <a:gd name="T105" fmla="*/ 96838 h 245"/>
              <a:gd name="T106" fmla="*/ 963612 w 637"/>
              <a:gd name="T107" fmla="*/ 85725 h 245"/>
              <a:gd name="T108" fmla="*/ 952500 w 637"/>
              <a:gd name="T109" fmla="*/ 77788 h 245"/>
              <a:gd name="T110" fmla="*/ 936625 w 637"/>
              <a:gd name="T111" fmla="*/ 71438 h 245"/>
              <a:gd name="T112" fmla="*/ 900112 w 637"/>
              <a:gd name="T113" fmla="*/ 63500 h 245"/>
              <a:gd name="T114" fmla="*/ 855662 w 637"/>
              <a:gd name="T115" fmla="*/ 60325 h 245"/>
              <a:gd name="T116" fmla="*/ 804862 w 637"/>
              <a:gd name="T117" fmla="*/ 60325 h 245"/>
              <a:gd name="T118" fmla="*/ 749300 w 637"/>
              <a:gd name="T119" fmla="*/ 61913 h 245"/>
              <a:gd name="T120" fmla="*/ 690562 w 637"/>
              <a:gd name="T121" fmla="*/ 65088 h 245"/>
              <a:gd name="T122" fmla="*/ 631825 w 637"/>
              <a:gd name="T123" fmla="*/ 65088 h 245"/>
              <a:gd name="T124" fmla="*/ 574675 w 637"/>
              <a:gd name="T125" fmla="*/ 61913 h 2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37" h="245">
                <a:moveTo>
                  <a:pt x="362" y="39"/>
                </a:moveTo>
                <a:lnTo>
                  <a:pt x="344" y="37"/>
                </a:lnTo>
                <a:lnTo>
                  <a:pt x="324" y="35"/>
                </a:lnTo>
                <a:lnTo>
                  <a:pt x="280" y="27"/>
                </a:lnTo>
                <a:lnTo>
                  <a:pt x="233" y="18"/>
                </a:lnTo>
                <a:lnTo>
                  <a:pt x="187" y="10"/>
                </a:lnTo>
                <a:lnTo>
                  <a:pt x="142" y="3"/>
                </a:lnTo>
                <a:lnTo>
                  <a:pt x="121" y="1"/>
                </a:lnTo>
                <a:lnTo>
                  <a:pt x="102" y="0"/>
                </a:lnTo>
                <a:lnTo>
                  <a:pt x="84" y="0"/>
                </a:lnTo>
                <a:lnTo>
                  <a:pt x="68" y="1"/>
                </a:lnTo>
                <a:lnTo>
                  <a:pt x="55" y="4"/>
                </a:lnTo>
                <a:lnTo>
                  <a:pt x="44" y="9"/>
                </a:lnTo>
                <a:lnTo>
                  <a:pt x="35" y="16"/>
                </a:lnTo>
                <a:lnTo>
                  <a:pt x="27" y="25"/>
                </a:lnTo>
                <a:lnTo>
                  <a:pt x="19" y="36"/>
                </a:lnTo>
                <a:lnTo>
                  <a:pt x="13" y="49"/>
                </a:lnTo>
                <a:lnTo>
                  <a:pt x="4" y="79"/>
                </a:lnTo>
                <a:lnTo>
                  <a:pt x="0" y="111"/>
                </a:lnTo>
                <a:lnTo>
                  <a:pt x="0" y="127"/>
                </a:lnTo>
                <a:lnTo>
                  <a:pt x="3" y="144"/>
                </a:lnTo>
                <a:lnTo>
                  <a:pt x="6" y="159"/>
                </a:lnTo>
                <a:lnTo>
                  <a:pt x="12" y="174"/>
                </a:lnTo>
                <a:lnTo>
                  <a:pt x="21" y="187"/>
                </a:lnTo>
                <a:lnTo>
                  <a:pt x="31" y="199"/>
                </a:lnTo>
                <a:lnTo>
                  <a:pt x="44" y="209"/>
                </a:lnTo>
                <a:lnTo>
                  <a:pt x="59" y="217"/>
                </a:lnTo>
                <a:lnTo>
                  <a:pt x="78" y="224"/>
                </a:lnTo>
                <a:lnTo>
                  <a:pt x="103" y="229"/>
                </a:lnTo>
                <a:lnTo>
                  <a:pt x="131" y="234"/>
                </a:lnTo>
                <a:lnTo>
                  <a:pt x="163" y="237"/>
                </a:lnTo>
                <a:lnTo>
                  <a:pt x="198" y="240"/>
                </a:lnTo>
                <a:lnTo>
                  <a:pt x="235" y="242"/>
                </a:lnTo>
                <a:lnTo>
                  <a:pt x="314" y="244"/>
                </a:lnTo>
                <a:lnTo>
                  <a:pt x="392" y="243"/>
                </a:lnTo>
                <a:lnTo>
                  <a:pt x="429" y="242"/>
                </a:lnTo>
                <a:lnTo>
                  <a:pt x="464" y="240"/>
                </a:lnTo>
                <a:lnTo>
                  <a:pt x="497" y="237"/>
                </a:lnTo>
                <a:lnTo>
                  <a:pt x="526" y="233"/>
                </a:lnTo>
                <a:lnTo>
                  <a:pt x="550" y="229"/>
                </a:lnTo>
                <a:lnTo>
                  <a:pt x="570" y="224"/>
                </a:lnTo>
                <a:lnTo>
                  <a:pt x="586" y="218"/>
                </a:lnTo>
                <a:lnTo>
                  <a:pt x="599" y="210"/>
                </a:lnTo>
                <a:lnTo>
                  <a:pt x="610" y="201"/>
                </a:lnTo>
                <a:lnTo>
                  <a:pt x="619" y="190"/>
                </a:lnTo>
                <a:lnTo>
                  <a:pt x="626" y="179"/>
                </a:lnTo>
                <a:lnTo>
                  <a:pt x="631" y="167"/>
                </a:lnTo>
                <a:lnTo>
                  <a:pt x="634" y="154"/>
                </a:lnTo>
                <a:lnTo>
                  <a:pt x="636" y="140"/>
                </a:lnTo>
                <a:lnTo>
                  <a:pt x="635" y="114"/>
                </a:lnTo>
                <a:lnTo>
                  <a:pt x="629" y="90"/>
                </a:lnTo>
                <a:lnTo>
                  <a:pt x="619" y="69"/>
                </a:lnTo>
                <a:lnTo>
                  <a:pt x="613" y="61"/>
                </a:lnTo>
                <a:lnTo>
                  <a:pt x="607" y="54"/>
                </a:lnTo>
                <a:lnTo>
                  <a:pt x="600" y="49"/>
                </a:lnTo>
                <a:lnTo>
                  <a:pt x="590" y="45"/>
                </a:lnTo>
                <a:lnTo>
                  <a:pt x="567" y="40"/>
                </a:lnTo>
                <a:lnTo>
                  <a:pt x="539" y="38"/>
                </a:lnTo>
                <a:lnTo>
                  <a:pt x="507" y="38"/>
                </a:lnTo>
                <a:lnTo>
                  <a:pt x="472" y="39"/>
                </a:lnTo>
                <a:lnTo>
                  <a:pt x="435" y="41"/>
                </a:lnTo>
                <a:lnTo>
                  <a:pt x="398" y="41"/>
                </a:lnTo>
                <a:lnTo>
                  <a:pt x="362" y="39"/>
                </a:lnTo>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2233" name="Freeform 89"/>
          <p:cNvSpPr>
            <a:spLocks noChangeArrowheads="1"/>
          </p:cNvSpPr>
          <p:nvPr/>
        </p:nvSpPr>
        <p:spPr bwMode="auto">
          <a:xfrm>
            <a:off x="9686926" y="1228725"/>
            <a:ext cx="868363" cy="795338"/>
          </a:xfrm>
          <a:custGeom>
            <a:avLst/>
            <a:gdLst>
              <a:gd name="T0" fmla="*/ 379413 w 547"/>
              <a:gd name="T1" fmla="*/ 266700 h 501"/>
              <a:gd name="T2" fmla="*/ 295275 w 547"/>
              <a:gd name="T3" fmla="*/ 323850 h 501"/>
              <a:gd name="T4" fmla="*/ 168275 w 547"/>
              <a:gd name="T5" fmla="*/ 404813 h 501"/>
              <a:gd name="T6" fmla="*/ 82550 w 547"/>
              <a:gd name="T7" fmla="*/ 466725 h 501"/>
              <a:gd name="T8" fmla="*/ 39688 w 547"/>
              <a:gd name="T9" fmla="*/ 504825 h 501"/>
              <a:gd name="T10" fmla="*/ 9525 w 547"/>
              <a:gd name="T11" fmla="*/ 541338 h 501"/>
              <a:gd name="T12" fmla="*/ 0 w 547"/>
              <a:gd name="T13" fmla="*/ 576263 h 501"/>
              <a:gd name="T14" fmla="*/ 3175 w 547"/>
              <a:gd name="T15" fmla="*/ 617538 h 501"/>
              <a:gd name="T16" fmla="*/ 19050 w 547"/>
              <a:gd name="T17" fmla="*/ 661988 h 501"/>
              <a:gd name="T18" fmla="*/ 61913 w 547"/>
              <a:gd name="T19" fmla="*/ 725488 h 501"/>
              <a:gd name="T20" fmla="*/ 100013 w 547"/>
              <a:gd name="T21" fmla="*/ 760413 h 501"/>
              <a:gd name="T22" fmla="*/ 144463 w 547"/>
              <a:gd name="T23" fmla="*/ 784225 h 501"/>
              <a:gd name="T24" fmla="*/ 193675 w 547"/>
              <a:gd name="T25" fmla="*/ 793750 h 501"/>
              <a:gd name="T26" fmla="*/ 246063 w 547"/>
              <a:gd name="T27" fmla="*/ 784225 h 501"/>
              <a:gd name="T28" fmla="*/ 309563 w 547"/>
              <a:gd name="T29" fmla="*/ 749300 h 501"/>
              <a:gd name="T30" fmla="*/ 388938 w 547"/>
              <a:gd name="T31" fmla="*/ 693738 h 501"/>
              <a:gd name="T32" fmla="*/ 477838 w 547"/>
              <a:gd name="T33" fmla="*/ 620713 h 501"/>
              <a:gd name="T34" fmla="*/ 569913 w 547"/>
              <a:gd name="T35" fmla="*/ 539750 h 501"/>
              <a:gd name="T36" fmla="*/ 700088 w 547"/>
              <a:gd name="T37" fmla="*/ 411163 h 501"/>
              <a:gd name="T38" fmla="*/ 773113 w 547"/>
              <a:gd name="T39" fmla="*/ 331788 h 501"/>
              <a:gd name="T40" fmla="*/ 827088 w 547"/>
              <a:gd name="T41" fmla="*/ 263525 h 501"/>
              <a:gd name="T42" fmla="*/ 857250 w 547"/>
              <a:gd name="T43" fmla="*/ 212725 h 501"/>
              <a:gd name="T44" fmla="*/ 866775 w 547"/>
              <a:gd name="T45" fmla="*/ 166688 h 501"/>
              <a:gd name="T46" fmla="*/ 860425 w 547"/>
              <a:gd name="T47" fmla="*/ 123825 h 501"/>
              <a:gd name="T48" fmla="*/ 842963 w 547"/>
              <a:gd name="T49" fmla="*/ 85725 h 501"/>
              <a:gd name="T50" fmla="*/ 801688 w 547"/>
              <a:gd name="T51" fmla="*/ 39688 h 501"/>
              <a:gd name="T52" fmla="*/ 733425 w 547"/>
              <a:gd name="T53" fmla="*/ 4763 h 501"/>
              <a:gd name="T54" fmla="*/ 703263 w 547"/>
              <a:gd name="T55" fmla="*/ 0 h 501"/>
              <a:gd name="T56" fmla="*/ 674688 w 547"/>
              <a:gd name="T57" fmla="*/ 7938 h 501"/>
              <a:gd name="T58" fmla="*/ 641350 w 547"/>
              <a:gd name="T59" fmla="*/ 26988 h 501"/>
              <a:gd name="T60" fmla="*/ 569913 w 547"/>
              <a:gd name="T61" fmla="*/ 90488 h 501"/>
              <a:gd name="T62" fmla="*/ 488950 w 547"/>
              <a:gd name="T63" fmla="*/ 171450 h 501"/>
              <a:gd name="T64" fmla="*/ 403225 w 547"/>
              <a:gd name="T65" fmla="*/ 249238 h 5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47" h="501">
                <a:moveTo>
                  <a:pt x="254" y="157"/>
                </a:moveTo>
                <a:lnTo>
                  <a:pt x="239" y="168"/>
                </a:lnTo>
                <a:lnTo>
                  <a:pt x="223" y="180"/>
                </a:lnTo>
                <a:lnTo>
                  <a:pt x="186" y="204"/>
                </a:lnTo>
                <a:lnTo>
                  <a:pt x="146" y="229"/>
                </a:lnTo>
                <a:lnTo>
                  <a:pt x="106" y="255"/>
                </a:lnTo>
                <a:lnTo>
                  <a:pt x="69" y="281"/>
                </a:lnTo>
                <a:lnTo>
                  <a:pt x="52" y="294"/>
                </a:lnTo>
                <a:lnTo>
                  <a:pt x="37" y="306"/>
                </a:lnTo>
                <a:lnTo>
                  <a:pt x="25" y="318"/>
                </a:lnTo>
                <a:lnTo>
                  <a:pt x="14" y="330"/>
                </a:lnTo>
                <a:lnTo>
                  <a:pt x="6" y="341"/>
                </a:lnTo>
                <a:lnTo>
                  <a:pt x="2" y="352"/>
                </a:lnTo>
                <a:lnTo>
                  <a:pt x="0" y="363"/>
                </a:lnTo>
                <a:lnTo>
                  <a:pt x="0" y="376"/>
                </a:lnTo>
                <a:lnTo>
                  <a:pt x="2" y="389"/>
                </a:lnTo>
                <a:lnTo>
                  <a:pt x="6" y="403"/>
                </a:lnTo>
                <a:lnTo>
                  <a:pt x="12" y="417"/>
                </a:lnTo>
                <a:lnTo>
                  <a:pt x="20" y="431"/>
                </a:lnTo>
                <a:lnTo>
                  <a:pt x="39" y="457"/>
                </a:lnTo>
                <a:lnTo>
                  <a:pt x="51" y="468"/>
                </a:lnTo>
                <a:lnTo>
                  <a:pt x="63" y="479"/>
                </a:lnTo>
                <a:lnTo>
                  <a:pt x="77" y="487"/>
                </a:lnTo>
                <a:lnTo>
                  <a:pt x="91" y="494"/>
                </a:lnTo>
                <a:lnTo>
                  <a:pt x="106" y="498"/>
                </a:lnTo>
                <a:lnTo>
                  <a:pt x="122" y="500"/>
                </a:lnTo>
                <a:lnTo>
                  <a:pt x="138" y="498"/>
                </a:lnTo>
                <a:lnTo>
                  <a:pt x="155" y="494"/>
                </a:lnTo>
                <a:lnTo>
                  <a:pt x="173" y="485"/>
                </a:lnTo>
                <a:lnTo>
                  <a:pt x="195" y="472"/>
                </a:lnTo>
                <a:lnTo>
                  <a:pt x="219" y="456"/>
                </a:lnTo>
                <a:lnTo>
                  <a:pt x="245" y="437"/>
                </a:lnTo>
                <a:lnTo>
                  <a:pt x="272" y="415"/>
                </a:lnTo>
                <a:lnTo>
                  <a:pt x="301" y="391"/>
                </a:lnTo>
                <a:lnTo>
                  <a:pt x="330" y="366"/>
                </a:lnTo>
                <a:lnTo>
                  <a:pt x="359" y="340"/>
                </a:lnTo>
                <a:lnTo>
                  <a:pt x="415" y="285"/>
                </a:lnTo>
                <a:lnTo>
                  <a:pt x="441" y="259"/>
                </a:lnTo>
                <a:lnTo>
                  <a:pt x="466" y="233"/>
                </a:lnTo>
                <a:lnTo>
                  <a:pt x="487" y="209"/>
                </a:lnTo>
                <a:lnTo>
                  <a:pt x="506" y="186"/>
                </a:lnTo>
                <a:lnTo>
                  <a:pt x="521" y="166"/>
                </a:lnTo>
                <a:lnTo>
                  <a:pt x="532" y="149"/>
                </a:lnTo>
                <a:lnTo>
                  <a:pt x="540" y="134"/>
                </a:lnTo>
                <a:lnTo>
                  <a:pt x="544" y="119"/>
                </a:lnTo>
                <a:lnTo>
                  <a:pt x="546" y="105"/>
                </a:lnTo>
                <a:lnTo>
                  <a:pt x="545" y="91"/>
                </a:lnTo>
                <a:lnTo>
                  <a:pt x="542" y="78"/>
                </a:lnTo>
                <a:lnTo>
                  <a:pt x="538" y="66"/>
                </a:lnTo>
                <a:lnTo>
                  <a:pt x="531" y="54"/>
                </a:lnTo>
                <a:lnTo>
                  <a:pt x="523" y="43"/>
                </a:lnTo>
                <a:lnTo>
                  <a:pt x="505" y="25"/>
                </a:lnTo>
                <a:lnTo>
                  <a:pt x="484" y="11"/>
                </a:lnTo>
                <a:lnTo>
                  <a:pt x="462" y="3"/>
                </a:lnTo>
                <a:lnTo>
                  <a:pt x="452" y="0"/>
                </a:lnTo>
                <a:lnTo>
                  <a:pt x="443" y="0"/>
                </a:lnTo>
                <a:lnTo>
                  <a:pt x="434" y="1"/>
                </a:lnTo>
                <a:lnTo>
                  <a:pt x="425" y="5"/>
                </a:lnTo>
                <a:lnTo>
                  <a:pt x="415" y="10"/>
                </a:lnTo>
                <a:lnTo>
                  <a:pt x="404" y="17"/>
                </a:lnTo>
                <a:lnTo>
                  <a:pt x="382" y="35"/>
                </a:lnTo>
                <a:lnTo>
                  <a:pt x="359" y="57"/>
                </a:lnTo>
                <a:lnTo>
                  <a:pt x="334" y="82"/>
                </a:lnTo>
                <a:lnTo>
                  <a:pt x="308" y="108"/>
                </a:lnTo>
                <a:lnTo>
                  <a:pt x="282" y="133"/>
                </a:lnTo>
                <a:lnTo>
                  <a:pt x="254" y="157"/>
                </a:lnTo>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2234" name="Rectangle 90"/>
          <p:cNvSpPr>
            <a:spLocks noChangeArrowheads="1"/>
          </p:cNvSpPr>
          <p:nvPr/>
        </p:nvSpPr>
        <p:spPr bwMode="auto">
          <a:xfrm>
            <a:off x="2173288" y="1935164"/>
            <a:ext cx="395942"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400">
                <a:solidFill>
                  <a:srgbClr val="FF0000"/>
                </a:solidFill>
                <a:latin typeface="Comic Sans MS" panose="030F0702030302020204" pitchFamily="66" charset="0"/>
              </a:rPr>
              <a:t>w</a:t>
            </a:r>
          </a:p>
        </p:txBody>
      </p:sp>
      <p:sp>
        <p:nvSpPr>
          <p:cNvPr id="222235" name="Rectangle 91"/>
          <p:cNvSpPr>
            <a:spLocks noChangeArrowheads="1"/>
          </p:cNvSpPr>
          <p:nvPr/>
        </p:nvSpPr>
        <p:spPr bwMode="auto">
          <a:xfrm>
            <a:off x="4183063" y="1982789"/>
            <a:ext cx="367088"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400">
                <a:solidFill>
                  <a:srgbClr val="FF0000"/>
                </a:solidFill>
                <a:latin typeface="Comic Sans MS" panose="030F0702030302020204" pitchFamily="66" charset="0"/>
              </a:rPr>
              <a:t>x</a:t>
            </a:r>
          </a:p>
        </p:txBody>
      </p:sp>
      <p:sp>
        <p:nvSpPr>
          <p:cNvPr id="222236" name="Rectangle 92"/>
          <p:cNvSpPr>
            <a:spLocks noChangeArrowheads="1"/>
          </p:cNvSpPr>
          <p:nvPr/>
        </p:nvSpPr>
        <p:spPr bwMode="auto">
          <a:xfrm>
            <a:off x="7791451" y="1982789"/>
            <a:ext cx="34624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400">
                <a:solidFill>
                  <a:srgbClr val="FF0000"/>
                </a:solidFill>
                <a:latin typeface="Comic Sans MS" panose="030F0702030302020204" pitchFamily="66" charset="0"/>
              </a:rPr>
              <a:t>y</a:t>
            </a:r>
          </a:p>
        </p:txBody>
      </p:sp>
      <p:sp>
        <p:nvSpPr>
          <p:cNvPr id="222237" name="Rectangle 93"/>
          <p:cNvSpPr>
            <a:spLocks noChangeArrowheads="1"/>
          </p:cNvSpPr>
          <p:nvPr/>
        </p:nvSpPr>
        <p:spPr bwMode="auto">
          <a:xfrm>
            <a:off x="9953625" y="1441451"/>
            <a:ext cx="351058"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400">
                <a:solidFill>
                  <a:srgbClr val="FF0000"/>
                </a:solidFill>
                <a:latin typeface="Comic Sans MS" panose="030F0702030302020204" pitchFamily="66" charset="0"/>
              </a:rPr>
              <a:t>z</a:t>
            </a:r>
          </a:p>
        </p:txBody>
      </p:sp>
      <p:sp>
        <p:nvSpPr>
          <p:cNvPr id="222238" name="Rectangle 94"/>
          <p:cNvSpPr>
            <a:spLocks noChangeArrowheads="1"/>
          </p:cNvSpPr>
          <p:nvPr/>
        </p:nvSpPr>
        <p:spPr bwMode="auto">
          <a:xfrm>
            <a:off x="3232151" y="2298701"/>
            <a:ext cx="41036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400">
                <a:latin typeface="Comic Sans MS" panose="030F0702030302020204" pitchFamily="66" charset="0"/>
              </a:rPr>
              <a:t>A</a:t>
            </a:r>
          </a:p>
        </p:txBody>
      </p:sp>
      <p:sp>
        <p:nvSpPr>
          <p:cNvPr id="222239" name="Rectangle 95"/>
          <p:cNvSpPr>
            <a:spLocks noChangeArrowheads="1"/>
          </p:cNvSpPr>
          <p:nvPr/>
        </p:nvSpPr>
        <p:spPr bwMode="auto">
          <a:xfrm>
            <a:off x="5089526" y="3098801"/>
            <a:ext cx="371897"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400">
                <a:latin typeface="Comic Sans MS" panose="030F0702030302020204" pitchFamily="66" charset="0"/>
              </a:rPr>
              <a:t>C</a:t>
            </a:r>
          </a:p>
        </p:txBody>
      </p:sp>
      <p:sp>
        <p:nvSpPr>
          <p:cNvPr id="222240" name="Rectangle 96"/>
          <p:cNvSpPr>
            <a:spLocks noChangeArrowheads="1"/>
          </p:cNvSpPr>
          <p:nvPr/>
        </p:nvSpPr>
        <p:spPr bwMode="auto">
          <a:xfrm>
            <a:off x="5087938" y="2322514"/>
            <a:ext cx="408766"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400">
                <a:latin typeface="Comic Sans MS" panose="030F0702030302020204" pitchFamily="66" charset="0"/>
              </a:rPr>
              <a:t>D</a:t>
            </a:r>
          </a:p>
        </p:txBody>
      </p:sp>
      <p:sp>
        <p:nvSpPr>
          <p:cNvPr id="222241" name="Rectangle 97"/>
          <p:cNvSpPr>
            <a:spLocks noChangeArrowheads="1"/>
          </p:cNvSpPr>
          <p:nvPr/>
        </p:nvSpPr>
        <p:spPr bwMode="auto">
          <a:xfrm>
            <a:off x="6923088" y="2357439"/>
            <a:ext cx="379912"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400">
                <a:latin typeface="Comic Sans MS" panose="030F0702030302020204" pitchFamily="66" charset="0"/>
              </a:rPr>
              <a:t>B</a:t>
            </a:r>
          </a:p>
        </p:txBody>
      </p:sp>
      <p:sp>
        <p:nvSpPr>
          <p:cNvPr id="222242" name="Rectangle 98"/>
          <p:cNvSpPr>
            <a:spLocks noChangeArrowheads="1"/>
          </p:cNvSpPr>
          <p:nvPr/>
        </p:nvSpPr>
        <p:spPr bwMode="auto">
          <a:xfrm>
            <a:off x="4924425" y="5838825"/>
            <a:ext cx="1402628"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000" b="1">
                <a:latin typeface="Comic Sans MS" panose="030F0702030302020204" pitchFamily="66" charset="0"/>
              </a:rPr>
              <a:t>D</a:t>
            </a:r>
            <a:r>
              <a:rPr lang="zh-CN" altLang="en-US" sz="2000" b="1">
                <a:latin typeface="Comic Sans MS" panose="030F0702030302020204" pitchFamily="66" charset="0"/>
              </a:rPr>
              <a:t>的转发表</a:t>
            </a:r>
          </a:p>
        </p:txBody>
      </p:sp>
      <p:sp>
        <p:nvSpPr>
          <p:cNvPr id="222243" name="Line 99"/>
          <p:cNvSpPr>
            <a:spLocks noChangeShapeType="1"/>
          </p:cNvSpPr>
          <p:nvPr/>
        </p:nvSpPr>
        <p:spPr bwMode="auto">
          <a:xfrm>
            <a:off x="5638800" y="3052763"/>
            <a:ext cx="757238" cy="1714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2244" name="Rectangle 100"/>
          <p:cNvSpPr>
            <a:spLocks noChangeArrowheads="1"/>
          </p:cNvSpPr>
          <p:nvPr/>
        </p:nvSpPr>
        <p:spPr bwMode="auto">
          <a:xfrm>
            <a:off x="8767764" y="1946276"/>
            <a:ext cx="509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latin typeface="Comic Sans MS" panose="030F0702030302020204" pitchFamily="66" charset="0"/>
              </a:rPr>
              <a:t>……</a:t>
            </a:r>
          </a:p>
        </p:txBody>
      </p:sp>
    </p:spTree>
    <p:extLst>
      <p:ext uri="{BB962C8B-B14F-4D97-AF65-F5344CB8AC3E}">
        <p14:creationId xmlns:p14="http://schemas.microsoft.com/office/powerpoint/2010/main" val="23802309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1735139" y="139051"/>
            <a:ext cx="7772400" cy="1143000"/>
          </a:xfrm>
        </p:spPr>
        <p:txBody>
          <a:bodyPr>
            <a:normAutofit/>
          </a:bodyPr>
          <a:lstStyle/>
          <a:p>
            <a:pPr eaLnBrk="1" hangingPunct="1"/>
            <a:r>
              <a:rPr lang="en-US" altLang="zh-CN" sz="3200" b="1" dirty="0"/>
              <a:t>RIP: Example</a:t>
            </a:r>
            <a:r>
              <a:rPr lang="en-US" altLang="zh-CN" sz="3200" b="1" dirty="0" smtClean="0"/>
              <a:t> </a:t>
            </a:r>
          </a:p>
        </p:txBody>
      </p:sp>
      <p:sp>
        <p:nvSpPr>
          <p:cNvPr id="205826" name="灯片编号占位符 4"/>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C55A7D3F-F2D3-4D78-AC00-10CC200B632F}" type="slidenum">
              <a:rPr altLang="zh-CN" dirty="0" smtClean="0">
                <a:solidFill>
                  <a:srgbClr val="919293"/>
                </a:solidFill>
                <a:ea typeface="黑体" panose="02010609060101010101" pitchFamily="49" charset="-122"/>
              </a:rPr>
              <a:pPr>
                <a:defRPr/>
              </a:pPr>
              <a:t>37</a:t>
            </a:fld>
            <a:endParaRPr lang="zh-CN" altLang="zh-CN" smtClean="0">
              <a:solidFill>
                <a:srgbClr val="919293"/>
              </a:solidFill>
              <a:ea typeface="黑体" panose="02010609060101010101" pitchFamily="49" charset="-122"/>
            </a:endParaRPr>
          </a:p>
        </p:txBody>
      </p:sp>
      <p:sp>
        <p:nvSpPr>
          <p:cNvPr id="224260" name="Rectangle 3"/>
          <p:cNvSpPr>
            <a:spLocks noChangeArrowheads="1"/>
          </p:cNvSpPr>
          <p:nvPr/>
        </p:nvSpPr>
        <p:spPr bwMode="auto">
          <a:xfrm>
            <a:off x="2058989" y="4160838"/>
            <a:ext cx="8232775" cy="2101850"/>
          </a:xfrm>
          <a:prstGeom prst="rect">
            <a:avLst/>
          </a:prstGeom>
          <a:noFill/>
          <a:ln w="254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000" b="1">
                <a:latin typeface="Comic Sans MS" panose="030F0702030302020204" pitchFamily="66" charset="0"/>
              </a:rPr>
              <a:t>目的子网	           下一跳路由器             到目的地的跳数</a:t>
            </a:r>
          </a:p>
          <a:p>
            <a:r>
              <a:rPr lang="zh-CN" altLang="en-US" sz="2000" b="1">
                <a:latin typeface="Comic Sans MS" panose="030F0702030302020204" pitchFamily="66" charset="0"/>
              </a:rPr>
              <a:t> 	</a:t>
            </a:r>
            <a:r>
              <a:rPr lang="en-US" altLang="zh-CN" sz="2400" b="1">
                <a:latin typeface="Comic Sans MS" panose="030F0702030302020204" pitchFamily="66" charset="0"/>
              </a:rPr>
              <a:t>w			A			2</a:t>
            </a:r>
          </a:p>
          <a:p>
            <a:r>
              <a:rPr lang="en-US" altLang="zh-CN" sz="2400" b="1">
                <a:latin typeface="Comic Sans MS" panose="030F0702030302020204" pitchFamily="66" charset="0"/>
              </a:rPr>
              <a:t>	y			B			2</a:t>
            </a:r>
          </a:p>
          <a:p>
            <a:r>
              <a:rPr lang="en-US" altLang="zh-CN" sz="2400" b="1">
                <a:latin typeface="Comic Sans MS" panose="030F0702030302020204" pitchFamily="66" charset="0"/>
              </a:rPr>
              <a:t> 	z			B A			7 5</a:t>
            </a:r>
          </a:p>
          <a:p>
            <a:r>
              <a:rPr lang="en-US" altLang="zh-CN" sz="2400" b="1">
                <a:latin typeface="Comic Sans MS" panose="030F0702030302020204" pitchFamily="66" charset="0"/>
              </a:rPr>
              <a:t>	x			--			1</a:t>
            </a:r>
          </a:p>
          <a:p>
            <a:r>
              <a:rPr lang="en-US" altLang="zh-CN" sz="2000" b="1">
                <a:latin typeface="Comic Sans MS" panose="030F0702030302020204" pitchFamily="66" charset="0"/>
              </a:rPr>
              <a:t>	….			….			....</a:t>
            </a:r>
          </a:p>
        </p:txBody>
      </p:sp>
      <p:sp>
        <p:nvSpPr>
          <p:cNvPr id="224261" name="Rectangle 4"/>
          <p:cNvSpPr>
            <a:spLocks noChangeArrowheads="1"/>
          </p:cNvSpPr>
          <p:nvPr/>
        </p:nvSpPr>
        <p:spPr bwMode="auto">
          <a:xfrm>
            <a:off x="4875213" y="6303963"/>
            <a:ext cx="3209212"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000" b="1">
                <a:latin typeface="Comic Sans MS" panose="030F0702030302020204" pitchFamily="66" charset="0"/>
              </a:rPr>
              <a:t>D</a:t>
            </a:r>
            <a:r>
              <a:rPr lang="zh-CN" altLang="en-US" sz="2000" b="1">
                <a:latin typeface="Comic Sans MS" panose="030F0702030302020204" pitchFamily="66" charset="0"/>
              </a:rPr>
              <a:t>收到上述通告后的转发表</a:t>
            </a:r>
          </a:p>
        </p:txBody>
      </p:sp>
      <p:grpSp>
        <p:nvGrpSpPr>
          <p:cNvPr id="224262" name="Group 100"/>
          <p:cNvGrpSpPr>
            <a:grpSpLocks/>
          </p:cNvGrpSpPr>
          <p:nvPr/>
        </p:nvGrpSpPr>
        <p:grpSpPr bwMode="auto">
          <a:xfrm>
            <a:off x="1878014" y="1887538"/>
            <a:ext cx="8677275" cy="2332038"/>
            <a:chOff x="223" y="1189"/>
            <a:chExt cx="5466" cy="1469"/>
          </a:xfrm>
        </p:grpSpPr>
        <p:sp>
          <p:nvSpPr>
            <p:cNvPr id="224270" name="Freeform 5"/>
            <p:cNvSpPr>
              <a:spLocks noChangeArrowheads="1"/>
            </p:cNvSpPr>
            <p:nvPr/>
          </p:nvSpPr>
          <p:spPr bwMode="auto">
            <a:xfrm>
              <a:off x="1452" y="1808"/>
              <a:ext cx="806" cy="2"/>
            </a:xfrm>
            <a:custGeom>
              <a:avLst/>
              <a:gdLst>
                <a:gd name="T0" fmla="*/ 0 w 806"/>
                <a:gd name="T1" fmla="*/ 0 h 2"/>
                <a:gd name="T2" fmla="*/ 805 w 806"/>
                <a:gd name="T3" fmla="*/ 1 h 2"/>
                <a:gd name="T4" fmla="*/ 0 60000 65536"/>
                <a:gd name="T5" fmla="*/ 0 60000 65536"/>
              </a:gdLst>
              <a:ahLst/>
              <a:cxnLst>
                <a:cxn ang="T4">
                  <a:pos x="T0" y="T1"/>
                </a:cxn>
                <a:cxn ang="T5">
                  <a:pos x="T2" y="T3"/>
                </a:cxn>
              </a:cxnLst>
              <a:rect l="0" t="0" r="r" b="b"/>
              <a:pathLst>
                <a:path w="806" h="2">
                  <a:moveTo>
                    <a:pt x="0" y="0"/>
                  </a:moveTo>
                  <a:lnTo>
                    <a:pt x="805" y="1"/>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4271" name="Freeform 6"/>
            <p:cNvSpPr>
              <a:spLocks noChangeArrowheads="1"/>
            </p:cNvSpPr>
            <p:nvPr/>
          </p:nvSpPr>
          <p:spPr bwMode="auto">
            <a:xfrm>
              <a:off x="1482" y="1680"/>
              <a:ext cx="637" cy="245"/>
            </a:xfrm>
            <a:custGeom>
              <a:avLst/>
              <a:gdLst>
                <a:gd name="T0" fmla="*/ 362 w 637"/>
                <a:gd name="T1" fmla="*/ 39 h 245"/>
                <a:gd name="T2" fmla="*/ 344 w 637"/>
                <a:gd name="T3" fmla="*/ 37 h 245"/>
                <a:gd name="T4" fmla="*/ 324 w 637"/>
                <a:gd name="T5" fmla="*/ 35 h 245"/>
                <a:gd name="T6" fmla="*/ 280 w 637"/>
                <a:gd name="T7" fmla="*/ 27 h 245"/>
                <a:gd name="T8" fmla="*/ 233 w 637"/>
                <a:gd name="T9" fmla="*/ 18 h 245"/>
                <a:gd name="T10" fmla="*/ 187 w 637"/>
                <a:gd name="T11" fmla="*/ 10 h 245"/>
                <a:gd name="T12" fmla="*/ 142 w 637"/>
                <a:gd name="T13" fmla="*/ 3 h 245"/>
                <a:gd name="T14" fmla="*/ 121 w 637"/>
                <a:gd name="T15" fmla="*/ 1 h 245"/>
                <a:gd name="T16" fmla="*/ 102 w 637"/>
                <a:gd name="T17" fmla="*/ 0 h 245"/>
                <a:gd name="T18" fmla="*/ 84 w 637"/>
                <a:gd name="T19" fmla="*/ 0 h 245"/>
                <a:gd name="T20" fmla="*/ 68 w 637"/>
                <a:gd name="T21" fmla="*/ 1 h 245"/>
                <a:gd name="T22" fmla="*/ 55 w 637"/>
                <a:gd name="T23" fmla="*/ 4 h 245"/>
                <a:gd name="T24" fmla="*/ 44 w 637"/>
                <a:gd name="T25" fmla="*/ 9 h 245"/>
                <a:gd name="T26" fmla="*/ 35 w 637"/>
                <a:gd name="T27" fmla="*/ 16 h 245"/>
                <a:gd name="T28" fmla="*/ 27 w 637"/>
                <a:gd name="T29" fmla="*/ 25 h 245"/>
                <a:gd name="T30" fmla="*/ 19 w 637"/>
                <a:gd name="T31" fmla="*/ 36 h 245"/>
                <a:gd name="T32" fmla="*/ 13 w 637"/>
                <a:gd name="T33" fmla="*/ 49 h 245"/>
                <a:gd name="T34" fmla="*/ 4 w 637"/>
                <a:gd name="T35" fmla="*/ 79 h 245"/>
                <a:gd name="T36" fmla="*/ 0 w 637"/>
                <a:gd name="T37" fmla="*/ 111 h 245"/>
                <a:gd name="T38" fmla="*/ 0 w 637"/>
                <a:gd name="T39" fmla="*/ 127 h 245"/>
                <a:gd name="T40" fmla="*/ 3 w 637"/>
                <a:gd name="T41" fmla="*/ 144 h 245"/>
                <a:gd name="T42" fmla="*/ 6 w 637"/>
                <a:gd name="T43" fmla="*/ 159 h 245"/>
                <a:gd name="T44" fmla="*/ 13 w 637"/>
                <a:gd name="T45" fmla="*/ 174 h 245"/>
                <a:gd name="T46" fmla="*/ 21 w 637"/>
                <a:gd name="T47" fmla="*/ 187 h 245"/>
                <a:gd name="T48" fmla="*/ 31 w 637"/>
                <a:gd name="T49" fmla="*/ 199 h 245"/>
                <a:gd name="T50" fmla="*/ 44 w 637"/>
                <a:gd name="T51" fmla="*/ 209 h 245"/>
                <a:gd name="T52" fmla="*/ 59 w 637"/>
                <a:gd name="T53" fmla="*/ 217 h 245"/>
                <a:gd name="T54" fmla="*/ 79 w 637"/>
                <a:gd name="T55" fmla="*/ 224 h 245"/>
                <a:gd name="T56" fmla="*/ 103 w 637"/>
                <a:gd name="T57" fmla="*/ 229 h 245"/>
                <a:gd name="T58" fmla="*/ 131 w 637"/>
                <a:gd name="T59" fmla="*/ 234 h 245"/>
                <a:gd name="T60" fmla="*/ 164 w 637"/>
                <a:gd name="T61" fmla="*/ 237 h 245"/>
                <a:gd name="T62" fmla="*/ 198 w 637"/>
                <a:gd name="T63" fmla="*/ 240 h 245"/>
                <a:gd name="T64" fmla="*/ 236 w 637"/>
                <a:gd name="T65" fmla="*/ 242 h 245"/>
                <a:gd name="T66" fmla="*/ 314 w 637"/>
                <a:gd name="T67" fmla="*/ 244 h 245"/>
                <a:gd name="T68" fmla="*/ 392 w 637"/>
                <a:gd name="T69" fmla="*/ 243 h 245"/>
                <a:gd name="T70" fmla="*/ 429 w 637"/>
                <a:gd name="T71" fmla="*/ 242 h 245"/>
                <a:gd name="T72" fmla="*/ 464 w 637"/>
                <a:gd name="T73" fmla="*/ 240 h 245"/>
                <a:gd name="T74" fmla="*/ 497 w 637"/>
                <a:gd name="T75" fmla="*/ 237 h 245"/>
                <a:gd name="T76" fmla="*/ 526 w 637"/>
                <a:gd name="T77" fmla="*/ 233 h 245"/>
                <a:gd name="T78" fmla="*/ 550 w 637"/>
                <a:gd name="T79" fmla="*/ 229 h 245"/>
                <a:gd name="T80" fmla="*/ 570 w 637"/>
                <a:gd name="T81" fmla="*/ 224 h 245"/>
                <a:gd name="T82" fmla="*/ 586 w 637"/>
                <a:gd name="T83" fmla="*/ 218 h 245"/>
                <a:gd name="T84" fmla="*/ 599 w 637"/>
                <a:gd name="T85" fmla="*/ 210 h 245"/>
                <a:gd name="T86" fmla="*/ 610 w 637"/>
                <a:gd name="T87" fmla="*/ 201 h 245"/>
                <a:gd name="T88" fmla="*/ 619 w 637"/>
                <a:gd name="T89" fmla="*/ 190 h 245"/>
                <a:gd name="T90" fmla="*/ 626 w 637"/>
                <a:gd name="T91" fmla="*/ 179 h 245"/>
                <a:gd name="T92" fmla="*/ 631 w 637"/>
                <a:gd name="T93" fmla="*/ 167 h 245"/>
                <a:gd name="T94" fmla="*/ 634 w 637"/>
                <a:gd name="T95" fmla="*/ 154 h 245"/>
                <a:gd name="T96" fmla="*/ 636 w 637"/>
                <a:gd name="T97" fmla="*/ 140 h 245"/>
                <a:gd name="T98" fmla="*/ 635 w 637"/>
                <a:gd name="T99" fmla="*/ 114 h 245"/>
                <a:gd name="T100" fmla="*/ 629 w 637"/>
                <a:gd name="T101" fmla="*/ 90 h 245"/>
                <a:gd name="T102" fmla="*/ 619 w 637"/>
                <a:gd name="T103" fmla="*/ 69 h 245"/>
                <a:gd name="T104" fmla="*/ 613 w 637"/>
                <a:gd name="T105" fmla="*/ 61 h 245"/>
                <a:gd name="T106" fmla="*/ 607 w 637"/>
                <a:gd name="T107" fmla="*/ 54 h 245"/>
                <a:gd name="T108" fmla="*/ 600 w 637"/>
                <a:gd name="T109" fmla="*/ 49 h 245"/>
                <a:gd name="T110" fmla="*/ 590 w 637"/>
                <a:gd name="T111" fmla="*/ 45 h 245"/>
                <a:gd name="T112" fmla="*/ 567 w 637"/>
                <a:gd name="T113" fmla="*/ 40 h 245"/>
                <a:gd name="T114" fmla="*/ 539 w 637"/>
                <a:gd name="T115" fmla="*/ 38 h 245"/>
                <a:gd name="T116" fmla="*/ 507 w 637"/>
                <a:gd name="T117" fmla="*/ 38 h 245"/>
                <a:gd name="T118" fmla="*/ 472 w 637"/>
                <a:gd name="T119" fmla="*/ 39 h 245"/>
                <a:gd name="T120" fmla="*/ 435 w 637"/>
                <a:gd name="T121" fmla="*/ 41 h 245"/>
                <a:gd name="T122" fmla="*/ 398 w 637"/>
                <a:gd name="T123" fmla="*/ 41 h 245"/>
                <a:gd name="T124" fmla="*/ 362 w 637"/>
                <a:gd name="T125" fmla="*/ 39 h 2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37" h="245">
                  <a:moveTo>
                    <a:pt x="362" y="39"/>
                  </a:moveTo>
                  <a:lnTo>
                    <a:pt x="344" y="37"/>
                  </a:lnTo>
                  <a:lnTo>
                    <a:pt x="324" y="35"/>
                  </a:lnTo>
                  <a:lnTo>
                    <a:pt x="280" y="27"/>
                  </a:lnTo>
                  <a:lnTo>
                    <a:pt x="233" y="18"/>
                  </a:lnTo>
                  <a:lnTo>
                    <a:pt x="187" y="10"/>
                  </a:lnTo>
                  <a:lnTo>
                    <a:pt x="142" y="3"/>
                  </a:lnTo>
                  <a:lnTo>
                    <a:pt x="121" y="1"/>
                  </a:lnTo>
                  <a:lnTo>
                    <a:pt x="102" y="0"/>
                  </a:lnTo>
                  <a:lnTo>
                    <a:pt x="84" y="0"/>
                  </a:lnTo>
                  <a:lnTo>
                    <a:pt x="68" y="1"/>
                  </a:lnTo>
                  <a:lnTo>
                    <a:pt x="55" y="4"/>
                  </a:lnTo>
                  <a:lnTo>
                    <a:pt x="44" y="9"/>
                  </a:lnTo>
                  <a:lnTo>
                    <a:pt x="35" y="16"/>
                  </a:lnTo>
                  <a:lnTo>
                    <a:pt x="27" y="25"/>
                  </a:lnTo>
                  <a:lnTo>
                    <a:pt x="19" y="36"/>
                  </a:lnTo>
                  <a:lnTo>
                    <a:pt x="13" y="49"/>
                  </a:lnTo>
                  <a:lnTo>
                    <a:pt x="4" y="79"/>
                  </a:lnTo>
                  <a:lnTo>
                    <a:pt x="0" y="111"/>
                  </a:lnTo>
                  <a:lnTo>
                    <a:pt x="0" y="127"/>
                  </a:lnTo>
                  <a:lnTo>
                    <a:pt x="3" y="144"/>
                  </a:lnTo>
                  <a:lnTo>
                    <a:pt x="6" y="159"/>
                  </a:lnTo>
                  <a:lnTo>
                    <a:pt x="13" y="174"/>
                  </a:lnTo>
                  <a:lnTo>
                    <a:pt x="21" y="187"/>
                  </a:lnTo>
                  <a:lnTo>
                    <a:pt x="31" y="199"/>
                  </a:lnTo>
                  <a:lnTo>
                    <a:pt x="44" y="209"/>
                  </a:lnTo>
                  <a:lnTo>
                    <a:pt x="59" y="217"/>
                  </a:lnTo>
                  <a:lnTo>
                    <a:pt x="79" y="224"/>
                  </a:lnTo>
                  <a:lnTo>
                    <a:pt x="103" y="229"/>
                  </a:lnTo>
                  <a:lnTo>
                    <a:pt x="131" y="234"/>
                  </a:lnTo>
                  <a:lnTo>
                    <a:pt x="164" y="237"/>
                  </a:lnTo>
                  <a:lnTo>
                    <a:pt x="198" y="240"/>
                  </a:lnTo>
                  <a:lnTo>
                    <a:pt x="236" y="242"/>
                  </a:lnTo>
                  <a:lnTo>
                    <a:pt x="314" y="244"/>
                  </a:lnTo>
                  <a:lnTo>
                    <a:pt x="392" y="243"/>
                  </a:lnTo>
                  <a:lnTo>
                    <a:pt x="429" y="242"/>
                  </a:lnTo>
                  <a:lnTo>
                    <a:pt x="464" y="240"/>
                  </a:lnTo>
                  <a:lnTo>
                    <a:pt x="497" y="237"/>
                  </a:lnTo>
                  <a:lnTo>
                    <a:pt x="526" y="233"/>
                  </a:lnTo>
                  <a:lnTo>
                    <a:pt x="550" y="229"/>
                  </a:lnTo>
                  <a:lnTo>
                    <a:pt x="570" y="224"/>
                  </a:lnTo>
                  <a:lnTo>
                    <a:pt x="586" y="218"/>
                  </a:lnTo>
                  <a:lnTo>
                    <a:pt x="599" y="210"/>
                  </a:lnTo>
                  <a:lnTo>
                    <a:pt x="610" y="201"/>
                  </a:lnTo>
                  <a:lnTo>
                    <a:pt x="619" y="190"/>
                  </a:lnTo>
                  <a:lnTo>
                    <a:pt x="626" y="179"/>
                  </a:lnTo>
                  <a:lnTo>
                    <a:pt x="631" y="167"/>
                  </a:lnTo>
                  <a:lnTo>
                    <a:pt x="634" y="154"/>
                  </a:lnTo>
                  <a:lnTo>
                    <a:pt x="636" y="140"/>
                  </a:lnTo>
                  <a:lnTo>
                    <a:pt x="635" y="114"/>
                  </a:lnTo>
                  <a:lnTo>
                    <a:pt x="629" y="90"/>
                  </a:lnTo>
                  <a:lnTo>
                    <a:pt x="619" y="69"/>
                  </a:lnTo>
                  <a:lnTo>
                    <a:pt x="613" y="61"/>
                  </a:lnTo>
                  <a:lnTo>
                    <a:pt x="607" y="54"/>
                  </a:lnTo>
                  <a:lnTo>
                    <a:pt x="600" y="49"/>
                  </a:lnTo>
                  <a:lnTo>
                    <a:pt x="590" y="45"/>
                  </a:lnTo>
                  <a:lnTo>
                    <a:pt x="567" y="40"/>
                  </a:lnTo>
                  <a:lnTo>
                    <a:pt x="539" y="38"/>
                  </a:lnTo>
                  <a:lnTo>
                    <a:pt x="507" y="38"/>
                  </a:lnTo>
                  <a:lnTo>
                    <a:pt x="472" y="39"/>
                  </a:lnTo>
                  <a:lnTo>
                    <a:pt x="435" y="41"/>
                  </a:lnTo>
                  <a:lnTo>
                    <a:pt x="398" y="41"/>
                  </a:lnTo>
                  <a:lnTo>
                    <a:pt x="362" y="39"/>
                  </a:lnTo>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24272" name="Group 20"/>
            <p:cNvGrpSpPr>
              <a:grpSpLocks/>
            </p:cNvGrpSpPr>
            <p:nvPr/>
          </p:nvGrpSpPr>
          <p:grpSpPr bwMode="auto">
            <a:xfrm>
              <a:off x="2167" y="1693"/>
              <a:ext cx="428" cy="198"/>
              <a:chOff x="2167" y="1693"/>
              <a:chExt cx="428" cy="198"/>
            </a:xfrm>
          </p:grpSpPr>
          <p:sp>
            <p:nvSpPr>
              <p:cNvPr id="224352" name="Oval 7"/>
              <p:cNvSpPr>
                <a:spLocks noChangeArrowheads="1"/>
              </p:cNvSpPr>
              <p:nvPr/>
            </p:nvSpPr>
            <p:spPr bwMode="auto">
              <a:xfrm>
                <a:off x="2171" y="1781"/>
                <a:ext cx="424" cy="110"/>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4353" name="Line 8"/>
              <p:cNvSpPr>
                <a:spLocks noChangeShapeType="1"/>
              </p:cNvSpPr>
              <p:nvPr/>
            </p:nvSpPr>
            <p:spPr bwMode="auto">
              <a:xfrm>
                <a:off x="2171" y="1772"/>
                <a:ext cx="0" cy="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354" name="Line 9"/>
              <p:cNvSpPr>
                <a:spLocks noChangeShapeType="1"/>
              </p:cNvSpPr>
              <p:nvPr/>
            </p:nvSpPr>
            <p:spPr bwMode="auto">
              <a:xfrm>
                <a:off x="2595" y="1772"/>
                <a:ext cx="0" cy="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355" name="Rectangle 10"/>
              <p:cNvSpPr>
                <a:spLocks noChangeArrowheads="1"/>
              </p:cNvSpPr>
              <p:nvPr/>
            </p:nvSpPr>
            <p:spPr bwMode="auto">
              <a:xfrm>
                <a:off x="2171" y="1772"/>
                <a:ext cx="420" cy="6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24356" name="Oval 11"/>
              <p:cNvSpPr>
                <a:spLocks noChangeArrowheads="1"/>
              </p:cNvSpPr>
              <p:nvPr/>
            </p:nvSpPr>
            <p:spPr bwMode="auto">
              <a:xfrm>
                <a:off x="2167" y="1693"/>
                <a:ext cx="424" cy="128"/>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24357" name="Group 15"/>
              <p:cNvGrpSpPr>
                <a:grpSpLocks/>
              </p:cNvGrpSpPr>
              <p:nvPr/>
            </p:nvGrpSpPr>
            <p:grpSpPr bwMode="auto">
              <a:xfrm>
                <a:off x="2268" y="1721"/>
                <a:ext cx="212" cy="75"/>
                <a:chOff x="2268" y="1721"/>
                <a:chExt cx="212" cy="75"/>
              </a:xfrm>
            </p:grpSpPr>
            <p:sp>
              <p:nvSpPr>
                <p:cNvPr id="224362" name="Line 12"/>
                <p:cNvSpPr>
                  <a:spLocks noChangeShapeType="1"/>
                </p:cNvSpPr>
                <p:nvPr/>
              </p:nvSpPr>
              <p:spPr bwMode="auto">
                <a:xfrm flipV="1">
                  <a:off x="2268" y="1721"/>
                  <a:ext cx="75" cy="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363" name="Line 13"/>
                <p:cNvSpPr>
                  <a:spLocks noChangeShapeType="1"/>
                </p:cNvSpPr>
                <p:nvPr/>
              </p:nvSpPr>
              <p:spPr bwMode="auto">
                <a:xfrm>
                  <a:off x="2414" y="1796"/>
                  <a:ext cx="6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364" name="Line 14"/>
                <p:cNvSpPr>
                  <a:spLocks noChangeShapeType="1"/>
                </p:cNvSpPr>
                <p:nvPr/>
              </p:nvSpPr>
              <p:spPr bwMode="auto">
                <a:xfrm>
                  <a:off x="2338" y="1723"/>
                  <a:ext cx="79" cy="7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224358" name="Group 19"/>
              <p:cNvGrpSpPr>
                <a:grpSpLocks/>
              </p:cNvGrpSpPr>
              <p:nvPr/>
            </p:nvGrpSpPr>
            <p:grpSpPr bwMode="auto">
              <a:xfrm>
                <a:off x="2269" y="1719"/>
                <a:ext cx="211" cy="76"/>
                <a:chOff x="2269" y="1719"/>
                <a:chExt cx="211" cy="76"/>
              </a:xfrm>
            </p:grpSpPr>
            <p:sp>
              <p:nvSpPr>
                <p:cNvPr id="224359" name="Line 16"/>
                <p:cNvSpPr>
                  <a:spLocks noChangeShapeType="1"/>
                </p:cNvSpPr>
                <p:nvPr/>
              </p:nvSpPr>
              <p:spPr bwMode="auto">
                <a:xfrm>
                  <a:off x="2269" y="1793"/>
                  <a:ext cx="75" cy="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360" name="Line 17"/>
                <p:cNvSpPr>
                  <a:spLocks noChangeShapeType="1"/>
                </p:cNvSpPr>
                <p:nvPr/>
              </p:nvSpPr>
              <p:spPr bwMode="auto">
                <a:xfrm>
                  <a:off x="2414" y="1720"/>
                  <a:ext cx="6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361" name="Line 18"/>
                <p:cNvSpPr>
                  <a:spLocks noChangeShapeType="1"/>
                </p:cNvSpPr>
                <p:nvPr/>
              </p:nvSpPr>
              <p:spPr bwMode="auto">
                <a:xfrm flipV="1">
                  <a:off x="2337" y="1719"/>
                  <a:ext cx="79" cy="7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24273" name="Group 34"/>
            <p:cNvGrpSpPr>
              <a:grpSpLocks/>
            </p:cNvGrpSpPr>
            <p:nvPr/>
          </p:nvGrpSpPr>
          <p:grpSpPr bwMode="auto">
            <a:xfrm>
              <a:off x="1015" y="1692"/>
              <a:ext cx="428" cy="198"/>
              <a:chOff x="1015" y="1692"/>
              <a:chExt cx="428" cy="198"/>
            </a:xfrm>
          </p:grpSpPr>
          <p:sp>
            <p:nvSpPr>
              <p:cNvPr id="224339" name="Oval 21"/>
              <p:cNvSpPr>
                <a:spLocks noChangeArrowheads="1"/>
              </p:cNvSpPr>
              <p:nvPr/>
            </p:nvSpPr>
            <p:spPr bwMode="auto">
              <a:xfrm>
                <a:off x="1019" y="1780"/>
                <a:ext cx="424" cy="110"/>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4340" name="Line 22"/>
              <p:cNvSpPr>
                <a:spLocks noChangeShapeType="1"/>
              </p:cNvSpPr>
              <p:nvPr/>
            </p:nvSpPr>
            <p:spPr bwMode="auto">
              <a:xfrm>
                <a:off x="1019" y="1771"/>
                <a:ext cx="0" cy="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341" name="Line 23"/>
              <p:cNvSpPr>
                <a:spLocks noChangeShapeType="1"/>
              </p:cNvSpPr>
              <p:nvPr/>
            </p:nvSpPr>
            <p:spPr bwMode="auto">
              <a:xfrm>
                <a:off x="1443" y="1771"/>
                <a:ext cx="0" cy="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342" name="Rectangle 24"/>
              <p:cNvSpPr>
                <a:spLocks noChangeArrowheads="1"/>
              </p:cNvSpPr>
              <p:nvPr/>
            </p:nvSpPr>
            <p:spPr bwMode="auto">
              <a:xfrm>
                <a:off x="1019" y="1771"/>
                <a:ext cx="420" cy="6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24343" name="Oval 25"/>
              <p:cNvSpPr>
                <a:spLocks noChangeArrowheads="1"/>
              </p:cNvSpPr>
              <p:nvPr/>
            </p:nvSpPr>
            <p:spPr bwMode="auto">
              <a:xfrm>
                <a:off x="1015" y="1692"/>
                <a:ext cx="424" cy="128"/>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24344" name="Group 29"/>
              <p:cNvGrpSpPr>
                <a:grpSpLocks/>
              </p:cNvGrpSpPr>
              <p:nvPr/>
            </p:nvGrpSpPr>
            <p:grpSpPr bwMode="auto">
              <a:xfrm>
                <a:off x="1116" y="1720"/>
                <a:ext cx="212" cy="75"/>
                <a:chOff x="1116" y="1720"/>
                <a:chExt cx="212" cy="75"/>
              </a:xfrm>
            </p:grpSpPr>
            <p:sp>
              <p:nvSpPr>
                <p:cNvPr id="224349" name="Line 26"/>
                <p:cNvSpPr>
                  <a:spLocks noChangeShapeType="1"/>
                </p:cNvSpPr>
                <p:nvPr/>
              </p:nvSpPr>
              <p:spPr bwMode="auto">
                <a:xfrm flipV="1">
                  <a:off x="1116" y="1720"/>
                  <a:ext cx="75" cy="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350" name="Line 27"/>
                <p:cNvSpPr>
                  <a:spLocks noChangeShapeType="1"/>
                </p:cNvSpPr>
                <p:nvPr/>
              </p:nvSpPr>
              <p:spPr bwMode="auto">
                <a:xfrm>
                  <a:off x="1262" y="1795"/>
                  <a:ext cx="6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351" name="Line 28"/>
                <p:cNvSpPr>
                  <a:spLocks noChangeShapeType="1"/>
                </p:cNvSpPr>
                <p:nvPr/>
              </p:nvSpPr>
              <p:spPr bwMode="auto">
                <a:xfrm>
                  <a:off x="1186" y="1722"/>
                  <a:ext cx="79" cy="7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224345" name="Group 33"/>
              <p:cNvGrpSpPr>
                <a:grpSpLocks/>
              </p:cNvGrpSpPr>
              <p:nvPr/>
            </p:nvGrpSpPr>
            <p:grpSpPr bwMode="auto">
              <a:xfrm>
                <a:off x="1117" y="1718"/>
                <a:ext cx="211" cy="76"/>
                <a:chOff x="1117" y="1718"/>
                <a:chExt cx="211" cy="76"/>
              </a:xfrm>
            </p:grpSpPr>
            <p:sp>
              <p:nvSpPr>
                <p:cNvPr id="224346" name="Line 30"/>
                <p:cNvSpPr>
                  <a:spLocks noChangeShapeType="1"/>
                </p:cNvSpPr>
                <p:nvPr/>
              </p:nvSpPr>
              <p:spPr bwMode="auto">
                <a:xfrm>
                  <a:off x="1117" y="1792"/>
                  <a:ext cx="75" cy="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347" name="Line 31"/>
                <p:cNvSpPr>
                  <a:spLocks noChangeShapeType="1"/>
                </p:cNvSpPr>
                <p:nvPr/>
              </p:nvSpPr>
              <p:spPr bwMode="auto">
                <a:xfrm>
                  <a:off x="1262" y="1719"/>
                  <a:ext cx="6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348" name="Line 32"/>
                <p:cNvSpPr>
                  <a:spLocks noChangeShapeType="1"/>
                </p:cNvSpPr>
                <p:nvPr/>
              </p:nvSpPr>
              <p:spPr bwMode="auto">
                <a:xfrm flipV="1">
                  <a:off x="1185" y="1718"/>
                  <a:ext cx="79" cy="7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24274" name="Group 48"/>
            <p:cNvGrpSpPr>
              <a:grpSpLocks/>
            </p:cNvGrpSpPr>
            <p:nvPr/>
          </p:nvGrpSpPr>
          <p:grpSpPr bwMode="auto">
            <a:xfrm>
              <a:off x="2159" y="2195"/>
              <a:ext cx="426" cy="198"/>
              <a:chOff x="2159" y="2195"/>
              <a:chExt cx="426" cy="198"/>
            </a:xfrm>
          </p:grpSpPr>
          <p:sp>
            <p:nvSpPr>
              <p:cNvPr id="224326" name="Oval 35"/>
              <p:cNvSpPr>
                <a:spLocks noChangeArrowheads="1"/>
              </p:cNvSpPr>
              <p:nvPr/>
            </p:nvSpPr>
            <p:spPr bwMode="auto">
              <a:xfrm>
                <a:off x="2163" y="2283"/>
                <a:ext cx="422" cy="110"/>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4327" name="Line 36"/>
              <p:cNvSpPr>
                <a:spLocks noChangeShapeType="1"/>
              </p:cNvSpPr>
              <p:nvPr/>
            </p:nvSpPr>
            <p:spPr bwMode="auto">
              <a:xfrm>
                <a:off x="2163" y="2274"/>
                <a:ext cx="0" cy="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328" name="Line 37"/>
              <p:cNvSpPr>
                <a:spLocks noChangeShapeType="1"/>
              </p:cNvSpPr>
              <p:nvPr/>
            </p:nvSpPr>
            <p:spPr bwMode="auto">
              <a:xfrm>
                <a:off x="2585" y="2274"/>
                <a:ext cx="0" cy="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329" name="Rectangle 38"/>
              <p:cNvSpPr>
                <a:spLocks noChangeArrowheads="1"/>
              </p:cNvSpPr>
              <p:nvPr/>
            </p:nvSpPr>
            <p:spPr bwMode="auto">
              <a:xfrm>
                <a:off x="2163" y="2274"/>
                <a:ext cx="418" cy="6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24330" name="Oval 39"/>
              <p:cNvSpPr>
                <a:spLocks noChangeArrowheads="1"/>
              </p:cNvSpPr>
              <p:nvPr/>
            </p:nvSpPr>
            <p:spPr bwMode="auto">
              <a:xfrm>
                <a:off x="2159" y="2195"/>
                <a:ext cx="422" cy="128"/>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24331" name="Group 43"/>
              <p:cNvGrpSpPr>
                <a:grpSpLocks/>
              </p:cNvGrpSpPr>
              <p:nvPr/>
            </p:nvGrpSpPr>
            <p:grpSpPr bwMode="auto">
              <a:xfrm>
                <a:off x="2260" y="2223"/>
                <a:ext cx="210" cy="75"/>
                <a:chOff x="2260" y="2223"/>
                <a:chExt cx="210" cy="75"/>
              </a:xfrm>
            </p:grpSpPr>
            <p:sp>
              <p:nvSpPr>
                <p:cNvPr id="224336" name="Line 40"/>
                <p:cNvSpPr>
                  <a:spLocks noChangeShapeType="1"/>
                </p:cNvSpPr>
                <p:nvPr/>
              </p:nvSpPr>
              <p:spPr bwMode="auto">
                <a:xfrm flipV="1">
                  <a:off x="2260" y="2223"/>
                  <a:ext cx="75" cy="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337" name="Line 41"/>
                <p:cNvSpPr>
                  <a:spLocks noChangeShapeType="1"/>
                </p:cNvSpPr>
                <p:nvPr/>
              </p:nvSpPr>
              <p:spPr bwMode="auto">
                <a:xfrm>
                  <a:off x="2404" y="2298"/>
                  <a:ext cx="6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338" name="Line 42"/>
                <p:cNvSpPr>
                  <a:spLocks noChangeShapeType="1"/>
                </p:cNvSpPr>
                <p:nvPr/>
              </p:nvSpPr>
              <p:spPr bwMode="auto">
                <a:xfrm>
                  <a:off x="2330" y="2225"/>
                  <a:ext cx="77" cy="7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224332" name="Group 47"/>
              <p:cNvGrpSpPr>
                <a:grpSpLocks/>
              </p:cNvGrpSpPr>
              <p:nvPr/>
            </p:nvGrpSpPr>
            <p:grpSpPr bwMode="auto">
              <a:xfrm>
                <a:off x="2261" y="2221"/>
                <a:ext cx="209" cy="76"/>
                <a:chOff x="2261" y="2221"/>
                <a:chExt cx="209" cy="76"/>
              </a:xfrm>
            </p:grpSpPr>
            <p:sp>
              <p:nvSpPr>
                <p:cNvPr id="224333" name="Line 44"/>
                <p:cNvSpPr>
                  <a:spLocks noChangeShapeType="1"/>
                </p:cNvSpPr>
                <p:nvPr/>
              </p:nvSpPr>
              <p:spPr bwMode="auto">
                <a:xfrm>
                  <a:off x="2261" y="2295"/>
                  <a:ext cx="75" cy="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334" name="Line 45"/>
                <p:cNvSpPr>
                  <a:spLocks noChangeShapeType="1"/>
                </p:cNvSpPr>
                <p:nvPr/>
              </p:nvSpPr>
              <p:spPr bwMode="auto">
                <a:xfrm>
                  <a:off x="2404" y="2222"/>
                  <a:ext cx="6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335" name="Line 46"/>
                <p:cNvSpPr>
                  <a:spLocks noChangeShapeType="1"/>
                </p:cNvSpPr>
                <p:nvPr/>
              </p:nvSpPr>
              <p:spPr bwMode="auto">
                <a:xfrm flipV="1">
                  <a:off x="2329" y="2221"/>
                  <a:ext cx="77" cy="7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sp>
          <p:nvSpPr>
            <p:cNvPr id="224275" name="Freeform 49"/>
            <p:cNvSpPr>
              <a:spLocks noChangeArrowheads="1"/>
            </p:cNvSpPr>
            <p:nvPr/>
          </p:nvSpPr>
          <p:spPr bwMode="auto">
            <a:xfrm>
              <a:off x="2615" y="1808"/>
              <a:ext cx="806" cy="2"/>
            </a:xfrm>
            <a:custGeom>
              <a:avLst/>
              <a:gdLst>
                <a:gd name="T0" fmla="*/ 0 w 806"/>
                <a:gd name="T1" fmla="*/ 0 h 2"/>
                <a:gd name="T2" fmla="*/ 805 w 806"/>
                <a:gd name="T3" fmla="*/ 1 h 2"/>
                <a:gd name="T4" fmla="*/ 0 60000 65536"/>
                <a:gd name="T5" fmla="*/ 0 60000 65536"/>
              </a:gdLst>
              <a:ahLst/>
              <a:cxnLst>
                <a:cxn ang="T4">
                  <a:pos x="T0" y="T1"/>
                </a:cxn>
                <a:cxn ang="T5">
                  <a:pos x="T2" y="T3"/>
                </a:cxn>
              </a:cxnLst>
              <a:rect l="0" t="0" r="r" b="b"/>
              <a:pathLst>
                <a:path w="806" h="2">
                  <a:moveTo>
                    <a:pt x="0" y="0"/>
                  </a:moveTo>
                  <a:lnTo>
                    <a:pt x="805" y="1"/>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24276" name="Group 63"/>
            <p:cNvGrpSpPr>
              <a:grpSpLocks/>
            </p:cNvGrpSpPr>
            <p:nvPr/>
          </p:nvGrpSpPr>
          <p:grpSpPr bwMode="auto">
            <a:xfrm>
              <a:off x="3330" y="1693"/>
              <a:ext cx="428" cy="198"/>
              <a:chOff x="3330" y="1693"/>
              <a:chExt cx="428" cy="198"/>
            </a:xfrm>
          </p:grpSpPr>
          <p:sp>
            <p:nvSpPr>
              <p:cNvPr id="224313" name="Oval 50"/>
              <p:cNvSpPr>
                <a:spLocks noChangeArrowheads="1"/>
              </p:cNvSpPr>
              <p:nvPr/>
            </p:nvSpPr>
            <p:spPr bwMode="auto">
              <a:xfrm>
                <a:off x="3334" y="1781"/>
                <a:ext cx="424" cy="110"/>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4314" name="Line 51"/>
              <p:cNvSpPr>
                <a:spLocks noChangeShapeType="1"/>
              </p:cNvSpPr>
              <p:nvPr/>
            </p:nvSpPr>
            <p:spPr bwMode="auto">
              <a:xfrm>
                <a:off x="3334" y="1772"/>
                <a:ext cx="0" cy="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315" name="Line 52"/>
              <p:cNvSpPr>
                <a:spLocks noChangeShapeType="1"/>
              </p:cNvSpPr>
              <p:nvPr/>
            </p:nvSpPr>
            <p:spPr bwMode="auto">
              <a:xfrm>
                <a:off x="3758" y="1772"/>
                <a:ext cx="0" cy="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316" name="Rectangle 53"/>
              <p:cNvSpPr>
                <a:spLocks noChangeArrowheads="1"/>
              </p:cNvSpPr>
              <p:nvPr/>
            </p:nvSpPr>
            <p:spPr bwMode="auto">
              <a:xfrm>
                <a:off x="3334" y="1772"/>
                <a:ext cx="420" cy="6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24317" name="Oval 54"/>
              <p:cNvSpPr>
                <a:spLocks noChangeArrowheads="1"/>
              </p:cNvSpPr>
              <p:nvPr/>
            </p:nvSpPr>
            <p:spPr bwMode="auto">
              <a:xfrm>
                <a:off x="3330" y="1693"/>
                <a:ext cx="424" cy="128"/>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24318" name="Group 58"/>
              <p:cNvGrpSpPr>
                <a:grpSpLocks/>
              </p:cNvGrpSpPr>
              <p:nvPr/>
            </p:nvGrpSpPr>
            <p:grpSpPr bwMode="auto">
              <a:xfrm>
                <a:off x="3431" y="1721"/>
                <a:ext cx="212" cy="75"/>
                <a:chOff x="3431" y="1721"/>
                <a:chExt cx="212" cy="75"/>
              </a:xfrm>
            </p:grpSpPr>
            <p:sp>
              <p:nvSpPr>
                <p:cNvPr id="224323" name="Line 55"/>
                <p:cNvSpPr>
                  <a:spLocks noChangeShapeType="1"/>
                </p:cNvSpPr>
                <p:nvPr/>
              </p:nvSpPr>
              <p:spPr bwMode="auto">
                <a:xfrm flipV="1">
                  <a:off x="3431" y="1721"/>
                  <a:ext cx="75" cy="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324" name="Line 56"/>
                <p:cNvSpPr>
                  <a:spLocks noChangeShapeType="1"/>
                </p:cNvSpPr>
                <p:nvPr/>
              </p:nvSpPr>
              <p:spPr bwMode="auto">
                <a:xfrm>
                  <a:off x="3577" y="1796"/>
                  <a:ext cx="6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325" name="Line 57"/>
                <p:cNvSpPr>
                  <a:spLocks noChangeShapeType="1"/>
                </p:cNvSpPr>
                <p:nvPr/>
              </p:nvSpPr>
              <p:spPr bwMode="auto">
                <a:xfrm>
                  <a:off x="3501" y="1723"/>
                  <a:ext cx="79" cy="7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224319" name="Group 62"/>
              <p:cNvGrpSpPr>
                <a:grpSpLocks/>
              </p:cNvGrpSpPr>
              <p:nvPr/>
            </p:nvGrpSpPr>
            <p:grpSpPr bwMode="auto">
              <a:xfrm>
                <a:off x="3432" y="1719"/>
                <a:ext cx="211" cy="76"/>
                <a:chOff x="3432" y="1719"/>
                <a:chExt cx="211" cy="76"/>
              </a:xfrm>
            </p:grpSpPr>
            <p:sp>
              <p:nvSpPr>
                <p:cNvPr id="224320" name="Line 59"/>
                <p:cNvSpPr>
                  <a:spLocks noChangeShapeType="1"/>
                </p:cNvSpPr>
                <p:nvPr/>
              </p:nvSpPr>
              <p:spPr bwMode="auto">
                <a:xfrm>
                  <a:off x="3432" y="1793"/>
                  <a:ext cx="75" cy="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321" name="Line 60"/>
                <p:cNvSpPr>
                  <a:spLocks noChangeShapeType="1"/>
                </p:cNvSpPr>
                <p:nvPr/>
              </p:nvSpPr>
              <p:spPr bwMode="auto">
                <a:xfrm>
                  <a:off x="3577" y="1720"/>
                  <a:ext cx="6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322" name="Line 61"/>
                <p:cNvSpPr>
                  <a:spLocks noChangeShapeType="1"/>
                </p:cNvSpPr>
                <p:nvPr/>
              </p:nvSpPr>
              <p:spPr bwMode="auto">
                <a:xfrm flipV="1">
                  <a:off x="3500" y="1719"/>
                  <a:ext cx="79" cy="7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sp>
          <p:nvSpPr>
            <p:cNvPr id="224277" name="Freeform 64"/>
            <p:cNvSpPr>
              <a:spLocks noChangeArrowheads="1"/>
            </p:cNvSpPr>
            <p:nvPr/>
          </p:nvSpPr>
          <p:spPr bwMode="auto">
            <a:xfrm>
              <a:off x="223" y="1816"/>
              <a:ext cx="806" cy="2"/>
            </a:xfrm>
            <a:custGeom>
              <a:avLst/>
              <a:gdLst>
                <a:gd name="T0" fmla="*/ 0 w 806"/>
                <a:gd name="T1" fmla="*/ 0 h 2"/>
                <a:gd name="T2" fmla="*/ 805 w 806"/>
                <a:gd name="T3" fmla="*/ 1 h 2"/>
                <a:gd name="T4" fmla="*/ 0 60000 65536"/>
                <a:gd name="T5" fmla="*/ 0 60000 65536"/>
              </a:gdLst>
              <a:ahLst/>
              <a:cxnLst>
                <a:cxn ang="T4">
                  <a:pos x="T0" y="T1"/>
                </a:cxn>
                <a:cxn ang="T5">
                  <a:pos x="T2" y="T3"/>
                </a:cxn>
              </a:cxnLst>
              <a:rect l="0" t="0" r="r" b="b"/>
              <a:pathLst>
                <a:path w="806" h="2">
                  <a:moveTo>
                    <a:pt x="0" y="0"/>
                  </a:moveTo>
                  <a:lnTo>
                    <a:pt x="805" y="1"/>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4278" name="Freeform 65"/>
            <p:cNvSpPr>
              <a:spLocks noChangeArrowheads="1"/>
            </p:cNvSpPr>
            <p:nvPr/>
          </p:nvSpPr>
          <p:spPr bwMode="auto">
            <a:xfrm>
              <a:off x="3763" y="1801"/>
              <a:ext cx="806" cy="2"/>
            </a:xfrm>
            <a:custGeom>
              <a:avLst/>
              <a:gdLst>
                <a:gd name="T0" fmla="*/ 0 w 806"/>
                <a:gd name="T1" fmla="*/ 0 h 2"/>
                <a:gd name="T2" fmla="*/ 805 w 806"/>
                <a:gd name="T3" fmla="*/ 1 h 2"/>
                <a:gd name="T4" fmla="*/ 0 60000 65536"/>
                <a:gd name="T5" fmla="*/ 0 60000 65536"/>
              </a:gdLst>
              <a:ahLst/>
              <a:cxnLst>
                <a:cxn ang="T4">
                  <a:pos x="T0" y="T1"/>
                </a:cxn>
                <a:cxn ang="T5">
                  <a:pos x="T2" y="T3"/>
                </a:cxn>
              </a:cxnLst>
              <a:rect l="0" t="0" r="r" b="b"/>
              <a:pathLst>
                <a:path w="806" h="2">
                  <a:moveTo>
                    <a:pt x="0" y="0"/>
                  </a:moveTo>
                  <a:lnTo>
                    <a:pt x="805" y="1"/>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24279" name="Group 79"/>
            <p:cNvGrpSpPr>
              <a:grpSpLocks/>
            </p:cNvGrpSpPr>
            <p:nvPr/>
          </p:nvGrpSpPr>
          <p:grpSpPr bwMode="auto">
            <a:xfrm>
              <a:off x="4840" y="1706"/>
              <a:ext cx="426" cy="198"/>
              <a:chOff x="4840" y="1706"/>
              <a:chExt cx="426" cy="198"/>
            </a:xfrm>
          </p:grpSpPr>
          <p:sp>
            <p:nvSpPr>
              <p:cNvPr id="224300" name="Oval 66"/>
              <p:cNvSpPr>
                <a:spLocks noChangeArrowheads="1"/>
              </p:cNvSpPr>
              <p:nvPr/>
            </p:nvSpPr>
            <p:spPr bwMode="auto">
              <a:xfrm>
                <a:off x="4844" y="1794"/>
                <a:ext cx="422" cy="110"/>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4301" name="Line 67"/>
              <p:cNvSpPr>
                <a:spLocks noChangeShapeType="1"/>
              </p:cNvSpPr>
              <p:nvPr/>
            </p:nvSpPr>
            <p:spPr bwMode="auto">
              <a:xfrm>
                <a:off x="4844" y="1785"/>
                <a:ext cx="0" cy="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302" name="Line 68"/>
              <p:cNvSpPr>
                <a:spLocks noChangeShapeType="1"/>
              </p:cNvSpPr>
              <p:nvPr/>
            </p:nvSpPr>
            <p:spPr bwMode="auto">
              <a:xfrm>
                <a:off x="5266" y="1785"/>
                <a:ext cx="0" cy="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303" name="Rectangle 69"/>
              <p:cNvSpPr>
                <a:spLocks noChangeArrowheads="1"/>
              </p:cNvSpPr>
              <p:nvPr/>
            </p:nvSpPr>
            <p:spPr bwMode="auto">
              <a:xfrm>
                <a:off x="4844" y="1785"/>
                <a:ext cx="418" cy="6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24304" name="Oval 70"/>
              <p:cNvSpPr>
                <a:spLocks noChangeArrowheads="1"/>
              </p:cNvSpPr>
              <p:nvPr/>
            </p:nvSpPr>
            <p:spPr bwMode="auto">
              <a:xfrm>
                <a:off x="4840" y="1706"/>
                <a:ext cx="422" cy="128"/>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24305" name="Group 74"/>
              <p:cNvGrpSpPr>
                <a:grpSpLocks/>
              </p:cNvGrpSpPr>
              <p:nvPr/>
            </p:nvGrpSpPr>
            <p:grpSpPr bwMode="auto">
              <a:xfrm>
                <a:off x="4941" y="1734"/>
                <a:ext cx="210" cy="75"/>
                <a:chOff x="4941" y="1734"/>
                <a:chExt cx="210" cy="75"/>
              </a:xfrm>
            </p:grpSpPr>
            <p:sp>
              <p:nvSpPr>
                <p:cNvPr id="224310" name="Line 71"/>
                <p:cNvSpPr>
                  <a:spLocks noChangeShapeType="1"/>
                </p:cNvSpPr>
                <p:nvPr/>
              </p:nvSpPr>
              <p:spPr bwMode="auto">
                <a:xfrm flipV="1">
                  <a:off x="4941" y="1734"/>
                  <a:ext cx="75" cy="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311" name="Line 72"/>
                <p:cNvSpPr>
                  <a:spLocks noChangeShapeType="1"/>
                </p:cNvSpPr>
                <p:nvPr/>
              </p:nvSpPr>
              <p:spPr bwMode="auto">
                <a:xfrm>
                  <a:off x="5085" y="1809"/>
                  <a:ext cx="6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312" name="Line 73"/>
                <p:cNvSpPr>
                  <a:spLocks noChangeShapeType="1"/>
                </p:cNvSpPr>
                <p:nvPr/>
              </p:nvSpPr>
              <p:spPr bwMode="auto">
                <a:xfrm>
                  <a:off x="5011" y="1736"/>
                  <a:ext cx="77" cy="7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224306" name="Group 78"/>
              <p:cNvGrpSpPr>
                <a:grpSpLocks/>
              </p:cNvGrpSpPr>
              <p:nvPr/>
            </p:nvGrpSpPr>
            <p:grpSpPr bwMode="auto">
              <a:xfrm>
                <a:off x="4942" y="1732"/>
                <a:ext cx="209" cy="76"/>
                <a:chOff x="4942" y="1732"/>
                <a:chExt cx="209" cy="76"/>
              </a:xfrm>
            </p:grpSpPr>
            <p:sp>
              <p:nvSpPr>
                <p:cNvPr id="224307" name="Line 75"/>
                <p:cNvSpPr>
                  <a:spLocks noChangeShapeType="1"/>
                </p:cNvSpPr>
                <p:nvPr/>
              </p:nvSpPr>
              <p:spPr bwMode="auto">
                <a:xfrm>
                  <a:off x="4942" y="1806"/>
                  <a:ext cx="75" cy="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308" name="Line 76"/>
                <p:cNvSpPr>
                  <a:spLocks noChangeShapeType="1"/>
                </p:cNvSpPr>
                <p:nvPr/>
              </p:nvSpPr>
              <p:spPr bwMode="auto">
                <a:xfrm>
                  <a:off x="5085" y="1733"/>
                  <a:ext cx="6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309" name="Line 77"/>
                <p:cNvSpPr>
                  <a:spLocks noChangeShapeType="1"/>
                </p:cNvSpPr>
                <p:nvPr/>
              </p:nvSpPr>
              <p:spPr bwMode="auto">
                <a:xfrm flipV="1">
                  <a:off x="5010" y="1732"/>
                  <a:ext cx="77" cy="7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sp>
          <p:nvSpPr>
            <p:cNvPr id="224280" name="Line 80"/>
            <p:cNvSpPr>
              <a:spLocks noChangeShapeType="1"/>
            </p:cNvSpPr>
            <p:nvPr/>
          </p:nvSpPr>
          <p:spPr bwMode="auto">
            <a:xfrm flipV="1">
              <a:off x="1341" y="1430"/>
              <a:ext cx="392" cy="25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281" name="Line 81"/>
            <p:cNvSpPr>
              <a:spLocks noChangeShapeType="1"/>
            </p:cNvSpPr>
            <p:nvPr/>
          </p:nvSpPr>
          <p:spPr bwMode="auto">
            <a:xfrm flipV="1">
              <a:off x="2497" y="1452"/>
              <a:ext cx="392" cy="25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282" name="Line 82"/>
            <p:cNvSpPr>
              <a:spLocks noChangeShapeType="1"/>
            </p:cNvSpPr>
            <p:nvPr/>
          </p:nvSpPr>
          <p:spPr bwMode="auto">
            <a:xfrm flipV="1">
              <a:off x="3653" y="1474"/>
              <a:ext cx="392" cy="25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283" name="Line 83"/>
            <p:cNvSpPr>
              <a:spLocks noChangeShapeType="1"/>
            </p:cNvSpPr>
            <p:nvPr/>
          </p:nvSpPr>
          <p:spPr bwMode="auto">
            <a:xfrm flipV="1">
              <a:off x="5143" y="1445"/>
              <a:ext cx="392" cy="25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284" name="Line 84"/>
            <p:cNvSpPr>
              <a:spLocks noChangeShapeType="1"/>
            </p:cNvSpPr>
            <p:nvPr/>
          </p:nvSpPr>
          <p:spPr bwMode="auto">
            <a:xfrm>
              <a:off x="5149" y="1918"/>
              <a:ext cx="392" cy="25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285" name="Line 85"/>
            <p:cNvSpPr>
              <a:spLocks noChangeShapeType="1"/>
            </p:cNvSpPr>
            <p:nvPr/>
          </p:nvSpPr>
          <p:spPr bwMode="auto">
            <a:xfrm>
              <a:off x="1348" y="1897"/>
              <a:ext cx="814" cy="41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286" name="Freeform 86"/>
            <p:cNvSpPr>
              <a:spLocks noChangeArrowheads="1"/>
            </p:cNvSpPr>
            <p:nvPr/>
          </p:nvSpPr>
          <p:spPr bwMode="auto">
            <a:xfrm>
              <a:off x="1470" y="1936"/>
              <a:ext cx="610" cy="382"/>
            </a:xfrm>
            <a:custGeom>
              <a:avLst/>
              <a:gdLst>
                <a:gd name="T0" fmla="*/ 359 w 610"/>
                <a:gd name="T1" fmla="*/ 128 h 382"/>
                <a:gd name="T2" fmla="*/ 302 w 610"/>
                <a:gd name="T3" fmla="*/ 97 h 382"/>
                <a:gd name="T4" fmla="*/ 220 w 610"/>
                <a:gd name="T5" fmla="*/ 49 h 382"/>
                <a:gd name="T6" fmla="*/ 161 w 610"/>
                <a:gd name="T7" fmla="*/ 19 h 382"/>
                <a:gd name="T8" fmla="*/ 127 w 610"/>
                <a:gd name="T9" fmla="*/ 6 h 382"/>
                <a:gd name="T10" fmla="*/ 98 w 610"/>
                <a:gd name="T11" fmla="*/ 0 h 382"/>
                <a:gd name="T12" fmla="*/ 75 w 610"/>
                <a:gd name="T13" fmla="*/ 4 h 382"/>
                <a:gd name="T14" fmla="*/ 54 w 610"/>
                <a:gd name="T15" fmla="*/ 18 h 382"/>
                <a:gd name="T16" fmla="*/ 34 w 610"/>
                <a:gd name="T17" fmla="*/ 39 h 382"/>
                <a:gd name="T18" fmla="*/ 10 w 610"/>
                <a:gd name="T19" fmla="*/ 81 h 382"/>
                <a:gd name="T20" fmla="*/ 2 w 610"/>
                <a:gd name="T21" fmla="*/ 113 h 382"/>
                <a:gd name="T22" fmla="*/ 1 w 610"/>
                <a:gd name="T23" fmla="*/ 145 h 382"/>
                <a:gd name="T24" fmla="*/ 10 w 610"/>
                <a:gd name="T25" fmla="*/ 175 h 382"/>
                <a:gd name="T26" fmla="*/ 30 w 610"/>
                <a:gd name="T27" fmla="*/ 201 h 382"/>
                <a:gd name="T28" fmla="*/ 67 w 610"/>
                <a:gd name="T29" fmla="*/ 227 h 382"/>
                <a:gd name="T30" fmla="*/ 122 w 610"/>
                <a:gd name="T31" fmla="*/ 256 h 382"/>
                <a:gd name="T32" fmla="*/ 188 w 610"/>
                <a:gd name="T33" fmla="*/ 285 h 382"/>
                <a:gd name="T34" fmla="*/ 260 w 610"/>
                <a:gd name="T35" fmla="*/ 313 h 382"/>
                <a:gd name="T36" fmla="*/ 370 w 610"/>
                <a:gd name="T37" fmla="*/ 350 h 382"/>
                <a:gd name="T38" fmla="*/ 435 w 610"/>
                <a:gd name="T39" fmla="*/ 368 h 382"/>
                <a:gd name="T40" fmla="*/ 489 w 610"/>
                <a:gd name="T41" fmla="*/ 378 h 382"/>
                <a:gd name="T42" fmla="*/ 526 w 610"/>
                <a:gd name="T43" fmla="*/ 380 h 382"/>
                <a:gd name="T44" fmla="*/ 554 w 610"/>
                <a:gd name="T45" fmla="*/ 372 h 382"/>
                <a:gd name="T46" fmla="*/ 577 w 610"/>
                <a:gd name="T47" fmla="*/ 357 h 382"/>
                <a:gd name="T48" fmla="*/ 599 w 610"/>
                <a:gd name="T49" fmla="*/ 324 h 382"/>
                <a:gd name="T50" fmla="*/ 609 w 610"/>
                <a:gd name="T51" fmla="*/ 274 h 382"/>
                <a:gd name="T52" fmla="*/ 605 w 610"/>
                <a:gd name="T53" fmla="*/ 241 h 382"/>
                <a:gd name="T54" fmla="*/ 596 w 610"/>
                <a:gd name="T55" fmla="*/ 225 h 382"/>
                <a:gd name="T56" fmla="*/ 579 w 610"/>
                <a:gd name="T57" fmla="*/ 212 h 382"/>
                <a:gd name="T58" fmla="*/ 542 w 610"/>
                <a:gd name="T59" fmla="*/ 195 h 382"/>
                <a:gd name="T60" fmla="*/ 478 w 610"/>
                <a:gd name="T61" fmla="*/ 173 h 382"/>
                <a:gd name="T62" fmla="*/ 409 w 610"/>
                <a:gd name="T63" fmla="*/ 150 h 38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10" h="382">
                  <a:moveTo>
                    <a:pt x="375" y="136"/>
                  </a:moveTo>
                  <a:lnTo>
                    <a:pt x="359" y="128"/>
                  </a:lnTo>
                  <a:lnTo>
                    <a:pt x="341" y="119"/>
                  </a:lnTo>
                  <a:lnTo>
                    <a:pt x="302" y="97"/>
                  </a:lnTo>
                  <a:lnTo>
                    <a:pt x="261" y="73"/>
                  </a:lnTo>
                  <a:lnTo>
                    <a:pt x="220" y="49"/>
                  </a:lnTo>
                  <a:lnTo>
                    <a:pt x="180" y="28"/>
                  </a:lnTo>
                  <a:lnTo>
                    <a:pt x="161" y="19"/>
                  </a:lnTo>
                  <a:lnTo>
                    <a:pt x="143" y="11"/>
                  </a:lnTo>
                  <a:lnTo>
                    <a:pt x="127" y="6"/>
                  </a:lnTo>
                  <a:lnTo>
                    <a:pt x="111" y="2"/>
                  </a:lnTo>
                  <a:lnTo>
                    <a:pt x="98" y="0"/>
                  </a:lnTo>
                  <a:lnTo>
                    <a:pt x="86" y="1"/>
                  </a:lnTo>
                  <a:lnTo>
                    <a:pt x="75" y="4"/>
                  </a:lnTo>
                  <a:lnTo>
                    <a:pt x="64" y="10"/>
                  </a:lnTo>
                  <a:lnTo>
                    <a:pt x="54" y="18"/>
                  </a:lnTo>
                  <a:lnTo>
                    <a:pt x="43" y="28"/>
                  </a:lnTo>
                  <a:lnTo>
                    <a:pt x="34" y="39"/>
                  </a:lnTo>
                  <a:lnTo>
                    <a:pt x="25" y="52"/>
                  </a:lnTo>
                  <a:lnTo>
                    <a:pt x="10" y="81"/>
                  </a:lnTo>
                  <a:lnTo>
                    <a:pt x="5" y="97"/>
                  </a:lnTo>
                  <a:lnTo>
                    <a:pt x="2" y="113"/>
                  </a:lnTo>
                  <a:lnTo>
                    <a:pt x="0" y="129"/>
                  </a:lnTo>
                  <a:lnTo>
                    <a:pt x="1" y="145"/>
                  </a:lnTo>
                  <a:lnTo>
                    <a:pt x="4" y="160"/>
                  </a:lnTo>
                  <a:lnTo>
                    <a:pt x="10" y="175"/>
                  </a:lnTo>
                  <a:lnTo>
                    <a:pt x="18" y="189"/>
                  </a:lnTo>
                  <a:lnTo>
                    <a:pt x="30" y="201"/>
                  </a:lnTo>
                  <a:lnTo>
                    <a:pt x="46" y="214"/>
                  </a:lnTo>
                  <a:lnTo>
                    <a:pt x="67" y="227"/>
                  </a:lnTo>
                  <a:lnTo>
                    <a:pt x="92" y="241"/>
                  </a:lnTo>
                  <a:lnTo>
                    <a:pt x="122" y="256"/>
                  </a:lnTo>
                  <a:lnTo>
                    <a:pt x="153" y="270"/>
                  </a:lnTo>
                  <a:lnTo>
                    <a:pt x="188" y="285"/>
                  </a:lnTo>
                  <a:lnTo>
                    <a:pt x="223" y="299"/>
                  </a:lnTo>
                  <a:lnTo>
                    <a:pt x="260" y="313"/>
                  </a:lnTo>
                  <a:lnTo>
                    <a:pt x="334" y="338"/>
                  </a:lnTo>
                  <a:lnTo>
                    <a:pt x="370" y="350"/>
                  </a:lnTo>
                  <a:lnTo>
                    <a:pt x="404" y="359"/>
                  </a:lnTo>
                  <a:lnTo>
                    <a:pt x="435" y="368"/>
                  </a:lnTo>
                  <a:lnTo>
                    <a:pt x="464" y="374"/>
                  </a:lnTo>
                  <a:lnTo>
                    <a:pt x="489" y="378"/>
                  </a:lnTo>
                  <a:lnTo>
                    <a:pt x="509" y="381"/>
                  </a:lnTo>
                  <a:lnTo>
                    <a:pt x="526" y="380"/>
                  </a:lnTo>
                  <a:lnTo>
                    <a:pt x="541" y="377"/>
                  </a:lnTo>
                  <a:lnTo>
                    <a:pt x="554" y="372"/>
                  </a:lnTo>
                  <a:lnTo>
                    <a:pt x="566" y="365"/>
                  </a:lnTo>
                  <a:lnTo>
                    <a:pt x="577" y="357"/>
                  </a:lnTo>
                  <a:lnTo>
                    <a:pt x="586" y="347"/>
                  </a:lnTo>
                  <a:lnTo>
                    <a:pt x="599" y="324"/>
                  </a:lnTo>
                  <a:lnTo>
                    <a:pt x="607" y="299"/>
                  </a:lnTo>
                  <a:lnTo>
                    <a:pt x="609" y="274"/>
                  </a:lnTo>
                  <a:lnTo>
                    <a:pt x="607" y="251"/>
                  </a:lnTo>
                  <a:lnTo>
                    <a:pt x="605" y="241"/>
                  </a:lnTo>
                  <a:lnTo>
                    <a:pt x="601" y="233"/>
                  </a:lnTo>
                  <a:lnTo>
                    <a:pt x="596" y="225"/>
                  </a:lnTo>
                  <a:lnTo>
                    <a:pt x="588" y="219"/>
                  </a:lnTo>
                  <a:lnTo>
                    <a:pt x="579" y="212"/>
                  </a:lnTo>
                  <a:lnTo>
                    <a:pt x="568" y="206"/>
                  </a:lnTo>
                  <a:lnTo>
                    <a:pt x="542" y="195"/>
                  </a:lnTo>
                  <a:lnTo>
                    <a:pt x="512" y="184"/>
                  </a:lnTo>
                  <a:lnTo>
                    <a:pt x="478" y="173"/>
                  </a:lnTo>
                  <a:lnTo>
                    <a:pt x="444" y="162"/>
                  </a:lnTo>
                  <a:lnTo>
                    <a:pt x="409" y="150"/>
                  </a:lnTo>
                  <a:lnTo>
                    <a:pt x="375" y="136"/>
                  </a:lnTo>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4287" name="Freeform 87"/>
            <p:cNvSpPr>
              <a:spLocks noChangeArrowheads="1"/>
            </p:cNvSpPr>
            <p:nvPr/>
          </p:nvSpPr>
          <p:spPr bwMode="auto">
            <a:xfrm>
              <a:off x="253" y="1688"/>
              <a:ext cx="637" cy="245"/>
            </a:xfrm>
            <a:custGeom>
              <a:avLst/>
              <a:gdLst>
                <a:gd name="T0" fmla="*/ 362 w 637"/>
                <a:gd name="T1" fmla="*/ 39 h 245"/>
                <a:gd name="T2" fmla="*/ 344 w 637"/>
                <a:gd name="T3" fmla="*/ 37 h 245"/>
                <a:gd name="T4" fmla="*/ 324 w 637"/>
                <a:gd name="T5" fmla="*/ 35 h 245"/>
                <a:gd name="T6" fmla="*/ 280 w 637"/>
                <a:gd name="T7" fmla="*/ 27 h 245"/>
                <a:gd name="T8" fmla="*/ 233 w 637"/>
                <a:gd name="T9" fmla="*/ 18 h 245"/>
                <a:gd name="T10" fmla="*/ 187 w 637"/>
                <a:gd name="T11" fmla="*/ 10 h 245"/>
                <a:gd name="T12" fmla="*/ 142 w 637"/>
                <a:gd name="T13" fmla="*/ 3 h 245"/>
                <a:gd name="T14" fmla="*/ 121 w 637"/>
                <a:gd name="T15" fmla="*/ 1 h 245"/>
                <a:gd name="T16" fmla="*/ 102 w 637"/>
                <a:gd name="T17" fmla="*/ 0 h 245"/>
                <a:gd name="T18" fmla="*/ 84 w 637"/>
                <a:gd name="T19" fmla="*/ 0 h 245"/>
                <a:gd name="T20" fmla="*/ 68 w 637"/>
                <a:gd name="T21" fmla="*/ 1 h 245"/>
                <a:gd name="T22" fmla="*/ 55 w 637"/>
                <a:gd name="T23" fmla="*/ 4 h 245"/>
                <a:gd name="T24" fmla="*/ 44 w 637"/>
                <a:gd name="T25" fmla="*/ 9 h 245"/>
                <a:gd name="T26" fmla="*/ 35 w 637"/>
                <a:gd name="T27" fmla="*/ 16 h 245"/>
                <a:gd name="T28" fmla="*/ 27 w 637"/>
                <a:gd name="T29" fmla="*/ 25 h 245"/>
                <a:gd name="T30" fmla="*/ 19 w 637"/>
                <a:gd name="T31" fmla="*/ 36 h 245"/>
                <a:gd name="T32" fmla="*/ 13 w 637"/>
                <a:gd name="T33" fmla="*/ 49 h 245"/>
                <a:gd name="T34" fmla="*/ 4 w 637"/>
                <a:gd name="T35" fmla="*/ 79 h 245"/>
                <a:gd name="T36" fmla="*/ 0 w 637"/>
                <a:gd name="T37" fmla="*/ 111 h 245"/>
                <a:gd name="T38" fmla="*/ 0 w 637"/>
                <a:gd name="T39" fmla="*/ 127 h 245"/>
                <a:gd name="T40" fmla="*/ 3 w 637"/>
                <a:gd name="T41" fmla="*/ 144 h 245"/>
                <a:gd name="T42" fmla="*/ 6 w 637"/>
                <a:gd name="T43" fmla="*/ 159 h 245"/>
                <a:gd name="T44" fmla="*/ 13 w 637"/>
                <a:gd name="T45" fmla="*/ 174 h 245"/>
                <a:gd name="T46" fmla="*/ 21 w 637"/>
                <a:gd name="T47" fmla="*/ 187 h 245"/>
                <a:gd name="T48" fmla="*/ 31 w 637"/>
                <a:gd name="T49" fmla="*/ 199 h 245"/>
                <a:gd name="T50" fmla="*/ 44 w 637"/>
                <a:gd name="T51" fmla="*/ 209 h 245"/>
                <a:gd name="T52" fmla="*/ 59 w 637"/>
                <a:gd name="T53" fmla="*/ 217 h 245"/>
                <a:gd name="T54" fmla="*/ 78 w 637"/>
                <a:gd name="T55" fmla="*/ 224 h 245"/>
                <a:gd name="T56" fmla="*/ 103 w 637"/>
                <a:gd name="T57" fmla="*/ 229 h 245"/>
                <a:gd name="T58" fmla="*/ 131 w 637"/>
                <a:gd name="T59" fmla="*/ 234 h 245"/>
                <a:gd name="T60" fmla="*/ 163 w 637"/>
                <a:gd name="T61" fmla="*/ 237 h 245"/>
                <a:gd name="T62" fmla="*/ 198 w 637"/>
                <a:gd name="T63" fmla="*/ 240 h 245"/>
                <a:gd name="T64" fmla="*/ 236 w 637"/>
                <a:gd name="T65" fmla="*/ 242 h 245"/>
                <a:gd name="T66" fmla="*/ 314 w 637"/>
                <a:gd name="T67" fmla="*/ 244 h 245"/>
                <a:gd name="T68" fmla="*/ 392 w 637"/>
                <a:gd name="T69" fmla="*/ 243 h 245"/>
                <a:gd name="T70" fmla="*/ 429 w 637"/>
                <a:gd name="T71" fmla="*/ 242 h 245"/>
                <a:gd name="T72" fmla="*/ 464 w 637"/>
                <a:gd name="T73" fmla="*/ 240 h 245"/>
                <a:gd name="T74" fmla="*/ 497 w 637"/>
                <a:gd name="T75" fmla="*/ 237 h 245"/>
                <a:gd name="T76" fmla="*/ 526 w 637"/>
                <a:gd name="T77" fmla="*/ 233 h 245"/>
                <a:gd name="T78" fmla="*/ 550 w 637"/>
                <a:gd name="T79" fmla="*/ 229 h 245"/>
                <a:gd name="T80" fmla="*/ 570 w 637"/>
                <a:gd name="T81" fmla="*/ 224 h 245"/>
                <a:gd name="T82" fmla="*/ 586 w 637"/>
                <a:gd name="T83" fmla="*/ 218 h 245"/>
                <a:gd name="T84" fmla="*/ 599 w 637"/>
                <a:gd name="T85" fmla="*/ 210 h 245"/>
                <a:gd name="T86" fmla="*/ 610 w 637"/>
                <a:gd name="T87" fmla="*/ 201 h 245"/>
                <a:gd name="T88" fmla="*/ 619 w 637"/>
                <a:gd name="T89" fmla="*/ 190 h 245"/>
                <a:gd name="T90" fmla="*/ 626 w 637"/>
                <a:gd name="T91" fmla="*/ 179 h 245"/>
                <a:gd name="T92" fmla="*/ 631 w 637"/>
                <a:gd name="T93" fmla="*/ 167 h 245"/>
                <a:gd name="T94" fmla="*/ 634 w 637"/>
                <a:gd name="T95" fmla="*/ 154 h 245"/>
                <a:gd name="T96" fmla="*/ 636 w 637"/>
                <a:gd name="T97" fmla="*/ 140 h 245"/>
                <a:gd name="T98" fmla="*/ 635 w 637"/>
                <a:gd name="T99" fmla="*/ 114 h 245"/>
                <a:gd name="T100" fmla="*/ 629 w 637"/>
                <a:gd name="T101" fmla="*/ 90 h 245"/>
                <a:gd name="T102" fmla="*/ 619 w 637"/>
                <a:gd name="T103" fmla="*/ 69 h 245"/>
                <a:gd name="T104" fmla="*/ 613 w 637"/>
                <a:gd name="T105" fmla="*/ 61 h 245"/>
                <a:gd name="T106" fmla="*/ 607 w 637"/>
                <a:gd name="T107" fmla="*/ 54 h 245"/>
                <a:gd name="T108" fmla="*/ 600 w 637"/>
                <a:gd name="T109" fmla="*/ 49 h 245"/>
                <a:gd name="T110" fmla="*/ 590 w 637"/>
                <a:gd name="T111" fmla="*/ 45 h 245"/>
                <a:gd name="T112" fmla="*/ 567 w 637"/>
                <a:gd name="T113" fmla="*/ 40 h 245"/>
                <a:gd name="T114" fmla="*/ 539 w 637"/>
                <a:gd name="T115" fmla="*/ 38 h 245"/>
                <a:gd name="T116" fmla="*/ 507 w 637"/>
                <a:gd name="T117" fmla="*/ 38 h 245"/>
                <a:gd name="T118" fmla="*/ 472 w 637"/>
                <a:gd name="T119" fmla="*/ 39 h 245"/>
                <a:gd name="T120" fmla="*/ 435 w 637"/>
                <a:gd name="T121" fmla="*/ 41 h 245"/>
                <a:gd name="T122" fmla="*/ 398 w 637"/>
                <a:gd name="T123" fmla="*/ 41 h 245"/>
                <a:gd name="T124" fmla="*/ 362 w 637"/>
                <a:gd name="T125" fmla="*/ 39 h 2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37" h="245">
                  <a:moveTo>
                    <a:pt x="362" y="39"/>
                  </a:moveTo>
                  <a:lnTo>
                    <a:pt x="344" y="37"/>
                  </a:lnTo>
                  <a:lnTo>
                    <a:pt x="324" y="35"/>
                  </a:lnTo>
                  <a:lnTo>
                    <a:pt x="280" y="27"/>
                  </a:lnTo>
                  <a:lnTo>
                    <a:pt x="233" y="18"/>
                  </a:lnTo>
                  <a:lnTo>
                    <a:pt x="187" y="10"/>
                  </a:lnTo>
                  <a:lnTo>
                    <a:pt x="142" y="3"/>
                  </a:lnTo>
                  <a:lnTo>
                    <a:pt x="121" y="1"/>
                  </a:lnTo>
                  <a:lnTo>
                    <a:pt x="102" y="0"/>
                  </a:lnTo>
                  <a:lnTo>
                    <a:pt x="84" y="0"/>
                  </a:lnTo>
                  <a:lnTo>
                    <a:pt x="68" y="1"/>
                  </a:lnTo>
                  <a:lnTo>
                    <a:pt x="55" y="4"/>
                  </a:lnTo>
                  <a:lnTo>
                    <a:pt x="44" y="9"/>
                  </a:lnTo>
                  <a:lnTo>
                    <a:pt x="35" y="16"/>
                  </a:lnTo>
                  <a:lnTo>
                    <a:pt x="27" y="25"/>
                  </a:lnTo>
                  <a:lnTo>
                    <a:pt x="19" y="36"/>
                  </a:lnTo>
                  <a:lnTo>
                    <a:pt x="13" y="49"/>
                  </a:lnTo>
                  <a:lnTo>
                    <a:pt x="4" y="79"/>
                  </a:lnTo>
                  <a:lnTo>
                    <a:pt x="0" y="111"/>
                  </a:lnTo>
                  <a:lnTo>
                    <a:pt x="0" y="127"/>
                  </a:lnTo>
                  <a:lnTo>
                    <a:pt x="3" y="144"/>
                  </a:lnTo>
                  <a:lnTo>
                    <a:pt x="6" y="159"/>
                  </a:lnTo>
                  <a:lnTo>
                    <a:pt x="13" y="174"/>
                  </a:lnTo>
                  <a:lnTo>
                    <a:pt x="21" y="187"/>
                  </a:lnTo>
                  <a:lnTo>
                    <a:pt x="31" y="199"/>
                  </a:lnTo>
                  <a:lnTo>
                    <a:pt x="44" y="209"/>
                  </a:lnTo>
                  <a:lnTo>
                    <a:pt x="59" y="217"/>
                  </a:lnTo>
                  <a:lnTo>
                    <a:pt x="78" y="224"/>
                  </a:lnTo>
                  <a:lnTo>
                    <a:pt x="103" y="229"/>
                  </a:lnTo>
                  <a:lnTo>
                    <a:pt x="131" y="234"/>
                  </a:lnTo>
                  <a:lnTo>
                    <a:pt x="163" y="237"/>
                  </a:lnTo>
                  <a:lnTo>
                    <a:pt x="198" y="240"/>
                  </a:lnTo>
                  <a:lnTo>
                    <a:pt x="236" y="242"/>
                  </a:lnTo>
                  <a:lnTo>
                    <a:pt x="314" y="244"/>
                  </a:lnTo>
                  <a:lnTo>
                    <a:pt x="392" y="243"/>
                  </a:lnTo>
                  <a:lnTo>
                    <a:pt x="429" y="242"/>
                  </a:lnTo>
                  <a:lnTo>
                    <a:pt x="464" y="240"/>
                  </a:lnTo>
                  <a:lnTo>
                    <a:pt x="497" y="237"/>
                  </a:lnTo>
                  <a:lnTo>
                    <a:pt x="526" y="233"/>
                  </a:lnTo>
                  <a:lnTo>
                    <a:pt x="550" y="229"/>
                  </a:lnTo>
                  <a:lnTo>
                    <a:pt x="570" y="224"/>
                  </a:lnTo>
                  <a:lnTo>
                    <a:pt x="586" y="218"/>
                  </a:lnTo>
                  <a:lnTo>
                    <a:pt x="599" y="210"/>
                  </a:lnTo>
                  <a:lnTo>
                    <a:pt x="610" y="201"/>
                  </a:lnTo>
                  <a:lnTo>
                    <a:pt x="619" y="190"/>
                  </a:lnTo>
                  <a:lnTo>
                    <a:pt x="626" y="179"/>
                  </a:lnTo>
                  <a:lnTo>
                    <a:pt x="631" y="167"/>
                  </a:lnTo>
                  <a:lnTo>
                    <a:pt x="634" y="154"/>
                  </a:lnTo>
                  <a:lnTo>
                    <a:pt x="636" y="140"/>
                  </a:lnTo>
                  <a:lnTo>
                    <a:pt x="635" y="114"/>
                  </a:lnTo>
                  <a:lnTo>
                    <a:pt x="629" y="90"/>
                  </a:lnTo>
                  <a:lnTo>
                    <a:pt x="619" y="69"/>
                  </a:lnTo>
                  <a:lnTo>
                    <a:pt x="613" y="61"/>
                  </a:lnTo>
                  <a:lnTo>
                    <a:pt x="607" y="54"/>
                  </a:lnTo>
                  <a:lnTo>
                    <a:pt x="600" y="49"/>
                  </a:lnTo>
                  <a:lnTo>
                    <a:pt x="590" y="45"/>
                  </a:lnTo>
                  <a:lnTo>
                    <a:pt x="567" y="40"/>
                  </a:lnTo>
                  <a:lnTo>
                    <a:pt x="539" y="38"/>
                  </a:lnTo>
                  <a:lnTo>
                    <a:pt x="507" y="38"/>
                  </a:lnTo>
                  <a:lnTo>
                    <a:pt x="472" y="39"/>
                  </a:lnTo>
                  <a:lnTo>
                    <a:pt x="435" y="41"/>
                  </a:lnTo>
                  <a:lnTo>
                    <a:pt x="398" y="41"/>
                  </a:lnTo>
                  <a:lnTo>
                    <a:pt x="362" y="39"/>
                  </a:lnTo>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4288" name="Freeform 88"/>
            <p:cNvSpPr>
              <a:spLocks noChangeArrowheads="1"/>
            </p:cNvSpPr>
            <p:nvPr/>
          </p:nvSpPr>
          <p:spPr bwMode="auto">
            <a:xfrm>
              <a:off x="2645" y="1680"/>
              <a:ext cx="637" cy="245"/>
            </a:xfrm>
            <a:custGeom>
              <a:avLst/>
              <a:gdLst>
                <a:gd name="T0" fmla="*/ 362 w 637"/>
                <a:gd name="T1" fmla="*/ 39 h 245"/>
                <a:gd name="T2" fmla="*/ 344 w 637"/>
                <a:gd name="T3" fmla="*/ 37 h 245"/>
                <a:gd name="T4" fmla="*/ 323 w 637"/>
                <a:gd name="T5" fmla="*/ 35 h 245"/>
                <a:gd name="T6" fmla="*/ 280 w 637"/>
                <a:gd name="T7" fmla="*/ 27 h 245"/>
                <a:gd name="T8" fmla="*/ 233 w 637"/>
                <a:gd name="T9" fmla="*/ 18 h 245"/>
                <a:gd name="T10" fmla="*/ 186 w 637"/>
                <a:gd name="T11" fmla="*/ 10 h 245"/>
                <a:gd name="T12" fmla="*/ 142 w 637"/>
                <a:gd name="T13" fmla="*/ 3 h 245"/>
                <a:gd name="T14" fmla="*/ 121 w 637"/>
                <a:gd name="T15" fmla="*/ 1 h 245"/>
                <a:gd name="T16" fmla="*/ 102 w 637"/>
                <a:gd name="T17" fmla="*/ 0 h 245"/>
                <a:gd name="T18" fmla="*/ 84 w 637"/>
                <a:gd name="T19" fmla="*/ 0 h 245"/>
                <a:gd name="T20" fmla="*/ 68 w 637"/>
                <a:gd name="T21" fmla="*/ 1 h 245"/>
                <a:gd name="T22" fmla="*/ 55 w 637"/>
                <a:gd name="T23" fmla="*/ 4 h 245"/>
                <a:gd name="T24" fmla="*/ 44 w 637"/>
                <a:gd name="T25" fmla="*/ 9 h 245"/>
                <a:gd name="T26" fmla="*/ 35 w 637"/>
                <a:gd name="T27" fmla="*/ 16 h 245"/>
                <a:gd name="T28" fmla="*/ 27 w 637"/>
                <a:gd name="T29" fmla="*/ 25 h 245"/>
                <a:gd name="T30" fmla="*/ 20 w 637"/>
                <a:gd name="T31" fmla="*/ 36 h 245"/>
                <a:gd name="T32" fmla="*/ 13 w 637"/>
                <a:gd name="T33" fmla="*/ 49 h 245"/>
                <a:gd name="T34" fmla="*/ 4 w 637"/>
                <a:gd name="T35" fmla="*/ 79 h 245"/>
                <a:gd name="T36" fmla="*/ 0 w 637"/>
                <a:gd name="T37" fmla="*/ 111 h 245"/>
                <a:gd name="T38" fmla="*/ 0 w 637"/>
                <a:gd name="T39" fmla="*/ 127 h 245"/>
                <a:gd name="T40" fmla="*/ 3 w 637"/>
                <a:gd name="T41" fmla="*/ 144 h 245"/>
                <a:gd name="T42" fmla="*/ 7 w 637"/>
                <a:gd name="T43" fmla="*/ 159 h 245"/>
                <a:gd name="T44" fmla="*/ 13 w 637"/>
                <a:gd name="T45" fmla="*/ 174 h 245"/>
                <a:gd name="T46" fmla="*/ 21 w 637"/>
                <a:gd name="T47" fmla="*/ 187 h 245"/>
                <a:gd name="T48" fmla="*/ 31 w 637"/>
                <a:gd name="T49" fmla="*/ 199 h 245"/>
                <a:gd name="T50" fmla="*/ 44 w 637"/>
                <a:gd name="T51" fmla="*/ 209 h 245"/>
                <a:gd name="T52" fmla="*/ 59 w 637"/>
                <a:gd name="T53" fmla="*/ 217 h 245"/>
                <a:gd name="T54" fmla="*/ 79 w 637"/>
                <a:gd name="T55" fmla="*/ 224 h 245"/>
                <a:gd name="T56" fmla="*/ 103 w 637"/>
                <a:gd name="T57" fmla="*/ 229 h 245"/>
                <a:gd name="T58" fmla="*/ 131 w 637"/>
                <a:gd name="T59" fmla="*/ 234 h 245"/>
                <a:gd name="T60" fmla="*/ 163 w 637"/>
                <a:gd name="T61" fmla="*/ 237 h 245"/>
                <a:gd name="T62" fmla="*/ 198 w 637"/>
                <a:gd name="T63" fmla="*/ 240 h 245"/>
                <a:gd name="T64" fmla="*/ 235 w 637"/>
                <a:gd name="T65" fmla="*/ 242 h 245"/>
                <a:gd name="T66" fmla="*/ 313 w 637"/>
                <a:gd name="T67" fmla="*/ 244 h 245"/>
                <a:gd name="T68" fmla="*/ 392 w 637"/>
                <a:gd name="T69" fmla="*/ 243 h 245"/>
                <a:gd name="T70" fmla="*/ 429 w 637"/>
                <a:gd name="T71" fmla="*/ 242 h 245"/>
                <a:gd name="T72" fmla="*/ 464 w 637"/>
                <a:gd name="T73" fmla="*/ 240 h 245"/>
                <a:gd name="T74" fmla="*/ 497 w 637"/>
                <a:gd name="T75" fmla="*/ 237 h 245"/>
                <a:gd name="T76" fmla="*/ 526 w 637"/>
                <a:gd name="T77" fmla="*/ 233 h 245"/>
                <a:gd name="T78" fmla="*/ 550 w 637"/>
                <a:gd name="T79" fmla="*/ 229 h 245"/>
                <a:gd name="T80" fmla="*/ 570 w 637"/>
                <a:gd name="T81" fmla="*/ 224 h 245"/>
                <a:gd name="T82" fmla="*/ 586 w 637"/>
                <a:gd name="T83" fmla="*/ 218 h 245"/>
                <a:gd name="T84" fmla="*/ 599 w 637"/>
                <a:gd name="T85" fmla="*/ 210 h 245"/>
                <a:gd name="T86" fmla="*/ 610 w 637"/>
                <a:gd name="T87" fmla="*/ 201 h 245"/>
                <a:gd name="T88" fmla="*/ 619 w 637"/>
                <a:gd name="T89" fmla="*/ 190 h 245"/>
                <a:gd name="T90" fmla="*/ 626 w 637"/>
                <a:gd name="T91" fmla="*/ 179 h 245"/>
                <a:gd name="T92" fmla="*/ 631 w 637"/>
                <a:gd name="T93" fmla="*/ 167 h 245"/>
                <a:gd name="T94" fmla="*/ 634 w 637"/>
                <a:gd name="T95" fmla="*/ 154 h 245"/>
                <a:gd name="T96" fmla="*/ 636 w 637"/>
                <a:gd name="T97" fmla="*/ 140 h 245"/>
                <a:gd name="T98" fmla="*/ 635 w 637"/>
                <a:gd name="T99" fmla="*/ 114 h 245"/>
                <a:gd name="T100" fmla="*/ 629 w 637"/>
                <a:gd name="T101" fmla="*/ 90 h 245"/>
                <a:gd name="T102" fmla="*/ 619 w 637"/>
                <a:gd name="T103" fmla="*/ 69 h 245"/>
                <a:gd name="T104" fmla="*/ 613 w 637"/>
                <a:gd name="T105" fmla="*/ 61 h 245"/>
                <a:gd name="T106" fmla="*/ 607 w 637"/>
                <a:gd name="T107" fmla="*/ 54 h 245"/>
                <a:gd name="T108" fmla="*/ 600 w 637"/>
                <a:gd name="T109" fmla="*/ 49 h 245"/>
                <a:gd name="T110" fmla="*/ 590 w 637"/>
                <a:gd name="T111" fmla="*/ 45 h 245"/>
                <a:gd name="T112" fmla="*/ 567 w 637"/>
                <a:gd name="T113" fmla="*/ 40 h 245"/>
                <a:gd name="T114" fmla="*/ 539 w 637"/>
                <a:gd name="T115" fmla="*/ 38 h 245"/>
                <a:gd name="T116" fmla="*/ 507 w 637"/>
                <a:gd name="T117" fmla="*/ 38 h 245"/>
                <a:gd name="T118" fmla="*/ 472 w 637"/>
                <a:gd name="T119" fmla="*/ 39 h 245"/>
                <a:gd name="T120" fmla="*/ 435 w 637"/>
                <a:gd name="T121" fmla="*/ 41 h 245"/>
                <a:gd name="T122" fmla="*/ 398 w 637"/>
                <a:gd name="T123" fmla="*/ 41 h 245"/>
                <a:gd name="T124" fmla="*/ 362 w 637"/>
                <a:gd name="T125" fmla="*/ 39 h 2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37" h="245">
                  <a:moveTo>
                    <a:pt x="362" y="39"/>
                  </a:moveTo>
                  <a:lnTo>
                    <a:pt x="344" y="37"/>
                  </a:lnTo>
                  <a:lnTo>
                    <a:pt x="323" y="35"/>
                  </a:lnTo>
                  <a:lnTo>
                    <a:pt x="280" y="27"/>
                  </a:lnTo>
                  <a:lnTo>
                    <a:pt x="233" y="18"/>
                  </a:lnTo>
                  <a:lnTo>
                    <a:pt x="186" y="10"/>
                  </a:lnTo>
                  <a:lnTo>
                    <a:pt x="142" y="3"/>
                  </a:lnTo>
                  <a:lnTo>
                    <a:pt x="121" y="1"/>
                  </a:lnTo>
                  <a:lnTo>
                    <a:pt x="102" y="0"/>
                  </a:lnTo>
                  <a:lnTo>
                    <a:pt x="84" y="0"/>
                  </a:lnTo>
                  <a:lnTo>
                    <a:pt x="68" y="1"/>
                  </a:lnTo>
                  <a:lnTo>
                    <a:pt x="55" y="4"/>
                  </a:lnTo>
                  <a:lnTo>
                    <a:pt x="44" y="9"/>
                  </a:lnTo>
                  <a:lnTo>
                    <a:pt x="35" y="16"/>
                  </a:lnTo>
                  <a:lnTo>
                    <a:pt x="27" y="25"/>
                  </a:lnTo>
                  <a:lnTo>
                    <a:pt x="20" y="36"/>
                  </a:lnTo>
                  <a:lnTo>
                    <a:pt x="13" y="49"/>
                  </a:lnTo>
                  <a:lnTo>
                    <a:pt x="4" y="79"/>
                  </a:lnTo>
                  <a:lnTo>
                    <a:pt x="0" y="111"/>
                  </a:lnTo>
                  <a:lnTo>
                    <a:pt x="0" y="127"/>
                  </a:lnTo>
                  <a:lnTo>
                    <a:pt x="3" y="144"/>
                  </a:lnTo>
                  <a:lnTo>
                    <a:pt x="7" y="159"/>
                  </a:lnTo>
                  <a:lnTo>
                    <a:pt x="13" y="174"/>
                  </a:lnTo>
                  <a:lnTo>
                    <a:pt x="21" y="187"/>
                  </a:lnTo>
                  <a:lnTo>
                    <a:pt x="31" y="199"/>
                  </a:lnTo>
                  <a:lnTo>
                    <a:pt x="44" y="209"/>
                  </a:lnTo>
                  <a:lnTo>
                    <a:pt x="59" y="217"/>
                  </a:lnTo>
                  <a:lnTo>
                    <a:pt x="79" y="224"/>
                  </a:lnTo>
                  <a:lnTo>
                    <a:pt x="103" y="229"/>
                  </a:lnTo>
                  <a:lnTo>
                    <a:pt x="131" y="234"/>
                  </a:lnTo>
                  <a:lnTo>
                    <a:pt x="163" y="237"/>
                  </a:lnTo>
                  <a:lnTo>
                    <a:pt x="198" y="240"/>
                  </a:lnTo>
                  <a:lnTo>
                    <a:pt x="235" y="242"/>
                  </a:lnTo>
                  <a:lnTo>
                    <a:pt x="313" y="244"/>
                  </a:lnTo>
                  <a:lnTo>
                    <a:pt x="392" y="243"/>
                  </a:lnTo>
                  <a:lnTo>
                    <a:pt x="429" y="242"/>
                  </a:lnTo>
                  <a:lnTo>
                    <a:pt x="464" y="240"/>
                  </a:lnTo>
                  <a:lnTo>
                    <a:pt x="497" y="237"/>
                  </a:lnTo>
                  <a:lnTo>
                    <a:pt x="526" y="233"/>
                  </a:lnTo>
                  <a:lnTo>
                    <a:pt x="550" y="229"/>
                  </a:lnTo>
                  <a:lnTo>
                    <a:pt x="570" y="224"/>
                  </a:lnTo>
                  <a:lnTo>
                    <a:pt x="586" y="218"/>
                  </a:lnTo>
                  <a:lnTo>
                    <a:pt x="599" y="210"/>
                  </a:lnTo>
                  <a:lnTo>
                    <a:pt x="610" y="201"/>
                  </a:lnTo>
                  <a:lnTo>
                    <a:pt x="619" y="190"/>
                  </a:lnTo>
                  <a:lnTo>
                    <a:pt x="626" y="179"/>
                  </a:lnTo>
                  <a:lnTo>
                    <a:pt x="631" y="167"/>
                  </a:lnTo>
                  <a:lnTo>
                    <a:pt x="634" y="154"/>
                  </a:lnTo>
                  <a:lnTo>
                    <a:pt x="636" y="140"/>
                  </a:lnTo>
                  <a:lnTo>
                    <a:pt x="635" y="114"/>
                  </a:lnTo>
                  <a:lnTo>
                    <a:pt x="629" y="90"/>
                  </a:lnTo>
                  <a:lnTo>
                    <a:pt x="619" y="69"/>
                  </a:lnTo>
                  <a:lnTo>
                    <a:pt x="613" y="61"/>
                  </a:lnTo>
                  <a:lnTo>
                    <a:pt x="607" y="54"/>
                  </a:lnTo>
                  <a:lnTo>
                    <a:pt x="600" y="49"/>
                  </a:lnTo>
                  <a:lnTo>
                    <a:pt x="590" y="45"/>
                  </a:lnTo>
                  <a:lnTo>
                    <a:pt x="567" y="40"/>
                  </a:lnTo>
                  <a:lnTo>
                    <a:pt x="539" y="38"/>
                  </a:lnTo>
                  <a:lnTo>
                    <a:pt x="507" y="38"/>
                  </a:lnTo>
                  <a:lnTo>
                    <a:pt x="472" y="39"/>
                  </a:lnTo>
                  <a:lnTo>
                    <a:pt x="435" y="41"/>
                  </a:lnTo>
                  <a:lnTo>
                    <a:pt x="398" y="41"/>
                  </a:lnTo>
                  <a:lnTo>
                    <a:pt x="362" y="39"/>
                  </a:lnTo>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4289" name="Freeform 89"/>
            <p:cNvSpPr>
              <a:spLocks noChangeArrowheads="1"/>
            </p:cNvSpPr>
            <p:nvPr/>
          </p:nvSpPr>
          <p:spPr bwMode="auto">
            <a:xfrm>
              <a:off x="3793" y="1673"/>
              <a:ext cx="637" cy="245"/>
            </a:xfrm>
            <a:custGeom>
              <a:avLst/>
              <a:gdLst>
                <a:gd name="T0" fmla="*/ 362 w 637"/>
                <a:gd name="T1" fmla="*/ 39 h 245"/>
                <a:gd name="T2" fmla="*/ 344 w 637"/>
                <a:gd name="T3" fmla="*/ 37 h 245"/>
                <a:gd name="T4" fmla="*/ 324 w 637"/>
                <a:gd name="T5" fmla="*/ 34 h 245"/>
                <a:gd name="T6" fmla="*/ 280 w 637"/>
                <a:gd name="T7" fmla="*/ 27 h 245"/>
                <a:gd name="T8" fmla="*/ 233 w 637"/>
                <a:gd name="T9" fmla="*/ 18 h 245"/>
                <a:gd name="T10" fmla="*/ 187 w 637"/>
                <a:gd name="T11" fmla="*/ 10 h 245"/>
                <a:gd name="T12" fmla="*/ 142 w 637"/>
                <a:gd name="T13" fmla="*/ 3 h 245"/>
                <a:gd name="T14" fmla="*/ 121 w 637"/>
                <a:gd name="T15" fmla="*/ 1 h 245"/>
                <a:gd name="T16" fmla="*/ 102 w 637"/>
                <a:gd name="T17" fmla="*/ 0 h 245"/>
                <a:gd name="T18" fmla="*/ 84 w 637"/>
                <a:gd name="T19" fmla="*/ 0 h 245"/>
                <a:gd name="T20" fmla="*/ 68 w 637"/>
                <a:gd name="T21" fmla="*/ 1 h 245"/>
                <a:gd name="T22" fmla="*/ 55 w 637"/>
                <a:gd name="T23" fmla="*/ 5 h 245"/>
                <a:gd name="T24" fmla="*/ 44 w 637"/>
                <a:gd name="T25" fmla="*/ 9 h 245"/>
                <a:gd name="T26" fmla="*/ 35 w 637"/>
                <a:gd name="T27" fmla="*/ 16 h 245"/>
                <a:gd name="T28" fmla="*/ 27 w 637"/>
                <a:gd name="T29" fmla="*/ 25 h 245"/>
                <a:gd name="T30" fmla="*/ 19 w 637"/>
                <a:gd name="T31" fmla="*/ 36 h 245"/>
                <a:gd name="T32" fmla="*/ 13 w 637"/>
                <a:gd name="T33" fmla="*/ 49 h 245"/>
                <a:gd name="T34" fmla="*/ 4 w 637"/>
                <a:gd name="T35" fmla="*/ 78 h 245"/>
                <a:gd name="T36" fmla="*/ 0 w 637"/>
                <a:gd name="T37" fmla="*/ 111 h 245"/>
                <a:gd name="T38" fmla="*/ 0 w 637"/>
                <a:gd name="T39" fmla="*/ 127 h 245"/>
                <a:gd name="T40" fmla="*/ 3 w 637"/>
                <a:gd name="T41" fmla="*/ 143 h 245"/>
                <a:gd name="T42" fmla="*/ 6 w 637"/>
                <a:gd name="T43" fmla="*/ 159 h 245"/>
                <a:gd name="T44" fmla="*/ 12 w 637"/>
                <a:gd name="T45" fmla="*/ 174 h 245"/>
                <a:gd name="T46" fmla="*/ 21 w 637"/>
                <a:gd name="T47" fmla="*/ 187 h 245"/>
                <a:gd name="T48" fmla="*/ 31 w 637"/>
                <a:gd name="T49" fmla="*/ 199 h 245"/>
                <a:gd name="T50" fmla="*/ 44 w 637"/>
                <a:gd name="T51" fmla="*/ 209 h 245"/>
                <a:gd name="T52" fmla="*/ 59 w 637"/>
                <a:gd name="T53" fmla="*/ 217 h 245"/>
                <a:gd name="T54" fmla="*/ 78 w 637"/>
                <a:gd name="T55" fmla="*/ 223 h 245"/>
                <a:gd name="T56" fmla="*/ 103 w 637"/>
                <a:gd name="T57" fmla="*/ 229 h 245"/>
                <a:gd name="T58" fmla="*/ 131 w 637"/>
                <a:gd name="T59" fmla="*/ 233 h 245"/>
                <a:gd name="T60" fmla="*/ 163 w 637"/>
                <a:gd name="T61" fmla="*/ 237 h 245"/>
                <a:gd name="T62" fmla="*/ 198 w 637"/>
                <a:gd name="T63" fmla="*/ 240 h 245"/>
                <a:gd name="T64" fmla="*/ 235 w 637"/>
                <a:gd name="T65" fmla="*/ 242 h 245"/>
                <a:gd name="T66" fmla="*/ 314 w 637"/>
                <a:gd name="T67" fmla="*/ 244 h 245"/>
                <a:gd name="T68" fmla="*/ 392 w 637"/>
                <a:gd name="T69" fmla="*/ 243 h 245"/>
                <a:gd name="T70" fmla="*/ 429 w 637"/>
                <a:gd name="T71" fmla="*/ 242 h 245"/>
                <a:gd name="T72" fmla="*/ 464 w 637"/>
                <a:gd name="T73" fmla="*/ 239 h 245"/>
                <a:gd name="T74" fmla="*/ 497 w 637"/>
                <a:gd name="T75" fmla="*/ 237 h 245"/>
                <a:gd name="T76" fmla="*/ 526 w 637"/>
                <a:gd name="T77" fmla="*/ 233 h 245"/>
                <a:gd name="T78" fmla="*/ 550 w 637"/>
                <a:gd name="T79" fmla="*/ 229 h 245"/>
                <a:gd name="T80" fmla="*/ 570 w 637"/>
                <a:gd name="T81" fmla="*/ 224 h 245"/>
                <a:gd name="T82" fmla="*/ 586 w 637"/>
                <a:gd name="T83" fmla="*/ 218 h 245"/>
                <a:gd name="T84" fmla="*/ 599 w 637"/>
                <a:gd name="T85" fmla="*/ 210 h 245"/>
                <a:gd name="T86" fmla="*/ 610 w 637"/>
                <a:gd name="T87" fmla="*/ 201 h 245"/>
                <a:gd name="T88" fmla="*/ 619 w 637"/>
                <a:gd name="T89" fmla="*/ 191 h 245"/>
                <a:gd name="T90" fmla="*/ 626 w 637"/>
                <a:gd name="T91" fmla="*/ 179 h 245"/>
                <a:gd name="T92" fmla="*/ 631 w 637"/>
                <a:gd name="T93" fmla="*/ 167 h 245"/>
                <a:gd name="T94" fmla="*/ 634 w 637"/>
                <a:gd name="T95" fmla="*/ 154 h 245"/>
                <a:gd name="T96" fmla="*/ 636 w 637"/>
                <a:gd name="T97" fmla="*/ 141 h 245"/>
                <a:gd name="T98" fmla="*/ 635 w 637"/>
                <a:gd name="T99" fmla="*/ 114 h 245"/>
                <a:gd name="T100" fmla="*/ 629 w 637"/>
                <a:gd name="T101" fmla="*/ 90 h 245"/>
                <a:gd name="T102" fmla="*/ 619 w 637"/>
                <a:gd name="T103" fmla="*/ 69 h 245"/>
                <a:gd name="T104" fmla="*/ 613 w 637"/>
                <a:gd name="T105" fmla="*/ 61 h 245"/>
                <a:gd name="T106" fmla="*/ 607 w 637"/>
                <a:gd name="T107" fmla="*/ 54 h 245"/>
                <a:gd name="T108" fmla="*/ 600 w 637"/>
                <a:gd name="T109" fmla="*/ 49 h 245"/>
                <a:gd name="T110" fmla="*/ 590 w 637"/>
                <a:gd name="T111" fmla="*/ 45 h 245"/>
                <a:gd name="T112" fmla="*/ 567 w 637"/>
                <a:gd name="T113" fmla="*/ 40 h 245"/>
                <a:gd name="T114" fmla="*/ 539 w 637"/>
                <a:gd name="T115" fmla="*/ 38 h 245"/>
                <a:gd name="T116" fmla="*/ 507 w 637"/>
                <a:gd name="T117" fmla="*/ 38 h 245"/>
                <a:gd name="T118" fmla="*/ 472 w 637"/>
                <a:gd name="T119" fmla="*/ 39 h 245"/>
                <a:gd name="T120" fmla="*/ 435 w 637"/>
                <a:gd name="T121" fmla="*/ 40 h 245"/>
                <a:gd name="T122" fmla="*/ 398 w 637"/>
                <a:gd name="T123" fmla="*/ 41 h 245"/>
                <a:gd name="T124" fmla="*/ 362 w 637"/>
                <a:gd name="T125" fmla="*/ 39 h 2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37" h="245">
                  <a:moveTo>
                    <a:pt x="362" y="39"/>
                  </a:moveTo>
                  <a:lnTo>
                    <a:pt x="344" y="37"/>
                  </a:lnTo>
                  <a:lnTo>
                    <a:pt x="324" y="34"/>
                  </a:lnTo>
                  <a:lnTo>
                    <a:pt x="280" y="27"/>
                  </a:lnTo>
                  <a:lnTo>
                    <a:pt x="233" y="18"/>
                  </a:lnTo>
                  <a:lnTo>
                    <a:pt x="187" y="10"/>
                  </a:lnTo>
                  <a:lnTo>
                    <a:pt x="142" y="3"/>
                  </a:lnTo>
                  <a:lnTo>
                    <a:pt x="121" y="1"/>
                  </a:lnTo>
                  <a:lnTo>
                    <a:pt x="102" y="0"/>
                  </a:lnTo>
                  <a:lnTo>
                    <a:pt x="84" y="0"/>
                  </a:lnTo>
                  <a:lnTo>
                    <a:pt x="68" y="1"/>
                  </a:lnTo>
                  <a:lnTo>
                    <a:pt x="55" y="5"/>
                  </a:lnTo>
                  <a:lnTo>
                    <a:pt x="44" y="9"/>
                  </a:lnTo>
                  <a:lnTo>
                    <a:pt x="35" y="16"/>
                  </a:lnTo>
                  <a:lnTo>
                    <a:pt x="27" y="25"/>
                  </a:lnTo>
                  <a:lnTo>
                    <a:pt x="19" y="36"/>
                  </a:lnTo>
                  <a:lnTo>
                    <a:pt x="13" y="49"/>
                  </a:lnTo>
                  <a:lnTo>
                    <a:pt x="4" y="78"/>
                  </a:lnTo>
                  <a:lnTo>
                    <a:pt x="0" y="111"/>
                  </a:lnTo>
                  <a:lnTo>
                    <a:pt x="0" y="127"/>
                  </a:lnTo>
                  <a:lnTo>
                    <a:pt x="3" y="143"/>
                  </a:lnTo>
                  <a:lnTo>
                    <a:pt x="6" y="159"/>
                  </a:lnTo>
                  <a:lnTo>
                    <a:pt x="12" y="174"/>
                  </a:lnTo>
                  <a:lnTo>
                    <a:pt x="21" y="187"/>
                  </a:lnTo>
                  <a:lnTo>
                    <a:pt x="31" y="199"/>
                  </a:lnTo>
                  <a:lnTo>
                    <a:pt x="44" y="209"/>
                  </a:lnTo>
                  <a:lnTo>
                    <a:pt x="59" y="217"/>
                  </a:lnTo>
                  <a:lnTo>
                    <a:pt x="78" y="223"/>
                  </a:lnTo>
                  <a:lnTo>
                    <a:pt x="103" y="229"/>
                  </a:lnTo>
                  <a:lnTo>
                    <a:pt x="131" y="233"/>
                  </a:lnTo>
                  <a:lnTo>
                    <a:pt x="163" y="237"/>
                  </a:lnTo>
                  <a:lnTo>
                    <a:pt x="198" y="240"/>
                  </a:lnTo>
                  <a:lnTo>
                    <a:pt x="235" y="242"/>
                  </a:lnTo>
                  <a:lnTo>
                    <a:pt x="314" y="244"/>
                  </a:lnTo>
                  <a:lnTo>
                    <a:pt x="392" y="243"/>
                  </a:lnTo>
                  <a:lnTo>
                    <a:pt x="429" y="242"/>
                  </a:lnTo>
                  <a:lnTo>
                    <a:pt x="464" y="239"/>
                  </a:lnTo>
                  <a:lnTo>
                    <a:pt x="497" y="237"/>
                  </a:lnTo>
                  <a:lnTo>
                    <a:pt x="526" y="233"/>
                  </a:lnTo>
                  <a:lnTo>
                    <a:pt x="550" y="229"/>
                  </a:lnTo>
                  <a:lnTo>
                    <a:pt x="570" y="224"/>
                  </a:lnTo>
                  <a:lnTo>
                    <a:pt x="586" y="218"/>
                  </a:lnTo>
                  <a:lnTo>
                    <a:pt x="599" y="210"/>
                  </a:lnTo>
                  <a:lnTo>
                    <a:pt x="610" y="201"/>
                  </a:lnTo>
                  <a:lnTo>
                    <a:pt x="619" y="191"/>
                  </a:lnTo>
                  <a:lnTo>
                    <a:pt x="626" y="179"/>
                  </a:lnTo>
                  <a:lnTo>
                    <a:pt x="631" y="167"/>
                  </a:lnTo>
                  <a:lnTo>
                    <a:pt x="634" y="154"/>
                  </a:lnTo>
                  <a:lnTo>
                    <a:pt x="636" y="141"/>
                  </a:lnTo>
                  <a:lnTo>
                    <a:pt x="635" y="114"/>
                  </a:lnTo>
                  <a:lnTo>
                    <a:pt x="629" y="90"/>
                  </a:lnTo>
                  <a:lnTo>
                    <a:pt x="619" y="69"/>
                  </a:lnTo>
                  <a:lnTo>
                    <a:pt x="613" y="61"/>
                  </a:lnTo>
                  <a:lnTo>
                    <a:pt x="607" y="54"/>
                  </a:lnTo>
                  <a:lnTo>
                    <a:pt x="600" y="49"/>
                  </a:lnTo>
                  <a:lnTo>
                    <a:pt x="590" y="45"/>
                  </a:lnTo>
                  <a:lnTo>
                    <a:pt x="567" y="40"/>
                  </a:lnTo>
                  <a:lnTo>
                    <a:pt x="539" y="38"/>
                  </a:lnTo>
                  <a:lnTo>
                    <a:pt x="507" y="38"/>
                  </a:lnTo>
                  <a:lnTo>
                    <a:pt x="472" y="39"/>
                  </a:lnTo>
                  <a:lnTo>
                    <a:pt x="435" y="40"/>
                  </a:lnTo>
                  <a:lnTo>
                    <a:pt x="398" y="41"/>
                  </a:lnTo>
                  <a:lnTo>
                    <a:pt x="362" y="39"/>
                  </a:lnTo>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4290" name="Freeform 90"/>
            <p:cNvSpPr>
              <a:spLocks noChangeArrowheads="1"/>
            </p:cNvSpPr>
            <p:nvPr/>
          </p:nvSpPr>
          <p:spPr bwMode="auto">
            <a:xfrm>
              <a:off x="5142" y="1189"/>
              <a:ext cx="547" cy="501"/>
            </a:xfrm>
            <a:custGeom>
              <a:avLst/>
              <a:gdLst>
                <a:gd name="T0" fmla="*/ 239 w 547"/>
                <a:gd name="T1" fmla="*/ 168 h 501"/>
                <a:gd name="T2" fmla="*/ 186 w 547"/>
                <a:gd name="T3" fmla="*/ 204 h 501"/>
                <a:gd name="T4" fmla="*/ 106 w 547"/>
                <a:gd name="T5" fmla="*/ 255 h 501"/>
                <a:gd name="T6" fmla="*/ 52 w 547"/>
                <a:gd name="T7" fmla="*/ 294 h 501"/>
                <a:gd name="T8" fmla="*/ 25 w 547"/>
                <a:gd name="T9" fmla="*/ 318 h 501"/>
                <a:gd name="T10" fmla="*/ 6 w 547"/>
                <a:gd name="T11" fmla="*/ 341 h 501"/>
                <a:gd name="T12" fmla="*/ 0 w 547"/>
                <a:gd name="T13" fmla="*/ 363 h 501"/>
                <a:gd name="T14" fmla="*/ 2 w 547"/>
                <a:gd name="T15" fmla="*/ 389 h 501"/>
                <a:gd name="T16" fmla="*/ 12 w 547"/>
                <a:gd name="T17" fmla="*/ 417 h 501"/>
                <a:gd name="T18" fmla="*/ 39 w 547"/>
                <a:gd name="T19" fmla="*/ 457 h 501"/>
                <a:gd name="T20" fmla="*/ 63 w 547"/>
                <a:gd name="T21" fmla="*/ 479 h 501"/>
                <a:gd name="T22" fmla="*/ 91 w 547"/>
                <a:gd name="T23" fmla="*/ 494 h 501"/>
                <a:gd name="T24" fmla="*/ 122 w 547"/>
                <a:gd name="T25" fmla="*/ 500 h 501"/>
                <a:gd name="T26" fmla="*/ 155 w 547"/>
                <a:gd name="T27" fmla="*/ 494 h 501"/>
                <a:gd name="T28" fmla="*/ 195 w 547"/>
                <a:gd name="T29" fmla="*/ 472 h 501"/>
                <a:gd name="T30" fmla="*/ 245 w 547"/>
                <a:gd name="T31" fmla="*/ 437 h 501"/>
                <a:gd name="T32" fmla="*/ 301 w 547"/>
                <a:gd name="T33" fmla="*/ 391 h 501"/>
                <a:gd name="T34" fmla="*/ 359 w 547"/>
                <a:gd name="T35" fmla="*/ 340 h 501"/>
                <a:gd name="T36" fmla="*/ 441 w 547"/>
                <a:gd name="T37" fmla="*/ 259 h 501"/>
                <a:gd name="T38" fmla="*/ 487 w 547"/>
                <a:gd name="T39" fmla="*/ 209 h 501"/>
                <a:gd name="T40" fmla="*/ 521 w 547"/>
                <a:gd name="T41" fmla="*/ 166 h 501"/>
                <a:gd name="T42" fmla="*/ 540 w 547"/>
                <a:gd name="T43" fmla="*/ 134 h 501"/>
                <a:gd name="T44" fmla="*/ 546 w 547"/>
                <a:gd name="T45" fmla="*/ 105 h 501"/>
                <a:gd name="T46" fmla="*/ 542 w 547"/>
                <a:gd name="T47" fmla="*/ 78 h 501"/>
                <a:gd name="T48" fmla="*/ 531 w 547"/>
                <a:gd name="T49" fmla="*/ 54 h 501"/>
                <a:gd name="T50" fmla="*/ 505 w 547"/>
                <a:gd name="T51" fmla="*/ 25 h 501"/>
                <a:gd name="T52" fmla="*/ 462 w 547"/>
                <a:gd name="T53" fmla="*/ 3 h 501"/>
                <a:gd name="T54" fmla="*/ 443 w 547"/>
                <a:gd name="T55" fmla="*/ 0 h 501"/>
                <a:gd name="T56" fmla="*/ 425 w 547"/>
                <a:gd name="T57" fmla="*/ 5 h 501"/>
                <a:gd name="T58" fmla="*/ 404 w 547"/>
                <a:gd name="T59" fmla="*/ 17 h 501"/>
                <a:gd name="T60" fmla="*/ 359 w 547"/>
                <a:gd name="T61" fmla="*/ 57 h 501"/>
                <a:gd name="T62" fmla="*/ 308 w 547"/>
                <a:gd name="T63" fmla="*/ 108 h 501"/>
                <a:gd name="T64" fmla="*/ 254 w 547"/>
                <a:gd name="T65" fmla="*/ 157 h 5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47" h="501">
                  <a:moveTo>
                    <a:pt x="254" y="157"/>
                  </a:moveTo>
                  <a:lnTo>
                    <a:pt x="239" y="168"/>
                  </a:lnTo>
                  <a:lnTo>
                    <a:pt x="223" y="180"/>
                  </a:lnTo>
                  <a:lnTo>
                    <a:pt x="186" y="204"/>
                  </a:lnTo>
                  <a:lnTo>
                    <a:pt x="146" y="229"/>
                  </a:lnTo>
                  <a:lnTo>
                    <a:pt x="106" y="255"/>
                  </a:lnTo>
                  <a:lnTo>
                    <a:pt x="69" y="281"/>
                  </a:lnTo>
                  <a:lnTo>
                    <a:pt x="52" y="294"/>
                  </a:lnTo>
                  <a:lnTo>
                    <a:pt x="37" y="306"/>
                  </a:lnTo>
                  <a:lnTo>
                    <a:pt x="25" y="318"/>
                  </a:lnTo>
                  <a:lnTo>
                    <a:pt x="14" y="330"/>
                  </a:lnTo>
                  <a:lnTo>
                    <a:pt x="6" y="341"/>
                  </a:lnTo>
                  <a:lnTo>
                    <a:pt x="2" y="352"/>
                  </a:lnTo>
                  <a:lnTo>
                    <a:pt x="0" y="363"/>
                  </a:lnTo>
                  <a:lnTo>
                    <a:pt x="0" y="376"/>
                  </a:lnTo>
                  <a:lnTo>
                    <a:pt x="2" y="389"/>
                  </a:lnTo>
                  <a:lnTo>
                    <a:pt x="6" y="403"/>
                  </a:lnTo>
                  <a:lnTo>
                    <a:pt x="12" y="417"/>
                  </a:lnTo>
                  <a:lnTo>
                    <a:pt x="20" y="431"/>
                  </a:lnTo>
                  <a:lnTo>
                    <a:pt x="39" y="457"/>
                  </a:lnTo>
                  <a:lnTo>
                    <a:pt x="51" y="468"/>
                  </a:lnTo>
                  <a:lnTo>
                    <a:pt x="63" y="479"/>
                  </a:lnTo>
                  <a:lnTo>
                    <a:pt x="77" y="487"/>
                  </a:lnTo>
                  <a:lnTo>
                    <a:pt x="91" y="494"/>
                  </a:lnTo>
                  <a:lnTo>
                    <a:pt x="106" y="498"/>
                  </a:lnTo>
                  <a:lnTo>
                    <a:pt x="122" y="500"/>
                  </a:lnTo>
                  <a:lnTo>
                    <a:pt x="138" y="498"/>
                  </a:lnTo>
                  <a:lnTo>
                    <a:pt x="155" y="494"/>
                  </a:lnTo>
                  <a:lnTo>
                    <a:pt x="173" y="485"/>
                  </a:lnTo>
                  <a:lnTo>
                    <a:pt x="195" y="472"/>
                  </a:lnTo>
                  <a:lnTo>
                    <a:pt x="219" y="456"/>
                  </a:lnTo>
                  <a:lnTo>
                    <a:pt x="245" y="437"/>
                  </a:lnTo>
                  <a:lnTo>
                    <a:pt x="272" y="415"/>
                  </a:lnTo>
                  <a:lnTo>
                    <a:pt x="301" y="391"/>
                  </a:lnTo>
                  <a:lnTo>
                    <a:pt x="330" y="366"/>
                  </a:lnTo>
                  <a:lnTo>
                    <a:pt x="359" y="340"/>
                  </a:lnTo>
                  <a:lnTo>
                    <a:pt x="415" y="285"/>
                  </a:lnTo>
                  <a:lnTo>
                    <a:pt x="441" y="259"/>
                  </a:lnTo>
                  <a:lnTo>
                    <a:pt x="466" y="233"/>
                  </a:lnTo>
                  <a:lnTo>
                    <a:pt x="487" y="209"/>
                  </a:lnTo>
                  <a:lnTo>
                    <a:pt x="506" y="186"/>
                  </a:lnTo>
                  <a:lnTo>
                    <a:pt x="521" y="166"/>
                  </a:lnTo>
                  <a:lnTo>
                    <a:pt x="532" y="149"/>
                  </a:lnTo>
                  <a:lnTo>
                    <a:pt x="540" y="134"/>
                  </a:lnTo>
                  <a:lnTo>
                    <a:pt x="544" y="119"/>
                  </a:lnTo>
                  <a:lnTo>
                    <a:pt x="546" y="105"/>
                  </a:lnTo>
                  <a:lnTo>
                    <a:pt x="545" y="91"/>
                  </a:lnTo>
                  <a:lnTo>
                    <a:pt x="542" y="78"/>
                  </a:lnTo>
                  <a:lnTo>
                    <a:pt x="538" y="66"/>
                  </a:lnTo>
                  <a:lnTo>
                    <a:pt x="531" y="54"/>
                  </a:lnTo>
                  <a:lnTo>
                    <a:pt x="523" y="43"/>
                  </a:lnTo>
                  <a:lnTo>
                    <a:pt x="505" y="25"/>
                  </a:lnTo>
                  <a:lnTo>
                    <a:pt x="484" y="11"/>
                  </a:lnTo>
                  <a:lnTo>
                    <a:pt x="462" y="3"/>
                  </a:lnTo>
                  <a:lnTo>
                    <a:pt x="452" y="0"/>
                  </a:lnTo>
                  <a:lnTo>
                    <a:pt x="443" y="0"/>
                  </a:lnTo>
                  <a:lnTo>
                    <a:pt x="434" y="1"/>
                  </a:lnTo>
                  <a:lnTo>
                    <a:pt x="425" y="5"/>
                  </a:lnTo>
                  <a:lnTo>
                    <a:pt x="415" y="10"/>
                  </a:lnTo>
                  <a:lnTo>
                    <a:pt x="404" y="17"/>
                  </a:lnTo>
                  <a:lnTo>
                    <a:pt x="382" y="35"/>
                  </a:lnTo>
                  <a:lnTo>
                    <a:pt x="359" y="57"/>
                  </a:lnTo>
                  <a:lnTo>
                    <a:pt x="334" y="82"/>
                  </a:lnTo>
                  <a:lnTo>
                    <a:pt x="308" y="108"/>
                  </a:lnTo>
                  <a:lnTo>
                    <a:pt x="282" y="133"/>
                  </a:lnTo>
                  <a:lnTo>
                    <a:pt x="254" y="157"/>
                  </a:lnTo>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4291" name="Rectangle 91"/>
            <p:cNvSpPr>
              <a:spLocks noChangeArrowheads="1"/>
            </p:cNvSpPr>
            <p:nvPr/>
          </p:nvSpPr>
          <p:spPr bwMode="auto">
            <a:xfrm>
              <a:off x="409" y="1634"/>
              <a:ext cx="24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400">
                  <a:solidFill>
                    <a:srgbClr val="FF0000"/>
                  </a:solidFill>
                  <a:latin typeface="Comic Sans MS" panose="030F0702030302020204" pitchFamily="66" charset="0"/>
                </a:rPr>
                <a:t>w</a:t>
              </a:r>
            </a:p>
          </p:txBody>
        </p:sp>
        <p:sp>
          <p:nvSpPr>
            <p:cNvPr id="224292" name="Rectangle 92"/>
            <p:cNvSpPr>
              <a:spLocks noChangeArrowheads="1"/>
            </p:cNvSpPr>
            <p:nvPr/>
          </p:nvSpPr>
          <p:spPr bwMode="auto">
            <a:xfrm>
              <a:off x="1675" y="1664"/>
              <a:ext cx="23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400">
                  <a:solidFill>
                    <a:srgbClr val="FF0000"/>
                  </a:solidFill>
                  <a:latin typeface="Comic Sans MS" panose="030F0702030302020204" pitchFamily="66" charset="0"/>
                </a:rPr>
                <a:t>x</a:t>
              </a:r>
            </a:p>
          </p:txBody>
        </p:sp>
        <p:sp>
          <p:nvSpPr>
            <p:cNvPr id="224293" name="Rectangle 93"/>
            <p:cNvSpPr>
              <a:spLocks noChangeArrowheads="1"/>
            </p:cNvSpPr>
            <p:nvPr/>
          </p:nvSpPr>
          <p:spPr bwMode="auto">
            <a:xfrm>
              <a:off x="3948" y="1664"/>
              <a:ext cx="21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400">
                  <a:solidFill>
                    <a:srgbClr val="FF0000"/>
                  </a:solidFill>
                  <a:latin typeface="Comic Sans MS" panose="030F0702030302020204" pitchFamily="66" charset="0"/>
                </a:rPr>
                <a:t>y</a:t>
              </a:r>
            </a:p>
          </p:txBody>
        </p:sp>
        <p:sp>
          <p:nvSpPr>
            <p:cNvPr id="224294" name="Rectangle 94"/>
            <p:cNvSpPr>
              <a:spLocks noChangeArrowheads="1"/>
            </p:cNvSpPr>
            <p:nvPr/>
          </p:nvSpPr>
          <p:spPr bwMode="auto">
            <a:xfrm>
              <a:off x="5310" y="1323"/>
              <a:ext cx="2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400">
                  <a:solidFill>
                    <a:srgbClr val="FF0000"/>
                  </a:solidFill>
                  <a:latin typeface="Comic Sans MS" panose="030F0702030302020204" pitchFamily="66" charset="0"/>
                </a:rPr>
                <a:t>z</a:t>
              </a:r>
            </a:p>
          </p:txBody>
        </p:sp>
        <p:sp>
          <p:nvSpPr>
            <p:cNvPr id="224295" name="Rectangle 95"/>
            <p:cNvSpPr>
              <a:spLocks noChangeArrowheads="1"/>
            </p:cNvSpPr>
            <p:nvPr/>
          </p:nvSpPr>
          <p:spPr bwMode="auto">
            <a:xfrm>
              <a:off x="1076" y="1863"/>
              <a:ext cx="25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400">
                  <a:latin typeface="Comic Sans MS" panose="030F0702030302020204" pitchFamily="66" charset="0"/>
                </a:rPr>
                <a:t>A</a:t>
              </a:r>
            </a:p>
          </p:txBody>
        </p:sp>
        <p:sp>
          <p:nvSpPr>
            <p:cNvPr id="224296" name="Rectangle 96"/>
            <p:cNvSpPr>
              <a:spLocks noChangeArrowheads="1"/>
            </p:cNvSpPr>
            <p:nvPr/>
          </p:nvSpPr>
          <p:spPr bwMode="auto">
            <a:xfrm>
              <a:off x="2246" y="2367"/>
              <a:ext cx="2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400">
                  <a:latin typeface="Comic Sans MS" panose="030F0702030302020204" pitchFamily="66" charset="0"/>
                </a:rPr>
                <a:t>C</a:t>
              </a:r>
            </a:p>
          </p:txBody>
        </p:sp>
        <p:sp>
          <p:nvSpPr>
            <p:cNvPr id="224297" name="Rectangle 97"/>
            <p:cNvSpPr>
              <a:spLocks noChangeArrowheads="1"/>
            </p:cNvSpPr>
            <p:nvPr/>
          </p:nvSpPr>
          <p:spPr bwMode="auto">
            <a:xfrm>
              <a:off x="2245" y="1878"/>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400">
                  <a:latin typeface="Comic Sans MS" panose="030F0702030302020204" pitchFamily="66" charset="0"/>
                </a:rPr>
                <a:t>D</a:t>
              </a:r>
            </a:p>
          </p:txBody>
        </p:sp>
        <p:sp>
          <p:nvSpPr>
            <p:cNvPr id="224298" name="Rectangle 98"/>
            <p:cNvSpPr>
              <a:spLocks noChangeArrowheads="1"/>
            </p:cNvSpPr>
            <p:nvPr/>
          </p:nvSpPr>
          <p:spPr bwMode="auto">
            <a:xfrm>
              <a:off x="3401" y="1900"/>
              <a:ext cx="2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400">
                  <a:latin typeface="Comic Sans MS" panose="030F0702030302020204" pitchFamily="66" charset="0"/>
                </a:rPr>
                <a:t>B</a:t>
              </a:r>
            </a:p>
          </p:txBody>
        </p:sp>
        <p:sp>
          <p:nvSpPr>
            <p:cNvPr id="224299" name="Line 99"/>
            <p:cNvSpPr>
              <a:spLocks noChangeShapeType="1"/>
            </p:cNvSpPr>
            <p:nvPr/>
          </p:nvSpPr>
          <p:spPr bwMode="auto">
            <a:xfrm>
              <a:off x="2592" y="2338"/>
              <a:ext cx="477" cy="10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224263" name="Rectangle 101"/>
          <p:cNvSpPr>
            <a:spLocks noChangeArrowheads="1"/>
          </p:cNvSpPr>
          <p:nvPr/>
        </p:nvSpPr>
        <p:spPr bwMode="auto">
          <a:xfrm>
            <a:off x="1820863" y="1047751"/>
            <a:ext cx="2451100" cy="1254125"/>
          </a:xfrm>
          <a:prstGeom prst="rect">
            <a:avLst/>
          </a:prstGeom>
          <a:noFill/>
          <a:ln w="254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1600" b="1">
                <a:solidFill>
                  <a:schemeClr val="accent2"/>
                </a:solidFill>
                <a:latin typeface="Comic Sans MS" panose="030F0702030302020204" pitchFamily="66" charset="0"/>
              </a:rPr>
              <a:t> </a:t>
            </a:r>
            <a:r>
              <a:rPr lang="zh-CN" altLang="en-US" sz="1600" b="1">
                <a:latin typeface="Comic Sans MS" panose="030F0702030302020204" pitchFamily="66" charset="0"/>
              </a:rPr>
              <a:t>目的 下一跳路由器  跳数</a:t>
            </a:r>
          </a:p>
          <a:p>
            <a:r>
              <a:rPr lang="zh-CN" altLang="en-US" sz="1600" b="1">
                <a:latin typeface="Comic Sans MS" panose="030F0702030302020204" pitchFamily="66" charset="0"/>
              </a:rPr>
              <a:t>   </a:t>
            </a:r>
            <a:r>
              <a:rPr lang="en-US" altLang="zh-CN" sz="1600" b="1">
                <a:latin typeface="Comic Sans MS" panose="030F0702030302020204" pitchFamily="66" charset="0"/>
              </a:rPr>
              <a:t>w	  -          -</a:t>
            </a:r>
          </a:p>
          <a:p>
            <a:r>
              <a:rPr lang="en-US" altLang="zh-CN" sz="1600" b="1">
                <a:latin typeface="Comic Sans MS" panose="030F0702030302020204" pitchFamily="66" charset="0"/>
              </a:rPr>
              <a:t>   x	  -          -</a:t>
            </a:r>
          </a:p>
          <a:p>
            <a:r>
              <a:rPr lang="en-US" altLang="zh-CN" sz="1600" b="1">
                <a:latin typeface="Comic Sans MS" panose="030F0702030302020204" pitchFamily="66" charset="0"/>
              </a:rPr>
              <a:t>   z	  C          4</a:t>
            </a:r>
          </a:p>
          <a:p>
            <a:r>
              <a:rPr lang="en-US" altLang="zh-CN" sz="1600" b="1">
                <a:latin typeface="Comic Sans MS" panose="030F0702030302020204" pitchFamily="66" charset="0"/>
              </a:rPr>
              <a:t>   ….	  …         ...</a:t>
            </a:r>
          </a:p>
        </p:txBody>
      </p:sp>
      <p:sp>
        <p:nvSpPr>
          <p:cNvPr id="224264" name="Rectangle 102"/>
          <p:cNvSpPr>
            <a:spLocks noChangeArrowheads="1"/>
          </p:cNvSpPr>
          <p:nvPr/>
        </p:nvSpPr>
        <p:spPr bwMode="auto">
          <a:xfrm>
            <a:off x="4572001" y="1055689"/>
            <a:ext cx="279884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latin typeface="Comic Sans MS" panose="030F0702030302020204" pitchFamily="66" charset="0"/>
              </a:rPr>
              <a:t>从</a:t>
            </a:r>
            <a:r>
              <a:rPr lang="en-US" altLang="zh-CN" sz="2400" b="1">
                <a:latin typeface="Comic Sans MS" panose="030F0702030302020204" pitchFamily="66" charset="0"/>
              </a:rPr>
              <a:t>A</a:t>
            </a:r>
            <a:r>
              <a:rPr lang="zh-CN" altLang="en-US" sz="2400" b="1">
                <a:latin typeface="Comic Sans MS" panose="030F0702030302020204" pitchFamily="66" charset="0"/>
              </a:rPr>
              <a:t>到</a:t>
            </a:r>
            <a:r>
              <a:rPr lang="en-US" altLang="zh-CN" sz="2400" b="1">
                <a:latin typeface="Comic Sans MS" panose="030F0702030302020204" pitchFamily="66" charset="0"/>
              </a:rPr>
              <a:t>D</a:t>
            </a:r>
            <a:r>
              <a:rPr lang="zh-CN" altLang="en-US" sz="2400" b="1">
                <a:latin typeface="Comic Sans MS" panose="030F0702030302020204" pitchFamily="66" charset="0"/>
              </a:rPr>
              <a:t>的一个通告</a:t>
            </a:r>
          </a:p>
        </p:txBody>
      </p:sp>
      <p:sp>
        <p:nvSpPr>
          <p:cNvPr id="224265" name="Line 103"/>
          <p:cNvSpPr>
            <a:spLocks noChangeShapeType="1"/>
          </p:cNvSpPr>
          <p:nvPr/>
        </p:nvSpPr>
        <p:spPr bwMode="auto">
          <a:xfrm flipH="1">
            <a:off x="4173538" y="1452563"/>
            <a:ext cx="330200" cy="18415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24266" name="Line 104"/>
          <p:cNvSpPr>
            <a:spLocks noChangeShapeType="1"/>
          </p:cNvSpPr>
          <p:nvPr/>
        </p:nvSpPr>
        <p:spPr bwMode="auto">
          <a:xfrm>
            <a:off x="5664201" y="5249864"/>
            <a:ext cx="354013" cy="244475"/>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267" name="Line 105"/>
          <p:cNvSpPr>
            <a:spLocks noChangeShapeType="1"/>
          </p:cNvSpPr>
          <p:nvPr/>
        </p:nvSpPr>
        <p:spPr bwMode="auto">
          <a:xfrm flipV="1">
            <a:off x="5649913" y="5237164"/>
            <a:ext cx="354012" cy="280987"/>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268" name="Line 106"/>
          <p:cNvSpPr>
            <a:spLocks noChangeShapeType="1"/>
          </p:cNvSpPr>
          <p:nvPr/>
        </p:nvSpPr>
        <p:spPr bwMode="auto">
          <a:xfrm>
            <a:off x="8404226" y="5267326"/>
            <a:ext cx="354013" cy="244475"/>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4269" name="Line 107"/>
          <p:cNvSpPr>
            <a:spLocks noChangeShapeType="1"/>
          </p:cNvSpPr>
          <p:nvPr/>
        </p:nvSpPr>
        <p:spPr bwMode="auto">
          <a:xfrm flipV="1">
            <a:off x="8402638" y="5218114"/>
            <a:ext cx="354012" cy="280987"/>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0509170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2208213" y="406400"/>
            <a:ext cx="6678612" cy="700088"/>
          </a:xfrm>
        </p:spPr>
        <p:txBody>
          <a:bodyPr>
            <a:normAutofit/>
          </a:bodyPr>
          <a:lstStyle/>
          <a:p>
            <a:pPr eaLnBrk="1" hangingPunct="1"/>
            <a:r>
              <a:rPr lang="en-US" altLang="zh-CN" sz="3200" b="1" dirty="0">
                <a:latin typeface="宋体" panose="02010600030101010101" pitchFamily="2" charset="-122"/>
                <a:ea typeface="宋体" panose="02010600030101010101" pitchFamily="2" charset="-122"/>
              </a:rPr>
              <a:t>RIP: </a:t>
            </a:r>
            <a:r>
              <a:rPr lang="zh-CN" altLang="en-US" sz="3200" b="1" dirty="0">
                <a:latin typeface="宋体" panose="02010600030101010101" pitchFamily="2" charset="-122"/>
                <a:ea typeface="宋体" panose="02010600030101010101" pitchFamily="2" charset="-122"/>
              </a:rPr>
              <a:t>链路失败及恢复</a:t>
            </a:r>
            <a:r>
              <a:rPr lang="zh-CN" altLang="en-US" sz="3200" b="1" dirty="0" smtClean="0">
                <a:latin typeface="宋体" panose="02010600030101010101" pitchFamily="2" charset="-122"/>
                <a:ea typeface="宋体" panose="02010600030101010101" pitchFamily="2" charset="-122"/>
              </a:rPr>
              <a:t> </a:t>
            </a:r>
          </a:p>
        </p:txBody>
      </p:sp>
      <p:sp>
        <p:nvSpPr>
          <p:cNvPr id="226307" name="Rectangle 3"/>
          <p:cNvSpPr>
            <a:spLocks noGrp="1" noChangeArrowheads="1"/>
          </p:cNvSpPr>
          <p:nvPr>
            <p:ph idx="1"/>
          </p:nvPr>
        </p:nvSpPr>
        <p:spPr>
          <a:xfrm>
            <a:off x="2287588" y="1644650"/>
            <a:ext cx="8229600" cy="5181600"/>
          </a:xfrm>
        </p:spPr>
        <p:txBody>
          <a:bodyPr/>
          <a:lstStyle/>
          <a:p>
            <a:pPr eaLnBrk="1" hangingPunct="1">
              <a:lnSpc>
                <a:spcPct val="150000"/>
              </a:lnSpc>
              <a:buFontTx/>
              <a:buNone/>
            </a:pPr>
            <a:r>
              <a:rPr lang="zh-CN" altLang="en-US" sz="2400" b="1" dirty="0" smtClean="0">
                <a:latin typeface="宋体" panose="02010600030101010101" pitchFamily="2" charset="-122"/>
                <a:ea typeface="宋体" panose="02010600030101010101" pitchFamily="2" charset="-122"/>
              </a:rPr>
              <a:t>若</a:t>
            </a:r>
            <a:r>
              <a:rPr lang="en-US" altLang="zh-CN" sz="2400" b="1" dirty="0" smtClean="0">
                <a:latin typeface="宋体" panose="02010600030101010101" pitchFamily="2" charset="-122"/>
                <a:ea typeface="宋体" panose="02010600030101010101" pitchFamily="2" charset="-122"/>
              </a:rPr>
              <a:t>180</a:t>
            </a:r>
            <a:r>
              <a:rPr lang="zh-CN" altLang="en-US" sz="2400" b="1" dirty="0" smtClean="0">
                <a:latin typeface="宋体" panose="02010600030101010101" pitchFamily="2" charset="-122"/>
                <a:ea typeface="宋体" panose="02010600030101010101" pitchFamily="2" charset="-122"/>
              </a:rPr>
              <a:t>秒后没有收到通告，则认为邻居死机或链路中断。</a:t>
            </a:r>
          </a:p>
          <a:p>
            <a:pPr lvl="1" defTabSz="0">
              <a:lnSpc>
                <a:spcPct val="150000"/>
              </a:lnSpc>
              <a:spcAft>
                <a:spcPct val="0"/>
              </a:spcAft>
              <a:buClr>
                <a:srgbClr val="1F1F20"/>
              </a:buClr>
              <a:buNone/>
              <a:tabLst>
                <a:tab pos="542925" algn="l"/>
              </a:tabLst>
            </a:pPr>
            <a:r>
              <a:rPr lang="zh-CN" altLang="en-US" sz="2200" b="1" dirty="0">
                <a:latin typeface="宋体" panose="02010600030101010101" pitchFamily="2" charset="-122"/>
                <a:ea typeface="宋体" panose="02010600030101010101" pitchFamily="2" charset="-122"/>
              </a:rPr>
              <a:t>通过故障邻居的路由失败</a:t>
            </a:r>
          </a:p>
          <a:p>
            <a:pPr lvl="1" defTabSz="0">
              <a:lnSpc>
                <a:spcPct val="150000"/>
              </a:lnSpc>
              <a:spcAft>
                <a:spcPct val="0"/>
              </a:spcAft>
              <a:buClr>
                <a:srgbClr val="1F1F20"/>
              </a:buClr>
              <a:buNone/>
              <a:tabLst>
                <a:tab pos="542925" algn="l"/>
              </a:tabLst>
            </a:pPr>
            <a:r>
              <a:rPr lang="zh-CN" altLang="en-US" sz="2200" b="1" dirty="0">
                <a:latin typeface="宋体" panose="02010600030101010101" pitchFamily="2" charset="-122"/>
                <a:ea typeface="宋体" panose="02010600030101010101" pitchFamily="2" charset="-122"/>
              </a:rPr>
              <a:t>新的公告发送给其他邻居</a:t>
            </a:r>
          </a:p>
          <a:p>
            <a:pPr lvl="1" defTabSz="0">
              <a:lnSpc>
                <a:spcPct val="150000"/>
              </a:lnSpc>
              <a:spcAft>
                <a:spcPct val="0"/>
              </a:spcAft>
              <a:buClr>
                <a:srgbClr val="1F1F20"/>
              </a:buClr>
              <a:buNone/>
              <a:tabLst>
                <a:tab pos="542925" algn="l"/>
              </a:tabLst>
            </a:pPr>
            <a:r>
              <a:rPr lang="zh-CN" altLang="en-US" sz="2200" b="1" dirty="0">
                <a:latin typeface="宋体" panose="02010600030101010101" pitchFamily="2" charset="-122"/>
                <a:ea typeface="宋体" panose="02010600030101010101" pitchFamily="2" charset="-122"/>
              </a:rPr>
              <a:t>邻居然后再发送新的公告 </a:t>
            </a:r>
            <a:r>
              <a:rPr lang="en-US" altLang="zh-CN" sz="2200" b="1" dirty="0">
                <a:latin typeface="宋体" panose="02010600030101010101" pitchFamily="2" charset="-122"/>
                <a:ea typeface="宋体" panose="02010600030101010101" pitchFamily="2" charset="-122"/>
              </a:rPr>
              <a:t>(</a:t>
            </a:r>
            <a:r>
              <a:rPr lang="zh-CN" altLang="en-US" sz="2200" b="1" dirty="0">
                <a:latin typeface="宋体" panose="02010600030101010101" pitchFamily="2" charset="-122"/>
                <a:ea typeface="宋体" panose="02010600030101010101" pitchFamily="2" charset="-122"/>
              </a:rPr>
              <a:t>如果转发表发生变化</a:t>
            </a:r>
            <a:r>
              <a:rPr lang="en-US" altLang="zh-CN" sz="2200" b="1" dirty="0">
                <a:latin typeface="宋体" panose="02010600030101010101" pitchFamily="2" charset="-122"/>
                <a:ea typeface="宋体" panose="02010600030101010101" pitchFamily="2" charset="-122"/>
              </a:rPr>
              <a:t>)</a:t>
            </a:r>
          </a:p>
          <a:p>
            <a:pPr lvl="1" defTabSz="0">
              <a:lnSpc>
                <a:spcPct val="150000"/>
              </a:lnSpc>
              <a:spcAft>
                <a:spcPct val="0"/>
              </a:spcAft>
              <a:buClr>
                <a:srgbClr val="1F1F20"/>
              </a:buClr>
              <a:buNone/>
              <a:tabLst>
                <a:tab pos="542925" algn="l"/>
              </a:tabLst>
            </a:pPr>
            <a:r>
              <a:rPr lang="zh-CN" altLang="en-US" sz="2200" b="1" dirty="0">
                <a:latin typeface="宋体" panose="02010600030101010101" pitchFamily="2" charset="-122"/>
                <a:ea typeface="宋体" panose="02010600030101010101" pitchFamily="2" charset="-122"/>
              </a:rPr>
              <a:t>链路故障信息快速传播到整个网络</a:t>
            </a:r>
          </a:p>
          <a:p>
            <a:pPr lvl="1" defTabSz="0">
              <a:lnSpc>
                <a:spcPct val="150000"/>
              </a:lnSpc>
              <a:spcAft>
                <a:spcPct val="0"/>
              </a:spcAft>
              <a:buClr>
                <a:srgbClr val="1F1F20"/>
              </a:buClr>
              <a:buNone/>
              <a:tabLst>
                <a:tab pos="542925" algn="l"/>
              </a:tabLst>
            </a:pPr>
            <a:r>
              <a:rPr lang="zh-CN" altLang="en-US" sz="2200" b="1" dirty="0">
                <a:latin typeface="宋体" panose="02010600030101010101" pitchFamily="2" charset="-122"/>
                <a:ea typeface="宋体" panose="02010600030101010101" pitchFamily="2" charset="-122"/>
              </a:rPr>
              <a:t>毒性逆转用于防止</a:t>
            </a:r>
            <a:r>
              <a:rPr lang="zh-CN" altLang="en-US" sz="2200" b="1" i="1" dirty="0">
                <a:solidFill>
                  <a:schemeClr val="tx2"/>
                </a:solidFill>
                <a:latin typeface="宋体" panose="02010600030101010101" pitchFamily="2" charset="-122"/>
                <a:ea typeface="宋体" panose="02010600030101010101" pitchFamily="2" charset="-122"/>
              </a:rPr>
              <a:t>乒乓循环</a:t>
            </a:r>
            <a:r>
              <a:rPr lang="zh-CN" altLang="en-US" sz="2200" b="1" dirty="0">
                <a:latin typeface="宋体" panose="02010600030101010101" pitchFamily="2" charset="-122"/>
                <a:ea typeface="宋体" panose="02010600030101010101" pitchFamily="2" charset="-122"/>
              </a:rPr>
              <a:t> </a:t>
            </a:r>
            <a:r>
              <a:rPr lang="en-US" altLang="zh-CN" sz="2200" b="1" dirty="0">
                <a:latin typeface="宋体" panose="02010600030101010101" pitchFamily="2" charset="-122"/>
                <a:ea typeface="宋体" panose="02010600030101010101" pitchFamily="2" charset="-122"/>
              </a:rPr>
              <a:t>(</a:t>
            </a:r>
            <a:r>
              <a:rPr lang="zh-CN" altLang="en-US" sz="2200" b="1" dirty="0">
                <a:latin typeface="宋体" panose="02010600030101010101" pitchFamily="2" charset="-122"/>
                <a:ea typeface="宋体" panose="02010600030101010101" pitchFamily="2" charset="-122"/>
              </a:rPr>
              <a:t>无限距离 </a:t>
            </a:r>
            <a:r>
              <a:rPr lang="en-US" altLang="zh-CN" sz="2200" b="1" dirty="0">
                <a:latin typeface="宋体" panose="02010600030101010101" pitchFamily="2" charset="-122"/>
                <a:ea typeface="宋体" panose="02010600030101010101" pitchFamily="2" charset="-122"/>
              </a:rPr>
              <a:t>= 16 </a:t>
            </a:r>
            <a:r>
              <a:rPr lang="zh-CN" altLang="en-US" sz="2200" b="1" dirty="0">
                <a:latin typeface="宋体" panose="02010600030101010101" pitchFamily="2" charset="-122"/>
                <a:ea typeface="宋体" panose="02010600030101010101" pitchFamily="2" charset="-122"/>
              </a:rPr>
              <a:t>跳</a:t>
            </a:r>
            <a:r>
              <a:rPr lang="en-US" altLang="zh-CN" sz="2200" b="1" dirty="0">
                <a:latin typeface="宋体" panose="02010600030101010101" pitchFamily="2" charset="-122"/>
                <a:ea typeface="宋体" panose="02010600030101010101" pitchFamily="2" charset="-122"/>
              </a:rPr>
              <a:t>)</a:t>
            </a:r>
          </a:p>
        </p:txBody>
      </p:sp>
      <p:sp>
        <p:nvSpPr>
          <p:cNvPr id="207875" name="灯片编号占位符 4"/>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957D0C26-AF06-4D17-8685-6D12083D065A}" type="slidenum">
              <a:rPr altLang="zh-CN" dirty="0" smtClean="0">
                <a:solidFill>
                  <a:srgbClr val="919293"/>
                </a:solidFill>
                <a:ea typeface="黑体" panose="02010609060101010101" pitchFamily="49" charset="-122"/>
              </a:rPr>
              <a:pPr>
                <a:defRPr/>
              </a:pPr>
              <a:t>38</a:t>
            </a:fld>
            <a:endParaRPr lang="zh-CN" altLang="zh-CN" smtClean="0">
              <a:solidFill>
                <a:srgbClr val="919293"/>
              </a:solidFill>
              <a:ea typeface="黑体" panose="02010609060101010101" pitchFamily="49" charset="-122"/>
            </a:endParaRPr>
          </a:p>
        </p:txBody>
      </p:sp>
    </p:spTree>
    <p:extLst>
      <p:ext uri="{BB962C8B-B14F-4D97-AF65-F5344CB8AC3E}">
        <p14:creationId xmlns:p14="http://schemas.microsoft.com/office/powerpoint/2010/main" val="34207096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2587626" y="374650"/>
            <a:ext cx="6678613" cy="700088"/>
          </a:xfrm>
        </p:spPr>
        <p:txBody>
          <a:bodyPr>
            <a:normAutofit/>
          </a:bodyPr>
          <a:lstStyle/>
          <a:p>
            <a:pPr eaLnBrk="1" hangingPunct="1"/>
            <a:r>
              <a:rPr lang="en-US" altLang="zh-CN" sz="3200" b="1" dirty="0">
                <a:latin typeface="宋体" panose="02010600030101010101" pitchFamily="2" charset="-122"/>
                <a:ea typeface="宋体" panose="02010600030101010101" pitchFamily="2" charset="-122"/>
              </a:rPr>
              <a:t>RIP </a:t>
            </a:r>
            <a:r>
              <a:rPr lang="zh-CN" altLang="en-US" sz="3200" b="1" dirty="0">
                <a:latin typeface="宋体" panose="02010600030101010101" pitchFamily="2" charset="-122"/>
                <a:ea typeface="宋体" panose="02010600030101010101" pitchFamily="2" charset="-122"/>
              </a:rPr>
              <a:t>转发表处理</a:t>
            </a:r>
          </a:p>
        </p:txBody>
      </p:sp>
      <p:sp>
        <p:nvSpPr>
          <p:cNvPr id="228355" name="Rectangle 3"/>
          <p:cNvSpPr>
            <a:spLocks noGrp="1" noChangeArrowheads="1"/>
          </p:cNvSpPr>
          <p:nvPr>
            <p:ph idx="1"/>
          </p:nvPr>
        </p:nvSpPr>
        <p:spPr>
          <a:xfrm>
            <a:off x="2664403" y="1480271"/>
            <a:ext cx="6678613" cy="2913062"/>
          </a:xfrm>
        </p:spPr>
        <p:txBody>
          <a:bodyPr/>
          <a:lstStyle/>
          <a:p>
            <a:pPr eaLnBrk="1" hangingPunct="1"/>
            <a:r>
              <a:rPr lang="en-US" altLang="zh-CN" sz="2400" b="1" dirty="0" smtClean="0">
                <a:latin typeface="宋体" panose="02010600030101010101" pitchFamily="2" charset="-122"/>
                <a:ea typeface="宋体" panose="02010600030101010101" pitchFamily="2" charset="-122"/>
              </a:rPr>
              <a:t>RIP</a:t>
            </a:r>
            <a:r>
              <a:rPr lang="zh-CN" altLang="en-US" sz="2400" b="1" dirty="0" smtClean="0">
                <a:latin typeface="宋体" panose="02010600030101010101" pitchFamily="2" charset="-122"/>
                <a:ea typeface="宋体" panose="02010600030101010101" pitchFamily="2" charset="-122"/>
              </a:rPr>
              <a:t>转发表（路由表）是由</a:t>
            </a:r>
            <a:r>
              <a:rPr lang="zh-CN" altLang="en-US" sz="2400" b="1" dirty="0" smtClean="0">
                <a:solidFill>
                  <a:schemeClr val="tx2"/>
                </a:solidFill>
                <a:latin typeface="宋体" panose="02010600030101010101" pitchFamily="2" charset="-122"/>
                <a:ea typeface="宋体" panose="02010600030101010101" pitchFamily="2" charset="-122"/>
              </a:rPr>
              <a:t>应用级</a:t>
            </a:r>
            <a:r>
              <a:rPr lang="zh-CN" altLang="en-US" sz="2400" b="1" dirty="0" smtClean="0">
                <a:latin typeface="宋体" panose="02010600030101010101" pitchFamily="2" charset="-122"/>
                <a:ea typeface="宋体" panose="02010600030101010101" pitchFamily="2" charset="-122"/>
              </a:rPr>
              <a:t>的进程称为 </a:t>
            </a:r>
            <a:r>
              <a:rPr lang="en-US" altLang="zh-CN" sz="2400" b="1" dirty="0" smtClean="0">
                <a:latin typeface="宋体" panose="02010600030101010101" pitchFamily="2" charset="-122"/>
                <a:ea typeface="宋体" panose="02010600030101010101" pitchFamily="2" charset="-122"/>
              </a:rPr>
              <a:t>route-d (</a:t>
            </a:r>
            <a:r>
              <a:rPr lang="zh-CN" altLang="en-US" sz="2400" b="1" dirty="0" smtClean="0">
                <a:latin typeface="宋体" panose="02010600030101010101" pitchFamily="2" charset="-122"/>
                <a:ea typeface="宋体" panose="02010600030101010101" pitchFamily="2" charset="-122"/>
              </a:rPr>
              <a:t>后台程序</a:t>
            </a:r>
            <a:r>
              <a:rPr lang="en-US" altLang="zh-CN" sz="2400" b="1" dirty="0" smtClean="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管理的。</a:t>
            </a:r>
          </a:p>
          <a:p>
            <a:pPr eaLnBrk="1" hangingPunct="1"/>
            <a:r>
              <a:rPr lang="zh-CN" altLang="en-US" sz="2400" b="1" dirty="0" smtClean="0">
                <a:latin typeface="宋体" panose="02010600030101010101" pitchFamily="2" charset="-122"/>
                <a:ea typeface="宋体" panose="02010600030101010101" pitchFamily="2" charset="-122"/>
              </a:rPr>
              <a:t>通告通过 </a:t>
            </a:r>
            <a:r>
              <a:rPr lang="en-US" altLang="zh-CN" sz="2400" b="1" dirty="0" smtClean="0">
                <a:latin typeface="宋体" panose="02010600030101010101" pitchFamily="2" charset="-122"/>
                <a:ea typeface="宋体" panose="02010600030101010101" pitchFamily="2" charset="-122"/>
              </a:rPr>
              <a:t>UDP </a:t>
            </a:r>
            <a:r>
              <a:rPr lang="zh-CN" altLang="en-US" sz="2400" b="1" dirty="0" smtClean="0">
                <a:latin typeface="宋体" panose="02010600030101010101" pitchFamily="2" charset="-122"/>
                <a:ea typeface="宋体" panose="02010600030101010101" pitchFamily="2" charset="-122"/>
              </a:rPr>
              <a:t>报文进行发送</a:t>
            </a: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周期性重复</a:t>
            </a:r>
          </a:p>
          <a:p>
            <a:pPr eaLnBrk="1" hangingPunct="1"/>
            <a:endParaRPr lang="en-US" altLang="zh-CN" b="1" dirty="0" smtClean="0">
              <a:latin typeface="宋体" panose="02010600030101010101" pitchFamily="2" charset="-122"/>
              <a:ea typeface="宋体" panose="02010600030101010101" pitchFamily="2" charset="-122"/>
            </a:endParaRPr>
          </a:p>
        </p:txBody>
      </p:sp>
      <p:sp>
        <p:nvSpPr>
          <p:cNvPr id="209923" name="灯片编号占位符 4"/>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CF136A3E-BDDE-4AD0-9620-731148169C28}" type="slidenum">
              <a:rPr altLang="zh-CN" dirty="0" smtClean="0">
                <a:solidFill>
                  <a:srgbClr val="919293"/>
                </a:solidFill>
                <a:ea typeface="黑体" panose="02010609060101010101" pitchFamily="49" charset="-122"/>
              </a:rPr>
              <a:pPr>
                <a:defRPr/>
              </a:pPr>
              <a:t>39</a:t>
            </a:fld>
            <a:endParaRPr lang="zh-CN" altLang="zh-CN" smtClean="0">
              <a:solidFill>
                <a:srgbClr val="919293"/>
              </a:solidFill>
              <a:ea typeface="黑体" panose="02010609060101010101" pitchFamily="49" charset="-122"/>
            </a:endParaRPr>
          </a:p>
        </p:txBody>
      </p:sp>
      <p:sp>
        <p:nvSpPr>
          <p:cNvPr id="228357" name="Rectangle 4"/>
          <p:cNvSpPr>
            <a:spLocks noChangeArrowheads="1"/>
          </p:cNvSpPr>
          <p:nvPr/>
        </p:nvSpPr>
        <p:spPr bwMode="auto">
          <a:xfrm>
            <a:off x="2789238" y="5556251"/>
            <a:ext cx="2652712" cy="3730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physical</a:t>
            </a:r>
          </a:p>
        </p:txBody>
      </p:sp>
      <p:sp>
        <p:nvSpPr>
          <p:cNvPr id="228358" name="Rectangle 5"/>
          <p:cNvSpPr>
            <a:spLocks noChangeArrowheads="1"/>
          </p:cNvSpPr>
          <p:nvPr/>
        </p:nvSpPr>
        <p:spPr bwMode="auto">
          <a:xfrm>
            <a:off x="2794000" y="5180013"/>
            <a:ext cx="2647950" cy="3730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link</a:t>
            </a:r>
          </a:p>
        </p:txBody>
      </p:sp>
      <p:sp>
        <p:nvSpPr>
          <p:cNvPr id="228359" name="Rectangle 6"/>
          <p:cNvSpPr>
            <a:spLocks noChangeArrowheads="1"/>
          </p:cNvSpPr>
          <p:nvPr/>
        </p:nvSpPr>
        <p:spPr bwMode="auto">
          <a:xfrm>
            <a:off x="2794000" y="4529138"/>
            <a:ext cx="2647950" cy="647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network     forwarding</a:t>
            </a:r>
          </a:p>
          <a:p>
            <a:r>
              <a:rPr lang="en-US" altLang="zh-CN">
                <a:latin typeface="Comic Sans MS" panose="030F0702030302020204" pitchFamily="66" charset="0"/>
              </a:rPr>
              <a:t>   (IP)            table</a:t>
            </a:r>
          </a:p>
        </p:txBody>
      </p:sp>
      <p:sp>
        <p:nvSpPr>
          <p:cNvPr id="228360" name="Rectangle 7"/>
          <p:cNvSpPr>
            <a:spLocks noChangeArrowheads="1"/>
          </p:cNvSpPr>
          <p:nvPr/>
        </p:nvSpPr>
        <p:spPr bwMode="auto">
          <a:xfrm>
            <a:off x="4051300" y="4564064"/>
            <a:ext cx="1233488"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8361" name="Rectangle 8"/>
          <p:cNvSpPr>
            <a:spLocks noChangeArrowheads="1"/>
          </p:cNvSpPr>
          <p:nvPr/>
        </p:nvSpPr>
        <p:spPr bwMode="auto">
          <a:xfrm>
            <a:off x="2794000" y="3878263"/>
            <a:ext cx="2647950" cy="647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Transprt</a:t>
            </a:r>
          </a:p>
          <a:p>
            <a:r>
              <a:rPr lang="en-US" altLang="zh-CN">
                <a:latin typeface="Comic Sans MS" panose="030F0702030302020204" pitchFamily="66" charset="0"/>
              </a:rPr>
              <a:t>  (UDP)</a:t>
            </a:r>
          </a:p>
        </p:txBody>
      </p:sp>
      <p:grpSp>
        <p:nvGrpSpPr>
          <p:cNvPr id="228362" name="Group 11"/>
          <p:cNvGrpSpPr>
            <a:grpSpLocks/>
          </p:cNvGrpSpPr>
          <p:nvPr/>
        </p:nvGrpSpPr>
        <p:grpSpPr bwMode="auto">
          <a:xfrm>
            <a:off x="3638551" y="3124201"/>
            <a:ext cx="1255713" cy="557213"/>
            <a:chOff x="1332" y="2109"/>
            <a:chExt cx="791" cy="351"/>
          </a:xfrm>
        </p:grpSpPr>
        <p:sp>
          <p:nvSpPr>
            <p:cNvPr id="228376" name="Oval 9"/>
            <p:cNvSpPr>
              <a:spLocks noChangeArrowheads="1"/>
            </p:cNvSpPr>
            <p:nvPr/>
          </p:nvSpPr>
          <p:spPr bwMode="auto">
            <a:xfrm>
              <a:off x="1332" y="2109"/>
              <a:ext cx="791" cy="35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8377" name="Rectangle 10"/>
            <p:cNvSpPr>
              <a:spLocks noChangeArrowheads="1"/>
            </p:cNvSpPr>
            <p:nvPr/>
          </p:nvSpPr>
          <p:spPr bwMode="auto">
            <a:xfrm>
              <a:off x="1450" y="2165"/>
              <a:ext cx="5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routed</a:t>
              </a:r>
            </a:p>
          </p:txBody>
        </p:sp>
      </p:grpSp>
      <p:sp>
        <p:nvSpPr>
          <p:cNvPr id="228363" name="Line 12"/>
          <p:cNvSpPr>
            <a:spLocks noChangeShapeType="1"/>
          </p:cNvSpPr>
          <p:nvPr/>
        </p:nvSpPr>
        <p:spPr bwMode="auto">
          <a:xfrm flipV="1">
            <a:off x="3905250" y="3659188"/>
            <a:ext cx="0" cy="20383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28364" name="Rectangle 13"/>
          <p:cNvSpPr>
            <a:spLocks noChangeArrowheads="1"/>
          </p:cNvSpPr>
          <p:nvPr/>
        </p:nvSpPr>
        <p:spPr bwMode="auto">
          <a:xfrm>
            <a:off x="6850063" y="5562601"/>
            <a:ext cx="2652712" cy="3730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a:r>
              <a:rPr lang="en-US" altLang="zh-CN">
                <a:latin typeface="Comic Sans MS" panose="030F0702030302020204" pitchFamily="66" charset="0"/>
              </a:rPr>
              <a:t>physical</a:t>
            </a:r>
          </a:p>
        </p:txBody>
      </p:sp>
      <p:sp>
        <p:nvSpPr>
          <p:cNvPr id="228365" name="Rectangle 14"/>
          <p:cNvSpPr>
            <a:spLocks noChangeArrowheads="1"/>
          </p:cNvSpPr>
          <p:nvPr/>
        </p:nvSpPr>
        <p:spPr bwMode="auto">
          <a:xfrm>
            <a:off x="6854825" y="5186363"/>
            <a:ext cx="2647950" cy="3730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a:r>
              <a:rPr lang="en-US" altLang="zh-CN">
                <a:latin typeface="Comic Sans MS" panose="030F0702030302020204" pitchFamily="66" charset="0"/>
              </a:rPr>
              <a:t>link</a:t>
            </a:r>
          </a:p>
        </p:txBody>
      </p:sp>
      <p:sp>
        <p:nvSpPr>
          <p:cNvPr id="228366" name="Rectangle 15"/>
          <p:cNvSpPr>
            <a:spLocks noChangeArrowheads="1"/>
          </p:cNvSpPr>
          <p:nvPr/>
        </p:nvSpPr>
        <p:spPr bwMode="auto">
          <a:xfrm>
            <a:off x="6854825" y="4535488"/>
            <a:ext cx="2647950" cy="647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a:r>
              <a:rPr lang="en-US" altLang="zh-CN">
                <a:latin typeface="Comic Sans MS" panose="030F0702030302020204" pitchFamily="66" charset="0"/>
              </a:rPr>
              <a:t>network</a:t>
            </a:r>
          </a:p>
          <a:p>
            <a:pPr algn="r"/>
            <a:r>
              <a:rPr lang="en-US" altLang="zh-CN">
                <a:latin typeface="Comic Sans MS" panose="030F0702030302020204" pitchFamily="66" charset="0"/>
              </a:rPr>
              <a:t>   (IP)</a:t>
            </a:r>
          </a:p>
        </p:txBody>
      </p:sp>
      <p:sp>
        <p:nvSpPr>
          <p:cNvPr id="228367" name="Rectangle 16"/>
          <p:cNvSpPr>
            <a:spLocks noChangeArrowheads="1"/>
          </p:cNvSpPr>
          <p:nvPr/>
        </p:nvSpPr>
        <p:spPr bwMode="auto">
          <a:xfrm>
            <a:off x="6854825" y="3884613"/>
            <a:ext cx="2647950" cy="647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a:r>
              <a:rPr lang="en-US" altLang="zh-CN">
                <a:latin typeface="Comic Sans MS" panose="030F0702030302020204" pitchFamily="66" charset="0"/>
              </a:rPr>
              <a:t>Transprt</a:t>
            </a:r>
          </a:p>
          <a:p>
            <a:pPr algn="r"/>
            <a:r>
              <a:rPr lang="en-US" altLang="zh-CN">
                <a:latin typeface="Comic Sans MS" panose="030F0702030302020204" pitchFamily="66" charset="0"/>
              </a:rPr>
              <a:t>  (UDP)</a:t>
            </a:r>
          </a:p>
        </p:txBody>
      </p:sp>
      <p:grpSp>
        <p:nvGrpSpPr>
          <p:cNvPr id="228368" name="Group 19"/>
          <p:cNvGrpSpPr>
            <a:grpSpLocks/>
          </p:cNvGrpSpPr>
          <p:nvPr/>
        </p:nvGrpSpPr>
        <p:grpSpPr bwMode="auto">
          <a:xfrm>
            <a:off x="7504113" y="3130551"/>
            <a:ext cx="1255712" cy="557213"/>
            <a:chOff x="3767" y="2113"/>
            <a:chExt cx="791" cy="351"/>
          </a:xfrm>
        </p:grpSpPr>
        <p:sp>
          <p:nvSpPr>
            <p:cNvPr id="228374" name="Oval 17"/>
            <p:cNvSpPr>
              <a:spLocks noChangeArrowheads="1"/>
            </p:cNvSpPr>
            <p:nvPr/>
          </p:nvSpPr>
          <p:spPr bwMode="auto">
            <a:xfrm>
              <a:off x="3767" y="2113"/>
              <a:ext cx="791" cy="35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8375" name="Rectangle 18"/>
            <p:cNvSpPr>
              <a:spLocks noChangeArrowheads="1"/>
            </p:cNvSpPr>
            <p:nvPr/>
          </p:nvSpPr>
          <p:spPr bwMode="auto">
            <a:xfrm>
              <a:off x="3885" y="2169"/>
              <a:ext cx="5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Comic Sans MS" panose="030F0702030302020204" pitchFamily="66" charset="0"/>
                </a:rPr>
                <a:t>routed</a:t>
              </a:r>
            </a:p>
          </p:txBody>
        </p:sp>
      </p:grpSp>
      <p:sp>
        <p:nvSpPr>
          <p:cNvPr id="228369" name="Line 20"/>
          <p:cNvSpPr>
            <a:spLocks noChangeShapeType="1"/>
          </p:cNvSpPr>
          <p:nvPr/>
        </p:nvSpPr>
        <p:spPr bwMode="auto">
          <a:xfrm flipV="1">
            <a:off x="8308975" y="3702050"/>
            <a:ext cx="0" cy="20383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28370" name="Rectangle 21"/>
          <p:cNvSpPr>
            <a:spLocks noChangeArrowheads="1"/>
          </p:cNvSpPr>
          <p:nvPr/>
        </p:nvSpPr>
        <p:spPr bwMode="auto">
          <a:xfrm>
            <a:off x="6888164" y="4570414"/>
            <a:ext cx="123348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a:latin typeface="Comic Sans MS" panose="030F0702030302020204" pitchFamily="66" charset="0"/>
              </a:rPr>
              <a:t>forwarding</a:t>
            </a:r>
          </a:p>
          <a:p>
            <a:pPr algn="ctr"/>
            <a:r>
              <a:rPr lang="en-US" altLang="zh-CN">
                <a:latin typeface="Comic Sans MS" panose="030F0702030302020204" pitchFamily="66" charset="0"/>
              </a:rPr>
              <a:t>table</a:t>
            </a:r>
          </a:p>
        </p:txBody>
      </p:sp>
      <p:sp>
        <p:nvSpPr>
          <p:cNvPr id="228371" name="Line 22"/>
          <p:cNvSpPr>
            <a:spLocks noChangeShapeType="1"/>
          </p:cNvSpPr>
          <p:nvPr/>
        </p:nvSpPr>
        <p:spPr bwMode="auto">
          <a:xfrm>
            <a:off x="3905250" y="5686425"/>
            <a:ext cx="4408488"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8372" name="Line 23"/>
          <p:cNvSpPr>
            <a:spLocks noChangeShapeType="1"/>
          </p:cNvSpPr>
          <p:nvPr/>
        </p:nvSpPr>
        <p:spPr bwMode="auto">
          <a:xfrm>
            <a:off x="4418013" y="3708401"/>
            <a:ext cx="0" cy="866775"/>
          </a:xfrm>
          <a:prstGeom prst="line">
            <a:avLst/>
          </a:prstGeom>
          <a:noFill/>
          <a:ln w="12700">
            <a:solidFill>
              <a:schemeClr val="tx2"/>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28373" name="Line 24"/>
          <p:cNvSpPr>
            <a:spLocks noChangeShapeType="1"/>
          </p:cNvSpPr>
          <p:nvPr/>
        </p:nvSpPr>
        <p:spPr bwMode="auto">
          <a:xfrm>
            <a:off x="7904163" y="3676651"/>
            <a:ext cx="0" cy="866775"/>
          </a:xfrm>
          <a:prstGeom prst="line">
            <a:avLst/>
          </a:prstGeom>
          <a:noFill/>
          <a:ln w="12700">
            <a:solidFill>
              <a:schemeClr val="tx2"/>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223164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3"/>
          <p:cNvSpPr>
            <a:spLocks noGrp="1" noChangeArrowheads="1"/>
          </p:cNvSpPr>
          <p:nvPr>
            <p:ph type="title"/>
          </p:nvPr>
        </p:nvSpPr>
        <p:spPr>
          <a:xfrm>
            <a:off x="1574801" y="369610"/>
            <a:ext cx="5926138" cy="885825"/>
          </a:xfrm>
        </p:spPr>
        <p:txBody>
          <a:bodyPr>
            <a:normAutofit/>
          </a:bodyPr>
          <a:lstStyle/>
          <a:p>
            <a:pPr eaLnBrk="1" hangingPunct="1"/>
            <a:r>
              <a:rPr lang="zh-CN" altLang="en-US" sz="3200" b="1" dirty="0" smtClean="0">
                <a:latin typeface="宋体" panose="02010600030101010101" pitchFamily="2" charset="-122"/>
                <a:ea typeface="宋体" panose="02010600030101010101" pitchFamily="2" charset="-122"/>
              </a:rPr>
              <a:t>图形抽象</a:t>
            </a:r>
          </a:p>
        </p:txBody>
      </p:sp>
      <p:sp>
        <p:nvSpPr>
          <p:cNvPr id="141314" name="灯片编号占位符 3"/>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6619B0EB-8A6B-4C8C-89B2-775B7E4A7CCE}" type="slidenum">
              <a:rPr altLang="zh-CN" dirty="0" smtClean="0">
                <a:solidFill>
                  <a:srgbClr val="919293"/>
                </a:solidFill>
                <a:ea typeface="黑体" panose="02010609060101010101" pitchFamily="49" charset="-122"/>
              </a:rPr>
              <a:pPr>
                <a:defRPr/>
              </a:pPr>
              <a:t>4</a:t>
            </a:fld>
            <a:endParaRPr lang="zh-CN" altLang="zh-CN" smtClean="0">
              <a:solidFill>
                <a:srgbClr val="919293"/>
              </a:solidFill>
              <a:ea typeface="黑体" panose="02010609060101010101" pitchFamily="49" charset="-122"/>
            </a:endParaRPr>
          </a:p>
        </p:txBody>
      </p:sp>
      <p:grpSp>
        <p:nvGrpSpPr>
          <p:cNvPr id="159748" name="Group 71"/>
          <p:cNvGrpSpPr>
            <a:grpSpLocks/>
          </p:cNvGrpSpPr>
          <p:nvPr/>
        </p:nvGrpSpPr>
        <p:grpSpPr bwMode="auto">
          <a:xfrm>
            <a:off x="5033964" y="544513"/>
            <a:ext cx="3508375" cy="2184400"/>
            <a:chOff x="2016" y="908"/>
            <a:chExt cx="2210" cy="1375"/>
          </a:xfrm>
        </p:grpSpPr>
        <p:sp>
          <p:nvSpPr>
            <p:cNvPr id="159751" name="Freeform 2"/>
            <p:cNvSpPr>
              <a:spLocks noChangeArrowheads="1"/>
            </p:cNvSpPr>
            <p:nvPr/>
          </p:nvSpPr>
          <p:spPr bwMode="auto">
            <a:xfrm>
              <a:off x="2016" y="908"/>
              <a:ext cx="2210" cy="1373"/>
            </a:xfrm>
            <a:custGeom>
              <a:avLst/>
              <a:gdLst>
                <a:gd name="T0" fmla="*/ 7 w 2210"/>
                <a:gd name="T1" fmla="*/ 559 h 1373"/>
                <a:gd name="T2" fmla="*/ 49 w 2210"/>
                <a:gd name="T3" fmla="*/ 481 h 1373"/>
                <a:gd name="T4" fmla="*/ 148 w 2210"/>
                <a:gd name="T5" fmla="*/ 372 h 1373"/>
                <a:gd name="T6" fmla="*/ 249 w 2210"/>
                <a:gd name="T7" fmla="*/ 261 h 1373"/>
                <a:gd name="T8" fmla="*/ 298 w 2210"/>
                <a:gd name="T9" fmla="*/ 176 h 1373"/>
                <a:gd name="T10" fmla="*/ 357 w 2210"/>
                <a:gd name="T11" fmla="*/ 94 h 1373"/>
                <a:gd name="T12" fmla="*/ 456 w 2210"/>
                <a:gd name="T13" fmla="*/ 32 h 1373"/>
                <a:gd name="T14" fmla="*/ 575 w 2210"/>
                <a:gd name="T15" fmla="*/ 8 h 1373"/>
                <a:gd name="T16" fmla="*/ 686 w 2210"/>
                <a:gd name="T17" fmla="*/ 1 h 1373"/>
                <a:gd name="T18" fmla="*/ 887 w 2210"/>
                <a:gd name="T19" fmla="*/ 3 h 1373"/>
                <a:gd name="T20" fmla="*/ 1181 w 2210"/>
                <a:gd name="T21" fmla="*/ 23 h 1373"/>
                <a:gd name="T22" fmla="*/ 1387 w 2210"/>
                <a:gd name="T23" fmla="*/ 51 h 1373"/>
                <a:gd name="T24" fmla="*/ 1503 w 2210"/>
                <a:gd name="T25" fmla="*/ 76 h 1373"/>
                <a:gd name="T26" fmla="*/ 1633 w 2210"/>
                <a:gd name="T27" fmla="*/ 122 h 1373"/>
                <a:gd name="T28" fmla="*/ 1760 w 2210"/>
                <a:gd name="T29" fmla="*/ 205 h 1373"/>
                <a:gd name="T30" fmla="*/ 1852 w 2210"/>
                <a:gd name="T31" fmla="*/ 306 h 1373"/>
                <a:gd name="T32" fmla="*/ 1968 w 2210"/>
                <a:gd name="T33" fmla="*/ 462 h 1373"/>
                <a:gd name="T34" fmla="*/ 2057 w 2210"/>
                <a:gd name="T35" fmla="*/ 563 h 1373"/>
                <a:gd name="T36" fmla="*/ 2144 w 2210"/>
                <a:gd name="T37" fmla="*/ 671 h 1373"/>
                <a:gd name="T38" fmla="*/ 2200 w 2210"/>
                <a:gd name="T39" fmla="*/ 779 h 1373"/>
                <a:gd name="T40" fmla="*/ 2200 w 2210"/>
                <a:gd name="T41" fmla="*/ 885 h 1373"/>
                <a:gd name="T42" fmla="*/ 2170 w 2210"/>
                <a:gd name="T43" fmla="*/ 939 h 1373"/>
                <a:gd name="T44" fmla="*/ 2059 w 2210"/>
                <a:gd name="T45" fmla="*/ 1054 h 1373"/>
                <a:gd name="T46" fmla="*/ 1905 w 2210"/>
                <a:gd name="T47" fmla="*/ 1165 h 1373"/>
                <a:gd name="T48" fmla="*/ 1738 w 2210"/>
                <a:gd name="T49" fmla="*/ 1257 h 1373"/>
                <a:gd name="T50" fmla="*/ 1581 w 2210"/>
                <a:gd name="T51" fmla="*/ 1319 h 1373"/>
                <a:gd name="T52" fmla="*/ 1413 w 2210"/>
                <a:gd name="T53" fmla="*/ 1348 h 1373"/>
                <a:gd name="T54" fmla="*/ 1153 w 2210"/>
                <a:gd name="T55" fmla="*/ 1362 h 1373"/>
                <a:gd name="T56" fmla="*/ 994 w 2210"/>
                <a:gd name="T57" fmla="*/ 1364 h 1373"/>
                <a:gd name="T58" fmla="*/ 711 w 2210"/>
                <a:gd name="T59" fmla="*/ 1372 h 1373"/>
                <a:gd name="T60" fmla="*/ 523 w 2210"/>
                <a:gd name="T61" fmla="*/ 1351 h 1373"/>
                <a:gd name="T62" fmla="*/ 410 w 2210"/>
                <a:gd name="T63" fmla="*/ 1312 h 1373"/>
                <a:gd name="T64" fmla="*/ 257 w 2210"/>
                <a:gd name="T65" fmla="*/ 1217 h 1373"/>
                <a:gd name="T66" fmla="*/ 134 w 2210"/>
                <a:gd name="T67" fmla="*/ 1092 h 1373"/>
                <a:gd name="T68" fmla="*/ 76 w 2210"/>
                <a:gd name="T69" fmla="*/ 996 h 1373"/>
                <a:gd name="T70" fmla="*/ 30 w 2210"/>
                <a:gd name="T71" fmla="*/ 813 h 1373"/>
                <a:gd name="T72" fmla="*/ 14 w 2210"/>
                <a:gd name="T73" fmla="*/ 693 h 1373"/>
                <a:gd name="T74" fmla="*/ 0 w 2210"/>
                <a:gd name="T75" fmla="*/ 602 h 13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210" h="1373">
                  <a:moveTo>
                    <a:pt x="0" y="602"/>
                  </a:moveTo>
                  <a:lnTo>
                    <a:pt x="7" y="559"/>
                  </a:lnTo>
                  <a:lnTo>
                    <a:pt x="24" y="518"/>
                  </a:lnTo>
                  <a:lnTo>
                    <a:pt x="49" y="481"/>
                  </a:lnTo>
                  <a:lnTo>
                    <a:pt x="79" y="443"/>
                  </a:lnTo>
                  <a:lnTo>
                    <a:pt x="148" y="372"/>
                  </a:lnTo>
                  <a:lnTo>
                    <a:pt x="220" y="300"/>
                  </a:lnTo>
                  <a:lnTo>
                    <a:pt x="249" y="261"/>
                  </a:lnTo>
                  <a:lnTo>
                    <a:pt x="274" y="219"/>
                  </a:lnTo>
                  <a:lnTo>
                    <a:pt x="298" y="176"/>
                  </a:lnTo>
                  <a:lnTo>
                    <a:pt x="325" y="133"/>
                  </a:lnTo>
                  <a:lnTo>
                    <a:pt x="357" y="94"/>
                  </a:lnTo>
                  <a:lnTo>
                    <a:pt x="400" y="59"/>
                  </a:lnTo>
                  <a:lnTo>
                    <a:pt x="456" y="32"/>
                  </a:lnTo>
                  <a:lnTo>
                    <a:pt x="529" y="14"/>
                  </a:lnTo>
                  <a:lnTo>
                    <a:pt x="575" y="8"/>
                  </a:lnTo>
                  <a:lnTo>
                    <a:pt x="627" y="4"/>
                  </a:lnTo>
                  <a:lnTo>
                    <a:pt x="686" y="1"/>
                  </a:lnTo>
                  <a:lnTo>
                    <a:pt x="749" y="0"/>
                  </a:lnTo>
                  <a:lnTo>
                    <a:pt x="887" y="3"/>
                  </a:lnTo>
                  <a:lnTo>
                    <a:pt x="1033" y="10"/>
                  </a:lnTo>
                  <a:lnTo>
                    <a:pt x="1181" y="23"/>
                  </a:lnTo>
                  <a:lnTo>
                    <a:pt x="1322" y="41"/>
                  </a:lnTo>
                  <a:lnTo>
                    <a:pt x="1387" y="51"/>
                  </a:lnTo>
                  <a:lnTo>
                    <a:pt x="1448" y="63"/>
                  </a:lnTo>
                  <a:lnTo>
                    <a:pt x="1503" y="76"/>
                  </a:lnTo>
                  <a:lnTo>
                    <a:pt x="1552" y="89"/>
                  </a:lnTo>
                  <a:lnTo>
                    <a:pt x="1633" y="122"/>
                  </a:lnTo>
                  <a:lnTo>
                    <a:pt x="1703" y="160"/>
                  </a:lnTo>
                  <a:lnTo>
                    <a:pt x="1760" y="205"/>
                  </a:lnTo>
                  <a:lnTo>
                    <a:pt x="1809" y="254"/>
                  </a:lnTo>
                  <a:lnTo>
                    <a:pt x="1852" y="306"/>
                  </a:lnTo>
                  <a:lnTo>
                    <a:pt x="1891" y="358"/>
                  </a:lnTo>
                  <a:lnTo>
                    <a:pt x="1968" y="462"/>
                  </a:lnTo>
                  <a:lnTo>
                    <a:pt x="2011" y="512"/>
                  </a:lnTo>
                  <a:lnTo>
                    <a:pt x="2057" y="563"/>
                  </a:lnTo>
                  <a:lnTo>
                    <a:pt x="2102" y="617"/>
                  </a:lnTo>
                  <a:lnTo>
                    <a:pt x="2144" y="671"/>
                  </a:lnTo>
                  <a:lnTo>
                    <a:pt x="2177" y="725"/>
                  </a:lnTo>
                  <a:lnTo>
                    <a:pt x="2200" y="779"/>
                  </a:lnTo>
                  <a:lnTo>
                    <a:pt x="2209" y="832"/>
                  </a:lnTo>
                  <a:lnTo>
                    <a:pt x="2200" y="885"/>
                  </a:lnTo>
                  <a:lnTo>
                    <a:pt x="2187" y="911"/>
                  </a:lnTo>
                  <a:lnTo>
                    <a:pt x="2170" y="939"/>
                  </a:lnTo>
                  <a:lnTo>
                    <a:pt x="2122" y="995"/>
                  </a:lnTo>
                  <a:lnTo>
                    <a:pt x="2059" y="1054"/>
                  </a:lnTo>
                  <a:lnTo>
                    <a:pt x="1985" y="1111"/>
                  </a:lnTo>
                  <a:lnTo>
                    <a:pt x="1905" y="1165"/>
                  </a:lnTo>
                  <a:lnTo>
                    <a:pt x="1822" y="1214"/>
                  </a:lnTo>
                  <a:lnTo>
                    <a:pt x="1738" y="1257"/>
                  </a:lnTo>
                  <a:lnTo>
                    <a:pt x="1660" y="1292"/>
                  </a:lnTo>
                  <a:lnTo>
                    <a:pt x="1581" y="1319"/>
                  </a:lnTo>
                  <a:lnTo>
                    <a:pt x="1498" y="1337"/>
                  </a:lnTo>
                  <a:lnTo>
                    <a:pt x="1413" y="1348"/>
                  </a:lnTo>
                  <a:lnTo>
                    <a:pt x="1326" y="1355"/>
                  </a:lnTo>
                  <a:lnTo>
                    <a:pt x="1153" y="1362"/>
                  </a:lnTo>
                  <a:lnTo>
                    <a:pt x="1071" y="1363"/>
                  </a:lnTo>
                  <a:lnTo>
                    <a:pt x="994" y="1364"/>
                  </a:lnTo>
                  <a:lnTo>
                    <a:pt x="848" y="1370"/>
                  </a:lnTo>
                  <a:lnTo>
                    <a:pt x="711" y="1372"/>
                  </a:lnTo>
                  <a:lnTo>
                    <a:pt x="582" y="1363"/>
                  </a:lnTo>
                  <a:lnTo>
                    <a:pt x="523" y="1351"/>
                  </a:lnTo>
                  <a:lnTo>
                    <a:pt x="465" y="1335"/>
                  </a:lnTo>
                  <a:lnTo>
                    <a:pt x="410" y="1312"/>
                  </a:lnTo>
                  <a:lnTo>
                    <a:pt x="357" y="1284"/>
                  </a:lnTo>
                  <a:lnTo>
                    <a:pt x="257" y="1217"/>
                  </a:lnTo>
                  <a:lnTo>
                    <a:pt x="171" y="1136"/>
                  </a:lnTo>
                  <a:lnTo>
                    <a:pt x="134" y="1092"/>
                  </a:lnTo>
                  <a:lnTo>
                    <a:pt x="103" y="1047"/>
                  </a:lnTo>
                  <a:lnTo>
                    <a:pt x="76" y="996"/>
                  </a:lnTo>
                  <a:lnTo>
                    <a:pt x="57" y="939"/>
                  </a:lnTo>
                  <a:lnTo>
                    <a:pt x="30" y="813"/>
                  </a:lnTo>
                  <a:lnTo>
                    <a:pt x="22" y="751"/>
                  </a:lnTo>
                  <a:lnTo>
                    <a:pt x="14" y="693"/>
                  </a:lnTo>
                  <a:lnTo>
                    <a:pt x="7" y="643"/>
                  </a:lnTo>
                  <a:lnTo>
                    <a:pt x="0" y="602"/>
                  </a:lnTo>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752" name="Freeform 3"/>
            <p:cNvSpPr>
              <a:spLocks noChangeArrowheads="1"/>
            </p:cNvSpPr>
            <p:nvPr/>
          </p:nvSpPr>
          <p:spPr bwMode="auto">
            <a:xfrm>
              <a:off x="2352" y="1435"/>
              <a:ext cx="343" cy="187"/>
            </a:xfrm>
            <a:custGeom>
              <a:avLst/>
              <a:gdLst>
                <a:gd name="T0" fmla="*/ 0 w 343"/>
                <a:gd name="T1" fmla="*/ 186 h 187"/>
                <a:gd name="T2" fmla="*/ 342 w 343"/>
                <a:gd name="T3" fmla="*/ 0 h 187"/>
                <a:gd name="T4" fmla="*/ 0 60000 65536"/>
                <a:gd name="T5" fmla="*/ 0 60000 65536"/>
              </a:gdLst>
              <a:ahLst/>
              <a:cxnLst>
                <a:cxn ang="T4">
                  <a:pos x="T0" y="T1"/>
                </a:cxn>
                <a:cxn ang="T5">
                  <a:pos x="T2" y="T3"/>
                </a:cxn>
              </a:cxnLst>
              <a:rect l="0" t="0" r="r" b="b"/>
              <a:pathLst>
                <a:path w="343" h="187">
                  <a:moveTo>
                    <a:pt x="0" y="186"/>
                  </a:moveTo>
                  <a:lnTo>
                    <a:pt x="342"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9753" name="Oval 4"/>
            <p:cNvSpPr>
              <a:spLocks noChangeArrowheads="1"/>
            </p:cNvSpPr>
            <p:nvPr/>
          </p:nvSpPr>
          <p:spPr bwMode="auto">
            <a:xfrm>
              <a:off x="2092" y="1677"/>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9754" name="Line 5"/>
            <p:cNvSpPr>
              <a:spLocks noChangeShapeType="1"/>
            </p:cNvSpPr>
            <p:nvPr/>
          </p:nvSpPr>
          <p:spPr bwMode="auto">
            <a:xfrm>
              <a:off x="2092" y="1670"/>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9755" name="Line 6"/>
            <p:cNvSpPr>
              <a:spLocks noChangeShapeType="1"/>
            </p:cNvSpPr>
            <p:nvPr/>
          </p:nvSpPr>
          <p:spPr bwMode="auto">
            <a:xfrm>
              <a:off x="2405" y="1670"/>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9756" name="Rectangle 7"/>
            <p:cNvSpPr>
              <a:spLocks noChangeArrowheads="1"/>
            </p:cNvSpPr>
            <p:nvPr/>
          </p:nvSpPr>
          <p:spPr bwMode="auto">
            <a:xfrm>
              <a:off x="2092" y="1670"/>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59757" name="Oval 8"/>
            <p:cNvSpPr>
              <a:spLocks noChangeArrowheads="1"/>
            </p:cNvSpPr>
            <p:nvPr/>
          </p:nvSpPr>
          <p:spPr bwMode="auto">
            <a:xfrm>
              <a:off x="2089" y="1611"/>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9758" name="Oval 9"/>
            <p:cNvSpPr>
              <a:spLocks noChangeArrowheads="1"/>
            </p:cNvSpPr>
            <p:nvPr/>
          </p:nvSpPr>
          <p:spPr bwMode="auto">
            <a:xfrm>
              <a:off x="2566" y="2064"/>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9759" name="Line 10"/>
            <p:cNvSpPr>
              <a:spLocks noChangeShapeType="1"/>
            </p:cNvSpPr>
            <p:nvPr/>
          </p:nvSpPr>
          <p:spPr bwMode="auto">
            <a:xfrm>
              <a:off x="2566" y="2057"/>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9760" name="Line 11"/>
            <p:cNvSpPr>
              <a:spLocks noChangeShapeType="1"/>
            </p:cNvSpPr>
            <p:nvPr/>
          </p:nvSpPr>
          <p:spPr bwMode="auto">
            <a:xfrm>
              <a:off x="2879" y="2057"/>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9761" name="Rectangle 12"/>
            <p:cNvSpPr>
              <a:spLocks noChangeArrowheads="1"/>
            </p:cNvSpPr>
            <p:nvPr/>
          </p:nvSpPr>
          <p:spPr bwMode="auto">
            <a:xfrm>
              <a:off x="2566" y="205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59762" name="Oval 13"/>
            <p:cNvSpPr>
              <a:spLocks noChangeArrowheads="1"/>
            </p:cNvSpPr>
            <p:nvPr/>
          </p:nvSpPr>
          <p:spPr bwMode="auto">
            <a:xfrm>
              <a:off x="2563" y="1998"/>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9763" name="Oval 14"/>
            <p:cNvSpPr>
              <a:spLocks noChangeArrowheads="1"/>
            </p:cNvSpPr>
            <p:nvPr/>
          </p:nvSpPr>
          <p:spPr bwMode="auto">
            <a:xfrm>
              <a:off x="2562" y="1374"/>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9764" name="Line 15"/>
            <p:cNvSpPr>
              <a:spLocks noChangeShapeType="1"/>
            </p:cNvSpPr>
            <p:nvPr/>
          </p:nvSpPr>
          <p:spPr bwMode="auto">
            <a:xfrm>
              <a:off x="2562" y="1367"/>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9765" name="Line 16"/>
            <p:cNvSpPr>
              <a:spLocks noChangeShapeType="1"/>
            </p:cNvSpPr>
            <p:nvPr/>
          </p:nvSpPr>
          <p:spPr bwMode="auto">
            <a:xfrm>
              <a:off x="2875" y="1367"/>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9766" name="Rectangle 17"/>
            <p:cNvSpPr>
              <a:spLocks noChangeArrowheads="1"/>
            </p:cNvSpPr>
            <p:nvPr/>
          </p:nvSpPr>
          <p:spPr bwMode="auto">
            <a:xfrm>
              <a:off x="2562" y="136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59767" name="Oval 18"/>
            <p:cNvSpPr>
              <a:spLocks noChangeArrowheads="1"/>
            </p:cNvSpPr>
            <p:nvPr/>
          </p:nvSpPr>
          <p:spPr bwMode="auto">
            <a:xfrm>
              <a:off x="2559" y="1308"/>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9768" name="Oval 19"/>
            <p:cNvSpPr>
              <a:spLocks noChangeArrowheads="1"/>
            </p:cNvSpPr>
            <p:nvPr/>
          </p:nvSpPr>
          <p:spPr bwMode="auto">
            <a:xfrm>
              <a:off x="3245" y="1370"/>
              <a:ext cx="312"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9769" name="Line 20"/>
            <p:cNvSpPr>
              <a:spLocks noChangeShapeType="1"/>
            </p:cNvSpPr>
            <p:nvPr/>
          </p:nvSpPr>
          <p:spPr bwMode="auto">
            <a:xfrm>
              <a:off x="3245" y="1363"/>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9770" name="Line 21"/>
            <p:cNvSpPr>
              <a:spLocks noChangeShapeType="1"/>
            </p:cNvSpPr>
            <p:nvPr/>
          </p:nvSpPr>
          <p:spPr bwMode="auto">
            <a:xfrm>
              <a:off x="3557" y="1363"/>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9771" name="Rectangle 22"/>
            <p:cNvSpPr>
              <a:spLocks noChangeArrowheads="1"/>
            </p:cNvSpPr>
            <p:nvPr/>
          </p:nvSpPr>
          <p:spPr bwMode="auto">
            <a:xfrm>
              <a:off x="3245" y="1363"/>
              <a:ext cx="309"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59772" name="Oval 23"/>
            <p:cNvSpPr>
              <a:spLocks noChangeArrowheads="1"/>
            </p:cNvSpPr>
            <p:nvPr/>
          </p:nvSpPr>
          <p:spPr bwMode="auto">
            <a:xfrm>
              <a:off x="3248" y="1307"/>
              <a:ext cx="312"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9773" name="Oval 24"/>
            <p:cNvSpPr>
              <a:spLocks noChangeArrowheads="1"/>
            </p:cNvSpPr>
            <p:nvPr/>
          </p:nvSpPr>
          <p:spPr bwMode="auto">
            <a:xfrm>
              <a:off x="3255" y="2061"/>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9774" name="Line 25"/>
            <p:cNvSpPr>
              <a:spLocks noChangeShapeType="1"/>
            </p:cNvSpPr>
            <p:nvPr/>
          </p:nvSpPr>
          <p:spPr bwMode="auto">
            <a:xfrm>
              <a:off x="3255" y="2054"/>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9775" name="Line 26"/>
            <p:cNvSpPr>
              <a:spLocks noChangeShapeType="1"/>
            </p:cNvSpPr>
            <p:nvPr/>
          </p:nvSpPr>
          <p:spPr bwMode="auto">
            <a:xfrm>
              <a:off x="3568" y="2054"/>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9776" name="Rectangle 27"/>
            <p:cNvSpPr>
              <a:spLocks noChangeArrowheads="1"/>
            </p:cNvSpPr>
            <p:nvPr/>
          </p:nvSpPr>
          <p:spPr bwMode="auto">
            <a:xfrm>
              <a:off x="3255" y="205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59777" name="Oval 28"/>
            <p:cNvSpPr>
              <a:spLocks noChangeArrowheads="1"/>
            </p:cNvSpPr>
            <p:nvPr/>
          </p:nvSpPr>
          <p:spPr bwMode="auto">
            <a:xfrm>
              <a:off x="3252" y="1995"/>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9778" name="Oval 29"/>
            <p:cNvSpPr>
              <a:spLocks noChangeArrowheads="1"/>
            </p:cNvSpPr>
            <p:nvPr/>
          </p:nvSpPr>
          <p:spPr bwMode="auto">
            <a:xfrm>
              <a:off x="3820" y="1720"/>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9779" name="Line 30"/>
            <p:cNvSpPr>
              <a:spLocks noChangeShapeType="1"/>
            </p:cNvSpPr>
            <p:nvPr/>
          </p:nvSpPr>
          <p:spPr bwMode="auto">
            <a:xfrm>
              <a:off x="3820" y="1713"/>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9780" name="Line 31"/>
            <p:cNvSpPr>
              <a:spLocks noChangeShapeType="1"/>
            </p:cNvSpPr>
            <p:nvPr/>
          </p:nvSpPr>
          <p:spPr bwMode="auto">
            <a:xfrm>
              <a:off x="4133" y="1713"/>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9781" name="Rectangle 32"/>
            <p:cNvSpPr>
              <a:spLocks noChangeArrowheads="1"/>
            </p:cNvSpPr>
            <p:nvPr/>
          </p:nvSpPr>
          <p:spPr bwMode="auto">
            <a:xfrm>
              <a:off x="3820" y="1713"/>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59782" name="Oval 33"/>
            <p:cNvSpPr>
              <a:spLocks noChangeArrowheads="1"/>
            </p:cNvSpPr>
            <p:nvPr/>
          </p:nvSpPr>
          <p:spPr bwMode="auto">
            <a:xfrm>
              <a:off x="3817" y="1654"/>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9783" name="Freeform 34"/>
            <p:cNvSpPr>
              <a:spLocks noChangeArrowheads="1"/>
            </p:cNvSpPr>
            <p:nvPr/>
          </p:nvSpPr>
          <p:spPr bwMode="auto">
            <a:xfrm>
              <a:off x="3411" y="1462"/>
              <a:ext cx="1" cy="523"/>
            </a:xfrm>
            <a:custGeom>
              <a:avLst/>
              <a:gdLst>
                <a:gd name="T0" fmla="*/ 0 w 1"/>
                <a:gd name="T1" fmla="*/ 0 h 523"/>
                <a:gd name="T2" fmla="*/ 0 w 1"/>
                <a:gd name="T3" fmla="*/ 522 h 523"/>
                <a:gd name="T4" fmla="*/ 0 60000 65536"/>
                <a:gd name="T5" fmla="*/ 0 60000 65536"/>
              </a:gdLst>
              <a:ahLst/>
              <a:cxnLst>
                <a:cxn ang="T4">
                  <a:pos x="T0" y="T1"/>
                </a:cxn>
                <a:cxn ang="T5">
                  <a:pos x="T2" y="T3"/>
                </a:cxn>
              </a:cxnLst>
              <a:rect l="0" t="0" r="r" b="b"/>
              <a:pathLst>
                <a:path w="1" h="523">
                  <a:moveTo>
                    <a:pt x="0" y="0"/>
                  </a:moveTo>
                  <a:lnTo>
                    <a:pt x="0" y="522"/>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9784" name="Freeform 35"/>
            <p:cNvSpPr>
              <a:spLocks noChangeArrowheads="1"/>
            </p:cNvSpPr>
            <p:nvPr/>
          </p:nvSpPr>
          <p:spPr bwMode="auto">
            <a:xfrm>
              <a:off x="2718" y="1468"/>
              <a:ext cx="1" cy="538"/>
            </a:xfrm>
            <a:custGeom>
              <a:avLst/>
              <a:gdLst>
                <a:gd name="T0" fmla="*/ 0 w 1"/>
                <a:gd name="T1" fmla="*/ 0 h 538"/>
                <a:gd name="T2" fmla="*/ 0 w 1"/>
                <a:gd name="T3" fmla="*/ 537 h 538"/>
                <a:gd name="T4" fmla="*/ 0 60000 65536"/>
                <a:gd name="T5" fmla="*/ 0 60000 65536"/>
              </a:gdLst>
              <a:ahLst/>
              <a:cxnLst>
                <a:cxn ang="T4">
                  <a:pos x="T0" y="T1"/>
                </a:cxn>
                <a:cxn ang="T5">
                  <a:pos x="T2" y="T3"/>
                </a:cxn>
              </a:cxnLst>
              <a:rect l="0" t="0" r="r" b="b"/>
              <a:pathLst>
                <a:path w="1" h="538">
                  <a:moveTo>
                    <a:pt x="0" y="0"/>
                  </a:moveTo>
                  <a:lnTo>
                    <a:pt x="0" y="537"/>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9785" name="Freeform 36"/>
            <p:cNvSpPr>
              <a:spLocks noChangeArrowheads="1"/>
            </p:cNvSpPr>
            <p:nvPr/>
          </p:nvSpPr>
          <p:spPr bwMode="auto">
            <a:xfrm>
              <a:off x="2883" y="1453"/>
              <a:ext cx="505" cy="601"/>
            </a:xfrm>
            <a:custGeom>
              <a:avLst/>
              <a:gdLst>
                <a:gd name="T0" fmla="*/ 0 w 505"/>
                <a:gd name="T1" fmla="*/ 600 h 601"/>
                <a:gd name="T2" fmla="*/ 504 w 505"/>
                <a:gd name="T3" fmla="*/ 0 h 601"/>
                <a:gd name="T4" fmla="*/ 0 60000 65536"/>
                <a:gd name="T5" fmla="*/ 0 60000 65536"/>
              </a:gdLst>
              <a:ahLst/>
              <a:cxnLst>
                <a:cxn ang="T4">
                  <a:pos x="T0" y="T1"/>
                </a:cxn>
                <a:cxn ang="T5">
                  <a:pos x="T2" y="T3"/>
                </a:cxn>
              </a:cxnLst>
              <a:rect l="0" t="0" r="r" b="b"/>
              <a:pathLst>
                <a:path w="505" h="601">
                  <a:moveTo>
                    <a:pt x="0" y="600"/>
                  </a:moveTo>
                  <a:lnTo>
                    <a:pt x="504"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9786" name="Freeform 37"/>
            <p:cNvSpPr>
              <a:spLocks noChangeArrowheads="1"/>
            </p:cNvSpPr>
            <p:nvPr/>
          </p:nvSpPr>
          <p:spPr bwMode="auto">
            <a:xfrm>
              <a:off x="3570" y="1801"/>
              <a:ext cx="367" cy="271"/>
            </a:xfrm>
            <a:custGeom>
              <a:avLst/>
              <a:gdLst>
                <a:gd name="T0" fmla="*/ 0 w 367"/>
                <a:gd name="T1" fmla="*/ 270 h 271"/>
                <a:gd name="T2" fmla="*/ 366 w 367"/>
                <a:gd name="T3" fmla="*/ 0 h 271"/>
                <a:gd name="T4" fmla="*/ 0 60000 65536"/>
                <a:gd name="T5" fmla="*/ 0 60000 65536"/>
              </a:gdLst>
              <a:ahLst/>
              <a:cxnLst>
                <a:cxn ang="T4">
                  <a:pos x="T0" y="T1"/>
                </a:cxn>
                <a:cxn ang="T5">
                  <a:pos x="T2" y="T3"/>
                </a:cxn>
              </a:cxnLst>
              <a:rect l="0" t="0" r="r" b="b"/>
              <a:pathLst>
                <a:path w="367" h="271">
                  <a:moveTo>
                    <a:pt x="0" y="270"/>
                  </a:moveTo>
                  <a:lnTo>
                    <a:pt x="366"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9787" name="Freeform 38"/>
            <p:cNvSpPr>
              <a:spLocks noChangeArrowheads="1"/>
            </p:cNvSpPr>
            <p:nvPr/>
          </p:nvSpPr>
          <p:spPr bwMode="auto">
            <a:xfrm>
              <a:off x="2889" y="2083"/>
              <a:ext cx="367" cy="1"/>
            </a:xfrm>
            <a:custGeom>
              <a:avLst/>
              <a:gdLst>
                <a:gd name="T0" fmla="*/ 366 w 367"/>
                <a:gd name="T1" fmla="*/ 0 h 1"/>
                <a:gd name="T2" fmla="*/ 0 w 367"/>
                <a:gd name="T3" fmla="*/ 0 h 1"/>
                <a:gd name="T4" fmla="*/ 0 60000 65536"/>
                <a:gd name="T5" fmla="*/ 0 60000 65536"/>
              </a:gdLst>
              <a:ahLst/>
              <a:cxnLst>
                <a:cxn ang="T4">
                  <a:pos x="T0" y="T1"/>
                </a:cxn>
                <a:cxn ang="T5">
                  <a:pos x="T2" y="T3"/>
                </a:cxn>
              </a:cxnLst>
              <a:rect l="0" t="0" r="r" b="b"/>
              <a:pathLst>
                <a:path w="367" h="1">
                  <a:moveTo>
                    <a:pt x="366" y="0"/>
                  </a:moveTo>
                  <a:lnTo>
                    <a:pt x="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9788" name="Freeform 39"/>
            <p:cNvSpPr>
              <a:spLocks noChangeArrowheads="1"/>
            </p:cNvSpPr>
            <p:nvPr/>
          </p:nvSpPr>
          <p:spPr bwMode="auto">
            <a:xfrm>
              <a:off x="2298" y="1759"/>
              <a:ext cx="277" cy="265"/>
            </a:xfrm>
            <a:custGeom>
              <a:avLst/>
              <a:gdLst>
                <a:gd name="T0" fmla="*/ 276 w 277"/>
                <a:gd name="T1" fmla="*/ 264 h 265"/>
                <a:gd name="T2" fmla="*/ 0 w 277"/>
                <a:gd name="T3" fmla="*/ 0 h 265"/>
                <a:gd name="T4" fmla="*/ 0 60000 65536"/>
                <a:gd name="T5" fmla="*/ 0 60000 65536"/>
              </a:gdLst>
              <a:ahLst/>
              <a:cxnLst>
                <a:cxn ang="T4">
                  <a:pos x="T0" y="T1"/>
                </a:cxn>
                <a:cxn ang="T5">
                  <a:pos x="T2" y="T3"/>
                </a:cxn>
              </a:cxnLst>
              <a:rect l="0" t="0" r="r" b="b"/>
              <a:pathLst>
                <a:path w="277" h="265">
                  <a:moveTo>
                    <a:pt x="276" y="264"/>
                  </a:moveTo>
                  <a:lnTo>
                    <a:pt x="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9789" name="Freeform 40"/>
            <p:cNvSpPr>
              <a:spLocks noChangeArrowheads="1"/>
            </p:cNvSpPr>
            <p:nvPr/>
          </p:nvSpPr>
          <p:spPr bwMode="auto">
            <a:xfrm>
              <a:off x="2883" y="1393"/>
              <a:ext cx="367" cy="1"/>
            </a:xfrm>
            <a:custGeom>
              <a:avLst/>
              <a:gdLst>
                <a:gd name="T0" fmla="*/ 366 w 367"/>
                <a:gd name="T1" fmla="*/ 0 h 1"/>
                <a:gd name="T2" fmla="*/ 0 w 367"/>
                <a:gd name="T3" fmla="*/ 0 h 1"/>
                <a:gd name="T4" fmla="*/ 0 60000 65536"/>
                <a:gd name="T5" fmla="*/ 0 60000 65536"/>
              </a:gdLst>
              <a:ahLst/>
              <a:cxnLst>
                <a:cxn ang="T4">
                  <a:pos x="T0" y="T1"/>
                </a:cxn>
                <a:cxn ang="T5">
                  <a:pos x="T2" y="T3"/>
                </a:cxn>
              </a:cxnLst>
              <a:rect l="0" t="0" r="r" b="b"/>
              <a:pathLst>
                <a:path w="367" h="1">
                  <a:moveTo>
                    <a:pt x="366" y="0"/>
                  </a:moveTo>
                  <a:lnTo>
                    <a:pt x="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9790" name="Freeform 41"/>
            <p:cNvSpPr>
              <a:spLocks noChangeArrowheads="1"/>
            </p:cNvSpPr>
            <p:nvPr/>
          </p:nvSpPr>
          <p:spPr bwMode="auto">
            <a:xfrm>
              <a:off x="3558" y="1390"/>
              <a:ext cx="397" cy="268"/>
            </a:xfrm>
            <a:custGeom>
              <a:avLst/>
              <a:gdLst>
                <a:gd name="T0" fmla="*/ 396 w 397"/>
                <a:gd name="T1" fmla="*/ 267 h 268"/>
                <a:gd name="T2" fmla="*/ 0 w 397"/>
                <a:gd name="T3" fmla="*/ 0 h 268"/>
                <a:gd name="T4" fmla="*/ 0 60000 65536"/>
                <a:gd name="T5" fmla="*/ 0 60000 65536"/>
              </a:gdLst>
              <a:ahLst/>
              <a:cxnLst>
                <a:cxn ang="T4">
                  <a:pos x="T0" y="T1"/>
                </a:cxn>
                <a:cxn ang="T5">
                  <a:pos x="T2" y="T3"/>
                </a:cxn>
              </a:cxnLst>
              <a:rect l="0" t="0" r="r" b="b"/>
              <a:pathLst>
                <a:path w="397" h="268">
                  <a:moveTo>
                    <a:pt x="396" y="267"/>
                  </a:moveTo>
                  <a:lnTo>
                    <a:pt x="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9791" name="Freeform 42"/>
            <p:cNvSpPr>
              <a:spLocks noChangeArrowheads="1"/>
            </p:cNvSpPr>
            <p:nvPr/>
          </p:nvSpPr>
          <p:spPr bwMode="auto">
            <a:xfrm>
              <a:off x="2241" y="1094"/>
              <a:ext cx="1111" cy="513"/>
            </a:xfrm>
            <a:custGeom>
              <a:avLst/>
              <a:gdLst>
                <a:gd name="T0" fmla="*/ 1110 w 1111"/>
                <a:gd name="T1" fmla="*/ 209 h 513"/>
                <a:gd name="T2" fmla="*/ 1107 w 1111"/>
                <a:gd name="T3" fmla="*/ 178 h 513"/>
                <a:gd name="T4" fmla="*/ 1097 w 1111"/>
                <a:gd name="T5" fmla="*/ 150 h 513"/>
                <a:gd name="T6" fmla="*/ 1082 w 1111"/>
                <a:gd name="T7" fmla="*/ 124 h 513"/>
                <a:gd name="T8" fmla="*/ 1061 w 1111"/>
                <a:gd name="T9" fmla="*/ 100 h 513"/>
                <a:gd name="T10" fmla="*/ 1037 w 1111"/>
                <a:gd name="T11" fmla="*/ 79 h 513"/>
                <a:gd name="T12" fmla="*/ 1007 w 1111"/>
                <a:gd name="T13" fmla="*/ 60 h 513"/>
                <a:gd name="T14" fmla="*/ 974 w 1111"/>
                <a:gd name="T15" fmla="*/ 44 h 513"/>
                <a:gd name="T16" fmla="*/ 937 w 1111"/>
                <a:gd name="T17" fmla="*/ 31 h 513"/>
                <a:gd name="T18" fmla="*/ 897 w 1111"/>
                <a:gd name="T19" fmla="*/ 19 h 513"/>
                <a:gd name="T20" fmla="*/ 854 w 1111"/>
                <a:gd name="T21" fmla="*/ 11 h 513"/>
                <a:gd name="T22" fmla="*/ 762 w 1111"/>
                <a:gd name="T23" fmla="*/ 1 h 513"/>
                <a:gd name="T24" fmla="*/ 713 w 1111"/>
                <a:gd name="T25" fmla="*/ 0 h 513"/>
                <a:gd name="T26" fmla="*/ 663 w 1111"/>
                <a:gd name="T27" fmla="*/ 3 h 513"/>
                <a:gd name="T28" fmla="*/ 612 w 1111"/>
                <a:gd name="T29" fmla="*/ 7 h 513"/>
                <a:gd name="T30" fmla="*/ 561 w 1111"/>
                <a:gd name="T31" fmla="*/ 14 h 513"/>
                <a:gd name="T32" fmla="*/ 510 w 1111"/>
                <a:gd name="T33" fmla="*/ 24 h 513"/>
                <a:gd name="T34" fmla="*/ 459 w 1111"/>
                <a:gd name="T35" fmla="*/ 37 h 513"/>
                <a:gd name="T36" fmla="*/ 408 w 1111"/>
                <a:gd name="T37" fmla="*/ 52 h 513"/>
                <a:gd name="T38" fmla="*/ 359 w 1111"/>
                <a:gd name="T39" fmla="*/ 71 h 513"/>
                <a:gd name="T40" fmla="*/ 312 w 1111"/>
                <a:gd name="T41" fmla="*/ 91 h 513"/>
                <a:gd name="T42" fmla="*/ 266 w 1111"/>
                <a:gd name="T43" fmla="*/ 115 h 513"/>
                <a:gd name="T44" fmla="*/ 222 w 1111"/>
                <a:gd name="T45" fmla="*/ 142 h 513"/>
                <a:gd name="T46" fmla="*/ 181 w 1111"/>
                <a:gd name="T47" fmla="*/ 171 h 513"/>
                <a:gd name="T48" fmla="*/ 144 w 1111"/>
                <a:gd name="T49" fmla="*/ 204 h 513"/>
                <a:gd name="T50" fmla="*/ 110 w 1111"/>
                <a:gd name="T51" fmla="*/ 239 h 513"/>
                <a:gd name="T52" fmla="*/ 80 w 1111"/>
                <a:gd name="T53" fmla="*/ 277 h 513"/>
                <a:gd name="T54" fmla="*/ 54 w 1111"/>
                <a:gd name="T55" fmla="*/ 318 h 513"/>
                <a:gd name="T56" fmla="*/ 32 w 1111"/>
                <a:gd name="T57" fmla="*/ 362 h 513"/>
                <a:gd name="T58" fmla="*/ 16 w 1111"/>
                <a:gd name="T59" fmla="*/ 409 h 513"/>
                <a:gd name="T60" fmla="*/ 5 w 1111"/>
                <a:gd name="T61" fmla="*/ 459 h 513"/>
                <a:gd name="T62" fmla="*/ 0 w 1111"/>
                <a:gd name="T63" fmla="*/ 512 h 51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11" h="513">
                  <a:moveTo>
                    <a:pt x="1110" y="209"/>
                  </a:moveTo>
                  <a:lnTo>
                    <a:pt x="1107" y="178"/>
                  </a:lnTo>
                  <a:lnTo>
                    <a:pt x="1097" y="150"/>
                  </a:lnTo>
                  <a:lnTo>
                    <a:pt x="1082" y="124"/>
                  </a:lnTo>
                  <a:lnTo>
                    <a:pt x="1061" y="100"/>
                  </a:lnTo>
                  <a:lnTo>
                    <a:pt x="1037" y="79"/>
                  </a:lnTo>
                  <a:lnTo>
                    <a:pt x="1007" y="60"/>
                  </a:lnTo>
                  <a:lnTo>
                    <a:pt x="974" y="44"/>
                  </a:lnTo>
                  <a:lnTo>
                    <a:pt x="937" y="31"/>
                  </a:lnTo>
                  <a:lnTo>
                    <a:pt x="897" y="19"/>
                  </a:lnTo>
                  <a:lnTo>
                    <a:pt x="854" y="11"/>
                  </a:lnTo>
                  <a:lnTo>
                    <a:pt x="762" y="1"/>
                  </a:lnTo>
                  <a:lnTo>
                    <a:pt x="713" y="0"/>
                  </a:lnTo>
                  <a:lnTo>
                    <a:pt x="663" y="3"/>
                  </a:lnTo>
                  <a:lnTo>
                    <a:pt x="612" y="7"/>
                  </a:lnTo>
                  <a:lnTo>
                    <a:pt x="561" y="14"/>
                  </a:lnTo>
                  <a:lnTo>
                    <a:pt x="510" y="24"/>
                  </a:lnTo>
                  <a:lnTo>
                    <a:pt x="459" y="37"/>
                  </a:lnTo>
                  <a:lnTo>
                    <a:pt x="408" y="52"/>
                  </a:lnTo>
                  <a:lnTo>
                    <a:pt x="359" y="71"/>
                  </a:lnTo>
                  <a:lnTo>
                    <a:pt x="312" y="91"/>
                  </a:lnTo>
                  <a:lnTo>
                    <a:pt x="266" y="115"/>
                  </a:lnTo>
                  <a:lnTo>
                    <a:pt x="222" y="142"/>
                  </a:lnTo>
                  <a:lnTo>
                    <a:pt x="181" y="171"/>
                  </a:lnTo>
                  <a:lnTo>
                    <a:pt x="144" y="204"/>
                  </a:lnTo>
                  <a:lnTo>
                    <a:pt x="110" y="239"/>
                  </a:lnTo>
                  <a:lnTo>
                    <a:pt x="80" y="277"/>
                  </a:lnTo>
                  <a:lnTo>
                    <a:pt x="54" y="318"/>
                  </a:lnTo>
                  <a:lnTo>
                    <a:pt x="32" y="362"/>
                  </a:lnTo>
                  <a:lnTo>
                    <a:pt x="16" y="409"/>
                  </a:lnTo>
                  <a:lnTo>
                    <a:pt x="5" y="459"/>
                  </a:lnTo>
                  <a:lnTo>
                    <a:pt x="0" y="512"/>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59792" name="Group 45"/>
            <p:cNvGrpSpPr>
              <a:grpSpLocks/>
            </p:cNvGrpSpPr>
            <p:nvPr/>
          </p:nvGrpSpPr>
          <p:grpSpPr bwMode="auto">
            <a:xfrm>
              <a:off x="2144" y="1563"/>
              <a:ext cx="199" cy="250"/>
              <a:chOff x="2144" y="1563"/>
              <a:chExt cx="199" cy="250"/>
            </a:xfrm>
          </p:grpSpPr>
          <p:sp>
            <p:nvSpPr>
              <p:cNvPr id="159818" name="Rectangle 43"/>
              <p:cNvSpPr>
                <a:spLocks noChangeArrowheads="1"/>
              </p:cNvSpPr>
              <p:nvPr/>
            </p:nvSpPr>
            <p:spPr bwMode="auto">
              <a:xfrm>
                <a:off x="2169" y="1624"/>
                <a:ext cx="141"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9819" name="Rectangle 44"/>
              <p:cNvSpPr>
                <a:spLocks noChangeArrowheads="1"/>
              </p:cNvSpPr>
              <p:nvPr/>
            </p:nvSpPr>
            <p:spPr bwMode="auto">
              <a:xfrm>
                <a:off x="2144" y="1563"/>
                <a:ext cx="1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b="1">
                    <a:latin typeface="Comic Sans MS" panose="030F0702030302020204" pitchFamily="66" charset="0"/>
                  </a:rPr>
                  <a:t>u</a:t>
                </a:r>
              </a:p>
            </p:txBody>
          </p:sp>
        </p:grpSp>
        <p:grpSp>
          <p:nvGrpSpPr>
            <p:cNvPr id="159793" name="Group 48"/>
            <p:cNvGrpSpPr>
              <a:grpSpLocks/>
            </p:cNvGrpSpPr>
            <p:nvPr/>
          </p:nvGrpSpPr>
          <p:grpSpPr bwMode="auto">
            <a:xfrm>
              <a:off x="3312" y="1947"/>
              <a:ext cx="204" cy="250"/>
              <a:chOff x="3312" y="1947"/>
              <a:chExt cx="204" cy="250"/>
            </a:xfrm>
          </p:grpSpPr>
          <p:sp>
            <p:nvSpPr>
              <p:cNvPr id="159816" name="Rectangle 46"/>
              <p:cNvSpPr>
                <a:spLocks noChangeArrowheads="1"/>
              </p:cNvSpPr>
              <p:nvPr/>
            </p:nvSpPr>
            <p:spPr bwMode="auto">
              <a:xfrm>
                <a:off x="3339" y="2008"/>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9817" name="Rectangle 47"/>
              <p:cNvSpPr>
                <a:spLocks noChangeArrowheads="1"/>
              </p:cNvSpPr>
              <p:nvPr/>
            </p:nvSpPr>
            <p:spPr bwMode="auto">
              <a:xfrm>
                <a:off x="3312" y="1947"/>
                <a:ext cx="2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b="1">
                    <a:latin typeface="Comic Sans MS" panose="030F0702030302020204" pitchFamily="66" charset="0"/>
                  </a:rPr>
                  <a:t>y</a:t>
                </a:r>
              </a:p>
            </p:txBody>
          </p:sp>
        </p:grpSp>
        <p:grpSp>
          <p:nvGrpSpPr>
            <p:cNvPr id="159794" name="Group 51"/>
            <p:cNvGrpSpPr>
              <a:grpSpLocks/>
            </p:cNvGrpSpPr>
            <p:nvPr/>
          </p:nvGrpSpPr>
          <p:grpSpPr bwMode="auto">
            <a:xfrm>
              <a:off x="2617" y="1914"/>
              <a:ext cx="231" cy="291"/>
              <a:chOff x="2617" y="1914"/>
              <a:chExt cx="231" cy="291"/>
            </a:xfrm>
          </p:grpSpPr>
          <p:sp>
            <p:nvSpPr>
              <p:cNvPr id="159814" name="Rectangle 49"/>
              <p:cNvSpPr>
                <a:spLocks noChangeArrowheads="1"/>
              </p:cNvSpPr>
              <p:nvPr/>
            </p:nvSpPr>
            <p:spPr bwMode="auto">
              <a:xfrm>
                <a:off x="2657" y="2005"/>
                <a:ext cx="143"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9815" name="Rectangle 50"/>
              <p:cNvSpPr>
                <a:spLocks noChangeArrowheads="1"/>
              </p:cNvSpPr>
              <p:nvPr/>
            </p:nvSpPr>
            <p:spPr bwMode="auto">
              <a:xfrm>
                <a:off x="2617" y="1914"/>
                <a:ext cx="23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400" b="1">
                    <a:latin typeface="Comic Sans MS" panose="030F0702030302020204" pitchFamily="66" charset="0"/>
                  </a:rPr>
                  <a:t>x</a:t>
                </a:r>
              </a:p>
            </p:txBody>
          </p:sp>
        </p:grpSp>
        <p:grpSp>
          <p:nvGrpSpPr>
            <p:cNvPr id="159795" name="Group 54"/>
            <p:cNvGrpSpPr>
              <a:grpSpLocks/>
            </p:cNvGrpSpPr>
            <p:nvPr/>
          </p:nvGrpSpPr>
          <p:grpSpPr bwMode="auto">
            <a:xfrm>
              <a:off x="3295" y="1257"/>
              <a:ext cx="225" cy="250"/>
              <a:chOff x="3295" y="1257"/>
              <a:chExt cx="225" cy="250"/>
            </a:xfrm>
          </p:grpSpPr>
          <p:sp>
            <p:nvSpPr>
              <p:cNvPr id="159812" name="Rectangle 52"/>
              <p:cNvSpPr>
                <a:spLocks noChangeArrowheads="1"/>
              </p:cNvSpPr>
              <p:nvPr/>
            </p:nvSpPr>
            <p:spPr bwMode="auto">
              <a:xfrm>
                <a:off x="3333" y="1318"/>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9813" name="Rectangle 53"/>
              <p:cNvSpPr>
                <a:spLocks noChangeArrowheads="1"/>
              </p:cNvSpPr>
              <p:nvPr/>
            </p:nvSpPr>
            <p:spPr bwMode="auto">
              <a:xfrm>
                <a:off x="3295" y="1257"/>
                <a:ext cx="2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b="1">
                    <a:latin typeface="Comic Sans MS" panose="030F0702030302020204" pitchFamily="66" charset="0"/>
                  </a:rPr>
                  <a:t>w</a:t>
                </a:r>
              </a:p>
            </p:txBody>
          </p:sp>
        </p:grpSp>
        <p:grpSp>
          <p:nvGrpSpPr>
            <p:cNvPr id="159796" name="Group 57"/>
            <p:cNvGrpSpPr>
              <a:grpSpLocks/>
            </p:cNvGrpSpPr>
            <p:nvPr/>
          </p:nvGrpSpPr>
          <p:grpSpPr bwMode="auto">
            <a:xfrm>
              <a:off x="2626" y="1257"/>
              <a:ext cx="194" cy="250"/>
              <a:chOff x="2626" y="1257"/>
              <a:chExt cx="194" cy="250"/>
            </a:xfrm>
          </p:grpSpPr>
          <p:sp>
            <p:nvSpPr>
              <p:cNvPr id="159810" name="Rectangle 55"/>
              <p:cNvSpPr>
                <a:spLocks noChangeArrowheads="1"/>
              </p:cNvSpPr>
              <p:nvPr/>
            </p:nvSpPr>
            <p:spPr bwMode="auto">
              <a:xfrm>
                <a:off x="2649" y="1318"/>
                <a:ext cx="141"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9811" name="Rectangle 56"/>
              <p:cNvSpPr>
                <a:spLocks noChangeArrowheads="1"/>
              </p:cNvSpPr>
              <p:nvPr/>
            </p:nvSpPr>
            <p:spPr bwMode="auto">
              <a:xfrm>
                <a:off x="2626" y="1257"/>
                <a:ext cx="1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b="1">
                    <a:latin typeface="Comic Sans MS" panose="030F0702030302020204" pitchFamily="66" charset="0"/>
                  </a:rPr>
                  <a:t>v</a:t>
                </a:r>
              </a:p>
            </p:txBody>
          </p:sp>
        </p:grpSp>
        <p:grpSp>
          <p:nvGrpSpPr>
            <p:cNvPr id="159797" name="Group 60"/>
            <p:cNvGrpSpPr>
              <a:grpSpLocks/>
            </p:cNvGrpSpPr>
            <p:nvPr/>
          </p:nvGrpSpPr>
          <p:grpSpPr bwMode="auto">
            <a:xfrm>
              <a:off x="3875" y="1575"/>
              <a:ext cx="221" cy="291"/>
              <a:chOff x="3875" y="1575"/>
              <a:chExt cx="221" cy="291"/>
            </a:xfrm>
          </p:grpSpPr>
          <p:sp>
            <p:nvSpPr>
              <p:cNvPr id="159808" name="Rectangle 58"/>
              <p:cNvSpPr>
                <a:spLocks noChangeArrowheads="1"/>
              </p:cNvSpPr>
              <p:nvPr/>
            </p:nvSpPr>
            <p:spPr bwMode="auto">
              <a:xfrm>
                <a:off x="3912" y="1666"/>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9809" name="Rectangle 59"/>
              <p:cNvSpPr>
                <a:spLocks noChangeArrowheads="1"/>
              </p:cNvSpPr>
              <p:nvPr/>
            </p:nvSpPr>
            <p:spPr bwMode="auto">
              <a:xfrm>
                <a:off x="3875" y="1575"/>
                <a:ext cx="2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400" b="1">
                    <a:latin typeface="Comic Sans MS" panose="030F0702030302020204" pitchFamily="66" charset="0"/>
                  </a:rPr>
                  <a:t>z</a:t>
                </a:r>
              </a:p>
            </p:txBody>
          </p:sp>
        </p:grpSp>
        <p:sp>
          <p:nvSpPr>
            <p:cNvPr id="159798" name="Rectangle 61"/>
            <p:cNvSpPr>
              <a:spLocks noChangeArrowheads="1"/>
            </p:cNvSpPr>
            <p:nvPr/>
          </p:nvSpPr>
          <p:spPr bwMode="auto">
            <a:xfrm>
              <a:off x="2343" y="1386"/>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Comic Sans MS" panose="030F0702030302020204" pitchFamily="66" charset="0"/>
                </a:rPr>
                <a:t>2</a:t>
              </a:r>
            </a:p>
          </p:txBody>
        </p:sp>
        <p:sp>
          <p:nvSpPr>
            <p:cNvPr id="159799" name="Rectangle 62"/>
            <p:cNvSpPr>
              <a:spLocks noChangeArrowheads="1"/>
            </p:cNvSpPr>
            <p:nvPr/>
          </p:nvSpPr>
          <p:spPr bwMode="auto">
            <a:xfrm>
              <a:off x="2691" y="1605"/>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Comic Sans MS" panose="030F0702030302020204" pitchFamily="66" charset="0"/>
                </a:rPr>
                <a:t>2</a:t>
              </a:r>
            </a:p>
          </p:txBody>
        </p:sp>
        <p:sp>
          <p:nvSpPr>
            <p:cNvPr id="159800" name="Rectangle 63"/>
            <p:cNvSpPr>
              <a:spLocks noChangeArrowheads="1"/>
            </p:cNvSpPr>
            <p:nvPr/>
          </p:nvSpPr>
          <p:spPr bwMode="auto">
            <a:xfrm>
              <a:off x="2256" y="181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Comic Sans MS" panose="030F0702030302020204" pitchFamily="66" charset="0"/>
                </a:rPr>
                <a:t>1</a:t>
              </a:r>
            </a:p>
          </p:txBody>
        </p:sp>
        <p:sp>
          <p:nvSpPr>
            <p:cNvPr id="159801" name="Rectangle 64"/>
            <p:cNvSpPr>
              <a:spLocks noChangeArrowheads="1"/>
            </p:cNvSpPr>
            <p:nvPr/>
          </p:nvSpPr>
          <p:spPr bwMode="auto">
            <a:xfrm>
              <a:off x="3075" y="169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Comic Sans MS" panose="030F0702030302020204" pitchFamily="66" charset="0"/>
                </a:rPr>
                <a:t>3</a:t>
              </a:r>
            </a:p>
          </p:txBody>
        </p:sp>
        <p:sp>
          <p:nvSpPr>
            <p:cNvPr id="159802" name="Rectangle 65"/>
            <p:cNvSpPr>
              <a:spLocks noChangeArrowheads="1"/>
            </p:cNvSpPr>
            <p:nvPr/>
          </p:nvSpPr>
          <p:spPr bwMode="auto">
            <a:xfrm>
              <a:off x="3012" y="205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Comic Sans MS" panose="030F0702030302020204" pitchFamily="66" charset="0"/>
                </a:rPr>
                <a:t>1</a:t>
              </a:r>
            </a:p>
          </p:txBody>
        </p:sp>
        <p:sp>
          <p:nvSpPr>
            <p:cNvPr id="159803" name="Rectangle 66"/>
            <p:cNvSpPr>
              <a:spLocks noChangeArrowheads="1"/>
            </p:cNvSpPr>
            <p:nvPr/>
          </p:nvSpPr>
          <p:spPr bwMode="auto">
            <a:xfrm>
              <a:off x="3372" y="162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Comic Sans MS" panose="030F0702030302020204" pitchFamily="66" charset="0"/>
                </a:rPr>
                <a:t>1</a:t>
              </a:r>
            </a:p>
          </p:txBody>
        </p:sp>
        <p:sp>
          <p:nvSpPr>
            <p:cNvPr id="159804" name="Rectangle 67"/>
            <p:cNvSpPr>
              <a:spLocks noChangeArrowheads="1"/>
            </p:cNvSpPr>
            <p:nvPr/>
          </p:nvSpPr>
          <p:spPr bwMode="auto">
            <a:xfrm>
              <a:off x="3732" y="1887"/>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Comic Sans MS" panose="030F0702030302020204" pitchFamily="66" charset="0"/>
                </a:rPr>
                <a:t>2</a:t>
              </a:r>
            </a:p>
          </p:txBody>
        </p:sp>
        <p:sp>
          <p:nvSpPr>
            <p:cNvPr id="159805" name="Rectangle 68"/>
            <p:cNvSpPr>
              <a:spLocks noChangeArrowheads="1"/>
            </p:cNvSpPr>
            <p:nvPr/>
          </p:nvSpPr>
          <p:spPr bwMode="auto">
            <a:xfrm>
              <a:off x="3705" y="135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Comic Sans MS" panose="030F0702030302020204" pitchFamily="66" charset="0"/>
                </a:rPr>
                <a:t>5</a:t>
              </a:r>
            </a:p>
          </p:txBody>
        </p:sp>
        <p:sp>
          <p:nvSpPr>
            <p:cNvPr id="159806" name="Rectangle 69"/>
            <p:cNvSpPr>
              <a:spLocks noChangeArrowheads="1"/>
            </p:cNvSpPr>
            <p:nvPr/>
          </p:nvSpPr>
          <p:spPr bwMode="auto">
            <a:xfrm>
              <a:off x="2970" y="120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Comic Sans MS" panose="030F0702030302020204" pitchFamily="66" charset="0"/>
                </a:rPr>
                <a:t>3</a:t>
              </a:r>
            </a:p>
          </p:txBody>
        </p:sp>
        <p:sp>
          <p:nvSpPr>
            <p:cNvPr id="159807" name="Rectangle 70"/>
            <p:cNvSpPr>
              <a:spLocks noChangeArrowheads="1"/>
            </p:cNvSpPr>
            <p:nvPr/>
          </p:nvSpPr>
          <p:spPr bwMode="auto">
            <a:xfrm>
              <a:off x="2619" y="93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Comic Sans MS" panose="030F0702030302020204" pitchFamily="66" charset="0"/>
                </a:rPr>
                <a:t>5</a:t>
              </a:r>
            </a:p>
          </p:txBody>
        </p:sp>
      </p:grpSp>
      <p:sp>
        <p:nvSpPr>
          <p:cNvPr id="159749" name="Rectangle 72"/>
          <p:cNvSpPr>
            <a:spLocks noChangeArrowheads="1"/>
          </p:cNvSpPr>
          <p:nvPr/>
        </p:nvSpPr>
        <p:spPr bwMode="auto">
          <a:xfrm>
            <a:off x="1751013" y="2762250"/>
            <a:ext cx="9021762"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latin typeface="Arial" panose="020B0604020202020204" pitchFamily="34" charset="0"/>
              </a:rPr>
              <a:t>图</a:t>
            </a:r>
            <a:r>
              <a:rPr lang="en-US" altLang="zh-CN" sz="2000" b="1">
                <a:latin typeface="Arial" panose="020B0604020202020204" pitchFamily="34" charset="0"/>
              </a:rPr>
              <a:t>: G = (N,E)</a:t>
            </a:r>
          </a:p>
          <a:p>
            <a:pPr eaLnBrk="1" hangingPunct="1"/>
            <a:endParaRPr lang="en-US" altLang="zh-CN" sz="2000" b="1">
              <a:latin typeface="Arial" panose="020B0604020202020204" pitchFamily="34" charset="0"/>
            </a:endParaRPr>
          </a:p>
          <a:p>
            <a:pPr eaLnBrk="1" hangingPunct="1"/>
            <a:r>
              <a:rPr lang="en-US" altLang="zh-CN" sz="2000" b="1">
                <a:latin typeface="Arial" panose="020B0604020202020204" pitchFamily="34" charset="0"/>
              </a:rPr>
              <a:t>N = </a:t>
            </a:r>
            <a:r>
              <a:rPr lang="zh-CN" altLang="en-US" sz="2000" b="1">
                <a:latin typeface="Arial" panose="020B0604020202020204" pitchFamily="34" charset="0"/>
              </a:rPr>
              <a:t>所有路由器的集合 </a:t>
            </a:r>
            <a:r>
              <a:rPr lang="en-US" altLang="zh-CN" sz="2000" b="1">
                <a:latin typeface="Arial" panose="020B0604020202020204" pitchFamily="34" charset="0"/>
              </a:rPr>
              <a:t>= { u, v, w, x, y, z }</a:t>
            </a:r>
          </a:p>
          <a:p>
            <a:pPr eaLnBrk="1" hangingPunct="1"/>
            <a:endParaRPr lang="en-US" altLang="zh-CN" sz="2000" b="1">
              <a:latin typeface="Arial" panose="020B0604020202020204" pitchFamily="34" charset="0"/>
            </a:endParaRPr>
          </a:p>
          <a:p>
            <a:pPr eaLnBrk="1" hangingPunct="1"/>
            <a:r>
              <a:rPr lang="en-US" altLang="zh-CN" sz="2000" b="1">
                <a:latin typeface="Arial" panose="020B0604020202020204" pitchFamily="34" charset="0"/>
              </a:rPr>
              <a:t>E = </a:t>
            </a:r>
            <a:r>
              <a:rPr lang="zh-CN" altLang="en-US" sz="2000" b="1">
                <a:latin typeface="Arial" panose="020B0604020202020204" pitchFamily="34" charset="0"/>
              </a:rPr>
              <a:t>所有链路的集合 </a:t>
            </a:r>
            <a:r>
              <a:rPr lang="en-US" altLang="zh-CN" sz="2000" b="1">
                <a:latin typeface="Arial" panose="020B0604020202020204" pitchFamily="34" charset="0"/>
              </a:rPr>
              <a:t>={ (u,v), (u,x), (v,x), (v,w), (x,w), (x,y), (w,y), (w,z), (y,z) }</a:t>
            </a:r>
          </a:p>
        </p:txBody>
      </p:sp>
      <p:sp>
        <p:nvSpPr>
          <p:cNvPr id="159750" name="Rectangle 74"/>
          <p:cNvSpPr>
            <a:spLocks noChangeArrowheads="1"/>
          </p:cNvSpPr>
          <p:nvPr/>
        </p:nvSpPr>
        <p:spPr bwMode="auto">
          <a:xfrm>
            <a:off x="2230439" y="5038726"/>
            <a:ext cx="6120265" cy="64697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b="1">
                <a:solidFill>
                  <a:schemeClr val="tx2"/>
                </a:solidFill>
                <a:latin typeface="Comic Sans MS" panose="030F0702030302020204" pitchFamily="66" charset="0"/>
              </a:rPr>
              <a:t>注意</a:t>
            </a:r>
            <a:r>
              <a:rPr lang="en-US" altLang="zh-CN" b="1">
                <a:solidFill>
                  <a:schemeClr val="tx2"/>
                </a:solidFill>
                <a:latin typeface="Comic Sans MS" panose="030F0702030302020204" pitchFamily="66" charset="0"/>
              </a:rPr>
              <a:t>: </a:t>
            </a:r>
            <a:r>
              <a:rPr lang="zh-CN" altLang="en-US" b="1">
                <a:solidFill>
                  <a:schemeClr val="tx2"/>
                </a:solidFill>
                <a:latin typeface="Comic Sans MS" panose="030F0702030302020204" pitchFamily="66" charset="0"/>
              </a:rPr>
              <a:t>图形抽象表示在其他网络环境中非常有用</a:t>
            </a:r>
          </a:p>
          <a:p>
            <a:r>
              <a:rPr lang="en-US" altLang="zh-CN" b="1">
                <a:solidFill>
                  <a:schemeClr val="tx2"/>
                </a:solidFill>
                <a:latin typeface="Comic Sans MS" panose="030F0702030302020204" pitchFamily="66" charset="0"/>
              </a:rPr>
              <a:t>Example: P2P, N</a:t>
            </a:r>
            <a:r>
              <a:rPr lang="zh-CN" altLang="en-US" b="1">
                <a:solidFill>
                  <a:schemeClr val="tx2"/>
                </a:solidFill>
                <a:latin typeface="Comic Sans MS" panose="030F0702030302020204" pitchFamily="66" charset="0"/>
              </a:rPr>
              <a:t>是对等端的集合，而</a:t>
            </a:r>
            <a:r>
              <a:rPr lang="en-US" altLang="zh-CN" b="1">
                <a:solidFill>
                  <a:schemeClr val="tx2"/>
                </a:solidFill>
                <a:latin typeface="Comic Sans MS" panose="030F0702030302020204" pitchFamily="66" charset="0"/>
              </a:rPr>
              <a:t>E</a:t>
            </a:r>
            <a:r>
              <a:rPr lang="zh-CN" altLang="en-US" b="1">
                <a:solidFill>
                  <a:schemeClr val="tx2"/>
                </a:solidFill>
                <a:latin typeface="Comic Sans MS" panose="030F0702030302020204" pitchFamily="66" charset="0"/>
              </a:rPr>
              <a:t>是</a:t>
            </a:r>
            <a:r>
              <a:rPr lang="en-US" altLang="zh-CN" b="1">
                <a:solidFill>
                  <a:schemeClr val="tx2"/>
                </a:solidFill>
                <a:latin typeface="Comic Sans MS" panose="030F0702030302020204" pitchFamily="66" charset="0"/>
              </a:rPr>
              <a:t>TCP</a:t>
            </a:r>
            <a:r>
              <a:rPr lang="zh-CN" altLang="en-US" b="1">
                <a:solidFill>
                  <a:schemeClr val="tx2"/>
                </a:solidFill>
                <a:latin typeface="Comic Sans MS" panose="030F0702030302020204" pitchFamily="66" charset="0"/>
              </a:rPr>
              <a:t>连接的集合</a:t>
            </a:r>
          </a:p>
        </p:txBody>
      </p:sp>
    </p:spTree>
    <p:extLst>
      <p:ext uri="{BB962C8B-B14F-4D97-AF65-F5344CB8AC3E}">
        <p14:creationId xmlns:p14="http://schemas.microsoft.com/office/powerpoint/2010/main" val="4413823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2057400" y="444518"/>
            <a:ext cx="7539037" cy="700087"/>
          </a:xfrm>
        </p:spPr>
        <p:txBody>
          <a:bodyPr>
            <a:normAutofit/>
          </a:bodyPr>
          <a:lstStyle/>
          <a:p>
            <a:pPr eaLnBrk="1" hangingPunct="1">
              <a:defRPr/>
            </a:pPr>
            <a:r>
              <a:rPr lang="en-US" altLang="zh-CN" sz="3200" b="1" dirty="0">
                <a:latin typeface="宋体" panose="02010600030101010101" pitchFamily="2" charset="-122"/>
                <a:ea typeface="宋体" panose="02010600030101010101" pitchFamily="2" charset="-122"/>
              </a:rPr>
              <a:t>OSPF (Open Shortest Path First)</a:t>
            </a:r>
          </a:p>
        </p:txBody>
      </p:sp>
      <p:sp>
        <p:nvSpPr>
          <p:cNvPr id="230403" name="Rectangle 3"/>
          <p:cNvSpPr>
            <a:spLocks noGrp="1" noChangeArrowheads="1"/>
          </p:cNvSpPr>
          <p:nvPr>
            <p:ph idx="1"/>
          </p:nvPr>
        </p:nvSpPr>
        <p:spPr>
          <a:xfrm>
            <a:off x="2057400" y="1447800"/>
            <a:ext cx="8229600" cy="5105400"/>
          </a:xfrm>
        </p:spPr>
        <p:txBody>
          <a:bodyPr>
            <a:normAutofit/>
          </a:bodyPr>
          <a:lstStyle/>
          <a:p>
            <a:pPr eaLnBrk="1" hangingPunct="1">
              <a:lnSpc>
                <a:spcPct val="90000"/>
              </a:lnSpc>
            </a:pPr>
            <a:r>
              <a:rPr lang="en-US" altLang="zh-CN" sz="2400" b="1" dirty="0" smtClean="0">
                <a:latin typeface="宋体" panose="02010600030101010101" pitchFamily="2" charset="-122"/>
                <a:ea typeface="宋体" panose="02010600030101010101" pitchFamily="2" charset="-122"/>
              </a:rPr>
              <a:t>“open”: “</a:t>
            </a:r>
            <a:r>
              <a:rPr lang="zh-CN" altLang="en-US" sz="2400" b="1" dirty="0" smtClean="0">
                <a:latin typeface="宋体" panose="02010600030101010101" pitchFamily="2" charset="-122"/>
                <a:ea typeface="宋体" panose="02010600030101010101" pitchFamily="2" charset="-122"/>
              </a:rPr>
              <a:t>开放”</a:t>
            </a: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公用的</a:t>
            </a:r>
          </a:p>
          <a:p>
            <a:pPr eaLnBrk="1" hangingPunct="1">
              <a:lnSpc>
                <a:spcPct val="90000"/>
              </a:lnSpc>
            </a:pPr>
            <a:r>
              <a:rPr lang="zh-CN" altLang="en-US" sz="2400" b="1" dirty="0" smtClean="0">
                <a:latin typeface="宋体" panose="02010600030101010101" pitchFamily="2" charset="-122"/>
                <a:ea typeface="宋体" panose="02010600030101010101" pitchFamily="2" charset="-122"/>
              </a:rPr>
              <a:t>用链路状态算法 </a:t>
            </a:r>
          </a:p>
          <a:p>
            <a:pPr lvl="1" defTabSz="0">
              <a:spcAft>
                <a:spcPct val="0"/>
              </a:spcAft>
              <a:buClr>
                <a:srgbClr val="1F1F20"/>
              </a:buClr>
              <a:tabLst>
                <a:tab pos="542925" algn="l"/>
              </a:tabLst>
            </a:pPr>
            <a:r>
              <a:rPr lang="zh-CN" altLang="en-US" sz="2000" b="1" dirty="0" smtClean="0">
                <a:latin typeface="宋体" panose="02010600030101010101" pitchFamily="2" charset="-122"/>
                <a:ea typeface="宋体" panose="02010600030101010101" pitchFamily="2" charset="-122"/>
              </a:rPr>
              <a:t>分发</a:t>
            </a:r>
            <a:r>
              <a:rPr lang="en-US" altLang="zh-CN" sz="2000" b="1" dirty="0" smtClean="0">
                <a:latin typeface="宋体" panose="02010600030101010101" pitchFamily="2" charset="-122"/>
                <a:ea typeface="宋体" panose="02010600030101010101" pitchFamily="2" charset="-122"/>
              </a:rPr>
              <a:t>LS </a:t>
            </a:r>
            <a:r>
              <a:rPr lang="zh-CN" altLang="en-US" sz="2000" b="1" dirty="0" smtClean="0">
                <a:latin typeface="宋体" panose="02010600030101010101" pitchFamily="2" charset="-122"/>
                <a:ea typeface="宋体" panose="02010600030101010101" pitchFamily="2" charset="-122"/>
              </a:rPr>
              <a:t>分组</a:t>
            </a:r>
          </a:p>
          <a:p>
            <a:pPr lvl="1" defTabSz="0">
              <a:spcAft>
                <a:spcPct val="0"/>
              </a:spcAft>
              <a:buClr>
                <a:srgbClr val="1F1F20"/>
              </a:buClr>
              <a:tabLst>
                <a:tab pos="542925" algn="l"/>
              </a:tabLst>
            </a:pPr>
            <a:r>
              <a:rPr lang="zh-CN" altLang="en-US" sz="2000" b="1" dirty="0" smtClean="0">
                <a:latin typeface="宋体" panose="02010600030101010101" pitchFamily="2" charset="-122"/>
                <a:ea typeface="宋体" panose="02010600030101010101" pitchFamily="2" charset="-122"/>
              </a:rPr>
              <a:t>每个节点具有拓扑图</a:t>
            </a:r>
          </a:p>
          <a:p>
            <a:pPr lvl="1" defTabSz="0">
              <a:spcAft>
                <a:spcPct val="0"/>
              </a:spcAft>
              <a:buClr>
                <a:srgbClr val="1F1F20"/>
              </a:buClr>
              <a:tabLst>
                <a:tab pos="542925" algn="l"/>
              </a:tabLst>
            </a:pPr>
            <a:r>
              <a:rPr lang="zh-CN" altLang="en-US" sz="2000" b="1" dirty="0" smtClean="0">
                <a:latin typeface="宋体" panose="02010600030101010101" pitchFamily="2" charset="-122"/>
                <a:ea typeface="宋体" panose="02010600030101010101" pitchFamily="2" charset="-122"/>
              </a:rPr>
              <a:t>路由计算使用 </a:t>
            </a:r>
            <a:r>
              <a:rPr lang="en-US" altLang="zh-CN" sz="2000" b="1" dirty="0" err="1" smtClean="0">
                <a:latin typeface="宋体" panose="02010600030101010101" pitchFamily="2" charset="-122"/>
                <a:ea typeface="宋体" panose="02010600030101010101" pitchFamily="2" charset="-122"/>
              </a:rPr>
              <a:t>Dijkstra</a:t>
            </a:r>
            <a:r>
              <a:rPr lang="zh-CN" altLang="en-US" sz="2000" b="1" dirty="0" smtClean="0">
                <a:latin typeface="宋体" panose="02010600030101010101" pitchFamily="2" charset="-122"/>
                <a:ea typeface="宋体" panose="02010600030101010101" pitchFamily="2" charset="-122"/>
              </a:rPr>
              <a:t>算法</a:t>
            </a:r>
          </a:p>
          <a:p>
            <a:pPr eaLnBrk="1" hangingPunct="1">
              <a:lnSpc>
                <a:spcPct val="90000"/>
              </a:lnSpc>
            </a:pPr>
            <a:r>
              <a:rPr lang="zh-CN" altLang="en-US" sz="2400" b="1" dirty="0" smtClean="0">
                <a:latin typeface="宋体" panose="02010600030101010101" pitchFamily="2" charset="-122"/>
                <a:ea typeface="宋体" panose="02010600030101010101" pitchFamily="2" charset="-122"/>
              </a:rPr>
              <a:t>每个</a:t>
            </a:r>
            <a:r>
              <a:rPr lang="en-US" altLang="zh-CN" sz="2400" b="1" dirty="0" smtClean="0">
                <a:latin typeface="宋体" panose="02010600030101010101" pitchFamily="2" charset="-122"/>
                <a:ea typeface="宋体" panose="02010600030101010101" pitchFamily="2" charset="-122"/>
              </a:rPr>
              <a:t>router</a:t>
            </a:r>
            <a:r>
              <a:rPr lang="zh-CN" altLang="en-US" sz="2400" b="1" dirty="0" smtClean="0">
                <a:latin typeface="宋体" panose="02010600030101010101" pitchFamily="2" charset="-122"/>
                <a:ea typeface="宋体" panose="02010600030101010101" pitchFamily="2" charset="-122"/>
              </a:rPr>
              <a:t>都广播</a:t>
            </a:r>
            <a:r>
              <a:rPr lang="en-US" altLang="zh-CN" sz="2400" b="1" dirty="0" smtClean="0">
                <a:latin typeface="宋体" panose="02010600030101010101" pitchFamily="2" charset="-122"/>
                <a:ea typeface="宋体" panose="02010600030101010101" pitchFamily="2" charset="-122"/>
              </a:rPr>
              <a:t>OSPF</a:t>
            </a:r>
            <a:r>
              <a:rPr lang="zh-CN" altLang="en-US" sz="2400" b="1" dirty="0" smtClean="0">
                <a:latin typeface="宋体" panose="02010600030101010101" pitchFamily="2" charset="-122"/>
                <a:ea typeface="宋体" panose="02010600030101010101" pitchFamily="2" charset="-122"/>
              </a:rPr>
              <a:t>通告，</a:t>
            </a:r>
            <a:r>
              <a:rPr lang="en-US" altLang="zh-CN" sz="2400" b="1" dirty="0" smtClean="0">
                <a:latin typeface="宋体" panose="02010600030101010101" pitchFamily="2" charset="-122"/>
                <a:ea typeface="宋体" panose="02010600030101010101" pitchFamily="2" charset="-122"/>
              </a:rPr>
              <a:t>OSPF</a:t>
            </a:r>
            <a:r>
              <a:rPr lang="zh-CN" altLang="en-US" sz="2400" b="1" dirty="0" smtClean="0">
                <a:latin typeface="宋体" panose="02010600030101010101" pitchFamily="2" charset="-122"/>
                <a:ea typeface="宋体" panose="02010600030101010101" pitchFamily="2" charset="-122"/>
              </a:rPr>
              <a:t>通告里为每个邻居路由器设一个表项（记录每个邻居的链路特征和费用）。</a:t>
            </a:r>
          </a:p>
          <a:p>
            <a:pPr eaLnBrk="1" hangingPunct="1">
              <a:lnSpc>
                <a:spcPct val="90000"/>
              </a:lnSpc>
            </a:pPr>
            <a:r>
              <a:rPr lang="zh-CN" altLang="en-US" sz="2400" b="1" dirty="0" smtClean="0">
                <a:latin typeface="宋体" panose="02010600030101010101" pitchFamily="2" charset="-122"/>
                <a:ea typeface="宋体" panose="02010600030101010101" pitchFamily="2" charset="-122"/>
              </a:rPr>
              <a:t>通告会散布到 </a:t>
            </a:r>
            <a:r>
              <a:rPr lang="zh-CN" altLang="en-US" sz="2400" b="1" dirty="0" smtClean="0">
                <a:solidFill>
                  <a:schemeClr val="tx2"/>
                </a:solidFill>
                <a:latin typeface="宋体" panose="02010600030101010101" pitchFamily="2" charset="-122"/>
                <a:ea typeface="宋体" panose="02010600030101010101" pitchFamily="2" charset="-122"/>
              </a:rPr>
              <a:t>整个</a:t>
            </a:r>
            <a:r>
              <a:rPr lang="zh-CN" altLang="en-US" sz="2400" b="1" dirty="0" smtClean="0">
                <a:latin typeface="宋体" panose="02010600030101010101" pitchFamily="2" charset="-122"/>
                <a:ea typeface="宋体" panose="02010600030101010101" pitchFamily="2" charset="-122"/>
              </a:rPr>
              <a:t> 自治系统 </a:t>
            </a:r>
            <a:r>
              <a:rPr lang="en-US" altLang="zh-CN" sz="2400" b="1" dirty="0" smtClean="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通过洪泛法</a:t>
            </a:r>
            <a:r>
              <a:rPr lang="en-US" altLang="zh-CN" sz="2400" b="1" dirty="0" smtClean="0">
                <a:latin typeface="宋体" panose="02010600030101010101" pitchFamily="2" charset="-122"/>
                <a:ea typeface="宋体" panose="02010600030101010101" pitchFamily="2" charset="-122"/>
              </a:rPr>
              <a:t>) </a:t>
            </a:r>
          </a:p>
          <a:p>
            <a:pPr lvl="1" defTabSz="0">
              <a:spcAft>
                <a:spcPct val="0"/>
              </a:spcAft>
              <a:buClr>
                <a:srgbClr val="1F1F20"/>
              </a:buClr>
              <a:tabLst>
                <a:tab pos="542925" algn="l"/>
              </a:tabLst>
            </a:pPr>
            <a:r>
              <a:rPr lang="en-US" altLang="zh-CN" sz="2000" b="1" dirty="0" smtClean="0">
                <a:latin typeface="宋体" panose="02010600030101010101" pitchFamily="2" charset="-122"/>
                <a:ea typeface="宋体" panose="02010600030101010101" pitchFamily="2" charset="-122"/>
              </a:rPr>
              <a:t>OSPF</a:t>
            </a:r>
            <a:r>
              <a:rPr lang="zh-CN" altLang="en-US" sz="2000" b="1" dirty="0" smtClean="0">
                <a:latin typeface="宋体" panose="02010600030101010101" pitchFamily="2" charset="-122"/>
                <a:ea typeface="宋体" panose="02010600030101010101" pitchFamily="2" charset="-122"/>
              </a:rPr>
              <a:t>信息直接通过 </a:t>
            </a:r>
            <a:r>
              <a:rPr lang="en-US" altLang="zh-CN" sz="2000" b="1" dirty="0" smtClean="0">
                <a:latin typeface="宋体" panose="02010600030101010101" pitchFamily="2" charset="-122"/>
                <a:ea typeface="宋体" panose="02010600030101010101" pitchFamily="2" charset="-122"/>
              </a:rPr>
              <a:t>IP</a:t>
            </a:r>
            <a:r>
              <a:rPr lang="zh-CN" altLang="en-US" sz="2000" b="1" dirty="0" smtClean="0">
                <a:latin typeface="宋体" panose="02010600030101010101" pitchFamily="2" charset="-122"/>
                <a:ea typeface="宋体" panose="02010600030101010101" pitchFamily="2" charset="-122"/>
              </a:rPr>
              <a:t>传输 </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不是 </a:t>
            </a:r>
            <a:r>
              <a:rPr lang="en-US" altLang="zh-CN" sz="2000" b="1" dirty="0" smtClean="0">
                <a:latin typeface="宋体" panose="02010600030101010101" pitchFamily="2" charset="-122"/>
                <a:ea typeface="宋体" panose="02010600030101010101" pitchFamily="2" charset="-122"/>
              </a:rPr>
              <a:t>TCP </a:t>
            </a:r>
            <a:r>
              <a:rPr lang="zh-CN" altLang="en-US" sz="2000" b="1" dirty="0" smtClean="0">
                <a:latin typeface="宋体" panose="02010600030101010101" pitchFamily="2" charset="-122"/>
                <a:ea typeface="宋体" panose="02010600030101010101" pitchFamily="2" charset="-122"/>
              </a:rPr>
              <a:t>或 </a:t>
            </a:r>
            <a:r>
              <a:rPr lang="en-US" altLang="zh-CN" sz="2000" b="1" dirty="0" smtClean="0">
                <a:latin typeface="宋体" panose="02010600030101010101" pitchFamily="2" charset="-122"/>
                <a:ea typeface="宋体" panose="02010600030101010101" pitchFamily="2" charset="-122"/>
              </a:rPr>
              <a:t>UDP</a:t>
            </a:r>
            <a:r>
              <a:rPr lang="zh-CN" altLang="en-US" sz="2000" b="1" dirty="0" smtClean="0">
                <a:latin typeface="宋体" panose="02010600030101010101" pitchFamily="2" charset="-122"/>
                <a:ea typeface="宋体" panose="02010600030101010101" pitchFamily="2" charset="-122"/>
              </a:rPr>
              <a:t>）</a:t>
            </a:r>
          </a:p>
        </p:txBody>
      </p:sp>
      <p:sp>
        <p:nvSpPr>
          <p:cNvPr id="211971" name="灯片编号占位符 4"/>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5B0F1C3C-35ED-4D68-AB84-79612DB4B58C}" type="slidenum">
              <a:rPr altLang="zh-CN" dirty="0" smtClean="0">
                <a:solidFill>
                  <a:srgbClr val="919293"/>
                </a:solidFill>
                <a:ea typeface="黑体" panose="02010609060101010101" pitchFamily="49" charset="-122"/>
              </a:rPr>
              <a:pPr>
                <a:defRPr/>
              </a:pPr>
              <a:t>40</a:t>
            </a:fld>
            <a:endParaRPr lang="zh-CN" altLang="zh-CN" smtClean="0">
              <a:solidFill>
                <a:srgbClr val="919293"/>
              </a:solidFill>
              <a:ea typeface="黑体" panose="02010609060101010101" pitchFamily="49" charset="-122"/>
            </a:endParaRPr>
          </a:p>
        </p:txBody>
      </p:sp>
    </p:spTree>
    <p:extLst>
      <p:ext uri="{BB962C8B-B14F-4D97-AF65-F5344CB8AC3E}">
        <p14:creationId xmlns:p14="http://schemas.microsoft.com/office/powerpoint/2010/main" val="20472962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2051051" y="415925"/>
            <a:ext cx="6678613" cy="700088"/>
          </a:xfrm>
        </p:spPr>
        <p:txBody>
          <a:bodyPr>
            <a:normAutofit/>
          </a:bodyPr>
          <a:lstStyle/>
          <a:p>
            <a:pPr eaLnBrk="1" hangingPunct="1"/>
            <a:r>
              <a:rPr lang="en-US" altLang="zh-CN" sz="3200" b="1" dirty="0">
                <a:latin typeface="宋体" panose="02010600030101010101" pitchFamily="2" charset="-122"/>
                <a:ea typeface="宋体" panose="02010600030101010101" pitchFamily="2" charset="-122"/>
              </a:rPr>
              <a:t>OSPF </a:t>
            </a:r>
            <a:r>
              <a:rPr lang="zh-CN" altLang="en-US" sz="3200" b="1" dirty="0">
                <a:latin typeface="宋体" panose="02010600030101010101" pitchFamily="2" charset="-122"/>
                <a:ea typeface="宋体" panose="02010600030101010101" pitchFamily="2" charset="-122"/>
              </a:rPr>
              <a:t>优点 </a:t>
            </a:r>
            <a:r>
              <a:rPr lang="en-US" altLang="zh-CN" sz="3200" b="1" dirty="0">
                <a:latin typeface="宋体" panose="02010600030101010101" pitchFamily="2" charset="-122"/>
                <a:ea typeface="宋体" panose="02010600030101010101" pitchFamily="2" charset="-122"/>
              </a:rPr>
              <a:t>(RIP</a:t>
            </a:r>
            <a:r>
              <a:rPr lang="zh-CN" altLang="en-US" sz="3200" b="1" dirty="0">
                <a:latin typeface="宋体" panose="02010600030101010101" pitchFamily="2" charset="-122"/>
                <a:ea typeface="宋体" panose="02010600030101010101" pitchFamily="2" charset="-122"/>
              </a:rPr>
              <a:t>所没有的</a:t>
            </a:r>
            <a:r>
              <a:rPr lang="en-US" altLang="zh-CN" sz="3200" b="1" dirty="0">
                <a:latin typeface="宋体" panose="02010600030101010101" pitchFamily="2" charset="-122"/>
                <a:ea typeface="宋体" panose="02010600030101010101" pitchFamily="2" charset="-122"/>
              </a:rPr>
              <a:t>)</a:t>
            </a:r>
          </a:p>
        </p:txBody>
      </p:sp>
      <p:sp>
        <p:nvSpPr>
          <p:cNvPr id="232451" name="Rectangle 3"/>
          <p:cNvSpPr>
            <a:spLocks noGrp="1" noChangeArrowheads="1"/>
          </p:cNvSpPr>
          <p:nvPr>
            <p:ph idx="1"/>
          </p:nvPr>
        </p:nvSpPr>
        <p:spPr>
          <a:xfrm>
            <a:off x="1914525" y="1214438"/>
            <a:ext cx="8509000" cy="4876800"/>
          </a:xfrm>
        </p:spPr>
        <p:txBody>
          <a:bodyPr/>
          <a:lstStyle/>
          <a:p>
            <a:pPr eaLnBrk="1" hangingPunct="1">
              <a:lnSpc>
                <a:spcPct val="120000"/>
              </a:lnSpc>
            </a:pPr>
            <a:r>
              <a:rPr lang="zh-CN" altLang="en-US" sz="2400" b="1" dirty="0" smtClean="0">
                <a:solidFill>
                  <a:schemeClr val="tx2"/>
                </a:solidFill>
                <a:latin typeface="宋体" panose="02010600030101010101" pitchFamily="2" charset="-122"/>
                <a:ea typeface="宋体" panose="02010600030101010101" pitchFamily="2" charset="-122"/>
              </a:rPr>
              <a:t>安全</a:t>
            </a:r>
            <a:r>
              <a:rPr lang="en-US" altLang="zh-CN" sz="2400" b="1" dirty="0" smtClean="0">
                <a:solidFill>
                  <a:schemeClr val="tx2"/>
                </a:solidFill>
                <a:latin typeface="宋体" panose="02010600030101010101" pitchFamily="2" charset="-122"/>
                <a:ea typeface="宋体" panose="02010600030101010101" pitchFamily="2" charset="-122"/>
              </a:rPr>
              <a:t>:</a:t>
            </a: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所有</a:t>
            </a:r>
            <a:r>
              <a:rPr lang="en-US" altLang="zh-CN" sz="2400" b="1" dirty="0" smtClean="0">
                <a:latin typeface="宋体" panose="02010600030101010101" pitchFamily="2" charset="-122"/>
                <a:ea typeface="宋体" panose="02010600030101010101" pitchFamily="2" charset="-122"/>
              </a:rPr>
              <a:t>OSPF </a:t>
            </a:r>
            <a:r>
              <a:rPr lang="zh-CN" altLang="en-US" sz="2400" b="1" dirty="0" smtClean="0">
                <a:latin typeface="宋体" panose="02010600030101010101" pitchFamily="2" charset="-122"/>
                <a:ea typeface="宋体" panose="02010600030101010101" pitchFamily="2" charset="-122"/>
              </a:rPr>
              <a:t>消息需要认证 </a:t>
            </a:r>
            <a:r>
              <a:rPr lang="en-US" altLang="zh-CN" sz="2400" b="1" dirty="0" smtClean="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防止恶意入侵</a:t>
            </a:r>
            <a:r>
              <a:rPr lang="en-US" altLang="zh-CN" sz="2400" b="1" dirty="0" smtClean="0">
                <a:latin typeface="宋体" panose="02010600030101010101" pitchFamily="2" charset="-122"/>
                <a:ea typeface="宋体" panose="02010600030101010101" pitchFamily="2" charset="-122"/>
              </a:rPr>
              <a:t>) </a:t>
            </a:r>
          </a:p>
          <a:p>
            <a:pPr eaLnBrk="1" hangingPunct="1">
              <a:lnSpc>
                <a:spcPct val="120000"/>
              </a:lnSpc>
            </a:pPr>
            <a:r>
              <a:rPr lang="zh-CN" altLang="en-US" sz="2400" b="1" dirty="0" smtClean="0">
                <a:latin typeface="宋体" panose="02010600030101010101" pitchFamily="2" charset="-122"/>
                <a:ea typeface="宋体" panose="02010600030101010101" pitchFamily="2" charset="-122"/>
              </a:rPr>
              <a:t>允许</a:t>
            </a:r>
            <a:r>
              <a:rPr lang="zh-CN" altLang="en-US" sz="2400" b="1" dirty="0" smtClean="0">
                <a:solidFill>
                  <a:schemeClr val="tx2"/>
                </a:solidFill>
                <a:latin typeface="宋体" panose="02010600030101010101" pitchFamily="2" charset="-122"/>
                <a:ea typeface="宋体" panose="02010600030101010101" pitchFamily="2" charset="-122"/>
              </a:rPr>
              <a:t>多个</a:t>
            </a:r>
            <a:r>
              <a:rPr lang="zh-CN" altLang="en-US" sz="2400" b="1" dirty="0" smtClean="0">
                <a:latin typeface="宋体" panose="02010600030101010101" pitchFamily="2" charset="-122"/>
                <a:ea typeface="宋体" panose="02010600030101010101" pitchFamily="2" charset="-122"/>
              </a:rPr>
              <a:t>相同开销的</a:t>
            </a:r>
            <a:r>
              <a:rPr lang="zh-CN" altLang="en-US" sz="2400" b="1" dirty="0" smtClean="0">
                <a:solidFill>
                  <a:schemeClr val="tx2"/>
                </a:solidFill>
                <a:latin typeface="宋体" panose="02010600030101010101" pitchFamily="2" charset="-122"/>
                <a:ea typeface="宋体" panose="02010600030101010101" pitchFamily="2" charset="-122"/>
              </a:rPr>
              <a:t>路径</a:t>
            </a:r>
            <a:r>
              <a:rPr lang="zh-CN" altLang="en-US" sz="2400" b="1" dirty="0" smtClean="0">
                <a:latin typeface="宋体" panose="02010600030101010101" pitchFamily="2" charset="-122"/>
                <a:ea typeface="宋体" panose="02010600030101010101" pitchFamily="2" charset="-122"/>
              </a:rPr>
              <a:t> </a:t>
            </a:r>
            <a:r>
              <a:rPr lang="en-US" altLang="zh-CN" sz="2400" b="1" dirty="0" smtClean="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在 </a:t>
            </a:r>
            <a:r>
              <a:rPr lang="en-US" altLang="zh-CN" sz="2400" b="1" dirty="0" smtClean="0">
                <a:latin typeface="宋体" panose="02010600030101010101" pitchFamily="2" charset="-122"/>
                <a:ea typeface="宋体" panose="02010600030101010101" pitchFamily="2" charset="-122"/>
              </a:rPr>
              <a:t>RIP</a:t>
            </a:r>
            <a:r>
              <a:rPr lang="zh-CN" altLang="en-US" sz="2400" b="1" dirty="0" smtClean="0">
                <a:latin typeface="宋体" panose="02010600030101010101" pitchFamily="2" charset="-122"/>
                <a:ea typeface="宋体" panose="02010600030101010101" pitchFamily="2" charset="-122"/>
              </a:rPr>
              <a:t>中只有一条路径</a:t>
            </a:r>
            <a:r>
              <a:rPr lang="en-US" altLang="zh-CN" sz="2400" b="1" dirty="0" smtClean="0">
                <a:latin typeface="宋体" panose="02010600030101010101" pitchFamily="2" charset="-122"/>
                <a:ea typeface="宋体" panose="02010600030101010101" pitchFamily="2" charset="-122"/>
              </a:rPr>
              <a:t>)</a:t>
            </a:r>
          </a:p>
          <a:p>
            <a:pPr eaLnBrk="1" hangingPunct="1">
              <a:lnSpc>
                <a:spcPct val="120000"/>
              </a:lnSpc>
            </a:pPr>
            <a:r>
              <a:rPr lang="zh-CN" altLang="en-US" sz="2400" b="1" dirty="0" smtClean="0">
                <a:latin typeface="宋体" panose="02010600030101010101" pitchFamily="2" charset="-122"/>
                <a:ea typeface="宋体" panose="02010600030101010101" pitchFamily="2" charset="-122"/>
              </a:rPr>
              <a:t>对于每个链路</a:t>
            </a: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有多个消费尺度用于不同的</a:t>
            </a:r>
            <a:r>
              <a:rPr lang="zh-CN" altLang="en-US" sz="2400" b="1" dirty="0" smtClean="0">
                <a:solidFill>
                  <a:schemeClr val="tx2"/>
                </a:solidFill>
                <a:latin typeface="宋体" panose="02010600030101010101" pitchFamily="2" charset="-122"/>
                <a:ea typeface="宋体" panose="02010600030101010101" pitchFamily="2" charset="-122"/>
              </a:rPr>
              <a:t>服务类型</a:t>
            </a:r>
            <a:r>
              <a:rPr lang="en-US" altLang="zh-CN" sz="2400" b="1" dirty="0" smtClean="0">
                <a:solidFill>
                  <a:schemeClr val="tx2"/>
                </a:solidFill>
                <a:latin typeface="宋体" panose="02010600030101010101" pitchFamily="2" charset="-122"/>
                <a:ea typeface="宋体" panose="02010600030101010101" pitchFamily="2" charset="-122"/>
              </a:rPr>
              <a:t>TOS</a:t>
            </a: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例如在尽力转发时卫星链路代价设置为 “低”，而对实时应用设置为高</a:t>
            </a:r>
            <a:r>
              <a:rPr lang="en-US" altLang="zh-CN" sz="2400" b="1" dirty="0" smtClean="0">
                <a:latin typeface="宋体" panose="02010600030101010101" pitchFamily="2" charset="-122"/>
                <a:ea typeface="宋体" panose="02010600030101010101" pitchFamily="2" charset="-122"/>
              </a:rPr>
              <a:t>)</a:t>
            </a:r>
          </a:p>
          <a:p>
            <a:pPr eaLnBrk="1" hangingPunct="1">
              <a:lnSpc>
                <a:spcPct val="120000"/>
              </a:lnSpc>
            </a:pPr>
            <a:r>
              <a:rPr lang="zh-CN" altLang="en-US" sz="2400" b="1" dirty="0" smtClean="0">
                <a:latin typeface="宋体" panose="02010600030101010101" pitchFamily="2" charset="-122"/>
                <a:ea typeface="宋体" panose="02010600030101010101" pitchFamily="2" charset="-122"/>
              </a:rPr>
              <a:t>单播和多播综合支持</a:t>
            </a:r>
            <a:r>
              <a:rPr lang="en-US" altLang="zh-CN" sz="2400" b="1" dirty="0" smtClean="0">
                <a:latin typeface="宋体" panose="02010600030101010101" pitchFamily="2" charset="-122"/>
                <a:ea typeface="宋体" panose="02010600030101010101" pitchFamily="2" charset="-122"/>
              </a:rPr>
              <a:t>: </a:t>
            </a:r>
          </a:p>
          <a:p>
            <a:pPr lvl="1" defTabSz="0">
              <a:lnSpc>
                <a:spcPct val="70000"/>
              </a:lnSpc>
              <a:spcAft>
                <a:spcPct val="0"/>
              </a:spcAft>
              <a:buClr>
                <a:srgbClr val="1F1F20"/>
              </a:buClr>
              <a:tabLst>
                <a:tab pos="542925" algn="l"/>
              </a:tabLst>
            </a:pPr>
            <a:r>
              <a:rPr lang="zh-CN" altLang="en-US" sz="2000" b="1" dirty="0">
                <a:latin typeface="宋体" panose="02010600030101010101" pitchFamily="2" charset="-122"/>
                <a:ea typeface="宋体" panose="02010600030101010101" pitchFamily="2" charset="-122"/>
              </a:rPr>
              <a:t>多播 </a:t>
            </a:r>
            <a:r>
              <a:rPr lang="en-US" altLang="zh-CN" sz="2000" b="1" dirty="0">
                <a:latin typeface="宋体" panose="02010600030101010101" pitchFamily="2" charset="-122"/>
                <a:ea typeface="宋体" panose="02010600030101010101" pitchFamily="2" charset="-122"/>
              </a:rPr>
              <a:t>OSPF (MOSPF) </a:t>
            </a:r>
            <a:r>
              <a:rPr lang="zh-CN" altLang="en-US" sz="2000" b="1" dirty="0">
                <a:latin typeface="宋体" panose="02010600030101010101" pitchFamily="2" charset="-122"/>
                <a:ea typeface="宋体" panose="02010600030101010101" pitchFamily="2" charset="-122"/>
              </a:rPr>
              <a:t>使用和 </a:t>
            </a:r>
            <a:r>
              <a:rPr lang="en-US" altLang="zh-CN" sz="2000" b="1" dirty="0">
                <a:latin typeface="宋体" panose="02010600030101010101" pitchFamily="2" charset="-122"/>
                <a:ea typeface="宋体" panose="02010600030101010101" pitchFamily="2" charset="-122"/>
              </a:rPr>
              <a:t>OSPF</a:t>
            </a:r>
            <a:r>
              <a:rPr lang="zh-CN" altLang="en-US" sz="2000" b="1" dirty="0">
                <a:latin typeface="宋体" panose="02010600030101010101" pitchFamily="2" charset="-122"/>
                <a:ea typeface="宋体" panose="02010600030101010101" pitchFamily="2" charset="-122"/>
              </a:rPr>
              <a:t>同样的链路数据库</a:t>
            </a:r>
          </a:p>
          <a:p>
            <a:pPr eaLnBrk="1" hangingPunct="1">
              <a:lnSpc>
                <a:spcPct val="120000"/>
              </a:lnSpc>
            </a:pPr>
            <a:r>
              <a:rPr lang="zh-CN" altLang="en-US" sz="2400" b="1" dirty="0" smtClean="0">
                <a:latin typeface="宋体" panose="02010600030101010101" pitchFamily="2" charset="-122"/>
                <a:ea typeface="宋体" panose="02010600030101010101" pitchFamily="2" charset="-122"/>
              </a:rPr>
              <a:t>在大的区域中使用</a:t>
            </a:r>
            <a:r>
              <a:rPr lang="zh-CN" altLang="en-US" sz="2400" b="1" dirty="0" smtClean="0">
                <a:solidFill>
                  <a:schemeClr val="tx2"/>
                </a:solidFill>
                <a:latin typeface="宋体" panose="02010600030101010101" pitchFamily="2" charset="-122"/>
                <a:ea typeface="宋体" panose="02010600030101010101" pitchFamily="2" charset="-122"/>
              </a:rPr>
              <a:t>层次 </a:t>
            </a:r>
            <a:r>
              <a:rPr lang="en-US" altLang="zh-CN" sz="2400" b="1" dirty="0" smtClean="0">
                <a:latin typeface="宋体" panose="02010600030101010101" pitchFamily="2" charset="-122"/>
                <a:ea typeface="宋体" panose="02010600030101010101" pitchFamily="2" charset="-122"/>
              </a:rPr>
              <a:t>OSPF.</a:t>
            </a:r>
          </a:p>
          <a:p>
            <a:pPr eaLnBrk="1" hangingPunct="1">
              <a:lnSpc>
                <a:spcPct val="120000"/>
              </a:lnSpc>
              <a:buFontTx/>
              <a:buNone/>
            </a:pPr>
            <a:endParaRPr lang="en-US" altLang="zh-CN" sz="2600" dirty="0"/>
          </a:p>
          <a:p>
            <a:pPr eaLnBrk="1" hangingPunct="1">
              <a:lnSpc>
                <a:spcPct val="120000"/>
              </a:lnSpc>
              <a:buFontTx/>
              <a:buNone/>
            </a:pPr>
            <a:endParaRPr lang="en-US" altLang="zh-CN" sz="2600" dirty="0"/>
          </a:p>
        </p:txBody>
      </p:sp>
      <p:sp>
        <p:nvSpPr>
          <p:cNvPr id="214019" name="灯片编号占位符 4"/>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D601EA8E-E33E-4566-A523-D5BE7A5DA354}" type="slidenum">
              <a:rPr altLang="zh-CN" dirty="0" smtClean="0">
                <a:solidFill>
                  <a:srgbClr val="919293"/>
                </a:solidFill>
                <a:ea typeface="黑体" panose="02010609060101010101" pitchFamily="49" charset="-122"/>
              </a:rPr>
              <a:pPr>
                <a:defRPr/>
              </a:pPr>
              <a:t>41</a:t>
            </a:fld>
            <a:endParaRPr lang="zh-CN" altLang="zh-CN" smtClean="0">
              <a:solidFill>
                <a:srgbClr val="919293"/>
              </a:solidFill>
              <a:ea typeface="黑体" panose="02010609060101010101" pitchFamily="49" charset="-122"/>
            </a:endParaRPr>
          </a:p>
        </p:txBody>
      </p:sp>
    </p:spTree>
    <p:extLst>
      <p:ext uri="{BB962C8B-B14F-4D97-AF65-F5344CB8AC3E}">
        <p14:creationId xmlns:p14="http://schemas.microsoft.com/office/powerpoint/2010/main" val="7731567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2266950" y="-61913"/>
            <a:ext cx="7772400" cy="1143001"/>
          </a:xfrm>
        </p:spPr>
        <p:txBody>
          <a:bodyPr>
            <a:normAutofit/>
          </a:bodyPr>
          <a:lstStyle/>
          <a:p>
            <a:pPr eaLnBrk="1" hangingPunct="1"/>
            <a:r>
              <a:rPr lang="zh-CN" altLang="en-US" sz="3200" b="1" dirty="0">
                <a:latin typeface="宋体" panose="02010600030101010101" pitchFamily="2" charset="-122"/>
                <a:ea typeface="宋体" panose="02010600030101010101" pitchFamily="2" charset="-122"/>
              </a:rPr>
              <a:t>层次 </a:t>
            </a:r>
            <a:r>
              <a:rPr lang="en-US" altLang="zh-CN" sz="3200" b="1" dirty="0">
                <a:latin typeface="宋体" panose="02010600030101010101" pitchFamily="2" charset="-122"/>
                <a:ea typeface="宋体" panose="02010600030101010101" pitchFamily="2" charset="-122"/>
              </a:rPr>
              <a:t>OSPF</a:t>
            </a:r>
          </a:p>
        </p:txBody>
      </p:sp>
      <p:sp>
        <p:nvSpPr>
          <p:cNvPr id="216066" name="灯片编号占位符 4"/>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9851A4FF-F938-41AB-A60F-5ED337ED1B52}" type="slidenum">
              <a:rPr altLang="zh-CN" dirty="0" smtClean="0">
                <a:solidFill>
                  <a:srgbClr val="919293"/>
                </a:solidFill>
                <a:ea typeface="黑体" panose="02010609060101010101" pitchFamily="49" charset="-122"/>
              </a:rPr>
              <a:pPr>
                <a:defRPr/>
              </a:pPr>
              <a:t>42</a:t>
            </a:fld>
            <a:endParaRPr lang="zh-CN" altLang="zh-CN" smtClean="0">
              <a:solidFill>
                <a:srgbClr val="919293"/>
              </a:solidFill>
              <a:ea typeface="黑体" panose="02010609060101010101" pitchFamily="49" charset="-122"/>
            </a:endParaRPr>
          </a:p>
        </p:txBody>
      </p:sp>
      <p:grpSp>
        <p:nvGrpSpPr>
          <p:cNvPr id="234500" name="组合 1"/>
          <p:cNvGrpSpPr>
            <a:grpSpLocks/>
          </p:cNvGrpSpPr>
          <p:nvPr/>
        </p:nvGrpSpPr>
        <p:grpSpPr bwMode="auto">
          <a:xfrm>
            <a:off x="2460626" y="1081089"/>
            <a:ext cx="7523163" cy="5019675"/>
            <a:chOff x="1475" y="1703"/>
            <a:chExt cx="11847" cy="7905"/>
          </a:xfrm>
        </p:grpSpPr>
        <p:sp>
          <p:nvSpPr>
            <p:cNvPr id="234501" name="Freeform 2"/>
            <p:cNvSpPr>
              <a:spLocks noChangeArrowheads="1"/>
            </p:cNvSpPr>
            <p:nvPr/>
          </p:nvSpPr>
          <p:spPr bwMode="auto">
            <a:xfrm>
              <a:off x="3193" y="2603"/>
              <a:ext cx="9465" cy="3475"/>
            </a:xfrm>
            <a:custGeom>
              <a:avLst/>
              <a:gdLst>
                <a:gd name="T0" fmla="*/ 1020 w 3786"/>
                <a:gd name="T1" fmla="*/ 1438 h 1390"/>
                <a:gd name="T2" fmla="*/ 4233 w 3786"/>
                <a:gd name="T3" fmla="*/ 138 h 1390"/>
                <a:gd name="T4" fmla="*/ 7130 w 3786"/>
                <a:gd name="T5" fmla="*/ 613 h 1390"/>
                <a:gd name="T6" fmla="*/ 8238 w 3786"/>
                <a:gd name="T7" fmla="*/ 1350 h 1390"/>
                <a:gd name="T8" fmla="*/ 9255 w 3786"/>
                <a:gd name="T9" fmla="*/ 2825 h 1390"/>
                <a:gd name="T10" fmla="*/ 7588 w 3786"/>
                <a:gd name="T11" fmla="*/ 3035 h 1390"/>
                <a:gd name="T12" fmla="*/ 6638 w 3786"/>
                <a:gd name="T13" fmla="*/ 3193 h 1390"/>
                <a:gd name="T14" fmla="*/ 4795 w 3786"/>
                <a:gd name="T15" fmla="*/ 3315 h 1390"/>
                <a:gd name="T16" fmla="*/ 3003 w 3786"/>
                <a:gd name="T17" fmla="*/ 3350 h 1390"/>
                <a:gd name="T18" fmla="*/ 2003 w 3786"/>
                <a:gd name="T19" fmla="*/ 3123 h 1390"/>
                <a:gd name="T20" fmla="*/ 1318 w 3786"/>
                <a:gd name="T21" fmla="*/ 2913 h 1390"/>
                <a:gd name="T22" fmla="*/ 158 w 3786"/>
                <a:gd name="T23" fmla="*/ 2755 h 1390"/>
                <a:gd name="T24" fmla="*/ 370 w 3786"/>
                <a:gd name="T25" fmla="*/ 2053 h 1390"/>
                <a:gd name="T26" fmla="*/ 1020 w 3786"/>
                <a:gd name="T27" fmla="*/ 1438 h 13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786" h="1390">
                  <a:moveTo>
                    <a:pt x="408" y="575"/>
                  </a:moveTo>
                  <a:cubicBezTo>
                    <a:pt x="689" y="273"/>
                    <a:pt x="1286" y="110"/>
                    <a:pt x="1693" y="55"/>
                  </a:cubicBezTo>
                  <a:cubicBezTo>
                    <a:pt x="2100" y="0"/>
                    <a:pt x="2585" y="164"/>
                    <a:pt x="2852" y="245"/>
                  </a:cubicBezTo>
                  <a:cubicBezTo>
                    <a:pt x="3119" y="326"/>
                    <a:pt x="3163" y="420"/>
                    <a:pt x="3295" y="540"/>
                  </a:cubicBezTo>
                  <a:cubicBezTo>
                    <a:pt x="3427" y="660"/>
                    <a:pt x="3786" y="870"/>
                    <a:pt x="3702" y="1130"/>
                  </a:cubicBezTo>
                  <a:cubicBezTo>
                    <a:pt x="3618" y="1390"/>
                    <a:pt x="3209" y="1190"/>
                    <a:pt x="3035" y="1214"/>
                  </a:cubicBezTo>
                  <a:cubicBezTo>
                    <a:pt x="2870" y="1266"/>
                    <a:pt x="2655" y="1277"/>
                    <a:pt x="2655" y="1277"/>
                  </a:cubicBezTo>
                  <a:cubicBezTo>
                    <a:pt x="2655" y="1277"/>
                    <a:pt x="2160" y="1316"/>
                    <a:pt x="1918" y="1326"/>
                  </a:cubicBezTo>
                  <a:cubicBezTo>
                    <a:pt x="1676" y="1336"/>
                    <a:pt x="1387" y="1353"/>
                    <a:pt x="1201" y="1340"/>
                  </a:cubicBezTo>
                  <a:cubicBezTo>
                    <a:pt x="1015" y="1327"/>
                    <a:pt x="913" y="1278"/>
                    <a:pt x="801" y="1249"/>
                  </a:cubicBezTo>
                  <a:lnTo>
                    <a:pt x="527" y="1165"/>
                  </a:lnTo>
                  <a:cubicBezTo>
                    <a:pt x="404" y="1140"/>
                    <a:pt x="126" y="1159"/>
                    <a:pt x="63" y="1102"/>
                  </a:cubicBezTo>
                  <a:cubicBezTo>
                    <a:pt x="0" y="1045"/>
                    <a:pt x="85" y="919"/>
                    <a:pt x="148" y="821"/>
                  </a:cubicBezTo>
                  <a:cubicBezTo>
                    <a:pt x="205" y="733"/>
                    <a:pt x="127" y="877"/>
                    <a:pt x="408" y="575"/>
                  </a:cubicBez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4502" name="Line 4"/>
            <p:cNvSpPr>
              <a:spLocks noChangeShapeType="1"/>
            </p:cNvSpPr>
            <p:nvPr/>
          </p:nvSpPr>
          <p:spPr bwMode="auto">
            <a:xfrm flipV="1">
              <a:off x="5795" y="3213"/>
              <a:ext cx="1668" cy="54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503" name="Line 5"/>
            <p:cNvSpPr>
              <a:spLocks noChangeShapeType="1"/>
            </p:cNvSpPr>
            <p:nvPr/>
          </p:nvSpPr>
          <p:spPr bwMode="auto">
            <a:xfrm>
              <a:off x="7808" y="3208"/>
              <a:ext cx="1842" cy="5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504" name="Line 6"/>
            <p:cNvSpPr>
              <a:spLocks noChangeShapeType="1"/>
            </p:cNvSpPr>
            <p:nvPr/>
          </p:nvSpPr>
          <p:spPr bwMode="auto">
            <a:xfrm>
              <a:off x="10030" y="3835"/>
              <a:ext cx="1265" cy="12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505" name="Line 7"/>
            <p:cNvSpPr>
              <a:spLocks noChangeShapeType="1"/>
            </p:cNvSpPr>
            <p:nvPr/>
          </p:nvSpPr>
          <p:spPr bwMode="auto">
            <a:xfrm flipV="1">
              <a:off x="7793" y="3670"/>
              <a:ext cx="2002" cy="18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506" name="Line 8"/>
            <p:cNvSpPr>
              <a:spLocks noChangeShapeType="1"/>
            </p:cNvSpPr>
            <p:nvPr/>
          </p:nvSpPr>
          <p:spPr bwMode="auto">
            <a:xfrm>
              <a:off x="5800" y="3893"/>
              <a:ext cx="1793" cy="15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507" name="Line 9"/>
            <p:cNvSpPr>
              <a:spLocks noChangeShapeType="1"/>
            </p:cNvSpPr>
            <p:nvPr/>
          </p:nvSpPr>
          <p:spPr bwMode="auto">
            <a:xfrm flipH="1">
              <a:off x="10678" y="5098"/>
              <a:ext cx="630" cy="13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508" name="Line 10"/>
            <p:cNvSpPr>
              <a:spLocks noChangeShapeType="1"/>
            </p:cNvSpPr>
            <p:nvPr/>
          </p:nvSpPr>
          <p:spPr bwMode="auto">
            <a:xfrm>
              <a:off x="10723" y="6443"/>
              <a:ext cx="1407" cy="131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509" name="Line 11"/>
            <p:cNvSpPr>
              <a:spLocks noChangeShapeType="1"/>
            </p:cNvSpPr>
            <p:nvPr/>
          </p:nvSpPr>
          <p:spPr bwMode="auto">
            <a:xfrm>
              <a:off x="7625" y="5363"/>
              <a:ext cx="863" cy="21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510" name="Line 12"/>
            <p:cNvSpPr>
              <a:spLocks noChangeShapeType="1"/>
            </p:cNvSpPr>
            <p:nvPr/>
          </p:nvSpPr>
          <p:spPr bwMode="auto">
            <a:xfrm>
              <a:off x="6935" y="6723"/>
              <a:ext cx="388" cy="15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511" name="Line 13"/>
            <p:cNvSpPr>
              <a:spLocks noChangeShapeType="1"/>
            </p:cNvSpPr>
            <p:nvPr/>
          </p:nvSpPr>
          <p:spPr bwMode="auto">
            <a:xfrm flipH="1">
              <a:off x="7318" y="7520"/>
              <a:ext cx="1140" cy="72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512" name="Line 14"/>
            <p:cNvSpPr>
              <a:spLocks noChangeShapeType="1"/>
            </p:cNvSpPr>
            <p:nvPr/>
          </p:nvSpPr>
          <p:spPr bwMode="auto">
            <a:xfrm flipH="1">
              <a:off x="7015" y="5543"/>
              <a:ext cx="613" cy="1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513" name="Line 15"/>
            <p:cNvSpPr>
              <a:spLocks noChangeShapeType="1"/>
            </p:cNvSpPr>
            <p:nvPr/>
          </p:nvSpPr>
          <p:spPr bwMode="auto">
            <a:xfrm flipH="1">
              <a:off x="4235" y="3653"/>
              <a:ext cx="1350" cy="13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514" name="Line 16"/>
            <p:cNvSpPr>
              <a:spLocks noChangeShapeType="1"/>
            </p:cNvSpPr>
            <p:nvPr/>
          </p:nvSpPr>
          <p:spPr bwMode="auto">
            <a:xfrm flipH="1">
              <a:off x="3283" y="4995"/>
              <a:ext cx="910" cy="124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515" name="Line 17"/>
            <p:cNvSpPr>
              <a:spLocks noChangeShapeType="1"/>
            </p:cNvSpPr>
            <p:nvPr/>
          </p:nvSpPr>
          <p:spPr bwMode="auto">
            <a:xfrm flipH="1">
              <a:off x="2260" y="6338"/>
              <a:ext cx="980" cy="94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516" name="Line 18"/>
            <p:cNvSpPr>
              <a:spLocks noChangeShapeType="1"/>
            </p:cNvSpPr>
            <p:nvPr/>
          </p:nvSpPr>
          <p:spPr bwMode="auto">
            <a:xfrm flipH="1">
              <a:off x="3608" y="7170"/>
              <a:ext cx="682" cy="106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517" name="Line 19"/>
            <p:cNvSpPr>
              <a:spLocks noChangeShapeType="1"/>
            </p:cNvSpPr>
            <p:nvPr/>
          </p:nvSpPr>
          <p:spPr bwMode="auto">
            <a:xfrm>
              <a:off x="3408" y="6270"/>
              <a:ext cx="1002" cy="82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518" name="Freeform 20"/>
            <p:cNvSpPr>
              <a:spLocks noChangeArrowheads="1"/>
            </p:cNvSpPr>
            <p:nvPr/>
          </p:nvSpPr>
          <p:spPr bwMode="auto">
            <a:xfrm>
              <a:off x="1713" y="4463"/>
              <a:ext cx="3442" cy="4442"/>
            </a:xfrm>
            <a:custGeom>
              <a:avLst/>
              <a:gdLst>
                <a:gd name="T0" fmla="*/ 1677 w 1377"/>
                <a:gd name="T1" fmla="*/ 612 h 1777"/>
                <a:gd name="T2" fmla="*/ 1185 w 1377"/>
                <a:gd name="T3" fmla="*/ 1157 h 1777"/>
                <a:gd name="T4" fmla="*/ 797 w 1377"/>
                <a:gd name="T5" fmla="*/ 1825 h 1777"/>
                <a:gd name="T6" fmla="*/ 482 w 1377"/>
                <a:gd name="T7" fmla="*/ 2157 h 1777"/>
                <a:gd name="T8" fmla="*/ 60 w 1377"/>
                <a:gd name="T9" fmla="*/ 2772 h 1777"/>
                <a:gd name="T10" fmla="*/ 115 w 1377"/>
                <a:gd name="T11" fmla="*/ 3387 h 1777"/>
                <a:gd name="T12" fmla="*/ 605 w 1377"/>
                <a:gd name="T13" fmla="*/ 3667 h 1777"/>
                <a:gd name="T14" fmla="*/ 1167 w 1377"/>
                <a:gd name="T15" fmla="*/ 3845 h 1777"/>
                <a:gd name="T16" fmla="*/ 1555 w 1377"/>
                <a:gd name="T17" fmla="*/ 4247 h 1777"/>
                <a:gd name="T18" fmla="*/ 2730 w 1377"/>
                <a:gd name="T19" fmla="*/ 4300 h 1777"/>
                <a:gd name="T20" fmla="*/ 3152 w 1377"/>
                <a:gd name="T21" fmla="*/ 3387 h 1777"/>
                <a:gd name="T22" fmla="*/ 3362 w 1377"/>
                <a:gd name="T23" fmla="*/ 2562 h 1777"/>
                <a:gd name="T24" fmla="*/ 2677 w 1377"/>
                <a:gd name="T25" fmla="*/ 1507 h 1777"/>
                <a:gd name="T26" fmla="*/ 3170 w 1377"/>
                <a:gd name="T27" fmla="*/ 700 h 1777"/>
                <a:gd name="T28" fmla="*/ 3135 w 1377"/>
                <a:gd name="T29" fmla="*/ 102 h 1777"/>
                <a:gd name="T30" fmla="*/ 2185 w 1377"/>
                <a:gd name="T31" fmla="*/ 85 h 1777"/>
                <a:gd name="T32" fmla="*/ 1677 w 1377"/>
                <a:gd name="T33" fmla="*/ 612 h 177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77" h="1777">
                  <a:moveTo>
                    <a:pt x="671" y="245"/>
                  </a:moveTo>
                  <a:cubicBezTo>
                    <a:pt x="604" y="317"/>
                    <a:pt x="533" y="382"/>
                    <a:pt x="474" y="463"/>
                  </a:cubicBezTo>
                  <a:cubicBezTo>
                    <a:pt x="415" y="544"/>
                    <a:pt x="366" y="663"/>
                    <a:pt x="319" y="730"/>
                  </a:cubicBezTo>
                  <a:cubicBezTo>
                    <a:pt x="272" y="797"/>
                    <a:pt x="242" y="800"/>
                    <a:pt x="193" y="863"/>
                  </a:cubicBezTo>
                  <a:cubicBezTo>
                    <a:pt x="144" y="926"/>
                    <a:pt x="48" y="1027"/>
                    <a:pt x="24" y="1109"/>
                  </a:cubicBezTo>
                  <a:cubicBezTo>
                    <a:pt x="0" y="1191"/>
                    <a:pt x="10" y="1295"/>
                    <a:pt x="46" y="1355"/>
                  </a:cubicBezTo>
                  <a:cubicBezTo>
                    <a:pt x="82" y="1415"/>
                    <a:pt x="172" y="1437"/>
                    <a:pt x="242" y="1467"/>
                  </a:cubicBezTo>
                  <a:cubicBezTo>
                    <a:pt x="312" y="1497"/>
                    <a:pt x="404" y="1499"/>
                    <a:pt x="467" y="1538"/>
                  </a:cubicBezTo>
                  <a:cubicBezTo>
                    <a:pt x="530" y="1577"/>
                    <a:pt x="518" y="1669"/>
                    <a:pt x="622" y="1699"/>
                  </a:cubicBezTo>
                  <a:cubicBezTo>
                    <a:pt x="726" y="1729"/>
                    <a:pt x="986" y="1777"/>
                    <a:pt x="1092" y="1720"/>
                  </a:cubicBezTo>
                  <a:cubicBezTo>
                    <a:pt x="1198" y="1663"/>
                    <a:pt x="1219" y="1471"/>
                    <a:pt x="1261" y="1355"/>
                  </a:cubicBezTo>
                  <a:cubicBezTo>
                    <a:pt x="1303" y="1239"/>
                    <a:pt x="1377" y="1150"/>
                    <a:pt x="1345" y="1025"/>
                  </a:cubicBezTo>
                  <a:cubicBezTo>
                    <a:pt x="1313" y="900"/>
                    <a:pt x="1084" y="727"/>
                    <a:pt x="1071" y="603"/>
                  </a:cubicBezTo>
                  <a:cubicBezTo>
                    <a:pt x="1058" y="479"/>
                    <a:pt x="1237" y="374"/>
                    <a:pt x="1268" y="280"/>
                  </a:cubicBezTo>
                  <a:cubicBezTo>
                    <a:pt x="1299" y="186"/>
                    <a:pt x="1320" y="82"/>
                    <a:pt x="1254" y="41"/>
                  </a:cubicBezTo>
                  <a:cubicBezTo>
                    <a:pt x="1188" y="0"/>
                    <a:pt x="970" y="2"/>
                    <a:pt x="874" y="34"/>
                  </a:cubicBezTo>
                  <a:cubicBezTo>
                    <a:pt x="778" y="66"/>
                    <a:pt x="738" y="173"/>
                    <a:pt x="671" y="245"/>
                  </a:cubicBezTo>
                  <a:close/>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4519" name="Freeform 21"/>
            <p:cNvSpPr>
              <a:spLocks noChangeArrowheads="1"/>
            </p:cNvSpPr>
            <p:nvPr/>
          </p:nvSpPr>
          <p:spPr bwMode="auto">
            <a:xfrm>
              <a:off x="6223" y="4833"/>
              <a:ext cx="2997" cy="4300"/>
            </a:xfrm>
            <a:custGeom>
              <a:avLst/>
              <a:gdLst>
                <a:gd name="T0" fmla="*/ 1627 w 1199"/>
                <a:gd name="T1" fmla="*/ 50 h 1720"/>
                <a:gd name="T2" fmla="*/ 1522 w 1199"/>
                <a:gd name="T3" fmla="*/ 50 h 1720"/>
                <a:gd name="T4" fmla="*/ 1117 w 1199"/>
                <a:gd name="T5" fmla="*/ 208 h 1720"/>
                <a:gd name="T6" fmla="*/ 750 w 1199"/>
                <a:gd name="T7" fmla="*/ 613 h 1720"/>
                <a:gd name="T8" fmla="*/ 310 w 1199"/>
                <a:gd name="T9" fmla="*/ 1208 h 1720"/>
                <a:gd name="T10" fmla="*/ 12 w 1199"/>
                <a:gd name="T11" fmla="*/ 2175 h 1720"/>
                <a:gd name="T12" fmla="*/ 240 w 1199"/>
                <a:gd name="T13" fmla="*/ 3123 h 1720"/>
                <a:gd name="T14" fmla="*/ 697 w 1199"/>
                <a:gd name="T15" fmla="*/ 4088 h 1720"/>
                <a:gd name="T16" fmla="*/ 2137 w 1199"/>
                <a:gd name="T17" fmla="*/ 4195 h 1720"/>
                <a:gd name="T18" fmla="*/ 2857 w 1199"/>
                <a:gd name="T19" fmla="*/ 3458 h 1720"/>
                <a:gd name="T20" fmla="*/ 2945 w 1199"/>
                <a:gd name="T21" fmla="*/ 2560 h 1720"/>
                <a:gd name="T22" fmla="*/ 2540 w 1199"/>
                <a:gd name="T23" fmla="*/ 1875 h 1720"/>
                <a:gd name="T24" fmla="*/ 2330 w 1199"/>
                <a:gd name="T25" fmla="*/ 998 h 1720"/>
                <a:gd name="T26" fmla="*/ 2365 w 1199"/>
                <a:gd name="T27" fmla="*/ 348 h 1720"/>
                <a:gd name="T28" fmla="*/ 1627 w 1199"/>
                <a:gd name="T29" fmla="*/ 50 h 17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99" h="1720">
                  <a:moveTo>
                    <a:pt x="651" y="20"/>
                  </a:moveTo>
                  <a:cubicBezTo>
                    <a:pt x="595" y="0"/>
                    <a:pt x="643" y="10"/>
                    <a:pt x="609" y="20"/>
                  </a:cubicBezTo>
                  <a:cubicBezTo>
                    <a:pt x="575" y="30"/>
                    <a:pt x="499" y="45"/>
                    <a:pt x="447" y="83"/>
                  </a:cubicBezTo>
                  <a:cubicBezTo>
                    <a:pt x="395" y="121"/>
                    <a:pt x="354" y="178"/>
                    <a:pt x="300" y="245"/>
                  </a:cubicBezTo>
                  <a:cubicBezTo>
                    <a:pt x="246" y="312"/>
                    <a:pt x="173" y="379"/>
                    <a:pt x="124" y="483"/>
                  </a:cubicBezTo>
                  <a:cubicBezTo>
                    <a:pt x="75" y="587"/>
                    <a:pt x="10" y="742"/>
                    <a:pt x="5" y="870"/>
                  </a:cubicBezTo>
                  <a:cubicBezTo>
                    <a:pt x="0" y="998"/>
                    <a:pt x="50" y="1122"/>
                    <a:pt x="96" y="1249"/>
                  </a:cubicBezTo>
                  <a:cubicBezTo>
                    <a:pt x="142" y="1376"/>
                    <a:pt x="153" y="1564"/>
                    <a:pt x="279" y="1635"/>
                  </a:cubicBezTo>
                  <a:cubicBezTo>
                    <a:pt x="405" y="1706"/>
                    <a:pt x="711" y="1720"/>
                    <a:pt x="855" y="1678"/>
                  </a:cubicBezTo>
                  <a:cubicBezTo>
                    <a:pt x="999" y="1636"/>
                    <a:pt x="1089" y="1492"/>
                    <a:pt x="1143" y="1383"/>
                  </a:cubicBezTo>
                  <a:cubicBezTo>
                    <a:pt x="1197" y="1274"/>
                    <a:pt x="1199" y="1129"/>
                    <a:pt x="1178" y="1024"/>
                  </a:cubicBezTo>
                  <a:cubicBezTo>
                    <a:pt x="1157" y="919"/>
                    <a:pt x="1057" y="854"/>
                    <a:pt x="1016" y="750"/>
                  </a:cubicBezTo>
                  <a:cubicBezTo>
                    <a:pt x="975" y="646"/>
                    <a:pt x="944" y="501"/>
                    <a:pt x="932" y="399"/>
                  </a:cubicBezTo>
                  <a:cubicBezTo>
                    <a:pt x="920" y="297"/>
                    <a:pt x="994" y="203"/>
                    <a:pt x="946" y="139"/>
                  </a:cubicBezTo>
                  <a:cubicBezTo>
                    <a:pt x="898" y="75"/>
                    <a:pt x="707" y="40"/>
                    <a:pt x="651" y="20"/>
                  </a:cubicBezTo>
                  <a:close/>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4520" name="Freeform 22"/>
            <p:cNvSpPr>
              <a:spLocks noChangeArrowheads="1"/>
            </p:cNvSpPr>
            <p:nvPr/>
          </p:nvSpPr>
          <p:spPr bwMode="auto">
            <a:xfrm>
              <a:off x="10048" y="4370"/>
              <a:ext cx="3275" cy="4285"/>
            </a:xfrm>
            <a:custGeom>
              <a:avLst/>
              <a:gdLst>
                <a:gd name="T0" fmla="*/ 1175 w 1310"/>
                <a:gd name="T1" fmla="*/ 73 h 1714"/>
                <a:gd name="T2" fmla="*/ 613 w 1310"/>
                <a:gd name="T3" fmla="*/ 495 h 1714"/>
                <a:gd name="T4" fmla="*/ 225 w 1310"/>
                <a:gd name="T5" fmla="*/ 1198 h 1714"/>
                <a:gd name="T6" fmla="*/ 15 w 1310"/>
                <a:gd name="T7" fmla="*/ 1900 h 1714"/>
                <a:gd name="T8" fmla="*/ 138 w 1310"/>
                <a:gd name="T9" fmla="*/ 2830 h 1714"/>
                <a:gd name="T10" fmla="*/ 735 w 1310"/>
                <a:gd name="T11" fmla="*/ 3253 h 1714"/>
                <a:gd name="T12" fmla="*/ 1683 w 1310"/>
                <a:gd name="T13" fmla="*/ 3865 h 1714"/>
                <a:gd name="T14" fmla="*/ 2790 w 1310"/>
                <a:gd name="T15" fmla="*/ 4253 h 1714"/>
                <a:gd name="T16" fmla="*/ 3158 w 1310"/>
                <a:gd name="T17" fmla="*/ 3673 h 1714"/>
                <a:gd name="T18" fmla="*/ 2088 w 1310"/>
                <a:gd name="T19" fmla="*/ 2900 h 1714"/>
                <a:gd name="T20" fmla="*/ 1805 w 1310"/>
                <a:gd name="T21" fmla="*/ 2023 h 1714"/>
                <a:gd name="T22" fmla="*/ 2070 w 1310"/>
                <a:gd name="T23" fmla="*/ 933 h 1714"/>
                <a:gd name="T24" fmla="*/ 1175 w 1310"/>
                <a:gd name="T25" fmla="*/ 73 h 17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10" h="1714">
                  <a:moveTo>
                    <a:pt x="470" y="29"/>
                  </a:moveTo>
                  <a:cubicBezTo>
                    <a:pt x="373" y="0"/>
                    <a:pt x="308" y="123"/>
                    <a:pt x="245" y="198"/>
                  </a:cubicBezTo>
                  <a:cubicBezTo>
                    <a:pt x="182" y="273"/>
                    <a:pt x="130" y="385"/>
                    <a:pt x="90" y="479"/>
                  </a:cubicBezTo>
                  <a:cubicBezTo>
                    <a:pt x="50" y="573"/>
                    <a:pt x="12" y="651"/>
                    <a:pt x="6" y="760"/>
                  </a:cubicBezTo>
                  <a:cubicBezTo>
                    <a:pt x="0" y="869"/>
                    <a:pt x="7" y="1042"/>
                    <a:pt x="55" y="1132"/>
                  </a:cubicBezTo>
                  <a:cubicBezTo>
                    <a:pt x="103" y="1222"/>
                    <a:pt x="191" y="1232"/>
                    <a:pt x="294" y="1301"/>
                  </a:cubicBezTo>
                  <a:cubicBezTo>
                    <a:pt x="397" y="1370"/>
                    <a:pt x="536" y="1479"/>
                    <a:pt x="673" y="1546"/>
                  </a:cubicBezTo>
                  <a:cubicBezTo>
                    <a:pt x="810" y="1613"/>
                    <a:pt x="1018" y="1714"/>
                    <a:pt x="1116" y="1701"/>
                  </a:cubicBezTo>
                  <a:cubicBezTo>
                    <a:pt x="1214" y="1688"/>
                    <a:pt x="1310" y="1559"/>
                    <a:pt x="1263" y="1469"/>
                  </a:cubicBezTo>
                  <a:cubicBezTo>
                    <a:pt x="1216" y="1379"/>
                    <a:pt x="925" y="1270"/>
                    <a:pt x="835" y="1160"/>
                  </a:cubicBezTo>
                  <a:cubicBezTo>
                    <a:pt x="745" y="1050"/>
                    <a:pt x="723" y="940"/>
                    <a:pt x="722" y="809"/>
                  </a:cubicBezTo>
                  <a:cubicBezTo>
                    <a:pt x="721" y="678"/>
                    <a:pt x="871" y="504"/>
                    <a:pt x="828" y="373"/>
                  </a:cubicBezTo>
                  <a:cubicBezTo>
                    <a:pt x="785" y="242"/>
                    <a:pt x="567" y="58"/>
                    <a:pt x="470" y="29"/>
                  </a:cubicBezTo>
                  <a:close/>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4521" name="Text Box 23"/>
            <p:cNvSpPr txBox="1">
              <a:spLocks noChangeArrowheads="1"/>
            </p:cNvSpPr>
            <p:nvPr/>
          </p:nvSpPr>
          <p:spPr bwMode="auto">
            <a:xfrm>
              <a:off x="8020" y="2038"/>
              <a:ext cx="283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solidFill>
                    <a:srgbClr val="CC0000"/>
                  </a:solidFill>
                  <a:latin typeface="Arial" panose="020B0604020202020204" pitchFamily="34" charset="0"/>
                  <a:ea typeface="MS PGothic" panose="020B0600070205080204" pitchFamily="34" charset="-128"/>
                </a:rPr>
                <a:t>boundary router</a:t>
              </a:r>
            </a:p>
          </p:txBody>
        </p:sp>
        <p:sp>
          <p:nvSpPr>
            <p:cNvPr id="234522" name="Text Box 24"/>
            <p:cNvSpPr txBox="1">
              <a:spLocks noChangeArrowheads="1"/>
            </p:cNvSpPr>
            <p:nvPr/>
          </p:nvSpPr>
          <p:spPr bwMode="auto">
            <a:xfrm>
              <a:off x="10420" y="2700"/>
              <a:ext cx="2890"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solidFill>
                    <a:srgbClr val="CC0000"/>
                  </a:solidFill>
                  <a:latin typeface="Arial" panose="020B0604020202020204" pitchFamily="34" charset="0"/>
                  <a:ea typeface="MS PGothic" panose="020B0600070205080204" pitchFamily="34" charset="-128"/>
                </a:rPr>
                <a:t>backbone router</a:t>
              </a:r>
            </a:p>
          </p:txBody>
        </p:sp>
        <p:sp>
          <p:nvSpPr>
            <p:cNvPr id="234523" name="Text Box 25"/>
            <p:cNvSpPr txBox="1">
              <a:spLocks noChangeArrowheads="1"/>
            </p:cNvSpPr>
            <p:nvPr/>
          </p:nvSpPr>
          <p:spPr bwMode="auto">
            <a:xfrm>
              <a:off x="1475" y="8438"/>
              <a:ext cx="131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ea typeface="MS PGothic" panose="020B0600070205080204" pitchFamily="34" charset="-128"/>
                </a:rPr>
                <a:t>area 1</a:t>
              </a:r>
            </a:p>
          </p:txBody>
        </p:sp>
        <p:sp>
          <p:nvSpPr>
            <p:cNvPr id="234524" name="Text Box 26"/>
            <p:cNvSpPr txBox="1">
              <a:spLocks noChangeArrowheads="1"/>
            </p:cNvSpPr>
            <p:nvPr/>
          </p:nvSpPr>
          <p:spPr bwMode="auto">
            <a:xfrm>
              <a:off x="7090" y="9030"/>
              <a:ext cx="1310"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ea typeface="MS PGothic" panose="020B0600070205080204" pitchFamily="34" charset="-128"/>
                </a:rPr>
                <a:t>area 2</a:t>
              </a:r>
            </a:p>
          </p:txBody>
        </p:sp>
        <p:sp>
          <p:nvSpPr>
            <p:cNvPr id="234525" name="Text Box 27"/>
            <p:cNvSpPr txBox="1">
              <a:spLocks noChangeArrowheads="1"/>
            </p:cNvSpPr>
            <p:nvPr/>
          </p:nvSpPr>
          <p:spPr bwMode="auto">
            <a:xfrm>
              <a:off x="11948" y="6478"/>
              <a:ext cx="131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ea typeface="MS PGothic" panose="020B0600070205080204" pitchFamily="34" charset="-128"/>
                </a:rPr>
                <a:t>area 3</a:t>
              </a:r>
            </a:p>
          </p:txBody>
        </p:sp>
        <p:sp>
          <p:nvSpPr>
            <p:cNvPr id="234526" name="Text Box 28"/>
            <p:cNvSpPr txBox="1">
              <a:spLocks noChangeArrowheads="1"/>
            </p:cNvSpPr>
            <p:nvPr/>
          </p:nvSpPr>
          <p:spPr bwMode="auto">
            <a:xfrm>
              <a:off x="6920" y="3798"/>
              <a:ext cx="202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000">
                  <a:solidFill>
                    <a:schemeClr val="bg1"/>
                  </a:solidFill>
                  <a:latin typeface="Arial" panose="020B0604020202020204" pitchFamily="34" charset="0"/>
                  <a:ea typeface="MS PGothic" panose="020B0600070205080204" pitchFamily="34" charset="-128"/>
                </a:rPr>
                <a:t>backbone</a:t>
              </a:r>
            </a:p>
          </p:txBody>
        </p:sp>
        <p:sp>
          <p:nvSpPr>
            <p:cNvPr id="234527" name="Text Box 29"/>
            <p:cNvSpPr txBox="1">
              <a:spLocks noChangeArrowheads="1"/>
            </p:cNvSpPr>
            <p:nvPr/>
          </p:nvSpPr>
          <p:spPr bwMode="auto">
            <a:xfrm>
              <a:off x="5070" y="4445"/>
              <a:ext cx="1410" cy="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a:solidFill>
                    <a:schemeClr val="bg1"/>
                  </a:solidFill>
                  <a:latin typeface="Arial" panose="020B0604020202020204" pitchFamily="34" charset="0"/>
                  <a:ea typeface="MS PGothic" panose="020B0600070205080204" pitchFamily="34" charset="-128"/>
                </a:rPr>
                <a:t>area</a:t>
              </a:r>
            </a:p>
            <a:p>
              <a:pPr>
                <a:lnSpc>
                  <a:spcPct val="85000"/>
                </a:lnSpc>
              </a:pPr>
              <a:r>
                <a:rPr lang="en-US" altLang="zh-CN">
                  <a:solidFill>
                    <a:schemeClr val="bg1"/>
                  </a:solidFill>
                  <a:latin typeface="Arial" panose="020B0604020202020204" pitchFamily="34" charset="0"/>
                  <a:ea typeface="MS PGothic" panose="020B0600070205080204" pitchFamily="34" charset="-128"/>
                </a:rPr>
                <a:t>border</a:t>
              </a:r>
            </a:p>
            <a:p>
              <a:pPr>
                <a:lnSpc>
                  <a:spcPct val="85000"/>
                </a:lnSpc>
              </a:pPr>
              <a:r>
                <a:rPr lang="en-US" altLang="zh-CN">
                  <a:solidFill>
                    <a:schemeClr val="bg1"/>
                  </a:solidFill>
                  <a:latin typeface="Arial" panose="020B0604020202020204" pitchFamily="34" charset="0"/>
                  <a:ea typeface="MS PGothic" panose="020B0600070205080204" pitchFamily="34" charset="-128"/>
                </a:rPr>
                <a:t>routers</a:t>
              </a:r>
            </a:p>
          </p:txBody>
        </p:sp>
        <p:sp>
          <p:nvSpPr>
            <p:cNvPr id="234528" name="Text Box 30"/>
            <p:cNvSpPr txBox="1">
              <a:spLocks noChangeArrowheads="1"/>
            </p:cNvSpPr>
            <p:nvPr/>
          </p:nvSpPr>
          <p:spPr bwMode="auto">
            <a:xfrm>
              <a:off x="9400" y="7950"/>
              <a:ext cx="1470"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a:solidFill>
                    <a:srgbClr val="CC0000"/>
                  </a:solidFill>
                  <a:latin typeface="Arial" panose="020B0604020202020204" pitchFamily="34" charset="0"/>
                  <a:ea typeface="MS PGothic" panose="020B0600070205080204" pitchFamily="34" charset="-128"/>
                </a:rPr>
                <a:t>internal</a:t>
              </a:r>
            </a:p>
            <a:p>
              <a:pPr>
                <a:lnSpc>
                  <a:spcPct val="85000"/>
                </a:lnSpc>
              </a:pPr>
              <a:r>
                <a:rPr lang="en-US" altLang="zh-CN">
                  <a:solidFill>
                    <a:srgbClr val="CC0000"/>
                  </a:solidFill>
                  <a:latin typeface="Arial" panose="020B0604020202020204" pitchFamily="34" charset="0"/>
                  <a:ea typeface="MS PGothic" panose="020B0600070205080204" pitchFamily="34" charset="-128"/>
                </a:rPr>
                <a:t>routers</a:t>
              </a:r>
            </a:p>
          </p:txBody>
        </p:sp>
        <p:sp>
          <p:nvSpPr>
            <p:cNvPr id="234529" name="Line 242"/>
            <p:cNvSpPr>
              <a:spLocks noChangeShapeType="1"/>
            </p:cNvSpPr>
            <p:nvPr/>
          </p:nvSpPr>
          <p:spPr bwMode="auto">
            <a:xfrm flipV="1">
              <a:off x="10940" y="7903"/>
              <a:ext cx="773" cy="315"/>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30" name="Line 243"/>
            <p:cNvSpPr>
              <a:spLocks noChangeShapeType="1"/>
            </p:cNvSpPr>
            <p:nvPr/>
          </p:nvSpPr>
          <p:spPr bwMode="auto">
            <a:xfrm flipH="1" flipV="1">
              <a:off x="8755" y="7705"/>
              <a:ext cx="758" cy="473"/>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31" name="Line 244"/>
            <p:cNvSpPr>
              <a:spLocks noChangeShapeType="1"/>
            </p:cNvSpPr>
            <p:nvPr/>
          </p:nvSpPr>
          <p:spPr bwMode="auto">
            <a:xfrm flipV="1">
              <a:off x="7658" y="1703"/>
              <a:ext cx="0" cy="1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532" name="Line 245"/>
            <p:cNvSpPr>
              <a:spLocks noChangeShapeType="1"/>
            </p:cNvSpPr>
            <p:nvPr/>
          </p:nvSpPr>
          <p:spPr bwMode="auto">
            <a:xfrm flipH="1">
              <a:off x="10290" y="3213"/>
              <a:ext cx="493" cy="317"/>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33" name="Line 246"/>
            <p:cNvSpPr>
              <a:spLocks noChangeShapeType="1"/>
            </p:cNvSpPr>
            <p:nvPr/>
          </p:nvSpPr>
          <p:spPr bwMode="auto">
            <a:xfrm flipH="1">
              <a:off x="7913" y="2593"/>
              <a:ext cx="492" cy="317"/>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34" name="Line 247"/>
            <p:cNvSpPr>
              <a:spLocks noChangeShapeType="1"/>
            </p:cNvSpPr>
            <p:nvPr/>
          </p:nvSpPr>
          <p:spPr bwMode="auto">
            <a:xfrm>
              <a:off x="6543" y="5455"/>
              <a:ext cx="527" cy="88"/>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35" name="Line 248"/>
            <p:cNvSpPr>
              <a:spLocks noChangeShapeType="1"/>
            </p:cNvSpPr>
            <p:nvPr/>
          </p:nvSpPr>
          <p:spPr bwMode="auto">
            <a:xfrm flipH="1" flipV="1">
              <a:off x="4675" y="5150"/>
              <a:ext cx="405" cy="248"/>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34536" name="Group 249"/>
            <p:cNvGrpSpPr>
              <a:grpSpLocks/>
            </p:cNvGrpSpPr>
            <p:nvPr/>
          </p:nvGrpSpPr>
          <p:grpSpPr bwMode="auto">
            <a:xfrm>
              <a:off x="9295" y="3585"/>
              <a:ext cx="1015" cy="445"/>
              <a:chOff x="4396" y="1245"/>
              <a:chExt cx="672" cy="248"/>
            </a:xfrm>
          </p:grpSpPr>
          <p:sp>
            <p:nvSpPr>
              <p:cNvPr id="23466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sz="2400">
                  <a:cs typeface="Arial" panose="020B0604020202020204" pitchFamily="34" charset="0"/>
                </a:endParaRPr>
              </a:p>
            </p:txBody>
          </p:sp>
          <p:sp>
            <p:nvSpPr>
              <p:cNvPr id="23466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cs typeface="Arial" panose="020B0604020202020204" pitchFamily="34" charset="0"/>
                </a:endParaRPr>
              </a:p>
            </p:txBody>
          </p:sp>
          <p:sp>
            <p:nvSpPr>
              <p:cNvPr id="23466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sz="2400">
                  <a:cs typeface="Arial" panose="020B0604020202020204" pitchFamily="34" charset="0"/>
                </a:endParaRPr>
              </a:p>
            </p:txBody>
          </p:sp>
          <p:grpSp>
            <p:nvGrpSpPr>
              <p:cNvPr id="234666" name="Group 253"/>
              <p:cNvGrpSpPr>
                <a:grpSpLocks/>
              </p:cNvGrpSpPr>
              <p:nvPr/>
            </p:nvGrpSpPr>
            <p:grpSpPr bwMode="auto">
              <a:xfrm>
                <a:off x="4530" y="1287"/>
                <a:ext cx="377" cy="75"/>
                <a:chOff x="2468" y="1332"/>
                <a:chExt cx="310" cy="60"/>
              </a:xfrm>
            </p:grpSpPr>
            <p:sp>
              <p:nvSpPr>
                <p:cNvPr id="234669" name="Freeform 254"/>
                <p:cNvSpPr>
                  <a:spLocks noChangeArrowheads="1"/>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4670" name="Freeform 255"/>
                <p:cNvSpPr>
                  <a:spLocks noChangeArrowheads="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4667" name="Line 256"/>
              <p:cNvSpPr>
                <a:spLocks noChangeShapeType="1"/>
              </p:cNvSpPr>
              <p:nvPr/>
            </p:nvSpPr>
            <p:spPr bwMode="auto">
              <a:xfrm>
                <a:off x="4399" y="1322"/>
                <a:ext cx="0" cy="1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668" name="Line 257"/>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4537" name="Group 258"/>
            <p:cNvGrpSpPr>
              <a:grpSpLocks/>
            </p:cNvGrpSpPr>
            <p:nvPr/>
          </p:nvGrpSpPr>
          <p:grpSpPr bwMode="auto">
            <a:xfrm>
              <a:off x="10748" y="4913"/>
              <a:ext cx="1015" cy="445"/>
              <a:chOff x="4396" y="1245"/>
              <a:chExt cx="672" cy="248"/>
            </a:xfrm>
          </p:grpSpPr>
          <p:sp>
            <p:nvSpPr>
              <p:cNvPr id="234655"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sz="2400">
                  <a:cs typeface="Arial" panose="020B0604020202020204" pitchFamily="34" charset="0"/>
                </a:endParaRPr>
              </a:p>
            </p:txBody>
          </p:sp>
          <p:sp>
            <p:nvSpPr>
              <p:cNvPr id="234656"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cs typeface="Arial" panose="020B0604020202020204" pitchFamily="34" charset="0"/>
                </a:endParaRPr>
              </a:p>
            </p:txBody>
          </p:sp>
          <p:sp>
            <p:nvSpPr>
              <p:cNvPr id="234657"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sz="2400">
                  <a:cs typeface="Arial" panose="020B0604020202020204" pitchFamily="34" charset="0"/>
                </a:endParaRPr>
              </a:p>
            </p:txBody>
          </p:sp>
          <p:grpSp>
            <p:nvGrpSpPr>
              <p:cNvPr id="234658" name="Group 262"/>
              <p:cNvGrpSpPr>
                <a:grpSpLocks/>
              </p:cNvGrpSpPr>
              <p:nvPr/>
            </p:nvGrpSpPr>
            <p:grpSpPr bwMode="auto">
              <a:xfrm>
                <a:off x="4530" y="1287"/>
                <a:ext cx="377" cy="75"/>
                <a:chOff x="2468" y="1332"/>
                <a:chExt cx="310" cy="60"/>
              </a:xfrm>
            </p:grpSpPr>
            <p:sp>
              <p:nvSpPr>
                <p:cNvPr id="234661" name="Freeform 263"/>
                <p:cNvSpPr>
                  <a:spLocks noChangeArrowheads="1"/>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4662" name="Freeform 264"/>
                <p:cNvSpPr>
                  <a:spLocks noChangeArrowheads="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4659" name="Line 265"/>
              <p:cNvSpPr>
                <a:spLocks noChangeShapeType="1"/>
              </p:cNvSpPr>
              <p:nvPr/>
            </p:nvSpPr>
            <p:spPr bwMode="auto">
              <a:xfrm>
                <a:off x="4399" y="1322"/>
                <a:ext cx="0" cy="1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660" name="Line 266"/>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4538" name="Group 267"/>
            <p:cNvGrpSpPr>
              <a:grpSpLocks/>
            </p:cNvGrpSpPr>
            <p:nvPr/>
          </p:nvGrpSpPr>
          <p:grpSpPr bwMode="auto">
            <a:xfrm>
              <a:off x="10408" y="6225"/>
              <a:ext cx="1015" cy="445"/>
              <a:chOff x="4396" y="1245"/>
              <a:chExt cx="672" cy="248"/>
            </a:xfrm>
          </p:grpSpPr>
          <p:sp>
            <p:nvSpPr>
              <p:cNvPr id="234647"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sz="2400">
                  <a:cs typeface="Arial" panose="020B0604020202020204" pitchFamily="34" charset="0"/>
                </a:endParaRPr>
              </a:p>
            </p:txBody>
          </p:sp>
          <p:sp>
            <p:nvSpPr>
              <p:cNvPr id="234648"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cs typeface="Arial" panose="020B0604020202020204" pitchFamily="34" charset="0"/>
                </a:endParaRPr>
              </a:p>
            </p:txBody>
          </p:sp>
          <p:sp>
            <p:nvSpPr>
              <p:cNvPr id="23464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sz="2400">
                  <a:cs typeface="Arial" panose="020B0604020202020204" pitchFamily="34" charset="0"/>
                </a:endParaRPr>
              </a:p>
            </p:txBody>
          </p:sp>
          <p:grpSp>
            <p:nvGrpSpPr>
              <p:cNvPr id="234650" name="Group 271"/>
              <p:cNvGrpSpPr>
                <a:grpSpLocks/>
              </p:cNvGrpSpPr>
              <p:nvPr/>
            </p:nvGrpSpPr>
            <p:grpSpPr bwMode="auto">
              <a:xfrm>
                <a:off x="4530" y="1287"/>
                <a:ext cx="377" cy="75"/>
                <a:chOff x="2468" y="1332"/>
                <a:chExt cx="310" cy="60"/>
              </a:xfrm>
            </p:grpSpPr>
            <p:sp>
              <p:nvSpPr>
                <p:cNvPr id="234653" name="Freeform 272"/>
                <p:cNvSpPr>
                  <a:spLocks noChangeArrowheads="1"/>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4654" name="Freeform 273"/>
                <p:cNvSpPr>
                  <a:spLocks noChangeArrowheads="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4651" name="Line 274"/>
              <p:cNvSpPr>
                <a:spLocks noChangeShapeType="1"/>
              </p:cNvSpPr>
              <p:nvPr/>
            </p:nvSpPr>
            <p:spPr bwMode="auto">
              <a:xfrm>
                <a:off x="4399" y="1322"/>
                <a:ext cx="0" cy="1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652" name="Line 275"/>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4539" name="Group 276"/>
            <p:cNvGrpSpPr>
              <a:grpSpLocks/>
            </p:cNvGrpSpPr>
            <p:nvPr/>
          </p:nvGrpSpPr>
          <p:grpSpPr bwMode="auto">
            <a:xfrm>
              <a:off x="11683" y="7555"/>
              <a:ext cx="1015" cy="445"/>
              <a:chOff x="4396" y="1245"/>
              <a:chExt cx="672" cy="248"/>
            </a:xfrm>
          </p:grpSpPr>
          <p:sp>
            <p:nvSpPr>
              <p:cNvPr id="23463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sz="2400">
                  <a:cs typeface="Arial" panose="020B0604020202020204" pitchFamily="34" charset="0"/>
                </a:endParaRPr>
              </a:p>
            </p:txBody>
          </p:sp>
          <p:sp>
            <p:nvSpPr>
              <p:cNvPr id="23464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cs typeface="Arial" panose="020B0604020202020204" pitchFamily="34" charset="0"/>
                </a:endParaRPr>
              </a:p>
            </p:txBody>
          </p:sp>
          <p:sp>
            <p:nvSpPr>
              <p:cNvPr id="23464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sz="2400">
                  <a:cs typeface="Arial" panose="020B0604020202020204" pitchFamily="34" charset="0"/>
                </a:endParaRPr>
              </a:p>
            </p:txBody>
          </p:sp>
          <p:grpSp>
            <p:nvGrpSpPr>
              <p:cNvPr id="234642" name="Group 280"/>
              <p:cNvGrpSpPr>
                <a:grpSpLocks/>
              </p:cNvGrpSpPr>
              <p:nvPr/>
            </p:nvGrpSpPr>
            <p:grpSpPr bwMode="auto">
              <a:xfrm>
                <a:off x="4530" y="1287"/>
                <a:ext cx="377" cy="75"/>
                <a:chOff x="2468" y="1332"/>
                <a:chExt cx="310" cy="60"/>
              </a:xfrm>
            </p:grpSpPr>
            <p:sp>
              <p:nvSpPr>
                <p:cNvPr id="234645" name="Freeform 281"/>
                <p:cNvSpPr>
                  <a:spLocks noChangeArrowheads="1"/>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4646" name="Freeform 282"/>
                <p:cNvSpPr>
                  <a:spLocks noChangeArrowheads="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4643" name="Line 283"/>
              <p:cNvSpPr>
                <a:spLocks noChangeShapeType="1"/>
              </p:cNvSpPr>
              <p:nvPr/>
            </p:nvSpPr>
            <p:spPr bwMode="auto">
              <a:xfrm>
                <a:off x="4399" y="1322"/>
                <a:ext cx="0" cy="1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644" name="Line 284"/>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4540" name="Group 285"/>
            <p:cNvGrpSpPr>
              <a:grpSpLocks/>
            </p:cNvGrpSpPr>
            <p:nvPr/>
          </p:nvGrpSpPr>
          <p:grpSpPr bwMode="auto">
            <a:xfrm>
              <a:off x="7163" y="2948"/>
              <a:ext cx="1015" cy="445"/>
              <a:chOff x="4396" y="1245"/>
              <a:chExt cx="672" cy="248"/>
            </a:xfrm>
          </p:grpSpPr>
          <p:sp>
            <p:nvSpPr>
              <p:cNvPr id="23463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sz="2400">
                  <a:cs typeface="Arial" panose="020B0604020202020204" pitchFamily="34" charset="0"/>
                </a:endParaRPr>
              </a:p>
            </p:txBody>
          </p:sp>
          <p:sp>
            <p:nvSpPr>
              <p:cNvPr id="23463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cs typeface="Arial" panose="020B0604020202020204" pitchFamily="34" charset="0"/>
                </a:endParaRPr>
              </a:p>
            </p:txBody>
          </p:sp>
          <p:sp>
            <p:nvSpPr>
              <p:cNvPr id="23463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sz="2400">
                  <a:cs typeface="Arial" panose="020B0604020202020204" pitchFamily="34" charset="0"/>
                </a:endParaRPr>
              </a:p>
            </p:txBody>
          </p:sp>
          <p:grpSp>
            <p:nvGrpSpPr>
              <p:cNvPr id="234634" name="Group 289"/>
              <p:cNvGrpSpPr>
                <a:grpSpLocks/>
              </p:cNvGrpSpPr>
              <p:nvPr/>
            </p:nvGrpSpPr>
            <p:grpSpPr bwMode="auto">
              <a:xfrm>
                <a:off x="4530" y="1287"/>
                <a:ext cx="377" cy="75"/>
                <a:chOff x="2468" y="1332"/>
                <a:chExt cx="310" cy="60"/>
              </a:xfrm>
            </p:grpSpPr>
            <p:sp>
              <p:nvSpPr>
                <p:cNvPr id="234637" name="Freeform 290"/>
                <p:cNvSpPr>
                  <a:spLocks noChangeArrowheads="1"/>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4638" name="Freeform 291"/>
                <p:cNvSpPr>
                  <a:spLocks noChangeArrowheads="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4635" name="Line 292"/>
              <p:cNvSpPr>
                <a:spLocks noChangeShapeType="1"/>
              </p:cNvSpPr>
              <p:nvPr/>
            </p:nvSpPr>
            <p:spPr bwMode="auto">
              <a:xfrm>
                <a:off x="4399" y="1322"/>
                <a:ext cx="0" cy="1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636" name="Line 293"/>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4541" name="Group 294"/>
            <p:cNvGrpSpPr>
              <a:grpSpLocks/>
            </p:cNvGrpSpPr>
            <p:nvPr/>
          </p:nvGrpSpPr>
          <p:grpSpPr bwMode="auto">
            <a:xfrm>
              <a:off x="7193" y="5155"/>
              <a:ext cx="1015" cy="445"/>
              <a:chOff x="4396" y="1245"/>
              <a:chExt cx="672" cy="248"/>
            </a:xfrm>
          </p:grpSpPr>
          <p:sp>
            <p:nvSpPr>
              <p:cNvPr id="23462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sz="2400">
                  <a:cs typeface="Arial" panose="020B0604020202020204" pitchFamily="34" charset="0"/>
                </a:endParaRPr>
              </a:p>
            </p:txBody>
          </p:sp>
          <p:sp>
            <p:nvSpPr>
              <p:cNvPr id="23462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cs typeface="Arial" panose="020B0604020202020204" pitchFamily="34" charset="0"/>
                </a:endParaRPr>
              </a:p>
            </p:txBody>
          </p:sp>
          <p:sp>
            <p:nvSpPr>
              <p:cNvPr id="23462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sz="2400">
                  <a:cs typeface="Arial" panose="020B0604020202020204" pitchFamily="34" charset="0"/>
                </a:endParaRPr>
              </a:p>
            </p:txBody>
          </p:sp>
          <p:grpSp>
            <p:nvGrpSpPr>
              <p:cNvPr id="234626" name="Group 298"/>
              <p:cNvGrpSpPr>
                <a:grpSpLocks/>
              </p:cNvGrpSpPr>
              <p:nvPr/>
            </p:nvGrpSpPr>
            <p:grpSpPr bwMode="auto">
              <a:xfrm>
                <a:off x="4530" y="1287"/>
                <a:ext cx="377" cy="75"/>
                <a:chOff x="2468" y="1332"/>
                <a:chExt cx="310" cy="60"/>
              </a:xfrm>
            </p:grpSpPr>
            <p:sp>
              <p:nvSpPr>
                <p:cNvPr id="234629" name="Freeform 299"/>
                <p:cNvSpPr>
                  <a:spLocks noChangeArrowheads="1"/>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4630" name="Freeform 300"/>
                <p:cNvSpPr>
                  <a:spLocks noChangeArrowheads="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4627" name="Line 301"/>
              <p:cNvSpPr>
                <a:spLocks noChangeShapeType="1"/>
              </p:cNvSpPr>
              <p:nvPr/>
            </p:nvSpPr>
            <p:spPr bwMode="auto">
              <a:xfrm>
                <a:off x="4399" y="1322"/>
                <a:ext cx="0" cy="1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628" name="Line 302"/>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4542" name="Group 303"/>
            <p:cNvGrpSpPr>
              <a:grpSpLocks/>
            </p:cNvGrpSpPr>
            <p:nvPr/>
          </p:nvGrpSpPr>
          <p:grpSpPr bwMode="auto">
            <a:xfrm>
              <a:off x="5220" y="3585"/>
              <a:ext cx="1015" cy="445"/>
              <a:chOff x="4396" y="1245"/>
              <a:chExt cx="672" cy="248"/>
            </a:xfrm>
          </p:grpSpPr>
          <p:sp>
            <p:nvSpPr>
              <p:cNvPr id="234615"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sz="2400">
                  <a:cs typeface="Arial" panose="020B0604020202020204" pitchFamily="34" charset="0"/>
                </a:endParaRPr>
              </a:p>
            </p:txBody>
          </p:sp>
          <p:sp>
            <p:nvSpPr>
              <p:cNvPr id="234616"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cs typeface="Arial" panose="020B0604020202020204" pitchFamily="34" charset="0"/>
                </a:endParaRPr>
              </a:p>
            </p:txBody>
          </p:sp>
          <p:sp>
            <p:nvSpPr>
              <p:cNvPr id="234617"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sz="2400">
                  <a:cs typeface="Arial" panose="020B0604020202020204" pitchFamily="34" charset="0"/>
                </a:endParaRPr>
              </a:p>
            </p:txBody>
          </p:sp>
          <p:grpSp>
            <p:nvGrpSpPr>
              <p:cNvPr id="234618" name="Group 307"/>
              <p:cNvGrpSpPr>
                <a:grpSpLocks/>
              </p:cNvGrpSpPr>
              <p:nvPr/>
            </p:nvGrpSpPr>
            <p:grpSpPr bwMode="auto">
              <a:xfrm>
                <a:off x="4530" y="1287"/>
                <a:ext cx="377" cy="75"/>
                <a:chOff x="2468" y="1332"/>
                <a:chExt cx="310" cy="60"/>
              </a:xfrm>
            </p:grpSpPr>
            <p:sp>
              <p:nvSpPr>
                <p:cNvPr id="234621" name="Freeform 308"/>
                <p:cNvSpPr>
                  <a:spLocks noChangeArrowheads="1"/>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4622" name="Freeform 309"/>
                <p:cNvSpPr>
                  <a:spLocks noChangeArrowheads="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4619" name="Line 310"/>
              <p:cNvSpPr>
                <a:spLocks noChangeShapeType="1"/>
              </p:cNvSpPr>
              <p:nvPr/>
            </p:nvSpPr>
            <p:spPr bwMode="auto">
              <a:xfrm>
                <a:off x="4399" y="1322"/>
                <a:ext cx="0" cy="1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620" name="Line 311"/>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4543" name="Group 312"/>
            <p:cNvGrpSpPr>
              <a:grpSpLocks/>
            </p:cNvGrpSpPr>
            <p:nvPr/>
          </p:nvGrpSpPr>
          <p:grpSpPr bwMode="auto">
            <a:xfrm>
              <a:off x="3670" y="4825"/>
              <a:ext cx="1015" cy="445"/>
              <a:chOff x="4396" y="1245"/>
              <a:chExt cx="672" cy="248"/>
            </a:xfrm>
          </p:grpSpPr>
          <p:sp>
            <p:nvSpPr>
              <p:cNvPr id="234607"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sz="2400">
                  <a:cs typeface="Arial" panose="020B0604020202020204" pitchFamily="34" charset="0"/>
                </a:endParaRPr>
              </a:p>
            </p:txBody>
          </p:sp>
          <p:sp>
            <p:nvSpPr>
              <p:cNvPr id="234608"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cs typeface="Arial" panose="020B0604020202020204" pitchFamily="34" charset="0"/>
                </a:endParaRPr>
              </a:p>
            </p:txBody>
          </p:sp>
          <p:sp>
            <p:nvSpPr>
              <p:cNvPr id="23460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sz="2400">
                  <a:cs typeface="Arial" panose="020B0604020202020204" pitchFamily="34" charset="0"/>
                </a:endParaRPr>
              </a:p>
            </p:txBody>
          </p:sp>
          <p:grpSp>
            <p:nvGrpSpPr>
              <p:cNvPr id="234610" name="Group 316"/>
              <p:cNvGrpSpPr>
                <a:grpSpLocks/>
              </p:cNvGrpSpPr>
              <p:nvPr/>
            </p:nvGrpSpPr>
            <p:grpSpPr bwMode="auto">
              <a:xfrm>
                <a:off x="4530" y="1287"/>
                <a:ext cx="377" cy="75"/>
                <a:chOff x="2468" y="1332"/>
                <a:chExt cx="310" cy="60"/>
              </a:xfrm>
            </p:grpSpPr>
            <p:sp>
              <p:nvSpPr>
                <p:cNvPr id="234613" name="Freeform 317"/>
                <p:cNvSpPr>
                  <a:spLocks noChangeArrowheads="1"/>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4614" name="Freeform 318"/>
                <p:cNvSpPr>
                  <a:spLocks noChangeArrowheads="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4611" name="Line 319"/>
              <p:cNvSpPr>
                <a:spLocks noChangeShapeType="1"/>
              </p:cNvSpPr>
              <p:nvPr/>
            </p:nvSpPr>
            <p:spPr bwMode="auto">
              <a:xfrm>
                <a:off x="4399" y="1322"/>
                <a:ext cx="0" cy="1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612" name="Line 320"/>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4544" name="Group 321"/>
            <p:cNvGrpSpPr>
              <a:grpSpLocks/>
            </p:cNvGrpSpPr>
            <p:nvPr/>
          </p:nvGrpSpPr>
          <p:grpSpPr bwMode="auto">
            <a:xfrm>
              <a:off x="2805" y="6050"/>
              <a:ext cx="1015" cy="445"/>
              <a:chOff x="4396" y="1245"/>
              <a:chExt cx="672" cy="248"/>
            </a:xfrm>
          </p:grpSpPr>
          <p:sp>
            <p:nvSpPr>
              <p:cNvPr id="23459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sz="2400">
                  <a:cs typeface="Arial" panose="020B0604020202020204" pitchFamily="34" charset="0"/>
                </a:endParaRPr>
              </a:p>
            </p:txBody>
          </p:sp>
          <p:sp>
            <p:nvSpPr>
              <p:cNvPr id="23460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cs typeface="Arial" panose="020B0604020202020204" pitchFamily="34" charset="0"/>
                </a:endParaRPr>
              </a:p>
            </p:txBody>
          </p:sp>
          <p:sp>
            <p:nvSpPr>
              <p:cNvPr id="23460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sz="2400">
                  <a:cs typeface="Arial" panose="020B0604020202020204" pitchFamily="34" charset="0"/>
                </a:endParaRPr>
              </a:p>
            </p:txBody>
          </p:sp>
          <p:grpSp>
            <p:nvGrpSpPr>
              <p:cNvPr id="234602" name="Group 325"/>
              <p:cNvGrpSpPr>
                <a:grpSpLocks/>
              </p:cNvGrpSpPr>
              <p:nvPr/>
            </p:nvGrpSpPr>
            <p:grpSpPr bwMode="auto">
              <a:xfrm>
                <a:off x="4530" y="1287"/>
                <a:ext cx="377" cy="75"/>
                <a:chOff x="2468" y="1332"/>
                <a:chExt cx="310" cy="60"/>
              </a:xfrm>
            </p:grpSpPr>
            <p:sp>
              <p:nvSpPr>
                <p:cNvPr id="234605" name="Freeform 326"/>
                <p:cNvSpPr>
                  <a:spLocks noChangeArrowheads="1"/>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4606" name="Freeform 327"/>
                <p:cNvSpPr>
                  <a:spLocks noChangeArrowheads="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4603" name="Line 328"/>
              <p:cNvSpPr>
                <a:spLocks noChangeShapeType="1"/>
              </p:cNvSpPr>
              <p:nvPr/>
            </p:nvSpPr>
            <p:spPr bwMode="auto">
              <a:xfrm>
                <a:off x="4399" y="1322"/>
                <a:ext cx="0" cy="1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604" name="Line 329"/>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4545" name="Group 330"/>
            <p:cNvGrpSpPr>
              <a:grpSpLocks/>
            </p:cNvGrpSpPr>
            <p:nvPr/>
          </p:nvGrpSpPr>
          <p:grpSpPr bwMode="auto">
            <a:xfrm>
              <a:off x="3730" y="6870"/>
              <a:ext cx="1015" cy="445"/>
              <a:chOff x="4396" y="1245"/>
              <a:chExt cx="672" cy="248"/>
            </a:xfrm>
          </p:grpSpPr>
          <p:sp>
            <p:nvSpPr>
              <p:cNvPr id="23459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sz="2400">
                  <a:cs typeface="Arial" panose="020B0604020202020204" pitchFamily="34" charset="0"/>
                </a:endParaRPr>
              </a:p>
            </p:txBody>
          </p:sp>
          <p:sp>
            <p:nvSpPr>
              <p:cNvPr id="23459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cs typeface="Arial" panose="020B0604020202020204" pitchFamily="34" charset="0"/>
                </a:endParaRPr>
              </a:p>
            </p:txBody>
          </p:sp>
          <p:sp>
            <p:nvSpPr>
              <p:cNvPr id="23459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sz="2400">
                  <a:cs typeface="Arial" panose="020B0604020202020204" pitchFamily="34" charset="0"/>
                </a:endParaRPr>
              </a:p>
            </p:txBody>
          </p:sp>
          <p:grpSp>
            <p:nvGrpSpPr>
              <p:cNvPr id="234594" name="Group 334"/>
              <p:cNvGrpSpPr>
                <a:grpSpLocks/>
              </p:cNvGrpSpPr>
              <p:nvPr/>
            </p:nvGrpSpPr>
            <p:grpSpPr bwMode="auto">
              <a:xfrm>
                <a:off x="4530" y="1287"/>
                <a:ext cx="377" cy="75"/>
                <a:chOff x="2468" y="1332"/>
                <a:chExt cx="310" cy="60"/>
              </a:xfrm>
            </p:grpSpPr>
            <p:sp>
              <p:nvSpPr>
                <p:cNvPr id="234597" name="Freeform 335"/>
                <p:cNvSpPr>
                  <a:spLocks noChangeArrowheads="1"/>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4598" name="Freeform 336"/>
                <p:cNvSpPr>
                  <a:spLocks noChangeArrowheads="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4595" name="Line 337"/>
              <p:cNvSpPr>
                <a:spLocks noChangeShapeType="1"/>
              </p:cNvSpPr>
              <p:nvPr/>
            </p:nvSpPr>
            <p:spPr bwMode="auto">
              <a:xfrm>
                <a:off x="4399" y="1322"/>
                <a:ext cx="0" cy="1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596" name="Line 338"/>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4546" name="Group 339"/>
            <p:cNvGrpSpPr>
              <a:grpSpLocks/>
            </p:cNvGrpSpPr>
            <p:nvPr/>
          </p:nvGrpSpPr>
          <p:grpSpPr bwMode="auto">
            <a:xfrm>
              <a:off x="3180" y="8025"/>
              <a:ext cx="1015" cy="445"/>
              <a:chOff x="4396" y="1245"/>
              <a:chExt cx="672" cy="248"/>
            </a:xfrm>
          </p:grpSpPr>
          <p:sp>
            <p:nvSpPr>
              <p:cNvPr id="23458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sz="2400">
                  <a:cs typeface="Arial" panose="020B0604020202020204" pitchFamily="34" charset="0"/>
                </a:endParaRPr>
              </a:p>
            </p:txBody>
          </p:sp>
          <p:sp>
            <p:nvSpPr>
              <p:cNvPr id="23458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cs typeface="Arial" panose="020B0604020202020204" pitchFamily="34" charset="0"/>
                </a:endParaRPr>
              </a:p>
            </p:txBody>
          </p:sp>
          <p:sp>
            <p:nvSpPr>
              <p:cNvPr id="23458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sz="2400">
                  <a:cs typeface="Arial" panose="020B0604020202020204" pitchFamily="34" charset="0"/>
                </a:endParaRPr>
              </a:p>
            </p:txBody>
          </p:sp>
          <p:grpSp>
            <p:nvGrpSpPr>
              <p:cNvPr id="234586" name="Group 343"/>
              <p:cNvGrpSpPr>
                <a:grpSpLocks/>
              </p:cNvGrpSpPr>
              <p:nvPr/>
            </p:nvGrpSpPr>
            <p:grpSpPr bwMode="auto">
              <a:xfrm>
                <a:off x="4530" y="1287"/>
                <a:ext cx="377" cy="75"/>
                <a:chOff x="2468" y="1332"/>
                <a:chExt cx="310" cy="60"/>
              </a:xfrm>
            </p:grpSpPr>
            <p:sp>
              <p:nvSpPr>
                <p:cNvPr id="234589" name="Freeform 344"/>
                <p:cNvSpPr>
                  <a:spLocks noChangeArrowheads="1"/>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4590" name="Freeform 345"/>
                <p:cNvSpPr>
                  <a:spLocks noChangeArrowheads="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4587" name="Line 346"/>
              <p:cNvSpPr>
                <a:spLocks noChangeShapeType="1"/>
              </p:cNvSpPr>
              <p:nvPr/>
            </p:nvSpPr>
            <p:spPr bwMode="auto">
              <a:xfrm>
                <a:off x="4399" y="1322"/>
                <a:ext cx="0" cy="1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588" name="Line 347"/>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4547" name="Group 348"/>
            <p:cNvGrpSpPr>
              <a:grpSpLocks/>
            </p:cNvGrpSpPr>
            <p:nvPr/>
          </p:nvGrpSpPr>
          <p:grpSpPr bwMode="auto">
            <a:xfrm>
              <a:off x="1873" y="7105"/>
              <a:ext cx="1015" cy="445"/>
              <a:chOff x="4396" y="1245"/>
              <a:chExt cx="672" cy="248"/>
            </a:xfrm>
          </p:grpSpPr>
          <p:sp>
            <p:nvSpPr>
              <p:cNvPr id="234575"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sz="2400">
                  <a:cs typeface="Arial" panose="020B0604020202020204" pitchFamily="34" charset="0"/>
                </a:endParaRPr>
              </a:p>
            </p:txBody>
          </p:sp>
          <p:sp>
            <p:nvSpPr>
              <p:cNvPr id="234576"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cs typeface="Arial" panose="020B0604020202020204" pitchFamily="34" charset="0"/>
                </a:endParaRPr>
              </a:p>
            </p:txBody>
          </p:sp>
          <p:sp>
            <p:nvSpPr>
              <p:cNvPr id="234577"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sz="2400">
                  <a:cs typeface="Arial" panose="020B0604020202020204" pitchFamily="34" charset="0"/>
                </a:endParaRPr>
              </a:p>
            </p:txBody>
          </p:sp>
          <p:grpSp>
            <p:nvGrpSpPr>
              <p:cNvPr id="234578" name="Group 352"/>
              <p:cNvGrpSpPr>
                <a:grpSpLocks/>
              </p:cNvGrpSpPr>
              <p:nvPr/>
            </p:nvGrpSpPr>
            <p:grpSpPr bwMode="auto">
              <a:xfrm>
                <a:off x="4530" y="1287"/>
                <a:ext cx="377" cy="75"/>
                <a:chOff x="2468" y="1332"/>
                <a:chExt cx="310" cy="60"/>
              </a:xfrm>
            </p:grpSpPr>
            <p:sp>
              <p:nvSpPr>
                <p:cNvPr id="234581" name="Freeform 353"/>
                <p:cNvSpPr>
                  <a:spLocks noChangeArrowheads="1"/>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4582" name="Freeform 354"/>
                <p:cNvSpPr>
                  <a:spLocks noChangeArrowheads="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4579" name="Line 355"/>
              <p:cNvSpPr>
                <a:spLocks noChangeShapeType="1"/>
              </p:cNvSpPr>
              <p:nvPr/>
            </p:nvSpPr>
            <p:spPr bwMode="auto">
              <a:xfrm>
                <a:off x="4399" y="1322"/>
                <a:ext cx="0" cy="1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580" name="Line 356"/>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4548" name="Group 357"/>
            <p:cNvGrpSpPr>
              <a:grpSpLocks/>
            </p:cNvGrpSpPr>
            <p:nvPr/>
          </p:nvGrpSpPr>
          <p:grpSpPr bwMode="auto">
            <a:xfrm>
              <a:off x="6535" y="6600"/>
              <a:ext cx="1015" cy="445"/>
              <a:chOff x="4396" y="1245"/>
              <a:chExt cx="672" cy="248"/>
            </a:xfrm>
          </p:grpSpPr>
          <p:sp>
            <p:nvSpPr>
              <p:cNvPr id="234567"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sz="2400">
                  <a:cs typeface="Arial" panose="020B0604020202020204" pitchFamily="34" charset="0"/>
                </a:endParaRPr>
              </a:p>
            </p:txBody>
          </p:sp>
          <p:sp>
            <p:nvSpPr>
              <p:cNvPr id="234568"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cs typeface="Arial" panose="020B0604020202020204" pitchFamily="34" charset="0"/>
                </a:endParaRPr>
              </a:p>
            </p:txBody>
          </p:sp>
          <p:sp>
            <p:nvSpPr>
              <p:cNvPr id="23456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sz="2400">
                  <a:cs typeface="Arial" panose="020B0604020202020204" pitchFamily="34" charset="0"/>
                </a:endParaRPr>
              </a:p>
            </p:txBody>
          </p:sp>
          <p:grpSp>
            <p:nvGrpSpPr>
              <p:cNvPr id="234570" name="Group 361"/>
              <p:cNvGrpSpPr>
                <a:grpSpLocks/>
              </p:cNvGrpSpPr>
              <p:nvPr/>
            </p:nvGrpSpPr>
            <p:grpSpPr bwMode="auto">
              <a:xfrm>
                <a:off x="4530" y="1287"/>
                <a:ext cx="377" cy="75"/>
                <a:chOff x="2468" y="1332"/>
                <a:chExt cx="310" cy="60"/>
              </a:xfrm>
            </p:grpSpPr>
            <p:sp>
              <p:nvSpPr>
                <p:cNvPr id="234573" name="Freeform 362"/>
                <p:cNvSpPr>
                  <a:spLocks noChangeArrowheads="1"/>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4574" name="Freeform 363"/>
                <p:cNvSpPr>
                  <a:spLocks noChangeArrowheads="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4571" name="Line 364"/>
              <p:cNvSpPr>
                <a:spLocks noChangeShapeType="1"/>
              </p:cNvSpPr>
              <p:nvPr/>
            </p:nvSpPr>
            <p:spPr bwMode="auto">
              <a:xfrm>
                <a:off x="4399" y="1322"/>
                <a:ext cx="0" cy="1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572" name="Line 365"/>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4549" name="Group 366"/>
            <p:cNvGrpSpPr>
              <a:grpSpLocks/>
            </p:cNvGrpSpPr>
            <p:nvPr/>
          </p:nvGrpSpPr>
          <p:grpSpPr bwMode="auto">
            <a:xfrm>
              <a:off x="7813" y="7260"/>
              <a:ext cx="1015" cy="445"/>
              <a:chOff x="4396" y="1245"/>
              <a:chExt cx="672" cy="248"/>
            </a:xfrm>
          </p:grpSpPr>
          <p:sp>
            <p:nvSpPr>
              <p:cNvPr id="23455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sz="2400">
                  <a:cs typeface="Arial" panose="020B0604020202020204" pitchFamily="34" charset="0"/>
                </a:endParaRPr>
              </a:p>
            </p:txBody>
          </p:sp>
          <p:sp>
            <p:nvSpPr>
              <p:cNvPr id="23456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cs typeface="Arial" panose="020B0604020202020204" pitchFamily="34" charset="0"/>
                </a:endParaRPr>
              </a:p>
            </p:txBody>
          </p:sp>
          <p:sp>
            <p:nvSpPr>
              <p:cNvPr id="23456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sz="2400">
                  <a:cs typeface="Arial" panose="020B0604020202020204" pitchFamily="34" charset="0"/>
                </a:endParaRPr>
              </a:p>
            </p:txBody>
          </p:sp>
          <p:grpSp>
            <p:nvGrpSpPr>
              <p:cNvPr id="234562" name="Group 370"/>
              <p:cNvGrpSpPr>
                <a:grpSpLocks/>
              </p:cNvGrpSpPr>
              <p:nvPr/>
            </p:nvGrpSpPr>
            <p:grpSpPr bwMode="auto">
              <a:xfrm>
                <a:off x="4530" y="1287"/>
                <a:ext cx="377" cy="75"/>
                <a:chOff x="2468" y="1332"/>
                <a:chExt cx="310" cy="60"/>
              </a:xfrm>
            </p:grpSpPr>
            <p:sp>
              <p:nvSpPr>
                <p:cNvPr id="234565" name="Freeform 371"/>
                <p:cNvSpPr>
                  <a:spLocks noChangeArrowheads="1"/>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4566" name="Freeform 372"/>
                <p:cNvSpPr>
                  <a:spLocks noChangeArrowheads="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4563" name="Line 373"/>
              <p:cNvSpPr>
                <a:spLocks noChangeShapeType="1"/>
              </p:cNvSpPr>
              <p:nvPr/>
            </p:nvSpPr>
            <p:spPr bwMode="auto">
              <a:xfrm>
                <a:off x="4399" y="1322"/>
                <a:ext cx="0" cy="1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564" name="Line 374"/>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4550" name="Group 375"/>
            <p:cNvGrpSpPr>
              <a:grpSpLocks/>
            </p:cNvGrpSpPr>
            <p:nvPr/>
          </p:nvGrpSpPr>
          <p:grpSpPr bwMode="auto">
            <a:xfrm>
              <a:off x="6893" y="7955"/>
              <a:ext cx="1015" cy="445"/>
              <a:chOff x="4396" y="1245"/>
              <a:chExt cx="672" cy="248"/>
            </a:xfrm>
          </p:grpSpPr>
          <p:sp>
            <p:nvSpPr>
              <p:cNvPr id="23455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sz="2400">
                  <a:cs typeface="Arial" panose="020B0604020202020204" pitchFamily="34" charset="0"/>
                </a:endParaRPr>
              </a:p>
            </p:txBody>
          </p:sp>
          <p:sp>
            <p:nvSpPr>
              <p:cNvPr id="23455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cs typeface="Arial" panose="020B0604020202020204" pitchFamily="34" charset="0"/>
                </a:endParaRPr>
              </a:p>
            </p:txBody>
          </p:sp>
          <p:sp>
            <p:nvSpPr>
              <p:cNvPr id="23455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sz="2400">
                  <a:cs typeface="Arial" panose="020B0604020202020204" pitchFamily="34" charset="0"/>
                </a:endParaRPr>
              </a:p>
            </p:txBody>
          </p:sp>
          <p:grpSp>
            <p:nvGrpSpPr>
              <p:cNvPr id="234554" name="Group 379"/>
              <p:cNvGrpSpPr>
                <a:grpSpLocks/>
              </p:cNvGrpSpPr>
              <p:nvPr/>
            </p:nvGrpSpPr>
            <p:grpSpPr bwMode="auto">
              <a:xfrm>
                <a:off x="4530" y="1287"/>
                <a:ext cx="377" cy="75"/>
                <a:chOff x="2468" y="1332"/>
                <a:chExt cx="310" cy="60"/>
              </a:xfrm>
            </p:grpSpPr>
            <p:sp>
              <p:nvSpPr>
                <p:cNvPr id="234557" name="Freeform 380"/>
                <p:cNvSpPr>
                  <a:spLocks noChangeArrowheads="1"/>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4558" name="Freeform 381"/>
                <p:cNvSpPr>
                  <a:spLocks noChangeArrowheads="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4555" name="Line 382"/>
              <p:cNvSpPr>
                <a:spLocks noChangeShapeType="1"/>
              </p:cNvSpPr>
              <p:nvPr/>
            </p:nvSpPr>
            <p:spPr bwMode="auto">
              <a:xfrm>
                <a:off x="4399" y="1322"/>
                <a:ext cx="0" cy="1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556" name="Line 383"/>
              <p:cNvSpPr>
                <a:spLocks noChangeShapeType="1"/>
              </p:cNvSpPr>
              <p:nvPr/>
            </p:nvSpPr>
            <p:spPr bwMode="auto">
              <a:xfrm>
                <a:off x="5063" y="1326"/>
                <a:ext cx="0"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31725936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1746250" y="110958"/>
            <a:ext cx="7772400" cy="1011238"/>
          </a:xfrm>
        </p:spPr>
        <p:txBody>
          <a:bodyPr>
            <a:normAutofit/>
          </a:bodyPr>
          <a:lstStyle/>
          <a:p>
            <a:pPr eaLnBrk="1" hangingPunct="1"/>
            <a:r>
              <a:rPr lang="zh-CN" altLang="en-US" sz="3200" b="1" dirty="0">
                <a:latin typeface="宋体" panose="02010600030101010101" pitchFamily="2" charset="-122"/>
                <a:ea typeface="宋体" panose="02010600030101010101" pitchFamily="2" charset="-122"/>
              </a:rPr>
              <a:t>层次 </a:t>
            </a:r>
            <a:r>
              <a:rPr lang="en-US" altLang="zh-CN" sz="3200" b="1" dirty="0">
                <a:latin typeface="宋体" panose="02010600030101010101" pitchFamily="2" charset="-122"/>
                <a:ea typeface="宋体" panose="02010600030101010101" pitchFamily="2" charset="-122"/>
              </a:rPr>
              <a:t>OSPF</a:t>
            </a:r>
          </a:p>
        </p:txBody>
      </p:sp>
      <p:sp>
        <p:nvSpPr>
          <p:cNvPr id="236547" name="Rectangle 3"/>
          <p:cNvSpPr>
            <a:spLocks noGrp="1" noChangeArrowheads="1"/>
          </p:cNvSpPr>
          <p:nvPr>
            <p:ph idx="1"/>
          </p:nvPr>
        </p:nvSpPr>
        <p:spPr>
          <a:xfrm>
            <a:off x="1746250" y="1239839"/>
            <a:ext cx="8699500" cy="5481637"/>
          </a:xfrm>
        </p:spPr>
        <p:txBody>
          <a:bodyPr/>
          <a:lstStyle/>
          <a:p>
            <a:pPr eaLnBrk="1" hangingPunct="1">
              <a:lnSpc>
                <a:spcPct val="90000"/>
              </a:lnSpc>
            </a:pPr>
            <a:r>
              <a:rPr lang="zh-CN" altLang="en-US" sz="2400" b="1" dirty="0" smtClean="0">
                <a:solidFill>
                  <a:schemeClr val="tx2"/>
                </a:solidFill>
                <a:latin typeface="宋体" panose="02010600030101010101" pitchFamily="2" charset="-122"/>
                <a:ea typeface="宋体" panose="02010600030101010101" pitchFamily="2" charset="-122"/>
              </a:rPr>
              <a:t>两级层次</a:t>
            </a:r>
            <a:r>
              <a:rPr lang="en-US" altLang="zh-CN" sz="2400" b="1" dirty="0" smtClean="0">
                <a:solidFill>
                  <a:schemeClr val="tx2"/>
                </a:solidFill>
                <a:latin typeface="宋体" panose="02010600030101010101" pitchFamily="2" charset="-122"/>
                <a:ea typeface="宋体" panose="02010600030101010101" pitchFamily="2" charset="-122"/>
              </a:rPr>
              <a:t>:</a:t>
            </a: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本地区域</a:t>
            </a: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主干区域</a:t>
            </a:r>
            <a:r>
              <a:rPr lang="en-US" altLang="zh-CN" sz="2400" b="1" dirty="0" smtClean="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a:t>
            </a:r>
            <a:r>
              <a:rPr lang="zh-CN" altLang="en-US" sz="2400" b="1" dirty="0" smtClean="0">
                <a:solidFill>
                  <a:schemeClr val="tx2"/>
                </a:solidFill>
                <a:latin typeface="宋体" panose="02010600030101010101" pitchFamily="2" charset="-122"/>
                <a:ea typeface="宋体" panose="02010600030101010101" pitchFamily="2" charset="-122"/>
              </a:rPr>
              <a:t>这些区域都是在一个自治系统内</a:t>
            </a:r>
            <a:r>
              <a:rPr lang="zh-CN" altLang="en-US" sz="2400" b="1" dirty="0" smtClean="0">
                <a:latin typeface="宋体" panose="02010600030101010101" pitchFamily="2" charset="-122"/>
                <a:ea typeface="宋体" panose="02010600030101010101" pitchFamily="2" charset="-122"/>
              </a:rPr>
              <a:t>）</a:t>
            </a:r>
          </a:p>
          <a:p>
            <a:pPr lvl="1" defTabSz="0">
              <a:spcAft>
                <a:spcPct val="0"/>
              </a:spcAft>
              <a:buClr>
                <a:srgbClr val="1F1F20"/>
              </a:buClr>
              <a:tabLst>
                <a:tab pos="542925" algn="l"/>
              </a:tabLst>
            </a:pPr>
            <a:r>
              <a:rPr lang="zh-CN" altLang="en-US" sz="2200" b="1" dirty="0" smtClean="0">
                <a:latin typeface="宋体" panose="02010600030101010101" pitchFamily="2" charset="-122"/>
                <a:ea typeface="宋体" panose="02010600030101010101" pitchFamily="2" charset="-122"/>
              </a:rPr>
              <a:t>只在区域内发送链路状态通告</a:t>
            </a:r>
          </a:p>
          <a:p>
            <a:pPr lvl="1" defTabSz="0">
              <a:spcAft>
                <a:spcPct val="0"/>
              </a:spcAft>
              <a:buClr>
                <a:srgbClr val="1F1F20"/>
              </a:buClr>
              <a:tabLst>
                <a:tab pos="542925" algn="l"/>
              </a:tabLst>
            </a:pPr>
            <a:r>
              <a:rPr lang="zh-CN" altLang="en-US" sz="2200" b="1" dirty="0" smtClean="0">
                <a:latin typeface="宋体" panose="02010600030101010101" pitchFamily="2" charset="-122"/>
                <a:ea typeface="宋体" panose="02010600030101010101" pitchFamily="2" charset="-122"/>
              </a:rPr>
              <a:t>每个节点有详细的区域拓扑</a:t>
            </a:r>
            <a:r>
              <a:rPr lang="en-US" altLang="zh-CN" sz="2200" b="1" dirty="0" smtClean="0">
                <a:latin typeface="宋体" panose="02010600030101010101" pitchFamily="2" charset="-122"/>
                <a:ea typeface="宋体" panose="02010600030101010101" pitchFamily="2" charset="-122"/>
              </a:rPr>
              <a:t>; </a:t>
            </a:r>
            <a:r>
              <a:rPr lang="zh-CN" altLang="en-US" sz="2200" b="1" dirty="0" smtClean="0">
                <a:latin typeface="宋体" panose="02010600030101010101" pitchFamily="2" charset="-122"/>
                <a:ea typeface="宋体" panose="02010600030101010101" pitchFamily="2" charset="-122"/>
              </a:rPr>
              <a:t>仅知道到达其他区域内网络的方向（即最短路径）</a:t>
            </a:r>
          </a:p>
          <a:p>
            <a:pPr eaLnBrk="1" hangingPunct="1">
              <a:lnSpc>
                <a:spcPct val="90000"/>
              </a:lnSpc>
            </a:pPr>
            <a:r>
              <a:rPr lang="zh-CN" altLang="en-US" sz="2400" b="1" dirty="0" smtClean="0">
                <a:solidFill>
                  <a:schemeClr val="tx2"/>
                </a:solidFill>
                <a:latin typeface="宋体" panose="02010600030101010101" pitchFamily="2" charset="-122"/>
                <a:ea typeface="宋体" panose="02010600030101010101" pitchFamily="2" charset="-122"/>
              </a:rPr>
              <a:t>区域边界路由器（同时属于本地区域和主干区域）</a:t>
            </a:r>
            <a:r>
              <a:rPr lang="en-US" altLang="zh-CN" sz="2400" b="1" dirty="0" smtClean="0">
                <a:solidFill>
                  <a:schemeClr val="tx2"/>
                </a:solidFill>
                <a:latin typeface="宋体" panose="02010600030101010101" pitchFamily="2" charset="-122"/>
                <a:ea typeface="宋体" panose="02010600030101010101" pitchFamily="2" charset="-122"/>
              </a:rPr>
              <a:t>:</a:t>
            </a:r>
            <a:r>
              <a:rPr lang="en-US" altLang="zh-CN" sz="2400" b="1" dirty="0" smtClean="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汇总”了到本区域内部网络的路径</a:t>
            </a: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并通告给其他区域边界路由器</a:t>
            </a:r>
            <a:r>
              <a:rPr lang="en-US" altLang="zh-CN" sz="2400" b="1" dirty="0" smtClean="0">
                <a:latin typeface="宋体" panose="02010600030101010101" pitchFamily="2" charset="-122"/>
                <a:ea typeface="宋体" panose="02010600030101010101" pitchFamily="2" charset="-122"/>
              </a:rPr>
              <a:t>.</a:t>
            </a:r>
          </a:p>
          <a:p>
            <a:pPr eaLnBrk="1" hangingPunct="1">
              <a:lnSpc>
                <a:spcPct val="90000"/>
              </a:lnSpc>
            </a:pPr>
            <a:r>
              <a:rPr lang="zh-CN" altLang="en-US" sz="2400" b="1" dirty="0" smtClean="0">
                <a:solidFill>
                  <a:schemeClr val="tx2"/>
                </a:solidFill>
                <a:latin typeface="宋体" panose="02010600030101010101" pitchFamily="2" charset="-122"/>
                <a:ea typeface="宋体" panose="02010600030101010101" pitchFamily="2" charset="-122"/>
              </a:rPr>
              <a:t>主干路由器：限于在主干区域内运行</a:t>
            </a:r>
            <a:r>
              <a:rPr lang="en-US" altLang="zh-CN" sz="2400" b="1" dirty="0" smtClean="0">
                <a:solidFill>
                  <a:schemeClr val="tx2"/>
                </a:solidFill>
                <a:latin typeface="宋体" panose="02010600030101010101" pitchFamily="2" charset="-122"/>
                <a:ea typeface="宋体" panose="02010600030101010101" pitchFamily="2" charset="-122"/>
              </a:rPr>
              <a:t>OSPF</a:t>
            </a:r>
            <a:r>
              <a:rPr lang="zh-CN" altLang="en-US" sz="2400" b="1" dirty="0" smtClean="0">
                <a:solidFill>
                  <a:schemeClr val="tx2"/>
                </a:solidFill>
                <a:latin typeface="宋体" panose="02010600030101010101" pitchFamily="2" charset="-122"/>
                <a:ea typeface="宋体" panose="02010600030101010101" pitchFamily="2" charset="-122"/>
              </a:rPr>
              <a:t>路由协议。</a:t>
            </a:r>
            <a:r>
              <a:rPr lang="zh-CN" altLang="en-US" sz="2400" b="1" dirty="0" smtClean="0">
                <a:latin typeface="宋体" panose="02010600030101010101" pitchFamily="2" charset="-122"/>
                <a:ea typeface="宋体" panose="02010600030101010101" pitchFamily="2" charset="-122"/>
              </a:rPr>
              <a:t>（本身不是区域边界路由器）</a:t>
            </a:r>
          </a:p>
          <a:p>
            <a:pPr eaLnBrk="1" hangingPunct="1">
              <a:lnSpc>
                <a:spcPct val="90000"/>
              </a:lnSpc>
            </a:pPr>
            <a:r>
              <a:rPr lang="zh-CN" altLang="en-US" sz="2400" b="1" dirty="0" smtClean="0">
                <a:solidFill>
                  <a:schemeClr val="tx2"/>
                </a:solidFill>
                <a:latin typeface="宋体" panose="02010600030101010101" pitchFamily="2" charset="-122"/>
                <a:ea typeface="宋体" panose="02010600030101010101" pitchFamily="2" charset="-122"/>
              </a:rPr>
              <a:t>边界路由器</a:t>
            </a:r>
            <a:r>
              <a:rPr lang="en-US" altLang="zh-CN" sz="2400" b="1" dirty="0" smtClean="0">
                <a:solidFill>
                  <a:schemeClr val="tx2"/>
                </a:solidFill>
                <a:latin typeface="宋体" panose="02010600030101010101" pitchFamily="2" charset="-122"/>
                <a:ea typeface="宋体" panose="02010600030101010101" pitchFamily="2" charset="-122"/>
              </a:rPr>
              <a:t>:</a:t>
            </a: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连接到其他自治系统</a:t>
            </a:r>
            <a:r>
              <a:rPr lang="en-US" altLang="zh-CN" sz="2400" b="1" dirty="0">
                <a:latin typeface="宋体" panose="02010600030101010101" pitchFamily="2" charset="-122"/>
                <a:ea typeface="宋体" panose="02010600030101010101" pitchFamily="2" charset="-122"/>
              </a:rPr>
              <a:t>.</a:t>
            </a:r>
          </a:p>
        </p:txBody>
      </p:sp>
      <p:sp>
        <p:nvSpPr>
          <p:cNvPr id="218115" name="灯片编号占位符 4"/>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439E4150-16C7-4DA4-9A3E-73CD7B52BF8C}" type="slidenum">
              <a:rPr altLang="zh-CN" dirty="0" smtClean="0">
                <a:solidFill>
                  <a:srgbClr val="919293"/>
                </a:solidFill>
                <a:ea typeface="黑体" panose="02010609060101010101" pitchFamily="49" charset="-122"/>
              </a:rPr>
              <a:pPr>
                <a:defRPr/>
              </a:pPr>
              <a:t>43</a:t>
            </a:fld>
            <a:endParaRPr lang="zh-CN" altLang="zh-CN" smtClean="0">
              <a:solidFill>
                <a:srgbClr val="919293"/>
              </a:solidFill>
              <a:ea typeface="黑体" panose="02010609060101010101" pitchFamily="49" charset="-122"/>
            </a:endParaRPr>
          </a:p>
        </p:txBody>
      </p:sp>
    </p:spTree>
    <p:extLst>
      <p:ext uri="{BB962C8B-B14F-4D97-AF65-F5344CB8AC3E}">
        <p14:creationId xmlns:p14="http://schemas.microsoft.com/office/powerpoint/2010/main" val="4948278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2002849" y="557213"/>
            <a:ext cx="6721475" cy="700087"/>
          </a:xfrm>
        </p:spPr>
        <p:txBody>
          <a:bodyPr>
            <a:normAutofit/>
          </a:bodyPr>
          <a:lstStyle/>
          <a:p>
            <a:pPr eaLnBrk="1" hangingPunct="1"/>
            <a:r>
              <a:rPr lang="en-US" altLang="zh-CN" sz="3200" b="1" dirty="0" smtClean="0">
                <a:latin typeface="宋体" panose="02010600030101010101" pitchFamily="2" charset="-122"/>
                <a:ea typeface="宋体" panose="02010600030101010101" pitchFamily="2" charset="-122"/>
              </a:rPr>
              <a:t> </a:t>
            </a:r>
            <a:r>
              <a:rPr lang="zh-CN" altLang="en-US" sz="3200" b="1" dirty="0" smtClean="0">
                <a:latin typeface="宋体" panose="02010600030101010101" pitchFamily="2" charset="-122"/>
                <a:ea typeface="宋体" panose="02010600030101010101" pitchFamily="2" charset="-122"/>
              </a:rPr>
              <a:t>第四章</a:t>
            </a:r>
            <a:r>
              <a:rPr lang="en-US" altLang="zh-CN" sz="3200" b="1" dirty="0" smtClean="0">
                <a:latin typeface="宋体" panose="02010600030101010101" pitchFamily="2" charset="-122"/>
                <a:ea typeface="宋体" panose="02010600030101010101" pitchFamily="2" charset="-122"/>
              </a:rPr>
              <a:t>: </a:t>
            </a:r>
            <a:r>
              <a:rPr lang="zh-CN" altLang="en-US" sz="3200" b="1" dirty="0" smtClean="0">
                <a:latin typeface="宋体" panose="02010600030101010101" pitchFamily="2" charset="-122"/>
                <a:ea typeface="宋体" panose="02010600030101010101" pitchFamily="2" charset="-122"/>
              </a:rPr>
              <a:t>网络层</a:t>
            </a:r>
          </a:p>
        </p:txBody>
      </p:sp>
      <p:sp>
        <p:nvSpPr>
          <p:cNvPr id="165892" name="Rectangle 4"/>
          <p:cNvSpPr>
            <a:spLocks noGrp="1" noChangeArrowheads="1"/>
          </p:cNvSpPr>
          <p:nvPr>
            <p:ph sz="half" idx="2"/>
          </p:nvPr>
        </p:nvSpPr>
        <p:spPr>
          <a:xfrm>
            <a:off x="2217017" y="1593850"/>
            <a:ext cx="3973513" cy="4425950"/>
          </a:xfrm>
        </p:spPr>
        <p:txBody>
          <a:bodyPr/>
          <a:lstStyle/>
          <a:p>
            <a:pPr eaLnBrk="1" hangingPunct="1">
              <a:lnSpc>
                <a:spcPct val="100000"/>
              </a:lnSpc>
            </a:pPr>
            <a:r>
              <a:rPr lang="en-US" altLang="zh-CN" sz="2600" b="1" dirty="0" smtClean="0">
                <a:latin typeface="宋体" panose="02010600030101010101" pitchFamily="2" charset="-122"/>
                <a:ea typeface="宋体" panose="02010600030101010101" pitchFamily="2" charset="-122"/>
              </a:rPr>
              <a:t>5.1 </a:t>
            </a:r>
            <a:r>
              <a:rPr lang="zh-CN" altLang="en-US" sz="2600" b="1" dirty="0">
                <a:latin typeface="宋体" panose="02010600030101010101" pitchFamily="2" charset="-122"/>
                <a:ea typeface="宋体" panose="02010600030101010101" pitchFamily="2" charset="-122"/>
              </a:rPr>
              <a:t>选路算法</a:t>
            </a:r>
          </a:p>
          <a:p>
            <a:pPr marL="715963" lvl="1" indent="-255588" defTabSz="0">
              <a:lnSpc>
                <a:spcPct val="100000"/>
              </a:lnSpc>
              <a:spcAft>
                <a:spcPct val="0"/>
              </a:spcAft>
              <a:buClr>
                <a:srgbClr val="1F1F20"/>
              </a:buClr>
              <a:tabLst>
                <a:tab pos="542925" algn="l"/>
              </a:tabLst>
            </a:pPr>
            <a:r>
              <a:rPr lang="zh-CN" altLang="en-US" b="1" dirty="0">
                <a:latin typeface="宋体" panose="02010600030101010101" pitchFamily="2" charset="-122"/>
                <a:ea typeface="宋体" panose="02010600030101010101" pitchFamily="2" charset="-122"/>
              </a:rPr>
              <a:t>链路状态选路算法</a:t>
            </a:r>
          </a:p>
          <a:p>
            <a:pPr marL="715963" lvl="1" indent="-255588" defTabSz="0">
              <a:lnSpc>
                <a:spcPct val="100000"/>
              </a:lnSpc>
              <a:spcAft>
                <a:spcPct val="0"/>
              </a:spcAft>
              <a:buClr>
                <a:srgbClr val="1F1F20"/>
              </a:buClr>
              <a:tabLst>
                <a:tab pos="542925" algn="l"/>
              </a:tabLst>
            </a:pPr>
            <a:r>
              <a:rPr lang="zh-CN" altLang="en-US" b="1" dirty="0">
                <a:latin typeface="宋体" panose="02010600030101010101" pitchFamily="2" charset="-122"/>
                <a:ea typeface="宋体" panose="02010600030101010101" pitchFamily="2" charset="-122"/>
              </a:rPr>
              <a:t>距离向量算法</a:t>
            </a:r>
          </a:p>
          <a:p>
            <a:pPr marL="715963" lvl="1" indent="-255588" defTabSz="0">
              <a:lnSpc>
                <a:spcPct val="100000"/>
              </a:lnSpc>
              <a:spcAft>
                <a:spcPct val="0"/>
              </a:spcAft>
              <a:buClr>
                <a:srgbClr val="1F1F20"/>
              </a:buClr>
              <a:tabLst>
                <a:tab pos="542925" algn="l"/>
              </a:tabLst>
            </a:pPr>
            <a:r>
              <a:rPr lang="zh-CN" altLang="en-US" b="1" dirty="0">
                <a:latin typeface="宋体" panose="02010600030101010101" pitchFamily="2" charset="-122"/>
                <a:ea typeface="宋体" panose="02010600030101010101" pitchFamily="2" charset="-122"/>
              </a:rPr>
              <a:t>层次选路</a:t>
            </a:r>
          </a:p>
          <a:p>
            <a:pPr eaLnBrk="1" hangingPunct="1">
              <a:lnSpc>
                <a:spcPct val="100000"/>
              </a:lnSpc>
            </a:pPr>
            <a:r>
              <a:rPr lang="en-US" altLang="zh-CN" sz="2600" b="1" dirty="0" smtClean="0">
                <a:latin typeface="宋体" panose="02010600030101010101" pitchFamily="2" charset="-122"/>
                <a:ea typeface="宋体" panose="02010600030101010101" pitchFamily="2" charset="-122"/>
              </a:rPr>
              <a:t>5.2 </a:t>
            </a:r>
            <a:r>
              <a:rPr lang="zh-CN" altLang="en-US" sz="2600" b="1" dirty="0">
                <a:latin typeface="宋体" panose="02010600030101010101" pitchFamily="2" charset="-122"/>
                <a:ea typeface="宋体" panose="02010600030101010101" pitchFamily="2" charset="-122"/>
              </a:rPr>
              <a:t>因特网中的选路</a:t>
            </a:r>
          </a:p>
          <a:p>
            <a:pPr marL="715963" lvl="1" indent="-255588" defTabSz="0">
              <a:lnSpc>
                <a:spcPct val="100000"/>
              </a:lnSpc>
              <a:spcAft>
                <a:spcPct val="0"/>
              </a:spcAft>
              <a:buClr>
                <a:srgbClr val="1F1F20"/>
              </a:buClr>
              <a:tabLst>
                <a:tab pos="542925" algn="l"/>
              </a:tabLst>
            </a:pPr>
            <a:r>
              <a:rPr lang="en-US" altLang="zh-CN" b="1" dirty="0">
                <a:latin typeface="宋体" panose="02010600030101010101" pitchFamily="2" charset="-122"/>
                <a:ea typeface="宋体" panose="02010600030101010101" pitchFamily="2" charset="-122"/>
              </a:rPr>
              <a:t>RIP</a:t>
            </a:r>
          </a:p>
          <a:p>
            <a:pPr marL="715963" lvl="1" indent="-255588" defTabSz="0">
              <a:lnSpc>
                <a:spcPct val="100000"/>
              </a:lnSpc>
              <a:spcAft>
                <a:spcPct val="0"/>
              </a:spcAft>
              <a:buClr>
                <a:srgbClr val="1F1F20"/>
              </a:buClr>
              <a:tabLst>
                <a:tab pos="542925" algn="l"/>
              </a:tabLst>
            </a:pPr>
            <a:r>
              <a:rPr lang="en-US" altLang="zh-CN" b="1" dirty="0">
                <a:latin typeface="宋体" panose="02010600030101010101" pitchFamily="2" charset="-122"/>
                <a:ea typeface="宋体" panose="02010600030101010101" pitchFamily="2" charset="-122"/>
              </a:rPr>
              <a:t>OSPF</a:t>
            </a:r>
          </a:p>
          <a:p>
            <a:pPr marL="715963" lvl="1" indent="-255588" defTabSz="0">
              <a:lnSpc>
                <a:spcPct val="100000"/>
              </a:lnSpc>
              <a:spcAft>
                <a:spcPct val="0"/>
              </a:spcAft>
              <a:buClr>
                <a:srgbClr val="1F1F20"/>
              </a:buClr>
              <a:tabLst>
                <a:tab pos="542925" algn="l"/>
              </a:tabLst>
            </a:pPr>
            <a:r>
              <a:rPr lang="en-US" altLang="zh-CN" b="1" dirty="0">
                <a:latin typeface="宋体" panose="02010600030101010101" pitchFamily="2" charset="-122"/>
                <a:ea typeface="宋体" panose="02010600030101010101" pitchFamily="2" charset="-122"/>
              </a:rPr>
              <a:t>BGP</a:t>
            </a:r>
          </a:p>
          <a:p>
            <a:pPr marL="0" indent="0" eaLnBrk="1" hangingPunct="1">
              <a:lnSpc>
                <a:spcPct val="100000"/>
              </a:lnSpc>
              <a:buNone/>
            </a:pPr>
            <a:endParaRPr lang="zh-CN" altLang="en-US" sz="2600" b="1" dirty="0">
              <a:latin typeface="宋体" panose="02010600030101010101" pitchFamily="2" charset="-122"/>
              <a:ea typeface="宋体" panose="02010600030101010101" pitchFamily="2" charset="-122"/>
            </a:endParaRPr>
          </a:p>
        </p:txBody>
      </p:sp>
      <p:sp>
        <p:nvSpPr>
          <p:cNvPr id="147460" name="灯片编号占位符 5"/>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CD0E9144-2173-4D70-BEAF-7495C5D0C65F}" type="slidenum">
              <a:rPr altLang="zh-CN" dirty="0" smtClean="0">
                <a:solidFill>
                  <a:srgbClr val="919293"/>
                </a:solidFill>
                <a:ea typeface="黑体" panose="02010609060101010101" pitchFamily="49" charset="-122"/>
              </a:rPr>
              <a:pPr>
                <a:defRPr/>
              </a:pPr>
              <a:t>44</a:t>
            </a:fld>
            <a:endParaRPr lang="zh-CN" altLang="zh-CN" smtClean="0">
              <a:solidFill>
                <a:srgbClr val="919293"/>
              </a:solidFill>
              <a:ea typeface="黑体" panose="02010609060101010101" pitchFamily="49" charset="-122"/>
            </a:endParaRPr>
          </a:p>
        </p:txBody>
      </p:sp>
    </p:spTree>
    <p:extLst>
      <p:ext uri="{BB962C8B-B14F-4D97-AF65-F5344CB8AC3E}">
        <p14:creationId xmlns:p14="http://schemas.microsoft.com/office/powerpoint/2010/main" val="12015767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2576658" y="372918"/>
            <a:ext cx="6678613" cy="700088"/>
          </a:xfrm>
        </p:spPr>
        <p:txBody>
          <a:bodyPr>
            <a:normAutofit/>
          </a:bodyPr>
          <a:lstStyle/>
          <a:p>
            <a:pPr eaLnBrk="1" hangingPunct="1"/>
            <a:r>
              <a:rPr lang="en-US" altLang="zh-CN" sz="3200" b="1" dirty="0">
                <a:latin typeface="宋体" panose="02010600030101010101" pitchFamily="2" charset="-122"/>
                <a:ea typeface="宋体" panose="02010600030101010101" pitchFamily="2" charset="-122"/>
              </a:rPr>
              <a:t>Internet </a:t>
            </a:r>
            <a:r>
              <a:rPr lang="zh-CN" altLang="en-US" sz="3200" b="1" dirty="0">
                <a:latin typeface="宋体" panose="02010600030101010101" pitchFamily="2" charset="-122"/>
                <a:ea typeface="宋体" panose="02010600030101010101" pitchFamily="2" charset="-122"/>
              </a:rPr>
              <a:t>域间选路</a:t>
            </a:r>
            <a:r>
              <a:rPr lang="en-US" altLang="zh-CN" sz="3200" b="1" dirty="0">
                <a:latin typeface="宋体" panose="02010600030101010101" pitchFamily="2" charset="-122"/>
                <a:ea typeface="宋体" panose="02010600030101010101" pitchFamily="2" charset="-122"/>
              </a:rPr>
              <a:t>: BGP</a:t>
            </a:r>
          </a:p>
        </p:txBody>
      </p:sp>
      <p:sp>
        <p:nvSpPr>
          <p:cNvPr id="222210" name="Rectangle 3"/>
          <p:cNvSpPr>
            <a:spLocks noGrp="1" noChangeArrowheads="1"/>
          </p:cNvSpPr>
          <p:nvPr>
            <p:ph idx="1"/>
          </p:nvPr>
        </p:nvSpPr>
        <p:spPr>
          <a:xfrm>
            <a:off x="2576657" y="1496292"/>
            <a:ext cx="6678613" cy="5586247"/>
          </a:xfrm>
        </p:spPr>
        <p:txBody>
          <a:bodyPr>
            <a:normAutofit/>
          </a:bodyPr>
          <a:lstStyle/>
          <a:p>
            <a:pPr marL="381000" indent="-381000">
              <a:lnSpc>
                <a:spcPct val="100000"/>
              </a:lnSpc>
              <a:defRPr/>
            </a:pPr>
            <a:r>
              <a:rPr lang="en-US" altLang="zh-CN" sz="2400" b="1" dirty="0">
                <a:solidFill>
                  <a:schemeClr val="tx2"/>
                </a:solidFill>
                <a:latin typeface="宋体" panose="02010600030101010101" pitchFamily="2" charset="-122"/>
                <a:ea typeface="宋体" panose="02010600030101010101" pitchFamily="2" charset="-122"/>
              </a:rPr>
              <a:t>BGP (Border Gateway Protocol):</a:t>
            </a:r>
            <a:r>
              <a:rPr lang="en-US" altLang="zh-CN" sz="2400" b="1" dirty="0">
                <a:latin typeface="宋体" panose="02010600030101010101" pitchFamily="2" charset="-122"/>
                <a:ea typeface="宋体" panose="02010600030101010101" pitchFamily="2" charset="-122"/>
              </a:rPr>
              <a:t> </a:t>
            </a:r>
            <a:r>
              <a:rPr lang="zh-CN" altLang="en-US" sz="2400" b="1" i="1" dirty="0">
                <a:latin typeface="宋体" panose="02010600030101010101" pitchFamily="2" charset="-122"/>
                <a:ea typeface="宋体" panose="02010600030101010101" pitchFamily="2" charset="-122"/>
              </a:rPr>
              <a:t>事实上的标准</a:t>
            </a:r>
            <a:endParaRPr lang="zh-CN" altLang="en-US" sz="2400" b="1" dirty="0">
              <a:latin typeface="宋体" panose="02010600030101010101" pitchFamily="2" charset="-122"/>
              <a:ea typeface="宋体" panose="02010600030101010101" pitchFamily="2" charset="-122"/>
            </a:endParaRPr>
          </a:p>
          <a:p>
            <a:pPr marL="381000" indent="-381000">
              <a:lnSpc>
                <a:spcPct val="100000"/>
              </a:lnSpc>
              <a:defRPr/>
            </a:pPr>
            <a:r>
              <a:rPr lang="en-US" altLang="zh-CN" sz="2400" b="1" dirty="0">
                <a:latin typeface="宋体" panose="02010600030101010101" pitchFamily="2" charset="-122"/>
                <a:ea typeface="宋体" panose="02010600030101010101" pitchFamily="2" charset="-122"/>
              </a:rPr>
              <a:t>BGP </a:t>
            </a:r>
            <a:r>
              <a:rPr lang="zh-CN" altLang="en-US" sz="2400" b="1" dirty="0">
                <a:latin typeface="宋体" panose="02010600030101010101" pitchFamily="2" charset="-122"/>
                <a:ea typeface="宋体" panose="02010600030101010101" pitchFamily="2" charset="-122"/>
              </a:rPr>
              <a:t>为每个 </a:t>
            </a:r>
            <a:r>
              <a:rPr lang="en-US" altLang="zh-CN" sz="2400" b="1" dirty="0">
                <a:latin typeface="宋体" panose="02010600030101010101" pitchFamily="2" charset="-122"/>
                <a:ea typeface="宋体" panose="02010600030101010101" pitchFamily="2" charset="-122"/>
              </a:rPr>
              <a:t>AS </a:t>
            </a:r>
            <a:r>
              <a:rPr lang="zh-CN" altLang="en-US" sz="2400" b="1" dirty="0">
                <a:latin typeface="宋体" panose="02010600030101010101" pitchFamily="2" charset="-122"/>
                <a:ea typeface="宋体" panose="02010600030101010101" pitchFamily="2" charset="-122"/>
              </a:rPr>
              <a:t>提供了一种手段</a:t>
            </a:r>
            <a:r>
              <a:rPr lang="en-US" altLang="zh-CN" sz="2400" b="1" dirty="0">
                <a:latin typeface="宋体" panose="02010600030101010101" pitchFamily="2" charset="-122"/>
                <a:ea typeface="宋体" panose="02010600030101010101" pitchFamily="2" charset="-122"/>
              </a:rPr>
              <a:t>:</a:t>
            </a:r>
          </a:p>
          <a:p>
            <a:pPr marL="800100" lvl="1" indent="-304800" defTabSz="0">
              <a:lnSpc>
                <a:spcPct val="100000"/>
              </a:lnSpc>
              <a:spcAft>
                <a:spcPct val="0"/>
              </a:spcAft>
              <a:buClr>
                <a:srgbClr val="1F1F20"/>
              </a:buClr>
              <a:buFont typeface="Wingdings" panose="05000000000000000000" pitchFamily="2" charset="2"/>
              <a:buChar char="l"/>
              <a:tabLst>
                <a:tab pos="542925" algn="l"/>
              </a:tabLst>
              <a:defRPr/>
            </a:pPr>
            <a:r>
              <a:rPr lang="zh-CN" altLang="en-US" sz="2200" b="1" dirty="0">
                <a:latin typeface="宋体" panose="02010600030101010101" pitchFamily="2" charset="-122"/>
                <a:ea typeface="宋体" panose="02010600030101010101" pitchFamily="2" charset="-122"/>
              </a:rPr>
              <a:t>从相邻</a:t>
            </a:r>
            <a:r>
              <a:rPr lang="en-US" altLang="zh-CN" sz="2200" b="1" dirty="0">
                <a:latin typeface="宋体" panose="02010600030101010101" pitchFamily="2" charset="-122"/>
                <a:ea typeface="宋体" panose="02010600030101010101" pitchFamily="2" charset="-122"/>
              </a:rPr>
              <a:t>AS</a:t>
            </a:r>
            <a:r>
              <a:rPr lang="zh-CN" altLang="en-US" sz="2200" b="1" dirty="0">
                <a:latin typeface="宋体" panose="02010600030101010101" pitchFamily="2" charset="-122"/>
                <a:ea typeface="宋体" panose="02010600030101010101" pitchFamily="2" charset="-122"/>
              </a:rPr>
              <a:t>获取子网可达信息</a:t>
            </a:r>
          </a:p>
          <a:p>
            <a:pPr marL="800100" lvl="1" indent="-304800" defTabSz="0">
              <a:lnSpc>
                <a:spcPct val="100000"/>
              </a:lnSpc>
              <a:spcAft>
                <a:spcPct val="0"/>
              </a:spcAft>
              <a:buClr>
                <a:srgbClr val="1F1F20"/>
              </a:buClr>
              <a:buFont typeface="Wingdings" panose="05000000000000000000" pitchFamily="2" charset="2"/>
              <a:buChar char="l"/>
              <a:tabLst>
                <a:tab pos="542925" algn="l"/>
              </a:tabLst>
              <a:defRPr/>
            </a:pPr>
            <a:r>
              <a:rPr lang="zh-CN" altLang="en-US" sz="2200" b="1" dirty="0">
                <a:latin typeface="宋体" panose="02010600030101010101" pitchFamily="2" charset="-122"/>
                <a:ea typeface="宋体" panose="02010600030101010101" pitchFamily="2" charset="-122"/>
              </a:rPr>
              <a:t>向该</a:t>
            </a:r>
            <a:r>
              <a:rPr lang="en-US" altLang="zh-CN" sz="2200" b="1" dirty="0">
                <a:latin typeface="宋体" panose="02010600030101010101" pitchFamily="2" charset="-122"/>
                <a:ea typeface="宋体" panose="02010600030101010101" pitchFamily="2" charset="-122"/>
              </a:rPr>
              <a:t>AS</a:t>
            </a:r>
            <a:r>
              <a:rPr lang="zh-CN" altLang="en-US" sz="2200" b="1" dirty="0">
                <a:latin typeface="宋体" panose="02010600030101010101" pitchFamily="2" charset="-122"/>
                <a:ea typeface="宋体" panose="02010600030101010101" pitchFamily="2" charset="-122"/>
              </a:rPr>
              <a:t>内部的所有路由器传播这些可达性信息</a:t>
            </a:r>
          </a:p>
          <a:p>
            <a:pPr marL="800100" lvl="1" indent="-304800" defTabSz="0">
              <a:lnSpc>
                <a:spcPct val="100000"/>
              </a:lnSpc>
              <a:spcAft>
                <a:spcPct val="0"/>
              </a:spcAft>
              <a:buClr>
                <a:srgbClr val="1F1F20"/>
              </a:buClr>
              <a:buFont typeface="Wingdings" panose="05000000000000000000" pitchFamily="2" charset="2"/>
              <a:buChar char="l"/>
              <a:tabLst>
                <a:tab pos="542925" algn="l"/>
              </a:tabLst>
              <a:defRPr/>
            </a:pPr>
            <a:r>
              <a:rPr lang="zh-CN" altLang="en-US" sz="2200" b="1" dirty="0">
                <a:latin typeface="宋体" panose="02010600030101010101" pitchFamily="2" charset="-122"/>
                <a:ea typeface="宋体" panose="02010600030101010101" pitchFamily="2" charset="-122"/>
              </a:rPr>
              <a:t>基于该可达信息和</a:t>
            </a:r>
            <a:r>
              <a:rPr lang="en-US" altLang="zh-CN" sz="2200" b="1" dirty="0">
                <a:latin typeface="宋体" panose="02010600030101010101" pitchFamily="2" charset="-122"/>
                <a:ea typeface="宋体" panose="02010600030101010101" pitchFamily="2" charset="-122"/>
              </a:rPr>
              <a:t>AS</a:t>
            </a:r>
            <a:r>
              <a:rPr lang="zh-CN" altLang="en-US" sz="2200" b="1" dirty="0">
                <a:latin typeface="宋体" panose="02010600030101010101" pitchFamily="2" charset="-122"/>
                <a:ea typeface="宋体" panose="02010600030101010101" pitchFamily="2" charset="-122"/>
              </a:rPr>
              <a:t>策略，决定到达子网的“好”路由</a:t>
            </a:r>
          </a:p>
          <a:p>
            <a:pPr marL="381000" indent="-381000">
              <a:lnSpc>
                <a:spcPct val="100000"/>
              </a:lnSpc>
              <a:defRPr/>
            </a:pPr>
            <a:r>
              <a:rPr lang="zh-CN" altLang="en-US" sz="2400" b="1" dirty="0">
                <a:latin typeface="宋体" panose="02010600030101010101" pitchFamily="2" charset="-122"/>
                <a:ea typeface="宋体" panose="02010600030101010101" pitchFamily="2" charset="-122"/>
              </a:rPr>
              <a:t>允许一个子网向</a:t>
            </a:r>
            <a:r>
              <a:rPr lang="en-US" altLang="zh-CN" sz="2400" b="1" dirty="0">
                <a:latin typeface="宋体" panose="02010600030101010101" pitchFamily="2" charset="-122"/>
                <a:ea typeface="宋体" panose="02010600030101010101" pitchFamily="2" charset="-122"/>
              </a:rPr>
              <a:t>Internet</a:t>
            </a:r>
            <a:r>
              <a:rPr lang="zh-CN" altLang="en-US" sz="2400" b="1" dirty="0">
                <a:latin typeface="宋体" panose="02010600030101010101" pitchFamily="2" charset="-122"/>
                <a:ea typeface="宋体" panose="02010600030101010101" pitchFamily="2" charset="-122"/>
              </a:rPr>
              <a:t>的其他部分通告它的存在 </a:t>
            </a:r>
            <a:r>
              <a:rPr lang="zh-CN" altLang="en-US" sz="2400" b="1" i="1" dirty="0">
                <a:solidFill>
                  <a:schemeClr val="tx2"/>
                </a:solidFill>
                <a:latin typeface="宋体" panose="02010600030101010101" pitchFamily="2" charset="-122"/>
                <a:ea typeface="宋体" panose="02010600030101010101" pitchFamily="2" charset="-122"/>
              </a:rPr>
              <a:t>“</a:t>
            </a:r>
            <a:r>
              <a:rPr lang="en-US" altLang="zh-CN" sz="2400" b="1" i="1" dirty="0">
                <a:solidFill>
                  <a:schemeClr val="tx2"/>
                </a:solidFill>
                <a:latin typeface="宋体" panose="02010600030101010101" pitchFamily="2" charset="-122"/>
                <a:ea typeface="宋体" panose="02010600030101010101" pitchFamily="2" charset="-122"/>
              </a:rPr>
              <a:t>I am here”</a:t>
            </a:r>
          </a:p>
        </p:txBody>
      </p:sp>
      <p:sp>
        <p:nvSpPr>
          <p:cNvPr id="222211" name="灯片编号占位符 4"/>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B0ED2E31-2D08-4878-84A0-A2059E9E2089}" type="slidenum">
              <a:rPr altLang="zh-CN" dirty="0" smtClean="0">
                <a:solidFill>
                  <a:srgbClr val="919293"/>
                </a:solidFill>
                <a:ea typeface="黑体" panose="02010609060101010101" pitchFamily="49" charset="-122"/>
              </a:rPr>
              <a:pPr>
                <a:defRPr/>
              </a:pPr>
              <a:t>45</a:t>
            </a:fld>
            <a:endParaRPr lang="zh-CN" altLang="zh-CN" smtClean="0">
              <a:solidFill>
                <a:srgbClr val="919293"/>
              </a:solidFill>
              <a:ea typeface="黑体" panose="02010609060101010101" pitchFamily="49" charset="-122"/>
            </a:endParaRPr>
          </a:p>
        </p:txBody>
      </p:sp>
    </p:spTree>
    <p:extLst>
      <p:ext uri="{BB962C8B-B14F-4D97-AF65-F5344CB8AC3E}">
        <p14:creationId xmlns:p14="http://schemas.microsoft.com/office/powerpoint/2010/main" val="3073834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2055813" y="115889"/>
            <a:ext cx="7772400" cy="649287"/>
          </a:xfrm>
        </p:spPr>
        <p:txBody>
          <a:bodyPr>
            <a:normAutofit/>
          </a:bodyPr>
          <a:lstStyle/>
          <a:p>
            <a:pPr eaLnBrk="1" hangingPunct="1"/>
            <a:r>
              <a:rPr lang="en-US" altLang="zh-CN" sz="3200" b="1" dirty="0" smtClean="0">
                <a:latin typeface="宋体" panose="02010600030101010101" pitchFamily="2" charset="-122"/>
                <a:ea typeface="宋体" panose="02010600030101010101" pitchFamily="2" charset="-122"/>
              </a:rPr>
              <a:t>BGP </a:t>
            </a:r>
            <a:r>
              <a:rPr lang="zh-CN" altLang="en-US" sz="3200" b="1" dirty="0" smtClean="0">
                <a:latin typeface="宋体" panose="02010600030101010101" pitchFamily="2" charset="-122"/>
                <a:ea typeface="宋体" panose="02010600030101010101" pitchFamily="2" charset="-122"/>
              </a:rPr>
              <a:t>基础</a:t>
            </a:r>
          </a:p>
        </p:txBody>
      </p:sp>
      <p:sp>
        <p:nvSpPr>
          <p:cNvPr id="242691" name="Rectangle 3"/>
          <p:cNvSpPr>
            <a:spLocks noGrp="1" noChangeArrowheads="1"/>
          </p:cNvSpPr>
          <p:nvPr>
            <p:ph idx="1"/>
          </p:nvPr>
        </p:nvSpPr>
        <p:spPr>
          <a:xfrm>
            <a:off x="1925639" y="995364"/>
            <a:ext cx="7902575" cy="2636837"/>
          </a:xfrm>
        </p:spPr>
        <p:txBody>
          <a:bodyPr/>
          <a:lstStyle/>
          <a:p>
            <a:pPr eaLnBrk="1" hangingPunct="1">
              <a:lnSpc>
                <a:spcPct val="100000"/>
              </a:lnSpc>
            </a:pPr>
            <a:r>
              <a:rPr lang="zh-CN" altLang="en-US" sz="2200" b="1" dirty="0">
                <a:latin typeface="宋体" panose="02010600030101010101" pitchFamily="2" charset="-122"/>
                <a:ea typeface="宋体" panose="02010600030101010101" pitchFamily="2" charset="-122"/>
              </a:rPr>
              <a:t>路由器对（</a:t>
            </a:r>
            <a:r>
              <a:rPr lang="en-US" altLang="zh-CN" sz="2200" b="1" dirty="0">
                <a:latin typeface="宋体" panose="02010600030101010101" pitchFamily="2" charset="-122"/>
                <a:ea typeface="宋体" panose="02010600030101010101" pitchFamily="2" charset="-122"/>
              </a:rPr>
              <a:t>BGP</a:t>
            </a:r>
            <a:r>
              <a:rPr lang="zh-CN" altLang="en-US" sz="2200" b="1" dirty="0">
                <a:latin typeface="宋体" panose="02010600030101010101" pitchFamily="2" charset="-122"/>
                <a:ea typeface="宋体" panose="02010600030101010101" pitchFamily="2" charset="-122"/>
              </a:rPr>
              <a:t>对等方）通过半永久</a:t>
            </a:r>
            <a:r>
              <a:rPr lang="en-US" altLang="zh-CN" sz="2200" b="1" dirty="0">
                <a:latin typeface="宋体" panose="02010600030101010101" pitchFamily="2" charset="-122"/>
                <a:ea typeface="宋体" panose="02010600030101010101" pitchFamily="2" charset="-122"/>
              </a:rPr>
              <a:t>TCP</a:t>
            </a:r>
            <a:r>
              <a:rPr lang="zh-CN" altLang="en-US" sz="2200" b="1" dirty="0">
                <a:latin typeface="宋体" panose="02010600030101010101" pitchFamily="2" charset="-122"/>
                <a:ea typeface="宋体" panose="02010600030101010101" pitchFamily="2" charset="-122"/>
              </a:rPr>
              <a:t>连接来交换选路信息：</a:t>
            </a:r>
            <a:r>
              <a:rPr lang="en-US" altLang="zh-CN" sz="2200" b="1" dirty="0">
                <a:solidFill>
                  <a:schemeClr val="tx2"/>
                </a:solidFill>
                <a:latin typeface="宋体" panose="02010600030101010101" pitchFamily="2" charset="-122"/>
                <a:ea typeface="宋体" panose="02010600030101010101" pitchFamily="2" charset="-122"/>
              </a:rPr>
              <a:t>BGP </a:t>
            </a:r>
            <a:r>
              <a:rPr lang="zh-CN" altLang="en-US" sz="2200" b="1" dirty="0">
                <a:solidFill>
                  <a:schemeClr val="tx2"/>
                </a:solidFill>
                <a:latin typeface="宋体" panose="02010600030101010101" pitchFamily="2" charset="-122"/>
                <a:ea typeface="宋体" panose="02010600030101010101" pitchFamily="2" charset="-122"/>
              </a:rPr>
              <a:t>会话</a:t>
            </a:r>
          </a:p>
          <a:p>
            <a:pPr eaLnBrk="1" hangingPunct="1">
              <a:lnSpc>
                <a:spcPct val="100000"/>
              </a:lnSpc>
            </a:pPr>
            <a:r>
              <a:rPr lang="en-US" altLang="zh-CN" sz="2200" b="1" dirty="0">
                <a:latin typeface="宋体" panose="02010600030101010101" pitchFamily="2" charset="-122"/>
                <a:ea typeface="宋体" panose="02010600030101010101" pitchFamily="2" charset="-122"/>
              </a:rPr>
              <a:t>BGP</a:t>
            </a:r>
            <a:r>
              <a:rPr lang="zh-CN" altLang="en-US" sz="2200" b="1" dirty="0">
                <a:latin typeface="宋体" panose="02010600030101010101" pitchFamily="2" charset="-122"/>
                <a:ea typeface="宋体" panose="02010600030101010101" pitchFamily="2" charset="-122"/>
              </a:rPr>
              <a:t>会话和物理链路无关（</a:t>
            </a:r>
            <a:r>
              <a:rPr lang="zh-CN" altLang="en-US" sz="2200" b="1" dirty="0">
                <a:solidFill>
                  <a:schemeClr val="tx2"/>
                </a:solidFill>
                <a:latin typeface="宋体" panose="02010600030101010101" pitchFamily="2" charset="-122"/>
                <a:ea typeface="宋体" panose="02010600030101010101" pitchFamily="2" charset="-122"/>
              </a:rPr>
              <a:t>并不总是和某条物理链路对应</a:t>
            </a:r>
            <a:r>
              <a:rPr lang="zh-CN" altLang="en-US" sz="2200" b="1" dirty="0">
                <a:latin typeface="宋体" panose="02010600030101010101" pitchFamily="2" charset="-122"/>
                <a:ea typeface="宋体" panose="02010600030101010101" pitchFamily="2" charset="-122"/>
              </a:rPr>
              <a:t>）。</a:t>
            </a:r>
          </a:p>
          <a:p>
            <a:pPr eaLnBrk="1" hangingPunct="1">
              <a:lnSpc>
                <a:spcPct val="100000"/>
              </a:lnSpc>
            </a:pPr>
            <a:r>
              <a:rPr lang="zh-CN" altLang="en-US" sz="2200" b="1" dirty="0">
                <a:latin typeface="宋体" panose="02010600030101010101" pitchFamily="2" charset="-122"/>
                <a:ea typeface="宋体" panose="02010600030101010101" pitchFamily="2" charset="-122"/>
              </a:rPr>
              <a:t>当</a:t>
            </a:r>
            <a:r>
              <a:rPr lang="en-US" altLang="zh-CN" sz="2200" b="1" dirty="0">
                <a:latin typeface="宋体" panose="02010600030101010101" pitchFamily="2" charset="-122"/>
                <a:ea typeface="宋体" panose="02010600030101010101" pitchFamily="2" charset="-122"/>
              </a:rPr>
              <a:t>AS2</a:t>
            </a:r>
            <a:r>
              <a:rPr lang="zh-CN" altLang="en-US" sz="2200" b="1" dirty="0">
                <a:latin typeface="宋体" panose="02010600030101010101" pitchFamily="2" charset="-122"/>
                <a:ea typeface="宋体" panose="02010600030101010101" pitchFamily="2" charset="-122"/>
              </a:rPr>
              <a:t>通告一个前缀给</a:t>
            </a:r>
            <a:r>
              <a:rPr lang="en-US" altLang="zh-CN" sz="2200" b="1" dirty="0">
                <a:latin typeface="宋体" panose="02010600030101010101" pitchFamily="2" charset="-122"/>
                <a:ea typeface="宋体" panose="02010600030101010101" pitchFamily="2" charset="-122"/>
              </a:rPr>
              <a:t>AS1,</a:t>
            </a:r>
            <a:r>
              <a:rPr lang="zh-CN" altLang="en-US" sz="2200" b="1" dirty="0">
                <a:latin typeface="宋体" panose="02010600030101010101" pitchFamily="2" charset="-122"/>
                <a:ea typeface="宋体" panose="02010600030101010101" pitchFamily="2" charset="-122"/>
              </a:rPr>
              <a:t>说明</a:t>
            </a:r>
            <a:r>
              <a:rPr lang="en-US" altLang="zh-CN" sz="2200" b="1" dirty="0">
                <a:latin typeface="宋体" panose="02010600030101010101" pitchFamily="2" charset="-122"/>
                <a:ea typeface="宋体" panose="02010600030101010101" pitchFamily="2" charset="-122"/>
              </a:rPr>
              <a:t>AS2</a:t>
            </a:r>
            <a:r>
              <a:rPr lang="zh-CN" altLang="en-US" sz="2200" b="1" dirty="0">
                <a:latin typeface="宋体" panose="02010600030101010101" pitchFamily="2" charset="-122"/>
                <a:ea typeface="宋体" panose="02010600030101010101" pitchFamily="2" charset="-122"/>
              </a:rPr>
              <a:t>能够转发目的地址前缀是这个</a:t>
            </a:r>
            <a:r>
              <a:rPr lang="zh-CN" altLang="en-US" sz="2200" b="1" i="1" dirty="0">
                <a:solidFill>
                  <a:schemeClr val="tx2"/>
                </a:solidFill>
                <a:latin typeface="宋体" panose="02010600030101010101" pitchFamily="2" charset="-122"/>
                <a:ea typeface="宋体" panose="02010600030101010101" pitchFamily="2" charset="-122"/>
              </a:rPr>
              <a:t>通告前缀</a:t>
            </a:r>
            <a:r>
              <a:rPr lang="zh-CN" altLang="en-US" sz="2200" b="1" dirty="0">
                <a:latin typeface="宋体" panose="02010600030101010101" pitchFamily="2" charset="-122"/>
                <a:ea typeface="宋体" panose="02010600030101010101" pitchFamily="2" charset="-122"/>
              </a:rPr>
              <a:t>的所有分组。</a:t>
            </a:r>
          </a:p>
          <a:p>
            <a:pPr lvl="1" defTabSz="0">
              <a:lnSpc>
                <a:spcPct val="100000"/>
              </a:lnSpc>
              <a:spcBef>
                <a:spcPts val="400"/>
              </a:spcBef>
              <a:spcAft>
                <a:spcPct val="0"/>
              </a:spcAft>
              <a:buClr>
                <a:srgbClr val="1F1F20"/>
              </a:buClr>
              <a:tabLst>
                <a:tab pos="542925" algn="l"/>
              </a:tabLst>
            </a:pPr>
            <a:r>
              <a:rPr lang="en-US" altLang="zh-CN" sz="1900" b="1" dirty="0">
                <a:latin typeface="宋体" panose="02010600030101010101" pitchFamily="2" charset="-122"/>
                <a:ea typeface="宋体" panose="02010600030101010101" pitchFamily="2" charset="-122"/>
              </a:rPr>
              <a:t>AS2</a:t>
            </a:r>
            <a:r>
              <a:rPr lang="zh-CN" altLang="en-US" sz="1900" b="1" dirty="0">
                <a:latin typeface="宋体" panose="02010600030101010101" pitchFamily="2" charset="-122"/>
                <a:ea typeface="宋体" panose="02010600030101010101" pitchFamily="2" charset="-122"/>
              </a:rPr>
              <a:t>能够在它的通告中汇总了这些前缀。</a:t>
            </a:r>
          </a:p>
          <a:p>
            <a:pPr eaLnBrk="1" hangingPunct="1">
              <a:lnSpc>
                <a:spcPct val="50000"/>
              </a:lnSpc>
            </a:pPr>
            <a:endParaRPr lang="en-US" altLang="zh-CN" sz="1900" b="1" dirty="0"/>
          </a:p>
        </p:txBody>
      </p:sp>
      <p:sp>
        <p:nvSpPr>
          <p:cNvPr id="224259" name="灯片编号占位符 4"/>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781ACAAD-35AB-4036-A6EE-04A50FEACF97}" type="slidenum">
              <a:rPr altLang="zh-CN" dirty="0" smtClean="0">
                <a:solidFill>
                  <a:srgbClr val="919293"/>
                </a:solidFill>
                <a:ea typeface="黑体" panose="02010609060101010101" pitchFamily="49" charset="-122"/>
              </a:rPr>
              <a:pPr>
                <a:defRPr/>
              </a:pPr>
              <a:t>46</a:t>
            </a:fld>
            <a:endParaRPr lang="zh-CN" altLang="zh-CN" smtClean="0">
              <a:solidFill>
                <a:srgbClr val="919293"/>
              </a:solidFill>
              <a:ea typeface="黑体" panose="02010609060101010101" pitchFamily="49" charset="-122"/>
            </a:endParaRPr>
          </a:p>
        </p:txBody>
      </p:sp>
      <p:grpSp>
        <p:nvGrpSpPr>
          <p:cNvPr id="242693" name="Group 106"/>
          <p:cNvGrpSpPr>
            <a:grpSpLocks/>
          </p:cNvGrpSpPr>
          <p:nvPr/>
        </p:nvGrpSpPr>
        <p:grpSpPr bwMode="auto">
          <a:xfrm>
            <a:off x="2546351" y="3476626"/>
            <a:ext cx="6784975" cy="2955925"/>
            <a:chOff x="644" y="2190"/>
            <a:chExt cx="4274" cy="1862"/>
          </a:xfrm>
        </p:grpSpPr>
        <p:sp>
          <p:nvSpPr>
            <p:cNvPr id="242694" name="Freeform 4"/>
            <p:cNvSpPr>
              <a:spLocks noChangeArrowheads="1"/>
            </p:cNvSpPr>
            <p:nvPr/>
          </p:nvSpPr>
          <p:spPr bwMode="auto">
            <a:xfrm>
              <a:off x="3363" y="2387"/>
              <a:ext cx="1538" cy="1000"/>
            </a:xfrm>
            <a:custGeom>
              <a:avLst/>
              <a:gdLst>
                <a:gd name="T0" fmla="*/ 54 w 1538"/>
                <a:gd name="T1" fmla="*/ 240 h 1000"/>
                <a:gd name="T2" fmla="*/ 140 w 1538"/>
                <a:gd name="T3" fmla="*/ 151 h 1000"/>
                <a:gd name="T4" fmla="*/ 249 w 1538"/>
                <a:gd name="T5" fmla="*/ 74 h 1000"/>
                <a:gd name="T6" fmla="*/ 380 w 1538"/>
                <a:gd name="T7" fmla="*/ 20 h 1000"/>
                <a:gd name="T8" fmla="*/ 494 w 1538"/>
                <a:gd name="T9" fmla="*/ 1 h 1000"/>
                <a:gd name="T10" fmla="*/ 639 w 1538"/>
                <a:gd name="T11" fmla="*/ 3 h 1000"/>
                <a:gd name="T12" fmla="*/ 860 w 1538"/>
                <a:gd name="T13" fmla="*/ 30 h 1000"/>
                <a:gd name="T14" fmla="*/ 1076 w 1538"/>
                <a:gd name="T15" fmla="*/ 75 h 1000"/>
                <a:gd name="T16" fmla="*/ 1170 w 1538"/>
                <a:gd name="T17" fmla="*/ 101 h 1000"/>
                <a:gd name="T18" fmla="*/ 1246 w 1538"/>
                <a:gd name="T19" fmla="*/ 127 h 1000"/>
                <a:gd name="T20" fmla="*/ 1362 w 1538"/>
                <a:gd name="T21" fmla="*/ 187 h 1000"/>
                <a:gd name="T22" fmla="*/ 1446 w 1538"/>
                <a:gd name="T23" fmla="*/ 261 h 1000"/>
                <a:gd name="T24" fmla="*/ 1500 w 1538"/>
                <a:gd name="T25" fmla="*/ 343 h 1000"/>
                <a:gd name="T26" fmla="*/ 1529 w 1538"/>
                <a:gd name="T27" fmla="*/ 430 h 1000"/>
                <a:gd name="T28" fmla="*/ 1537 w 1538"/>
                <a:gd name="T29" fmla="*/ 528 h 1000"/>
                <a:gd name="T30" fmla="*/ 1521 w 1538"/>
                <a:gd name="T31" fmla="*/ 638 h 1000"/>
                <a:gd name="T32" fmla="*/ 1475 w 1538"/>
                <a:gd name="T33" fmla="*/ 743 h 1000"/>
                <a:gd name="T34" fmla="*/ 1397 w 1538"/>
                <a:gd name="T35" fmla="*/ 830 h 1000"/>
                <a:gd name="T36" fmla="*/ 1273 w 1538"/>
                <a:gd name="T37" fmla="*/ 897 h 1000"/>
                <a:gd name="T38" fmla="*/ 1111 w 1538"/>
                <a:gd name="T39" fmla="*/ 952 h 1000"/>
                <a:gd name="T40" fmla="*/ 931 w 1538"/>
                <a:gd name="T41" fmla="*/ 988 h 1000"/>
                <a:gd name="T42" fmla="*/ 756 w 1538"/>
                <a:gd name="T43" fmla="*/ 999 h 1000"/>
                <a:gd name="T44" fmla="*/ 572 w 1538"/>
                <a:gd name="T45" fmla="*/ 985 h 1000"/>
                <a:gd name="T46" fmla="*/ 373 w 1538"/>
                <a:gd name="T47" fmla="*/ 946 h 1000"/>
                <a:gd name="T48" fmla="*/ 193 w 1538"/>
                <a:gd name="T49" fmla="*/ 887 h 1000"/>
                <a:gd name="T50" fmla="*/ 121 w 1538"/>
                <a:gd name="T51" fmla="*/ 849 h 1000"/>
                <a:gd name="T52" fmla="*/ 65 w 1538"/>
                <a:gd name="T53" fmla="*/ 807 h 1000"/>
                <a:gd name="T54" fmla="*/ 28 w 1538"/>
                <a:gd name="T55" fmla="*/ 755 h 1000"/>
                <a:gd name="T56" fmla="*/ 9 w 1538"/>
                <a:gd name="T57" fmla="*/ 691 h 1000"/>
                <a:gd name="T58" fmla="*/ 1 w 1538"/>
                <a:gd name="T59" fmla="*/ 542 h 1000"/>
                <a:gd name="T60" fmla="*/ 15 w 1538"/>
                <a:gd name="T61" fmla="*/ 396 h 1000"/>
                <a:gd name="T62" fmla="*/ 21 w 1538"/>
                <a:gd name="T63" fmla="*/ 307 h 10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38" h="1000">
                  <a:moveTo>
                    <a:pt x="21" y="284"/>
                  </a:moveTo>
                  <a:lnTo>
                    <a:pt x="54" y="240"/>
                  </a:lnTo>
                  <a:lnTo>
                    <a:pt x="94" y="194"/>
                  </a:lnTo>
                  <a:lnTo>
                    <a:pt x="140" y="151"/>
                  </a:lnTo>
                  <a:lnTo>
                    <a:pt x="192" y="111"/>
                  </a:lnTo>
                  <a:lnTo>
                    <a:pt x="249" y="74"/>
                  </a:lnTo>
                  <a:lnTo>
                    <a:pt x="311" y="43"/>
                  </a:lnTo>
                  <a:lnTo>
                    <a:pt x="380" y="20"/>
                  </a:lnTo>
                  <a:lnTo>
                    <a:pt x="454" y="5"/>
                  </a:lnTo>
                  <a:lnTo>
                    <a:pt x="494" y="1"/>
                  </a:lnTo>
                  <a:lnTo>
                    <a:pt x="539" y="0"/>
                  </a:lnTo>
                  <a:lnTo>
                    <a:pt x="639" y="3"/>
                  </a:lnTo>
                  <a:lnTo>
                    <a:pt x="747" y="14"/>
                  </a:lnTo>
                  <a:lnTo>
                    <a:pt x="860" y="30"/>
                  </a:lnTo>
                  <a:lnTo>
                    <a:pt x="971" y="51"/>
                  </a:lnTo>
                  <a:lnTo>
                    <a:pt x="1076" y="75"/>
                  </a:lnTo>
                  <a:lnTo>
                    <a:pt x="1125" y="88"/>
                  </a:lnTo>
                  <a:lnTo>
                    <a:pt x="1170" y="101"/>
                  </a:lnTo>
                  <a:lnTo>
                    <a:pt x="1210" y="115"/>
                  </a:lnTo>
                  <a:lnTo>
                    <a:pt x="1246" y="127"/>
                  </a:lnTo>
                  <a:lnTo>
                    <a:pt x="1309" y="156"/>
                  </a:lnTo>
                  <a:lnTo>
                    <a:pt x="1362" y="187"/>
                  </a:lnTo>
                  <a:lnTo>
                    <a:pt x="1408" y="223"/>
                  </a:lnTo>
                  <a:lnTo>
                    <a:pt x="1446" y="261"/>
                  </a:lnTo>
                  <a:lnTo>
                    <a:pt x="1476" y="301"/>
                  </a:lnTo>
                  <a:lnTo>
                    <a:pt x="1500" y="343"/>
                  </a:lnTo>
                  <a:lnTo>
                    <a:pt x="1517" y="386"/>
                  </a:lnTo>
                  <a:lnTo>
                    <a:pt x="1529" y="430"/>
                  </a:lnTo>
                  <a:lnTo>
                    <a:pt x="1536" y="477"/>
                  </a:lnTo>
                  <a:lnTo>
                    <a:pt x="1537" y="528"/>
                  </a:lnTo>
                  <a:lnTo>
                    <a:pt x="1533" y="582"/>
                  </a:lnTo>
                  <a:lnTo>
                    <a:pt x="1521" y="638"/>
                  </a:lnTo>
                  <a:lnTo>
                    <a:pt x="1502" y="693"/>
                  </a:lnTo>
                  <a:lnTo>
                    <a:pt x="1475" y="743"/>
                  </a:lnTo>
                  <a:lnTo>
                    <a:pt x="1440" y="791"/>
                  </a:lnTo>
                  <a:lnTo>
                    <a:pt x="1397" y="830"/>
                  </a:lnTo>
                  <a:lnTo>
                    <a:pt x="1341" y="864"/>
                  </a:lnTo>
                  <a:lnTo>
                    <a:pt x="1273" y="897"/>
                  </a:lnTo>
                  <a:lnTo>
                    <a:pt x="1195" y="926"/>
                  </a:lnTo>
                  <a:lnTo>
                    <a:pt x="1111" y="952"/>
                  </a:lnTo>
                  <a:lnTo>
                    <a:pt x="1022" y="972"/>
                  </a:lnTo>
                  <a:lnTo>
                    <a:pt x="931" y="988"/>
                  </a:lnTo>
                  <a:lnTo>
                    <a:pt x="842" y="997"/>
                  </a:lnTo>
                  <a:lnTo>
                    <a:pt x="756" y="999"/>
                  </a:lnTo>
                  <a:lnTo>
                    <a:pt x="668" y="995"/>
                  </a:lnTo>
                  <a:lnTo>
                    <a:pt x="572" y="985"/>
                  </a:lnTo>
                  <a:lnTo>
                    <a:pt x="472" y="968"/>
                  </a:lnTo>
                  <a:lnTo>
                    <a:pt x="373" y="946"/>
                  </a:lnTo>
                  <a:lnTo>
                    <a:pt x="279" y="919"/>
                  </a:lnTo>
                  <a:lnTo>
                    <a:pt x="193" y="887"/>
                  </a:lnTo>
                  <a:lnTo>
                    <a:pt x="155" y="869"/>
                  </a:lnTo>
                  <a:lnTo>
                    <a:pt x="121" y="849"/>
                  </a:lnTo>
                  <a:lnTo>
                    <a:pt x="90" y="829"/>
                  </a:lnTo>
                  <a:lnTo>
                    <a:pt x="65" y="807"/>
                  </a:lnTo>
                  <a:lnTo>
                    <a:pt x="45" y="783"/>
                  </a:lnTo>
                  <a:lnTo>
                    <a:pt x="28" y="755"/>
                  </a:lnTo>
                  <a:lnTo>
                    <a:pt x="17" y="724"/>
                  </a:lnTo>
                  <a:lnTo>
                    <a:pt x="9" y="691"/>
                  </a:lnTo>
                  <a:lnTo>
                    <a:pt x="0" y="618"/>
                  </a:lnTo>
                  <a:lnTo>
                    <a:pt x="1" y="542"/>
                  </a:lnTo>
                  <a:lnTo>
                    <a:pt x="7" y="466"/>
                  </a:lnTo>
                  <a:lnTo>
                    <a:pt x="15" y="396"/>
                  </a:lnTo>
                  <a:lnTo>
                    <a:pt x="21" y="333"/>
                  </a:lnTo>
                  <a:lnTo>
                    <a:pt x="21" y="307"/>
                  </a:lnTo>
                  <a:lnTo>
                    <a:pt x="21" y="284"/>
                  </a:lnTo>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2695" name="Freeform 5"/>
            <p:cNvSpPr>
              <a:spLocks noChangeArrowheads="1"/>
            </p:cNvSpPr>
            <p:nvPr/>
          </p:nvSpPr>
          <p:spPr bwMode="auto">
            <a:xfrm>
              <a:off x="644" y="2190"/>
              <a:ext cx="1211" cy="951"/>
            </a:xfrm>
            <a:custGeom>
              <a:avLst/>
              <a:gdLst>
                <a:gd name="T0" fmla="*/ 86 w 1211"/>
                <a:gd name="T1" fmla="*/ 339 h 951"/>
                <a:gd name="T2" fmla="*/ 110 w 1211"/>
                <a:gd name="T3" fmla="*/ 280 h 951"/>
                <a:gd name="T4" fmla="*/ 121 w 1211"/>
                <a:gd name="T5" fmla="*/ 228 h 951"/>
                <a:gd name="T6" fmla="*/ 141 w 1211"/>
                <a:gd name="T7" fmla="*/ 182 h 951"/>
                <a:gd name="T8" fmla="*/ 184 w 1211"/>
                <a:gd name="T9" fmla="*/ 146 h 951"/>
                <a:gd name="T10" fmla="*/ 239 w 1211"/>
                <a:gd name="T11" fmla="*/ 119 h 951"/>
                <a:gd name="T12" fmla="*/ 306 w 1211"/>
                <a:gd name="T13" fmla="*/ 99 h 951"/>
                <a:gd name="T14" fmla="*/ 390 w 1211"/>
                <a:gd name="T15" fmla="*/ 82 h 951"/>
                <a:gd name="T16" fmla="*/ 468 w 1211"/>
                <a:gd name="T17" fmla="*/ 67 h 951"/>
                <a:gd name="T18" fmla="*/ 570 w 1211"/>
                <a:gd name="T19" fmla="*/ 46 h 951"/>
                <a:gd name="T20" fmla="*/ 728 w 1211"/>
                <a:gd name="T21" fmla="*/ 15 h 951"/>
                <a:gd name="T22" fmla="*/ 884 w 1211"/>
                <a:gd name="T23" fmla="*/ 0 h 951"/>
                <a:gd name="T24" fmla="*/ 951 w 1211"/>
                <a:gd name="T25" fmla="*/ 4 h 951"/>
                <a:gd name="T26" fmla="*/ 1006 w 1211"/>
                <a:gd name="T27" fmla="*/ 19 h 951"/>
                <a:gd name="T28" fmla="*/ 1094 w 1211"/>
                <a:gd name="T29" fmla="*/ 83 h 951"/>
                <a:gd name="T30" fmla="*/ 1162 w 1211"/>
                <a:gd name="T31" fmla="*/ 178 h 951"/>
                <a:gd name="T32" fmla="*/ 1202 w 1211"/>
                <a:gd name="T33" fmla="*/ 292 h 951"/>
                <a:gd name="T34" fmla="*/ 1208 w 1211"/>
                <a:gd name="T35" fmla="*/ 406 h 951"/>
                <a:gd name="T36" fmla="*/ 1175 w 1211"/>
                <a:gd name="T37" fmla="*/ 532 h 951"/>
                <a:gd name="T38" fmla="*/ 1106 w 1211"/>
                <a:gd name="T39" fmla="*/ 672 h 951"/>
                <a:gd name="T40" fmla="*/ 1012 w 1211"/>
                <a:gd name="T41" fmla="*/ 801 h 951"/>
                <a:gd name="T42" fmla="*/ 958 w 1211"/>
                <a:gd name="T43" fmla="*/ 853 h 951"/>
                <a:gd name="T44" fmla="*/ 903 w 1211"/>
                <a:gd name="T45" fmla="*/ 893 h 951"/>
                <a:gd name="T46" fmla="*/ 839 w 1211"/>
                <a:gd name="T47" fmla="*/ 920 h 951"/>
                <a:gd name="T48" fmla="*/ 682 w 1211"/>
                <a:gd name="T49" fmla="*/ 946 h 951"/>
                <a:gd name="T50" fmla="*/ 511 w 1211"/>
                <a:gd name="T51" fmla="*/ 946 h 951"/>
                <a:gd name="T52" fmla="*/ 355 w 1211"/>
                <a:gd name="T53" fmla="*/ 930 h 951"/>
                <a:gd name="T54" fmla="*/ 293 w 1211"/>
                <a:gd name="T55" fmla="*/ 920 h 951"/>
                <a:gd name="T56" fmla="*/ 191 w 1211"/>
                <a:gd name="T57" fmla="*/ 889 h 951"/>
                <a:gd name="T58" fmla="*/ 110 w 1211"/>
                <a:gd name="T59" fmla="*/ 844 h 951"/>
                <a:gd name="T60" fmla="*/ 48 w 1211"/>
                <a:gd name="T61" fmla="*/ 787 h 951"/>
                <a:gd name="T62" fmla="*/ 9 w 1211"/>
                <a:gd name="T63" fmla="*/ 722 h 951"/>
                <a:gd name="T64" fmla="*/ 0 w 1211"/>
                <a:gd name="T65" fmla="*/ 638 h 951"/>
                <a:gd name="T66" fmla="*/ 18 w 1211"/>
                <a:gd name="T67" fmla="*/ 538 h 951"/>
                <a:gd name="T68" fmla="*/ 45 w 1211"/>
                <a:gd name="T69" fmla="*/ 442 h 951"/>
                <a:gd name="T70" fmla="*/ 63 w 1211"/>
                <a:gd name="T71" fmla="*/ 370 h 95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211" h="951">
                  <a:moveTo>
                    <a:pt x="63" y="370"/>
                  </a:moveTo>
                  <a:lnTo>
                    <a:pt x="86" y="339"/>
                  </a:lnTo>
                  <a:lnTo>
                    <a:pt x="101" y="308"/>
                  </a:lnTo>
                  <a:lnTo>
                    <a:pt x="110" y="280"/>
                  </a:lnTo>
                  <a:lnTo>
                    <a:pt x="116" y="253"/>
                  </a:lnTo>
                  <a:lnTo>
                    <a:pt x="121" y="228"/>
                  </a:lnTo>
                  <a:lnTo>
                    <a:pt x="129" y="204"/>
                  </a:lnTo>
                  <a:lnTo>
                    <a:pt x="141" y="182"/>
                  </a:lnTo>
                  <a:lnTo>
                    <a:pt x="160" y="163"/>
                  </a:lnTo>
                  <a:lnTo>
                    <a:pt x="184" y="146"/>
                  </a:lnTo>
                  <a:lnTo>
                    <a:pt x="210" y="131"/>
                  </a:lnTo>
                  <a:lnTo>
                    <a:pt x="239" y="119"/>
                  </a:lnTo>
                  <a:lnTo>
                    <a:pt x="271" y="109"/>
                  </a:lnTo>
                  <a:lnTo>
                    <a:pt x="306" y="99"/>
                  </a:lnTo>
                  <a:lnTo>
                    <a:pt x="346" y="90"/>
                  </a:lnTo>
                  <a:lnTo>
                    <a:pt x="390" y="82"/>
                  </a:lnTo>
                  <a:lnTo>
                    <a:pt x="440" y="73"/>
                  </a:lnTo>
                  <a:lnTo>
                    <a:pt x="468" y="67"/>
                  </a:lnTo>
                  <a:lnTo>
                    <a:pt x="500" y="61"/>
                  </a:lnTo>
                  <a:lnTo>
                    <a:pt x="570" y="46"/>
                  </a:lnTo>
                  <a:lnTo>
                    <a:pt x="648" y="30"/>
                  </a:lnTo>
                  <a:lnTo>
                    <a:pt x="728" y="15"/>
                  </a:lnTo>
                  <a:lnTo>
                    <a:pt x="808" y="4"/>
                  </a:lnTo>
                  <a:lnTo>
                    <a:pt x="884" y="0"/>
                  </a:lnTo>
                  <a:lnTo>
                    <a:pt x="919" y="1"/>
                  </a:lnTo>
                  <a:lnTo>
                    <a:pt x="951" y="4"/>
                  </a:lnTo>
                  <a:lnTo>
                    <a:pt x="980" y="10"/>
                  </a:lnTo>
                  <a:lnTo>
                    <a:pt x="1006" y="19"/>
                  </a:lnTo>
                  <a:lnTo>
                    <a:pt x="1052" y="45"/>
                  </a:lnTo>
                  <a:lnTo>
                    <a:pt x="1094" y="83"/>
                  </a:lnTo>
                  <a:lnTo>
                    <a:pt x="1131" y="127"/>
                  </a:lnTo>
                  <a:lnTo>
                    <a:pt x="1162" y="178"/>
                  </a:lnTo>
                  <a:lnTo>
                    <a:pt x="1186" y="234"/>
                  </a:lnTo>
                  <a:lnTo>
                    <a:pt x="1202" y="292"/>
                  </a:lnTo>
                  <a:lnTo>
                    <a:pt x="1210" y="350"/>
                  </a:lnTo>
                  <a:lnTo>
                    <a:pt x="1208" y="406"/>
                  </a:lnTo>
                  <a:lnTo>
                    <a:pt x="1196" y="466"/>
                  </a:lnTo>
                  <a:lnTo>
                    <a:pt x="1175" y="532"/>
                  </a:lnTo>
                  <a:lnTo>
                    <a:pt x="1144" y="602"/>
                  </a:lnTo>
                  <a:lnTo>
                    <a:pt x="1106" y="672"/>
                  </a:lnTo>
                  <a:lnTo>
                    <a:pt x="1061" y="740"/>
                  </a:lnTo>
                  <a:lnTo>
                    <a:pt x="1012" y="801"/>
                  </a:lnTo>
                  <a:lnTo>
                    <a:pt x="985" y="829"/>
                  </a:lnTo>
                  <a:lnTo>
                    <a:pt x="958" y="853"/>
                  </a:lnTo>
                  <a:lnTo>
                    <a:pt x="931" y="875"/>
                  </a:lnTo>
                  <a:lnTo>
                    <a:pt x="903" y="893"/>
                  </a:lnTo>
                  <a:lnTo>
                    <a:pt x="873" y="907"/>
                  </a:lnTo>
                  <a:lnTo>
                    <a:pt x="839" y="920"/>
                  </a:lnTo>
                  <a:lnTo>
                    <a:pt x="764" y="937"/>
                  </a:lnTo>
                  <a:lnTo>
                    <a:pt x="682" y="946"/>
                  </a:lnTo>
                  <a:lnTo>
                    <a:pt x="596" y="950"/>
                  </a:lnTo>
                  <a:lnTo>
                    <a:pt x="511" y="946"/>
                  </a:lnTo>
                  <a:lnTo>
                    <a:pt x="430" y="940"/>
                  </a:lnTo>
                  <a:lnTo>
                    <a:pt x="355" y="930"/>
                  </a:lnTo>
                  <a:lnTo>
                    <a:pt x="322" y="925"/>
                  </a:lnTo>
                  <a:lnTo>
                    <a:pt x="293" y="920"/>
                  </a:lnTo>
                  <a:lnTo>
                    <a:pt x="240" y="907"/>
                  </a:lnTo>
                  <a:lnTo>
                    <a:pt x="191" y="889"/>
                  </a:lnTo>
                  <a:lnTo>
                    <a:pt x="148" y="869"/>
                  </a:lnTo>
                  <a:lnTo>
                    <a:pt x="110" y="844"/>
                  </a:lnTo>
                  <a:lnTo>
                    <a:pt x="76" y="817"/>
                  </a:lnTo>
                  <a:lnTo>
                    <a:pt x="48" y="787"/>
                  </a:lnTo>
                  <a:lnTo>
                    <a:pt x="26" y="755"/>
                  </a:lnTo>
                  <a:lnTo>
                    <a:pt x="9" y="722"/>
                  </a:lnTo>
                  <a:lnTo>
                    <a:pt x="0" y="683"/>
                  </a:lnTo>
                  <a:lnTo>
                    <a:pt x="0" y="638"/>
                  </a:lnTo>
                  <a:lnTo>
                    <a:pt x="7" y="589"/>
                  </a:lnTo>
                  <a:lnTo>
                    <a:pt x="18" y="538"/>
                  </a:lnTo>
                  <a:lnTo>
                    <a:pt x="31" y="489"/>
                  </a:lnTo>
                  <a:lnTo>
                    <a:pt x="45" y="442"/>
                  </a:lnTo>
                  <a:lnTo>
                    <a:pt x="56" y="402"/>
                  </a:lnTo>
                  <a:lnTo>
                    <a:pt x="63" y="370"/>
                  </a:lnTo>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2696" name="Freeform 6"/>
            <p:cNvSpPr>
              <a:spLocks noChangeArrowheads="1"/>
            </p:cNvSpPr>
            <p:nvPr/>
          </p:nvSpPr>
          <p:spPr bwMode="auto">
            <a:xfrm>
              <a:off x="1483" y="2987"/>
              <a:ext cx="1600" cy="676"/>
            </a:xfrm>
            <a:custGeom>
              <a:avLst/>
              <a:gdLst>
                <a:gd name="T0" fmla="*/ 129 w 1600"/>
                <a:gd name="T1" fmla="*/ 185 h 676"/>
                <a:gd name="T2" fmla="*/ 186 w 1600"/>
                <a:gd name="T3" fmla="*/ 136 h 676"/>
                <a:gd name="T4" fmla="*/ 293 w 1600"/>
                <a:gd name="T5" fmla="*/ 87 h 676"/>
                <a:gd name="T6" fmla="*/ 417 w 1600"/>
                <a:gd name="T7" fmla="*/ 47 h 676"/>
                <a:gd name="T8" fmla="*/ 566 w 1600"/>
                <a:gd name="T9" fmla="*/ 11 h 676"/>
                <a:gd name="T10" fmla="*/ 671 w 1600"/>
                <a:gd name="T11" fmla="*/ 0 h 676"/>
                <a:gd name="T12" fmla="*/ 774 w 1600"/>
                <a:gd name="T13" fmla="*/ 4 h 676"/>
                <a:gd name="T14" fmla="*/ 871 w 1600"/>
                <a:gd name="T15" fmla="*/ 31 h 676"/>
                <a:gd name="T16" fmla="*/ 969 w 1600"/>
                <a:gd name="T17" fmla="*/ 75 h 676"/>
                <a:gd name="T18" fmla="*/ 1167 w 1600"/>
                <a:gd name="T19" fmla="*/ 185 h 676"/>
                <a:gd name="T20" fmla="*/ 1290 w 1600"/>
                <a:gd name="T21" fmla="*/ 242 h 676"/>
                <a:gd name="T22" fmla="*/ 1427 w 1600"/>
                <a:gd name="T23" fmla="*/ 303 h 676"/>
                <a:gd name="T24" fmla="*/ 1542 w 1600"/>
                <a:gd name="T25" fmla="*/ 366 h 676"/>
                <a:gd name="T26" fmla="*/ 1579 w 1600"/>
                <a:gd name="T27" fmla="*/ 397 h 676"/>
                <a:gd name="T28" fmla="*/ 1598 w 1600"/>
                <a:gd name="T29" fmla="*/ 427 h 676"/>
                <a:gd name="T30" fmla="*/ 1597 w 1600"/>
                <a:gd name="T31" fmla="*/ 457 h 676"/>
                <a:gd name="T32" fmla="*/ 1550 w 1600"/>
                <a:gd name="T33" fmla="*/ 521 h 676"/>
                <a:gd name="T34" fmla="*/ 1459 w 1600"/>
                <a:gd name="T35" fmla="*/ 583 h 676"/>
                <a:gd name="T36" fmla="*/ 1347 w 1600"/>
                <a:gd name="T37" fmla="*/ 633 h 676"/>
                <a:gd name="T38" fmla="*/ 1227 w 1600"/>
                <a:gd name="T39" fmla="*/ 663 h 676"/>
                <a:gd name="T40" fmla="*/ 1082 w 1600"/>
                <a:gd name="T41" fmla="*/ 674 h 676"/>
                <a:gd name="T42" fmla="*/ 836 w 1600"/>
                <a:gd name="T43" fmla="*/ 670 h 676"/>
                <a:gd name="T44" fmla="*/ 673 w 1600"/>
                <a:gd name="T45" fmla="*/ 663 h 676"/>
                <a:gd name="T46" fmla="*/ 499 w 1600"/>
                <a:gd name="T47" fmla="*/ 661 h 676"/>
                <a:gd name="T48" fmla="*/ 312 w 1600"/>
                <a:gd name="T49" fmla="*/ 657 h 676"/>
                <a:gd name="T50" fmla="*/ 147 w 1600"/>
                <a:gd name="T51" fmla="*/ 641 h 676"/>
                <a:gd name="T52" fmla="*/ 82 w 1600"/>
                <a:gd name="T53" fmla="*/ 625 h 676"/>
                <a:gd name="T54" fmla="*/ 37 w 1600"/>
                <a:gd name="T55" fmla="*/ 601 h 676"/>
                <a:gd name="T56" fmla="*/ 11 w 1600"/>
                <a:gd name="T57" fmla="*/ 567 h 676"/>
                <a:gd name="T58" fmla="*/ 3 w 1600"/>
                <a:gd name="T59" fmla="*/ 470 h 676"/>
                <a:gd name="T60" fmla="*/ 35 w 1600"/>
                <a:gd name="T61" fmla="*/ 358 h 676"/>
                <a:gd name="T62" fmla="*/ 84 w 1600"/>
                <a:gd name="T63" fmla="*/ 255 h 6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00" h="676">
                  <a:moveTo>
                    <a:pt x="107" y="216"/>
                  </a:moveTo>
                  <a:lnTo>
                    <a:pt x="129" y="185"/>
                  </a:lnTo>
                  <a:lnTo>
                    <a:pt x="156" y="159"/>
                  </a:lnTo>
                  <a:lnTo>
                    <a:pt x="186" y="136"/>
                  </a:lnTo>
                  <a:lnTo>
                    <a:pt x="219" y="118"/>
                  </a:lnTo>
                  <a:lnTo>
                    <a:pt x="293" y="87"/>
                  </a:lnTo>
                  <a:lnTo>
                    <a:pt x="373" y="60"/>
                  </a:lnTo>
                  <a:lnTo>
                    <a:pt x="417" y="47"/>
                  </a:lnTo>
                  <a:lnTo>
                    <a:pt x="464" y="34"/>
                  </a:lnTo>
                  <a:lnTo>
                    <a:pt x="566" y="11"/>
                  </a:lnTo>
                  <a:lnTo>
                    <a:pt x="618" y="4"/>
                  </a:lnTo>
                  <a:lnTo>
                    <a:pt x="671" y="0"/>
                  </a:lnTo>
                  <a:lnTo>
                    <a:pt x="723" y="0"/>
                  </a:lnTo>
                  <a:lnTo>
                    <a:pt x="774" y="4"/>
                  </a:lnTo>
                  <a:lnTo>
                    <a:pt x="823" y="15"/>
                  </a:lnTo>
                  <a:lnTo>
                    <a:pt x="871" y="31"/>
                  </a:lnTo>
                  <a:lnTo>
                    <a:pt x="920" y="52"/>
                  </a:lnTo>
                  <a:lnTo>
                    <a:pt x="969" y="75"/>
                  </a:lnTo>
                  <a:lnTo>
                    <a:pt x="1067" y="130"/>
                  </a:lnTo>
                  <a:lnTo>
                    <a:pt x="1167" y="185"/>
                  </a:lnTo>
                  <a:lnTo>
                    <a:pt x="1225" y="212"/>
                  </a:lnTo>
                  <a:lnTo>
                    <a:pt x="1290" y="242"/>
                  </a:lnTo>
                  <a:lnTo>
                    <a:pt x="1359" y="272"/>
                  </a:lnTo>
                  <a:lnTo>
                    <a:pt x="1427" y="303"/>
                  </a:lnTo>
                  <a:lnTo>
                    <a:pt x="1490" y="335"/>
                  </a:lnTo>
                  <a:lnTo>
                    <a:pt x="1542" y="366"/>
                  </a:lnTo>
                  <a:lnTo>
                    <a:pt x="1563" y="382"/>
                  </a:lnTo>
                  <a:lnTo>
                    <a:pt x="1579" y="397"/>
                  </a:lnTo>
                  <a:lnTo>
                    <a:pt x="1591" y="412"/>
                  </a:lnTo>
                  <a:lnTo>
                    <a:pt x="1598" y="427"/>
                  </a:lnTo>
                  <a:lnTo>
                    <a:pt x="1599" y="441"/>
                  </a:lnTo>
                  <a:lnTo>
                    <a:pt x="1597" y="457"/>
                  </a:lnTo>
                  <a:lnTo>
                    <a:pt x="1580" y="489"/>
                  </a:lnTo>
                  <a:lnTo>
                    <a:pt x="1550" y="521"/>
                  </a:lnTo>
                  <a:lnTo>
                    <a:pt x="1509" y="553"/>
                  </a:lnTo>
                  <a:lnTo>
                    <a:pt x="1459" y="583"/>
                  </a:lnTo>
                  <a:lnTo>
                    <a:pt x="1405" y="610"/>
                  </a:lnTo>
                  <a:lnTo>
                    <a:pt x="1347" y="633"/>
                  </a:lnTo>
                  <a:lnTo>
                    <a:pt x="1289" y="651"/>
                  </a:lnTo>
                  <a:lnTo>
                    <a:pt x="1227" y="663"/>
                  </a:lnTo>
                  <a:lnTo>
                    <a:pt x="1158" y="671"/>
                  </a:lnTo>
                  <a:lnTo>
                    <a:pt x="1082" y="674"/>
                  </a:lnTo>
                  <a:lnTo>
                    <a:pt x="1002" y="675"/>
                  </a:lnTo>
                  <a:lnTo>
                    <a:pt x="836" y="670"/>
                  </a:lnTo>
                  <a:lnTo>
                    <a:pt x="753" y="667"/>
                  </a:lnTo>
                  <a:lnTo>
                    <a:pt x="673" y="663"/>
                  </a:lnTo>
                  <a:lnTo>
                    <a:pt x="590" y="661"/>
                  </a:lnTo>
                  <a:lnTo>
                    <a:pt x="499" y="661"/>
                  </a:lnTo>
                  <a:lnTo>
                    <a:pt x="405" y="660"/>
                  </a:lnTo>
                  <a:lnTo>
                    <a:pt x="312" y="657"/>
                  </a:lnTo>
                  <a:lnTo>
                    <a:pt x="225" y="651"/>
                  </a:lnTo>
                  <a:lnTo>
                    <a:pt x="147" y="641"/>
                  </a:lnTo>
                  <a:lnTo>
                    <a:pt x="113" y="634"/>
                  </a:lnTo>
                  <a:lnTo>
                    <a:pt x="82" y="625"/>
                  </a:lnTo>
                  <a:lnTo>
                    <a:pt x="57" y="614"/>
                  </a:lnTo>
                  <a:lnTo>
                    <a:pt x="37" y="601"/>
                  </a:lnTo>
                  <a:lnTo>
                    <a:pt x="21" y="586"/>
                  </a:lnTo>
                  <a:lnTo>
                    <a:pt x="11" y="567"/>
                  </a:lnTo>
                  <a:lnTo>
                    <a:pt x="0" y="522"/>
                  </a:lnTo>
                  <a:lnTo>
                    <a:pt x="3" y="470"/>
                  </a:lnTo>
                  <a:lnTo>
                    <a:pt x="15" y="415"/>
                  </a:lnTo>
                  <a:lnTo>
                    <a:pt x="35" y="358"/>
                  </a:lnTo>
                  <a:lnTo>
                    <a:pt x="58" y="303"/>
                  </a:lnTo>
                  <a:lnTo>
                    <a:pt x="84" y="255"/>
                  </a:lnTo>
                  <a:lnTo>
                    <a:pt x="107" y="216"/>
                  </a:lnTo>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2697" name="Oval 7"/>
            <p:cNvSpPr>
              <a:spLocks noChangeArrowheads="1"/>
            </p:cNvSpPr>
            <p:nvPr/>
          </p:nvSpPr>
          <p:spPr bwMode="auto">
            <a:xfrm>
              <a:off x="876" y="2884"/>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2698" name="Line 8"/>
            <p:cNvSpPr>
              <a:spLocks noChangeShapeType="1"/>
            </p:cNvSpPr>
            <p:nvPr/>
          </p:nvSpPr>
          <p:spPr bwMode="auto">
            <a:xfrm>
              <a:off x="876" y="2877"/>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2699" name="Line 9"/>
            <p:cNvSpPr>
              <a:spLocks noChangeShapeType="1"/>
            </p:cNvSpPr>
            <p:nvPr/>
          </p:nvSpPr>
          <p:spPr bwMode="auto">
            <a:xfrm>
              <a:off x="1189" y="2877"/>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2700" name="Rectangle 10"/>
            <p:cNvSpPr>
              <a:spLocks noChangeArrowheads="1"/>
            </p:cNvSpPr>
            <p:nvPr/>
          </p:nvSpPr>
          <p:spPr bwMode="auto">
            <a:xfrm>
              <a:off x="876" y="287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42701" name="Oval 11"/>
            <p:cNvSpPr>
              <a:spLocks noChangeArrowheads="1"/>
            </p:cNvSpPr>
            <p:nvPr/>
          </p:nvSpPr>
          <p:spPr bwMode="auto">
            <a:xfrm>
              <a:off x="873" y="2818"/>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2702" name="Rectangle 12"/>
            <p:cNvSpPr>
              <a:spLocks noChangeArrowheads="1"/>
            </p:cNvSpPr>
            <p:nvPr/>
          </p:nvSpPr>
          <p:spPr bwMode="auto">
            <a:xfrm>
              <a:off x="960" y="2831"/>
              <a:ext cx="141" cy="124"/>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2703" name="Rectangle 13"/>
            <p:cNvSpPr>
              <a:spLocks noChangeArrowheads="1"/>
            </p:cNvSpPr>
            <p:nvPr/>
          </p:nvSpPr>
          <p:spPr bwMode="auto">
            <a:xfrm>
              <a:off x="878" y="2770"/>
              <a:ext cx="3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b="1">
                  <a:latin typeface="Comic Sans MS" panose="030F0702030302020204" pitchFamily="66" charset="0"/>
                </a:rPr>
                <a:t>3b</a:t>
              </a:r>
            </a:p>
          </p:txBody>
        </p:sp>
        <p:sp>
          <p:nvSpPr>
            <p:cNvPr id="242704" name="Oval 14"/>
            <p:cNvSpPr>
              <a:spLocks noChangeArrowheads="1"/>
            </p:cNvSpPr>
            <p:nvPr/>
          </p:nvSpPr>
          <p:spPr bwMode="auto">
            <a:xfrm>
              <a:off x="2094" y="3490"/>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2705" name="Line 15"/>
            <p:cNvSpPr>
              <a:spLocks noChangeShapeType="1"/>
            </p:cNvSpPr>
            <p:nvPr/>
          </p:nvSpPr>
          <p:spPr bwMode="auto">
            <a:xfrm>
              <a:off x="2094" y="3483"/>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2706" name="Line 16"/>
            <p:cNvSpPr>
              <a:spLocks noChangeShapeType="1"/>
            </p:cNvSpPr>
            <p:nvPr/>
          </p:nvSpPr>
          <p:spPr bwMode="auto">
            <a:xfrm>
              <a:off x="2407" y="3483"/>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2707" name="Rectangle 17"/>
            <p:cNvSpPr>
              <a:spLocks noChangeArrowheads="1"/>
            </p:cNvSpPr>
            <p:nvPr/>
          </p:nvSpPr>
          <p:spPr bwMode="auto">
            <a:xfrm>
              <a:off x="2094" y="3483"/>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42708" name="Oval 18"/>
            <p:cNvSpPr>
              <a:spLocks noChangeArrowheads="1"/>
            </p:cNvSpPr>
            <p:nvPr/>
          </p:nvSpPr>
          <p:spPr bwMode="auto">
            <a:xfrm>
              <a:off x="2091" y="3424"/>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42709" name="Group 21"/>
            <p:cNvGrpSpPr>
              <a:grpSpLocks/>
            </p:cNvGrpSpPr>
            <p:nvPr/>
          </p:nvGrpSpPr>
          <p:grpSpPr bwMode="auto">
            <a:xfrm>
              <a:off x="2097" y="3370"/>
              <a:ext cx="311" cy="252"/>
              <a:chOff x="2097" y="3370"/>
              <a:chExt cx="311" cy="252"/>
            </a:xfrm>
          </p:grpSpPr>
          <p:sp>
            <p:nvSpPr>
              <p:cNvPr id="242794" name="Rectangle 19"/>
              <p:cNvSpPr>
                <a:spLocks noChangeArrowheads="1"/>
              </p:cNvSpPr>
              <p:nvPr/>
            </p:nvSpPr>
            <p:spPr bwMode="auto">
              <a:xfrm>
                <a:off x="2177" y="3431"/>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2795" name="Rectangle 20"/>
              <p:cNvSpPr>
                <a:spLocks noChangeArrowheads="1"/>
              </p:cNvSpPr>
              <p:nvPr/>
            </p:nvSpPr>
            <p:spPr bwMode="auto">
              <a:xfrm>
                <a:off x="2097" y="3370"/>
                <a:ext cx="31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b="1">
                    <a:latin typeface="Comic Sans MS" panose="030F0702030302020204" pitchFamily="66" charset="0"/>
                  </a:rPr>
                  <a:t>1d</a:t>
                </a:r>
              </a:p>
            </p:txBody>
          </p:sp>
        </p:grpSp>
        <p:sp>
          <p:nvSpPr>
            <p:cNvPr id="242710" name="Oval 22"/>
            <p:cNvSpPr>
              <a:spLocks noChangeArrowheads="1"/>
            </p:cNvSpPr>
            <p:nvPr/>
          </p:nvSpPr>
          <p:spPr bwMode="auto">
            <a:xfrm>
              <a:off x="1437" y="2752"/>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2711" name="Line 23"/>
            <p:cNvSpPr>
              <a:spLocks noChangeShapeType="1"/>
            </p:cNvSpPr>
            <p:nvPr/>
          </p:nvSpPr>
          <p:spPr bwMode="auto">
            <a:xfrm>
              <a:off x="1437" y="2745"/>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2712" name="Line 24"/>
            <p:cNvSpPr>
              <a:spLocks noChangeShapeType="1"/>
            </p:cNvSpPr>
            <p:nvPr/>
          </p:nvSpPr>
          <p:spPr bwMode="auto">
            <a:xfrm>
              <a:off x="1750" y="2745"/>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2713" name="Rectangle 25"/>
            <p:cNvSpPr>
              <a:spLocks noChangeArrowheads="1"/>
            </p:cNvSpPr>
            <p:nvPr/>
          </p:nvSpPr>
          <p:spPr bwMode="auto">
            <a:xfrm>
              <a:off x="1437" y="2745"/>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42714" name="Oval 26"/>
            <p:cNvSpPr>
              <a:spLocks noChangeArrowheads="1"/>
            </p:cNvSpPr>
            <p:nvPr/>
          </p:nvSpPr>
          <p:spPr bwMode="auto">
            <a:xfrm>
              <a:off x="1434" y="2686"/>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2715" name="Rectangle 27"/>
            <p:cNvSpPr>
              <a:spLocks noChangeArrowheads="1"/>
            </p:cNvSpPr>
            <p:nvPr/>
          </p:nvSpPr>
          <p:spPr bwMode="auto">
            <a:xfrm>
              <a:off x="1521" y="2699"/>
              <a:ext cx="142" cy="11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2716" name="Rectangle 28"/>
            <p:cNvSpPr>
              <a:spLocks noChangeArrowheads="1"/>
            </p:cNvSpPr>
            <p:nvPr/>
          </p:nvSpPr>
          <p:spPr bwMode="auto">
            <a:xfrm>
              <a:off x="1443" y="2638"/>
              <a:ext cx="3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b="1" dirty="0">
                  <a:latin typeface="Comic Sans MS" panose="030F0702030302020204" pitchFamily="66" charset="0"/>
                </a:rPr>
                <a:t>3a</a:t>
              </a:r>
            </a:p>
          </p:txBody>
        </p:sp>
        <p:sp>
          <p:nvSpPr>
            <p:cNvPr id="242717" name="Oval 29"/>
            <p:cNvSpPr>
              <a:spLocks noChangeArrowheads="1"/>
            </p:cNvSpPr>
            <p:nvPr/>
          </p:nvSpPr>
          <p:spPr bwMode="auto">
            <a:xfrm>
              <a:off x="2058" y="3094"/>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2718" name="Line 30"/>
            <p:cNvSpPr>
              <a:spLocks noChangeShapeType="1"/>
            </p:cNvSpPr>
            <p:nvPr/>
          </p:nvSpPr>
          <p:spPr bwMode="auto">
            <a:xfrm>
              <a:off x="2058" y="3087"/>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2719" name="Line 31"/>
            <p:cNvSpPr>
              <a:spLocks noChangeShapeType="1"/>
            </p:cNvSpPr>
            <p:nvPr/>
          </p:nvSpPr>
          <p:spPr bwMode="auto">
            <a:xfrm>
              <a:off x="2371" y="3087"/>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2720" name="Rectangle 32"/>
            <p:cNvSpPr>
              <a:spLocks noChangeArrowheads="1"/>
            </p:cNvSpPr>
            <p:nvPr/>
          </p:nvSpPr>
          <p:spPr bwMode="auto">
            <a:xfrm>
              <a:off x="2058" y="308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42721" name="Oval 33"/>
            <p:cNvSpPr>
              <a:spLocks noChangeArrowheads="1"/>
            </p:cNvSpPr>
            <p:nvPr/>
          </p:nvSpPr>
          <p:spPr bwMode="auto">
            <a:xfrm>
              <a:off x="2055" y="3028"/>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42722" name="Group 36"/>
            <p:cNvGrpSpPr>
              <a:grpSpLocks/>
            </p:cNvGrpSpPr>
            <p:nvPr/>
          </p:nvGrpSpPr>
          <p:grpSpPr bwMode="auto">
            <a:xfrm>
              <a:off x="2065" y="2974"/>
              <a:ext cx="299" cy="252"/>
              <a:chOff x="2065" y="2974"/>
              <a:chExt cx="299" cy="252"/>
            </a:xfrm>
          </p:grpSpPr>
          <p:sp>
            <p:nvSpPr>
              <p:cNvPr id="242792" name="Rectangle 34"/>
              <p:cNvSpPr>
                <a:spLocks noChangeArrowheads="1"/>
              </p:cNvSpPr>
              <p:nvPr/>
            </p:nvSpPr>
            <p:spPr bwMode="auto">
              <a:xfrm>
                <a:off x="2140" y="3035"/>
                <a:ext cx="141"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2793" name="Rectangle 35"/>
              <p:cNvSpPr>
                <a:spLocks noChangeArrowheads="1"/>
              </p:cNvSpPr>
              <p:nvPr/>
            </p:nvSpPr>
            <p:spPr bwMode="auto">
              <a:xfrm>
                <a:off x="2065" y="2974"/>
                <a:ext cx="29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b="1" dirty="0">
                    <a:latin typeface="Comic Sans MS" panose="030F0702030302020204" pitchFamily="66" charset="0"/>
                  </a:rPr>
                  <a:t>1c</a:t>
                </a:r>
              </a:p>
            </p:txBody>
          </p:sp>
        </p:grpSp>
        <p:sp>
          <p:nvSpPr>
            <p:cNvPr id="242723" name="Line 37"/>
            <p:cNvSpPr>
              <a:spLocks noChangeShapeType="1"/>
            </p:cNvSpPr>
            <p:nvPr/>
          </p:nvSpPr>
          <p:spPr bwMode="auto">
            <a:xfrm>
              <a:off x="3853" y="2906"/>
              <a:ext cx="308" cy="96"/>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2724" name="Freeform 38"/>
            <p:cNvSpPr>
              <a:spLocks noChangeArrowheads="1"/>
            </p:cNvSpPr>
            <p:nvPr/>
          </p:nvSpPr>
          <p:spPr bwMode="auto">
            <a:xfrm>
              <a:off x="1181" y="2776"/>
              <a:ext cx="253" cy="115"/>
            </a:xfrm>
            <a:custGeom>
              <a:avLst/>
              <a:gdLst>
                <a:gd name="T0" fmla="*/ 0 w 253"/>
                <a:gd name="T1" fmla="*/ 114 h 115"/>
                <a:gd name="T2" fmla="*/ 252 w 253"/>
                <a:gd name="T3" fmla="*/ 0 h 115"/>
                <a:gd name="T4" fmla="*/ 0 60000 65536"/>
                <a:gd name="T5" fmla="*/ 0 60000 65536"/>
              </a:gdLst>
              <a:ahLst/>
              <a:cxnLst>
                <a:cxn ang="T4">
                  <a:pos x="T0" y="T1"/>
                </a:cxn>
                <a:cxn ang="T5">
                  <a:pos x="T2" y="T3"/>
                </a:cxn>
              </a:cxnLst>
              <a:rect l="0" t="0" r="r" b="b"/>
              <a:pathLst>
                <a:path w="253" h="115">
                  <a:moveTo>
                    <a:pt x="0" y="114"/>
                  </a:moveTo>
                  <a:lnTo>
                    <a:pt x="252" y="0"/>
                  </a:lnTo>
                </a:path>
              </a:pathLst>
            </a:custGeom>
            <a:noFill/>
            <a:ln w="25400" cap="rnd">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2725" name="Freeform 39"/>
            <p:cNvSpPr>
              <a:spLocks noChangeArrowheads="1"/>
            </p:cNvSpPr>
            <p:nvPr/>
          </p:nvSpPr>
          <p:spPr bwMode="auto">
            <a:xfrm>
              <a:off x="1617" y="2836"/>
              <a:ext cx="445" cy="259"/>
            </a:xfrm>
            <a:custGeom>
              <a:avLst/>
              <a:gdLst>
                <a:gd name="T0" fmla="*/ 0 w 445"/>
                <a:gd name="T1" fmla="*/ 0 h 259"/>
                <a:gd name="T2" fmla="*/ 444 w 445"/>
                <a:gd name="T3" fmla="*/ 258 h 259"/>
                <a:gd name="T4" fmla="*/ 0 60000 65536"/>
                <a:gd name="T5" fmla="*/ 0 60000 65536"/>
              </a:gdLst>
              <a:ahLst/>
              <a:cxnLst>
                <a:cxn ang="T4">
                  <a:pos x="T0" y="T1"/>
                </a:cxn>
                <a:cxn ang="T5">
                  <a:pos x="T2" y="T3"/>
                </a:cxn>
              </a:cxnLst>
              <a:rect l="0" t="0" r="r" b="b"/>
              <a:pathLst>
                <a:path w="445" h="259">
                  <a:moveTo>
                    <a:pt x="0" y="0"/>
                  </a:moveTo>
                  <a:lnTo>
                    <a:pt x="444" y="258"/>
                  </a:lnTo>
                </a:path>
              </a:pathLst>
            </a:custGeom>
            <a:noFill/>
            <a:ln w="25400" cap="rnd">
              <a:solidFill>
                <a:schemeClr val="tx1"/>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2726" name="Freeform 40"/>
            <p:cNvSpPr>
              <a:spLocks noChangeArrowheads="1"/>
            </p:cNvSpPr>
            <p:nvPr/>
          </p:nvSpPr>
          <p:spPr bwMode="auto">
            <a:xfrm>
              <a:off x="2941" y="2954"/>
              <a:ext cx="655" cy="421"/>
            </a:xfrm>
            <a:custGeom>
              <a:avLst/>
              <a:gdLst>
                <a:gd name="T0" fmla="*/ 0 w 655"/>
                <a:gd name="T1" fmla="*/ 420 h 421"/>
                <a:gd name="T2" fmla="*/ 654 w 655"/>
                <a:gd name="T3" fmla="*/ 0 h 421"/>
                <a:gd name="T4" fmla="*/ 0 60000 65536"/>
                <a:gd name="T5" fmla="*/ 0 60000 65536"/>
              </a:gdLst>
              <a:ahLst/>
              <a:cxnLst>
                <a:cxn ang="T4">
                  <a:pos x="T0" y="T1"/>
                </a:cxn>
                <a:cxn ang="T5">
                  <a:pos x="T2" y="T3"/>
                </a:cxn>
              </a:cxnLst>
              <a:rect l="0" t="0" r="r" b="b"/>
              <a:pathLst>
                <a:path w="655" h="421">
                  <a:moveTo>
                    <a:pt x="0" y="420"/>
                  </a:moveTo>
                  <a:lnTo>
                    <a:pt x="654" y="0"/>
                  </a:lnTo>
                </a:path>
              </a:pathLst>
            </a:custGeom>
            <a:noFill/>
            <a:ln w="25400" cap="rnd">
              <a:solidFill>
                <a:schemeClr val="tx1"/>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2727" name="Oval 41"/>
            <p:cNvSpPr>
              <a:spLocks noChangeArrowheads="1"/>
            </p:cNvSpPr>
            <p:nvPr/>
          </p:nvSpPr>
          <p:spPr bwMode="auto">
            <a:xfrm>
              <a:off x="3540" y="2890"/>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2728" name="Line 42"/>
            <p:cNvSpPr>
              <a:spLocks noChangeShapeType="1"/>
            </p:cNvSpPr>
            <p:nvPr/>
          </p:nvSpPr>
          <p:spPr bwMode="auto">
            <a:xfrm>
              <a:off x="3540" y="2883"/>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2729" name="Line 43"/>
            <p:cNvSpPr>
              <a:spLocks noChangeShapeType="1"/>
            </p:cNvSpPr>
            <p:nvPr/>
          </p:nvSpPr>
          <p:spPr bwMode="auto">
            <a:xfrm>
              <a:off x="3853" y="2883"/>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2730" name="Rectangle 44"/>
            <p:cNvSpPr>
              <a:spLocks noChangeArrowheads="1"/>
            </p:cNvSpPr>
            <p:nvPr/>
          </p:nvSpPr>
          <p:spPr bwMode="auto">
            <a:xfrm>
              <a:off x="3540" y="2883"/>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42731" name="Oval 45"/>
            <p:cNvSpPr>
              <a:spLocks noChangeArrowheads="1"/>
            </p:cNvSpPr>
            <p:nvPr/>
          </p:nvSpPr>
          <p:spPr bwMode="auto">
            <a:xfrm>
              <a:off x="3537" y="2824"/>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2732" name="Rectangle 46"/>
            <p:cNvSpPr>
              <a:spLocks noChangeArrowheads="1"/>
            </p:cNvSpPr>
            <p:nvPr/>
          </p:nvSpPr>
          <p:spPr bwMode="auto">
            <a:xfrm>
              <a:off x="3624" y="2837"/>
              <a:ext cx="141" cy="12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2733" name="Rectangle 47"/>
            <p:cNvSpPr>
              <a:spLocks noChangeArrowheads="1"/>
            </p:cNvSpPr>
            <p:nvPr/>
          </p:nvSpPr>
          <p:spPr bwMode="auto">
            <a:xfrm>
              <a:off x="3546" y="2776"/>
              <a:ext cx="3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b="1">
                  <a:latin typeface="Comic Sans MS" panose="030F0702030302020204" pitchFamily="66" charset="0"/>
                </a:rPr>
                <a:t>2a</a:t>
              </a:r>
            </a:p>
          </p:txBody>
        </p:sp>
        <p:sp>
          <p:nvSpPr>
            <p:cNvPr id="242734" name="Rectangle 48"/>
            <p:cNvSpPr>
              <a:spLocks noChangeArrowheads="1"/>
            </p:cNvSpPr>
            <p:nvPr/>
          </p:nvSpPr>
          <p:spPr bwMode="auto">
            <a:xfrm>
              <a:off x="1212" y="2864"/>
              <a:ext cx="44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000" b="1">
                  <a:latin typeface="Comic Sans MS" panose="030F0702030302020204" pitchFamily="66" charset="0"/>
                </a:rPr>
                <a:t>AS3</a:t>
              </a:r>
            </a:p>
          </p:txBody>
        </p:sp>
        <p:sp>
          <p:nvSpPr>
            <p:cNvPr id="242735" name="Rectangle 49"/>
            <p:cNvSpPr>
              <a:spLocks noChangeArrowheads="1"/>
            </p:cNvSpPr>
            <p:nvPr/>
          </p:nvSpPr>
          <p:spPr bwMode="auto">
            <a:xfrm>
              <a:off x="1572" y="3405"/>
              <a:ext cx="44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000" b="1">
                  <a:latin typeface="Comic Sans MS" panose="030F0702030302020204" pitchFamily="66" charset="0"/>
                </a:rPr>
                <a:t>AS1</a:t>
              </a:r>
            </a:p>
          </p:txBody>
        </p:sp>
        <p:sp>
          <p:nvSpPr>
            <p:cNvPr id="242736" name="Rectangle 50"/>
            <p:cNvSpPr>
              <a:spLocks noChangeArrowheads="1"/>
            </p:cNvSpPr>
            <p:nvPr/>
          </p:nvSpPr>
          <p:spPr bwMode="auto">
            <a:xfrm>
              <a:off x="3822" y="3064"/>
              <a:ext cx="4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b="1">
                  <a:latin typeface="Comic Sans MS" panose="030F0702030302020204" pitchFamily="66" charset="0"/>
                </a:rPr>
                <a:t>AS2</a:t>
              </a:r>
            </a:p>
          </p:txBody>
        </p:sp>
        <p:sp>
          <p:nvSpPr>
            <p:cNvPr id="242737" name="Oval 51"/>
            <p:cNvSpPr>
              <a:spLocks noChangeArrowheads="1"/>
            </p:cNvSpPr>
            <p:nvPr/>
          </p:nvSpPr>
          <p:spPr bwMode="auto">
            <a:xfrm>
              <a:off x="1752" y="3304"/>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2738" name="Line 52"/>
            <p:cNvSpPr>
              <a:spLocks noChangeShapeType="1"/>
            </p:cNvSpPr>
            <p:nvPr/>
          </p:nvSpPr>
          <p:spPr bwMode="auto">
            <a:xfrm>
              <a:off x="1752" y="3297"/>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2739" name="Line 53"/>
            <p:cNvSpPr>
              <a:spLocks noChangeShapeType="1"/>
            </p:cNvSpPr>
            <p:nvPr/>
          </p:nvSpPr>
          <p:spPr bwMode="auto">
            <a:xfrm>
              <a:off x="2065" y="3297"/>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2740" name="Rectangle 54"/>
            <p:cNvSpPr>
              <a:spLocks noChangeArrowheads="1"/>
            </p:cNvSpPr>
            <p:nvPr/>
          </p:nvSpPr>
          <p:spPr bwMode="auto">
            <a:xfrm>
              <a:off x="1752" y="329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42741" name="Oval 55"/>
            <p:cNvSpPr>
              <a:spLocks noChangeArrowheads="1"/>
            </p:cNvSpPr>
            <p:nvPr/>
          </p:nvSpPr>
          <p:spPr bwMode="auto">
            <a:xfrm>
              <a:off x="1749" y="3242"/>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2742" name="Rectangle 56"/>
            <p:cNvSpPr>
              <a:spLocks noChangeArrowheads="1"/>
            </p:cNvSpPr>
            <p:nvPr/>
          </p:nvSpPr>
          <p:spPr bwMode="auto">
            <a:xfrm>
              <a:off x="1834" y="3269"/>
              <a:ext cx="142" cy="9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2743" name="Rectangle 57"/>
            <p:cNvSpPr>
              <a:spLocks noChangeArrowheads="1"/>
            </p:cNvSpPr>
            <p:nvPr/>
          </p:nvSpPr>
          <p:spPr bwMode="auto">
            <a:xfrm>
              <a:off x="1760" y="3188"/>
              <a:ext cx="3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b="1">
                  <a:latin typeface="Comic Sans MS" panose="030F0702030302020204" pitchFamily="66" charset="0"/>
                </a:rPr>
                <a:t>1a</a:t>
              </a:r>
            </a:p>
          </p:txBody>
        </p:sp>
        <p:grpSp>
          <p:nvGrpSpPr>
            <p:cNvPr id="242744" name="Group 65"/>
            <p:cNvGrpSpPr>
              <a:grpSpLocks/>
            </p:cNvGrpSpPr>
            <p:nvPr/>
          </p:nvGrpSpPr>
          <p:grpSpPr bwMode="auto">
            <a:xfrm>
              <a:off x="3995" y="2594"/>
              <a:ext cx="316" cy="252"/>
              <a:chOff x="3995" y="2594"/>
              <a:chExt cx="316" cy="252"/>
            </a:xfrm>
          </p:grpSpPr>
          <p:sp>
            <p:nvSpPr>
              <p:cNvPr id="242785" name="Oval 58"/>
              <p:cNvSpPr>
                <a:spLocks noChangeArrowheads="1"/>
              </p:cNvSpPr>
              <p:nvPr/>
            </p:nvSpPr>
            <p:spPr bwMode="auto">
              <a:xfrm>
                <a:off x="3998" y="2708"/>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2786" name="Line 59"/>
              <p:cNvSpPr>
                <a:spLocks noChangeShapeType="1"/>
              </p:cNvSpPr>
              <p:nvPr/>
            </p:nvSpPr>
            <p:spPr bwMode="auto">
              <a:xfrm>
                <a:off x="3998" y="2701"/>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2787" name="Line 60"/>
              <p:cNvSpPr>
                <a:spLocks noChangeShapeType="1"/>
              </p:cNvSpPr>
              <p:nvPr/>
            </p:nvSpPr>
            <p:spPr bwMode="auto">
              <a:xfrm>
                <a:off x="4311" y="2701"/>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2788" name="Rectangle 61"/>
              <p:cNvSpPr>
                <a:spLocks noChangeArrowheads="1"/>
              </p:cNvSpPr>
              <p:nvPr/>
            </p:nvSpPr>
            <p:spPr bwMode="auto">
              <a:xfrm>
                <a:off x="3998" y="2701"/>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42789" name="Oval 62"/>
              <p:cNvSpPr>
                <a:spLocks noChangeArrowheads="1"/>
              </p:cNvSpPr>
              <p:nvPr/>
            </p:nvSpPr>
            <p:spPr bwMode="auto">
              <a:xfrm>
                <a:off x="3995" y="2642"/>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2790" name="Rectangle 63"/>
              <p:cNvSpPr>
                <a:spLocks noChangeArrowheads="1"/>
              </p:cNvSpPr>
              <p:nvPr/>
            </p:nvSpPr>
            <p:spPr bwMode="auto">
              <a:xfrm>
                <a:off x="4082" y="2655"/>
                <a:ext cx="141" cy="11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2791" name="Rectangle 64"/>
              <p:cNvSpPr>
                <a:spLocks noChangeArrowheads="1"/>
              </p:cNvSpPr>
              <p:nvPr/>
            </p:nvSpPr>
            <p:spPr bwMode="auto">
              <a:xfrm>
                <a:off x="4007" y="2594"/>
                <a:ext cx="29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b="1">
                    <a:latin typeface="Comic Sans MS" panose="030F0702030302020204" pitchFamily="66" charset="0"/>
                  </a:rPr>
                  <a:t>2c</a:t>
                </a:r>
              </a:p>
            </p:txBody>
          </p:sp>
        </p:grpSp>
        <p:grpSp>
          <p:nvGrpSpPr>
            <p:cNvPr id="242745" name="Group 73"/>
            <p:cNvGrpSpPr>
              <a:grpSpLocks/>
            </p:cNvGrpSpPr>
            <p:nvPr/>
          </p:nvGrpSpPr>
          <p:grpSpPr bwMode="auto">
            <a:xfrm>
              <a:off x="4161" y="2884"/>
              <a:ext cx="317" cy="252"/>
              <a:chOff x="4161" y="2884"/>
              <a:chExt cx="317" cy="252"/>
            </a:xfrm>
          </p:grpSpPr>
          <p:sp>
            <p:nvSpPr>
              <p:cNvPr id="242778" name="Oval 66"/>
              <p:cNvSpPr>
                <a:spLocks noChangeArrowheads="1"/>
              </p:cNvSpPr>
              <p:nvPr/>
            </p:nvSpPr>
            <p:spPr bwMode="auto">
              <a:xfrm>
                <a:off x="4164" y="2998"/>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2779" name="Line 67"/>
              <p:cNvSpPr>
                <a:spLocks noChangeShapeType="1"/>
              </p:cNvSpPr>
              <p:nvPr/>
            </p:nvSpPr>
            <p:spPr bwMode="auto">
              <a:xfrm>
                <a:off x="4164" y="2991"/>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2780" name="Line 68"/>
              <p:cNvSpPr>
                <a:spLocks noChangeShapeType="1"/>
              </p:cNvSpPr>
              <p:nvPr/>
            </p:nvSpPr>
            <p:spPr bwMode="auto">
              <a:xfrm>
                <a:off x="4477" y="2991"/>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2781" name="Rectangle 69"/>
              <p:cNvSpPr>
                <a:spLocks noChangeArrowheads="1"/>
              </p:cNvSpPr>
              <p:nvPr/>
            </p:nvSpPr>
            <p:spPr bwMode="auto">
              <a:xfrm>
                <a:off x="4164" y="2991"/>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42782" name="Oval 70"/>
              <p:cNvSpPr>
                <a:spLocks noChangeArrowheads="1"/>
              </p:cNvSpPr>
              <p:nvPr/>
            </p:nvSpPr>
            <p:spPr bwMode="auto">
              <a:xfrm>
                <a:off x="4161" y="2932"/>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2783" name="Rectangle 71"/>
              <p:cNvSpPr>
                <a:spLocks noChangeArrowheads="1"/>
              </p:cNvSpPr>
              <p:nvPr/>
            </p:nvSpPr>
            <p:spPr bwMode="auto">
              <a:xfrm>
                <a:off x="4248" y="2945"/>
                <a:ext cx="142" cy="11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2784" name="Rectangle 72"/>
              <p:cNvSpPr>
                <a:spLocks noChangeArrowheads="1"/>
              </p:cNvSpPr>
              <p:nvPr/>
            </p:nvSpPr>
            <p:spPr bwMode="auto">
              <a:xfrm>
                <a:off x="4166" y="2884"/>
                <a:ext cx="3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b="1">
                    <a:latin typeface="Comic Sans MS" panose="030F0702030302020204" pitchFamily="66" charset="0"/>
                  </a:rPr>
                  <a:t>2b</a:t>
                </a:r>
              </a:p>
            </p:txBody>
          </p:sp>
        </p:grpSp>
        <p:grpSp>
          <p:nvGrpSpPr>
            <p:cNvPr id="242746" name="Group 82"/>
            <p:cNvGrpSpPr>
              <a:grpSpLocks/>
            </p:cNvGrpSpPr>
            <p:nvPr/>
          </p:nvGrpSpPr>
          <p:grpSpPr bwMode="auto">
            <a:xfrm>
              <a:off x="2631" y="3254"/>
              <a:ext cx="316" cy="252"/>
              <a:chOff x="2631" y="3254"/>
              <a:chExt cx="316" cy="252"/>
            </a:xfrm>
          </p:grpSpPr>
          <p:sp>
            <p:nvSpPr>
              <p:cNvPr id="242770" name="Oval 74"/>
              <p:cNvSpPr>
                <a:spLocks noChangeArrowheads="1"/>
              </p:cNvSpPr>
              <p:nvPr/>
            </p:nvSpPr>
            <p:spPr bwMode="auto">
              <a:xfrm>
                <a:off x="2634" y="3376"/>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2771" name="Line 75"/>
              <p:cNvSpPr>
                <a:spLocks noChangeShapeType="1"/>
              </p:cNvSpPr>
              <p:nvPr/>
            </p:nvSpPr>
            <p:spPr bwMode="auto">
              <a:xfrm>
                <a:off x="2634" y="3369"/>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2772" name="Line 76"/>
              <p:cNvSpPr>
                <a:spLocks noChangeShapeType="1"/>
              </p:cNvSpPr>
              <p:nvPr/>
            </p:nvSpPr>
            <p:spPr bwMode="auto">
              <a:xfrm>
                <a:off x="2947" y="3369"/>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2773" name="Rectangle 77"/>
              <p:cNvSpPr>
                <a:spLocks noChangeArrowheads="1"/>
              </p:cNvSpPr>
              <p:nvPr/>
            </p:nvSpPr>
            <p:spPr bwMode="auto">
              <a:xfrm>
                <a:off x="2634" y="3369"/>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42774" name="Oval 78"/>
              <p:cNvSpPr>
                <a:spLocks noChangeArrowheads="1"/>
              </p:cNvSpPr>
              <p:nvPr/>
            </p:nvSpPr>
            <p:spPr bwMode="auto">
              <a:xfrm>
                <a:off x="2631" y="3310"/>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42775" name="Group 81"/>
              <p:cNvGrpSpPr>
                <a:grpSpLocks/>
              </p:cNvGrpSpPr>
              <p:nvPr/>
            </p:nvGrpSpPr>
            <p:grpSpPr bwMode="auto">
              <a:xfrm>
                <a:off x="2634" y="3254"/>
                <a:ext cx="312" cy="252"/>
                <a:chOff x="2634" y="3254"/>
                <a:chExt cx="312" cy="252"/>
              </a:xfrm>
            </p:grpSpPr>
            <p:sp>
              <p:nvSpPr>
                <p:cNvPr id="242776" name="Rectangle 79"/>
                <p:cNvSpPr>
                  <a:spLocks noChangeArrowheads="1"/>
                </p:cNvSpPr>
                <p:nvPr/>
              </p:nvSpPr>
              <p:spPr bwMode="auto">
                <a:xfrm>
                  <a:off x="2716" y="3315"/>
                  <a:ext cx="141"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2777" name="Rectangle 80"/>
                <p:cNvSpPr>
                  <a:spLocks noChangeArrowheads="1"/>
                </p:cNvSpPr>
                <p:nvPr/>
              </p:nvSpPr>
              <p:spPr bwMode="auto">
                <a:xfrm>
                  <a:off x="2634" y="3254"/>
                  <a:ext cx="3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b="1">
                      <a:latin typeface="Comic Sans MS" panose="030F0702030302020204" pitchFamily="66" charset="0"/>
                    </a:rPr>
                    <a:t>1b</a:t>
                  </a:r>
                </a:p>
              </p:txBody>
            </p:sp>
          </p:grpSp>
        </p:grpSp>
        <p:grpSp>
          <p:nvGrpSpPr>
            <p:cNvPr id="242747" name="Group 91"/>
            <p:cNvGrpSpPr>
              <a:grpSpLocks/>
            </p:cNvGrpSpPr>
            <p:nvPr/>
          </p:nvGrpSpPr>
          <p:grpSpPr bwMode="auto">
            <a:xfrm>
              <a:off x="1043" y="2407"/>
              <a:ext cx="316" cy="252"/>
              <a:chOff x="1043" y="2407"/>
              <a:chExt cx="316" cy="252"/>
            </a:xfrm>
          </p:grpSpPr>
          <p:sp>
            <p:nvSpPr>
              <p:cNvPr id="242762" name="Oval 83"/>
              <p:cNvSpPr>
                <a:spLocks noChangeArrowheads="1"/>
              </p:cNvSpPr>
              <p:nvPr/>
            </p:nvSpPr>
            <p:spPr bwMode="auto">
              <a:xfrm>
                <a:off x="1046" y="2529"/>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2763" name="Line 84"/>
              <p:cNvSpPr>
                <a:spLocks noChangeShapeType="1"/>
              </p:cNvSpPr>
              <p:nvPr/>
            </p:nvSpPr>
            <p:spPr bwMode="auto">
              <a:xfrm>
                <a:off x="1046" y="2522"/>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2764" name="Line 85"/>
              <p:cNvSpPr>
                <a:spLocks noChangeShapeType="1"/>
              </p:cNvSpPr>
              <p:nvPr/>
            </p:nvSpPr>
            <p:spPr bwMode="auto">
              <a:xfrm>
                <a:off x="1359" y="2522"/>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2765" name="Rectangle 86"/>
              <p:cNvSpPr>
                <a:spLocks noChangeArrowheads="1"/>
              </p:cNvSpPr>
              <p:nvPr/>
            </p:nvSpPr>
            <p:spPr bwMode="auto">
              <a:xfrm>
                <a:off x="1046" y="2522"/>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242766" name="Oval 87"/>
              <p:cNvSpPr>
                <a:spLocks noChangeArrowheads="1"/>
              </p:cNvSpPr>
              <p:nvPr/>
            </p:nvSpPr>
            <p:spPr bwMode="auto">
              <a:xfrm>
                <a:off x="1043" y="2463"/>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42767" name="Group 90"/>
              <p:cNvGrpSpPr>
                <a:grpSpLocks/>
              </p:cNvGrpSpPr>
              <p:nvPr/>
            </p:nvGrpSpPr>
            <p:grpSpPr bwMode="auto">
              <a:xfrm>
                <a:off x="1053" y="2407"/>
                <a:ext cx="299" cy="252"/>
                <a:chOff x="1053" y="2407"/>
                <a:chExt cx="299" cy="252"/>
              </a:xfrm>
            </p:grpSpPr>
            <p:sp>
              <p:nvSpPr>
                <p:cNvPr id="242768" name="Rectangle 88"/>
                <p:cNvSpPr>
                  <a:spLocks noChangeArrowheads="1"/>
                </p:cNvSpPr>
                <p:nvPr/>
              </p:nvSpPr>
              <p:spPr bwMode="auto">
                <a:xfrm>
                  <a:off x="1128" y="2468"/>
                  <a:ext cx="141"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2769" name="Rectangle 89"/>
                <p:cNvSpPr>
                  <a:spLocks noChangeArrowheads="1"/>
                </p:cNvSpPr>
                <p:nvPr/>
              </p:nvSpPr>
              <p:spPr bwMode="auto">
                <a:xfrm>
                  <a:off x="1053" y="2407"/>
                  <a:ext cx="29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b="1">
                      <a:latin typeface="Comic Sans MS" panose="030F0702030302020204" pitchFamily="66" charset="0"/>
                    </a:rPr>
                    <a:t>3c</a:t>
                  </a:r>
                </a:p>
              </p:txBody>
            </p:sp>
          </p:grpSp>
        </p:grpSp>
        <p:sp>
          <p:nvSpPr>
            <p:cNvPr id="242748" name="Line 92"/>
            <p:cNvSpPr>
              <a:spLocks noChangeShapeType="1"/>
            </p:cNvSpPr>
            <p:nvPr/>
          </p:nvSpPr>
          <p:spPr bwMode="auto">
            <a:xfrm flipH="1">
              <a:off x="1987" y="3146"/>
              <a:ext cx="93" cy="102"/>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2749" name="Line 93"/>
            <p:cNvSpPr>
              <a:spLocks noChangeShapeType="1"/>
            </p:cNvSpPr>
            <p:nvPr/>
          </p:nvSpPr>
          <p:spPr bwMode="auto">
            <a:xfrm>
              <a:off x="2241" y="3171"/>
              <a:ext cx="0" cy="246"/>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2750" name="Line 94"/>
            <p:cNvSpPr>
              <a:spLocks noChangeShapeType="1"/>
            </p:cNvSpPr>
            <p:nvPr/>
          </p:nvSpPr>
          <p:spPr bwMode="auto">
            <a:xfrm>
              <a:off x="2343" y="3138"/>
              <a:ext cx="313" cy="211"/>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2751" name="Line 95"/>
            <p:cNvSpPr>
              <a:spLocks noChangeShapeType="1"/>
            </p:cNvSpPr>
            <p:nvPr/>
          </p:nvSpPr>
          <p:spPr bwMode="auto">
            <a:xfrm flipH="1">
              <a:off x="2419" y="3426"/>
              <a:ext cx="237" cy="76"/>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2752" name="Line 96"/>
            <p:cNvSpPr>
              <a:spLocks noChangeShapeType="1"/>
            </p:cNvSpPr>
            <p:nvPr/>
          </p:nvSpPr>
          <p:spPr bwMode="auto">
            <a:xfrm flipH="1" flipV="1">
              <a:off x="2055" y="3314"/>
              <a:ext cx="568" cy="51"/>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2753" name="Line 97"/>
            <p:cNvSpPr>
              <a:spLocks noChangeShapeType="1"/>
            </p:cNvSpPr>
            <p:nvPr/>
          </p:nvSpPr>
          <p:spPr bwMode="auto">
            <a:xfrm flipV="1">
              <a:off x="3800" y="2738"/>
              <a:ext cx="220" cy="85"/>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2754" name="Line 98"/>
            <p:cNvSpPr>
              <a:spLocks noChangeShapeType="1"/>
            </p:cNvSpPr>
            <p:nvPr/>
          </p:nvSpPr>
          <p:spPr bwMode="auto">
            <a:xfrm>
              <a:off x="3563" y="3773"/>
              <a:ext cx="483" cy="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2755" name="Line 99"/>
            <p:cNvSpPr>
              <a:spLocks noChangeShapeType="1"/>
            </p:cNvSpPr>
            <p:nvPr/>
          </p:nvSpPr>
          <p:spPr bwMode="auto">
            <a:xfrm>
              <a:off x="3575" y="3971"/>
              <a:ext cx="483"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2756" name="Rectangle 100"/>
            <p:cNvSpPr>
              <a:spLocks noChangeArrowheads="1"/>
            </p:cNvSpPr>
            <p:nvPr/>
          </p:nvSpPr>
          <p:spPr bwMode="auto">
            <a:xfrm>
              <a:off x="4098" y="3638"/>
              <a:ext cx="82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latin typeface="Comic Sans MS" panose="030F0702030302020204" pitchFamily="66" charset="0"/>
                </a:rPr>
                <a:t>eBGP session</a:t>
              </a:r>
            </a:p>
          </p:txBody>
        </p:sp>
        <p:sp>
          <p:nvSpPr>
            <p:cNvPr id="242757" name="Rectangle 101"/>
            <p:cNvSpPr>
              <a:spLocks noChangeArrowheads="1"/>
            </p:cNvSpPr>
            <p:nvPr/>
          </p:nvSpPr>
          <p:spPr bwMode="auto">
            <a:xfrm>
              <a:off x="4115" y="3858"/>
              <a:ext cx="78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latin typeface="Comic Sans MS" panose="030F0702030302020204" pitchFamily="66" charset="0"/>
                </a:rPr>
                <a:t>iBGP session</a:t>
              </a:r>
            </a:p>
          </p:txBody>
        </p:sp>
        <p:sp>
          <p:nvSpPr>
            <p:cNvPr id="242758" name="Line 102"/>
            <p:cNvSpPr>
              <a:spLocks noChangeShapeType="1"/>
            </p:cNvSpPr>
            <p:nvPr/>
          </p:nvSpPr>
          <p:spPr bwMode="auto">
            <a:xfrm flipH="1" flipV="1">
              <a:off x="1310" y="2587"/>
              <a:ext cx="152" cy="11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2759" name="Line 103"/>
            <p:cNvSpPr>
              <a:spLocks noChangeShapeType="1"/>
            </p:cNvSpPr>
            <p:nvPr/>
          </p:nvSpPr>
          <p:spPr bwMode="auto">
            <a:xfrm flipH="1">
              <a:off x="1039" y="2604"/>
              <a:ext cx="93" cy="237"/>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2760" name="Line 104"/>
            <p:cNvSpPr>
              <a:spLocks noChangeShapeType="1"/>
            </p:cNvSpPr>
            <p:nvPr/>
          </p:nvSpPr>
          <p:spPr bwMode="auto">
            <a:xfrm>
              <a:off x="4240" y="2782"/>
              <a:ext cx="43" cy="144"/>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2761" name="Line 105"/>
            <p:cNvSpPr>
              <a:spLocks noChangeShapeType="1"/>
            </p:cNvSpPr>
            <p:nvPr/>
          </p:nvSpPr>
          <p:spPr bwMode="auto">
            <a:xfrm>
              <a:off x="1996" y="3366"/>
              <a:ext cx="127" cy="85"/>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5682780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2119313" y="230189"/>
            <a:ext cx="7772400" cy="712787"/>
          </a:xfrm>
        </p:spPr>
        <p:txBody>
          <a:bodyPr>
            <a:normAutofit/>
          </a:bodyPr>
          <a:lstStyle/>
          <a:p>
            <a:pPr eaLnBrk="1" hangingPunct="1"/>
            <a:r>
              <a:rPr lang="zh-CN" altLang="en-US" sz="3200" b="1" dirty="0" smtClean="0">
                <a:latin typeface="宋体" panose="02010600030101010101" pitchFamily="2" charset="-122"/>
                <a:ea typeface="宋体" panose="02010600030101010101" pitchFamily="2" charset="-122"/>
              </a:rPr>
              <a:t>传播可达信息</a:t>
            </a:r>
          </a:p>
        </p:txBody>
      </p:sp>
      <p:sp>
        <p:nvSpPr>
          <p:cNvPr id="244739" name="Rectangle 3"/>
          <p:cNvSpPr>
            <a:spLocks noGrp="1" noChangeArrowheads="1"/>
          </p:cNvSpPr>
          <p:nvPr>
            <p:ph idx="1"/>
          </p:nvPr>
        </p:nvSpPr>
        <p:spPr>
          <a:xfrm>
            <a:off x="2030413" y="1317625"/>
            <a:ext cx="7950200" cy="2370138"/>
          </a:xfrm>
        </p:spPr>
        <p:txBody>
          <a:bodyPr/>
          <a:lstStyle/>
          <a:p>
            <a:pPr eaLnBrk="1" hangingPunct="1">
              <a:lnSpc>
                <a:spcPct val="100000"/>
              </a:lnSpc>
            </a:pPr>
            <a:r>
              <a:rPr lang="zh-CN" altLang="en-US" sz="2000" b="1" dirty="0">
                <a:latin typeface="宋体" panose="02010600030101010101" pitchFamily="2" charset="-122"/>
                <a:ea typeface="宋体" panose="02010600030101010101" pitchFamily="2" charset="-122"/>
              </a:rPr>
              <a:t>在</a:t>
            </a:r>
            <a:r>
              <a:rPr lang="en-US" altLang="zh-CN" sz="2000" b="1" dirty="0">
                <a:latin typeface="宋体" panose="02010600030101010101" pitchFamily="2" charset="-122"/>
                <a:ea typeface="宋体" panose="02010600030101010101" pitchFamily="2" charset="-122"/>
              </a:rPr>
              <a:t>3A</a:t>
            </a:r>
            <a:r>
              <a:rPr lang="zh-CN" altLang="en-US" sz="2000" b="1" dirty="0">
                <a:latin typeface="宋体" panose="02010600030101010101" pitchFamily="2" charset="-122"/>
                <a:ea typeface="宋体" panose="02010600030101010101" pitchFamily="2" charset="-122"/>
              </a:rPr>
              <a:t>和</a:t>
            </a:r>
            <a:r>
              <a:rPr lang="en-US" altLang="zh-CN" sz="2000" b="1" dirty="0">
                <a:latin typeface="宋体" panose="02010600030101010101" pitchFamily="2" charset="-122"/>
                <a:ea typeface="宋体" panose="02010600030101010101" pitchFamily="2" charset="-122"/>
              </a:rPr>
              <a:t>1C</a:t>
            </a:r>
            <a:r>
              <a:rPr lang="zh-CN" altLang="en-US" sz="2000" b="1" dirty="0">
                <a:latin typeface="宋体" panose="02010600030101010101" pitchFamily="2" charset="-122"/>
                <a:ea typeface="宋体" panose="02010600030101010101" pitchFamily="2" charset="-122"/>
              </a:rPr>
              <a:t>的</a:t>
            </a:r>
            <a:r>
              <a:rPr lang="en-US" altLang="zh-CN" sz="2000" b="1" dirty="0" err="1">
                <a:latin typeface="宋体" panose="02010600030101010101" pitchFamily="2" charset="-122"/>
                <a:ea typeface="宋体" panose="02010600030101010101" pitchFamily="2" charset="-122"/>
              </a:rPr>
              <a:t>eBGP</a:t>
            </a:r>
            <a:r>
              <a:rPr lang="zh-CN" altLang="en-US" sz="2000" b="1" dirty="0">
                <a:latin typeface="宋体" panose="02010600030101010101" pitchFamily="2" charset="-122"/>
                <a:ea typeface="宋体" panose="02010600030101010101" pitchFamily="2" charset="-122"/>
              </a:rPr>
              <a:t>会话中，</a:t>
            </a:r>
            <a:r>
              <a:rPr lang="en-US" altLang="zh-CN" sz="2000" b="1" dirty="0">
                <a:latin typeface="宋体" panose="02010600030101010101" pitchFamily="2" charset="-122"/>
                <a:ea typeface="宋体" panose="02010600030101010101" pitchFamily="2" charset="-122"/>
              </a:rPr>
              <a:t>AS3</a:t>
            </a:r>
            <a:r>
              <a:rPr lang="zh-CN" altLang="en-US" sz="2000" b="1" dirty="0">
                <a:latin typeface="宋体" panose="02010600030101010101" pitchFamily="2" charset="-122"/>
                <a:ea typeface="宋体" panose="02010600030101010101" pitchFamily="2" charset="-122"/>
              </a:rPr>
              <a:t>向</a:t>
            </a:r>
            <a:r>
              <a:rPr lang="en-US" altLang="zh-CN" sz="2000" b="1" dirty="0">
                <a:latin typeface="宋体" panose="02010600030101010101" pitchFamily="2" charset="-122"/>
                <a:ea typeface="宋体" panose="02010600030101010101" pitchFamily="2" charset="-122"/>
              </a:rPr>
              <a:t>AS1</a:t>
            </a:r>
            <a:r>
              <a:rPr lang="zh-CN" altLang="en-US" sz="2000" b="1" dirty="0">
                <a:latin typeface="宋体" panose="02010600030101010101" pitchFamily="2" charset="-122"/>
                <a:ea typeface="宋体" panose="02010600030101010101" pitchFamily="2" charset="-122"/>
              </a:rPr>
              <a:t>通告一个前缀可达信息。</a:t>
            </a:r>
          </a:p>
          <a:p>
            <a:pPr eaLnBrk="1" hangingPunct="1">
              <a:lnSpc>
                <a:spcPct val="100000"/>
              </a:lnSpc>
            </a:pPr>
            <a:r>
              <a:rPr lang="en-US" altLang="zh-CN" sz="2000" b="1" dirty="0">
                <a:latin typeface="宋体" panose="02010600030101010101" pitchFamily="2" charset="-122"/>
                <a:ea typeface="宋体" panose="02010600030101010101" pitchFamily="2" charset="-122"/>
              </a:rPr>
              <a:t>1c</a:t>
            </a:r>
            <a:r>
              <a:rPr lang="zh-CN" altLang="en-US" sz="2000" b="1" dirty="0">
                <a:latin typeface="宋体" panose="02010600030101010101" pitchFamily="2" charset="-122"/>
                <a:ea typeface="宋体" panose="02010600030101010101" pitchFamily="2" charset="-122"/>
              </a:rPr>
              <a:t>通过</a:t>
            </a:r>
            <a:r>
              <a:rPr lang="en-US" altLang="zh-CN" sz="2000" b="1" dirty="0" err="1">
                <a:latin typeface="宋体" panose="02010600030101010101" pitchFamily="2" charset="-122"/>
                <a:ea typeface="宋体" panose="02010600030101010101" pitchFamily="2" charset="-122"/>
              </a:rPr>
              <a:t>iBGP</a:t>
            </a:r>
            <a:r>
              <a:rPr lang="zh-CN" altLang="en-US" sz="2000" b="1" dirty="0">
                <a:latin typeface="宋体" panose="02010600030101010101" pitchFamily="2" charset="-122"/>
                <a:ea typeface="宋体" panose="02010600030101010101" pitchFamily="2" charset="-122"/>
              </a:rPr>
              <a:t>会话向</a:t>
            </a:r>
            <a:r>
              <a:rPr lang="en-US" altLang="zh-CN" sz="2000" b="1" dirty="0">
                <a:latin typeface="宋体" panose="02010600030101010101" pitchFamily="2" charset="-122"/>
                <a:ea typeface="宋体" panose="02010600030101010101" pitchFamily="2" charset="-122"/>
              </a:rPr>
              <a:t>AS1</a:t>
            </a:r>
            <a:r>
              <a:rPr lang="zh-CN" altLang="en-US" sz="2000" b="1" dirty="0">
                <a:latin typeface="宋体" panose="02010600030101010101" pitchFamily="2" charset="-122"/>
                <a:ea typeface="宋体" panose="02010600030101010101" pitchFamily="2" charset="-122"/>
              </a:rPr>
              <a:t>中的所有路由器发布这个新的前缀可达信息。</a:t>
            </a:r>
          </a:p>
          <a:p>
            <a:pPr eaLnBrk="1" hangingPunct="1">
              <a:lnSpc>
                <a:spcPct val="100000"/>
              </a:lnSpc>
            </a:pPr>
            <a:r>
              <a:rPr lang="en-US" altLang="zh-CN" sz="2000" b="1" dirty="0">
                <a:latin typeface="宋体" panose="02010600030101010101" pitchFamily="2" charset="-122"/>
                <a:ea typeface="宋体" panose="02010600030101010101" pitchFamily="2" charset="-122"/>
              </a:rPr>
              <a:t>1b </a:t>
            </a:r>
            <a:r>
              <a:rPr lang="zh-CN" altLang="en-US" sz="2000" b="1" dirty="0">
                <a:latin typeface="宋体" panose="02010600030101010101" pitchFamily="2" charset="-122"/>
                <a:ea typeface="宋体" panose="02010600030101010101" pitchFamily="2" charset="-122"/>
              </a:rPr>
              <a:t>又将这个可达信息通过</a:t>
            </a:r>
            <a:r>
              <a:rPr lang="en-US" altLang="zh-CN" sz="2000" b="1" dirty="0">
                <a:latin typeface="宋体" panose="02010600030101010101" pitchFamily="2" charset="-122"/>
                <a:ea typeface="宋体" panose="02010600030101010101" pitchFamily="2" charset="-122"/>
              </a:rPr>
              <a:t>1b</a:t>
            </a:r>
            <a:r>
              <a:rPr lang="zh-CN" altLang="en-US" sz="2000" b="1" dirty="0">
                <a:latin typeface="宋体" panose="02010600030101010101" pitchFamily="2" charset="-122"/>
                <a:ea typeface="宋体" panose="02010600030101010101" pitchFamily="2" charset="-122"/>
              </a:rPr>
              <a:t>和</a:t>
            </a:r>
            <a:r>
              <a:rPr lang="en-US" altLang="zh-CN" sz="2000" b="1" dirty="0">
                <a:latin typeface="宋体" panose="02010600030101010101" pitchFamily="2" charset="-122"/>
                <a:ea typeface="宋体" panose="02010600030101010101" pitchFamily="2" charset="-122"/>
              </a:rPr>
              <a:t>2a</a:t>
            </a:r>
            <a:r>
              <a:rPr lang="zh-CN" altLang="en-US" sz="2000" b="1" dirty="0">
                <a:latin typeface="宋体" panose="02010600030101010101" pitchFamily="2" charset="-122"/>
                <a:ea typeface="宋体" panose="02010600030101010101" pitchFamily="2" charset="-122"/>
              </a:rPr>
              <a:t>之间的</a:t>
            </a:r>
            <a:r>
              <a:rPr lang="en-US" altLang="zh-CN" sz="2000" b="1" dirty="0" err="1">
                <a:latin typeface="宋体" panose="02010600030101010101" pitchFamily="2" charset="-122"/>
                <a:ea typeface="宋体" panose="02010600030101010101" pitchFamily="2" charset="-122"/>
              </a:rPr>
              <a:t>eBGP</a:t>
            </a:r>
            <a:r>
              <a:rPr lang="zh-CN" altLang="en-US" sz="2000" b="1" dirty="0">
                <a:latin typeface="宋体" panose="02010600030101010101" pitchFamily="2" charset="-122"/>
                <a:ea typeface="宋体" panose="02010600030101010101" pitchFamily="2" charset="-122"/>
              </a:rPr>
              <a:t>会话通告给</a:t>
            </a:r>
            <a:r>
              <a:rPr lang="en-US" altLang="zh-CN" sz="2000" b="1" dirty="0">
                <a:latin typeface="宋体" panose="02010600030101010101" pitchFamily="2" charset="-122"/>
                <a:ea typeface="宋体" panose="02010600030101010101" pitchFamily="2" charset="-122"/>
              </a:rPr>
              <a:t>AS2</a:t>
            </a:r>
            <a:r>
              <a:rPr lang="zh-CN" altLang="en-US" sz="2000" b="1" dirty="0">
                <a:latin typeface="宋体" panose="02010600030101010101" pitchFamily="2" charset="-122"/>
                <a:ea typeface="宋体" panose="02010600030101010101" pitchFamily="2" charset="-122"/>
              </a:rPr>
              <a:t>。</a:t>
            </a:r>
          </a:p>
          <a:p>
            <a:pPr eaLnBrk="1" hangingPunct="1">
              <a:lnSpc>
                <a:spcPct val="100000"/>
              </a:lnSpc>
            </a:pPr>
            <a:r>
              <a:rPr lang="zh-CN" altLang="en-US" sz="2000" b="1" dirty="0">
                <a:latin typeface="宋体" panose="02010600030101010101" pitchFamily="2" charset="-122"/>
                <a:ea typeface="宋体" panose="02010600030101010101" pitchFamily="2" charset="-122"/>
              </a:rPr>
              <a:t>当路由器得知一个新的前缀时，就在它的转发表中为该前缀创建一个项。</a:t>
            </a:r>
          </a:p>
        </p:txBody>
      </p:sp>
      <p:sp>
        <p:nvSpPr>
          <p:cNvPr id="226307" name="灯片编号占位符 4"/>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A9E952FC-ED6C-4C1A-A447-37AE56D035A7}" type="slidenum">
              <a:rPr altLang="zh-CN" dirty="0" smtClean="0">
                <a:solidFill>
                  <a:srgbClr val="919293"/>
                </a:solidFill>
                <a:ea typeface="黑体" panose="02010609060101010101" pitchFamily="49" charset="-122"/>
              </a:rPr>
              <a:pPr>
                <a:defRPr/>
              </a:pPr>
              <a:t>47</a:t>
            </a:fld>
            <a:endParaRPr lang="zh-CN" altLang="zh-CN" smtClean="0">
              <a:solidFill>
                <a:srgbClr val="919293"/>
              </a:solidFill>
              <a:ea typeface="黑体" panose="02010609060101010101" pitchFamily="49" charset="-122"/>
            </a:endParaRPr>
          </a:p>
        </p:txBody>
      </p:sp>
      <p:grpSp>
        <p:nvGrpSpPr>
          <p:cNvPr id="244741" name="组合 1"/>
          <p:cNvGrpSpPr>
            <a:grpSpLocks/>
          </p:cNvGrpSpPr>
          <p:nvPr/>
        </p:nvGrpSpPr>
        <p:grpSpPr bwMode="auto">
          <a:xfrm>
            <a:off x="1905001" y="3606800"/>
            <a:ext cx="8209281" cy="2186623"/>
            <a:chOff x="550" y="6558"/>
            <a:chExt cx="12927" cy="3442"/>
          </a:xfrm>
        </p:grpSpPr>
        <p:sp>
          <p:nvSpPr>
            <p:cNvPr id="244742" name="Freeform 2"/>
            <p:cNvSpPr>
              <a:spLocks noChangeArrowheads="1"/>
            </p:cNvSpPr>
            <p:nvPr/>
          </p:nvSpPr>
          <p:spPr bwMode="auto">
            <a:xfrm>
              <a:off x="11460" y="7185"/>
              <a:ext cx="1845" cy="2770"/>
            </a:xfrm>
            <a:custGeom>
              <a:avLst/>
              <a:gdLst>
                <a:gd name="T0" fmla="*/ 80 w 738"/>
                <a:gd name="T1" fmla="*/ 985 h 1108"/>
                <a:gd name="T2" fmla="*/ 533 w 738"/>
                <a:gd name="T3" fmla="*/ 430 h 1108"/>
                <a:gd name="T4" fmla="*/ 1658 w 738"/>
                <a:gd name="T5" fmla="*/ 140 h 1108"/>
                <a:gd name="T6" fmla="*/ 1653 w 738"/>
                <a:gd name="T7" fmla="*/ 1273 h 1108"/>
                <a:gd name="T8" fmla="*/ 1693 w 738"/>
                <a:gd name="T9" fmla="*/ 2580 h 1108"/>
                <a:gd name="T10" fmla="*/ 845 w 738"/>
                <a:gd name="T11" fmla="*/ 2405 h 1108"/>
                <a:gd name="T12" fmla="*/ 128 w 738"/>
                <a:gd name="T13" fmla="*/ 2023 h 1108"/>
                <a:gd name="T14" fmla="*/ 80 w 738"/>
                <a:gd name="T15" fmla="*/ 985 h 11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4743" name="Freeform 4"/>
            <p:cNvSpPr>
              <a:spLocks noChangeArrowheads="1"/>
            </p:cNvSpPr>
            <p:nvPr/>
          </p:nvSpPr>
          <p:spPr bwMode="auto">
            <a:xfrm>
              <a:off x="8238" y="7673"/>
              <a:ext cx="3062" cy="2035"/>
            </a:xfrm>
            <a:custGeom>
              <a:avLst/>
              <a:gdLst>
                <a:gd name="T0" fmla="*/ 148 w 1162"/>
                <a:gd name="T1" fmla="*/ 607 h 543"/>
                <a:gd name="T2" fmla="*/ 970 w 1162"/>
                <a:gd name="T3" fmla="*/ 52 h 543"/>
                <a:gd name="T4" fmla="*/ 2477 w 1162"/>
                <a:gd name="T5" fmla="*/ 296 h 543"/>
                <a:gd name="T6" fmla="*/ 3015 w 1162"/>
                <a:gd name="T7" fmla="*/ 896 h 543"/>
                <a:gd name="T8" fmla="*/ 2762 w 1162"/>
                <a:gd name="T9" fmla="*/ 1690 h 543"/>
                <a:gd name="T10" fmla="*/ 1544 w 1162"/>
                <a:gd name="T11" fmla="*/ 2028 h 543"/>
                <a:gd name="T12" fmla="*/ 232 w 1162"/>
                <a:gd name="T13" fmla="*/ 1645 h 543"/>
                <a:gd name="T14" fmla="*/ 148 w 1162"/>
                <a:gd name="T15" fmla="*/ 607 h 5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4744" name="Freeform 5"/>
            <p:cNvSpPr>
              <a:spLocks noChangeArrowheads="1"/>
            </p:cNvSpPr>
            <p:nvPr/>
          </p:nvSpPr>
          <p:spPr bwMode="auto">
            <a:xfrm>
              <a:off x="2328" y="6558"/>
              <a:ext cx="2645" cy="2222"/>
            </a:xfrm>
            <a:custGeom>
              <a:avLst/>
              <a:gdLst>
                <a:gd name="T0" fmla="*/ 194 w 1198"/>
                <a:gd name="T1" fmla="*/ 892 h 451"/>
                <a:gd name="T2" fmla="*/ 397 w 1198"/>
                <a:gd name="T3" fmla="*/ 438 h 451"/>
                <a:gd name="T4" fmla="*/ 989 w 1198"/>
                <a:gd name="T5" fmla="*/ 241 h 451"/>
                <a:gd name="T6" fmla="*/ 2181 w 1198"/>
                <a:gd name="T7" fmla="*/ 123 h 451"/>
                <a:gd name="T8" fmla="*/ 2607 w 1198"/>
                <a:gd name="T9" fmla="*/ 971 h 451"/>
                <a:gd name="T10" fmla="*/ 1963 w 1198"/>
                <a:gd name="T11" fmla="*/ 2035 h 451"/>
                <a:gd name="T12" fmla="*/ 678 w 1198"/>
                <a:gd name="T13" fmla="*/ 2094 h 451"/>
                <a:gd name="T14" fmla="*/ 79 w 1198"/>
                <a:gd name="T15" fmla="*/ 1660 h 451"/>
                <a:gd name="T16" fmla="*/ 194 w 1198"/>
                <a:gd name="T17" fmla="*/ 892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4745" name="Freeform 6"/>
            <p:cNvSpPr>
              <a:spLocks noChangeArrowheads="1"/>
            </p:cNvSpPr>
            <p:nvPr/>
          </p:nvSpPr>
          <p:spPr bwMode="auto">
            <a:xfrm>
              <a:off x="3320" y="7730"/>
              <a:ext cx="630" cy="285"/>
            </a:xfrm>
            <a:custGeom>
              <a:avLst/>
              <a:gdLst>
                <a:gd name="T0" fmla="*/ 0 w 252"/>
                <a:gd name="T1" fmla="*/ 285 h 114"/>
                <a:gd name="T2" fmla="*/ 630 w 252"/>
                <a:gd name="T3" fmla="*/ 0 h 114"/>
                <a:gd name="T4" fmla="*/ 0 60000 65536"/>
                <a:gd name="T5" fmla="*/ 0 60000 65536"/>
              </a:gdLst>
              <a:ahLst/>
              <a:cxnLst>
                <a:cxn ang="T4">
                  <a:pos x="T0" y="T1"/>
                </a:cxn>
                <a:cxn ang="T5">
                  <a:pos x="T2" y="T3"/>
                </a:cxn>
              </a:cxnLst>
              <a:rect l="0" t="0" r="r" b="b"/>
              <a:pathLst>
                <a:path w="252" h="114">
                  <a:moveTo>
                    <a:pt x="0" y="114"/>
                  </a:moveTo>
                  <a:lnTo>
                    <a:pt x="252" y="0"/>
                  </a:lnTo>
                </a:path>
              </a:pathLst>
            </a:custGeom>
            <a:noFill/>
            <a:ln w="127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4746" name="Text Box 7"/>
            <p:cNvSpPr txBox="1">
              <a:spLocks noChangeArrowheads="1"/>
            </p:cNvSpPr>
            <p:nvPr/>
          </p:nvSpPr>
          <p:spPr bwMode="auto">
            <a:xfrm>
              <a:off x="3233" y="8078"/>
              <a:ext cx="1047"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000">
                  <a:latin typeface="Arial" panose="020B0604020202020204" pitchFamily="34" charset="0"/>
                  <a:ea typeface="MS PGothic" panose="020B0600070205080204" pitchFamily="34" charset="-128"/>
                </a:rPr>
                <a:t>AS3</a:t>
              </a:r>
              <a:endParaRPr lang="en-US" altLang="zh-CN">
                <a:latin typeface="Arial" panose="020B0604020202020204" pitchFamily="34" charset="0"/>
                <a:ea typeface="MS PGothic" panose="020B0600070205080204" pitchFamily="34" charset="-128"/>
              </a:endParaRPr>
            </a:p>
          </p:txBody>
        </p:sp>
        <p:sp>
          <p:nvSpPr>
            <p:cNvPr id="244747" name="Text Box 8"/>
            <p:cNvSpPr txBox="1">
              <a:spLocks noChangeArrowheads="1"/>
            </p:cNvSpPr>
            <p:nvPr/>
          </p:nvSpPr>
          <p:spPr bwMode="auto">
            <a:xfrm>
              <a:off x="9240" y="9125"/>
              <a:ext cx="970"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ea typeface="MS PGothic" panose="020B0600070205080204" pitchFamily="34" charset="-128"/>
                </a:rPr>
                <a:t>AS2</a:t>
              </a:r>
            </a:p>
          </p:txBody>
        </p:sp>
        <p:sp>
          <p:nvSpPr>
            <p:cNvPr id="244748" name="Line 9"/>
            <p:cNvSpPr>
              <a:spLocks noChangeShapeType="1"/>
            </p:cNvSpPr>
            <p:nvPr/>
          </p:nvSpPr>
          <p:spPr bwMode="auto">
            <a:xfrm flipV="1">
              <a:off x="9050" y="8313"/>
              <a:ext cx="685" cy="30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749" name="Line 10"/>
            <p:cNvSpPr>
              <a:spLocks noChangeShapeType="1"/>
            </p:cNvSpPr>
            <p:nvPr/>
          </p:nvSpPr>
          <p:spPr bwMode="auto">
            <a:xfrm flipH="1" flipV="1">
              <a:off x="3660" y="7310"/>
              <a:ext cx="380" cy="2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750" name="Line 11"/>
            <p:cNvSpPr>
              <a:spLocks noChangeShapeType="1"/>
            </p:cNvSpPr>
            <p:nvPr/>
          </p:nvSpPr>
          <p:spPr bwMode="auto">
            <a:xfrm flipH="1">
              <a:off x="2965" y="7300"/>
              <a:ext cx="233" cy="59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44751" name="Group 12"/>
            <p:cNvGrpSpPr>
              <a:grpSpLocks/>
            </p:cNvGrpSpPr>
            <p:nvPr/>
          </p:nvGrpSpPr>
          <p:grpSpPr bwMode="auto">
            <a:xfrm>
              <a:off x="2550" y="7723"/>
              <a:ext cx="790" cy="625"/>
              <a:chOff x="873" y="3243"/>
              <a:chExt cx="316" cy="250"/>
            </a:xfrm>
          </p:grpSpPr>
          <p:sp>
            <p:nvSpPr>
              <p:cNvPr id="244841" name="Oval 13"/>
              <p:cNvSpPr>
                <a:spLocks noChangeArrowheads="1"/>
              </p:cNvSpPr>
              <p:nvPr/>
            </p:nvSpPr>
            <p:spPr bwMode="auto">
              <a:xfrm>
                <a:off x="876" y="3361"/>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44842" name="Line 14"/>
              <p:cNvSpPr>
                <a:spLocks noChangeShapeType="1"/>
              </p:cNvSpPr>
              <p:nvPr/>
            </p:nvSpPr>
            <p:spPr bwMode="auto">
              <a:xfrm>
                <a:off x="876" y="335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843" name="Line 15"/>
              <p:cNvSpPr>
                <a:spLocks noChangeShapeType="1"/>
              </p:cNvSpPr>
              <p:nvPr/>
            </p:nvSpPr>
            <p:spPr bwMode="auto">
              <a:xfrm>
                <a:off x="1189" y="335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844" name="Rectangle 16"/>
              <p:cNvSpPr>
                <a:spLocks noChangeArrowheads="1"/>
              </p:cNvSpPr>
              <p:nvPr/>
            </p:nvSpPr>
            <p:spPr bwMode="auto">
              <a:xfrm>
                <a:off x="876" y="335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44845" name="Oval 17"/>
              <p:cNvSpPr>
                <a:spLocks noChangeArrowheads="1"/>
              </p:cNvSpPr>
              <p:nvPr/>
            </p:nvSpPr>
            <p:spPr bwMode="auto">
              <a:xfrm>
                <a:off x="873" y="3295"/>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44846" name="Rectangle 18"/>
              <p:cNvSpPr>
                <a:spLocks noChangeArrowheads="1"/>
              </p:cNvSpPr>
              <p:nvPr/>
            </p:nvSpPr>
            <p:spPr bwMode="auto">
              <a:xfrm>
                <a:off x="960" y="3308"/>
                <a:ext cx="141" cy="124"/>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44847" name="Text Box 19"/>
              <p:cNvSpPr txBox="1">
                <a:spLocks noChangeArrowheads="1"/>
              </p:cNvSpPr>
              <p:nvPr/>
            </p:nvSpPr>
            <p:spPr bwMode="auto">
              <a:xfrm>
                <a:off x="887" y="3243"/>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3b</a:t>
                </a:r>
                <a:endParaRPr lang="en-US" altLang="zh-CN" sz="2400">
                  <a:latin typeface="Arial" panose="020B0604020202020204" pitchFamily="34" charset="0"/>
                  <a:ea typeface="MS PGothic" panose="020B0600070205080204" pitchFamily="34" charset="-128"/>
                </a:endParaRPr>
              </a:p>
            </p:txBody>
          </p:sp>
        </p:grpSp>
        <p:grpSp>
          <p:nvGrpSpPr>
            <p:cNvPr id="244752" name="Group 20"/>
            <p:cNvGrpSpPr>
              <a:grpSpLocks/>
            </p:cNvGrpSpPr>
            <p:nvPr/>
          </p:nvGrpSpPr>
          <p:grpSpPr bwMode="auto">
            <a:xfrm>
              <a:off x="3885" y="7405"/>
              <a:ext cx="790" cy="625"/>
              <a:chOff x="1434" y="3104"/>
              <a:chExt cx="316" cy="250"/>
            </a:xfrm>
          </p:grpSpPr>
          <p:grpSp>
            <p:nvGrpSpPr>
              <p:cNvPr id="244833" name="Group 21"/>
              <p:cNvGrpSpPr>
                <a:grpSpLocks/>
              </p:cNvGrpSpPr>
              <p:nvPr/>
            </p:nvGrpSpPr>
            <p:grpSpPr bwMode="auto">
              <a:xfrm>
                <a:off x="1434" y="3163"/>
                <a:ext cx="316" cy="147"/>
                <a:chOff x="1434" y="3163"/>
                <a:chExt cx="316" cy="147"/>
              </a:xfrm>
            </p:grpSpPr>
            <p:sp>
              <p:nvSpPr>
                <p:cNvPr id="244835" name="Oval 22"/>
                <p:cNvSpPr>
                  <a:spLocks noChangeArrowheads="1"/>
                </p:cNvSpPr>
                <p:nvPr/>
              </p:nvSpPr>
              <p:spPr bwMode="auto">
                <a:xfrm>
                  <a:off x="1437" y="3229"/>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44836" name="Line 23"/>
                <p:cNvSpPr>
                  <a:spLocks noChangeShapeType="1"/>
                </p:cNvSpPr>
                <p:nvPr/>
              </p:nvSpPr>
              <p:spPr bwMode="auto">
                <a:xfrm>
                  <a:off x="1437" y="322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837" name="Line 24"/>
                <p:cNvSpPr>
                  <a:spLocks noChangeShapeType="1"/>
                </p:cNvSpPr>
                <p:nvPr/>
              </p:nvSpPr>
              <p:spPr bwMode="auto">
                <a:xfrm>
                  <a:off x="1750" y="322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838" name="Rectangle 25"/>
                <p:cNvSpPr>
                  <a:spLocks noChangeArrowheads="1"/>
                </p:cNvSpPr>
                <p:nvPr/>
              </p:nvSpPr>
              <p:spPr bwMode="auto">
                <a:xfrm>
                  <a:off x="1437" y="3222"/>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44839" name="Oval 26"/>
                <p:cNvSpPr>
                  <a:spLocks noChangeArrowheads="1"/>
                </p:cNvSpPr>
                <p:nvPr/>
              </p:nvSpPr>
              <p:spPr bwMode="auto">
                <a:xfrm>
                  <a:off x="1434" y="3163"/>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44840" name="Rectangle 27"/>
                <p:cNvSpPr>
                  <a:spLocks noChangeArrowheads="1"/>
                </p:cNvSpPr>
                <p:nvPr/>
              </p:nvSpPr>
              <p:spPr bwMode="auto">
                <a:xfrm>
                  <a:off x="1521" y="3176"/>
                  <a:ext cx="142" cy="11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grpSp>
          <p:sp>
            <p:nvSpPr>
              <p:cNvPr id="244834" name="Text Box 28"/>
              <p:cNvSpPr txBox="1">
                <a:spLocks noChangeArrowheads="1"/>
              </p:cNvSpPr>
              <p:nvPr/>
            </p:nvSpPr>
            <p:spPr bwMode="auto">
              <a:xfrm>
                <a:off x="1448" y="3104"/>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3a</a:t>
                </a:r>
                <a:endParaRPr lang="en-US" altLang="zh-CN" sz="2400">
                  <a:latin typeface="Arial" panose="020B0604020202020204" pitchFamily="34" charset="0"/>
                  <a:ea typeface="MS PGothic" panose="020B0600070205080204" pitchFamily="34" charset="-128"/>
                </a:endParaRPr>
              </a:p>
            </p:txBody>
          </p:sp>
        </p:grpSp>
        <p:sp>
          <p:nvSpPr>
            <p:cNvPr id="244753" name="Freeform 29"/>
            <p:cNvSpPr>
              <a:spLocks noChangeArrowheads="1"/>
            </p:cNvSpPr>
            <p:nvPr/>
          </p:nvSpPr>
          <p:spPr bwMode="auto">
            <a:xfrm>
              <a:off x="3930" y="8233"/>
              <a:ext cx="4190" cy="1767"/>
            </a:xfrm>
            <a:custGeom>
              <a:avLst/>
              <a:gdLst>
                <a:gd name="T0" fmla="*/ 410 w 1583"/>
                <a:gd name="T1" fmla="*/ 580 h 682"/>
                <a:gd name="T2" fmla="*/ 1077 w 1583"/>
                <a:gd name="T3" fmla="*/ 192 h 682"/>
                <a:gd name="T4" fmla="*/ 2078 w 1583"/>
                <a:gd name="T5" fmla="*/ 52 h 682"/>
                <a:gd name="T6" fmla="*/ 3062 w 1583"/>
                <a:gd name="T7" fmla="*/ 503 h 682"/>
                <a:gd name="T8" fmla="*/ 4140 w 1583"/>
                <a:gd name="T9" fmla="*/ 1109 h 682"/>
                <a:gd name="T10" fmla="*/ 3367 w 1583"/>
                <a:gd name="T11" fmla="*/ 1669 h 682"/>
                <a:gd name="T12" fmla="*/ 1826 w 1583"/>
                <a:gd name="T13" fmla="*/ 1700 h 682"/>
                <a:gd name="T14" fmla="*/ 236 w 1583"/>
                <a:gd name="T15" fmla="*/ 1544 h 682"/>
                <a:gd name="T16" fmla="*/ 410 w 1583"/>
                <a:gd name="T17" fmla="*/ 580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4754" name="Text Box 30"/>
            <p:cNvSpPr txBox="1">
              <a:spLocks noChangeArrowheads="1"/>
            </p:cNvSpPr>
            <p:nvPr/>
          </p:nvSpPr>
          <p:spPr bwMode="auto">
            <a:xfrm>
              <a:off x="4298" y="9310"/>
              <a:ext cx="1047"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000">
                  <a:latin typeface="Arial" panose="020B0604020202020204" pitchFamily="34" charset="0"/>
                  <a:ea typeface="MS PGothic" panose="020B0600070205080204" pitchFamily="34" charset="-128"/>
                </a:rPr>
                <a:t>AS1</a:t>
              </a:r>
              <a:endParaRPr lang="en-US" altLang="zh-CN">
                <a:latin typeface="Arial" panose="020B0604020202020204" pitchFamily="34" charset="0"/>
                <a:ea typeface="MS PGothic" panose="020B0600070205080204" pitchFamily="34" charset="-128"/>
              </a:endParaRPr>
            </a:p>
          </p:txBody>
        </p:sp>
        <p:sp>
          <p:nvSpPr>
            <p:cNvPr id="244755" name="Line 31"/>
            <p:cNvSpPr>
              <a:spLocks noChangeShapeType="1"/>
            </p:cNvSpPr>
            <p:nvPr/>
          </p:nvSpPr>
          <p:spPr bwMode="auto">
            <a:xfrm flipH="1">
              <a:off x="5335" y="8673"/>
              <a:ext cx="233" cy="25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756" name="Line 32"/>
            <p:cNvSpPr>
              <a:spLocks noChangeShapeType="1"/>
            </p:cNvSpPr>
            <p:nvPr/>
          </p:nvSpPr>
          <p:spPr bwMode="auto">
            <a:xfrm>
              <a:off x="5970" y="8728"/>
              <a:ext cx="8" cy="71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757" name="Line 33"/>
            <p:cNvSpPr>
              <a:spLocks noChangeShapeType="1"/>
            </p:cNvSpPr>
            <p:nvPr/>
          </p:nvSpPr>
          <p:spPr bwMode="auto">
            <a:xfrm>
              <a:off x="6225" y="8653"/>
              <a:ext cx="783" cy="52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758" name="Line 34"/>
            <p:cNvSpPr>
              <a:spLocks noChangeShapeType="1"/>
            </p:cNvSpPr>
            <p:nvPr/>
          </p:nvSpPr>
          <p:spPr bwMode="auto">
            <a:xfrm flipH="1">
              <a:off x="6385" y="9373"/>
              <a:ext cx="593" cy="19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759" name="Line 35"/>
            <p:cNvSpPr>
              <a:spLocks noChangeShapeType="1"/>
            </p:cNvSpPr>
            <p:nvPr/>
          </p:nvSpPr>
          <p:spPr bwMode="auto">
            <a:xfrm flipH="1" flipV="1">
              <a:off x="5505" y="9095"/>
              <a:ext cx="1420" cy="12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760" name="Line 36"/>
            <p:cNvSpPr>
              <a:spLocks noChangeShapeType="1"/>
            </p:cNvSpPr>
            <p:nvPr/>
          </p:nvSpPr>
          <p:spPr bwMode="auto">
            <a:xfrm>
              <a:off x="5358" y="9223"/>
              <a:ext cx="317" cy="21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44761" name="Group 37"/>
            <p:cNvGrpSpPr>
              <a:grpSpLocks/>
            </p:cNvGrpSpPr>
            <p:nvPr/>
          </p:nvGrpSpPr>
          <p:grpSpPr bwMode="auto">
            <a:xfrm>
              <a:off x="5505" y="8233"/>
              <a:ext cx="790" cy="625"/>
              <a:chOff x="2055" y="3447"/>
              <a:chExt cx="316" cy="250"/>
            </a:xfrm>
          </p:grpSpPr>
          <p:sp>
            <p:nvSpPr>
              <p:cNvPr id="244825" name="Oval 38"/>
              <p:cNvSpPr>
                <a:spLocks noChangeArrowheads="1"/>
              </p:cNvSpPr>
              <p:nvPr/>
            </p:nvSpPr>
            <p:spPr bwMode="auto">
              <a:xfrm>
                <a:off x="2058" y="3571"/>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44826" name="Line 39"/>
              <p:cNvSpPr>
                <a:spLocks noChangeShapeType="1"/>
              </p:cNvSpPr>
              <p:nvPr/>
            </p:nvSpPr>
            <p:spPr bwMode="auto">
              <a:xfrm>
                <a:off x="2058" y="356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827" name="Line 40"/>
              <p:cNvSpPr>
                <a:spLocks noChangeShapeType="1"/>
              </p:cNvSpPr>
              <p:nvPr/>
            </p:nvSpPr>
            <p:spPr bwMode="auto">
              <a:xfrm>
                <a:off x="2371" y="356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828" name="Rectangle 41"/>
              <p:cNvSpPr>
                <a:spLocks noChangeArrowheads="1"/>
              </p:cNvSpPr>
              <p:nvPr/>
            </p:nvSpPr>
            <p:spPr bwMode="auto">
              <a:xfrm>
                <a:off x="2058" y="356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44829" name="Oval 42"/>
              <p:cNvSpPr>
                <a:spLocks noChangeArrowheads="1"/>
              </p:cNvSpPr>
              <p:nvPr/>
            </p:nvSpPr>
            <p:spPr bwMode="auto">
              <a:xfrm>
                <a:off x="2055" y="3505"/>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grpSp>
            <p:nvGrpSpPr>
              <p:cNvPr id="244830" name="Group 43"/>
              <p:cNvGrpSpPr>
                <a:grpSpLocks/>
              </p:cNvGrpSpPr>
              <p:nvPr/>
            </p:nvGrpSpPr>
            <p:grpSpPr bwMode="auto">
              <a:xfrm>
                <a:off x="2072" y="3447"/>
                <a:ext cx="285" cy="250"/>
                <a:chOff x="2912" y="2425"/>
                <a:chExt cx="292" cy="250"/>
              </a:xfrm>
            </p:grpSpPr>
            <p:sp>
              <p:nvSpPr>
                <p:cNvPr id="244831" name="Rectangle 44"/>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44832" name="Text Box 45"/>
                <p:cNvSpPr txBox="1">
                  <a:spLocks noChangeArrowheads="1"/>
                </p:cNvSpPr>
                <p:nvPr/>
              </p:nvSpPr>
              <p:spPr bwMode="auto">
                <a:xfrm>
                  <a:off x="2912" y="2425"/>
                  <a:ext cx="2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1c</a:t>
                  </a:r>
                </a:p>
              </p:txBody>
            </p:sp>
          </p:grpSp>
        </p:grpSp>
        <p:grpSp>
          <p:nvGrpSpPr>
            <p:cNvPr id="244762" name="Group 46"/>
            <p:cNvGrpSpPr>
              <a:grpSpLocks/>
            </p:cNvGrpSpPr>
            <p:nvPr/>
          </p:nvGrpSpPr>
          <p:grpSpPr bwMode="auto">
            <a:xfrm>
              <a:off x="4740" y="8768"/>
              <a:ext cx="790" cy="625"/>
              <a:chOff x="1749" y="3661"/>
              <a:chExt cx="316" cy="250"/>
            </a:xfrm>
          </p:grpSpPr>
          <p:sp>
            <p:nvSpPr>
              <p:cNvPr id="244818" name="Oval 47"/>
              <p:cNvSpPr>
                <a:spLocks noChangeArrowheads="1"/>
              </p:cNvSpPr>
              <p:nvPr/>
            </p:nvSpPr>
            <p:spPr bwMode="auto">
              <a:xfrm>
                <a:off x="1752" y="3781"/>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44819" name="Line 48"/>
              <p:cNvSpPr>
                <a:spLocks noChangeShapeType="1"/>
              </p:cNvSpPr>
              <p:nvPr/>
            </p:nvSpPr>
            <p:spPr bwMode="auto">
              <a:xfrm>
                <a:off x="1752" y="377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820" name="Line 49"/>
              <p:cNvSpPr>
                <a:spLocks noChangeShapeType="1"/>
              </p:cNvSpPr>
              <p:nvPr/>
            </p:nvSpPr>
            <p:spPr bwMode="auto">
              <a:xfrm>
                <a:off x="2065" y="377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821" name="Rectangle 50"/>
              <p:cNvSpPr>
                <a:spLocks noChangeArrowheads="1"/>
              </p:cNvSpPr>
              <p:nvPr/>
            </p:nvSpPr>
            <p:spPr bwMode="auto">
              <a:xfrm>
                <a:off x="1752" y="377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44822" name="Oval 51"/>
              <p:cNvSpPr>
                <a:spLocks noChangeArrowheads="1"/>
              </p:cNvSpPr>
              <p:nvPr/>
            </p:nvSpPr>
            <p:spPr bwMode="auto">
              <a:xfrm>
                <a:off x="1749" y="3719"/>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44823" name="Rectangle 52"/>
              <p:cNvSpPr>
                <a:spLocks noChangeArrowheads="1"/>
              </p:cNvSpPr>
              <p:nvPr/>
            </p:nvSpPr>
            <p:spPr bwMode="auto">
              <a:xfrm>
                <a:off x="1834" y="3746"/>
                <a:ext cx="142" cy="9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44824" name="Text Box 53"/>
              <p:cNvSpPr txBox="1">
                <a:spLocks noChangeArrowheads="1"/>
              </p:cNvSpPr>
              <p:nvPr/>
            </p:nvSpPr>
            <p:spPr bwMode="auto">
              <a:xfrm>
                <a:off x="1765" y="3661"/>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1a</a:t>
                </a:r>
                <a:endParaRPr lang="en-US" altLang="zh-CN" sz="2400">
                  <a:latin typeface="Arial" panose="020B0604020202020204" pitchFamily="34" charset="0"/>
                  <a:ea typeface="MS PGothic" panose="020B0600070205080204" pitchFamily="34" charset="-128"/>
                </a:endParaRPr>
              </a:p>
            </p:txBody>
          </p:sp>
        </p:grpSp>
        <p:grpSp>
          <p:nvGrpSpPr>
            <p:cNvPr id="244763" name="Group 54"/>
            <p:cNvGrpSpPr>
              <a:grpSpLocks/>
            </p:cNvGrpSpPr>
            <p:nvPr/>
          </p:nvGrpSpPr>
          <p:grpSpPr bwMode="auto">
            <a:xfrm>
              <a:off x="5595" y="9223"/>
              <a:ext cx="790" cy="625"/>
              <a:chOff x="2091" y="3843"/>
              <a:chExt cx="316" cy="250"/>
            </a:xfrm>
          </p:grpSpPr>
          <p:sp>
            <p:nvSpPr>
              <p:cNvPr id="244810" name="Oval 55"/>
              <p:cNvSpPr>
                <a:spLocks noChangeArrowheads="1"/>
              </p:cNvSpPr>
              <p:nvPr/>
            </p:nvSpPr>
            <p:spPr bwMode="auto">
              <a:xfrm>
                <a:off x="2094" y="3967"/>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44811" name="Line 56"/>
              <p:cNvSpPr>
                <a:spLocks noChangeShapeType="1"/>
              </p:cNvSpPr>
              <p:nvPr/>
            </p:nvSpPr>
            <p:spPr bwMode="auto">
              <a:xfrm>
                <a:off x="2094" y="3960"/>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812" name="Line 57"/>
              <p:cNvSpPr>
                <a:spLocks noChangeShapeType="1"/>
              </p:cNvSpPr>
              <p:nvPr/>
            </p:nvSpPr>
            <p:spPr bwMode="auto">
              <a:xfrm>
                <a:off x="2407" y="3960"/>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813" name="Rectangle 58"/>
              <p:cNvSpPr>
                <a:spLocks noChangeArrowheads="1"/>
              </p:cNvSpPr>
              <p:nvPr/>
            </p:nvSpPr>
            <p:spPr bwMode="auto">
              <a:xfrm>
                <a:off x="2094" y="3960"/>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44814" name="Oval 59"/>
              <p:cNvSpPr>
                <a:spLocks noChangeArrowheads="1"/>
              </p:cNvSpPr>
              <p:nvPr/>
            </p:nvSpPr>
            <p:spPr bwMode="auto">
              <a:xfrm>
                <a:off x="2091" y="3901"/>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grpSp>
            <p:nvGrpSpPr>
              <p:cNvPr id="244815" name="Group 60"/>
              <p:cNvGrpSpPr>
                <a:grpSpLocks/>
              </p:cNvGrpSpPr>
              <p:nvPr/>
            </p:nvGrpSpPr>
            <p:grpSpPr bwMode="auto">
              <a:xfrm>
                <a:off x="2106" y="3843"/>
                <a:ext cx="294" cy="250"/>
                <a:chOff x="2910" y="2425"/>
                <a:chExt cx="296" cy="250"/>
              </a:xfrm>
            </p:grpSpPr>
            <p:sp>
              <p:nvSpPr>
                <p:cNvPr id="244816" name="Rectangle 61"/>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44817" name="Text Box 62"/>
                <p:cNvSpPr txBox="1">
                  <a:spLocks noChangeArrowheads="1"/>
                </p:cNvSpPr>
                <p:nvPr/>
              </p:nvSpPr>
              <p:spPr bwMode="auto">
                <a:xfrm>
                  <a:off x="2910" y="2425"/>
                  <a:ext cx="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1d</a:t>
                  </a:r>
                </a:p>
              </p:txBody>
            </p:sp>
          </p:grpSp>
        </p:grpSp>
        <p:grpSp>
          <p:nvGrpSpPr>
            <p:cNvPr id="244764" name="Group 63"/>
            <p:cNvGrpSpPr>
              <a:grpSpLocks/>
            </p:cNvGrpSpPr>
            <p:nvPr/>
          </p:nvGrpSpPr>
          <p:grpSpPr bwMode="auto">
            <a:xfrm>
              <a:off x="6945" y="8933"/>
              <a:ext cx="790" cy="625"/>
              <a:chOff x="2016" y="1976"/>
              <a:chExt cx="316" cy="250"/>
            </a:xfrm>
          </p:grpSpPr>
          <p:sp>
            <p:nvSpPr>
              <p:cNvPr id="244802" name="Oval 64"/>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44803" name="Line 65"/>
              <p:cNvSpPr>
                <a:spLocks noChangeShapeType="1"/>
              </p:cNvSpPr>
              <p:nvPr/>
            </p:nvSpPr>
            <p:spPr bwMode="auto">
              <a:xfrm>
                <a:off x="2019"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804" name="Line 66"/>
              <p:cNvSpPr>
                <a:spLocks noChangeShapeType="1"/>
              </p:cNvSpPr>
              <p:nvPr/>
            </p:nvSpPr>
            <p:spPr bwMode="auto">
              <a:xfrm>
                <a:off x="2332"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805" name="Rectangle 67"/>
              <p:cNvSpPr>
                <a:spLocks noChangeArrowheads="1"/>
              </p:cNvSpPr>
              <p:nvPr/>
            </p:nvSpPr>
            <p:spPr bwMode="auto">
              <a:xfrm>
                <a:off x="2019" y="2095"/>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44806" name="Oval 68"/>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grpSp>
            <p:nvGrpSpPr>
              <p:cNvPr id="244807" name="Group 69"/>
              <p:cNvGrpSpPr>
                <a:grpSpLocks/>
              </p:cNvGrpSpPr>
              <p:nvPr/>
            </p:nvGrpSpPr>
            <p:grpSpPr bwMode="auto">
              <a:xfrm>
                <a:off x="2029" y="1976"/>
                <a:ext cx="294" cy="250"/>
                <a:chOff x="2909" y="2425"/>
                <a:chExt cx="299" cy="250"/>
              </a:xfrm>
            </p:grpSpPr>
            <p:sp>
              <p:nvSpPr>
                <p:cNvPr id="244808" name="Rectangle 70"/>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44809" name="Text Box 71"/>
                <p:cNvSpPr txBox="1">
                  <a:spLocks noChangeArrowheads="1"/>
                </p:cNvSpPr>
                <p:nvPr/>
              </p:nvSpPr>
              <p:spPr bwMode="auto">
                <a:xfrm>
                  <a:off x="2909" y="2425"/>
                  <a:ext cx="2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1b</a:t>
                  </a:r>
                  <a:endParaRPr lang="en-US" altLang="zh-CN" sz="2400">
                    <a:latin typeface="Arial" panose="020B0604020202020204" pitchFamily="34" charset="0"/>
                    <a:ea typeface="MS PGothic" panose="020B0600070205080204" pitchFamily="34" charset="-128"/>
                  </a:endParaRPr>
                </a:p>
              </p:txBody>
            </p:sp>
          </p:grpSp>
        </p:grpSp>
        <p:grpSp>
          <p:nvGrpSpPr>
            <p:cNvPr id="244765" name="Group 72"/>
            <p:cNvGrpSpPr>
              <a:grpSpLocks/>
            </p:cNvGrpSpPr>
            <p:nvPr/>
          </p:nvGrpSpPr>
          <p:grpSpPr bwMode="auto">
            <a:xfrm>
              <a:off x="8528" y="8385"/>
              <a:ext cx="790" cy="625"/>
              <a:chOff x="3537" y="3473"/>
              <a:chExt cx="316" cy="250"/>
            </a:xfrm>
          </p:grpSpPr>
          <p:sp>
            <p:nvSpPr>
              <p:cNvPr id="244795" name="Oval 73"/>
              <p:cNvSpPr>
                <a:spLocks noChangeArrowheads="1"/>
              </p:cNvSpPr>
              <p:nvPr/>
            </p:nvSpPr>
            <p:spPr bwMode="auto">
              <a:xfrm>
                <a:off x="3540" y="3598"/>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44796" name="Line 74"/>
              <p:cNvSpPr>
                <a:spLocks noChangeShapeType="1"/>
              </p:cNvSpPr>
              <p:nvPr/>
            </p:nvSpPr>
            <p:spPr bwMode="auto">
              <a:xfrm>
                <a:off x="3540" y="359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797" name="Line 75"/>
              <p:cNvSpPr>
                <a:spLocks noChangeShapeType="1"/>
              </p:cNvSpPr>
              <p:nvPr/>
            </p:nvSpPr>
            <p:spPr bwMode="auto">
              <a:xfrm>
                <a:off x="3853" y="359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798" name="Rectangle 76"/>
              <p:cNvSpPr>
                <a:spLocks noChangeArrowheads="1"/>
              </p:cNvSpPr>
              <p:nvPr/>
            </p:nvSpPr>
            <p:spPr bwMode="auto">
              <a:xfrm>
                <a:off x="3540" y="3591"/>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44799" name="Oval 77"/>
              <p:cNvSpPr>
                <a:spLocks noChangeArrowheads="1"/>
              </p:cNvSpPr>
              <p:nvPr/>
            </p:nvSpPr>
            <p:spPr bwMode="auto">
              <a:xfrm>
                <a:off x="3537" y="3532"/>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44800" name="Rectangle 78"/>
              <p:cNvSpPr>
                <a:spLocks noChangeArrowheads="1"/>
              </p:cNvSpPr>
              <p:nvPr/>
            </p:nvSpPr>
            <p:spPr bwMode="auto">
              <a:xfrm>
                <a:off x="3624" y="3545"/>
                <a:ext cx="141" cy="12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44801" name="Text Box 79"/>
              <p:cNvSpPr txBox="1">
                <a:spLocks noChangeArrowheads="1"/>
              </p:cNvSpPr>
              <p:nvPr/>
            </p:nvSpPr>
            <p:spPr bwMode="auto">
              <a:xfrm>
                <a:off x="3551" y="3473"/>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2a</a:t>
                </a:r>
                <a:endParaRPr lang="en-US" altLang="zh-CN" sz="2400">
                  <a:latin typeface="Arial" panose="020B0604020202020204" pitchFamily="34" charset="0"/>
                  <a:ea typeface="MS PGothic" panose="020B0600070205080204" pitchFamily="34" charset="-128"/>
                </a:endParaRPr>
              </a:p>
            </p:txBody>
          </p:sp>
        </p:grpSp>
        <p:sp>
          <p:nvSpPr>
            <p:cNvPr id="244766" name="Line 80"/>
            <p:cNvSpPr>
              <a:spLocks noChangeShapeType="1"/>
            </p:cNvSpPr>
            <p:nvPr/>
          </p:nvSpPr>
          <p:spPr bwMode="auto">
            <a:xfrm>
              <a:off x="10450" y="8255"/>
              <a:ext cx="1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767" name="Line 81"/>
            <p:cNvSpPr>
              <a:spLocks noChangeShapeType="1"/>
            </p:cNvSpPr>
            <p:nvPr/>
          </p:nvSpPr>
          <p:spPr bwMode="auto">
            <a:xfrm>
              <a:off x="10850" y="8988"/>
              <a:ext cx="11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768" name="Line 82"/>
            <p:cNvSpPr>
              <a:spLocks noChangeShapeType="1"/>
            </p:cNvSpPr>
            <p:nvPr/>
          </p:nvSpPr>
          <p:spPr bwMode="auto">
            <a:xfrm>
              <a:off x="9318" y="8745"/>
              <a:ext cx="770" cy="24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769" name="Line 83"/>
            <p:cNvSpPr>
              <a:spLocks noChangeShapeType="1"/>
            </p:cNvSpPr>
            <p:nvPr/>
          </p:nvSpPr>
          <p:spPr bwMode="auto">
            <a:xfrm>
              <a:off x="10285" y="8428"/>
              <a:ext cx="108" cy="36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44770" name="Group 84"/>
            <p:cNvGrpSpPr>
              <a:grpSpLocks/>
            </p:cNvGrpSpPr>
            <p:nvPr/>
          </p:nvGrpSpPr>
          <p:grpSpPr bwMode="auto">
            <a:xfrm>
              <a:off x="9673" y="7948"/>
              <a:ext cx="790" cy="625"/>
              <a:chOff x="4320" y="1936"/>
              <a:chExt cx="316" cy="250"/>
            </a:xfrm>
          </p:grpSpPr>
          <p:sp>
            <p:nvSpPr>
              <p:cNvPr id="244788" name="Oval 85"/>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44789" name="Line 86"/>
              <p:cNvSpPr>
                <a:spLocks noChangeShapeType="1"/>
              </p:cNvSpPr>
              <p:nvPr/>
            </p:nvSpPr>
            <p:spPr bwMode="auto">
              <a:xfrm>
                <a:off x="4323" y="20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790" name="Line 87"/>
              <p:cNvSpPr>
                <a:spLocks noChangeShapeType="1"/>
              </p:cNvSpPr>
              <p:nvPr/>
            </p:nvSpPr>
            <p:spPr bwMode="auto">
              <a:xfrm>
                <a:off x="4636" y="20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791" name="Rectangle 88"/>
              <p:cNvSpPr>
                <a:spLocks noChangeArrowheads="1"/>
              </p:cNvSpPr>
              <p:nvPr/>
            </p:nvSpPr>
            <p:spPr bwMode="auto">
              <a:xfrm>
                <a:off x="4323" y="20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44792" name="Oval 89"/>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44793" name="Rectangle 90"/>
              <p:cNvSpPr>
                <a:spLocks noChangeArrowheads="1"/>
              </p:cNvSpPr>
              <p:nvPr/>
            </p:nvSpPr>
            <p:spPr bwMode="auto">
              <a:xfrm>
                <a:off x="4407" y="2001"/>
                <a:ext cx="141" cy="11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44794" name="Text Box 91"/>
              <p:cNvSpPr txBox="1">
                <a:spLocks noChangeArrowheads="1"/>
              </p:cNvSpPr>
              <p:nvPr/>
            </p:nvSpPr>
            <p:spPr bwMode="auto">
              <a:xfrm>
                <a:off x="4338" y="1936"/>
                <a:ext cx="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2c</a:t>
                </a:r>
                <a:endParaRPr lang="en-US" altLang="zh-CN" sz="2400">
                  <a:latin typeface="Arial" panose="020B0604020202020204" pitchFamily="34" charset="0"/>
                  <a:ea typeface="MS PGothic" panose="020B0600070205080204" pitchFamily="34" charset="-128"/>
                </a:endParaRPr>
              </a:p>
            </p:txBody>
          </p:sp>
        </p:grpSp>
        <p:grpSp>
          <p:nvGrpSpPr>
            <p:cNvPr id="244771" name="Group 92"/>
            <p:cNvGrpSpPr>
              <a:grpSpLocks/>
            </p:cNvGrpSpPr>
            <p:nvPr/>
          </p:nvGrpSpPr>
          <p:grpSpPr bwMode="auto">
            <a:xfrm>
              <a:off x="10088" y="8665"/>
              <a:ext cx="790" cy="625"/>
              <a:chOff x="4596" y="2158"/>
              <a:chExt cx="316" cy="250"/>
            </a:xfrm>
          </p:grpSpPr>
          <p:sp>
            <p:nvSpPr>
              <p:cNvPr id="244781" name="Oval 93"/>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44782" name="Line 94"/>
              <p:cNvSpPr>
                <a:spLocks noChangeShapeType="1"/>
              </p:cNvSpPr>
              <p:nvPr/>
            </p:nvSpPr>
            <p:spPr bwMode="auto">
              <a:xfrm>
                <a:off x="4599" y="226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783" name="Line 95"/>
              <p:cNvSpPr>
                <a:spLocks noChangeShapeType="1"/>
              </p:cNvSpPr>
              <p:nvPr/>
            </p:nvSpPr>
            <p:spPr bwMode="auto">
              <a:xfrm>
                <a:off x="4912" y="226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784" name="Rectangle 96"/>
              <p:cNvSpPr>
                <a:spLocks noChangeArrowheads="1"/>
              </p:cNvSpPr>
              <p:nvPr/>
            </p:nvSpPr>
            <p:spPr bwMode="auto">
              <a:xfrm>
                <a:off x="4599" y="2269"/>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44785" name="Oval 97"/>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44786" name="Rectangle 98"/>
              <p:cNvSpPr>
                <a:spLocks noChangeArrowheads="1"/>
              </p:cNvSpPr>
              <p:nvPr/>
            </p:nvSpPr>
            <p:spPr bwMode="auto">
              <a:xfrm>
                <a:off x="4683" y="2223"/>
                <a:ext cx="142" cy="11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44787" name="Text Box 99"/>
              <p:cNvSpPr txBox="1">
                <a:spLocks noChangeArrowheads="1"/>
              </p:cNvSpPr>
              <p:nvPr/>
            </p:nvSpPr>
            <p:spPr bwMode="auto">
              <a:xfrm>
                <a:off x="4610" y="2158"/>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2b</a:t>
                </a:r>
                <a:endParaRPr lang="en-US" altLang="zh-CN" sz="2400">
                  <a:latin typeface="Arial" panose="020B0604020202020204" pitchFamily="34" charset="0"/>
                  <a:ea typeface="MS PGothic" panose="020B0600070205080204" pitchFamily="34" charset="-128"/>
                </a:endParaRPr>
              </a:p>
            </p:txBody>
          </p:sp>
        </p:grpSp>
        <p:sp>
          <p:nvSpPr>
            <p:cNvPr id="244772" name="Text Box 100"/>
            <p:cNvSpPr txBox="1">
              <a:spLocks noChangeArrowheads="1"/>
            </p:cNvSpPr>
            <p:nvPr/>
          </p:nvSpPr>
          <p:spPr bwMode="auto">
            <a:xfrm>
              <a:off x="12058" y="8125"/>
              <a:ext cx="1419"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1400">
                  <a:latin typeface="Arial" panose="020B0604020202020204" pitchFamily="34" charset="0"/>
                  <a:ea typeface="MS PGothic" panose="020B0600070205080204" pitchFamily="34" charset="-128"/>
                </a:rPr>
                <a:t>other</a:t>
              </a:r>
            </a:p>
            <a:p>
              <a:r>
                <a:rPr lang="en-US" altLang="zh-CN" sz="1400">
                  <a:latin typeface="Arial" panose="020B0604020202020204" pitchFamily="34" charset="0"/>
                  <a:ea typeface="MS PGothic" panose="020B0600070205080204" pitchFamily="34" charset="-128"/>
                </a:rPr>
                <a:t>networks</a:t>
              </a:r>
            </a:p>
          </p:txBody>
        </p:sp>
        <p:sp>
          <p:nvSpPr>
            <p:cNvPr id="244773" name="Text Box 102"/>
            <p:cNvSpPr txBox="1">
              <a:spLocks noChangeArrowheads="1"/>
            </p:cNvSpPr>
            <p:nvPr/>
          </p:nvSpPr>
          <p:spPr bwMode="auto">
            <a:xfrm>
              <a:off x="550" y="8750"/>
              <a:ext cx="1419"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1400">
                  <a:latin typeface="Arial" panose="020B0604020202020204" pitchFamily="34" charset="0"/>
                  <a:ea typeface="MS PGothic" panose="020B0600070205080204" pitchFamily="34" charset="-128"/>
                </a:rPr>
                <a:t>other</a:t>
              </a:r>
            </a:p>
            <a:p>
              <a:r>
                <a:rPr lang="en-US" altLang="zh-CN" sz="1400">
                  <a:latin typeface="Arial" panose="020B0604020202020204" pitchFamily="34" charset="0"/>
                  <a:ea typeface="MS PGothic" panose="020B0600070205080204" pitchFamily="34" charset="-128"/>
                </a:rPr>
                <a:t>networks</a:t>
              </a:r>
            </a:p>
          </p:txBody>
        </p:sp>
        <p:sp>
          <p:nvSpPr>
            <p:cNvPr id="244774" name="Line 103"/>
            <p:cNvSpPr>
              <a:spLocks noChangeShapeType="1"/>
            </p:cNvSpPr>
            <p:nvPr/>
          </p:nvSpPr>
          <p:spPr bwMode="auto">
            <a:xfrm flipH="1">
              <a:off x="1810" y="8060"/>
              <a:ext cx="738" cy="4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775" name="Freeform 104"/>
            <p:cNvSpPr>
              <a:spLocks noChangeArrowheads="1"/>
            </p:cNvSpPr>
            <p:nvPr/>
          </p:nvSpPr>
          <p:spPr bwMode="auto">
            <a:xfrm>
              <a:off x="7738" y="8830"/>
              <a:ext cx="825" cy="413"/>
            </a:xfrm>
            <a:custGeom>
              <a:avLst/>
              <a:gdLst>
                <a:gd name="T0" fmla="*/ 0 w 654"/>
                <a:gd name="T1" fmla="*/ 413 h 420"/>
                <a:gd name="T2" fmla="*/ 825 w 654"/>
                <a:gd name="T3" fmla="*/ 0 h 420"/>
                <a:gd name="T4" fmla="*/ 0 60000 65536"/>
                <a:gd name="T5" fmla="*/ 0 60000 65536"/>
              </a:gdLst>
              <a:ahLst/>
              <a:cxnLst>
                <a:cxn ang="T4">
                  <a:pos x="T0" y="T1"/>
                </a:cxn>
                <a:cxn ang="T5">
                  <a:pos x="T2" y="T3"/>
                </a:cxn>
              </a:cxnLst>
              <a:rect l="0" t="0" r="r" b="b"/>
              <a:pathLst>
                <a:path w="654" h="420">
                  <a:moveTo>
                    <a:pt x="0" y="420"/>
                  </a:moveTo>
                  <a:lnTo>
                    <a:pt x="654"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4776" name="Line 106"/>
            <p:cNvSpPr>
              <a:spLocks noChangeShapeType="1"/>
            </p:cNvSpPr>
            <p:nvPr/>
          </p:nvSpPr>
          <p:spPr bwMode="auto">
            <a:xfrm>
              <a:off x="5233" y="7443"/>
              <a:ext cx="120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777" name="Line 107"/>
            <p:cNvSpPr>
              <a:spLocks noChangeShapeType="1"/>
            </p:cNvSpPr>
            <p:nvPr/>
          </p:nvSpPr>
          <p:spPr bwMode="auto">
            <a:xfrm>
              <a:off x="5263" y="7938"/>
              <a:ext cx="120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778" name="Text Box 108"/>
            <p:cNvSpPr txBox="1">
              <a:spLocks noChangeArrowheads="1"/>
            </p:cNvSpPr>
            <p:nvPr/>
          </p:nvSpPr>
          <p:spPr bwMode="auto">
            <a:xfrm>
              <a:off x="6570" y="7100"/>
              <a:ext cx="206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latin typeface="Arial" panose="020B0604020202020204" pitchFamily="34" charset="0"/>
                  <a:ea typeface="MS PGothic" panose="020B0600070205080204" pitchFamily="34" charset="-128"/>
                </a:rPr>
                <a:t>eBGP session</a:t>
              </a:r>
            </a:p>
          </p:txBody>
        </p:sp>
        <p:sp>
          <p:nvSpPr>
            <p:cNvPr id="244779" name="Text Box 109"/>
            <p:cNvSpPr txBox="1">
              <a:spLocks noChangeArrowheads="1"/>
            </p:cNvSpPr>
            <p:nvPr/>
          </p:nvSpPr>
          <p:spPr bwMode="auto">
            <a:xfrm>
              <a:off x="6613" y="7650"/>
              <a:ext cx="197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latin typeface="Arial" panose="020B0604020202020204" pitchFamily="34" charset="0"/>
                  <a:ea typeface="MS PGothic" panose="020B0600070205080204" pitchFamily="34" charset="-128"/>
                </a:rPr>
                <a:t>iBGP session</a:t>
              </a:r>
            </a:p>
          </p:txBody>
        </p:sp>
        <p:sp>
          <p:nvSpPr>
            <p:cNvPr id="244780" name="Freeform 110"/>
            <p:cNvSpPr>
              <a:spLocks noChangeArrowheads="1"/>
            </p:cNvSpPr>
            <p:nvPr/>
          </p:nvSpPr>
          <p:spPr bwMode="auto">
            <a:xfrm>
              <a:off x="4410" y="7898"/>
              <a:ext cx="1110" cy="645"/>
            </a:xfrm>
            <a:custGeom>
              <a:avLst/>
              <a:gdLst>
                <a:gd name="T0" fmla="*/ 0 w 444"/>
                <a:gd name="T1" fmla="*/ 0 h 258"/>
                <a:gd name="T2" fmla="*/ 1110 w 444"/>
                <a:gd name="T3" fmla="*/ 645 h 258"/>
                <a:gd name="T4" fmla="*/ 0 60000 65536"/>
                <a:gd name="T5" fmla="*/ 0 60000 65536"/>
              </a:gdLst>
              <a:ahLst/>
              <a:cxnLst>
                <a:cxn ang="T4">
                  <a:pos x="T0" y="T1"/>
                </a:cxn>
                <a:cxn ang="T5">
                  <a:pos x="T2" y="T3"/>
                </a:cxn>
              </a:cxnLst>
              <a:rect l="0" t="0" r="r" b="b"/>
              <a:pathLst>
                <a:path w="444" h="258">
                  <a:moveTo>
                    <a:pt x="0" y="0"/>
                  </a:moveTo>
                  <a:lnTo>
                    <a:pt x="444" y="258"/>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41856184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2587626" y="625475"/>
            <a:ext cx="6678613" cy="700088"/>
          </a:xfrm>
        </p:spPr>
        <p:txBody>
          <a:bodyPr>
            <a:normAutofit/>
          </a:bodyPr>
          <a:lstStyle/>
          <a:p>
            <a:pPr eaLnBrk="1" hangingPunct="1"/>
            <a:r>
              <a:rPr lang="zh-CN" altLang="en-US" sz="3200" b="1" dirty="0" smtClean="0">
                <a:latin typeface="宋体" panose="02010600030101010101" pitchFamily="2" charset="-122"/>
                <a:ea typeface="宋体" panose="02010600030101010101" pitchFamily="2" charset="-122"/>
              </a:rPr>
              <a:t>路径属性 和 </a:t>
            </a:r>
            <a:r>
              <a:rPr lang="en-US" altLang="zh-CN" sz="3200" b="1" dirty="0" smtClean="0">
                <a:latin typeface="宋体" panose="02010600030101010101" pitchFamily="2" charset="-122"/>
                <a:ea typeface="宋体" panose="02010600030101010101" pitchFamily="2" charset="-122"/>
              </a:rPr>
              <a:t>BGP </a:t>
            </a:r>
            <a:r>
              <a:rPr lang="zh-CN" altLang="en-US" sz="3200" b="1" dirty="0" smtClean="0">
                <a:latin typeface="宋体" panose="02010600030101010101" pitchFamily="2" charset="-122"/>
                <a:ea typeface="宋体" panose="02010600030101010101" pitchFamily="2" charset="-122"/>
              </a:rPr>
              <a:t>路由</a:t>
            </a:r>
          </a:p>
        </p:txBody>
      </p:sp>
      <p:sp>
        <p:nvSpPr>
          <p:cNvPr id="246787" name="Rectangle 3"/>
          <p:cNvSpPr>
            <a:spLocks noGrp="1" noChangeArrowheads="1"/>
          </p:cNvSpPr>
          <p:nvPr>
            <p:ph idx="1"/>
          </p:nvPr>
        </p:nvSpPr>
        <p:spPr>
          <a:xfrm>
            <a:off x="2587626" y="1855789"/>
            <a:ext cx="6678613" cy="3563937"/>
          </a:xfrm>
        </p:spPr>
        <p:txBody>
          <a:bodyPr>
            <a:normAutofit fontScale="85000" lnSpcReduction="10000"/>
          </a:bodyPr>
          <a:lstStyle/>
          <a:p>
            <a:pPr eaLnBrk="1" hangingPunct="1">
              <a:lnSpc>
                <a:spcPct val="110000"/>
              </a:lnSpc>
            </a:pPr>
            <a:r>
              <a:rPr lang="zh-CN" altLang="en-US" b="1" dirty="0" smtClean="0">
                <a:latin typeface="宋体" panose="02010600030101010101" pitchFamily="2" charset="-122"/>
                <a:ea typeface="宋体" panose="02010600030101010101" pitchFamily="2" charset="-122"/>
              </a:rPr>
              <a:t>当通告前缀时， 通告包含了</a:t>
            </a:r>
            <a:r>
              <a:rPr lang="en-US" altLang="zh-CN" b="1" dirty="0" smtClean="0">
                <a:latin typeface="宋体" panose="02010600030101010101" pitchFamily="2" charset="-122"/>
                <a:ea typeface="宋体" panose="02010600030101010101" pitchFamily="2" charset="-122"/>
              </a:rPr>
              <a:t>BGP</a:t>
            </a:r>
            <a:r>
              <a:rPr lang="zh-CN" altLang="en-US" b="1" dirty="0" smtClean="0">
                <a:latin typeface="宋体" panose="02010600030101010101" pitchFamily="2" charset="-122"/>
                <a:ea typeface="宋体" panose="02010600030101010101" pitchFamily="2" charset="-122"/>
              </a:rPr>
              <a:t>属性</a:t>
            </a:r>
            <a:r>
              <a:rPr lang="en-US" altLang="zh-CN" b="1" dirty="0" smtClean="0">
                <a:latin typeface="宋体" panose="02010600030101010101" pitchFamily="2" charset="-122"/>
                <a:ea typeface="宋体" panose="02010600030101010101" pitchFamily="2" charset="-122"/>
              </a:rPr>
              <a:t>. </a:t>
            </a:r>
          </a:p>
          <a:p>
            <a:pPr lvl="1" defTabSz="0">
              <a:lnSpc>
                <a:spcPct val="110000"/>
              </a:lnSpc>
              <a:spcAft>
                <a:spcPct val="0"/>
              </a:spcAft>
              <a:buClr>
                <a:srgbClr val="1F1F20"/>
              </a:buClr>
              <a:tabLst>
                <a:tab pos="542925" algn="l"/>
              </a:tabLst>
            </a:pPr>
            <a:r>
              <a:rPr lang="zh-CN" altLang="en-US" b="1" dirty="0" smtClean="0">
                <a:latin typeface="宋体" panose="02010600030101010101" pitchFamily="2" charset="-122"/>
                <a:ea typeface="宋体" panose="02010600030101010101" pitchFamily="2" charset="-122"/>
              </a:rPr>
              <a:t>前缀</a:t>
            </a:r>
            <a:r>
              <a:rPr lang="en-US" altLang="zh-CN" b="1" dirty="0" smtClean="0">
                <a:latin typeface="宋体" panose="02010600030101010101" pitchFamily="2" charset="-122"/>
                <a:ea typeface="宋体" panose="02010600030101010101" pitchFamily="2" charset="-122"/>
              </a:rPr>
              <a:t>+</a:t>
            </a:r>
            <a:r>
              <a:rPr lang="zh-CN" altLang="en-US" b="1" dirty="0" smtClean="0">
                <a:latin typeface="宋体" panose="02010600030101010101" pitchFamily="2" charset="-122"/>
                <a:ea typeface="宋体" panose="02010600030101010101" pitchFamily="2" charset="-122"/>
              </a:rPr>
              <a:t>属性</a:t>
            </a:r>
            <a:r>
              <a:rPr lang="en-US" altLang="zh-CN" b="1" dirty="0" smtClean="0">
                <a:latin typeface="宋体" panose="02010600030101010101" pitchFamily="2" charset="-122"/>
                <a:ea typeface="宋体" panose="02010600030101010101" pitchFamily="2" charset="-122"/>
              </a:rPr>
              <a:t>= “</a:t>
            </a:r>
            <a:r>
              <a:rPr lang="zh-CN" altLang="en-US" b="1" dirty="0" smtClean="0">
                <a:latin typeface="宋体" panose="02010600030101010101" pitchFamily="2" charset="-122"/>
                <a:ea typeface="宋体" panose="02010600030101010101" pitchFamily="2" charset="-122"/>
              </a:rPr>
              <a:t>路由”</a:t>
            </a:r>
          </a:p>
          <a:p>
            <a:pPr eaLnBrk="1" hangingPunct="1">
              <a:lnSpc>
                <a:spcPct val="110000"/>
              </a:lnSpc>
            </a:pPr>
            <a:r>
              <a:rPr lang="zh-CN" altLang="en-US" b="1" dirty="0" smtClean="0">
                <a:latin typeface="宋体" panose="02010600030101010101" pitchFamily="2" charset="-122"/>
                <a:ea typeface="宋体" panose="02010600030101010101" pitchFamily="2" charset="-122"/>
              </a:rPr>
              <a:t>两个重要的属性</a:t>
            </a:r>
            <a:r>
              <a:rPr lang="en-US" altLang="zh-CN" b="1" dirty="0" smtClean="0">
                <a:latin typeface="宋体" panose="02010600030101010101" pitchFamily="2" charset="-122"/>
                <a:ea typeface="宋体" panose="02010600030101010101" pitchFamily="2" charset="-122"/>
              </a:rPr>
              <a:t>:</a:t>
            </a:r>
          </a:p>
          <a:p>
            <a:pPr lvl="1" defTabSz="0">
              <a:lnSpc>
                <a:spcPct val="110000"/>
              </a:lnSpc>
              <a:spcAft>
                <a:spcPct val="0"/>
              </a:spcAft>
              <a:buClr>
                <a:srgbClr val="1F1F20"/>
              </a:buClr>
              <a:tabLst>
                <a:tab pos="542925" algn="l"/>
              </a:tabLst>
            </a:pPr>
            <a:r>
              <a:rPr lang="en-US" altLang="zh-CN" b="1" dirty="0" smtClean="0">
                <a:solidFill>
                  <a:schemeClr val="tx2"/>
                </a:solidFill>
                <a:latin typeface="宋体" panose="02010600030101010101" pitchFamily="2" charset="-122"/>
                <a:ea typeface="宋体" panose="02010600030101010101" pitchFamily="2" charset="-122"/>
              </a:rPr>
              <a:t>AS-PATH:</a:t>
            </a:r>
            <a:r>
              <a:rPr lang="en-US" altLang="zh-CN" b="1" dirty="0" smtClean="0">
                <a:latin typeface="宋体" panose="02010600030101010101" pitchFamily="2" charset="-122"/>
                <a:ea typeface="宋体" panose="02010600030101010101" pitchFamily="2" charset="-122"/>
              </a:rPr>
              <a:t> </a:t>
            </a:r>
            <a:r>
              <a:rPr lang="zh-CN" altLang="en-US" b="1" dirty="0" smtClean="0">
                <a:latin typeface="宋体" panose="02010600030101010101" pitchFamily="2" charset="-122"/>
                <a:ea typeface="宋体" panose="02010600030101010101" pitchFamily="2" charset="-122"/>
              </a:rPr>
              <a:t>包含了前缀的通告已经通告过的那些</a:t>
            </a:r>
            <a:r>
              <a:rPr lang="en-US" altLang="zh-CN" b="1" dirty="0" smtClean="0">
                <a:latin typeface="宋体" panose="02010600030101010101" pitchFamily="2" charset="-122"/>
                <a:ea typeface="宋体" panose="02010600030101010101" pitchFamily="2" charset="-122"/>
              </a:rPr>
              <a:t>AS,</a:t>
            </a:r>
            <a:r>
              <a:rPr lang="zh-CN" altLang="en-US" b="1" dirty="0" smtClean="0">
                <a:latin typeface="宋体" panose="02010600030101010101" pitchFamily="2" charset="-122"/>
                <a:ea typeface="宋体" panose="02010600030101010101" pitchFamily="2" charset="-122"/>
              </a:rPr>
              <a:t>如 </a:t>
            </a:r>
            <a:r>
              <a:rPr lang="en-US" altLang="zh-CN" b="1" dirty="0" smtClean="0">
                <a:latin typeface="宋体" panose="02010600030101010101" pitchFamily="2" charset="-122"/>
                <a:ea typeface="宋体" panose="02010600030101010101" pitchFamily="2" charset="-122"/>
              </a:rPr>
              <a:t>AS 67 AS 17 </a:t>
            </a:r>
          </a:p>
          <a:p>
            <a:pPr lvl="1" defTabSz="0">
              <a:lnSpc>
                <a:spcPct val="110000"/>
              </a:lnSpc>
              <a:spcAft>
                <a:spcPct val="0"/>
              </a:spcAft>
              <a:buClr>
                <a:srgbClr val="1F1F20"/>
              </a:buClr>
              <a:tabLst>
                <a:tab pos="542925" algn="l"/>
              </a:tabLst>
            </a:pPr>
            <a:r>
              <a:rPr lang="en-US" altLang="zh-CN" b="1" dirty="0" smtClean="0">
                <a:solidFill>
                  <a:schemeClr val="tx2"/>
                </a:solidFill>
                <a:latin typeface="宋体" panose="02010600030101010101" pitchFamily="2" charset="-122"/>
                <a:ea typeface="宋体" panose="02010600030101010101" pitchFamily="2" charset="-122"/>
              </a:rPr>
              <a:t>NEXT-HOP:</a:t>
            </a:r>
            <a:r>
              <a:rPr lang="en-US" altLang="zh-CN" b="1" dirty="0" smtClean="0">
                <a:latin typeface="宋体" panose="02010600030101010101" pitchFamily="2" charset="-122"/>
                <a:ea typeface="宋体" panose="02010600030101010101" pitchFamily="2" charset="-122"/>
              </a:rPr>
              <a:t> </a:t>
            </a:r>
            <a:r>
              <a:rPr lang="zh-CN" altLang="en-US" b="1" dirty="0" smtClean="0">
                <a:latin typeface="宋体" panose="02010600030101010101" pitchFamily="2" charset="-122"/>
                <a:ea typeface="宋体" panose="02010600030101010101" pitchFamily="2" charset="-122"/>
              </a:rPr>
              <a:t>指出到达下一个</a:t>
            </a:r>
            <a:r>
              <a:rPr lang="en-US" altLang="zh-CN" b="1" dirty="0" smtClean="0">
                <a:latin typeface="宋体" panose="02010600030101010101" pitchFamily="2" charset="-122"/>
                <a:ea typeface="宋体" panose="02010600030101010101" pitchFamily="2" charset="-122"/>
              </a:rPr>
              <a:t>AS</a:t>
            </a:r>
            <a:r>
              <a:rPr lang="zh-CN" altLang="en-US" b="1" dirty="0" smtClean="0">
                <a:latin typeface="宋体" panose="02010600030101010101" pitchFamily="2" charset="-122"/>
                <a:ea typeface="宋体" panose="02010600030101010101" pitchFamily="2" charset="-122"/>
              </a:rPr>
              <a:t>的具体</a:t>
            </a:r>
            <a:r>
              <a:rPr lang="en-US" altLang="zh-CN" b="1" dirty="0" smtClean="0">
                <a:latin typeface="宋体" panose="02010600030101010101" pitchFamily="2" charset="-122"/>
                <a:ea typeface="宋体" panose="02010600030101010101" pitchFamily="2" charset="-122"/>
              </a:rPr>
              <a:t>AS</a:t>
            </a:r>
            <a:r>
              <a:rPr lang="zh-CN" altLang="en-US" b="1" dirty="0" smtClean="0">
                <a:latin typeface="宋体" panose="02010600030101010101" pitchFamily="2" charset="-122"/>
                <a:ea typeface="宋体" panose="02010600030101010101" pitchFamily="2" charset="-122"/>
              </a:rPr>
              <a:t>间边界路由器（可能存在多条从当前</a:t>
            </a:r>
            <a:r>
              <a:rPr lang="en-US" altLang="zh-CN" b="1" dirty="0" smtClean="0">
                <a:latin typeface="宋体" panose="02010600030101010101" pitchFamily="2" charset="-122"/>
                <a:ea typeface="宋体" panose="02010600030101010101" pitchFamily="2" charset="-122"/>
              </a:rPr>
              <a:t>AS</a:t>
            </a:r>
            <a:r>
              <a:rPr lang="zh-CN" altLang="en-US" b="1" dirty="0" smtClean="0">
                <a:latin typeface="宋体" panose="02010600030101010101" pitchFamily="2" charset="-122"/>
                <a:ea typeface="宋体" panose="02010600030101010101" pitchFamily="2" charset="-122"/>
              </a:rPr>
              <a:t>到达下一个</a:t>
            </a:r>
            <a:r>
              <a:rPr lang="en-US" altLang="zh-CN" b="1" dirty="0" smtClean="0">
                <a:latin typeface="宋体" panose="02010600030101010101" pitchFamily="2" charset="-122"/>
                <a:ea typeface="宋体" panose="02010600030101010101" pitchFamily="2" charset="-122"/>
              </a:rPr>
              <a:t>AS</a:t>
            </a:r>
            <a:r>
              <a:rPr lang="zh-CN" altLang="en-US" b="1" dirty="0" smtClean="0">
                <a:latin typeface="宋体" panose="02010600030101010101" pitchFamily="2" charset="-122"/>
                <a:ea typeface="宋体" panose="02010600030101010101" pitchFamily="2" charset="-122"/>
              </a:rPr>
              <a:t>的链路）</a:t>
            </a:r>
          </a:p>
          <a:p>
            <a:pPr eaLnBrk="1" hangingPunct="1">
              <a:lnSpc>
                <a:spcPct val="110000"/>
              </a:lnSpc>
            </a:pPr>
            <a:r>
              <a:rPr lang="zh-CN" altLang="en-US" b="1" dirty="0" smtClean="0">
                <a:latin typeface="宋体" panose="02010600030101010101" pitchFamily="2" charset="-122"/>
                <a:ea typeface="宋体" panose="02010600030101010101" pitchFamily="2" charset="-122"/>
              </a:rPr>
              <a:t>当网关路由器接收到路由通告时，使用</a:t>
            </a:r>
            <a:r>
              <a:rPr lang="zh-CN" altLang="en-US" b="1" dirty="0" smtClean="0">
                <a:solidFill>
                  <a:schemeClr val="tx2"/>
                </a:solidFill>
                <a:latin typeface="宋体" panose="02010600030101010101" pitchFamily="2" charset="-122"/>
                <a:ea typeface="宋体" panose="02010600030101010101" pitchFamily="2" charset="-122"/>
              </a:rPr>
              <a:t>输入策略</a:t>
            </a:r>
            <a:r>
              <a:rPr lang="zh-CN" altLang="en-US" b="1" dirty="0" smtClean="0">
                <a:latin typeface="宋体" panose="02010600030101010101" pitchFamily="2" charset="-122"/>
                <a:ea typeface="宋体" panose="02010600030101010101" pitchFamily="2" charset="-122"/>
              </a:rPr>
              <a:t>来决定接收</a:t>
            </a:r>
            <a:r>
              <a:rPr lang="en-US" altLang="zh-CN" b="1" dirty="0" smtClean="0">
                <a:latin typeface="宋体" panose="02010600030101010101" pitchFamily="2" charset="-122"/>
                <a:ea typeface="宋体" panose="02010600030101010101" pitchFamily="2" charset="-122"/>
              </a:rPr>
              <a:t>/</a:t>
            </a:r>
            <a:r>
              <a:rPr lang="zh-CN" altLang="en-US" b="1" dirty="0" smtClean="0">
                <a:latin typeface="宋体" panose="02010600030101010101" pitchFamily="2" charset="-122"/>
                <a:ea typeface="宋体" panose="02010600030101010101" pitchFamily="2" charset="-122"/>
              </a:rPr>
              <a:t>舍弃该通告。</a:t>
            </a:r>
          </a:p>
        </p:txBody>
      </p:sp>
      <p:sp>
        <p:nvSpPr>
          <p:cNvPr id="228355" name="灯片编号占位符 4"/>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3E85F724-83F6-4BD0-957D-BA4BA7D1A0A9}" type="slidenum">
              <a:rPr altLang="zh-CN" dirty="0" smtClean="0">
                <a:solidFill>
                  <a:srgbClr val="919293"/>
                </a:solidFill>
                <a:ea typeface="黑体" panose="02010609060101010101" pitchFamily="49" charset="-122"/>
              </a:rPr>
              <a:pPr>
                <a:defRPr/>
              </a:pPr>
              <a:t>48</a:t>
            </a:fld>
            <a:endParaRPr lang="zh-CN" altLang="zh-CN" smtClean="0">
              <a:solidFill>
                <a:srgbClr val="919293"/>
              </a:solidFill>
              <a:ea typeface="黑体" panose="02010609060101010101" pitchFamily="49" charset="-122"/>
            </a:endParaRPr>
          </a:p>
        </p:txBody>
      </p:sp>
    </p:spTree>
    <p:extLst>
      <p:ext uri="{BB962C8B-B14F-4D97-AF65-F5344CB8AC3E}">
        <p14:creationId xmlns:p14="http://schemas.microsoft.com/office/powerpoint/2010/main" val="12240243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2733676" y="730250"/>
            <a:ext cx="6678613" cy="700088"/>
          </a:xfrm>
        </p:spPr>
        <p:txBody>
          <a:bodyPr>
            <a:normAutofit/>
          </a:bodyPr>
          <a:lstStyle/>
          <a:p>
            <a:pPr eaLnBrk="1" hangingPunct="1"/>
            <a:r>
              <a:rPr lang="en-US" altLang="zh-CN" sz="3200" b="1" dirty="0" smtClean="0">
                <a:latin typeface="宋体" panose="02010600030101010101" pitchFamily="2" charset="-122"/>
                <a:ea typeface="宋体" panose="02010600030101010101" pitchFamily="2" charset="-122"/>
              </a:rPr>
              <a:t>BGP </a:t>
            </a:r>
            <a:r>
              <a:rPr lang="zh-CN" altLang="en-US" sz="3200" b="1" dirty="0" smtClean="0">
                <a:latin typeface="宋体" panose="02010600030101010101" pitchFamily="2" charset="-122"/>
                <a:ea typeface="宋体" panose="02010600030101010101" pitchFamily="2" charset="-122"/>
              </a:rPr>
              <a:t>路由选择</a:t>
            </a:r>
          </a:p>
        </p:txBody>
      </p:sp>
      <p:sp>
        <p:nvSpPr>
          <p:cNvPr id="248835" name="Rectangle 3"/>
          <p:cNvSpPr>
            <a:spLocks noGrp="1" noChangeArrowheads="1"/>
          </p:cNvSpPr>
          <p:nvPr>
            <p:ph idx="1"/>
          </p:nvPr>
        </p:nvSpPr>
        <p:spPr>
          <a:xfrm>
            <a:off x="2733676" y="1917701"/>
            <a:ext cx="6678613" cy="3470275"/>
          </a:xfrm>
        </p:spPr>
        <p:txBody>
          <a:bodyPr>
            <a:normAutofit fontScale="92500"/>
          </a:bodyPr>
          <a:lstStyle/>
          <a:p>
            <a:pPr marL="533400" indent="-533400"/>
            <a:r>
              <a:rPr lang="zh-CN" altLang="en-US" sz="2600" b="1" dirty="0" smtClean="0">
                <a:latin typeface="宋体" panose="02010600030101010101" pitchFamily="2" charset="-122"/>
                <a:ea typeface="宋体" panose="02010600030101010101" pitchFamily="2" charset="-122"/>
              </a:rPr>
              <a:t>路由器可能知道到相同前缀的多条路由，路由器必须从中选择</a:t>
            </a:r>
            <a:r>
              <a:rPr lang="en-US" altLang="zh-CN" sz="2600" b="1" dirty="0" smtClean="0">
                <a:latin typeface="宋体" panose="02010600030101010101" pitchFamily="2" charset="-122"/>
                <a:ea typeface="宋体" panose="02010600030101010101" pitchFamily="2" charset="-122"/>
              </a:rPr>
              <a:t>.</a:t>
            </a:r>
          </a:p>
          <a:p>
            <a:pPr marL="533400" indent="-533400"/>
            <a:r>
              <a:rPr lang="zh-CN" altLang="en-US" sz="2600" b="1" dirty="0" smtClean="0">
                <a:latin typeface="宋体" panose="02010600030101010101" pitchFamily="2" charset="-122"/>
                <a:ea typeface="宋体" panose="02010600030101010101" pitchFamily="2" charset="-122"/>
              </a:rPr>
              <a:t>排除规则（应用排除规则直到有一条留下）</a:t>
            </a:r>
          </a:p>
          <a:p>
            <a:pPr marL="647700" lvl="1" indent="0" defTabSz="0">
              <a:spcAft>
                <a:spcPct val="0"/>
              </a:spcAft>
              <a:buClr>
                <a:srgbClr val="1F1F20"/>
              </a:buClr>
              <a:buNone/>
              <a:tabLst>
                <a:tab pos="542925" algn="l"/>
              </a:tabLst>
            </a:pPr>
            <a:r>
              <a:rPr lang="en-US" altLang="zh-CN" b="1" dirty="0" smtClean="0">
                <a:latin typeface="宋体" panose="02010600030101010101" pitchFamily="2" charset="-122"/>
                <a:ea typeface="宋体" panose="02010600030101010101" pitchFamily="2" charset="-122"/>
              </a:rPr>
              <a:t>1.</a:t>
            </a:r>
            <a:r>
              <a:rPr lang="zh-CN" altLang="en-US" b="1" dirty="0" smtClean="0">
                <a:latin typeface="宋体" panose="02010600030101010101" pitchFamily="2" charset="-122"/>
                <a:ea typeface="宋体" panose="02010600030101010101" pitchFamily="2" charset="-122"/>
              </a:rPr>
              <a:t>本地偏好值属性</a:t>
            </a:r>
            <a:r>
              <a:rPr lang="en-US" altLang="zh-CN" b="1" dirty="0" smtClean="0">
                <a:latin typeface="宋体" panose="02010600030101010101" pitchFamily="2" charset="-122"/>
                <a:ea typeface="宋体" panose="02010600030101010101" pitchFamily="2" charset="-122"/>
              </a:rPr>
              <a:t>: </a:t>
            </a:r>
            <a:r>
              <a:rPr lang="zh-CN" altLang="en-US" b="1" dirty="0" smtClean="0">
                <a:latin typeface="宋体" panose="02010600030101010101" pitchFamily="2" charset="-122"/>
                <a:ea typeface="宋体" panose="02010600030101010101" pitchFamily="2" charset="-122"/>
              </a:rPr>
              <a:t>具有最高偏好值的路由被选择</a:t>
            </a:r>
          </a:p>
          <a:p>
            <a:pPr marL="647700" lvl="1" indent="0" defTabSz="0">
              <a:spcAft>
                <a:spcPct val="0"/>
              </a:spcAft>
              <a:buClr>
                <a:srgbClr val="1F1F20"/>
              </a:buClr>
              <a:buNone/>
              <a:tabLst>
                <a:tab pos="542925" algn="l"/>
              </a:tabLst>
            </a:pPr>
            <a:r>
              <a:rPr lang="en-US" altLang="zh-CN" b="1" dirty="0" smtClean="0">
                <a:latin typeface="宋体" panose="02010600030101010101" pitchFamily="2" charset="-122"/>
                <a:ea typeface="宋体" panose="02010600030101010101" pitchFamily="2" charset="-122"/>
              </a:rPr>
              <a:t>2</a:t>
            </a:r>
            <a:r>
              <a:rPr lang="en-US" altLang="zh-CN" b="1" dirty="0">
                <a:latin typeface="宋体" panose="02010600030101010101" pitchFamily="2" charset="-122"/>
                <a:ea typeface="宋体" panose="02010600030101010101" pitchFamily="2" charset="-122"/>
              </a:rPr>
              <a:t>.</a:t>
            </a:r>
            <a:r>
              <a:rPr lang="zh-CN" altLang="en-US" b="1" dirty="0" smtClean="0">
                <a:latin typeface="宋体" panose="02010600030101010101" pitchFamily="2" charset="-122"/>
                <a:ea typeface="宋体" panose="02010600030101010101" pitchFamily="2" charset="-122"/>
              </a:rPr>
              <a:t>最短</a:t>
            </a:r>
            <a:r>
              <a:rPr lang="en-US" altLang="zh-CN" b="1" dirty="0" smtClean="0">
                <a:latin typeface="宋体" panose="02010600030101010101" pitchFamily="2" charset="-122"/>
                <a:ea typeface="宋体" panose="02010600030101010101" pitchFamily="2" charset="-122"/>
              </a:rPr>
              <a:t>AS-PATH</a:t>
            </a:r>
            <a:r>
              <a:rPr lang="zh-CN" altLang="en-US" b="1" dirty="0" smtClean="0">
                <a:latin typeface="宋体" panose="02010600030101010101" pitchFamily="2" charset="-122"/>
                <a:ea typeface="宋体" panose="02010600030101010101" pitchFamily="2" charset="-122"/>
              </a:rPr>
              <a:t>的路由 </a:t>
            </a:r>
          </a:p>
          <a:p>
            <a:pPr marL="647700" lvl="1" indent="0" defTabSz="0">
              <a:spcAft>
                <a:spcPct val="0"/>
              </a:spcAft>
              <a:buClr>
                <a:srgbClr val="1F1F20"/>
              </a:buClr>
              <a:buNone/>
              <a:tabLst>
                <a:tab pos="542925" algn="l"/>
              </a:tabLst>
            </a:pPr>
            <a:r>
              <a:rPr lang="en-US" altLang="zh-CN" b="1" dirty="0" smtClean="0">
                <a:latin typeface="宋体" panose="02010600030101010101" pitchFamily="2" charset="-122"/>
                <a:ea typeface="宋体" panose="02010600030101010101" pitchFamily="2" charset="-122"/>
              </a:rPr>
              <a:t>3.</a:t>
            </a:r>
            <a:r>
              <a:rPr lang="zh-CN" altLang="en-US" b="1" dirty="0" smtClean="0">
                <a:latin typeface="宋体" panose="02010600030101010101" pitchFamily="2" charset="-122"/>
                <a:ea typeface="宋体" panose="02010600030101010101" pitchFamily="2" charset="-122"/>
              </a:rPr>
              <a:t>最靠近 </a:t>
            </a:r>
            <a:r>
              <a:rPr lang="en-US" altLang="zh-CN" b="1" dirty="0" smtClean="0">
                <a:latin typeface="宋体" panose="02010600030101010101" pitchFamily="2" charset="-122"/>
                <a:ea typeface="宋体" panose="02010600030101010101" pitchFamily="2" charset="-122"/>
              </a:rPr>
              <a:t>NEXT-HOP</a:t>
            </a:r>
            <a:r>
              <a:rPr lang="zh-CN" altLang="en-US" b="1" dirty="0" smtClean="0">
                <a:latin typeface="宋体" panose="02010600030101010101" pitchFamily="2" charset="-122"/>
                <a:ea typeface="宋体" panose="02010600030101010101" pitchFamily="2" charset="-122"/>
              </a:rPr>
              <a:t>路由器的路由 </a:t>
            </a:r>
            <a:r>
              <a:rPr lang="en-US" altLang="zh-CN" b="1" dirty="0" smtClean="0">
                <a:latin typeface="宋体" panose="02010600030101010101" pitchFamily="2" charset="-122"/>
                <a:ea typeface="宋体" panose="02010600030101010101" pitchFamily="2" charset="-122"/>
              </a:rPr>
              <a:t>: </a:t>
            </a:r>
            <a:r>
              <a:rPr lang="zh-CN" altLang="en-US" b="1" dirty="0" smtClean="0">
                <a:latin typeface="宋体" panose="02010600030101010101" pitchFamily="2" charset="-122"/>
                <a:ea typeface="宋体" panose="02010600030101010101" pitchFamily="2" charset="-122"/>
              </a:rPr>
              <a:t>热土豆路由</a:t>
            </a:r>
          </a:p>
          <a:p>
            <a:pPr marL="647700" lvl="1" indent="0" defTabSz="0">
              <a:spcAft>
                <a:spcPct val="0"/>
              </a:spcAft>
              <a:buClr>
                <a:srgbClr val="1F1F20"/>
              </a:buClr>
              <a:buNone/>
              <a:tabLst>
                <a:tab pos="542925" algn="l"/>
              </a:tabLst>
            </a:pPr>
            <a:r>
              <a:rPr lang="en-US" altLang="zh-CN" b="1" dirty="0" smtClean="0">
                <a:latin typeface="宋体" panose="02010600030101010101" pitchFamily="2" charset="-122"/>
                <a:ea typeface="宋体" panose="02010600030101010101" pitchFamily="2" charset="-122"/>
              </a:rPr>
              <a:t>4.</a:t>
            </a:r>
            <a:r>
              <a:rPr lang="zh-CN" altLang="en-US" b="1" dirty="0" smtClean="0">
                <a:latin typeface="宋体" panose="02010600030101010101" pitchFamily="2" charset="-122"/>
                <a:ea typeface="宋体" panose="02010600030101010101" pitchFamily="2" charset="-122"/>
              </a:rPr>
              <a:t>其他标准</a:t>
            </a:r>
          </a:p>
        </p:txBody>
      </p:sp>
      <p:sp>
        <p:nvSpPr>
          <p:cNvPr id="230403" name="灯片编号占位符 4"/>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68CCE928-4B73-493E-BA11-D2BDAE405943}" type="slidenum">
              <a:rPr altLang="zh-CN" dirty="0" smtClean="0">
                <a:solidFill>
                  <a:srgbClr val="919293"/>
                </a:solidFill>
                <a:ea typeface="黑体" panose="02010609060101010101" pitchFamily="49" charset="-122"/>
              </a:rPr>
              <a:pPr>
                <a:defRPr/>
              </a:pPr>
              <a:t>49</a:t>
            </a:fld>
            <a:endParaRPr lang="zh-CN" altLang="zh-CN" smtClean="0">
              <a:solidFill>
                <a:srgbClr val="919293"/>
              </a:solidFill>
              <a:ea typeface="黑体" panose="02010609060101010101" pitchFamily="49" charset="-122"/>
            </a:endParaRPr>
          </a:p>
        </p:txBody>
      </p:sp>
    </p:spTree>
    <p:extLst>
      <p:ext uri="{BB962C8B-B14F-4D97-AF65-F5344CB8AC3E}">
        <p14:creationId xmlns:p14="http://schemas.microsoft.com/office/powerpoint/2010/main" val="1506089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98501" y="40481"/>
            <a:ext cx="10515600" cy="1325563"/>
          </a:xfrm>
        </p:spPr>
        <p:txBody>
          <a:bodyPr>
            <a:normAutofit/>
          </a:bodyPr>
          <a:lstStyle/>
          <a:p>
            <a:pPr eaLnBrk="1" hangingPunct="1"/>
            <a:r>
              <a:rPr lang="zh-CN" altLang="en-US" sz="3200" b="1" dirty="0" smtClean="0">
                <a:latin typeface="宋体" panose="02010600030101010101" pitchFamily="2" charset="-122"/>
                <a:ea typeface="宋体" panose="02010600030101010101" pitchFamily="2" charset="-122"/>
              </a:rPr>
              <a:t>图形抽象</a:t>
            </a:r>
            <a:r>
              <a:rPr lang="en-US" altLang="zh-CN" sz="3200" b="1" dirty="0" smtClean="0">
                <a:latin typeface="宋体" panose="02010600030101010101" pitchFamily="2" charset="-122"/>
                <a:ea typeface="宋体" panose="02010600030101010101" pitchFamily="2" charset="-122"/>
              </a:rPr>
              <a:t>: </a:t>
            </a:r>
            <a:r>
              <a:rPr lang="zh-CN" altLang="en-US" sz="3200" b="1" dirty="0" smtClean="0">
                <a:latin typeface="宋体" panose="02010600030101010101" pitchFamily="2" charset="-122"/>
                <a:ea typeface="宋体" panose="02010600030101010101" pitchFamily="2" charset="-122"/>
              </a:rPr>
              <a:t>开销</a:t>
            </a:r>
          </a:p>
        </p:txBody>
      </p:sp>
      <p:sp>
        <p:nvSpPr>
          <p:cNvPr id="143362" name="灯片编号占位符 3"/>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96A1DDAC-27CD-41D1-9686-D89CE433B5B1}" type="slidenum">
              <a:rPr altLang="zh-CN" dirty="0" smtClean="0">
                <a:solidFill>
                  <a:srgbClr val="919293"/>
                </a:solidFill>
                <a:ea typeface="黑体" panose="02010609060101010101" pitchFamily="49" charset="-122"/>
              </a:rPr>
              <a:pPr>
                <a:defRPr/>
              </a:pPr>
              <a:t>5</a:t>
            </a:fld>
            <a:endParaRPr lang="zh-CN" altLang="zh-CN" smtClean="0">
              <a:solidFill>
                <a:srgbClr val="919293"/>
              </a:solidFill>
              <a:ea typeface="黑体" panose="02010609060101010101" pitchFamily="49" charset="-122"/>
            </a:endParaRPr>
          </a:p>
        </p:txBody>
      </p:sp>
      <p:grpSp>
        <p:nvGrpSpPr>
          <p:cNvPr id="161796" name="Group 72"/>
          <p:cNvGrpSpPr>
            <a:grpSpLocks/>
          </p:cNvGrpSpPr>
          <p:nvPr/>
        </p:nvGrpSpPr>
        <p:grpSpPr bwMode="auto">
          <a:xfrm>
            <a:off x="2449514" y="1146176"/>
            <a:ext cx="3506787" cy="2182813"/>
            <a:chOff x="580" y="964"/>
            <a:chExt cx="2209" cy="1375"/>
          </a:xfrm>
        </p:grpSpPr>
        <p:sp>
          <p:nvSpPr>
            <p:cNvPr id="161801" name="Freeform 3"/>
            <p:cNvSpPr>
              <a:spLocks noChangeArrowheads="1"/>
            </p:cNvSpPr>
            <p:nvPr/>
          </p:nvSpPr>
          <p:spPr bwMode="auto">
            <a:xfrm>
              <a:off x="580" y="964"/>
              <a:ext cx="2209" cy="1373"/>
            </a:xfrm>
            <a:custGeom>
              <a:avLst/>
              <a:gdLst>
                <a:gd name="T0" fmla="*/ 8 w 2209"/>
                <a:gd name="T1" fmla="*/ 559 h 1373"/>
                <a:gd name="T2" fmla="*/ 48 w 2209"/>
                <a:gd name="T3" fmla="*/ 480 h 1373"/>
                <a:gd name="T4" fmla="*/ 148 w 2209"/>
                <a:gd name="T5" fmla="*/ 372 h 1373"/>
                <a:gd name="T6" fmla="*/ 249 w 2209"/>
                <a:gd name="T7" fmla="*/ 261 h 1373"/>
                <a:gd name="T8" fmla="*/ 297 w 2209"/>
                <a:gd name="T9" fmla="*/ 175 h 1373"/>
                <a:gd name="T10" fmla="*/ 357 w 2209"/>
                <a:gd name="T11" fmla="*/ 93 h 1373"/>
                <a:gd name="T12" fmla="*/ 456 w 2209"/>
                <a:gd name="T13" fmla="*/ 31 h 1373"/>
                <a:gd name="T14" fmla="*/ 575 w 2209"/>
                <a:gd name="T15" fmla="*/ 8 h 1373"/>
                <a:gd name="T16" fmla="*/ 685 w 2209"/>
                <a:gd name="T17" fmla="*/ 1 h 1373"/>
                <a:gd name="T18" fmla="*/ 887 w 2209"/>
                <a:gd name="T19" fmla="*/ 3 h 1373"/>
                <a:gd name="T20" fmla="*/ 1181 w 2209"/>
                <a:gd name="T21" fmla="*/ 23 h 1373"/>
                <a:gd name="T22" fmla="*/ 1387 w 2209"/>
                <a:gd name="T23" fmla="*/ 51 h 1373"/>
                <a:gd name="T24" fmla="*/ 1503 w 2209"/>
                <a:gd name="T25" fmla="*/ 75 h 1373"/>
                <a:gd name="T26" fmla="*/ 1634 w 2209"/>
                <a:gd name="T27" fmla="*/ 121 h 1373"/>
                <a:gd name="T28" fmla="*/ 1761 w 2209"/>
                <a:gd name="T29" fmla="*/ 205 h 1373"/>
                <a:gd name="T30" fmla="*/ 1853 w 2209"/>
                <a:gd name="T31" fmla="*/ 306 h 1373"/>
                <a:gd name="T32" fmla="*/ 1969 w 2209"/>
                <a:gd name="T33" fmla="*/ 462 h 1373"/>
                <a:gd name="T34" fmla="*/ 2058 w 2209"/>
                <a:gd name="T35" fmla="*/ 563 h 1373"/>
                <a:gd name="T36" fmla="*/ 2143 w 2209"/>
                <a:gd name="T37" fmla="*/ 670 h 1373"/>
                <a:gd name="T38" fmla="*/ 2200 w 2209"/>
                <a:gd name="T39" fmla="*/ 778 h 1373"/>
                <a:gd name="T40" fmla="*/ 2199 w 2209"/>
                <a:gd name="T41" fmla="*/ 885 h 1373"/>
                <a:gd name="T42" fmla="*/ 2169 w 2209"/>
                <a:gd name="T43" fmla="*/ 939 h 1373"/>
                <a:gd name="T44" fmla="*/ 2060 w 2209"/>
                <a:gd name="T45" fmla="*/ 1054 h 1373"/>
                <a:gd name="T46" fmla="*/ 1906 w 2209"/>
                <a:gd name="T47" fmla="*/ 1164 h 1373"/>
                <a:gd name="T48" fmla="*/ 1738 w 2209"/>
                <a:gd name="T49" fmla="*/ 1257 h 1373"/>
                <a:gd name="T50" fmla="*/ 1581 w 2209"/>
                <a:gd name="T51" fmla="*/ 1318 h 1373"/>
                <a:gd name="T52" fmla="*/ 1413 w 2209"/>
                <a:gd name="T53" fmla="*/ 1348 h 1373"/>
                <a:gd name="T54" fmla="*/ 1153 w 2209"/>
                <a:gd name="T55" fmla="*/ 1362 h 1373"/>
                <a:gd name="T56" fmla="*/ 993 w 2209"/>
                <a:gd name="T57" fmla="*/ 1364 h 1373"/>
                <a:gd name="T58" fmla="*/ 711 w 2209"/>
                <a:gd name="T59" fmla="*/ 1372 h 1373"/>
                <a:gd name="T60" fmla="*/ 522 w 2209"/>
                <a:gd name="T61" fmla="*/ 1352 h 1373"/>
                <a:gd name="T62" fmla="*/ 411 w 2209"/>
                <a:gd name="T63" fmla="*/ 1312 h 1373"/>
                <a:gd name="T64" fmla="*/ 258 w 2209"/>
                <a:gd name="T65" fmla="*/ 1217 h 1373"/>
                <a:gd name="T66" fmla="*/ 135 w 2209"/>
                <a:gd name="T67" fmla="*/ 1092 h 1373"/>
                <a:gd name="T68" fmla="*/ 76 w 2209"/>
                <a:gd name="T69" fmla="*/ 996 h 1373"/>
                <a:gd name="T70" fmla="*/ 30 w 2209"/>
                <a:gd name="T71" fmla="*/ 813 h 1373"/>
                <a:gd name="T72" fmla="*/ 14 w 2209"/>
                <a:gd name="T73" fmla="*/ 694 h 1373"/>
                <a:gd name="T74" fmla="*/ 0 w 2209"/>
                <a:gd name="T75" fmla="*/ 602 h 13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209" h="1373">
                  <a:moveTo>
                    <a:pt x="0" y="602"/>
                  </a:moveTo>
                  <a:lnTo>
                    <a:pt x="8" y="559"/>
                  </a:lnTo>
                  <a:lnTo>
                    <a:pt x="24" y="519"/>
                  </a:lnTo>
                  <a:lnTo>
                    <a:pt x="48" y="480"/>
                  </a:lnTo>
                  <a:lnTo>
                    <a:pt x="79" y="444"/>
                  </a:lnTo>
                  <a:lnTo>
                    <a:pt x="148" y="372"/>
                  </a:lnTo>
                  <a:lnTo>
                    <a:pt x="219" y="300"/>
                  </a:lnTo>
                  <a:lnTo>
                    <a:pt x="249" y="261"/>
                  </a:lnTo>
                  <a:lnTo>
                    <a:pt x="274" y="219"/>
                  </a:lnTo>
                  <a:lnTo>
                    <a:pt x="297" y="175"/>
                  </a:lnTo>
                  <a:lnTo>
                    <a:pt x="324" y="133"/>
                  </a:lnTo>
                  <a:lnTo>
                    <a:pt x="357" y="93"/>
                  </a:lnTo>
                  <a:lnTo>
                    <a:pt x="400" y="59"/>
                  </a:lnTo>
                  <a:lnTo>
                    <a:pt x="456" y="31"/>
                  </a:lnTo>
                  <a:lnTo>
                    <a:pt x="530" y="13"/>
                  </a:lnTo>
                  <a:lnTo>
                    <a:pt x="575" y="8"/>
                  </a:lnTo>
                  <a:lnTo>
                    <a:pt x="627" y="3"/>
                  </a:lnTo>
                  <a:lnTo>
                    <a:pt x="685" y="1"/>
                  </a:lnTo>
                  <a:lnTo>
                    <a:pt x="749" y="0"/>
                  </a:lnTo>
                  <a:lnTo>
                    <a:pt x="887" y="3"/>
                  </a:lnTo>
                  <a:lnTo>
                    <a:pt x="1034" y="10"/>
                  </a:lnTo>
                  <a:lnTo>
                    <a:pt x="1181" y="23"/>
                  </a:lnTo>
                  <a:lnTo>
                    <a:pt x="1322" y="40"/>
                  </a:lnTo>
                  <a:lnTo>
                    <a:pt x="1387" y="51"/>
                  </a:lnTo>
                  <a:lnTo>
                    <a:pt x="1448" y="63"/>
                  </a:lnTo>
                  <a:lnTo>
                    <a:pt x="1503" y="75"/>
                  </a:lnTo>
                  <a:lnTo>
                    <a:pt x="1551" y="89"/>
                  </a:lnTo>
                  <a:lnTo>
                    <a:pt x="1634" y="121"/>
                  </a:lnTo>
                  <a:lnTo>
                    <a:pt x="1702" y="160"/>
                  </a:lnTo>
                  <a:lnTo>
                    <a:pt x="1761" y="205"/>
                  </a:lnTo>
                  <a:lnTo>
                    <a:pt x="1809" y="254"/>
                  </a:lnTo>
                  <a:lnTo>
                    <a:pt x="1853" y="306"/>
                  </a:lnTo>
                  <a:lnTo>
                    <a:pt x="1891" y="358"/>
                  </a:lnTo>
                  <a:lnTo>
                    <a:pt x="1969" y="462"/>
                  </a:lnTo>
                  <a:lnTo>
                    <a:pt x="2012" y="512"/>
                  </a:lnTo>
                  <a:lnTo>
                    <a:pt x="2058" y="563"/>
                  </a:lnTo>
                  <a:lnTo>
                    <a:pt x="2103" y="616"/>
                  </a:lnTo>
                  <a:lnTo>
                    <a:pt x="2143" y="670"/>
                  </a:lnTo>
                  <a:lnTo>
                    <a:pt x="2178" y="724"/>
                  </a:lnTo>
                  <a:lnTo>
                    <a:pt x="2200" y="778"/>
                  </a:lnTo>
                  <a:lnTo>
                    <a:pt x="2208" y="831"/>
                  </a:lnTo>
                  <a:lnTo>
                    <a:pt x="2199" y="885"/>
                  </a:lnTo>
                  <a:lnTo>
                    <a:pt x="2187" y="911"/>
                  </a:lnTo>
                  <a:lnTo>
                    <a:pt x="2169" y="939"/>
                  </a:lnTo>
                  <a:lnTo>
                    <a:pt x="2122" y="995"/>
                  </a:lnTo>
                  <a:lnTo>
                    <a:pt x="2060" y="1054"/>
                  </a:lnTo>
                  <a:lnTo>
                    <a:pt x="1986" y="1110"/>
                  </a:lnTo>
                  <a:lnTo>
                    <a:pt x="1906" y="1164"/>
                  </a:lnTo>
                  <a:lnTo>
                    <a:pt x="1821" y="1214"/>
                  </a:lnTo>
                  <a:lnTo>
                    <a:pt x="1738" y="1257"/>
                  </a:lnTo>
                  <a:lnTo>
                    <a:pt x="1659" y="1292"/>
                  </a:lnTo>
                  <a:lnTo>
                    <a:pt x="1581" y="1318"/>
                  </a:lnTo>
                  <a:lnTo>
                    <a:pt x="1498" y="1336"/>
                  </a:lnTo>
                  <a:lnTo>
                    <a:pt x="1413" y="1348"/>
                  </a:lnTo>
                  <a:lnTo>
                    <a:pt x="1325" y="1355"/>
                  </a:lnTo>
                  <a:lnTo>
                    <a:pt x="1153" y="1362"/>
                  </a:lnTo>
                  <a:lnTo>
                    <a:pt x="1071" y="1362"/>
                  </a:lnTo>
                  <a:lnTo>
                    <a:pt x="993" y="1364"/>
                  </a:lnTo>
                  <a:lnTo>
                    <a:pt x="847" y="1371"/>
                  </a:lnTo>
                  <a:lnTo>
                    <a:pt x="711" y="1372"/>
                  </a:lnTo>
                  <a:lnTo>
                    <a:pt x="583" y="1362"/>
                  </a:lnTo>
                  <a:lnTo>
                    <a:pt x="522" y="1352"/>
                  </a:lnTo>
                  <a:lnTo>
                    <a:pt x="466" y="1335"/>
                  </a:lnTo>
                  <a:lnTo>
                    <a:pt x="411" y="1312"/>
                  </a:lnTo>
                  <a:lnTo>
                    <a:pt x="358" y="1284"/>
                  </a:lnTo>
                  <a:lnTo>
                    <a:pt x="258" y="1217"/>
                  </a:lnTo>
                  <a:lnTo>
                    <a:pt x="171" y="1136"/>
                  </a:lnTo>
                  <a:lnTo>
                    <a:pt x="135" y="1092"/>
                  </a:lnTo>
                  <a:lnTo>
                    <a:pt x="102" y="1047"/>
                  </a:lnTo>
                  <a:lnTo>
                    <a:pt x="76" y="996"/>
                  </a:lnTo>
                  <a:lnTo>
                    <a:pt x="56" y="939"/>
                  </a:lnTo>
                  <a:lnTo>
                    <a:pt x="30" y="813"/>
                  </a:lnTo>
                  <a:lnTo>
                    <a:pt x="21" y="751"/>
                  </a:lnTo>
                  <a:lnTo>
                    <a:pt x="14" y="694"/>
                  </a:lnTo>
                  <a:lnTo>
                    <a:pt x="8" y="642"/>
                  </a:lnTo>
                  <a:lnTo>
                    <a:pt x="0" y="602"/>
                  </a:lnTo>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1802" name="Freeform 4"/>
            <p:cNvSpPr>
              <a:spLocks noChangeArrowheads="1"/>
            </p:cNvSpPr>
            <p:nvPr/>
          </p:nvSpPr>
          <p:spPr bwMode="auto">
            <a:xfrm>
              <a:off x="916" y="1491"/>
              <a:ext cx="343" cy="187"/>
            </a:xfrm>
            <a:custGeom>
              <a:avLst/>
              <a:gdLst>
                <a:gd name="T0" fmla="*/ 0 w 343"/>
                <a:gd name="T1" fmla="*/ 186 h 187"/>
                <a:gd name="T2" fmla="*/ 342 w 343"/>
                <a:gd name="T3" fmla="*/ 0 h 187"/>
                <a:gd name="T4" fmla="*/ 0 60000 65536"/>
                <a:gd name="T5" fmla="*/ 0 60000 65536"/>
              </a:gdLst>
              <a:ahLst/>
              <a:cxnLst>
                <a:cxn ang="T4">
                  <a:pos x="T0" y="T1"/>
                </a:cxn>
                <a:cxn ang="T5">
                  <a:pos x="T2" y="T3"/>
                </a:cxn>
              </a:cxnLst>
              <a:rect l="0" t="0" r="r" b="b"/>
              <a:pathLst>
                <a:path w="343" h="187">
                  <a:moveTo>
                    <a:pt x="0" y="186"/>
                  </a:moveTo>
                  <a:lnTo>
                    <a:pt x="342"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1803" name="Oval 5"/>
            <p:cNvSpPr>
              <a:spLocks noChangeArrowheads="1"/>
            </p:cNvSpPr>
            <p:nvPr/>
          </p:nvSpPr>
          <p:spPr bwMode="auto">
            <a:xfrm>
              <a:off x="656" y="1733"/>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1804" name="Line 6"/>
            <p:cNvSpPr>
              <a:spLocks noChangeShapeType="1"/>
            </p:cNvSpPr>
            <p:nvPr/>
          </p:nvSpPr>
          <p:spPr bwMode="auto">
            <a:xfrm>
              <a:off x="656" y="1726"/>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1805" name="Line 7"/>
            <p:cNvSpPr>
              <a:spLocks noChangeShapeType="1"/>
            </p:cNvSpPr>
            <p:nvPr/>
          </p:nvSpPr>
          <p:spPr bwMode="auto">
            <a:xfrm>
              <a:off x="969" y="1726"/>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1806" name="Rectangle 8"/>
            <p:cNvSpPr>
              <a:spLocks noChangeArrowheads="1"/>
            </p:cNvSpPr>
            <p:nvPr/>
          </p:nvSpPr>
          <p:spPr bwMode="auto">
            <a:xfrm>
              <a:off x="656" y="1726"/>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61807" name="Oval 9"/>
            <p:cNvSpPr>
              <a:spLocks noChangeArrowheads="1"/>
            </p:cNvSpPr>
            <p:nvPr/>
          </p:nvSpPr>
          <p:spPr bwMode="auto">
            <a:xfrm>
              <a:off x="653" y="1667"/>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1808" name="Oval 10"/>
            <p:cNvSpPr>
              <a:spLocks noChangeArrowheads="1"/>
            </p:cNvSpPr>
            <p:nvPr/>
          </p:nvSpPr>
          <p:spPr bwMode="auto">
            <a:xfrm>
              <a:off x="1130" y="2120"/>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1809" name="Line 11"/>
            <p:cNvSpPr>
              <a:spLocks noChangeShapeType="1"/>
            </p:cNvSpPr>
            <p:nvPr/>
          </p:nvSpPr>
          <p:spPr bwMode="auto">
            <a:xfrm>
              <a:off x="1130" y="2113"/>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1810" name="Line 12"/>
            <p:cNvSpPr>
              <a:spLocks noChangeShapeType="1"/>
            </p:cNvSpPr>
            <p:nvPr/>
          </p:nvSpPr>
          <p:spPr bwMode="auto">
            <a:xfrm>
              <a:off x="1443" y="2113"/>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1811" name="Rectangle 13"/>
            <p:cNvSpPr>
              <a:spLocks noChangeArrowheads="1"/>
            </p:cNvSpPr>
            <p:nvPr/>
          </p:nvSpPr>
          <p:spPr bwMode="auto">
            <a:xfrm>
              <a:off x="1130" y="2113"/>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61812" name="Oval 14"/>
            <p:cNvSpPr>
              <a:spLocks noChangeArrowheads="1"/>
            </p:cNvSpPr>
            <p:nvPr/>
          </p:nvSpPr>
          <p:spPr bwMode="auto">
            <a:xfrm>
              <a:off x="1127" y="2054"/>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1813" name="Oval 15"/>
            <p:cNvSpPr>
              <a:spLocks noChangeArrowheads="1"/>
            </p:cNvSpPr>
            <p:nvPr/>
          </p:nvSpPr>
          <p:spPr bwMode="auto">
            <a:xfrm>
              <a:off x="1126" y="1430"/>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1814" name="Line 16"/>
            <p:cNvSpPr>
              <a:spLocks noChangeShapeType="1"/>
            </p:cNvSpPr>
            <p:nvPr/>
          </p:nvSpPr>
          <p:spPr bwMode="auto">
            <a:xfrm>
              <a:off x="1126" y="1423"/>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1815" name="Line 17"/>
            <p:cNvSpPr>
              <a:spLocks noChangeShapeType="1"/>
            </p:cNvSpPr>
            <p:nvPr/>
          </p:nvSpPr>
          <p:spPr bwMode="auto">
            <a:xfrm>
              <a:off x="1439" y="1423"/>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1816" name="Rectangle 18"/>
            <p:cNvSpPr>
              <a:spLocks noChangeArrowheads="1"/>
            </p:cNvSpPr>
            <p:nvPr/>
          </p:nvSpPr>
          <p:spPr bwMode="auto">
            <a:xfrm>
              <a:off x="1126" y="1423"/>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61817" name="Oval 19"/>
            <p:cNvSpPr>
              <a:spLocks noChangeArrowheads="1"/>
            </p:cNvSpPr>
            <p:nvPr/>
          </p:nvSpPr>
          <p:spPr bwMode="auto">
            <a:xfrm>
              <a:off x="1123" y="1364"/>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1818" name="Oval 20"/>
            <p:cNvSpPr>
              <a:spLocks noChangeArrowheads="1"/>
            </p:cNvSpPr>
            <p:nvPr/>
          </p:nvSpPr>
          <p:spPr bwMode="auto">
            <a:xfrm>
              <a:off x="1809" y="1426"/>
              <a:ext cx="312"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1819" name="Line 21"/>
            <p:cNvSpPr>
              <a:spLocks noChangeShapeType="1"/>
            </p:cNvSpPr>
            <p:nvPr/>
          </p:nvSpPr>
          <p:spPr bwMode="auto">
            <a:xfrm>
              <a:off x="1809" y="1419"/>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1820" name="Line 22"/>
            <p:cNvSpPr>
              <a:spLocks noChangeShapeType="1"/>
            </p:cNvSpPr>
            <p:nvPr/>
          </p:nvSpPr>
          <p:spPr bwMode="auto">
            <a:xfrm>
              <a:off x="2121" y="1419"/>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1821" name="Rectangle 23"/>
            <p:cNvSpPr>
              <a:spLocks noChangeArrowheads="1"/>
            </p:cNvSpPr>
            <p:nvPr/>
          </p:nvSpPr>
          <p:spPr bwMode="auto">
            <a:xfrm>
              <a:off x="1809" y="1419"/>
              <a:ext cx="309"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61822" name="Oval 24"/>
            <p:cNvSpPr>
              <a:spLocks noChangeArrowheads="1"/>
            </p:cNvSpPr>
            <p:nvPr/>
          </p:nvSpPr>
          <p:spPr bwMode="auto">
            <a:xfrm>
              <a:off x="1812" y="1363"/>
              <a:ext cx="312"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1823" name="Oval 25"/>
            <p:cNvSpPr>
              <a:spLocks noChangeArrowheads="1"/>
            </p:cNvSpPr>
            <p:nvPr/>
          </p:nvSpPr>
          <p:spPr bwMode="auto">
            <a:xfrm>
              <a:off x="1819" y="2117"/>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1824" name="Line 26"/>
            <p:cNvSpPr>
              <a:spLocks noChangeShapeType="1"/>
            </p:cNvSpPr>
            <p:nvPr/>
          </p:nvSpPr>
          <p:spPr bwMode="auto">
            <a:xfrm>
              <a:off x="1819" y="2110"/>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1825" name="Line 27"/>
            <p:cNvSpPr>
              <a:spLocks noChangeShapeType="1"/>
            </p:cNvSpPr>
            <p:nvPr/>
          </p:nvSpPr>
          <p:spPr bwMode="auto">
            <a:xfrm>
              <a:off x="2132" y="2110"/>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1826" name="Rectangle 28"/>
            <p:cNvSpPr>
              <a:spLocks noChangeArrowheads="1"/>
            </p:cNvSpPr>
            <p:nvPr/>
          </p:nvSpPr>
          <p:spPr bwMode="auto">
            <a:xfrm>
              <a:off x="1819" y="2110"/>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61827" name="Oval 29"/>
            <p:cNvSpPr>
              <a:spLocks noChangeArrowheads="1"/>
            </p:cNvSpPr>
            <p:nvPr/>
          </p:nvSpPr>
          <p:spPr bwMode="auto">
            <a:xfrm>
              <a:off x="1816" y="2051"/>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1828" name="Oval 30"/>
            <p:cNvSpPr>
              <a:spLocks noChangeArrowheads="1"/>
            </p:cNvSpPr>
            <p:nvPr/>
          </p:nvSpPr>
          <p:spPr bwMode="auto">
            <a:xfrm>
              <a:off x="2384" y="1776"/>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1829" name="Line 31"/>
            <p:cNvSpPr>
              <a:spLocks noChangeShapeType="1"/>
            </p:cNvSpPr>
            <p:nvPr/>
          </p:nvSpPr>
          <p:spPr bwMode="auto">
            <a:xfrm>
              <a:off x="2384" y="1769"/>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1830" name="Line 32"/>
            <p:cNvSpPr>
              <a:spLocks noChangeShapeType="1"/>
            </p:cNvSpPr>
            <p:nvPr/>
          </p:nvSpPr>
          <p:spPr bwMode="auto">
            <a:xfrm>
              <a:off x="2697" y="1769"/>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1831" name="Rectangle 33"/>
            <p:cNvSpPr>
              <a:spLocks noChangeArrowheads="1"/>
            </p:cNvSpPr>
            <p:nvPr/>
          </p:nvSpPr>
          <p:spPr bwMode="auto">
            <a:xfrm>
              <a:off x="2384" y="1769"/>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zh-CN">
                <a:latin typeface="Arial" panose="020B0604020202020204" pitchFamily="34" charset="0"/>
              </a:endParaRPr>
            </a:p>
          </p:txBody>
        </p:sp>
        <p:sp>
          <p:nvSpPr>
            <p:cNvPr id="161832" name="Oval 34"/>
            <p:cNvSpPr>
              <a:spLocks noChangeArrowheads="1"/>
            </p:cNvSpPr>
            <p:nvPr/>
          </p:nvSpPr>
          <p:spPr bwMode="auto">
            <a:xfrm>
              <a:off x="2381" y="1710"/>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1833" name="Freeform 35"/>
            <p:cNvSpPr>
              <a:spLocks noChangeArrowheads="1"/>
            </p:cNvSpPr>
            <p:nvPr/>
          </p:nvSpPr>
          <p:spPr bwMode="auto">
            <a:xfrm>
              <a:off x="1975" y="1518"/>
              <a:ext cx="1" cy="523"/>
            </a:xfrm>
            <a:custGeom>
              <a:avLst/>
              <a:gdLst>
                <a:gd name="T0" fmla="*/ 0 w 1"/>
                <a:gd name="T1" fmla="*/ 0 h 523"/>
                <a:gd name="T2" fmla="*/ 0 w 1"/>
                <a:gd name="T3" fmla="*/ 522 h 523"/>
                <a:gd name="T4" fmla="*/ 0 60000 65536"/>
                <a:gd name="T5" fmla="*/ 0 60000 65536"/>
              </a:gdLst>
              <a:ahLst/>
              <a:cxnLst>
                <a:cxn ang="T4">
                  <a:pos x="T0" y="T1"/>
                </a:cxn>
                <a:cxn ang="T5">
                  <a:pos x="T2" y="T3"/>
                </a:cxn>
              </a:cxnLst>
              <a:rect l="0" t="0" r="r" b="b"/>
              <a:pathLst>
                <a:path w="1" h="523">
                  <a:moveTo>
                    <a:pt x="0" y="0"/>
                  </a:moveTo>
                  <a:lnTo>
                    <a:pt x="0" y="522"/>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1834" name="Freeform 36"/>
            <p:cNvSpPr>
              <a:spLocks noChangeArrowheads="1"/>
            </p:cNvSpPr>
            <p:nvPr/>
          </p:nvSpPr>
          <p:spPr bwMode="auto">
            <a:xfrm>
              <a:off x="1282" y="1524"/>
              <a:ext cx="1" cy="538"/>
            </a:xfrm>
            <a:custGeom>
              <a:avLst/>
              <a:gdLst>
                <a:gd name="T0" fmla="*/ 0 w 1"/>
                <a:gd name="T1" fmla="*/ 0 h 538"/>
                <a:gd name="T2" fmla="*/ 0 w 1"/>
                <a:gd name="T3" fmla="*/ 537 h 538"/>
                <a:gd name="T4" fmla="*/ 0 60000 65536"/>
                <a:gd name="T5" fmla="*/ 0 60000 65536"/>
              </a:gdLst>
              <a:ahLst/>
              <a:cxnLst>
                <a:cxn ang="T4">
                  <a:pos x="T0" y="T1"/>
                </a:cxn>
                <a:cxn ang="T5">
                  <a:pos x="T2" y="T3"/>
                </a:cxn>
              </a:cxnLst>
              <a:rect l="0" t="0" r="r" b="b"/>
              <a:pathLst>
                <a:path w="1" h="538">
                  <a:moveTo>
                    <a:pt x="0" y="0"/>
                  </a:moveTo>
                  <a:lnTo>
                    <a:pt x="0" y="537"/>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1835" name="Freeform 37"/>
            <p:cNvSpPr>
              <a:spLocks noChangeArrowheads="1"/>
            </p:cNvSpPr>
            <p:nvPr/>
          </p:nvSpPr>
          <p:spPr bwMode="auto">
            <a:xfrm>
              <a:off x="1447" y="1509"/>
              <a:ext cx="505" cy="601"/>
            </a:xfrm>
            <a:custGeom>
              <a:avLst/>
              <a:gdLst>
                <a:gd name="T0" fmla="*/ 0 w 505"/>
                <a:gd name="T1" fmla="*/ 600 h 601"/>
                <a:gd name="T2" fmla="*/ 504 w 505"/>
                <a:gd name="T3" fmla="*/ 0 h 601"/>
                <a:gd name="T4" fmla="*/ 0 60000 65536"/>
                <a:gd name="T5" fmla="*/ 0 60000 65536"/>
              </a:gdLst>
              <a:ahLst/>
              <a:cxnLst>
                <a:cxn ang="T4">
                  <a:pos x="T0" y="T1"/>
                </a:cxn>
                <a:cxn ang="T5">
                  <a:pos x="T2" y="T3"/>
                </a:cxn>
              </a:cxnLst>
              <a:rect l="0" t="0" r="r" b="b"/>
              <a:pathLst>
                <a:path w="505" h="601">
                  <a:moveTo>
                    <a:pt x="0" y="600"/>
                  </a:moveTo>
                  <a:lnTo>
                    <a:pt x="504"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1836" name="Freeform 38"/>
            <p:cNvSpPr>
              <a:spLocks noChangeArrowheads="1"/>
            </p:cNvSpPr>
            <p:nvPr/>
          </p:nvSpPr>
          <p:spPr bwMode="auto">
            <a:xfrm>
              <a:off x="2134" y="1857"/>
              <a:ext cx="367" cy="271"/>
            </a:xfrm>
            <a:custGeom>
              <a:avLst/>
              <a:gdLst>
                <a:gd name="T0" fmla="*/ 0 w 367"/>
                <a:gd name="T1" fmla="*/ 270 h 271"/>
                <a:gd name="T2" fmla="*/ 366 w 367"/>
                <a:gd name="T3" fmla="*/ 0 h 271"/>
                <a:gd name="T4" fmla="*/ 0 60000 65536"/>
                <a:gd name="T5" fmla="*/ 0 60000 65536"/>
              </a:gdLst>
              <a:ahLst/>
              <a:cxnLst>
                <a:cxn ang="T4">
                  <a:pos x="T0" y="T1"/>
                </a:cxn>
                <a:cxn ang="T5">
                  <a:pos x="T2" y="T3"/>
                </a:cxn>
              </a:cxnLst>
              <a:rect l="0" t="0" r="r" b="b"/>
              <a:pathLst>
                <a:path w="367" h="271">
                  <a:moveTo>
                    <a:pt x="0" y="270"/>
                  </a:moveTo>
                  <a:lnTo>
                    <a:pt x="366"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1837" name="Freeform 39"/>
            <p:cNvSpPr>
              <a:spLocks noChangeArrowheads="1"/>
            </p:cNvSpPr>
            <p:nvPr/>
          </p:nvSpPr>
          <p:spPr bwMode="auto">
            <a:xfrm>
              <a:off x="1453" y="2139"/>
              <a:ext cx="367" cy="1"/>
            </a:xfrm>
            <a:custGeom>
              <a:avLst/>
              <a:gdLst>
                <a:gd name="T0" fmla="*/ 366 w 367"/>
                <a:gd name="T1" fmla="*/ 0 h 1"/>
                <a:gd name="T2" fmla="*/ 0 w 367"/>
                <a:gd name="T3" fmla="*/ 0 h 1"/>
                <a:gd name="T4" fmla="*/ 0 60000 65536"/>
                <a:gd name="T5" fmla="*/ 0 60000 65536"/>
              </a:gdLst>
              <a:ahLst/>
              <a:cxnLst>
                <a:cxn ang="T4">
                  <a:pos x="T0" y="T1"/>
                </a:cxn>
                <a:cxn ang="T5">
                  <a:pos x="T2" y="T3"/>
                </a:cxn>
              </a:cxnLst>
              <a:rect l="0" t="0" r="r" b="b"/>
              <a:pathLst>
                <a:path w="367" h="1">
                  <a:moveTo>
                    <a:pt x="366" y="0"/>
                  </a:moveTo>
                  <a:lnTo>
                    <a:pt x="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1838" name="Freeform 40"/>
            <p:cNvSpPr>
              <a:spLocks noChangeArrowheads="1"/>
            </p:cNvSpPr>
            <p:nvPr/>
          </p:nvSpPr>
          <p:spPr bwMode="auto">
            <a:xfrm>
              <a:off x="862" y="1815"/>
              <a:ext cx="277" cy="265"/>
            </a:xfrm>
            <a:custGeom>
              <a:avLst/>
              <a:gdLst>
                <a:gd name="T0" fmla="*/ 276 w 277"/>
                <a:gd name="T1" fmla="*/ 264 h 265"/>
                <a:gd name="T2" fmla="*/ 0 w 277"/>
                <a:gd name="T3" fmla="*/ 0 h 265"/>
                <a:gd name="T4" fmla="*/ 0 60000 65536"/>
                <a:gd name="T5" fmla="*/ 0 60000 65536"/>
              </a:gdLst>
              <a:ahLst/>
              <a:cxnLst>
                <a:cxn ang="T4">
                  <a:pos x="T0" y="T1"/>
                </a:cxn>
                <a:cxn ang="T5">
                  <a:pos x="T2" y="T3"/>
                </a:cxn>
              </a:cxnLst>
              <a:rect l="0" t="0" r="r" b="b"/>
              <a:pathLst>
                <a:path w="277" h="265">
                  <a:moveTo>
                    <a:pt x="276" y="264"/>
                  </a:moveTo>
                  <a:lnTo>
                    <a:pt x="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1839" name="Freeform 41"/>
            <p:cNvSpPr>
              <a:spLocks noChangeArrowheads="1"/>
            </p:cNvSpPr>
            <p:nvPr/>
          </p:nvSpPr>
          <p:spPr bwMode="auto">
            <a:xfrm>
              <a:off x="1447" y="1449"/>
              <a:ext cx="367" cy="1"/>
            </a:xfrm>
            <a:custGeom>
              <a:avLst/>
              <a:gdLst>
                <a:gd name="T0" fmla="*/ 366 w 367"/>
                <a:gd name="T1" fmla="*/ 0 h 1"/>
                <a:gd name="T2" fmla="*/ 0 w 367"/>
                <a:gd name="T3" fmla="*/ 0 h 1"/>
                <a:gd name="T4" fmla="*/ 0 60000 65536"/>
                <a:gd name="T5" fmla="*/ 0 60000 65536"/>
              </a:gdLst>
              <a:ahLst/>
              <a:cxnLst>
                <a:cxn ang="T4">
                  <a:pos x="T0" y="T1"/>
                </a:cxn>
                <a:cxn ang="T5">
                  <a:pos x="T2" y="T3"/>
                </a:cxn>
              </a:cxnLst>
              <a:rect l="0" t="0" r="r" b="b"/>
              <a:pathLst>
                <a:path w="367" h="1">
                  <a:moveTo>
                    <a:pt x="366" y="0"/>
                  </a:moveTo>
                  <a:lnTo>
                    <a:pt x="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1840" name="Freeform 42"/>
            <p:cNvSpPr>
              <a:spLocks noChangeArrowheads="1"/>
            </p:cNvSpPr>
            <p:nvPr/>
          </p:nvSpPr>
          <p:spPr bwMode="auto">
            <a:xfrm>
              <a:off x="2122" y="1446"/>
              <a:ext cx="397" cy="268"/>
            </a:xfrm>
            <a:custGeom>
              <a:avLst/>
              <a:gdLst>
                <a:gd name="T0" fmla="*/ 396 w 397"/>
                <a:gd name="T1" fmla="*/ 267 h 268"/>
                <a:gd name="T2" fmla="*/ 0 w 397"/>
                <a:gd name="T3" fmla="*/ 0 h 268"/>
                <a:gd name="T4" fmla="*/ 0 60000 65536"/>
                <a:gd name="T5" fmla="*/ 0 60000 65536"/>
              </a:gdLst>
              <a:ahLst/>
              <a:cxnLst>
                <a:cxn ang="T4">
                  <a:pos x="T0" y="T1"/>
                </a:cxn>
                <a:cxn ang="T5">
                  <a:pos x="T2" y="T3"/>
                </a:cxn>
              </a:cxnLst>
              <a:rect l="0" t="0" r="r" b="b"/>
              <a:pathLst>
                <a:path w="397" h="268">
                  <a:moveTo>
                    <a:pt x="396" y="267"/>
                  </a:moveTo>
                  <a:lnTo>
                    <a:pt x="0"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1841" name="Freeform 43"/>
            <p:cNvSpPr>
              <a:spLocks noChangeArrowheads="1"/>
            </p:cNvSpPr>
            <p:nvPr/>
          </p:nvSpPr>
          <p:spPr bwMode="auto">
            <a:xfrm>
              <a:off x="805" y="1150"/>
              <a:ext cx="1111" cy="513"/>
            </a:xfrm>
            <a:custGeom>
              <a:avLst/>
              <a:gdLst>
                <a:gd name="T0" fmla="*/ 1110 w 1111"/>
                <a:gd name="T1" fmla="*/ 209 h 513"/>
                <a:gd name="T2" fmla="*/ 1107 w 1111"/>
                <a:gd name="T3" fmla="*/ 178 h 513"/>
                <a:gd name="T4" fmla="*/ 1097 w 1111"/>
                <a:gd name="T5" fmla="*/ 150 h 513"/>
                <a:gd name="T6" fmla="*/ 1082 w 1111"/>
                <a:gd name="T7" fmla="*/ 124 h 513"/>
                <a:gd name="T8" fmla="*/ 1062 w 1111"/>
                <a:gd name="T9" fmla="*/ 100 h 513"/>
                <a:gd name="T10" fmla="*/ 1037 w 1111"/>
                <a:gd name="T11" fmla="*/ 79 h 513"/>
                <a:gd name="T12" fmla="*/ 1007 w 1111"/>
                <a:gd name="T13" fmla="*/ 60 h 513"/>
                <a:gd name="T14" fmla="*/ 974 w 1111"/>
                <a:gd name="T15" fmla="*/ 44 h 513"/>
                <a:gd name="T16" fmla="*/ 937 w 1111"/>
                <a:gd name="T17" fmla="*/ 31 h 513"/>
                <a:gd name="T18" fmla="*/ 897 w 1111"/>
                <a:gd name="T19" fmla="*/ 19 h 513"/>
                <a:gd name="T20" fmla="*/ 854 w 1111"/>
                <a:gd name="T21" fmla="*/ 11 h 513"/>
                <a:gd name="T22" fmla="*/ 762 w 1111"/>
                <a:gd name="T23" fmla="*/ 1 h 513"/>
                <a:gd name="T24" fmla="*/ 713 w 1111"/>
                <a:gd name="T25" fmla="*/ 0 h 513"/>
                <a:gd name="T26" fmla="*/ 663 w 1111"/>
                <a:gd name="T27" fmla="*/ 3 h 513"/>
                <a:gd name="T28" fmla="*/ 612 w 1111"/>
                <a:gd name="T29" fmla="*/ 7 h 513"/>
                <a:gd name="T30" fmla="*/ 561 w 1111"/>
                <a:gd name="T31" fmla="*/ 14 h 513"/>
                <a:gd name="T32" fmla="*/ 510 w 1111"/>
                <a:gd name="T33" fmla="*/ 24 h 513"/>
                <a:gd name="T34" fmla="*/ 459 w 1111"/>
                <a:gd name="T35" fmla="*/ 37 h 513"/>
                <a:gd name="T36" fmla="*/ 408 w 1111"/>
                <a:gd name="T37" fmla="*/ 52 h 513"/>
                <a:gd name="T38" fmla="*/ 359 w 1111"/>
                <a:gd name="T39" fmla="*/ 71 h 513"/>
                <a:gd name="T40" fmla="*/ 312 w 1111"/>
                <a:gd name="T41" fmla="*/ 91 h 513"/>
                <a:gd name="T42" fmla="*/ 266 w 1111"/>
                <a:gd name="T43" fmla="*/ 115 h 513"/>
                <a:gd name="T44" fmla="*/ 222 w 1111"/>
                <a:gd name="T45" fmla="*/ 142 h 513"/>
                <a:gd name="T46" fmla="*/ 182 w 1111"/>
                <a:gd name="T47" fmla="*/ 171 h 513"/>
                <a:gd name="T48" fmla="*/ 144 w 1111"/>
                <a:gd name="T49" fmla="*/ 204 h 513"/>
                <a:gd name="T50" fmla="*/ 110 w 1111"/>
                <a:gd name="T51" fmla="*/ 239 h 513"/>
                <a:gd name="T52" fmla="*/ 80 w 1111"/>
                <a:gd name="T53" fmla="*/ 277 h 513"/>
                <a:gd name="T54" fmla="*/ 54 w 1111"/>
                <a:gd name="T55" fmla="*/ 318 h 513"/>
                <a:gd name="T56" fmla="*/ 32 w 1111"/>
                <a:gd name="T57" fmla="*/ 362 h 513"/>
                <a:gd name="T58" fmla="*/ 16 w 1111"/>
                <a:gd name="T59" fmla="*/ 409 h 513"/>
                <a:gd name="T60" fmla="*/ 5 w 1111"/>
                <a:gd name="T61" fmla="*/ 459 h 513"/>
                <a:gd name="T62" fmla="*/ 0 w 1111"/>
                <a:gd name="T63" fmla="*/ 512 h 51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11" h="513">
                  <a:moveTo>
                    <a:pt x="1110" y="209"/>
                  </a:moveTo>
                  <a:lnTo>
                    <a:pt x="1107" y="178"/>
                  </a:lnTo>
                  <a:lnTo>
                    <a:pt x="1097" y="150"/>
                  </a:lnTo>
                  <a:lnTo>
                    <a:pt x="1082" y="124"/>
                  </a:lnTo>
                  <a:lnTo>
                    <a:pt x="1062" y="100"/>
                  </a:lnTo>
                  <a:lnTo>
                    <a:pt x="1037" y="79"/>
                  </a:lnTo>
                  <a:lnTo>
                    <a:pt x="1007" y="60"/>
                  </a:lnTo>
                  <a:lnTo>
                    <a:pt x="974" y="44"/>
                  </a:lnTo>
                  <a:lnTo>
                    <a:pt x="937" y="31"/>
                  </a:lnTo>
                  <a:lnTo>
                    <a:pt x="897" y="19"/>
                  </a:lnTo>
                  <a:lnTo>
                    <a:pt x="854" y="11"/>
                  </a:lnTo>
                  <a:lnTo>
                    <a:pt x="762" y="1"/>
                  </a:lnTo>
                  <a:lnTo>
                    <a:pt x="713" y="0"/>
                  </a:lnTo>
                  <a:lnTo>
                    <a:pt x="663" y="3"/>
                  </a:lnTo>
                  <a:lnTo>
                    <a:pt x="612" y="7"/>
                  </a:lnTo>
                  <a:lnTo>
                    <a:pt x="561" y="14"/>
                  </a:lnTo>
                  <a:lnTo>
                    <a:pt x="510" y="24"/>
                  </a:lnTo>
                  <a:lnTo>
                    <a:pt x="459" y="37"/>
                  </a:lnTo>
                  <a:lnTo>
                    <a:pt x="408" y="52"/>
                  </a:lnTo>
                  <a:lnTo>
                    <a:pt x="359" y="71"/>
                  </a:lnTo>
                  <a:lnTo>
                    <a:pt x="312" y="91"/>
                  </a:lnTo>
                  <a:lnTo>
                    <a:pt x="266" y="115"/>
                  </a:lnTo>
                  <a:lnTo>
                    <a:pt x="222" y="142"/>
                  </a:lnTo>
                  <a:lnTo>
                    <a:pt x="182" y="171"/>
                  </a:lnTo>
                  <a:lnTo>
                    <a:pt x="144" y="204"/>
                  </a:lnTo>
                  <a:lnTo>
                    <a:pt x="110" y="239"/>
                  </a:lnTo>
                  <a:lnTo>
                    <a:pt x="80" y="277"/>
                  </a:lnTo>
                  <a:lnTo>
                    <a:pt x="54" y="318"/>
                  </a:lnTo>
                  <a:lnTo>
                    <a:pt x="32" y="362"/>
                  </a:lnTo>
                  <a:lnTo>
                    <a:pt x="16" y="409"/>
                  </a:lnTo>
                  <a:lnTo>
                    <a:pt x="5" y="459"/>
                  </a:lnTo>
                  <a:lnTo>
                    <a:pt x="0" y="512"/>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61842" name="Group 46"/>
            <p:cNvGrpSpPr>
              <a:grpSpLocks/>
            </p:cNvGrpSpPr>
            <p:nvPr/>
          </p:nvGrpSpPr>
          <p:grpSpPr bwMode="auto">
            <a:xfrm>
              <a:off x="707" y="1619"/>
              <a:ext cx="201" cy="252"/>
              <a:chOff x="707" y="1619"/>
              <a:chExt cx="201" cy="252"/>
            </a:xfrm>
          </p:grpSpPr>
          <p:sp>
            <p:nvSpPr>
              <p:cNvPr id="161868" name="Rectangle 44"/>
              <p:cNvSpPr>
                <a:spLocks noChangeArrowheads="1"/>
              </p:cNvSpPr>
              <p:nvPr/>
            </p:nvSpPr>
            <p:spPr bwMode="auto">
              <a:xfrm>
                <a:off x="733" y="1680"/>
                <a:ext cx="141"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1869" name="Rectangle 45"/>
              <p:cNvSpPr>
                <a:spLocks noChangeArrowheads="1"/>
              </p:cNvSpPr>
              <p:nvPr/>
            </p:nvSpPr>
            <p:spPr bwMode="auto">
              <a:xfrm>
                <a:off x="707" y="1619"/>
                <a:ext cx="20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b="1">
                    <a:latin typeface="Comic Sans MS" panose="030F0702030302020204" pitchFamily="66" charset="0"/>
                  </a:rPr>
                  <a:t>u</a:t>
                </a:r>
              </a:p>
            </p:txBody>
          </p:sp>
        </p:grpSp>
        <p:grpSp>
          <p:nvGrpSpPr>
            <p:cNvPr id="161843" name="Group 49"/>
            <p:cNvGrpSpPr>
              <a:grpSpLocks/>
            </p:cNvGrpSpPr>
            <p:nvPr/>
          </p:nvGrpSpPr>
          <p:grpSpPr bwMode="auto">
            <a:xfrm>
              <a:off x="1875" y="2003"/>
              <a:ext cx="206" cy="252"/>
              <a:chOff x="1875" y="2003"/>
              <a:chExt cx="206" cy="252"/>
            </a:xfrm>
          </p:grpSpPr>
          <p:sp>
            <p:nvSpPr>
              <p:cNvPr id="161866" name="Rectangle 47"/>
              <p:cNvSpPr>
                <a:spLocks noChangeArrowheads="1"/>
              </p:cNvSpPr>
              <p:nvPr/>
            </p:nvSpPr>
            <p:spPr bwMode="auto">
              <a:xfrm>
                <a:off x="1903" y="2064"/>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1867" name="Rectangle 48"/>
              <p:cNvSpPr>
                <a:spLocks noChangeArrowheads="1"/>
              </p:cNvSpPr>
              <p:nvPr/>
            </p:nvSpPr>
            <p:spPr bwMode="auto">
              <a:xfrm>
                <a:off x="1875" y="2003"/>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b="1">
                    <a:latin typeface="Comic Sans MS" panose="030F0702030302020204" pitchFamily="66" charset="0"/>
                  </a:rPr>
                  <a:t>y</a:t>
                </a:r>
              </a:p>
            </p:txBody>
          </p:sp>
        </p:grpSp>
        <p:grpSp>
          <p:nvGrpSpPr>
            <p:cNvPr id="161844" name="Group 52"/>
            <p:cNvGrpSpPr>
              <a:grpSpLocks/>
            </p:cNvGrpSpPr>
            <p:nvPr/>
          </p:nvGrpSpPr>
          <p:grpSpPr bwMode="auto">
            <a:xfrm>
              <a:off x="1181" y="1970"/>
              <a:ext cx="231" cy="291"/>
              <a:chOff x="1181" y="1970"/>
              <a:chExt cx="231" cy="291"/>
            </a:xfrm>
          </p:grpSpPr>
          <p:sp>
            <p:nvSpPr>
              <p:cNvPr id="161864" name="Rectangle 50"/>
              <p:cNvSpPr>
                <a:spLocks noChangeArrowheads="1"/>
              </p:cNvSpPr>
              <p:nvPr/>
            </p:nvSpPr>
            <p:spPr bwMode="auto">
              <a:xfrm>
                <a:off x="1221" y="2061"/>
                <a:ext cx="143"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1865" name="Rectangle 51"/>
              <p:cNvSpPr>
                <a:spLocks noChangeArrowheads="1"/>
              </p:cNvSpPr>
              <p:nvPr/>
            </p:nvSpPr>
            <p:spPr bwMode="auto">
              <a:xfrm>
                <a:off x="1181" y="1970"/>
                <a:ext cx="23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400" b="1">
                    <a:latin typeface="Comic Sans MS" panose="030F0702030302020204" pitchFamily="66" charset="0"/>
                  </a:rPr>
                  <a:t>x</a:t>
                </a:r>
              </a:p>
            </p:txBody>
          </p:sp>
        </p:grpSp>
        <p:grpSp>
          <p:nvGrpSpPr>
            <p:cNvPr id="161845" name="Group 55"/>
            <p:cNvGrpSpPr>
              <a:grpSpLocks/>
            </p:cNvGrpSpPr>
            <p:nvPr/>
          </p:nvGrpSpPr>
          <p:grpSpPr bwMode="auto">
            <a:xfrm>
              <a:off x="1858" y="1313"/>
              <a:ext cx="227" cy="252"/>
              <a:chOff x="1858" y="1313"/>
              <a:chExt cx="227" cy="252"/>
            </a:xfrm>
          </p:grpSpPr>
          <p:sp>
            <p:nvSpPr>
              <p:cNvPr id="161862" name="Rectangle 53"/>
              <p:cNvSpPr>
                <a:spLocks noChangeArrowheads="1"/>
              </p:cNvSpPr>
              <p:nvPr/>
            </p:nvSpPr>
            <p:spPr bwMode="auto">
              <a:xfrm>
                <a:off x="1897" y="1374"/>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1863" name="Rectangle 54"/>
              <p:cNvSpPr>
                <a:spLocks noChangeArrowheads="1"/>
              </p:cNvSpPr>
              <p:nvPr/>
            </p:nvSpPr>
            <p:spPr bwMode="auto">
              <a:xfrm>
                <a:off x="1858" y="1313"/>
                <a:ext cx="22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b="1">
                    <a:latin typeface="Comic Sans MS" panose="030F0702030302020204" pitchFamily="66" charset="0"/>
                  </a:rPr>
                  <a:t>w</a:t>
                </a:r>
              </a:p>
            </p:txBody>
          </p:sp>
        </p:grpSp>
        <p:grpSp>
          <p:nvGrpSpPr>
            <p:cNvPr id="161846" name="Group 58"/>
            <p:cNvGrpSpPr>
              <a:grpSpLocks/>
            </p:cNvGrpSpPr>
            <p:nvPr/>
          </p:nvGrpSpPr>
          <p:grpSpPr bwMode="auto">
            <a:xfrm>
              <a:off x="1189" y="1313"/>
              <a:ext cx="196" cy="252"/>
              <a:chOff x="1189" y="1313"/>
              <a:chExt cx="196" cy="252"/>
            </a:xfrm>
          </p:grpSpPr>
          <p:sp>
            <p:nvSpPr>
              <p:cNvPr id="161860" name="Rectangle 56"/>
              <p:cNvSpPr>
                <a:spLocks noChangeArrowheads="1"/>
              </p:cNvSpPr>
              <p:nvPr/>
            </p:nvSpPr>
            <p:spPr bwMode="auto">
              <a:xfrm>
                <a:off x="1213" y="1374"/>
                <a:ext cx="141"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1861" name="Rectangle 57"/>
              <p:cNvSpPr>
                <a:spLocks noChangeArrowheads="1"/>
              </p:cNvSpPr>
              <p:nvPr/>
            </p:nvSpPr>
            <p:spPr bwMode="auto">
              <a:xfrm>
                <a:off x="1189" y="1313"/>
                <a:ext cx="19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b="1">
                    <a:latin typeface="Comic Sans MS" panose="030F0702030302020204" pitchFamily="66" charset="0"/>
                  </a:rPr>
                  <a:t>v</a:t>
                </a:r>
              </a:p>
            </p:txBody>
          </p:sp>
        </p:grpSp>
        <p:grpSp>
          <p:nvGrpSpPr>
            <p:cNvPr id="161847" name="Group 61"/>
            <p:cNvGrpSpPr>
              <a:grpSpLocks/>
            </p:cNvGrpSpPr>
            <p:nvPr/>
          </p:nvGrpSpPr>
          <p:grpSpPr bwMode="auto">
            <a:xfrm>
              <a:off x="2439" y="1631"/>
              <a:ext cx="221" cy="291"/>
              <a:chOff x="2439" y="1631"/>
              <a:chExt cx="221" cy="291"/>
            </a:xfrm>
          </p:grpSpPr>
          <p:sp>
            <p:nvSpPr>
              <p:cNvPr id="161858" name="Rectangle 59"/>
              <p:cNvSpPr>
                <a:spLocks noChangeArrowheads="1"/>
              </p:cNvSpPr>
              <p:nvPr/>
            </p:nvSpPr>
            <p:spPr bwMode="auto">
              <a:xfrm>
                <a:off x="2476" y="1722"/>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1859" name="Rectangle 60"/>
              <p:cNvSpPr>
                <a:spLocks noChangeArrowheads="1"/>
              </p:cNvSpPr>
              <p:nvPr/>
            </p:nvSpPr>
            <p:spPr bwMode="auto">
              <a:xfrm>
                <a:off x="2439" y="1631"/>
                <a:ext cx="2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400" b="1">
                    <a:latin typeface="Comic Sans MS" panose="030F0702030302020204" pitchFamily="66" charset="0"/>
                  </a:rPr>
                  <a:t>z</a:t>
                </a:r>
              </a:p>
            </p:txBody>
          </p:sp>
        </p:grpSp>
        <p:sp>
          <p:nvSpPr>
            <p:cNvPr id="161848" name="Rectangle 62"/>
            <p:cNvSpPr>
              <a:spLocks noChangeArrowheads="1"/>
            </p:cNvSpPr>
            <p:nvPr/>
          </p:nvSpPr>
          <p:spPr bwMode="auto">
            <a:xfrm>
              <a:off x="907" y="144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Comic Sans MS" panose="030F0702030302020204" pitchFamily="66" charset="0"/>
                </a:rPr>
                <a:t>2</a:t>
              </a:r>
            </a:p>
          </p:txBody>
        </p:sp>
        <p:sp>
          <p:nvSpPr>
            <p:cNvPr id="161849" name="Rectangle 63"/>
            <p:cNvSpPr>
              <a:spLocks noChangeArrowheads="1"/>
            </p:cNvSpPr>
            <p:nvPr/>
          </p:nvSpPr>
          <p:spPr bwMode="auto">
            <a:xfrm>
              <a:off x="1255" y="1661"/>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Comic Sans MS" panose="030F0702030302020204" pitchFamily="66" charset="0"/>
                </a:rPr>
                <a:t>2</a:t>
              </a:r>
            </a:p>
          </p:txBody>
        </p:sp>
        <p:sp>
          <p:nvSpPr>
            <p:cNvPr id="161850" name="Rectangle 64"/>
            <p:cNvSpPr>
              <a:spLocks noChangeArrowheads="1"/>
            </p:cNvSpPr>
            <p:nvPr/>
          </p:nvSpPr>
          <p:spPr bwMode="auto">
            <a:xfrm>
              <a:off x="820" y="187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Comic Sans MS" panose="030F0702030302020204" pitchFamily="66" charset="0"/>
                </a:rPr>
                <a:t>1</a:t>
              </a:r>
            </a:p>
          </p:txBody>
        </p:sp>
        <p:sp>
          <p:nvSpPr>
            <p:cNvPr id="161851" name="Rectangle 65"/>
            <p:cNvSpPr>
              <a:spLocks noChangeArrowheads="1"/>
            </p:cNvSpPr>
            <p:nvPr/>
          </p:nvSpPr>
          <p:spPr bwMode="auto">
            <a:xfrm>
              <a:off x="1639" y="175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Comic Sans MS" panose="030F0702030302020204" pitchFamily="66" charset="0"/>
                </a:rPr>
                <a:t>3</a:t>
              </a:r>
            </a:p>
          </p:txBody>
        </p:sp>
        <p:sp>
          <p:nvSpPr>
            <p:cNvPr id="161852" name="Rectangle 66"/>
            <p:cNvSpPr>
              <a:spLocks noChangeArrowheads="1"/>
            </p:cNvSpPr>
            <p:nvPr/>
          </p:nvSpPr>
          <p:spPr bwMode="auto">
            <a:xfrm>
              <a:off x="1576" y="210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Comic Sans MS" panose="030F0702030302020204" pitchFamily="66" charset="0"/>
                </a:rPr>
                <a:t>1</a:t>
              </a:r>
            </a:p>
          </p:txBody>
        </p:sp>
        <p:sp>
          <p:nvSpPr>
            <p:cNvPr id="161853" name="Rectangle 67"/>
            <p:cNvSpPr>
              <a:spLocks noChangeArrowheads="1"/>
            </p:cNvSpPr>
            <p:nvPr/>
          </p:nvSpPr>
          <p:spPr bwMode="auto">
            <a:xfrm>
              <a:off x="1936" y="1679"/>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Comic Sans MS" panose="030F0702030302020204" pitchFamily="66" charset="0"/>
                </a:rPr>
                <a:t>1</a:t>
              </a:r>
            </a:p>
          </p:txBody>
        </p:sp>
        <p:sp>
          <p:nvSpPr>
            <p:cNvPr id="161854" name="Rectangle 68"/>
            <p:cNvSpPr>
              <a:spLocks noChangeArrowheads="1"/>
            </p:cNvSpPr>
            <p:nvPr/>
          </p:nvSpPr>
          <p:spPr bwMode="auto">
            <a:xfrm>
              <a:off x="2296" y="194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Comic Sans MS" panose="030F0702030302020204" pitchFamily="66" charset="0"/>
                </a:rPr>
                <a:t>2</a:t>
              </a:r>
            </a:p>
          </p:txBody>
        </p:sp>
        <p:sp>
          <p:nvSpPr>
            <p:cNvPr id="161855" name="Rectangle 69"/>
            <p:cNvSpPr>
              <a:spLocks noChangeArrowheads="1"/>
            </p:cNvSpPr>
            <p:nvPr/>
          </p:nvSpPr>
          <p:spPr bwMode="auto">
            <a:xfrm>
              <a:off x="2269" y="1406"/>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Comic Sans MS" panose="030F0702030302020204" pitchFamily="66" charset="0"/>
                </a:rPr>
                <a:t>5</a:t>
              </a:r>
            </a:p>
          </p:txBody>
        </p:sp>
        <p:sp>
          <p:nvSpPr>
            <p:cNvPr id="161856" name="Rectangle 70"/>
            <p:cNvSpPr>
              <a:spLocks noChangeArrowheads="1"/>
            </p:cNvSpPr>
            <p:nvPr/>
          </p:nvSpPr>
          <p:spPr bwMode="auto">
            <a:xfrm>
              <a:off x="1534" y="1256"/>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Comic Sans MS" panose="030F0702030302020204" pitchFamily="66" charset="0"/>
                </a:rPr>
                <a:t>3</a:t>
              </a:r>
            </a:p>
          </p:txBody>
        </p:sp>
        <p:sp>
          <p:nvSpPr>
            <p:cNvPr id="161857" name="Rectangle 71"/>
            <p:cNvSpPr>
              <a:spLocks noChangeArrowheads="1"/>
            </p:cNvSpPr>
            <p:nvPr/>
          </p:nvSpPr>
          <p:spPr bwMode="auto">
            <a:xfrm>
              <a:off x="1183" y="989"/>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Comic Sans MS" panose="030F0702030302020204" pitchFamily="66" charset="0"/>
                </a:rPr>
                <a:t>5</a:t>
              </a:r>
            </a:p>
          </p:txBody>
        </p:sp>
      </p:grpSp>
      <p:sp>
        <p:nvSpPr>
          <p:cNvPr id="161797" name="Rectangle 73"/>
          <p:cNvSpPr>
            <a:spLocks noChangeArrowheads="1"/>
          </p:cNvSpPr>
          <p:nvPr/>
        </p:nvSpPr>
        <p:spPr bwMode="auto">
          <a:xfrm>
            <a:off x="6338888" y="1146175"/>
            <a:ext cx="3700462"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Char char="•"/>
            </a:pPr>
            <a:r>
              <a:rPr lang="en-US" altLang="zh-CN" b="1" dirty="0">
                <a:latin typeface="Comic Sans MS" panose="030F0702030302020204" pitchFamily="66" charset="0"/>
              </a:rPr>
              <a:t> c(</a:t>
            </a:r>
            <a:r>
              <a:rPr lang="en-US" altLang="zh-CN" b="1" dirty="0" err="1">
                <a:latin typeface="Comic Sans MS" panose="030F0702030302020204" pitchFamily="66" charset="0"/>
              </a:rPr>
              <a:t>x,x</a:t>
            </a:r>
            <a:r>
              <a:rPr lang="en-US" altLang="zh-CN" b="1" dirty="0">
                <a:latin typeface="Comic Sans MS" panose="030F0702030302020204" pitchFamily="66" charset="0"/>
              </a:rPr>
              <a:t>’) = </a:t>
            </a:r>
            <a:r>
              <a:rPr lang="zh-CN" altLang="en-US" b="1" dirty="0">
                <a:latin typeface="Comic Sans MS" panose="030F0702030302020204" pitchFamily="66" charset="0"/>
              </a:rPr>
              <a:t>链路 </a:t>
            </a:r>
            <a:r>
              <a:rPr lang="en-US" altLang="zh-CN" b="1" dirty="0">
                <a:latin typeface="Comic Sans MS" panose="030F0702030302020204" pitchFamily="66" charset="0"/>
              </a:rPr>
              <a:t>(</a:t>
            </a:r>
            <a:r>
              <a:rPr lang="en-US" altLang="zh-CN" b="1" dirty="0" err="1">
                <a:latin typeface="Comic Sans MS" panose="030F0702030302020204" pitchFamily="66" charset="0"/>
              </a:rPr>
              <a:t>x,x</a:t>
            </a:r>
            <a:r>
              <a:rPr lang="en-US" altLang="zh-CN" b="1" dirty="0">
                <a:latin typeface="Comic Sans MS" panose="030F0702030302020204" pitchFamily="66" charset="0"/>
              </a:rPr>
              <a:t>’)</a:t>
            </a:r>
            <a:r>
              <a:rPr lang="zh-CN" altLang="en-US" b="1" dirty="0">
                <a:latin typeface="Comic Sans MS" panose="030F0702030302020204" pitchFamily="66" charset="0"/>
              </a:rPr>
              <a:t>的开销</a:t>
            </a:r>
          </a:p>
          <a:p>
            <a:endParaRPr lang="zh-CN" altLang="en-US" b="1" dirty="0">
              <a:latin typeface="Comic Sans MS" panose="030F0702030302020204" pitchFamily="66" charset="0"/>
            </a:endParaRPr>
          </a:p>
          <a:p>
            <a:r>
              <a:rPr lang="zh-CN" altLang="en-US" b="1" dirty="0">
                <a:latin typeface="Comic Sans MS" panose="030F0702030302020204" pitchFamily="66" charset="0"/>
              </a:rPr>
              <a:t>   例如</a:t>
            </a:r>
            <a:r>
              <a:rPr lang="en-US" altLang="zh-CN" b="1" dirty="0">
                <a:latin typeface="Comic Sans MS" panose="030F0702030302020204" pitchFamily="66" charset="0"/>
              </a:rPr>
              <a:t>, c(</a:t>
            </a:r>
            <a:r>
              <a:rPr lang="en-US" altLang="zh-CN" b="1" dirty="0" err="1">
                <a:latin typeface="Comic Sans MS" panose="030F0702030302020204" pitchFamily="66" charset="0"/>
              </a:rPr>
              <a:t>w,z</a:t>
            </a:r>
            <a:r>
              <a:rPr lang="en-US" altLang="zh-CN" b="1" dirty="0">
                <a:latin typeface="Comic Sans MS" panose="030F0702030302020204" pitchFamily="66" charset="0"/>
              </a:rPr>
              <a:t>) = 5</a:t>
            </a:r>
          </a:p>
          <a:p>
            <a:endParaRPr lang="en-US" altLang="zh-CN" b="1" dirty="0">
              <a:latin typeface="Comic Sans MS" panose="030F0702030302020204" pitchFamily="66" charset="0"/>
            </a:endParaRPr>
          </a:p>
          <a:p>
            <a:pPr>
              <a:buFont typeface="Arial" panose="020B0604020202020204" pitchFamily="34" charset="0"/>
              <a:buChar char="•"/>
            </a:pPr>
            <a:r>
              <a:rPr lang="en-US" altLang="zh-CN" b="1" dirty="0">
                <a:latin typeface="Comic Sans MS" panose="030F0702030302020204" pitchFamily="66" charset="0"/>
              </a:rPr>
              <a:t> </a:t>
            </a:r>
            <a:r>
              <a:rPr lang="zh-CN" altLang="en-US" b="1" dirty="0">
                <a:latin typeface="Comic Sans MS" panose="030F0702030302020204" pitchFamily="66" charset="0"/>
              </a:rPr>
              <a:t>链路开销一般是</a:t>
            </a:r>
            <a:r>
              <a:rPr lang="en-US" altLang="zh-CN" b="1" dirty="0">
                <a:latin typeface="Comic Sans MS" panose="030F0702030302020204" pitchFamily="66" charset="0"/>
              </a:rPr>
              <a:t>1, </a:t>
            </a:r>
            <a:r>
              <a:rPr lang="zh-CN" altLang="en-US" b="1" dirty="0">
                <a:latin typeface="Comic Sans MS" panose="030F0702030302020204" pitchFamily="66" charset="0"/>
              </a:rPr>
              <a:t>或者与带宽成</a:t>
            </a:r>
          </a:p>
          <a:p>
            <a:r>
              <a:rPr lang="zh-CN" altLang="en-US" b="1" dirty="0">
                <a:latin typeface="Comic Sans MS" panose="030F0702030302020204" pitchFamily="66" charset="0"/>
              </a:rPr>
              <a:t>反比，或与拥塞程度</a:t>
            </a:r>
            <a:r>
              <a:rPr lang="zh-CN" altLang="en-US" b="1" dirty="0" smtClean="0">
                <a:latin typeface="Comic Sans MS" panose="030F0702030302020204" pitchFamily="66" charset="0"/>
              </a:rPr>
              <a:t>成正比</a:t>
            </a:r>
            <a:endParaRPr lang="zh-CN" altLang="en-US" b="1" dirty="0">
              <a:latin typeface="Comic Sans MS" panose="030F0702030302020204" pitchFamily="66" charset="0"/>
            </a:endParaRPr>
          </a:p>
        </p:txBody>
      </p:sp>
      <p:sp>
        <p:nvSpPr>
          <p:cNvPr id="161798" name="Rectangle 74"/>
          <p:cNvSpPr>
            <a:spLocks noChangeArrowheads="1"/>
          </p:cNvSpPr>
          <p:nvPr/>
        </p:nvSpPr>
        <p:spPr bwMode="auto">
          <a:xfrm>
            <a:off x="2514600" y="3829051"/>
            <a:ext cx="77295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b="1">
                <a:latin typeface="Comic Sans MS" panose="030F0702030302020204" pitchFamily="66" charset="0"/>
              </a:rPr>
              <a:t>路径 </a:t>
            </a:r>
            <a:r>
              <a:rPr lang="en-US" altLang="zh-CN" b="1">
                <a:latin typeface="Comic Sans MS" panose="030F0702030302020204" pitchFamily="66" charset="0"/>
              </a:rPr>
              <a:t>(x</a:t>
            </a:r>
            <a:r>
              <a:rPr lang="en-US" altLang="zh-CN" b="1" baseline="-25000">
                <a:latin typeface="Comic Sans MS" panose="030F0702030302020204" pitchFamily="66" charset="0"/>
              </a:rPr>
              <a:t>1</a:t>
            </a:r>
            <a:r>
              <a:rPr lang="en-US" altLang="zh-CN" b="1">
                <a:latin typeface="Comic Sans MS" panose="030F0702030302020204" pitchFamily="66" charset="0"/>
              </a:rPr>
              <a:t>, x</a:t>
            </a:r>
            <a:r>
              <a:rPr lang="en-US" altLang="zh-CN" b="1" baseline="-25000">
                <a:latin typeface="Comic Sans MS" panose="030F0702030302020204" pitchFamily="66" charset="0"/>
              </a:rPr>
              <a:t>2</a:t>
            </a:r>
            <a:r>
              <a:rPr lang="en-US" altLang="zh-CN" b="1">
                <a:latin typeface="Comic Sans MS" panose="030F0702030302020204" pitchFamily="66" charset="0"/>
              </a:rPr>
              <a:t>, x</a:t>
            </a:r>
            <a:r>
              <a:rPr lang="en-US" altLang="zh-CN" b="1" baseline="-25000">
                <a:latin typeface="Comic Sans MS" panose="030F0702030302020204" pitchFamily="66" charset="0"/>
              </a:rPr>
              <a:t>3</a:t>
            </a:r>
            <a:r>
              <a:rPr lang="en-US" altLang="zh-CN" b="1">
                <a:latin typeface="Comic Sans MS" panose="030F0702030302020204" pitchFamily="66" charset="0"/>
              </a:rPr>
              <a:t>,…, x</a:t>
            </a:r>
            <a:r>
              <a:rPr lang="en-US" altLang="zh-CN" b="1" baseline="-25000">
                <a:latin typeface="Comic Sans MS" panose="030F0702030302020204" pitchFamily="66" charset="0"/>
              </a:rPr>
              <a:t>p</a:t>
            </a:r>
            <a:r>
              <a:rPr lang="en-US" altLang="zh-CN" b="1">
                <a:latin typeface="Comic Sans MS" panose="030F0702030302020204" pitchFamily="66" charset="0"/>
              </a:rPr>
              <a:t>) </a:t>
            </a:r>
            <a:r>
              <a:rPr lang="zh-CN" altLang="en-US" b="1">
                <a:latin typeface="Comic Sans MS" panose="030F0702030302020204" pitchFamily="66" charset="0"/>
              </a:rPr>
              <a:t>的开销</a:t>
            </a:r>
            <a:r>
              <a:rPr lang="en-US" altLang="zh-CN" b="1">
                <a:latin typeface="Comic Sans MS" panose="030F0702030302020204" pitchFamily="66" charset="0"/>
              </a:rPr>
              <a:t>= c(x</a:t>
            </a:r>
            <a:r>
              <a:rPr lang="en-US" altLang="zh-CN" b="1" baseline="-25000">
                <a:latin typeface="Comic Sans MS" panose="030F0702030302020204" pitchFamily="66" charset="0"/>
              </a:rPr>
              <a:t>1</a:t>
            </a:r>
            <a:r>
              <a:rPr lang="en-US" altLang="zh-CN" b="1">
                <a:latin typeface="Comic Sans MS" panose="030F0702030302020204" pitchFamily="66" charset="0"/>
              </a:rPr>
              <a:t>,x</a:t>
            </a:r>
            <a:r>
              <a:rPr lang="en-US" altLang="zh-CN" b="1" baseline="-25000">
                <a:latin typeface="Comic Sans MS" panose="030F0702030302020204" pitchFamily="66" charset="0"/>
              </a:rPr>
              <a:t>2</a:t>
            </a:r>
            <a:r>
              <a:rPr lang="en-US" altLang="zh-CN" b="1">
                <a:latin typeface="Comic Sans MS" panose="030F0702030302020204" pitchFamily="66" charset="0"/>
              </a:rPr>
              <a:t>) + c(x</a:t>
            </a:r>
            <a:r>
              <a:rPr lang="en-US" altLang="zh-CN" b="1" baseline="-25000">
                <a:latin typeface="Comic Sans MS" panose="030F0702030302020204" pitchFamily="66" charset="0"/>
              </a:rPr>
              <a:t>2</a:t>
            </a:r>
            <a:r>
              <a:rPr lang="en-US" altLang="zh-CN" b="1">
                <a:latin typeface="Comic Sans MS" panose="030F0702030302020204" pitchFamily="66" charset="0"/>
              </a:rPr>
              <a:t>,x</a:t>
            </a:r>
            <a:r>
              <a:rPr lang="en-US" altLang="zh-CN" b="1" baseline="-25000">
                <a:latin typeface="Comic Sans MS" panose="030F0702030302020204" pitchFamily="66" charset="0"/>
              </a:rPr>
              <a:t>3</a:t>
            </a:r>
            <a:r>
              <a:rPr lang="en-US" altLang="zh-CN" b="1">
                <a:latin typeface="Comic Sans MS" panose="030F0702030302020204" pitchFamily="66" charset="0"/>
              </a:rPr>
              <a:t>) + … + c(x</a:t>
            </a:r>
            <a:r>
              <a:rPr lang="en-US" altLang="zh-CN" b="1" baseline="-25000">
                <a:latin typeface="Comic Sans MS" panose="030F0702030302020204" pitchFamily="66" charset="0"/>
              </a:rPr>
              <a:t>p-1</a:t>
            </a:r>
            <a:r>
              <a:rPr lang="en-US" altLang="zh-CN" b="1">
                <a:latin typeface="Comic Sans MS" panose="030F0702030302020204" pitchFamily="66" charset="0"/>
              </a:rPr>
              <a:t>,x</a:t>
            </a:r>
            <a:r>
              <a:rPr lang="en-US" altLang="zh-CN" b="1" baseline="-25000">
                <a:latin typeface="Comic Sans MS" panose="030F0702030302020204" pitchFamily="66" charset="0"/>
              </a:rPr>
              <a:t>p</a:t>
            </a:r>
            <a:r>
              <a:rPr lang="en-US" altLang="zh-CN" b="1">
                <a:latin typeface="Comic Sans MS" panose="030F0702030302020204" pitchFamily="66" charset="0"/>
              </a:rPr>
              <a:t>)  </a:t>
            </a:r>
          </a:p>
        </p:txBody>
      </p:sp>
      <p:sp>
        <p:nvSpPr>
          <p:cNvPr id="161799" name="Rectangle 75"/>
          <p:cNvSpPr>
            <a:spLocks noChangeArrowheads="1"/>
          </p:cNvSpPr>
          <p:nvPr/>
        </p:nvSpPr>
        <p:spPr bwMode="auto">
          <a:xfrm>
            <a:off x="2565400" y="4535488"/>
            <a:ext cx="4480394" cy="36997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b="1">
                <a:solidFill>
                  <a:schemeClr val="tx2"/>
                </a:solidFill>
                <a:latin typeface="Comic Sans MS" panose="030F0702030302020204" pitchFamily="66" charset="0"/>
              </a:rPr>
              <a:t>Question: U</a:t>
            </a:r>
            <a:r>
              <a:rPr lang="zh-CN" altLang="en-US" b="1">
                <a:solidFill>
                  <a:schemeClr val="tx2"/>
                </a:solidFill>
                <a:latin typeface="Comic Sans MS" panose="030F0702030302020204" pitchFamily="66" charset="0"/>
              </a:rPr>
              <a:t>和</a:t>
            </a:r>
            <a:r>
              <a:rPr lang="en-US" altLang="zh-CN" b="1">
                <a:solidFill>
                  <a:schemeClr val="tx2"/>
                </a:solidFill>
                <a:latin typeface="Comic Sans MS" panose="030F0702030302020204" pitchFamily="66" charset="0"/>
              </a:rPr>
              <a:t>Z</a:t>
            </a:r>
            <a:r>
              <a:rPr lang="zh-CN" altLang="en-US" b="1">
                <a:solidFill>
                  <a:schemeClr val="tx2"/>
                </a:solidFill>
                <a:latin typeface="Comic Sans MS" panose="030F0702030302020204" pitchFamily="66" charset="0"/>
              </a:rPr>
              <a:t>之间的最小开销是多少 </a:t>
            </a:r>
            <a:r>
              <a:rPr lang="en-US" altLang="zh-CN" b="1">
                <a:solidFill>
                  <a:schemeClr val="tx2"/>
                </a:solidFill>
                <a:latin typeface="Comic Sans MS" panose="030F0702030302020204" pitchFamily="66" charset="0"/>
              </a:rPr>
              <a:t>?</a:t>
            </a:r>
          </a:p>
        </p:txBody>
      </p:sp>
      <p:sp>
        <p:nvSpPr>
          <p:cNvPr id="161800" name="Rectangle 76"/>
          <p:cNvSpPr>
            <a:spLocks noChangeArrowheads="1"/>
          </p:cNvSpPr>
          <p:nvPr/>
        </p:nvSpPr>
        <p:spPr bwMode="auto">
          <a:xfrm>
            <a:off x="2565401" y="5138739"/>
            <a:ext cx="5092741" cy="46230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sz="2400" b="1">
                <a:latin typeface="Comic Sans MS" panose="030F0702030302020204" pitchFamily="66" charset="0"/>
              </a:rPr>
              <a:t>选路算法</a:t>
            </a:r>
            <a:r>
              <a:rPr lang="en-US" altLang="zh-CN" sz="2400" b="1">
                <a:latin typeface="Comic Sans MS" panose="030F0702030302020204" pitchFamily="66" charset="0"/>
              </a:rPr>
              <a:t>: </a:t>
            </a:r>
            <a:r>
              <a:rPr lang="zh-CN" altLang="en-US" sz="2400" b="1">
                <a:latin typeface="Comic Sans MS" panose="030F0702030302020204" pitchFamily="66" charset="0"/>
              </a:rPr>
              <a:t>发现最小开销路径的算法</a:t>
            </a:r>
          </a:p>
        </p:txBody>
      </p:sp>
    </p:spTree>
    <p:extLst>
      <p:ext uri="{BB962C8B-B14F-4D97-AF65-F5344CB8AC3E}">
        <p14:creationId xmlns:p14="http://schemas.microsoft.com/office/powerpoint/2010/main" val="27090638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2175020" y="525607"/>
            <a:ext cx="6678612" cy="700088"/>
          </a:xfrm>
        </p:spPr>
        <p:txBody>
          <a:bodyPr>
            <a:normAutofit/>
          </a:bodyPr>
          <a:lstStyle/>
          <a:p>
            <a:pPr eaLnBrk="1" hangingPunct="1"/>
            <a:r>
              <a:rPr lang="en-US" altLang="zh-CN" sz="3200" b="1" dirty="0">
                <a:latin typeface="宋体" panose="02010600030101010101" pitchFamily="2" charset="-122"/>
                <a:ea typeface="宋体" panose="02010600030101010101" pitchFamily="2" charset="-122"/>
              </a:rPr>
              <a:t>BGP </a:t>
            </a:r>
            <a:r>
              <a:rPr lang="zh-CN" altLang="en-US" sz="3200" b="1" dirty="0">
                <a:latin typeface="宋体" panose="02010600030101010101" pitchFamily="2" charset="-122"/>
                <a:ea typeface="宋体" panose="02010600030101010101" pitchFamily="2" charset="-122"/>
              </a:rPr>
              <a:t>报文</a:t>
            </a:r>
          </a:p>
        </p:txBody>
      </p:sp>
      <p:sp>
        <p:nvSpPr>
          <p:cNvPr id="250883" name="Rectangle 3"/>
          <p:cNvSpPr>
            <a:spLocks noGrp="1" noChangeArrowheads="1"/>
          </p:cNvSpPr>
          <p:nvPr>
            <p:ph idx="1"/>
          </p:nvPr>
        </p:nvSpPr>
        <p:spPr>
          <a:xfrm>
            <a:off x="2094345" y="1692275"/>
            <a:ext cx="8229600" cy="5029200"/>
          </a:xfrm>
        </p:spPr>
        <p:txBody>
          <a:bodyPr/>
          <a:lstStyle/>
          <a:p>
            <a:pPr eaLnBrk="1" hangingPunct="1">
              <a:lnSpc>
                <a:spcPct val="100000"/>
              </a:lnSpc>
            </a:pPr>
            <a:r>
              <a:rPr lang="en-US" altLang="zh-CN" sz="2400" b="1" dirty="0">
                <a:latin typeface="宋体" panose="02010600030101010101" pitchFamily="2" charset="-122"/>
                <a:ea typeface="宋体" panose="02010600030101010101" pitchFamily="2" charset="-122"/>
              </a:rPr>
              <a:t>BGP </a:t>
            </a:r>
            <a:r>
              <a:rPr lang="zh-CN" altLang="en-US" sz="2400" b="1" dirty="0">
                <a:latin typeface="宋体" panose="02010600030101010101" pitchFamily="2" charset="-122"/>
                <a:ea typeface="宋体" panose="02010600030101010101" pitchFamily="2" charset="-122"/>
              </a:rPr>
              <a:t>报文交换使用 </a:t>
            </a:r>
            <a:r>
              <a:rPr lang="en-US" altLang="zh-CN" sz="2400" b="1" dirty="0">
                <a:latin typeface="宋体" panose="02010600030101010101" pitchFamily="2" charset="-122"/>
                <a:ea typeface="宋体" panose="02010600030101010101" pitchFamily="2" charset="-122"/>
              </a:rPr>
              <a:t>TCP.</a:t>
            </a:r>
          </a:p>
          <a:p>
            <a:pPr eaLnBrk="1" hangingPunct="1">
              <a:lnSpc>
                <a:spcPct val="100000"/>
              </a:lnSpc>
            </a:pPr>
            <a:r>
              <a:rPr lang="en-US" altLang="zh-CN" sz="2400" b="1" dirty="0">
                <a:latin typeface="宋体" panose="02010600030101010101" pitchFamily="2" charset="-122"/>
                <a:ea typeface="宋体" panose="02010600030101010101" pitchFamily="2" charset="-122"/>
              </a:rPr>
              <a:t>BGP </a:t>
            </a:r>
            <a:r>
              <a:rPr lang="zh-CN" altLang="en-US" sz="2400" b="1" dirty="0">
                <a:latin typeface="宋体" panose="02010600030101010101" pitchFamily="2" charset="-122"/>
                <a:ea typeface="宋体" panose="02010600030101010101" pitchFamily="2" charset="-122"/>
              </a:rPr>
              <a:t>报文</a:t>
            </a:r>
            <a:r>
              <a:rPr lang="en-US" altLang="zh-CN" sz="2400" b="1" dirty="0">
                <a:latin typeface="宋体" panose="02010600030101010101" pitchFamily="2" charset="-122"/>
                <a:ea typeface="宋体" panose="02010600030101010101" pitchFamily="2" charset="-122"/>
              </a:rPr>
              <a:t>:</a:t>
            </a:r>
          </a:p>
          <a:p>
            <a:pPr lvl="1" defTabSz="0">
              <a:lnSpc>
                <a:spcPct val="100000"/>
              </a:lnSpc>
              <a:spcAft>
                <a:spcPct val="0"/>
              </a:spcAft>
              <a:buClr>
                <a:srgbClr val="1F1F20"/>
              </a:buClr>
              <a:tabLst>
                <a:tab pos="542925" algn="l"/>
              </a:tabLst>
            </a:pPr>
            <a:r>
              <a:rPr lang="en-US" altLang="zh-CN" sz="2200" b="1" dirty="0" smtClean="0">
                <a:solidFill>
                  <a:schemeClr val="tx2"/>
                </a:solidFill>
                <a:latin typeface="宋体" panose="02010600030101010101" pitchFamily="2" charset="-122"/>
                <a:ea typeface="宋体" panose="02010600030101010101" pitchFamily="2" charset="-122"/>
              </a:rPr>
              <a:t>OPEN:</a:t>
            </a:r>
            <a:r>
              <a:rPr lang="zh-CN" altLang="en-US" sz="2200" b="1" dirty="0" smtClean="0">
                <a:latin typeface="宋体" panose="02010600030101010101" pitchFamily="2" charset="-122"/>
                <a:ea typeface="宋体" panose="02010600030101010101" pitchFamily="2" charset="-122"/>
              </a:rPr>
              <a:t>建立到对方的</a:t>
            </a:r>
            <a:r>
              <a:rPr lang="en-US" altLang="zh-CN" sz="2200" b="1" dirty="0" smtClean="0">
                <a:latin typeface="宋体" panose="02010600030101010101" pitchFamily="2" charset="-122"/>
                <a:ea typeface="宋体" panose="02010600030101010101" pitchFamily="2" charset="-122"/>
              </a:rPr>
              <a:t>TCP</a:t>
            </a:r>
            <a:r>
              <a:rPr lang="zh-CN" altLang="en-US" sz="2200" b="1" dirty="0" smtClean="0">
                <a:latin typeface="宋体" panose="02010600030101010101" pitchFamily="2" charset="-122"/>
                <a:ea typeface="宋体" panose="02010600030101010101" pitchFamily="2" charset="-122"/>
              </a:rPr>
              <a:t>连接，并对发送者进行认证</a:t>
            </a:r>
          </a:p>
          <a:p>
            <a:pPr lvl="1" defTabSz="0">
              <a:lnSpc>
                <a:spcPct val="100000"/>
              </a:lnSpc>
              <a:spcAft>
                <a:spcPct val="0"/>
              </a:spcAft>
              <a:buClr>
                <a:srgbClr val="1F1F20"/>
              </a:buClr>
              <a:tabLst>
                <a:tab pos="542925" algn="l"/>
              </a:tabLst>
            </a:pPr>
            <a:r>
              <a:rPr lang="en-US" altLang="zh-CN" sz="2200" b="1" dirty="0" smtClean="0">
                <a:solidFill>
                  <a:schemeClr val="tx2"/>
                </a:solidFill>
                <a:latin typeface="宋体" panose="02010600030101010101" pitchFamily="2" charset="-122"/>
                <a:ea typeface="宋体" panose="02010600030101010101" pitchFamily="2" charset="-122"/>
              </a:rPr>
              <a:t>UPDATE:</a:t>
            </a:r>
            <a:r>
              <a:rPr lang="zh-CN" altLang="en-US" sz="2200" b="1" dirty="0" smtClean="0">
                <a:latin typeface="宋体" panose="02010600030101010101" pitchFamily="2" charset="-122"/>
                <a:ea typeface="宋体" panose="02010600030101010101" pitchFamily="2" charset="-122"/>
              </a:rPr>
              <a:t>通告新路径 </a:t>
            </a:r>
            <a:r>
              <a:rPr lang="en-US" altLang="zh-CN" sz="2200" b="1" dirty="0" smtClean="0">
                <a:latin typeface="宋体" panose="02010600030101010101" pitchFamily="2" charset="-122"/>
                <a:ea typeface="宋体" panose="02010600030101010101" pitchFamily="2" charset="-122"/>
              </a:rPr>
              <a:t>(</a:t>
            </a:r>
            <a:r>
              <a:rPr lang="zh-CN" altLang="en-US" sz="2200" b="1" dirty="0" smtClean="0">
                <a:latin typeface="宋体" panose="02010600030101010101" pitchFamily="2" charset="-122"/>
                <a:ea typeface="宋体" panose="02010600030101010101" pitchFamily="2" charset="-122"/>
              </a:rPr>
              <a:t>或者撤销旧路径</a:t>
            </a:r>
            <a:r>
              <a:rPr lang="en-US" altLang="zh-CN" sz="2200" b="1" dirty="0" smtClean="0">
                <a:latin typeface="宋体" panose="02010600030101010101" pitchFamily="2" charset="-122"/>
                <a:ea typeface="宋体" panose="02010600030101010101" pitchFamily="2" charset="-122"/>
              </a:rPr>
              <a:t>)</a:t>
            </a:r>
          </a:p>
          <a:p>
            <a:pPr lvl="1" defTabSz="0">
              <a:lnSpc>
                <a:spcPct val="100000"/>
              </a:lnSpc>
              <a:spcAft>
                <a:spcPct val="0"/>
              </a:spcAft>
              <a:buClr>
                <a:srgbClr val="1F1F20"/>
              </a:buClr>
              <a:tabLst>
                <a:tab pos="542925" algn="l"/>
              </a:tabLst>
            </a:pPr>
            <a:r>
              <a:rPr lang="en-US" altLang="zh-CN" sz="2200" b="1" dirty="0" smtClean="0">
                <a:solidFill>
                  <a:schemeClr val="tx2"/>
                </a:solidFill>
                <a:latin typeface="宋体" panose="02010600030101010101" pitchFamily="2" charset="-122"/>
                <a:ea typeface="宋体" panose="02010600030101010101" pitchFamily="2" charset="-122"/>
              </a:rPr>
              <a:t>KEEPALIVE:</a:t>
            </a:r>
            <a:r>
              <a:rPr lang="zh-CN" altLang="en-US" sz="2200" b="1" dirty="0" smtClean="0">
                <a:latin typeface="宋体" panose="02010600030101010101" pitchFamily="2" charset="-122"/>
                <a:ea typeface="宋体" panose="02010600030101010101" pitchFamily="2" charset="-122"/>
              </a:rPr>
              <a:t>在没有</a:t>
            </a:r>
            <a:r>
              <a:rPr lang="en-US" altLang="zh-CN" sz="2200" b="1" dirty="0" smtClean="0">
                <a:latin typeface="宋体" panose="02010600030101010101" pitchFamily="2" charset="-122"/>
                <a:ea typeface="宋体" panose="02010600030101010101" pitchFamily="2" charset="-122"/>
              </a:rPr>
              <a:t>UPDATES</a:t>
            </a:r>
            <a:r>
              <a:rPr lang="zh-CN" altLang="en-US" sz="2200" b="1" dirty="0" smtClean="0">
                <a:latin typeface="宋体" panose="02010600030101010101" pitchFamily="2" charset="-122"/>
                <a:ea typeface="宋体" panose="02010600030101010101" pitchFamily="2" charset="-122"/>
              </a:rPr>
              <a:t>时保持连结活跃</a:t>
            </a:r>
            <a:r>
              <a:rPr lang="en-US" altLang="zh-CN" sz="2200" b="1" dirty="0" smtClean="0">
                <a:latin typeface="宋体" panose="02010600030101010101" pitchFamily="2" charset="-122"/>
                <a:ea typeface="宋体" panose="02010600030101010101" pitchFamily="2" charset="-122"/>
              </a:rPr>
              <a:t>; </a:t>
            </a:r>
            <a:r>
              <a:rPr lang="zh-CN" altLang="en-US" sz="2200" b="1" dirty="0" smtClean="0">
                <a:latin typeface="宋体" panose="02010600030101010101" pitchFamily="2" charset="-122"/>
                <a:ea typeface="宋体" panose="02010600030101010101" pitchFamily="2" charset="-122"/>
              </a:rPr>
              <a:t>也对</a:t>
            </a:r>
            <a:r>
              <a:rPr lang="en-US" altLang="zh-CN" sz="2200" b="1" dirty="0" smtClean="0">
                <a:latin typeface="宋体" panose="02010600030101010101" pitchFamily="2" charset="-122"/>
                <a:ea typeface="宋体" panose="02010600030101010101" pitchFamily="2" charset="-122"/>
              </a:rPr>
              <a:t>OPEN</a:t>
            </a:r>
            <a:r>
              <a:rPr lang="zh-CN" altLang="en-US" sz="2200" b="1" dirty="0" smtClean="0">
                <a:latin typeface="宋体" panose="02010600030101010101" pitchFamily="2" charset="-122"/>
                <a:ea typeface="宋体" panose="02010600030101010101" pitchFamily="2" charset="-122"/>
              </a:rPr>
              <a:t>请求作出应答</a:t>
            </a:r>
          </a:p>
          <a:p>
            <a:pPr lvl="1" defTabSz="0">
              <a:lnSpc>
                <a:spcPct val="100000"/>
              </a:lnSpc>
              <a:spcAft>
                <a:spcPct val="0"/>
              </a:spcAft>
              <a:buClr>
                <a:srgbClr val="1F1F20"/>
              </a:buClr>
              <a:tabLst>
                <a:tab pos="542925" algn="l"/>
              </a:tabLst>
            </a:pPr>
            <a:r>
              <a:rPr lang="en-US" altLang="zh-CN" sz="2200" b="1" dirty="0" smtClean="0">
                <a:solidFill>
                  <a:schemeClr val="tx2"/>
                </a:solidFill>
                <a:latin typeface="宋体" panose="02010600030101010101" pitchFamily="2" charset="-122"/>
                <a:ea typeface="宋体" panose="02010600030101010101" pitchFamily="2" charset="-122"/>
              </a:rPr>
              <a:t>NOTIFICATION:</a:t>
            </a:r>
            <a:r>
              <a:rPr lang="zh-CN" altLang="en-US" sz="2200" b="1" dirty="0" smtClean="0">
                <a:latin typeface="宋体" panose="02010600030101010101" pitchFamily="2" charset="-122"/>
                <a:ea typeface="宋体" panose="02010600030101010101" pitchFamily="2" charset="-122"/>
              </a:rPr>
              <a:t>报告前面报文的错误</a:t>
            </a:r>
            <a:r>
              <a:rPr lang="en-US" altLang="zh-CN" sz="2200" b="1" dirty="0" smtClean="0">
                <a:latin typeface="宋体" panose="02010600030101010101" pitchFamily="2" charset="-122"/>
                <a:ea typeface="宋体" panose="02010600030101010101" pitchFamily="2" charset="-122"/>
              </a:rPr>
              <a:t>; </a:t>
            </a:r>
            <a:r>
              <a:rPr lang="zh-CN" altLang="en-US" sz="2200" b="1" dirty="0" smtClean="0">
                <a:latin typeface="宋体" panose="02010600030101010101" pitchFamily="2" charset="-122"/>
                <a:ea typeface="宋体" panose="02010600030101010101" pitchFamily="2" charset="-122"/>
              </a:rPr>
              <a:t>也用于关闭连结</a:t>
            </a:r>
          </a:p>
        </p:txBody>
      </p:sp>
      <p:sp>
        <p:nvSpPr>
          <p:cNvPr id="232451" name="灯片编号占位符 4"/>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1803F1F2-8799-4E53-893A-33037B493E69}" type="slidenum">
              <a:rPr altLang="zh-CN" dirty="0" smtClean="0">
                <a:solidFill>
                  <a:srgbClr val="919293"/>
                </a:solidFill>
                <a:ea typeface="黑体" panose="02010609060101010101" pitchFamily="49" charset="-122"/>
              </a:rPr>
              <a:pPr>
                <a:defRPr/>
              </a:pPr>
              <a:t>50</a:t>
            </a:fld>
            <a:endParaRPr lang="zh-CN" altLang="zh-CN" smtClean="0">
              <a:solidFill>
                <a:srgbClr val="919293"/>
              </a:solidFill>
              <a:ea typeface="黑体" panose="02010609060101010101" pitchFamily="49" charset="-122"/>
            </a:endParaRPr>
          </a:p>
        </p:txBody>
      </p:sp>
    </p:spTree>
    <p:extLst>
      <p:ext uri="{BB962C8B-B14F-4D97-AF65-F5344CB8AC3E}">
        <p14:creationId xmlns:p14="http://schemas.microsoft.com/office/powerpoint/2010/main" val="34801436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itle 1"/>
          <p:cNvSpPr>
            <a:spLocks noGrp="1" noChangeArrowheads="1"/>
          </p:cNvSpPr>
          <p:nvPr>
            <p:ph type="title"/>
          </p:nvPr>
        </p:nvSpPr>
        <p:spPr>
          <a:xfrm>
            <a:off x="2133600" y="609600"/>
            <a:ext cx="7772400" cy="1143000"/>
          </a:xfrm>
        </p:spPr>
        <p:txBody>
          <a:bodyPr anchor="ctr">
            <a:normAutofit/>
          </a:bodyPr>
          <a:lstStyle/>
          <a:p>
            <a:pPr eaLnBrk="1" hangingPunct="1"/>
            <a:r>
              <a:rPr lang="zh-CN" altLang="en-US" sz="3200" b="1" dirty="0" smtClean="0">
                <a:solidFill>
                  <a:srgbClr val="22228B"/>
                </a:solidFill>
                <a:latin typeface="宋体" panose="02010600030101010101" pitchFamily="2" charset="-122"/>
                <a:ea typeface="宋体" panose="02010600030101010101" pitchFamily="2" charset="-122"/>
              </a:rPr>
              <a:t>表项怎样进入路由器的转发表的？</a:t>
            </a:r>
          </a:p>
        </p:txBody>
      </p:sp>
      <p:sp>
        <p:nvSpPr>
          <p:cNvPr id="150531" name="Content Placeholder 2"/>
          <p:cNvSpPr>
            <a:spLocks noGrp="1"/>
          </p:cNvSpPr>
          <p:nvPr>
            <p:ph idx="1"/>
          </p:nvPr>
        </p:nvSpPr>
        <p:spPr>
          <a:xfrm>
            <a:off x="2044700" y="2419350"/>
            <a:ext cx="7772400" cy="3048000"/>
          </a:xfrm>
        </p:spPr>
        <p:txBody>
          <a:bodyPr/>
          <a:lstStyle/>
          <a:p>
            <a:pPr eaLnBrk="1" hangingPunct="1">
              <a:lnSpc>
                <a:spcPct val="100000"/>
              </a:lnSpc>
              <a:defRPr/>
            </a:pPr>
            <a:r>
              <a:rPr lang="zh-CN" altLang="en-US" noProof="1"/>
              <a:t>答案很复杂！</a:t>
            </a:r>
          </a:p>
          <a:p>
            <a:pPr eaLnBrk="1" hangingPunct="1">
              <a:lnSpc>
                <a:spcPct val="100000"/>
              </a:lnSpc>
              <a:defRPr/>
            </a:pPr>
            <a:endParaRPr lang="en-US" altLang="zh-CN" noProof="1"/>
          </a:p>
          <a:p>
            <a:pPr algn="l" eaLnBrk="1" hangingPunct="1">
              <a:lnSpc>
                <a:spcPct val="100000"/>
              </a:lnSpc>
              <a:defRPr/>
            </a:pPr>
            <a:r>
              <a:rPr lang="zh-CN" altLang="en-US" noProof="1"/>
              <a:t>综合了层次路由选择</a:t>
            </a:r>
            <a:r>
              <a:rPr lang="en-US" altLang="zh-CN" noProof="1">
                <a:sym typeface="+mn-ea"/>
              </a:rPr>
              <a:t>(Section 4.5.3)</a:t>
            </a:r>
            <a:r>
              <a:rPr lang="zh-CN" altLang="en-US" noProof="1"/>
              <a:t>，</a:t>
            </a:r>
            <a:r>
              <a:rPr lang="en-US" altLang="zh-CN" noProof="1"/>
              <a:t>BGP</a:t>
            </a:r>
            <a:r>
              <a:rPr lang="en-US" altLang="zh-CN" noProof="1">
                <a:sym typeface="+mn-ea"/>
              </a:rPr>
              <a:t>(4.6.3)</a:t>
            </a:r>
            <a:r>
              <a:rPr lang="zh-CN" altLang="en-US" noProof="1"/>
              <a:t>及</a:t>
            </a:r>
            <a:r>
              <a:rPr lang="en-US" altLang="zh-CN" noProof="1"/>
              <a:t>OSPF</a:t>
            </a:r>
            <a:r>
              <a:rPr lang="en-US" altLang="zh-CN" noProof="1">
                <a:sym typeface="+mn-ea"/>
              </a:rPr>
              <a:t>(4.6.2)</a:t>
            </a:r>
            <a:r>
              <a:rPr lang="zh-CN" altLang="en-US" noProof="1">
                <a:sym typeface="+mn-ea"/>
              </a:rPr>
              <a:t>。</a:t>
            </a:r>
            <a:r>
              <a:rPr lang="en-US" altLang="zh-CN" dirty="0"/>
              <a:t/>
            </a:r>
            <a:br>
              <a:rPr lang="en-US" altLang="zh-CN" dirty="0"/>
            </a:br>
            <a:endParaRPr lang="en-US" altLang="zh-CN" noProof="1"/>
          </a:p>
          <a:p>
            <a:pPr marL="0" indent="0">
              <a:lnSpc>
                <a:spcPct val="100000"/>
              </a:lnSpc>
              <a:buNone/>
              <a:defRPr/>
            </a:pPr>
            <a:endParaRPr lang="en-US" altLang="zh-CN" noProof="1"/>
          </a:p>
        </p:txBody>
      </p:sp>
    </p:spTree>
    <p:extLst>
      <p:ext uri="{BB962C8B-B14F-4D97-AF65-F5344CB8AC3E}">
        <p14:creationId xmlns:p14="http://schemas.microsoft.com/office/powerpoint/2010/main" val="38655715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Freeform 2"/>
          <p:cNvSpPr>
            <a:spLocks noChangeArrowheads="1"/>
          </p:cNvSpPr>
          <p:nvPr/>
        </p:nvSpPr>
        <p:spPr bwMode="auto">
          <a:xfrm>
            <a:off x="5640389" y="4494214"/>
            <a:ext cx="2847975" cy="1481137"/>
          </a:xfrm>
          <a:custGeom>
            <a:avLst/>
            <a:gdLst>
              <a:gd name="T0" fmla="*/ 9525 w 1794"/>
              <a:gd name="T1" fmla="*/ 766762 h 933"/>
              <a:gd name="T2" fmla="*/ 171450 w 1794"/>
              <a:gd name="T3" fmla="*/ 198437 h 933"/>
              <a:gd name="T4" fmla="*/ 887413 w 1794"/>
              <a:gd name="T5" fmla="*/ 158750 h 933"/>
              <a:gd name="T6" fmla="*/ 1790700 w 1794"/>
              <a:gd name="T7" fmla="*/ 46037 h 933"/>
              <a:gd name="T8" fmla="*/ 2724150 w 1794"/>
              <a:gd name="T9" fmla="*/ 436562 h 933"/>
              <a:gd name="T10" fmla="*/ 2533650 w 1794"/>
              <a:gd name="T11" fmla="*/ 1312862 h 933"/>
              <a:gd name="T12" fmla="*/ 2190750 w 1794"/>
              <a:gd name="T13" fmla="*/ 1446212 h 933"/>
              <a:gd name="T14" fmla="*/ 1333500 w 1794"/>
              <a:gd name="T15" fmla="*/ 1474787 h 933"/>
              <a:gd name="T16" fmla="*/ 657225 w 1794"/>
              <a:gd name="T17" fmla="*/ 1446212 h 933"/>
              <a:gd name="T18" fmla="*/ 227013 w 1794"/>
              <a:gd name="T19" fmla="*/ 1320800 h 933"/>
              <a:gd name="T20" fmla="*/ 9525 w 1794"/>
              <a:gd name="T21" fmla="*/ 766762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4979" name="Freeform 3"/>
          <p:cNvSpPr>
            <a:spLocks noChangeArrowheads="1"/>
          </p:cNvSpPr>
          <p:nvPr/>
        </p:nvSpPr>
        <p:spPr bwMode="auto">
          <a:xfrm>
            <a:off x="4146551" y="3757613"/>
            <a:ext cx="2290763" cy="1295400"/>
          </a:xfrm>
          <a:custGeom>
            <a:avLst/>
            <a:gdLst>
              <a:gd name="T0" fmla="*/ 0 w 1443"/>
              <a:gd name="T1" fmla="*/ 0 h 816"/>
              <a:gd name="T2" fmla="*/ 1708150 w 1443"/>
              <a:gd name="T3" fmla="*/ 1241425 h 816"/>
              <a:gd name="T4" fmla="*/ 2095500 w 1443"/>
              <a:gd name="T5" fmla="*/ 1250950 h 816"/>
              <a:gd name="T6" fmla="*/ 2290763 w 1443"/>
              <a:gd name="T7" fmla="*/ 7938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4980" name="Rectangle 4"/>
          <p:cNvSpPr>
            <a:spLocks noChangeArrowheads="1"/>
          </p:cNvSpPr>
          <p:nvPr/>
        </p:nvSpPr>
        <p:spPr bwMode="auto">
          <a:xfrm>
            <a:off x="4137025" y="1431926"/>
            <a:ext cx="2317750" cy="2333625"/>
          </a:xfrm>
          <a:prstGeom prst="rect">
            <a:avLst/>
          </a:prstGeom>
          <a:solidFill>
            <a:schemeClr val="accent1"/>
          </a:solidFill>
          <a:ln w="19050">
            <a:solidFill>
              <a:schemeClr val="tx1"/>
            </a:solidFill>
            <a:miter lim="800000"/>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10" name="Oval 5"/>
          <p:cNvSpPr>
            <a:spLocks noChangeArrowheads="1"/>
          </p:cNvSpPr>
          <p:nvPr/>
        </p:nvSpPr>
        <p:spPr bwMode="auto">
          <a:xfrm>
            <a:off x="4262438" y="1484314"/>
            <a:ext cx="2095500" cy="604837"/>
          </a:xfrm>
          <a:prstGeom prst="ellipse">
            <a:avLst/>
          </a:prstGeom>
          <a:solidFill>
            <a:schemeClr val="bg1"/>
          </a:solidFill>
          <a:ln w="9525">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54982" name="Freeform 6"/>
          <p:cNvSpPr>
            <a:spLocks noChangeArrowheads="1"/>
          </p:cNvSpPr>
          <p:nvPr/>
        </p:nvSpPr>
        <p:spPr bwMode="auto">
          <a:xfrm>
            <a:off x="6278564" y="4797426"/>
            <a:ext cx="542925" cy="295275"/>
          </a:xfrm>
          <a:custGeom>
            <a:avLst/>
            <a:gdLst>
              <a:gd name="T0" fmla="*/ 0 w 342"/>
              <a:gd name="T1" fmla="*/ 295275 h 186"/>
              <a:gd name="T2" fmla="*/ 542925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54983" name="Group 11"/>
          <p:cNvGrpSpPr>
            <a:grpSpLocks/>
          </p:cNvGrpSpPr>
          <p:nvPr/>
        </p:nvGrpSpPr>
        <p:grpSpPr bwMode="auto">
          <a:xfrm>
            <a:off x="5784850" y="4972051"/>
            <a:ext cx="501650" cy="233363"/>
            <a:chOff x="3600" y="219"/>
            <a:chExt cx="360" cy="175"/>
          </a:xfrm>
        </p:grpSpPr>
        <p:sp>
          <p:nvSpPr>
            <p:cNvPr id="255105" name="Oval 8"/>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55106" name="Line 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107" name="Line 1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108" name="Rectangle 11"/>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ea typeface="MS PGothic" panose="020B0600070205080204" pitchFamily="34" charset="-128"/>
              </a:endParaRPr>
            </a:p>
          </p:txBody>
        </p:sp>
        <p:sp>
          <p:nvSpPr>
            <p:cNvPr id="255109"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grpSp>
          <p:nvGrpSpPr>
            <p:cNvPr id="255110" name="Group 13"/>
            <p:cNvGrpSpPr>
              <a:grpSpLocks/>
            </p:cNvGrpSpPr>
            <p:nvPr/>
          </p:nvGrpSpPr>
          <p:grpSpPr bwMode="auto">
            <a:xfrm>
              <a:off x="3686" y="244"/>
              <a:ext cx="177" cy="66"/>
              <a:chOff x="2848" y="848"/>
              <a:chExt cx="140" cy="98"/>
            </a:xfrm>
          </p:grpSpPr>
          <p:sp>
            <p:nvSpPr>
              <p:cNvPr id="255115" name="Line 1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116" name="Line 15"/>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117" name="Line 16"/>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5111" name="Group 17"/>
            <p:cNvGrpSpPr>
              <a:grpSpLocks/>
            </p:cNvGrpSpPr>
            <p:nvPr/>
          </p:nvGrpSpPr>
          <p:grpSpPr bwMode="auto">
            <a:xfrm flipV="1">
              <a:off x="3686" y="243"/>
              <a:ext cx="177" cy="66"/>
              <a:chOff x="2848" y="848"/>
              <a:chExt cx="140" cy="98"/>
            </a:xfrm>
          </p:grpSpPr>
          <p:sp>
            <p:nvSpPr>
              <p:cNvPr id="255112" name="Line 18"/>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113" name="Line 1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114" name="Line 20"/>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54984" name="Group 21"/>
          <p:cNvGrpSpPr>
            <a:grpSpLocks/>
          </p:cNvGrpSpPr>
          <p:nvPr/>
        </p:nvGrpSpPr>
        <p:grpSpPr bwMode="auto">
          <a:xfrm>
            <a:off x="6137275" y="5610226"/>
            <a:ext cx="501650" cy="233363"/>
            <a:chOff x="3600" y="219"/>
            <a:chExt cx="360" cy="175"/>
          </a:xfrm>
        </p:grpSpPr>
        <p:sp>
          <p:nvSpPr>
            <p:cNvPr id="255092" name="Oval 22"/>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55093" name="Line 2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94" name="Line 2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95" name="Rectangle 25"/>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ea typeface="MS PGothic" panose="020B0600070205080204" pitchFamily="34" charset="-128"/>
              </a:endParaRPr>
            </a:p>
          </p:txBody>
        </p:sp>
        <p:sp>
          <p:nvSpPr>
            <p:cNvPr id="255096" name="Oval 2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grpSp>
          <p:nvGrpSpPr>
            <p:cNvPr id="255097" name="Group 27"/>
            <p:cNvGrpSpPr>
              <a:grpSpLocks/>
            </p:cNvGrpSpPr>
            <p:nvPr/>
          </p:nvGrpSpPr>
          <p:grpSpPr bwMode="auto">
            <a:xfrm>
              <a:off x="3686" y="244"/>
              <a:ext cx="177" cy="66"/>
              <a:chOff x="2848" y="848"/>
              <a:chExt cx="140" cy="98"/>
            </a:xfrm>
          </p:grpSpPr>
          <p:sp>
            <p:nvSpPr>
              <p:cNvPr id="255102" name="Line 2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103" name="Line 29"/>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104" name="Line 30"/>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5098" name="Group 31"/>
            <p:cNvGrpSpPr>
              <a:grpSpLocks/>
            </p:cNvGrpSpPr>
            <p:nvPr/>
          </p:nvGrpSpPr>
          <p:grpSpPr bwMode="auto">
            <a:xfrm flipV="1">
              <a:off x="3686" y="243"/>
              <a:ext cx="177" cy="66"/>
              <a:chOff x="2848" y="848"/>
              <a:chExt cx="140" cy="98"/>
            </a:xfrm>
          </p:grpSpPr>
          <p:sp>
            <p:nvSpPr>
              <p:cNvPr id="255099" name="Line 32"/>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100" name="Line 3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101" name="Line 34"/>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54985" name="Group 35"/>
          <p:cNvGrpSpPr>
            <a:grpSpLocks/>
          </p:cNvGrpSpPr>
          <p:nvPr/>
        </p:nvGrpSpPr>
        <p:grpSpPr bwMode="auto">
          <a:xfrm>
            <a:off x="6811963" y="4667251"/>
            <a:ext cx="501650" cy="233363"/>
            <a:chOff x="3600" y="219"/>
            <a:chExt cx="360" cy="175"/>
          </a:xfrm>
        </p:grpSpPr>
        <p:sp>
          <p:nvSpPr>
            <p:cNvPr id="255079" name="Oval 36"/>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55080" name="Line 3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81" name="Line 3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82" name="Rectangle 39"/>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ea typeface="MS PGothic" panose="020B0600070205080204" pitchFamily="34" charset="-128"/>
              </a:endParaRPr>
            </a:p>
          </p:txBody>
        </p:sp>
        <p:sp>
          <p:nvSpPr>
            <p:cNvPr id="255083" name="Oval 4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grpSp>
          <p:nvGrpSpPr>
            <p:cNvPr id="255084" name="Group 41"/>
            <p:cNvGrpSpPr>
              <a:grpSpLocks/>
            </p:cNvGrpSpPr>
            <p:nvPr/>
          </p:nvGrpSpPr>
          <p:grpSpPr bwMode="auto">
            <a:xfrm>
              <a:off x="3686" y="244"/>
              <a:ext cx="177" cy="66"/>
              <a:chOff x="2848" y="848"/>
              <a:chExt cx="140" cy="98"/>
            </a:xfrm>
          </p:grpSpPr>
          <p:sp>
            <p:nvSpPr>
              <p:cNvPr id="255089" name="Line 4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90" name="Line 43"/>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91" name="Line 44"/>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5085" name="Group 45"/>
            <p:cNvGrpSpPr>
              <a:grpSpLocks/>
            </p:cNvGrpSpPr>
            <p:nvPr/>
          </p:nvGrpSpPr>
          <p:grpSpPr bwMode="auto">
            <a:xfrm flipV="1">
              <a:off x="3686" y="243"/>
              <a:ext cx="177" cy="66"/>
              <a:chOff x="2848" y="848"/>
              <a:chExt cx="140" cy="98"/>
            </a:xfrm>
          </p:grpSpPr>
          <p:sp>
            <p:nvSpPr>
              <p:cNvPr id="255086" name="Line 46"/>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87" name="Line 4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88" name="Line 48"/>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54986" name="Group 49"/>
          <p:cNvGrpSpPr>
            <a:grpSpLocks/>
          </p:cNvGrpSpPr>
          <p:nvPr/>
        </p:nvGrpSpPr>
        <p:grpSpPr bwMode="auto">
          <a:xfrm>
            <a:off x="6734176" y="5332413"/>
            <a:ext cx="500063" cy="233362"/>
            <a:chOff x="3600" y="219"/>
            <a:chExt cx="360" cy="175"/>
          </a:xfrm>
        </p:grpSpPr>
        <p:sp>
          <p:nvSpPr>
            <p:cNvPr id="255066" name="Oval 50"/>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55067" name="Line 5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68" name="Line 5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69" name="Rectangle 53"/>
            <p:cNvSpPr>
              <a:spLocks noChangeArrowheads="1"/>
            </p:cNvSpPr>
            <p:nvPr/>
          </p:nvSpPr>
          <p:spPr bwMode="auto">
            <a:xfrm>
              <a:off x="3603" y="289"/>
              <a:ext cx="353"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ea typeface="MS PGothic" panose="020B0600070205080204" pitchFamily="34" charset="-128"/>
              </a:endParaRPr>
            </a:p>
          </p:txBody>
        </p:sp>
        <p:sp>
          <p:nvSpPr>
            <p:cNvPr id="255070" name="Oval 5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grpSp>
          <p:nvGrpSpPr>
            <p:cNvPr id="255071" name="Group 55"/>
            <p:cNvGrpSpPr>
              <a:grpSpLocks/>
            </p:cNvGrpSpPr>
            <p:nvPr/>
          </p:nvGrpSpPr>
          <p:grpSpPr bwMode="auto">
            <a:xfrm>
              <a:off x="3686" y="244"/>
              <a:ext cx="177" cy="66"/>
              <a:chOff x="2848" y="848"/>
              <a:chExt cx="140" cy="98"/>
            </a:xfrm>
          </p:grpSpPr>
          <p:sp>
            <p:nvSpPr>
              <p:cNvPr id="255076" name="Line 5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77" name="Line 57"/>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78" name="Line 58"/>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5072" name="Group 59"/>
            <p:cNvGrpSpPr>
              <a:grpSpLocks/>
            </p:cNvGrpSpPr>
            <p:nvPr/>
          </p:nvGrpSpPr>
          <p:grpSpPr bwMode="auto">
            <a:xfrm flipV="1">
              <a:off x="3686" y="243"/>
              <a:ext cx="177" cy="66"/>
              <a:chOff x="2848" y="848"/>
              <a:chExt cx="140" cy="98"/>
            </a:xfrm>
          </p:grpSpPr>
          <p:sp>
            <p:nvSpPr>
              <p:cNvPr id="255073" name="Line 60"/>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74" name="Line 6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75" name="Line 62"/>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54987" name="Group 63"/>
          <p:cNvGrpSpPr>
            <a:grpSpLocks/>
          </p:cNvGrpSpPr>
          <p:nvPr/>
        </p:nvGrpSpPr>
        <p:grpSpPr bwMode="auto">
          <a:xfrm>
            <a:off x="7369175" y="5629276"/>
            <a:ext cx="501650" cy="233363"/>
            <a:chOff x="3600" y="219"/>
            <a:chExt cx="360" cy="175"/>
          </a:xfrm>
        </p:grpSpPr>
        <p:sp>
          <p:nvSpPr>
            <p:cNvPr id="255053" name="Oval 64"/>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55054" name="Line 6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55" name="Line 6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56" name="Rectangle 67"/>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ea typeface="MS PGothic" panose="020B0600070205080204" pitchFamily="34" charset="-128"/>
              </a:endParaRPr>
            </a:p>
          </p:txBody>
        </p:sp>
        <p:sp>
          <p:nvSpPr>
            <p:cNvPr id="255057" name="Oval 6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grpSp>
          <p:nvGrpSpPr>
            <p:cNvPr id="255058" name="Group 69"/>
            <p:cNvGrpSpPr>
              <a:grpSpLocks/>
            </p:cNvGrpSpPr>
            <p:nvPr/>
          </p:nvGrpSpPr>
          <p:grpSpPr bwMode="auto">
            <a:xfrm>
              <a:off x="3686" y="244"/>
              <a:ext cx="177" cy="66"/>
              <a:chOff x="2848" y="848"/>
              <a:chExt cx="140" cy="98"/>
            </a:xfrm>
          </p:grpSpPr>
          <p:sp>
            <p:nvSpPr>
              <p:cNvPr id="255063" name="Line 7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64" name="Line 71"/>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65" name="Line 72"/>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5059" name="Group 73"/>
            <p:cNvGrpSpPr>
              <a:grpSpLocks/>
            </p:cNvGrpSpPr>
            <p:nvPr/>
          </p:nvGrpSpPr>
          <p:grpSpPr bwMode="auto">
            <a:xfrm flipV="1">
              <a:off x="3686" y="243"/>
              <a:ext cx="177" cy="66"/>
              <a:chOff x="2848" y="848"/>
              <a:chExt cx="140" cy="98"/>
            </a:xfrm>
          </p:grpSpPr>
          <p:sp>
            <p:nvSpPr>
              <p:cNvPr id="255060" name="Line 74"/>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61" name="Line 7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62" name="Line 76"/>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54988" name="Group 77"/>
          <p:cNvGrpSpPr>
            <a:grpSpLocks/>
          </p:cNvGrpSpPr>
          <p:nvPr/>
        </p:nvGrpSpPr>
        <p:grpSpPr bwMode="auto">
          <a:xfrm>
            <a:off x="7813675" y="4973638"/>
            <a:ext cx="501650" cy="233362"/>
            <a:chOff x="3600" y="219"/>
            <a:chExt cx="360" cy="175"/>
          </a:xfrm>
        </p:grpSpPr>
        <p:sp>
          <p:nvSpPr>
            <p:cNvPr id="255040" name="Oval 78"/>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55041" name="Line 7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42" name="Line 8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43" name="Rectangle 81"/>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ea typeface="MS PGothic" panose="020B0600070205080204" pitchFamily="34" charset="-128"/>
              </a:endParaRPr>
            </a:p>
          </p:txBody>
        </p:sp>
        <p:sp>
          <p:nvSpPr>
            <p:cNvPr id="255044" name="Oval 8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grpSp>
          <p:nvGrpSpPr>
            <p:cNvPr id="255045" name="Group 83"/>
            <p:cNvGrpSpPr>
              <a:grpSpLocks/>
            </p:cNvGrpSpPr>
            <p:nvPr/>
          </p:nvGrpSpPr>
          <p:grpSpPr bwMode="auto">
            <a:xfrm>
              <a:off x="3686" y="244"/>
              <a:ext cx="177" cy="66"/>
              <a:chOff x="2848" y="848"/>
              <a:chExt cx="140" cy="98"/>
            </a:xfrm>
          </p:grpSpPr>
          <p:sp>
            <p:nvSpPr>
              <p:cNvPr id="255050" name="Line 8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51" name="Line 85"/>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52" name="Line 86"/>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5046" name="Group 87"/>
            <p:cNvGrpSpPr>
              <a:grpSpLocks/>
            </p:cNvGrpSpPr>
            <p:nvPr/>
          </p:nvGrpSpPr>
          <p:grpSpPr bwMode="auto">
            <a:xfrm flipV="1">
              <a:off x="3686" y="243"/>
              <a:ext cx="177" cy="66"/>
              <a:chOff x="2848" y="848"/>
              <a:chExt cx="140" cy="98"/>
            </a:xfrm>
          </p:grpSpPr>
          <p:sp>
            <p:nvSpPr>
              <p:cNvPr id="255047" name="Line 88"/>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48" name="Line 8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49" name="Line 90"/>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54989" name="Freeform 91"/>
          <p:cNvSpPr>
            <a:spLocks noChangeArrowheads="1"/>
          </p:cNvSpPr>
          <p:nvPr/>
        </p:nvSpPr>
        <p:spPr bwMode="auto">
          <a:xfrm>
            <a:off x="7319964" y="4791076"/>
            <a:ext cx="504825" cy="307975"/>
          </a:xfrm>
          <a:custGeom>
            <a:avLst/>
            <a:gdLst>
              <a:gd name="T0" fmla="*/ 0 w 318"/>
              <a:gd name="T1" fmla="*/ 0 h 194"/>
              <a:gd name="T2" fmla="*/ 504825 w 318"/>
              <a:gd name="T3" fmla="*/ 307975 h 194"/>
              <a:gd name="T4" fmla="*/ 0 60000 65536"/>
              <a:gd name="T5" fmla="*/ 0 60000 65536"/>
            </a:gdLst>
            <a:ahLst/>
            <a:cxnLst>
              <a:cxn ang="T4">
                <a:pos x="T0" y="T1"/>
              </a:cxn>
              <a:cxn ang="T5">
                <a:pos x="T2" y="T3"/>
              </a:cxn>
            </a:cxnLst>
            <a:rect l="0" t="0" r="r" b="b"/>
            <a:pathLst>
              <a:path w="318" h="194">
                <a:moveTo>
                  <a:pt x="0" y="0"/>
                </a:moveTo>
                <a:lnTo>
                  <a:pt x="318" y="19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4990" name="Freeform 92"/>
          <p:cNvSpPr>
            <a:spLocks noChangeArrowheads="1"/>
          </p:cNvSpPr>
          <p:nvPr/>
        </p:nvSpPr>
        <p:spPr bwMode="auto">
          <a:xfrm>
            <a:off x="6254751" y="5183189"/>
            <a:ext cx="481013" cy="238125"/>
          </a:xfrm>
          <a:custGeom>
            <a:avLst/>
            <a:gdLst>
              <a:gd name="T0" fmla="*/ 0 w 294"/>
              <a:gd name="T1" fmla="*/ 0 h 174"/>
              <a:gd name="T2" fmla="*/ 481013 w 294"/>
              <a:gd name="T3" fmla="*/ 238125 h 174"/>
              <a:gd name="T4" fmla="*/ 0 60000 65536"/>
              <a:gd name="T5" fmla="*/ 0 60000 65536"/>
            </a:gdLst>
            <a:ahLst/>
            <a:cxnLst>
              <a:cxn ang="T4">
                <a:pos x="T0" y="T1"/>
              </a:cxn>
              <a:cxn ang="T5">
                <a:pos x="T2" y="T3"/>
              </a:cxn>
            </a:cxnLst>
            <a:rect l="0" t="0" r="r" b="b"/>
            <a:pathLst>
              <a:path w="294" h="174">
                <a:moveTo>
                  <a:pt x="0" y="0"/>
                </a:moveTo>
                <a:lnTo>
                  <a:pt x="294"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4991" name="Freeform 93"/>
          <p:cNvSpPr>
            <a:spLocks noChangeArrowheads="1"/>
          </p:cNvSpPr>
          <p:nvPr/>
        </p:nvSpPr>
        <p:spPr bwMode="auto">
          <a:xfrm>
            <a:off x="7202488" y="5159375"/>
            <a:ext cx="628650" cy="247650"/>
          </a:xfrm>
          <a:custGeom>
            <a:avLst/>
            <a:gdLst>
              <a:gd name="T0" fmla="*/ 0 w 378"/>
              <a:gd name="T1" fmla="*/ 247650 h 174"/>
              <a:gd name="T2" fmla="*/ 628650 w 378"/>
              <a:gd name="T3" fmla="*/ 0 h 174"/>
              <a:gd name="T4" fmla="*/ 0 60000 65536"/>
              <a:gd name="T5" fmla="*/ 0 60000 65536"/>
            </a:gdLst>
            <a:ahLst/>
            <a:cxnLst>
              <a:cxn ang="T4">
                <a:pos x="T0" y="T1"/>
              </a:cxn>
              <a:cxn ang="T5">
                <a:pos x="T2" y="T3"/>
              </a:cxn>
            </a:cxnLst>
            <a:rect l="0" t="0" r="r" b="b"/>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4992" name="Freeform 94"/>
          <p:cNvSpPr>
            <a:spLocks noChangeArrowheads="1"/>
          </p:cNvSpPr>
          <p:nvPr/>
        </p:nvSpPr>
        <p:spPr bwMode="auto">
          <a:xfrm>
            <a:off x="7869239" y="5213350"/>
            <a:ext cx="206375" cy="508000"/>
          </a:xfrm>
          <a:custGeom>
            <a:avLst/>
            <a:gdLst>
              <a:gd name="T0" fmla="*/ 0 w 118"/>
              <a:gd name="T1" fmla="*/ 508000 h 500"/>
              <a:gd name="T2" fmla="*/ 206375 w 118"/>
              <a:gd name="T3" fmla="*/ 0 h 500"/>
              <a:gd name="T4" fmla="*/ 0 60000 65536"/>
              <a:gd name="T5" fmla="*/ 0 60000 65536"/>
            </a:gdLst>
            <a:ahLst/>
            <a:cxnLst>
              <a:cxn ang="T4">
                <a:pos x="T0" y="T1"/>
              </a:cxn>
              <a:cxn ang="T5">
                <a:pos x="T2" y="T3"/>
              </a:cxn>
            </a:cxnLst>
            <a:rect l="0" t="0" r="r" b="b"/>
            <a:pathLst>
              <a:path w="118" h="500">
                <a:moveTo>
                  <a:pt x="0" y="500"/>
                </a:moveTo>
                <a:lnTo>
                  <a:pt x="11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4993" name="Freeform 95"/>
          <p:cNvSpPr>
            <a:spLocks noChangeArrowheads="1"/>
          </p:cNvSpPr>
          <p:nvPr/>
        </p:nvSpPr>
        <p:spPr bwMode="auto">
          <a:xfrm>
            <a:off x="6634163" y="5746751"/>
            <a:ext cx="736600" cy="74613"/>
          </a:xfrm>
          <a:custGeom>
            <a:avLst/>
            <a:gdLst>
              <a:gd name="T0" fmla="*/ 736600 w 370"/>
              <a:gd name="T1" fmla="*/ 74613 h 32"/>
              <a:gd name="T2" fmla="*/ 0 w 370"/>
              <a:gd name="T3" fmla="*/ 0 h 32"/>
              <a:gd name="T4" fmla="*/ 0 60000 65536"/>
              <a:gd name="T5" fmla="*/ 0 60000 65536"/>
            </a:gdLst>
            <a:ahLst/>
            <a:cxnLst>
              <a:cxn ang="T4">
                <a:pos x="T0" y="T1"/>
              </a:cxn>
              <a:cxn ang="T5">
                <a:pos x="T2" y="T3"/>
              </a:cxn>
            </a:cxnLst>
            <a:rect l="0" t="0" r="r" b="b"/>
            <a:pathLst>
              <a:path w="370" h="32">
                <a:moveTo>
                  <a:pt x="370" y="32"/>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4994" name="Freeform 96"/>
          <p:cNvSpPr>
            <a:spLocks noChangeArrowheads="1"/>
          </p:cNvSpPr>
          <p:nvPr/>
        </p:nvSpPr>
        <p:spPr bwMode="auto">
          <a:xfrm>
            <a:off x="6097589" y="5207000"/>
            <a:ext cx="193675" cy="425450"/>
          </a:xfrm>
          <a:custGeom>
            <a:avLst/>
            <a:gdLst>
              <a:gd name="T0" fmla="*/ 178269 w 176"/>
              <a:gd name="T1" fmla="*/ 421319 h 412"/>
              <a:gd name="T2" fmla="*/ 193675 w 176"/>
              <a:gd name="T3" fmla="*/ 425450 h 412"/>
              <a:gd name="T4" fmla="*/ 0 w 176"/>
              <a:gd name="T5" fmla="*/ 0 h 412"/>
              <a:gd name="T6" fmla="*/ 0 60000 65536"/>
              <a:gd name="T7" fmla="*/ 0 60000 65536"/>
              <a:gd name="T8" fmla="*/ 0 60000 65536"/>
            </a:gdLst>
            <a:ahLst/>
            <a:cxnLst>
              <a:cxn ang="T6">
                <a:pos x="T0" y="T1"/>
              </a:cxn>
              <a:cxn ang="T7">
                <a:pos x="T2" y="T3"/>
              </a:cxn>
              <a:cxn ang="T8">
                <a:pos x="T4" y="T5"/>
              </a:cxn>
            </a:cxnLst>
            <a:rect l="0" t="0" r="r" b="b"/>
            <a:pathLst>
              <a:path w="176" h="412">
                <a:moveTo>
                  <a:pt x="162" y="408"/>
                </a:moveTo>
                <a:lnTo>
                  <a:pt x="176" y="412"/>
                </a:ln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4995" name="Rectangle 97"/>
          <p:cNvSpPr>
            <a:spLocks noChangeArrowheads="1"/>
          </p:cNvSpPr>
          <p:nvPr/>
        </p:nvSpPr>
        <p:spPr bwMode="auto">
          <a:xfrm>
            <a:off x="4206875" y="4821239"/>
            <a:ext cx="1155700" cy="2381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54996" name="Rectangle 98"/>
          <p:cNvSpPr>
            <a:spLocks noChangeArrowheads="1"/>
          </p:cNvSpPr>
          <p:nvPr/>
        </p:nvSpPr>
        <p:spPr bwMode="auto">
          <a:xfrm>
            <a:off x="4183063" y="4845051"/>
            <a:ext cx="1147762" cy="238125"/>
          </a:xfrm>
          <a:prstGeom prst="rect">
            <a:avLst/>
          </a:prstGeom>
          <a:solidFill>
            <a:schemeClr val="accent2"/>
          </a:solidFill>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54997" name="Line 99"/>
          <p:cNvSpPr>
            <a:spLocks noChangeShapeType="1"/>
          </p:cNvSpPr>
          <p:nvPr/>
        </p:nvSpPr>
        <p:spPr bwMode="auto">
          <a:xfrm>
            <a:off x="5208589" y="4976813"/>
            <a:ext cx="422275"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4998" name="Text Box 100"/>
          <p:cNvSpPr txBox="1">
            <a:spLocks noChangeArrowheads="1"/>
          </p:cNvSpPr>
          <p:nvPr/>
        </p:nvSpPr>
        <p:spPr bwMode="auto">
          <a:xfrm>
            <a:off x="6210300" y="4692651"/>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Arial" panose="020B0604020202020204" pitchFamily="34" charset="0"/>
                <a:ea typeface="MS PGothic" panose="020B0600070205080204" pitchFamily="34" charset="-128"/>
              </a:rPr>
              <a:t>1</a:t>
            </a:r>
          </a:p>
        </p:txBody>
      </p:sp>
      <p:sp>
        <p:nvSpPr>
          <p:cNvPr id="254999" name="Text Box 101"/>
          <p:cNvSpPr txBox="1">
            <a:spLocks noChangeArrowheads="1"/>
          </p:cNvSpPr>
          <p:nvPr/>
        </p:nvSpPr>
        <p:spPr bwMode="auto">
          <a:xfrm>
            <a:off x="6124576" y="51308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latin typeface="Arial" panose="020B0604020202020204" pitchFamily="34" charset="0"/>
                <a:ea typeface="MS PGothic" panose="020B0600070205080204" pitchFamily="34" charset="-128"/>
              </a:rPr>
              <a:t>2</a:t>
            </a:r>
          </a:p>
        </p:txBody>
      </p:sp>
      <p:sp>
        <p:nvSpPr>
          <p:cNvPr id="255000" name="Text Box 102"/>
          <p:cNvSpPr txBox="1">
            <a:spLocks noChangeArrowheads="1"/>
          </p:cNvSpPr>
          <p:nvPr/>
        </p:nvSpPr>
        <p:spPr bwMode="auto">
          <a:xfrm>
            <a:off x="5873751" y="520382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latin typeface="Arial" panose="020B0604020202020204" pitchFamily="34" charset="0"/>
                <a:ea typeface="MS PGothic" panose="020B0600070205080204" pitchFamily="34" charset="-128"/>
              </a:rPr>
              <a:t>3</a:t>
            </a:r>
          </a:p>
        </p:txBody>
      </p:sp>
      <p:sp>
        <p:nvSpPr>
          <p:cNvPr id="255001" name="Rectangle 104"/>
          <p:cNvSpPr>
            <a:spLocks noChangeArrowheads="1"/>
          </p:cNvSpPr>
          <p:nvPr/>
        </p:nvSpPr>
        <p:spPr bwMode="auto">
          <a:xfrm>
            <a:off x="4648200" y="4860926"/>
            <a:ext cx="590550" cy="227013"/>
          </a:xfrm>
          <a:prstGeom prst="rect">
            <a:avLst/>
          </a:prstGeom>
          <a:solidFill>
            <a:schemeClr val="accent1"/>
          </a:solidFill>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55002" name="Text Box 105"/>
          <p:cNvSpPr txBox="1">
            <a:spLocks noChangeArrowheads="1"/>
          </p:cNvSpPr>
          <p:nvPr/>
        </p:nvSpPr>
        <p:spPr bwMode="auto">
          <a:xfrm>
            <a:off x="4648201" y="4860926"/>
            <a:ext cx="688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a:latin typeface="Arial" panose="020B0604020202020204" pitchFamily="34" charset="0"/>
                <a:ea typeface="MS PGothic" panose="020B0600070205080204" pitchFamily="34" charset="-128"/>
              </a:rPr>
              <a:t>Dest IP</a:t>
            </a:r>
          </a:p>
        </p:txBody>
      </p:sp>
      <p:sp>
        <p:nvSpPr>
          <p:cNvPr id="255003" name="Line 107"/>
          <p:cNvSpPr>
            <a:spLocks noChangeShapeType="1"/>
          </p:cNvSpPr>
          <p:nvPr/>
        </p:nvSpPr>
        <p:spPr bwMode="auto">
          <a:xfrm flipH="1">
            <a:off x="4430714" y="5106988"/>
            <a:ext cx="13493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Text Box 108"/>
          <p:cNvSpPr txBox="1">
            <a:spLocks noChangeArrowheads="1"/>
          </p:cNvSpPr>
          <p:nvPr/>
        </p:nvSpPr>
        <p:spPr bwMode="auto">
          <a:xfrm>
            <a:off x="4391026" y="1641475"/>
            <a:ext cx="1863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latin typeface="Arial" panose="020B0604020202020204" pitchFamily="34" charset="0"/>
                <a:ea typeface="MS PGothic" panose="020B0600070205080204" pitchFamily="34" charset="-128"/>
              </a:rPr>
              <a:t>routing algorithms</a:t>
            </a:r>
          </a:p>
        </p:txBody>
      </p:sp>
      <p:sp>
        <p:nvSpPr>
          <p:cNvPr id="255005" name="Rectangle 109"/>
          <p:cNvSpPr>
            <a:spLocks noChangeArrowheads="1"/>
          </p:cNvSpPr>
          <p:nvPr/>
        </p:nvSpPr>
        <p:spPr bwMode="auto">
          <a:xfrm>
            <a:off x="4316413" y="2389189"/>
            <a:ext cx="2005012" cy="1279525"/>
          </a:xfrm>
          <a:prstGeom prst="rect">
            <a:avLst/>
          </a:prstGeom>
          <a:solidFill>
            <a:schemeClr val="bg1"/>
          </a:solidFill>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55006" name="Text Box 110"/>
          <p:cNvSpPr txBox="1">
            <a:spLocks noChangeArrowheads="1"/>
          </p:cNvSpPr>
          <p:nvPr/>
        </p:nvSpPr>
        <p:spPr bwMode="auto">
          <a:xfrm>
            <a:off x="4397376" y="2341563"/>
            <a:ext cx="185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latin typeface="Arial" panose="020B0604020202020204" pitchFamily="34" charset="0"/>
                <a:ea typeface="MS PGothic" panose="020B0600070205080204" pitchFamily="34" charset="-128"/>
              </a:rPr>
              <a:t>local forwarding table</a:t>
            </a:r>
          </a:p>
        </p:txBody>
      </p:sp>
      <p:sp>
        <p:nvSpPr>
          <p:cNvPr id="255007" name="Text Box 111"/>
          <p:cNvSpPr txBox="1">
            <a:spLocks noChangeArrowheads="1"/>
          </p:cNvSpPr>
          <p:nvPr/>
        </p:nvSpPr>
        <p:spPr bwMode="auto">
          <a:xfrm>
            <a:off x="4279900" y="2589213"/>
            <a:ext cx="1212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latin typeface="Arial" panose="020B0604020202020204" pitchFamily="34" charset="0"/>
                <a:ea typeface="MS PGothic" panose="020B0600070205080204" pitchFamily="34" charset="-128"/>
              </a:rPr>
              <a:t>prefix</a:t>
            </a:r>
          </a:p>
        </p:txBody>
      </p:sp>
      <p:sp>
        <p:nvSpPr>
          <p:cNvPr id="255008" name="Text Box 112"/>
          <p:cNvSpPr txBox="1">
            <a:spLocks noChangeArrowheads="1"/>
          </p:cNvSpPr>
          <p:nvPr/>
        </p:nvSpPr>
        <p:spPr bwMode="auto">
          <a:xfrm>
            <a:off x="5346700" y="2590800"/>
            <a:ext cx="1041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latin typeface="Arial" panose="020B0604020202020204" pitchFamily="34" charset="0"/>
                <a:ea typeface="MS PGothic" panose="020B0600070205080204" pitchFamily="34" charset="-128"/>
              </a:rPr>
              <a:t>output port</a:t>
            </a:r>
          </a:p>
        </p:txBody>
      </p:sp>
      <p:sp>
        <p:nvSpPr>
          <p:cNvPr id="255009" name="Line 113"/>
          <p:cNvSpPr>
            <a:spLocks noChangeShapeType="1"/>
          </p:cNvSpPr>
          <p:nvPr/>
        </p:nvSpPr>
        <p:spPr bwMode="auto">
          <a:xfrm>
            <a:off x="5445125" y="2601913"/>
            <a:ext cx="7938"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10" name="Text Box 114"/>
          <p:cNvSpPr txBox="1">
            <a:spLocks noChangeArrowheads="1"/>
          </p:cNvSpPr>
          <p:nvPr/>
        </p:nvSpPr>
        <p:spPr bwMode="auto">
          <a:xfrm>
            <a:off x="4376738" y="2873376"/>
            <a:ext cx="1079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1200">
                <a:latin typeface="Arial" panose="020B0604020202020204" pitchFamily="34" charset="0"/>
                <a:ea typeface="MS PGothic" panose="020B0600070205080204" pitchFamily="34" charset="-128"/>
              </a:rPr>
              <a:t>138.16.64/22</a:t>
            </a:r>
          </a:p>
          <a:p>
            <a:pPr algn="r" eaLnBrk="1" hangingPunct="1"/>
            <a:r>
              <a:rPr lang="en-US" altLang="zh-CN" sz="1200">
                <a:latin typeface="Arial" panose="020B0604020202020204" pitchFamily="34" charset="0"/>
                <a:ea typeface="MS PGothic" panose="020B0600070205080204" pitchFamily="34" charset="-128"/>
              </a:rPr>
              <a:t>124.12/16</a:t>
            </a:r>
          </a:p>
          <a:p>
            <a:pPr algn="r" eaLnBrk="1" hangingPunct="1"/>
            <a:r>
              <a:rPr lang="en-US" altLang="zh-CN" sz="1200">
                <a:latin typeface="Arial" panose="020B0604020202020204" pitchFamily="34" charset="0"/>
                <a:ea typeface="MS PGothic" panose="020B0600070205080204" pitchFamily="34" charset="-128"/>
              </a:rPr>
              <a:t>212/8</a:t>
            </a:r>
          </a:p>
          <a:p>
            <a:pPr algn="r" eaLnBrk="1" hangingPunct="1"/>
            <a:r>
              <a:rPr lang="en-US" altLang="zh-CN" sz="1200">
                <a:latin typeface="Arial" panose="020B0604020202020204" pitchFamily="34" charset="0"/>
                <a:ea typeface="MS PGothic" panose="020B0600070205080204" pitchFamily="34" charset="-128"/>
              </a:rPr>
              <a:t>…………..</a:t>
            </a:r>
          </a:p>
        </p:txBody>
      </p:sp>
      <p:sp>
        <p:nvSpPr>
          <p:cNvPr id="255011" name="Text Box 115"/>
          <p:cNvSpPr txBox="1">
            <a:spLocks noChangeArrowheads="1"/>
          </p:cNvSpPr>
          <p:nvPr/>
        </p:nvSpPr>
        <p:spPr bwMode="auto">
          <a:xfrm>
            <a:off x="5426075" y="2873376"/>
            <a:ext cx="3381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a:latin typeface="Arial" panose="020B0604020202020204" pitchFamily="34" charset="0"/>
                <a:ea typeface="MS PGothic" panose="020B0600070205080204" pitchFamily="34" charset="-128"/>
              </a:rPr>
              <a:t>3</a:t>
            </a:r>
          </a:p>
          <a:p>
            <a:pPr algn="ctr" eaLnBrk="1" hangingPunct="1"/>
            <a:r>
              <a:rPr lang="en-US" altLang="zh-CN" sz="1200">
                <a:latin typeface="Arial" panose="020B0604020202020204" pitchFamily="34" charset="0"/>
                <a:ea typeface="MS PGothic" panose="020B0600070205080204" pitchFamily="34" charset="-128"/>
              </a:rPr>
              <a:t>2</a:t>
            </a:r>
          </a:p>
          <a:p>
            <a:pPr algn="ctr" eaLnBrk="1" hangingPunct="1"/>
            <a:r>
              <a:rPr lang="en-US" altLang="zh-CN" sz="1200">
                <a:latin typeface="Arial" panose="020B0604020202020204" pitchFamily="34" charset="0"/>
                <a:ea typeface="MS PGothic" panose="020B0600070205080204" pitchFamily="34" charset="-128"/>
              </a:rPr>
              <a:t>4</a:t>
            </a:r>
          </a:p>
          <a:p>
            <a:pPr algn="ctr" eaLnBrk="1" hangingPunct="1"/>
            <a:r>
              <a:rPr lang="en-US" altLang="zh-CN" sz="1200">
                <a:latin typeface="Arial" panose="020B0604020202020204" pitchFamily="34" charset="0"/>
                <a:ea typeface="MS PGothic" panose="020B0600070205080204" pitchFamily="34" charset="-128"/>
              </a:rPr>
              <a:t>…</a:t>
            </a:r>
          </a:p>
        </p:txBody>
      </p:sp>
      <p:sp>
        <p:nvSpPr>
          <p:cNvPr id="255012" name="Line 116"/>
          <p:cNvSpPr>
            <a:spLocks noChangeShapeType="1"/>
          </p:cNvSpPr>
          <p:nvPr/>
        </p:nvSpPr>
        <p:spPr bwMode="auto">
          <a:xfrm>
            <a:off x="4316413" y="2859088"/>
            <a:ext cx="200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13" name="Line 117"/>
          <p:cNvSpPr>
            <a:spLocks noChangeShapeType="1"/>
          </p:cNvSpPr>
          <p:nvPr/>
        </p:nvSpPr>
        <p:spPr bwMode="auto">
          <a:xfrm>
            <a:off x="4308475" y="2611438"/>
            <a:ext cx="200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AutoShape 118"/>
          <p:cNvSpPr>
            <a:spLocks noChangeArrowheads="1"/>
          </p:cNvSpPr>
          <p:nvPr/>
        </p:nvSpPr>
        <p:spPr bwMode="auto">
          <a:xfrm rot="5400000">
            <a:off x="5214938" y="2097088"/>
            <a:ext cx="241300" cy="273050"/>
          </a:xfrm>
          <a:prstGeom prst="rightArrow">
            <a:avLst>
              <a:gd name="adj1" fmla="val 51167"/>
              <a:gd name="adj2" fmla="val 39727"/>
            </a:avLst>
          </a:prstGeom>
          <a:solidFill>
            <a:schemeClr val="accent2"/>
          </a:solidFill>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55015" name="Freeform 120"/>
          <p:cNvSpPr>
            <a:spLocks noChangeArrowheads="1"/>
          </p:cNvSpPr>
          <p:nvPr/>
        </p:nvSpPr>
        <p:spPr bwMode="auto">
          <a:xfrm>
            <a:off x="5665789" y="5029200"/>
            <a:ext cx="544511" cy="356226"/>
          </a:xfrm>
          <a:custGeom>
            <a:avLst/>
            <a:gdLst>
              <a:gd name="T0" fmla="*/ 0 w 554"/>
              <a:gd name="T1" fmla="*/ 15875 h 167"/>
              <a:gd name="T2" fmla="*/ 514350 w 554"/>
              <a:gd name="T3" fmla="*/ 41275 h 167"/>
              <a:gd name="T4" fmla="*/ 879475 w 554"/>
              <a:gd name="T5" fmla="*/ 265113 h 167"/>
              <a:gd name="T6" fmla="*/ 0 60000 65536"/>
              <a:gd name="T7" fmla="*/ 0 60000 65536"/>
              <a:gd name="T8" fmla="*/ 0 60000 65536"/>
            </a:gdLst>
            <a:ahLst/>
            <a:cxnLst>
              <a:cxn ang="T6">
                <a:pos x="T0" y="T1"/>
              </a:cxn>
              <a:cxn ang="T7">
                <a:pos x="T2" y="T3"/>
              </a:cxn>
              <a:cxn ang="T8">
                <a:pos x="T4" y="T5"/>
              </a:cxn>
            </a:cxnLst>
            <a:rect l="0" t="0" r="r" b="b"/>
            <a:pathLst>
              <a:path w="554" h="167">
                <a:moveTo>
                  <a:pt x="0" y="10"/>
                </a:moveTo>
                <a:cubicBezTo>
                  <a:pt x="102" y="0"/>
                  <a:pt x="240" y="5"/>
                  <a:pt x="324" y="26"/>
                </a:cubicBezTo>
                <a:cubicBezTo>
                  <a:pt x="416" y="52"/>
                  <a:pt x="502" y="120"/>
                  <a:pt x="554" y="167"/>
                </a:cubicBezTo>
              </a:path>
            </a:pathLst>
          </a:custGeom>
          <a:noFill/>
          <a:ln w="5715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5016" name="Freeform 121"/>
          <p:cNvSpPr>
            <a:spLocks noChangeArrowheads="1"/>
          </p:cNvSpPr>
          <p:nvPr/>
        </p:nvSpPr>
        <p:spPr bwMode="auto">
          <a:xfrm flipH="1">
            <a:off x="8001000" y="4603751"/>
            <a:ext cx="577850" cy="371475"/>
          </a:xfrm>
          <a:custGeom>
            <a:avLst/>
            <a:gdLst>
              <a:gd name="T0" fmla="*/ 0 w 1443"/>
              <a:gd name="T1" fmla="*/ 0 h 816"/>
              <a:gd name="T2" fmla="*/ 430885 w 1443"/>
              <a:gd name="T3" fmla="*/ 355997 h 816"/>
              <a:gd name="T4" fmla="*/ 528595 w 1443"/>
              <a:gd name="T5" fmla="*/ 358728 h 816"/>
              <a:gd name="T6" fmla="*/ 577850 w 1443"/>
              <a:gd name="T7" fmla="*/ 2276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5017" name="Freeform 122"/>
          <p:cNvSpPr>
            <a:spLocks noChangeArrowheads="1"/>
          </p:cNvSpPr>
          <p:nvPr/>
        </p:nvSpPr>
        <p:spPr bwMode="auto">
          <a:xfrm flipH="1">
            <a:off x="6989763" y="4319589"/>
            <a:ext cx="577850" cy="371475"/>
          </a:xfrm>
          <a:custGeom>
            <a:avLst/>
            <a:gdLst>
              <a:gd name="T0" fmla="*/ 0 w 1443"/>
              <a:gd name="T1" fmla="*/ 0 h 816"/>
              <a:gd name="T2" fmla="*/ 430885 w 1443"/>
              <a:gd name="T3" fmla="*/ 355997 h 816"/>
              <a:gd name="T4" fmla="*/ 528595 w 1443"/>
              <a:gd name="T5" fmla="*/ 358728 h 816"/>
              <a:gd name="T6" fmla="*/ 577850 w 1443"/>
              <a:gd name="T7" fmla="*/ 2276 h 816"/>
              <a:gd name="T8" fmla="*/ 0 w 1443"/>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55018" name="Group 126"/>
          <p:cNvGrpSpPr>
            <a:grpSpLocks/>
          </p:cNvGrpSpPr>
          <p:nvPr/>
        </p:nvGrpSpPr>
        <p:grpSpPr bwMode="auto">
          <a:xfrm>
            <a:off x="6997701" y="3875089"/>
            <a:ext cx="550863" cy="452437"/>
            <a:chOff x="2886" y="1668"/>
            <a:chExt cx="347" cy="285"/>
          </a:xfrm>
        </p:grpSpPr>
        <p:sp>
          <p:nvSpPr>
            <p:cNvPr id="255033" name="Rectangle 127"/>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55034" name="Oval 128"/>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55035" name="Rectangle 129"/>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55036" name="Line 130"/>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37" name="Line 131"/>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38" name="Line 132"/>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39" name="AutoShape 133"/>
            <p:cNvSpPr>
              <a:spLocks noChangeArrowheads="1"/>
            </p:cNvSpPr>
            <p:nvPr/>
          </p:nvSpPr>
          <p:spPr bwMode="auto">
            <a:xfrm rot="5400000">
              <a:off x="3051" y="1745"/>
              <a:ext cx="29" cy="41"/>
            </a:xfrm>
            <a:prstGeom prst="rightArrow">
              <a:avLst>
                <a:gd name="adj1" fmla="val 51167"/>
                <a:gd name="adj2" fmla="val 39727"/>
              </a:avLst>
            </a:prstGeom>
            <a:solidFill>
              <a:schemeClr val="accent2"/>
            </a:solidFill>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grpSp>
      <p:grpSp>
        <p:nvGrpSpPr>
          <p:cNvPr id="255019" name="Group 134"/>
          <p:cNvGrpSpPr>
            <a:grpSpLocks/>
          </p:cNvGrpSpPr>
          <p:nvPr/>
        </p:nvGrpSpPr>
        <p:grpSpPr bwMode="auto">
          <a:xfrm>
            <a:off x="8010526" y="4148139"/>
            <a:ext cx="550863" cy="452437"/>
            <a:chOff x="2886" y="1668"/>
            <a:chExt cx="347" cy="285"/>
          </a:xfrm>
        </p:grpSpPr>
        <p:sp>
          <p:nvSpPr>
            <p:cNvPr id="255026" name="Rectangle 135"/>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55027" name="Oval 136"/>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55028" name="Rectangle 137"/>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55029" name="Line 138"/>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30" name="Line 139"/>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31" name="Line 140"/>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32" name="AutoShape 141"/>
            <p:cNvSpPr>
              <a:spLocks noChangeArrowheads="1"/>
            </p:cNvSpPr>
            <p:nvPr/>
          </p:nvSpPr>
          <p:spPr bwMode="auto">
            <a:xfrm rot="5400000">
              <a:off x="3051" y="1745"/>
              <a:ext cx="29" cy="41"/>
            </a:xfrm>
            <a:prstGeom prst="rightArrow">
              <a:avLst>
                <a:gd name="adj1" fmla="val 51167"/>
                <a:gd name="adj2" fmla="val 39727"/>
              </a:avLst>
            </a:prstGeom>
            <a:solidFill>
              <a:schemeClr val="accent2"/>
            </a:solidFill>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grpSp>
      <p:sp>
        <p:nvSpPr>
          <p:cNvPr id="170" name="Title 1"/>
          <p:cNvSpPr>
            <a:spLocks noGrp="1"/>
          </p:cNvSpPr>
          <p:nvPr>
            <p:ph type="title"/>
          </p:nvPr>
        </p:nvSpPr>
        <p:spPr>
          <a:xfrm>
            <a:off x="1676400" y="152400"/>
            <a:ext cx="8991600" cy="1143000"/>
          </a:xfrm>
        </p:spPr>
        <p:txBody>
          <a:bodyPr anchor="ctr">
            <a:normAutofit/>
          </a:bodyPr>
          <a:lstStyle/>
          <a:p>
            <a:pPr>
              <a:lnSpc>
                <a:spcPct val="100000"/>
              </a:lnSpc>
              <a:defRPr/>
            </a:pPr>
            <a:r>
              <a:rPr lang="zh-CN" altLang="en-US" sz="3200" b="1" noProof="1">
                <a:solidFill>
                  <a:srgbClr val="22228B"/>
                </a:solidFill>
                <a:latin typeface="宋体" panose="02010600030101010101" pitchFamily="2" charset="-122"/>
                <a:ea typeface="宋体" panose="02010600030101010101" pitchFamily="2" charset="-122"/>
                <a:sym typeface="+mn-ea"/>
              </a:rPr>
              <a:t>表项怎样进入路由器的转发表的？</a:t>
            </a:r>
            <a:endParaRPr lang="en-US" sz="3200" b="1" kern="0" dirty="0">
              <a:solidFill>
                <a:schemeClr val="accent6">
                  <a:lumMod val="75000"/>
                </a:schemeClr>
              </a:solidFill>
              <a:latin typeface="宋体" panose="02010600030101010101" pitchFamily="2" charset="-122"/>
              <a:ea typeface="宋体" panose="02010600030101010101" pitchFamily="2" charset="-122"/>
              <a:cs typeface="MS PGothic" panose="020B0600070205080204" pitchFamily="34" charset="-128"/>
            </a:endParaRPr>
          </a:p>
        </p:txBody>
      </p:sp>
      <p:sp>
        <p:nvSpPr>
          <p:cNvPr id="171" name="Oval 170"/>
          <p:cNvSpPr>
            <a:spLocks noChangeArrowheads="1"/>
          </p:cNvSpPr>
          <p:nvPr/>
        </p:nvSpPr>
        <p:spPr bwMode="auto">
          <a:xfrm>
            <a:off x="4343400" y="2879725"/>
            <a:ext cx="1600200" cy="3048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172" name="TextBox 171"/>
          <p:cNvSpPr txBox="1">
            <a:spLocks noChangeArrowheads="1"/>
          </p:cNvSpPr>
          <p:nvPr/>
        </p:nvSpPr>
        <p:spPr bwMode="auto">
          <a:xfrm>
            <a:off x="3048001" y="2498725"/>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solidFill>
                  <a:srgbClr val="FF0000"/>
                </a:solidFill>
                <a:latin typeface="Arial" panose="020B0604020202020204" pitchFamily="34" charset="0"/>
                <a:ea typeface="MS PGothic" panose="020B0600070205080204" pitchFamily="34" charset="-128"/>
              </a:rPr>
              <a:t>entry</a:t>
            </a:r>
          </a:p>
        </p:txBody>
      </p:sp>
      <p:cxnSp>
        <p:nvCxnSpPr>
          <p:cNvPr id="174" name="Straight Arrow Connector 173"/>
          <p:cNvCxnSpPr>
            <a:cxnSpLocks noChangeShapeType="1"/>
            <a:endCxn id="171" idx="2"/>
          </p:cNvCxnSpPr>
          <p:nvPr/>
        </p:nvCxnSpPr>
        <p:spPr bwMode="auto">
          <a:xfrm>
            <a:off x="3657600" y="2794000"/>
            <a:ext cx="685800" cy="228600"/>
          </a:xfrm>
          <a:prstGeom prst="straightConnector1">
            <a:avLst/>
          </a:prstGeom>
          <a:noFill/>
          <a:ln w="25400">
            <a:solidFill>
              <a:srgbClr val="FF0000"/>
            </a:solidFill>
            <a:round/>
            <a:headEnd/>
            <a:tailEnd type="arrow" w="med" len="med"/>
          </a:ln>
          <a:extLst>
            <a:ext uri="{909E8E84-426E-40DD-AFC4-6F175D3DCCD1}">
              <a14:hiddenFill xmlns:a14="http://schemas.microsoft.com/office/drawing/2010/main">
                <a:noFill/>
              </a14:hiddenFill>
            </a:ext>
          </a:extLst>
        </p:spPr>
      </p:cxnSp>
      <p:sp>
        <p:nvSpPr>
          <p:cNvPr id="178" name="TextBox 177"/>
          <p:cNvSpPr txBox="1"/>
          <p:nvPr/>
        </p:nvSpPr>
        <p:spPr>
          <a:xfrm>
            <a:off x="6940550" y="1898650"/>
            <a:ext cx="3417888" cy="457200"/>
          </a:xfrm>
          <a:prstGeom prst="rect">
            <a:avLst/>
          </a:prstGeom>
          <a:noFill/>
          <a:ln>
            <a:solidFill>
              <a:schemeClr val="accent4"/>
            </a:solidFill>
          </a:ln>
        </p:spPr>
        <p:txBody>
          <a:bodyPr>
            <a:spAutoFit/>
          </a:bodyPr>
          <a:lstStyle/>
          <a:p>
            <a:pPr>
              <a:defRPr/>
            </a:pPr>
            <a:r>
              <a:rPr lang="zh-CN" altLang="en-US" sz="2400" dirty="0">
                <a:solidFill>
                  <a:schemeClr val="accent4"/>
                </a:solidFill>
                <a:latin typeface="Arial" panose="020B0604020202020204" pitchFamily="34" charset="0"/>
              </a:rPr>
              <a:t>假设前缀在另一个</a:t>
            </a:r>
            <a:r>
              <a:rPr lang="en-US" sz="2400" dirty="0">
                <a:solidFill>
                  <a:schemeClr val="accent4"/>
                </a:solidFill>
                <a:latin typeface="Arial" panose="020B0604020202020204" pitchFamily="34" charset="0"/>
                <a:ea typeface="MS PGothic" panose="020B0600070205080204" pitchFamily="34" charset="-128"/>
              </a:rPr>
              <a:t>AS</a:t>
            </a:r>
            <a:r>
              <a:rPr lang="zh-CN" altLang="en-US" sz="2400" dirty="0">
                <a:solidFill>
                  <a:schemeClr val="accent4"/>
                </a:solidFill>
                <a:latin typeface="Arial" panose="020B0604020202020204" pitchFamily="34" charset="0"/>
              </a:rPr>
              <a:t>里</a:t>
            </a:r>
            <a:r>
              <a:rPr lang="en-US" sz="2400" dirty="0">
                <a:solidFill>
                  <a:schemeClr val="accent4"/>
                </a:solidFill>
                <a:latin typeface="Arial" panose="020B0604020202020204" pitchFamily="34" charset="0"/>
                <a:ea typeface="MS PGothic" panose="020B0600070205080204" pitchFamily="34" charset="-128"/>
              </a:rPr>
              <a:t>.</a:t>
            </a:r>
          </a:p>
        </p:txBody>
      </p:sp>
      <p:pic>
        <p:nvPicPr>
          <p:cNvPr id="255025" name="Picture 3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990601"/>
            <a:ext cx="84582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4579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blinds(horizontal)">
                                      <p:cBhvr>
                                        <p:cTn id="7" dur="500"/>
                                        <p:tgtEl>
                                          <p:spTgt spid="171"/>
                                        </p:tgtEl>
                                      </p:cBhvr>
                                    </p:animEffect>
                                  </p:childTnLst>
                                </p:cTn>
                              </p:par>
                              <p:par>
                                <p:cTn id="8" presetID="3" presetClass="entr" presetSubtype="10" fill="hold" nodeType="withEffect">
                                  <p:stCondLst>
                                    <p:cond delay="0"/>
                                  </p:stCondLst>
                                  <p:childTnLst>
                                    <p:set>
                                      <p:cBhvr>
                                        <p:cTn id="9" dur="1" fill="hold">
                                          <p:stCondLst>
                                            <p:cond delay="0"/>
                                          </p:stCondLst>
                                        </p:cTn>
                                        <p:tgtEl>
                                          <p:spTgt spid="174"/>
                                        </p:tgtEl>
                                        <p:attrNameLst>
                                          <p:attrName>style.visibility</p:attrName>
                                        </p:attrNameLst>
                                      </p:cBhvr>
                                      <p:to>
                                        <p:strVal val="visible"/>
                                      </p:to>
                                    </p:set>
                                    <p:animEffect transition="in" filter="blinds(horizontal)">
                                      <p:cBhvr>
                                        <p:cTn id="10" dur="500"/>
                                        <p:tgtEl>
                                          <p:spTgt spid="17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2"/>
                                        </p:tgtEl>
                                        <p:attrNameLst>
                                          <p:attrName>style.visibility</p:attrName>
                                        </p:attrNameLst>
                                      </p:cBhvr>
                                      <p:to>
                                        <p:strVal val="visible"/>
                                      </p:to>
                                    </p:set>
                                    <p:animEffect transition="in" filter="blinds(horizontal)">
                                      <p:cBhvr>
                                        <p:cTn id="13" dur="500"/>
                                        <p:tgtEl>
                                          <p:spTgt spid="17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blinds(horizontal)">
                                      <p:cBhvr>
                                        <p:cTn id="18" dur="500"/>
                                        <p:tgtEl>
                                          <p:spTgt spid="3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linds(horizontal)">
                                      <p:cBhvr>
                                        <p:cTn id="24" dur="500"/>
                                        <p:tgtEl>
                                          <p:spTgt spid="4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78"/>
                                        </p:tgtEl>
                                        <p:attrNameLst>
                                          <p:attrName>style.visibility</p:attrName>
                                        </p:attrNameLst>
                                      </p:cBhvr>
                                      <p:to>
                                        <p:strVal val="visible"/>
                                      </p:to>
                                    </p:set>
                                    <p:animEffect transition="in" filter="blinds(horizontal)">
                                      <p:cBhvr>
                                        <p:cTn id="29"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34" grpId="0"/>
      <p:bldP spid="44" grpId="0" bldLvl="0" animBg="1"/>
      <p:bldP spid="171" grpId="0" bldLvl="0" animBg="1"/>
      <p:bldP spid="172" grpId="0"/>
      <p:bldP spid="178"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3"/>
          <p:cNvSpPr>
            <a:spLocks noGrp="1" noChangeArrowheads="1"/>
          </p:cNvSpPr>
          <p:nvPr>
            <p:ph type="title"/>
          </p:nvPr>
        </p:nvSpPr>
        <p:spPr>
          <a:xfrm>
            <a:off x="1752600" y="0"/>
            <a:ext cx="7772400" cy="1143000"/>
          </a:xfrm>
          <a:extLst/>
        </p:spPr>
        <p:txBody>
          <a:bodyPr anchor="ctr">
            <a:normAutofit/>
            <a:scene3d>
              <a:camera prst="orthographicFront"/>
              <a:lightRig rig="soft" dir="t">
                <a:rot lat="0" lon="0" rev="15600000"/>
              </a:lightRig>
            </a:scene3d>
            <a:sp3d extrusionH="57150" prstMaterial="softEdge">
              <a:bevelT w="25400" h="38100"/>
            </a:sp3d>
          </a:bodyPr>
          <a:lstStyle/>
          <a:p>
            <a:pPr>
              <a:lnSpc>
                <a:spcPct val="100000"/>
              </a:lnSpc>
              <a:defRPr/>
            </a:pPr>
            <a:r>
              <a:rPr lang="zh-CN" altLang="en-US" sz="3200" b="1" noProof="1">
                <a:solidFill>
                  <a:schemeClr val="accent4"/>
                </a:solidFill>
                <a:latin typeface="宋体" panose="02010600030101010101" pitchFamily="2" charset="-122"/>
                <a:ea typeface="宋体" panose="02010600030101010101" pitchFamily="2" charset="-122"/>
                <a:sym typeface="+mn-ea"/>
              </a:rPr>
              <a:t>表项怎样进入路由器的转发表的？</a:t>
            </a:r>
            <a:endParaRPr lang="zh-CN" altLang="en-US" sz="3200" b="1" kern="0" dirty="0">
              <a:solidFill>
                <a:schemeClr val="accent4"/>
              </a:solidFill>
              <a:latin typeface="宋体" panose="02010600030101010101" pitchFamily="2" charset="-122"/>
              <a:ea typeface="宋体" panose="02010600030101010101" pitchFamily="2" charset="-122"/>
              <a:sym typeface="+mn-ea"/>
            </a:endParaRPr>
          </a:p>
        </p:txBody>
      </p:sp>
      <p:sp>
        <p:nvSpPr>
          <p:cNvPr id="257027" name="Freeform 2"/>
          <p:cNvSpPr>
            <a:spLocks noChangeArrowheads="1"/>
          </p:cNvSpPr>
          <p:nvPr/>
        </p:nvSpPr>
        <p:spPr bwMode="auto">
          <a:xfrm>
            <a:off x="8890001" y="1846263"/>
            <a:ext cx="1171575" cy="1758950"/>
          </a:xfrm>
          <a:custGeom>
            <a:avLst/>
            <a:gdLst>
              <a:gd name="T0" fmla="*/ 50800 w 738"/>
              <a:gd name="T1" fmla="*/ 625475 h 1108"/>
              <a:gd name="T2" fmla="*/ 338138 w 738"/>
              <a:gd name="T3" fmla="*/ 273050 h 1108"/>
              <a:gd name="T4" fmla="*/ 1052513 w 738"/>
              <a:gd name="T5" fmla="*/ 88900 h 1108"/>
              <a:gd name="T6" fmla="*/ 1049338 w 738"/>
              <a:gd name="T7" fmla="*/ 808038 h 1108"/>
              <a:gd name="T8" fmla="*/ 1074738 w 738"/>
              <a:gd name="T9" fmla="*/ 1638300 h 1108"/>
              <a:gd name="T10" fmla="*/ 536575 w 738"/>
              <a:gd name="T11" fmla="*/ 1527175 h 1108"/>
              <a:gd name="T12" fmla="*/ 80963 w 738"/>
              <a:gd name="T13" fmla="*/ 1284288 h 1108"/>
              <a:gd name="T14" fmla="*/ 50800 w 738"/>
              <a:gd name="T15" fmla="*/ 625475 h 11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7028" name="Freeform 5"/>
          <p:cNvSpPr>
            <a:spLocks noChangeArrowheads="1"/>
          </p:cNvSpPr>
          <p:nvPr/>
        </p:nvSpPr>
        <p:spPr bwMode="auto">
          <a:xfrm>
            <a:off x="6843714" y="2155826"/>
            <a:ext cx="1944687" cy="1292225"/>
          </a:xfrm>
          <a:custGeom>
            <a:avLst/>
            <a:gdLst>
              <a:gd name="T0" fmla="*/ 93720 w 1162"/>
              <a:gd name="T1" fmla="*/ 385526 h 543"/>
              <a:gd name="T2" fmla="*/ 615873 w 1162"/>
              <a:gd name="T3" fmla="*/ 33317 h 543"/>
              <a:gd name="T4" fmla="*/ 1573155 w 1162"/>
              <a:gd name="T5" fmla="*/ 188003 h 543"/>
              <a:gd name="T6" fmla="*/ 1914563 w 1162"/>
              <a:gd name="T7" fmla="*/ 568769 h 543"/>
              <a:gd name="T8" fmla="*/ 1753900 w 1162"/>
              <a:gd name="T9" fmla="*/ 1073284 h 543"/>
              <a:gd name="T10" fmla="*/ 980711 w 1162"/>
              <a:gd name="T11" fmla="*/ 1287465 h 543"/>
              <a:gd name="T12" fmla="*/ 147274 w 1162"/>
              <a:gd name="T13" fmla="*/ 1044727 h 543"/>
              <a:gd name="T14" fmla="*/ 93720 w 1162"/>
              <a:gd name="T15" fmla="*/ 385526 h 5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7029" name="Freeform 6"/>
          <p:cNvSpPr>
            <a:spLocks noChangeArrowheads="1"/>
          </p:cNvSpPr>
          <p:nvPr/>
        </p:nvSpPr>
        <p:spPr bwMode="auto">
          <a:xfrm>
            <a:off x="3090864" y="1447800"/>
            <a:ext cx="1679575" cy="1411288"/>
          </a:xfrm>
          <a:custGeom>
            <a:avLst/>
            <a:gdLst>
              <a:gd name="T0" fmla="*/ 123374 w 1198"/>
              <a:gd name="T1" fmla="*/ 566393 h 451"/>
              <a:gd name="T2" fmla="*/ 252357 w 1198"/>
              <a:gd name="T3" fmla="*/ 278503 h 451"/>
              <a:gd name="T4" fmla="*/ 628088 w 1198"/>
              <a:gd name="T5" fmla="*/ 153333 h 451"/>
              <a:gd name="T6" fmla="*/ 1385159 w 1198"/>
              <a:gd name="T7" fmla="*/ 78231 h 451"/>
              <a:gd name="T8" fmla="*/ 1655741 w 1198"/>
              <a:gd name="T9" fmla="*/ 616461 h 451"/>
              <a:gd name="T10" fmla="*/ 1246362 w 1198"/>
              <a:gd name="T11" fmla="*/ 1292377 h 451"/>
              <a:gd name="T12" fmla="*/ 430409 w 1198"/>
              <a:gd name="T13" fmla="*/ 1329928 h 451"/>
              <a:gd name="T14" fmla="*/ 50471 w 1198"/>
              <a:gd name="T15" fmla="*/ 1054554 h 451"/>
              <a:gd name="T16" fmla="*/ 123374 w 1198"/>
              <a:gd name="T17" fmla="*/ 566393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7030" name="Freeform 7"/>
          <p:cNvSpPr>
            <a:spLocks noChangeArrowheads="1"/>
          </p:cNvSpPr>
          <p:nvPr/>
        </p:nvSpPr>
        <p:spPr bwMode="auto">
          <a:xfrm>
            <a:off x="3721100" y="2192339"/>
            <a:ext cx="400050" cy="180975"/>
          </a:xfrm>
          <a:custGeom>
            <a:avLst/>
            <a:gdLst>
              <a:gd name="T0" fmla="*/ 0 w 252"/>
              <a:gd name="T1" fmla="*/ 180975 h 114"/>
              <a:gd name="T2" fmla="*/ 400050 w 252"/>
              <a:gd name="T3" fmla="*/ 0 h 114"/>
              <a:gd name="T4" fmla="*/ 0 60000 65536"/>
              <a:gd name="T5" fmla="*/ 0 60000 65536"/>
            </a:gdLst>
            <a:ahLst/>
            <a:cxnLst>
              <a:cxn ang="T4">
                <a:pos x="T0" y="T1"/>
              </a:cxn>
              <a:cxn ang="T5">
                <a:pos x="T2" y="T3"/>
              </a:cxn>
            </a:cxnLst>
            <a:rect l="0" t="0" r="r" b="b"/>
            <a:pathLst>
              <a:path w="252" h="114">
                <a:moveTo>
                  <a:pt x="0" y="114"/>
                </a:moveTo>
                <a:lnTo>
                  <a:pt x="25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031" name="Freeform 8"/>
          <p:cNvSpPr>
            <a:spLocks noChangeArrowheads="1"/>
          </p:cNvSpPr>
          <p:nvPr/>
        </p:nvSpPr>
        <p:spPr bwMode="auto">
          <a:xfrm>
            <a:off x="4413250" y="2298701"/>
            <a:ext cx="704850" cy="409575"/>
          </a:xfrm>
          <a:custGeom>
            <a:avLst/>
            <a:gdLst>
              <a:gd name="T0" fmla="*/ 0 w 444"/>
              <a:gd name="T1" fmla="*/ 0 h 258"/>
              <a:gd name="T2" fmla="*/ 704850 w 444"/>
              <a:gd name="T3" fmla="*/ 409575 h 258"/>
              <a:gd name="T4" fmla="*/ 0 60000 65536"/>
              <a:gd name="T5" fmla="*/ 0 60000 65536"/>
            </a:gdLst>
            <a:ahLst/>
            <a:cxnLst>
              <a:cxn ang="T4">
                <a:pos x="T0" y="T1"/>
              </a:cxn>
              <a:cxn ang="T5">
                <a:pos x="T2" y="T3"/>
              </a:cxn>
            </a:cxnLst>
            <a:rect l="0" t="0" r="r" b="b"/>
            <a:pathLst>
              <a:path w="444" h="258">
                <a:moveTo>
                  <a:pt x="0" y="0"/>
                </a:moveTo>
                <a:lnTo>
                  <a:pt x="444" y="258"/>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032" name="Text Box 9"/>
          <p:cNvSpPr txBox="1">
            <a:spLocks noChangeArrowheads="1"/>
          </p:cNvSpPr>
          <p:nvPr/>
        </p:nvSpPr>
        <p:spPr bwMode="auto">
          <a:xfrm>
            <a:off x="3665538" y="2413001"/>
            <a:ext cx="665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000">
                <a:solidFill>
                  <a:srgbClr val="000000"/>
                </a:solidFill>
                <a:latin typeface="Arial" panose="020B0604020202020204" pitchFamily="34" charset="0"/>
                <a:ea typeface="MS PGothic" panose="020B0600070205080204" pitchFamily="34" charset="-128"/>
              </a:rPr>
              <a:t>AS3</a:t>
            </a:r>
            <a:endParaRPr lang="en-US" altLang="zh-CN">
              <a:solidFill>
                <a:srgbClr val="000000"/>
              </a:solidFill>
              <a:latin typeface="Arial" panose="020B0604020202020204" pitchFamily="34" charset="0"/>
              <a:ea typeface="MS PGothic" panose="020B0600070205080204" pitchFamily="34" charset="-128"/>
            </a:endParaRPr>
          </a:p>
        </p:txBody>
      </p:sp>
      <p:sp>
        <p:nvSpPr>
          <p:cNvPr id="257033" name="Text Box 10"/>
          <p:cNvSpPr txBox="1">
            <a:spLocks noChangeArrowheads="1"/>
          </p:cNvSpPr>
          <p:nvPr/>
        </p:nvSpPr>
        <p:spPr bwMode="auto">
          <a:xfrm>
            <a:off x="7480300" y="3078163"/>
            <a:ext cx="615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solidFill>
                  <a:srgbClr val="000000"/>
                </a:solidFill>
                <a:latin typeface="Arial" panose="020B0604020202020204" pitchFamily="34" charset="0"/>
                <a:ea typeface="MS PGothic" panose="020B0600070205080204" pitchFamily="34" charset="-128"/>
              </a:rPr>
              <a:t>AS2</a:t>
            </a:r>
          </a:p>
        </p:txBody>
      </p:sp>
      <p:sp>
        <p:nvSpPr>
          <p:cNvPr id="257034" name="Line 11"/>
          <p:cNvSpPr>
            <a:spLocks noChangeShapeType="1"/>
          </p:cNvSpPr>
          <p:nvPr/>
        </p:nvSpPr>
        <p:spPr bwMode="auto">
          <a:xfrm flipV="1">
            <a:off x="7359651" y="2566989"/>
            <a:ext cx="434975" cy="1920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35" name="Line 12"/>
          <p:cNvSpPr>
            <a:spLocks noChangeShapeType="1"/>
          </p:cNvSpPr>
          <p:nvPr/>
        </p:nvSpPr>
        <p:spPr bwMode="auto">
          <a:xfrm flipH="1" flipV="1">
            <a:off x="3937000" y="1925639"/>
            <a:ext cx="241300" cy="174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36" name="Line 13"/>
          <p:cNvSpPr>
            <a:spLocks noChangeShapeType="1"/>
          </p:cNvSpPr>
          <p:nvPr/>
        </p:nvSpPr>
        <p:spPr bwMode="auto">
          <a:xfrm flipH="1">
            <a:off x="3495675" y="1919289"/>
            <a:ext cx="147638" cy="3762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57037" name="Group 14"/>
          <p:cNvGrpSpPr>
            <a:grpSpLocks/>
          </p:cNvGrpSpPr>
          <p:nvPr/>
        </p:nvGrpSpPr>
        <p:grpSpPr bwMode="auto">
          <a:xfrm>
            <a:off x="3232150" y="2187576"/>
            <a:ext cx="501650" cy="396875"/>
            <a:chOff x="873" y="3243"/>
            <a:chExt cx="316" cy="250"/>
          </a:xfrm>
        </p:grpSpPr>
        <p:sp>
          <p:nvSpPr>
            <p:cNvPr id="257138" name="Oval 15"/>
            <p:cNvSpPr>
              <a:spLocks noChangeArrowheads="1"/>
            </p:cNvSpPr>
            <p:nvPr/>
          </p:nvSpPr>
          <p:spPr bwMode="auto">
            <a:xfrm>
              <a:off x="876" y="3361"/>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7139" name="Line 16"/>
            <p:cNvSpPr>
              <a:spLocks noChangeShapeType="1"/>
            </p:cNvSpPr>
            <p:nvPr/>
          </p:nvSpPr>
          <p:spPr bwMode="auto">
            <a:xfrm>
              <a:off x="876" y="335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40" name="Line 17"/>
            <p:cNvSpPr>
              <a:spLocks noChangeShapeType="1"/>
            </p:cNvSpPr>
            <p:nvPr/>
          </p:nvSpPr>
          <p:spPr bwMode="auto">
            <a:xfrm>
              <a:off x="1189" y="335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41" name="Rectangle 18"/>
            <p:cNvSpPr>
              <a:spLocks noChangeArrowheads="1"/>
            </p:cNvSpPr>
            <p:nvPr/>
          </p:nvSpPr>
          <p:spPr bwMode="auto">
            <a:xfrm>
              <a:off x="876" y="335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solidFill>
                  <a:srgbClr val="000000"/>
                </a:solidFill>
                <a:latin typeface="Arial" panose="020B0604020202020204" pitchFamily="34" charset="0"/>
                <a:ea typeface="MS PGothic" panose="020B0600070205080204" pitchFamily="34" charset="-128"/>
              </a:endParaRPr>
            </a:p>
          </p:txBody>
        </p:sp>
        <p:sp>
          <p:nvSpPr>
            <p:cNvPr id="257142" name="Oval 19"/>
            <p:cNvSpPr>
              <a:spLocks noChangeArrowheads="1"/>
            </p:cNvSpPr>
            <p:nvPr/>
          </p:nvSpPr>
          <p:spPr bwMode="auto">
            <a:xfrm>
              <a:off x="873" y="3295"/>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7143" name="Rectangle 20"/>
            <p:cNvSpPr>
              <a:spLocks noChangeArrowheads="1"/>
            </p:cNvSpPr>
            <p:nvPr/>
          </p:nvSpPr>
          <p:spPr bwMode="auto">
            <a:xfrm>
              <a:off x="960" y="3308"/>
              <a:ext cx="141" cy="124"/>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7144" name="Text Box 21"/>
            <p:cNvSpPr txBox="1">
              <a:spLocks noChangeArrowheads="1"/>
            </p:cNvSpPr>
            <p:nvPr/>
          </p:nvSpPr>
          <p:spPr bwMode="auto">
            <a:xfrm>
              <a:off x="887" y="3243"/>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solidFill>
                    <a:srgbClr val="000000"/>
                  </a:solidFill>
                  <a:latin typeface="Arial" panose="020B0604020202020204" pitchFamily="34" charset="0"/>
                  <a:ea typeface="MS PGothic" panose="020B0600070205080204" pitchFamily="34" charset="-128"/>
                </a:rPr>
                <a:t>3b</a:t>
              </a:r>
              <a:endParaRPr lang="en-US" altLang="zh-CN" sz="2400">
                <a:solidFill>
                  <a:srgbClr val="000000"/>
                </a:solidFill>
                <a:latin typeface="Arial" panose="020B0604020202020204" pitchFamily="34" charset="0"/>
                <a:ea typeface="MS PGothic" panose="020B0600070205080204" pitchFamily="34" charset="-128"/>
              </a:endParaRPr>
            </a:p>
          </p:txBody>
        </p:sp>
      </p:grpSp>
      <p:grpSp>
        <p:nvGrpSpPr>
          <p:cNvPr id="257038" name="Group 22"/>
          <p:cNvGrpSpPr>
            <a:grpSpLocks/>
          </p:cNvGrpSpPr>
          <p:nvPr/>
        </p:nvGrpSpPr>
        <p:grpSpPr bwMode="auto">
          <a:xfrm>
            <a:off x="3502025" y="1611314"/>
            <a:ext cx="501650" cy="396875"/>
            <a:chOff x="2016" y="1976"/>
            <a:chExt cx="316" cy="250"/>
          </a:xfrm>
        </p:grpSpPr>
        <p:sp>
          <p:nvSpPr>
            <p:cNvPr id="257130" name="Oval 23"/>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7131" name="Line 24"/>
            <p:cNvSpPr>
              <a:spLocks noChangeShapeType="1"/>
            </p:cNvSpPr>
            <p:nvPr/>
          </p:nvSpPr>
          <p:spPr bwMode="auto">
            <a:xfrm>
              <a:off x="2019"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32" name="Line 25"/>
            <p:cNvSpPr>
              <a:spLocks noChangeShapeType="1"/>
            </p:cNvSpPr>
            <p:nvPr/>
          </p:nvSpPr>
          <p:spPr bwMode="auto">
            <a:xfrm>
              <a:off x="2332"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33" name="Rectangle 26"/>
            <p:cNvSpPr>
              <a:spLocks noChangeArrowheads="1"/>
            </p:cNvSpPr>
            <p:nvPr/>
          </p:nvSpPr>
          <p:spPr bwMode="auto">
            <a:xfrm>
              <a:off x="2019" y="2095"/>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solidFill>
                  <a:srgbClr val="000000"/>
                </a:solidFill>
                <a:latin typeface="Arial" panose="020B0604020202020204" pitchFamily="34" charset="0"/>
                <a:ea typeface="MS PGothic" panose="020B0600070205080204" pitchFamily="34" charset="-128"/>
              </a:endParaRPr>
            </a:p>
          </p:txBody>
        </p:sp>
        <p:sp>
          <p:nvSpPr>
            <p:cNvPr id="257134" name="Oval 27"/>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grpSp>
          <p:nvGrpSpPr>
            <p:cNvPr id="257135" name="Group 28"/>
            <p:cNvGrpSpPr>
              <a:grpSpLocks/>
            </p:cNvGrpSpPr>
            <p:nvPr/>
          </p:nvGrpSpPr>
          <p:grpSpPr bwMode="auto">
            <a:xfrm>
              <a:off x="2032" y="1976"/>
              <a:ext cx="285" cy="250"/>
              <a:chOff x="2912" y="2425"/>
              <a:chExt cx="290" cy="250"/>
            </a:xfrm>
          </p:grpSpPr>
          <p:sp>
            <p:nvSpPr>
              <p:cNvPr id="257136" name="Rectangle 29"/>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7137" name="Text Box 30"/>
              <p:cNvSpPr txBox="1">
                <a:spLocks noChangeArrowheads="1"/>
              </p:cNvSpPr>
              <p:nvPr/>
            </p:nvSpPr>
            <p:spPr bwMode="auto">
              <a:xfrm>
                <a:off x="2912" y="2425"/>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solidFill>
                      <a:srgbClr val="000000"/>
                    </a:solidFill>
                    <a:latin typeface="Arial" panose="020B0604020202020204" pitchFamily="34" charset="0"/>
                    <a:ea typeface="MS PGothic" panose="020B0600070205080204" pitchFamily="34" charset="-128"/>
                  </a:rPr>
                  <a:t>3c</a:t>
                </a:r>
                <a:endParaRPr lang="en-US" altLang="zh-CN" sz="2400">
                  <a:solidFill>
                    <a:srgbClr val="000000"/>
                  </a:solidFill>
                  <a:latin typeface="Arial" panose="020B0604020202020204" pitchFamily="34" charset="0"/>
                  <a:ea typeface="MS PGothic" panose="020B0600070205080204" pitchFamily="34" charset="-128"/>
                </a:endParaRPr>
              </a:p>
            </p:txBody>
          </p:sp>
        </p:grpSp>
      </p:grpSp>
      <p:grpSp>
        <p:nvGrpSpPr>
          <p:cNvPr id="257039" name="Group 31"/>
          <p:cNvGrpSpPr>
            <a:grpSpLocks/>
          </p:cNvGrpSpPr>
          <p:nvPr/>
        </p:nvGrpSpPr>
        <p:grpSpPr bwMode="auto">
          <a:xfrm>
            <a:off x="4079875" y="1985964"/>
            <a:ext cx="501650" cy="396875"/>
            <a:chOff x="1434" y="3104"/>
            <a:chExt cx="316" cy="250"/>
          </a:xfrm>
        </p:grpSpPr>
        <p:grpSp>
          <p:nvGrpSpPr>
            <p:cNvPr id="257122" name="Group 32"/>
            <p:cNvGrpSpPr>
              <a:grpSpLocks/>
            </p:cNvGrpSpPr>
            <p:nvPr/>
          </p:nvGrpSpPr>
          <p:grpSpPr bwMode="auto">
            <a:xfrm>
              <a:off x="1434" y="3163"/>
              <a:ext cx="316" cy="147"/>
              <a:chOff x="1434" y="3163"/>
              <a:chExt cx="316" cy="147"/>
            </a:xfrm>
          </p:grpSpPr>
          <p:sp>
            <p:nvSpPr>
              <p:cNvPr id="257124" name="Oval 33"/>
              <p:cNvSpPr>
                <a:spLocks noChangeArrowheads="1"/>
              </p:cNvSpPr>
              <p:nvPr/>
            </p:nvSpPr>
            <p:spPr bwMode="auto">
              <a:xfrm>
                <a:off x="1437" y="3229"/>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7125" name="Line 34"/>
              <p:cNvSpPr>
                <a:spLocks noChangeShapeType="1"/>
              </p:cNvSpPr>
              <p:nvPr/>
            </p:nvSpPr>
            <p:spPr bwMode="auto">
              <a:xfrm>
                <a:off x="1437" y="322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26" name="Line 35"/>
              <p:cNvSpPr>
                <a:spLocks noChangeShapeType="1"/>
              </p:cNvSpPr>
              <p:nvPr/>
            </p:nvSpPr>
            <p:spPr bwMode="auto">
              <a:xfrm>
                <a:off x="1750" y="322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27" name="Rectangle 36"/>
              <p:cNvSpPr>
                <a:spLocks noChangeArrowheads="1"/>
              </p:cNvSpPr>
              <p:nvPr/>
            </p:nvSpPr>
            <p:spPr bwMode="auto">
              <a:xfrm>
                <a:off x="1437" y="3222"/>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solidFill>
                    <a:srgbClr val="000000"/>
                  </a:solidFill>
                  <a:latin typeface="Arial" panose="020B0604020202020204" pitchFamily="34" charset="0"/>
                  <a:ea typeface="MS PGothic" panose="020B0600070205080204" pitchFamily="34" charset="-128"/>
                </a:endParaRPr>
              </a:p>
            </p:txBody>
          </p:sp>
          <p:sp>
            <p:nvSpPr>
              <p:cNvPr id="257128" name="Oval 37"/>
              <p:cNvSpPr>
                <a:spLocks noChangeArrowheads="1"/>
              </p:cNvSpPr>
              <p:nvPr/>
            </p:nvSpPr>
            <p:spPr bwMode="auto">
              <a:xfrm>
                <a:off x="1434" y="3163"/>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7129" name="Rectangle 38"/>
              <p:cNvSpPr>
                <a:spLocks noChangeArrowheads="1"/>
              </p:cNvSpPr>
              <p:nvPr/>
            </p:nvSpPr>
            <p:spPr bwMode="auto">
              <a:xfrm>
                <a:off x="1521" y="3176"/>
                <a:ext cx="142" cy="11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grpSp>
        <p:sp>
          <p:nvSpPr>
            <p:cNvPr id="257123" name="Text Box 39"/>
            <p:cNvSpPr txBox="1">
              <a:spLocks noChangeArrowheads="1"/>
            </p:cNvSpPr>
            <p:nvPr/>
          </p:nvSpPr>
          <p:spPr bwMode="auto">
            <a:xfrm>
              <a:off x="1448" y="3104"/>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solidFill>
                    <a:srgbClr val="000000"/>
                  </a:solidFill>
                  <a:latin typeface="Arial" panose="020B0604020202020204" pitchFamily="34" charset="0"/>
                  <a:ea typeface="MS PGothic" panose="020B0600070205080204" pitchFamily="34" charset="-128"/>
                </a:rPr>
                <a:t>3a</a:t>
              </a:r>
              <a:endParaRPr lang="en-US" altLang="zh-CN" sz="2400">
                <a:solidFill>
                  <a:srgbClr val="000000"/>
                </a:solidFill>
                <a:latin typeface="Arial" panose="020B0604020202020204" pitchFamily="34" charset="0"/>
                <a:ea typeface="MS PGothic" panose="020B0600070205080204" pitchFamily="34" charset="-128"/>
              </a:endParaRPr>
            </a:p>
          </p:txBody>
        </p:sp>
      </p:grpSp>
      <p:grpSp>
        <p:nvGrpSpPr>
          <p:cNvPr id="257040" name="Group 40"/>
          <p:cNvGrpSpPr>
            <a:grpSpLocks/>
          </p:cNvGrpSpPr>
          <p:nvPr/>
        </p:nvGrpSpPr>
        <p:grpSpPr bwMode="auto">
          <a:xfrm>
            <a:off x="4108450" y="2511426"/>
            <a:ext cx="2660650" cy="1122363"/>
            <a:chOff x="1572" y="3293"/>
            <a:chExt cx="1676" cy="707"/>
          </a:xfrm>
        </p:grpSpPr>
        <p:sp>
          <p:nvSpPr>
            <p:cNvPr id="257079" name="Freeform 41"/>
            <p:cNvSpPr>
              <a:spLocks noChangeArrowheads="1"/>
            </p:cNvSpPr>
            <p:nvPr/>
          </p:nvSpPr>
          <p:spPr bwMode="auto">
            <a:xfrm>
              <a:off x="1572" y="3293"/>
              <a:ext cx="1676" cy="707"/>
            </a:xfrm>
            <a:custGeom>
              <a:avLst/>
              <a:gdLst>
                <a:gd name="T0" fmla="*/ 164 w 1583"/>
                <a:gd name="T1" fmla="*/ 232 h 682"/>
                <a:gd name="T2" fmla="*/ 431 w 1583"/>
                <a:gd name="T3" fmla="*/ 77 h 682"/>
                <a:gd name="T4" fmla="*/ 831 w 1583"/>
                <a:gd name="T5" fmla="*/ 21 h 682"/>
                <a:gd name="T6" fmla="*/ 1225 w 1583"/>
                <a:gd name="T7" fmla="*/ 201 h 682"/>
                <a:gd name="T8" fmla="*/ 1656 w 1583"/>
                <a:gd name="T9" fmla="*/ 444 h 682"/>
                <a:gd name="T10" fmla="*/ 1347 w 1583"/>
                <a:gd name="T11" fmla="*/ 668 h 682"/>
                <a:gd name="T12" fmla="*/ 731 w 1583"/>
                <a:gd name="T13" fmla="*/ 680 h 682"/>
                <a:gd name="T14" fmla="*/ 94 w 1583"/>
                <a:gd name="T15" fmla="*/ 618 h 682"/>
                <a:gd name="T16" fmla="*/ 164 w 1583"/>
                <a:gd name="T17" fmla="*/ 232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7080" name="Text Box 42"/>
            <p:cNvSpPr txBox="1">
              <a:spLocks noChangeArrowheads="1"/>
            </p:cNvSpPr>
            <p:nvPr/>
          </p:nvSpPr>
          <p:spPr bwMode="auto">
            <a:xfrm>
              <a:off x="1719" y="3724"/>
              <a:ext cx="4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000">
                  <a:solidFill>
                    <a:srgbClr val="000000"/>
                  </a:solidFill>
                  <a:latin typeface="Arial" panose="020B0604020202020204" pitchFamily="34" charset="0"/>
                  <a:ea typeface="MS PGothic" panose="020B0600070205080204" pitchFamily="34" charset="-128"/>
                </a:rPr>
                <a:t>AS1</a:t>
              </a:r>
              <a:endParaRPr lang="en-US" altLang="zh-CN">
                <a:solidFill>
                  <a:srgbClr val="000000"/>
                </a:solidFill>
                <a:latin typeface="Arial" panose="020B0604020202020204" pitchFamily="34" charset="0"/>
                <a:ea typeface="MS PGothic" panose="020B0600070205080204" pitchFamily="34" charset="-128"/>
              </a:endParaRPr>
            </a:p>
          </p:txBody>
        </p:sp>
        <p:sp>
          <p:nvSpPr>
            <p:cNvPr id="257081" name="Line 43"/>
            <p:cNvSpPr>
              <a:spLocks noChangeShapeType="1"/>
            </p:cNvSpPr>
            <p:nvPr/>
          </p:nvSpPr>
          <p:spPr bwMode="auto">
            <a:xfrm flipH="1">
              <a:off x="2134" y="3469"/>
              <a:ext cx="93" cy="10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82" name="Line 44"/>
            <p:cNvSpPr>
              <a:spLocks noChangeShapeType="1"/>
            </p:cNvSpPr>
            <p:nvPr/>
          </p:nvSpPr>
          <p:spPr bwMode="auto">
            <a:xfrm>
              <a:off x="2388" y="3491"/>
              <a:ext cx="3" cy="2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83" name="Line 45"/>
            <p:cNvSpPr>
              <a:spLocks noChangeShapeType="1"/>
            </p:cNvSpPr>
            <p:nvPr/>
          </p:nvSpPr>
          <p:spPr bwMode="auto">
            <a:xfrm>
              <a:off x="2490" y="3461"/>
              <a:ext cx="313" cy="2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84" name="Line 46"/>
            <p:cNvSpPr>
              <a:spLocks noChangeShapeType="1"/>
            </p:cNvSpPr>
            <p:nvPr/>
          </p:nvSpPr>
          <p:spPr bwMode="auto">
            <a:xfrm flipH="1">
              <a:off x="2566" y="3749"/>
              <a:ext cx="237" cy="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85" name="Line 47"/>
            <p:cNvSpPr>
              <a:spLocks noChangeShapeType="1"/>
            </p:cNvSpPr>
            <p:nvPr/>
          </p:nvSpPr>
          <p:spPr bwMode="auto">
            <a:xfrm flipH="1" flipV="1">
              <a:off x="2202" y="3638"/>
              <a:ext cx="568"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86" name="Line 48"/>
            <p:cNvSpPr>
              <a:spLocks noChangeShapeType="1"/>
            </p:cNvSpPr>
            <p:nvPr/>
          </p:nvSpPr>
          <p:spPr bwMode="auto">
            <a:xfrm>
              <a:off x="2143" y="3689"/>
              <a:ext cx="127" cy="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57087" name="Group 49"/>
            <p:cNvGrpSpPr>
              <a:grpSpLocks/>
            </p:cNvGrpSpPr>
            <p:nvPr/>
          </p:nvGrpSpPr>
          <p:grpSpPr bwMode="auto">
            <a:xfrm>
              <a:off x="2202" y="3293"/>
              <a:ext cx="316" cy="250"/>
              <a:chOff x="2055" y="3447"/>
              <a:chExt cx="316" cy="250"/>
            </a:xfrm>
          </p:grpSpPr>
          <p:sp>
            <p:nvSpPr>
              <p:cNvPr id="257114" name="Oval 50"/>
              <p:cNvSpPr>
                <a:spLocks noChangeArrowheads="1"/>
              </p:cNvSpPr>
              <p:nvPr/>
            </p:nvSpPr>
            <p:spPr bwMode="auto">
              <a:xfrm>
                <a:off x="2058" y="3571"/>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7115" name="Line 51"/>
              <p:cNvSpPr>
                <a:spLocks noChangeShapeType="1"/>
              </p:cNvSpPr>
              <p:nvPr/>
            </p:nvSpPr>
            <p:spPr bwMode="auto">
              <a:xfrm>
                <a:off x="2058" y="356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16" name="Line 52"/>
              <p:cNvSpPr>
                <a:spLocks noChangeShapeType="1"/>
              </p:cNvSpPr>
              <p:nvPr/>
            </p:nvSpPr>
            <p:spPr bwMode="auto">
              <a:xfrm>
                <a:off x="2371" y="356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17" name="Rectangle 53"/>
              <p:cNvSpPr>
                <a:spLocks noChangeArrowheads="1"/>
              </p:cNvSpPr>
              <p:nvPr/>
            </p:nvSpPr>
            <p:spPr bwMode="auto">
              <a:xfrm>
                <a:off x="2058" y="356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solidFill>
                    <a:srgbClr val="000000"/>
                  </a:solidFill>
                  <a:latin typeface="Arial" panose="020B0604020202020204" pitchFamily="34" charset="0"/>
                  <a:ea typeface="MS PGothic" panose="020B0600070205080204" pitchFamily="34" charset="-128"/>
                </a:endParaRPr>
              </a:p>
            </p:txBody>
          </p:sp>
          <p:sp>
            <p:nvSpPr>
              <p:cNvPr id="257118" name="Oval 54"/>
              <p:cNvSpPr>
                <a:spLocks noChangeArrowheads="1"/>
              </p:cNvSpPr>
              <p:nvPr/>
            </p:nvSpPr>
            <p:spPr bwMode="auto">
              <a:xfrm>
                <a:off x="2055" y="3505"/>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grpSp>
            <p:nvGrpSpPr>
              <p:cNvPr id="257119" name="Group 55"/>
              <p:cNvGrpSpPr>
                <a:grpSpLocks/>
              </p:cNvGrpSpPr>
              <p:nvPr/>
            </p:nvGrpSpPr>
            <p:grpSpPr bwMode="auto">
              <a:xfrm>
                <a:off x="2072" y="3447"/>
                <a:ext cx="285" cy="250"/>
                <a:chOff x="2912" y="2425"/>
                <a:chExt cx="292" cy="250"/>
              </a:xfrm>
            </p:grpSpPr>
            <p:sp>
              <p:nvSpPr>
                <p:cNvPr id="257120" name="Rectangle 56"/>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7121" name="Text Box 57"/>
                <p:cNvSpPr txBox="1">
                  <a:spLocks noChangeArrowheads="1"/>
                </p:cNvSpPr>
                <p:nvPr/>
              </p:nvSpPr>
              <p:spPr bwMode="auto">
                <a:xfrm>
                  <a:off x="2912" y="2425"/>
                  <a:ext cx="2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solidFill>
                        <a:srgbClr val="000000"/>
                      </a:solidFill>
                      <a:latin typeface="Arial" panose="020B0604020202020204" pitchFamily="34" charset="0"/>
                      <a:ea typeface="MS PGothic" panose="020B0600070205080204" pitchFamily="34" charset="-128"/>
                    </a:rPr>
                    <a:t>1c</a:t>
                  </a:r>
                </a:p>
              </p:txBody>
            </p:sp>
          </p:grpSp>
        </p:grpSp>
        <p:grpSp>
          <p:nvGrpSpPr>
            <p:cNvPr id="257088" name="Group 58"/>
            <p:cNvGrpSpPr>
              <a:grpSpLocks/>
            </p:cNvGrpSpPr>
            <p:nvPr/>
          </p:nvGrpSpPr>
          <p:grpSpPr bwMode="auto">
            <a:xfrm>
              <a:off x="1896" y="3507"/>
              <a:ext cx="316" cy="250"/>
              <a:chOff x="1749" y="3661"/>
              <a:chExt cx="316" cy="250"/>
            </a:xfrm>
          </p:grpSpPr>
          <p:sp>
            <p:nvSpPr>
              <p:cNvPr id="257107" name="Oval 59"/>
              <p:cNvSpPr>
                <a:spLocks noChangeArrowheads="1"/>
              </p:cNvSpPr>
              <p:nvPr/>
            </p:nvSpPr>
            <p:spPr bwMode="auto">
              <a:xfrm>
                <a:off x="1752" y="3781"/>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7108" name="Line 60"/>
              <p:cNvSpPr>
                <a:spLocks noChangeShapeType="1"/>
              </p:cNvSpPr>
              <p:nvPr/>
            </p:nvSpPr>
            <p:spPr bwMode="auto">
              <a:xfrm>
                <a:off x="1752" y="377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09" name="Line 61"/>
              <p:cNvSpPr>
                <a:spLocks noChangeShapeType="1"/>
              </p:cNvSpPr>
              <p:nvPr/>
            </p:nvSpPr>
            <p:spPr bwMode="auto">
              <a:xfrm>
                <a:off x="2065" y="377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10" name="Rectangle 62"/>
              <p:cNvSpPr>
                <a:spLocks noChangeArrowheads="1"/>
              </p:cNvSpPr>
              <p:nvPr/>
            </p:nvSpPr>
            <p:spPr bwMode="auto">
              <a:xfrm>
                <a:off x="1752" y="377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solidFill>
                    <a:srgbClr val="000000"/>
                  </a:solidFill>
                  <a:latin typeface="Arial" panose="020B0604020202020204" pitchFamily="34" charset="0"/>
                  <a:ea typeface="MS PGothic" panose="020B0600070205080204" pitchFamily="34" charset="-128"/>
                </a:endParaRPr>
              </a:p>
            </p:txBody>
          </p:sp>
          <p:sp>
            <p:nvSpPr>
              <p:cNvPr id="257111" name="Oval 63"/>
              <p:cNvSpPr>
                <a:spLocks noChangeArrowheads="1"/>
              </p:cNvSpPr>
              <p:nvPr/>
            </p:nvSpPr>
            <p:spPr bwMode="auto">
              <a:xfrm>
                <a:off x="1749" y="3719"/>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7112" name="Rectangle 64"/>
              <p:cNvSpPr>
                <a:spLocks noChangeArrowheads="1"/>
              </p:cNvSpPr>
              <p:nvPr/>
            </p:nvSpPr>
            <p:spPr bwMode="auto">
              <a:xfrm>
                <a:off x="1834" y="3746"/>
                <a:ext cx="142" cy="9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7113" name="Text Box 65"/>
              <p:cNvSpPr txBox="1">
                <a:spLocks noChangeArrowheads="1"/>
              </p:cNvSpPr>
              <p:nvPr/>
            </p:nvSpPr>
            <p:spPr bwMode="auto">
              <a:xfrm>
                <a:off x="1765" y="3661"/>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solidFill>
                      <a:srgbClr val="000000"/>
                    </a:solidFill>
                    <a:latin typeface="Arial" panose="020B0604020202020204" pitchFamily="34" charset="0"/>
                    <a:ea typeface="MS PGothic" panose="020B0600070205080204" pitchFamily="34" charset="-128"/>
                  </a:rPr>
                  <a:t>1a</a:t>
                </a:r>
                <a:endParaRPr lang="en-US" altLang="zh-CN" sz="2400">
                  <a:solidFill>
                    <a:srgbClr val="000000"/>
                  </a:solidFill>
                  <a:latin typeface="Arial" panose="020B0604020202020204" pitchFamily="34" charset="0"/>
                  <a:ea typeface="MS PGothic" panose="020B0600070205080204" pitchFamily="34" charset="-128"/>
                </a:endParaRPr>
              </a:p>
            </p:txBody>
          </p:sp>
        </p:grpSp>
        <p:grpSp>
          <p:nvGrpSpPr>
            <p:cNvPr id="257089" name="Group 66"/>
            <p:cNvGrpSpPr>
              <a:grpSpLocks/>
            </p:cNvGrpSpPr>
            <p:nvPr/>
          </p:nvGrpSpPr>
          <p:grpSpPr bwMode="auto">
            <a:xfrm>
              <a:off x="2238" y="3689"/>
              <a:ext cx="316" cy="250"/>
              <a:chOff x="2091" y="3843"/>
              <a:chExt cx="316" cy="250"/>
            </a:xfrm>
          </p:grpSpPr>
          <p:sp>
            <p:nvSpPr>
              <p:cNvPr id="257099" name="Oval 67"/>
              <p:cNvSpPr>
                <a:spLocks noChangeArrowheads="1"/>
              </p:cNvSpPr>
              <p:nvPr/>
            </p:nvSpPr>
            <p:spPr bwMode="auto">
              <a:xfrm>
                <a:off x="2094" y="3967"/>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7100" name="Line 68"/>
              <p:cNvSpPr>
                <a:spLocks noChangeShapeType="1"/>
              </p:cNvSpPr>
              <p:nvPr/>
            </p:nvSpPr>
            <p:spPr bwMode="auto">
              <a:xfrm>
                <a:off x="2094" y="3960"/>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01" name="Line 69"/>
              <p:cNvSpPr>
                <a:spLocks noChangeShapeType="1"/>
              </p:cNvSpPr>
              <p:nvPr/>
            </p:nvSpPr>
            <p:spPr bwMode="auto">
              <a:xfrm>
                <a:off x="2407" y="3960"/>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102" name="Rectangle 70"/>
              <p:cNvSpPr>
                <a:spLocks noChangeArrowheads="1"/>
              </p:cNvSpPr>
              <p:nvPr/>
            </p:nvSpPr>
            <p:spPr bwMode="auto">
              <a:xfrm>
                <a:off x="2094" y="3960"/>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solidFill>
                    <a:srgbClr val="000000"/>
                  </a:solidFill>
                  <a:latin typeface="Arial" panose="020B0604020202020204" pitchFamily="34" charset="0"/>
                  <a:ea typeface="MS PGothic" panose="020B0600070205080204" pitchFamily="34" charset="-128"/>
                </a:endParaRPr>
              </a:p>
            </p:txBody>
          </p:sp>
          <p:sp>
            <p:nvSpPr>
              <p:cNvPr id="257103" name="Oval 71"/>
              <p:cNvSpPr>
                <a:spLocks noChangeArrowheads="1"/>
              </p:cNvSpPr>
              <p:nvPr/>
            </p:nvSpPr>
            <p:spPr bwMode="auto">
              <a:xfrm>
                <a:off x="2091" y="3901"/>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grpSp>
            <p:nvGrpSpPr>
              <p:cNvPr id="257104" name="Group 72"/>
              <p:cNvGrpSpPr>
                <a:grpSpLocks/>
              </p:cNvGrpSpPr>
              <p:nvPr/>
            </p:nvGrpSpPr>
            <p:grpSpPr bwMode="auto">
              <a:xfrm>
                <a:off x="2106" y="3843"/>
                <a:ext cx="294" cy="250"/>
                <a:chOff x="2910" y="2425"/>
                <a:chExt cx="296" cy="250"/>
              </a:xfrm>
            </p:grpSpPr>
            <p:sp>
              <p:nvSpPr>
                <p:cNvPr id="257105" name="Rectangle 73"/>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7106" name="Text Box 74"/>
                <p:cNvSpPr txBox="1">
                  <a:spLocks noChangeArrowheads="1"/>
                </p:cNvSpPr>
                <p:nvPr/>
              </p:nvSpPr>
              <p:spPr bwMode="auto">
                <a:xfrm>
                  <a:off x="2910" y="2425"/>
                  <a:ext cx="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solidFill>
                        <a:srgbClr val="000000"/>
                      </a:solidFill>
                      <a:latin typeface="Arial" panose="020B0604020202020204" pitchFamily="34" charset="0"/>
                      <a:ea typeface="MS PGothic" panose="020B0600070205080204" pitchFamily="34" charset="-128"/>
                    </a:rPr>
                    <a:t>1d</a:t>
                  </a:r>
                </a:p>
              </p:txBody>
            </p:sp>
          </p:grpSp>
        </p:grpSp>
        <p:grpSp>
          <p:nvGrpSpPr>
            <p:cNvPr id="257090" name="Group 75"/>
            <p:cNvGrpSpPr>
              <a:grpSpLocks/>
            </p:cNvGrpSpPr>
            <p:nvPr/>
          </p:nvGrpSpPr>
          <p:grpSpPr bwMode="auto">
            <a:xfrm>
              <a:off x="2778" y="3573"/>
              <a:ext cx="316" cy="250"/>
              <a:chOff x="2016" y="1976"/>
              <a:chExt cx="316" cy="250"/>
            </a:xfrm>
          </p:grpSpPr>
          <p:sp>
            <p:nvSpPr>
              <p:cNvPr id="257091" name="Oval 76"/>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7092" name="Line 77"/>
              <p:cNvSpPr>
                <a:spLocks noChangeShapeType="1"/>
              </p:cNvSpPr>
              <p:nvPr/>
            </p:nvSpPr>
            <p:spPr bwMode="auto">
              <a:xfrm>
                <a:off x="2019"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93" name="Line 78"/>
              <p:cNvSpPr>
                <a:spLocks noChangeShapeType="1"/>
              </p:cNvSpPr>
              <p:nvPr/>
            </p:nvSpPr>
            <p:spPr bwMode="auto">
              <a:xfrm>
                <a:off x="2332"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94" name="Rectangle 79"/>
              <p:cNvSpPr>
                <a:spLocks noChangeArrowheads="1"/>
              </p:cNvSpPr>
              <p:nvPr/>
            </p:nvSpPr>
            <p:spPr bwMode="auto">
              <a:xfrm>
                <a:off x="2019" y="2095"/>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solidFill>
                    <a:srgbClr val="000000"/>
                  </a:solidFill>
                  <a:latin typeface="Arial" panose="020B0604020202020204" pitchFamily="34" charset="0"/>
                  <a:ea typeface="MS PGothic" panose="020B0600070205080204" pitchFamily="34" charset="-128"/>
                </a:endParaRPr>
              </a:p>
            </p:txBody>
          </p:sp>
          <p:sp>
            <p:nvSpPr>
              <p:cNvPr id="257095" name="Oval 80"/>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grpSp>
            <p:nvGrpSpPr>
              <p:cNvPr id="257096" name="Group 81"/>
              <p:cNvGrpSpPr>
                <a:grpSpLocks/>
              </p:cNvGrpSpPr>
              <p:nvPr/>
            </p:nvGrpSpPr>
            <p:grpSpPr bwMode="auto">
              <a:xfrm>
                <a:off x="2029" y="1976"/>
                <a:ext cx="294" cy="250"/>
                <a:chOff x="2909" y="2425"/>
                <a:chExt cx="299" cy="250"/>
              </a:xfrm>
            </p:grpSpPr>
            <p:sp>
              <p:nvSpPr>
                <p:cNvPr id="257097" name="Rectangle 82"/>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7098" name="Text Box 83"/>
                <p:cNvSpPr txBox="1">
                  <a:spLocks noChangeArrowheads="1"/>
                </p:cNvSpPr>
                <p:nvPr/>
              </p:nvSpPr>
              <p:spPr bwMode="auto">
                <a:xfrm>
                  <a:off x="2909" y="2425"/>
                  <a:ext cx="2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solidFill>
                        <a:srgbClr val="000000"/>
                      </a:solidFill>
                      <a:latin typeface="Arial" panose="020B0604020202020204" pitchFamily="34" charset="0"/>
                      <a:ea typeface="MS PGothic" panose="020B0600070205080204" pitchFamily="34" charset="-128"/>
                    </a:rPr>
                    <a:t>1b</a:t>
                  </a:r>
                  <a:endParaRPr lang="en-US" altLang="zh-CN" sz="2400">
                    <a:solidFill>
                      <a:srgbClr val="000000"/>
                    </a:solidFill>
                    <a:latin typeface="Arial" panose="020B0604020202020204" pitchFamily="34" charset="0"/>
                    <a:ea typeface="MS PGothic" panose="020B0600070205080204" pitchFamily="34" charset="-128"/>
                  </a:endParaRPr>
                </a:p>
              </p:txBody>
            </p:sp>
          </p:grpSp>
        </p:grpSp>
      </p:grpSp>
      <p:grpSp>
        <p:nvGrpSpPr>
          <p:cNvPr id="257041" name="Group 84"/>
          <p:cNvGrpSpPr>
            <a:grpSpLocks/>
          </p:cNvGrpSpPr>
          <p:nvPr/>
        </p:nvGrpSpPr>
        <p:grpSpPr bwMode="auto">
          <a:xfrm>
            <a:off x="7027863" y="2608264"/>
            <a:ext cx="501650" cy="396875"/>
            <a:chOff x="3537" y="3473"/>
            <a:chExt cx="316" cy="250"/>
          </a:xfrm>
        </p:grpSpPr>
        <p:sp>
          <p:nvSpPr>
            <p:cNvPr id="257072" name="Oval 85"/>
            <p:cNvSpPr>
              <a:spLocks noChangeArrowheads="1"/>
            </p:cNvSpPr>
            <p:nvPr/>
          </p:nvSpPr>
          <p:spPr bwMode="auto">
            <a:xfrm>
              <a:off x="3540" y="3598"/>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7073" name="Line 86"/>
            <p:cNvSpPr>
              <a:spLocks noChangeShapeType="1"/>
            </p:cNvSpPr>
            <p:nvPr/>
          </p:nvSpPr>
          <p:spPr bwMode="auto">
            <a:xfrm>
              <a:off x="3540" y="359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74" name="Line 87"/>
            <p:cNvSpPr>
              <a:spLocks noChangeShapeType="1"/>
            </p:cNvSpPr>
            <p:nvPr/>
          </p:nvSpPr>
          <p:spPr bwMode="auto">
            <a:xfrm>
              <a:off x="3853" y="359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75" name="Rectangle 88"/>
            <p:cNvSpPr>
              <a:spLocks noChangeArrowheads="1"/>
            </p:cNvSpPr>
            <p:nvPr/>
          </p:nvSpPr>
          <p:spPr bwMode="auto">
            <a:xfrm>
              <a:off x="3540" y="3591"/>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solidFill>
                  <a:srgbClr val="000000"/>
                </a:solidFill>
                <a:latin typeface="Arial" panose="020B0604020202020204" pitchFamily="34" charset="0"/>
                <a:ea typeface="MS PGothic" panose="020B0600070205080204" pitchFamily="34" charset="-128"/>
              </a:endParaRPr>
            </a:p>
          </p:txBody>
        </p:sp>
        <p:sp>
          <p:nvSpPr>
            <p:cNvPr id="257076" name="Oval 89"/>
            <p:cNvSpPr>
              <a:spLocks noChangeArrowheads="1"/>
            </p:cNvSpPr>
            <p:nvPr/>
          </p:nvSpPr>
          <p:spPr bwMode="auto">
            <a:xfrm>
              <a:off x="3537" y="3532"/>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7077" name="Rectangle 90"/>
            <p:cNvSpPr>
              <a:spLocks noChangeArrowheads="1"/>
            </p:cNvSpPr>
            <p:nvPr/>
          </p:nvSpPr>
          <p:spPr bwMode="auto">
            <a:xfrm>
              <a:off x="3624" y="3545"/>
              <a:ext cx="141" cy="12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7078" name="Text Box 91"/>
            <p:cNvSpPr txBox="1">
              <a:spLocks noChangeArrowheads="1"/>
            </p:cNvSpPr>
            <p:nvPr/>
          </p:nvSpPr>
          <p:spPr bwMode="auto">
            <a:xfrm>
              <a:off x="3551" y="3473"/>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solidFill>
                    <a:srgbClr val="000000"/>
                  </a:solidFill>
                  <a:latin typeface="Arial" panose="020B0604020202020204" pitchFamily="34" charset="0"/>
                  <a:ea typeface="MS PGothic" panose="020B0600070205080204" pitchFamily="34" charset="-128"/>
                </a:rPr>
                <a:t>2a</a:t>
              </a:r>
              <a:endParaRPr lang="en-US" altLang="zh-CN" sz="2400">
                <a:solidFill>
                  <a:srgbClr val="000000"/>
                </a:solidFill>
                <a:latin typeface="Arial" panose="020B0604020202020204" pitchFamily="34" charset="0"/>
                <a:ea typeface="MS PGothic" panose="020B0600070205080204" pitchFamily="34" charset="-128"/>
              </a:endParaRPr>
            </a:p>
          </p:txBody>
        </p:sp>
      </p:grpSp>
      <p:sp>
        <p:nvSpPr>
          <p:cNvPr id="257042" name="Line 92"/>
          <p:cNvSpPr>
            <a:spLocks noChangeShapeType="1"/>
          </p:cNvSpPr>
          <p:nvPr/>
        </p:nvSpPr>
        <p:spPr bwMode="auto">
          <a:xfrm>
            <a:off x="8248650" y="2525713"/>
            <a:ext cx="857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43" name="Line 93"/>
          <p:cNvSpPr>
            <a:spLocks noChangeShapeType="1"/>
          </p:cNvSpPr>
          <p:nvPr/>
        </p:nvSpPr>
        <p:spPr bwMode="auto">
          <a:xfrm>
            <a:off x="8502651" y="2990850"/>
            <a:ext cx="735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44" name="Line 94"/>
          <p:cNvSpPr>
            <a:spLocks noChangeShapeType="1"/>
          </p:cNvSpPr>
          <p:nvPr/>
        </p:nvSpPr>
        <p:spPr bwMode="auto">
          <a:xfrm>
            <a:off x="7534275" y="2836863"/>
            <a:ext cx="48895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45" name="Line 95"/>
          <p:cNvSpPr>
            <a:spLocks noChangeShapeType="1"/>
          </p:cNvSpPr>
          <p:nvPr/>
        </p:nvSpPr>
        <p:spPr bwMode="auto">
          <a:xfrm>
            <a:off x="8143876" y="2635250"/>
            <a:ext cx="68263"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57046" name="Group 96"/>
          <p:cNvGrpSpPr>
            <a:grpSpLocks/>
          </p:cNvGrpSpPr>
          <p:nvPr/>
        </p:nvGrpSpPr>
        <p:grpSpPr bwMode="auto">
          <a:xfrm>
            <a:off x="7754938" y="2330451"/>
            <a:ext cx="501650" cy="396875"/>
            <a:chOff x="4320" y="1936"/>
            <a:chExt cx="316" cy="250"/>
          </a:xfrm>
        </p:grpSpPr>
        <p:sp>
          <p:nvSpPr>
            <p:cNvPr id="257065" name="Oval 97"/>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7066" name="Line 98"/>
            <p:cNvSpPr>
              <a:spLocks noChangeShapeType="1"/>
            </p:cNvSpPr>
            <p:nvPr/>
          </p:nvSpPr>
          <p:spPr bwMode="auto">
            <a:xfrm>
              <a:off x="4323" y="20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67" name="Line 99"/>
            <p:cNvSpPr>
              <a:spLocks noChangeShapeType="1"/>
            </p:cNvSpPr>
            <p:nvPr/>
          </p:nvSpPr>
          <p:spPr bwMode="auto">
            <a:xfrm>
              <a:off x="4636" y="20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68" name="Rectangle 100"/>
            <p:cNvSpPr>
              <a:spLocks noChangeArrowheads="1"/>
            </p:cNvSpPr>
            <p:nvPr/>
          </p:nvSpPr>
          <p:spPr bwMode="auto">
            <a:xfrm>
              <a:off x="4323" y="20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solidFill>
                  <a:srgbClr val="000000"/>
                </a:solidFill>
                <a:latin typeface="Arial" panose="020B0604020202020204" pitchFamily="34" charset="0"/>
                <a:ea typeface="MS PGothic" panose="020B0600070205080204" pitchFamily="34" charset="-128"/>
              </a:endParaRPr>
            </a:p>
          </p:txBody>
        </p:sp>
        <p:sp>
          <p:nvSpPr>
            <p:cNvPr id="257069" name="Oval 101"/>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7070" name="Rectangle 102"/>
            <p:cNvSpPr>
              <a:spLocks noChangeArrowheads="1"/>
            </p:cNvSpPr>
            <p:nvPr/>
          </p:nvSpPr>
          <p:spPr bwMode="auto">
            <a:xfrm>
              <a:off x="4407" y="2001"/>
              <a:ext cx="141" cy="11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7071" name="Text Box 103"/>
            <p:cNvSpPr txBox="1">
              <a:spLocks noChangeArrowheads="1"/>
            </p:cNvSpPr>
            <p:nvPr/>
          </p:nvSpPr>
          <p:spPr bwMode="auto">
            <a:xfrm>
              <a:off x="4338" y="1936"/>
              <a:ext cx="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solidFill>
                    <a:srgbClr val="000000"/>
                  </a:solidFill>
                  <a:latin typeface="Arial" panose="020B0604020202020204" pitchFamily="34" charset="0"/>
                  <a:ea typeface="MS PGothic" panose="020B0600070205080204" pitchFamily="34" charset="-128"/>
                </a:rPr>
                <a:t>2c</a:t>
              </a:r>
              <a:endParaRPr lang="en-US" altLang="zh-CN" sz="2400">
                <a:solidFill>
                  <a:srgbClr val="000000"/>
                </a:solidFill>
                <a:latin typeface="Arial" panose="020B0604020202020204" pitchFamily="34" charset="0"/>
                <a:ea typeface="MS PGothic" panose="020B0600070205080204" pitchFamily="34" charset="-128"/>
              </a:endParaRPr>
            </a:p>
          </p:txBody>
        </p:sp>
      </p:grpSp>
      <p:grpSp>
        <p:nvGrpSpPr>
          <p:cNvPr id="257047" name="Group 104"/>
          <p:cNvGrpSpPr>
            <a:grpSpLocks/>
          </p:cNvGrpSpPr>
          <p:nvPr/>
        </p:nvGrpSpPr>
        <p:grpSpPr bwMode="auto">
          <a:xfrm>
            <a:off x="8018463" y="2786064"/>
            <a:ext cx="501650" cy="396875"/>
            <a:chOff x="4596" y="2158"/>
            <a:chExt cx="316" cy="250"/>
          </a:xfrm>
        </p:grpSpPr>
        <p:sp>
          <p:nvSpPr>
            <p:cNvPr id="257058" name="Oval 105"/>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7059" name="Line 106"/>
            <p:cNvSpPr>
              <a:spLocks noChangeShapeType="1"/>
            </p:cNvSpPr>
            <p:nvPr/>
          </p:nvSpPr>
          <p:spPr bwMode="auto">
            <a:xfrm>
              <a:off x="4599" y="226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60" name="Line 107"/>
            <p:cNvSpPr>
              <a:spLocks noChangeShapeType="1"/>
            </p:cNvSpPr>
            <p:nvPr/>
          </p:nvSpPr>
          <p:spPr bwMode="auto">
            <a:xfrm>
              <a:off x="4912" y="226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61" name="Rectangle 108"/>
            <p:cNvSpPr>
              <a:spLocks noChangeArrowheads="1"/>
            </p:cNvSpPr>
            <p:nvPr/>
          </p:nvSpPr>
          <p:spPr bwMode="auto">
            <a:xfrm>
              <a:off x="4599" y="2269"/>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solidFill>
                  <a:srgbClr val="000000"/>
                </a:solidFill>
                <a:latin typeface="Arial" panose="020B0604020202020204" pitchFamily="34" charset="0"/>
                <a:ea typeface="MS PGothic" panose="020B0600070205080204" pitchFamily="34" charset="-128"/>
              </a:endParaRPr>
            </a:p>
          </p:txBody>
        </p:sp>
        <p:sp>
          <p:nvSpPr>
            <p:cNvPr id="257062" name="Oval 109"/>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7063" name="Rectangle 110"/>
            <p:cNvSpPr>
              <a:spLocks noChangeArrowheads="1"/>
            </p:cNvSpPr>
            <p:nvPr/>
          </p:nvSpPr>
          <p:spPr bwMode="auto">
            <a:xfrm>
              <a:off x="4683" y="2223"/>
              <a:ext cx="142" cy="11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7064" name="Text Box 111"/>
            <p:cNvSpPr txBox="1">
              <a:spLocks noChangeArrowheads="1"/>
            </p:cNvSpPr>
            <p:nvPr/>
          </p:nvSpPr>
          <p:spPr bwMode="auto">
            <a:xfrm>
              <a:off x="4610" y="2158"/>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solidFill>
                    <a:srgbClr val="000000"/>
                  </a:solidFill>
                  <a:latin typeface="Arial" panose="020B0604020202020204" pitchFamily="34" charset="0"/>
                  <a:ea typeface="MS PGothic" panose="020B0600070205080204" pitchFamily="34" charset="-128"/>
                </a:rPr>
                <a:t>2b</a:t>
              </a:r>
              <a:endParaRPr lang="en-US" altLang="zh-CN" sz="2400">
                <a:solidFill>
                  <a:srgbClr val="000000"/>
                </a:solidFill>
                <a:latin typeface="Arial" panose="020B0604020202020204" pitchFamily="34" charset="0"/>
                <a:ea typeface="MS PGothic" panose="020B0600070205080204" pitchFamily="34" charset="-128"/>
              </a:endParaRPr>
            </a:p>
          </p:txBody>
        </p:sp>
      </p:grpSp>
      <p:sp>
        <p:nvSpPr>
          <p:cNvPr id="257048" name="Text Box 112"/>
          <p:cNvSpPr txBox="1">
            <a:spLocks noChangeArrowheads="1"/>
          </p:cNvSpPr>
          <p:nvPr/>
        </p:nvSpPr>
        <p:spPr bwMode="auto">
          <a:xfrm>
            <a:off x="9269414" y="2443163"/>
            <a:ext cx="9012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1400">
                <a:solidFill>
                  <a:srgbClr val="000000"/>
                </a:solidFill>
                <a:latin typeface="Arial" panose="020B0604020202020204" pitchFamily="34" charset="0"/>
                <a:ea typeface="MS PGothic" panose="020B0600070205080204" pitchFamily="34" charset="-128"/>
              </a:rPr>
              <a:t>other</a:t>
            </a:r>
          </a:p>
          <a:p>
            <a:r>
              <a:rPr lang="en-US" altLang="zh-CN" sz="1400">
                <a:solidFill>
                  <a:srgbClr val="000000"/>
                </a:solidFill>
                <a:latin typeface="Arial" panose="020B0604020202020204" pitchFamily="34" charset="0"/>
                <a:ea typeface="MS PGothic" panose="020B0600070205080204" pitchFamily="34" charset="-128"/>
              </a:rPr>
              <a:t>networks</a:t>
            </a:r>
          </a:p>
        </p:txBody>
      </p:sp>
      <p:sp>
        <p:nvSpPr>
          <p:cNvPr id="257049" name="Freeform 113"/>
          <p:cNvSpPr>
            <a:spLocks noChangeArrowheads="1"/>
          </p:cNvSpPr>
          <p:nvPr/>
        </p:nvSpPr>
        <p:spPr bwMode="auto">
          <a:xfrm flipH="1">
            <a:off x="1905001" y="2055813"/>
            <a:ext cx="1171575" cy="1758950"/>
          </a:xfrm>
          <a:custGeom>
            <a:avLst/>
            <a:gdLst>
              <a:gd name="T0" fmla="*/ 50800 w 738"/>
              <a:gd name="T1" fmla="*/ 625475 h 1108"/>
              <a:gd name="T2" fmla="*/ 338138 w 738"/>
              <a:gd name="T3" fmla="*/ 273050 h 1108"/>
              <a:gd name="T4" fmla="*/ 1052513 w 738"/>
              <a:gd name="T5" fmla="*/ 88900 h 1108"/>
              <a:gd name="T6" fmla="*/ 1049338 w 738"/>
              <a:gd name="T7" fmla="*/ 808038 h 1108"/>
              <a:gd name="T8" fmla="*/ 1074738 w 738"/>
              <a:gd name="T9" fmla="*/ 1638300 h 1108"/>
              <a:gd name="T10" fmla="*/ 536575 w 738"/>
              <a:gd name="T11" fmla="*/ 1527175 h 1108"/>
              <a:gd name="T12" fmla="*/ 80963 w 738"/>
              <a:gd name="T13" fmla="*/ 1284288 h 1108"/>
              <a:gd name="T14" fmla="*/ 50800 w 738"/>
              <a:gd name="T15" fmla="*/ 625475 h 11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7050" name="Text Box 114"/>
          <p:cNvSpPr txBox="1">
            <a:spLocks noChangeArrowheads="1"/>
          </p:cNvSpPr>
          <p:nvPr/>
        </p:nvSpPr>
        <p:spPr bwMode="auto">
          <a:xfrm>
            <a:off x="1962151" y="2840038"/>
            <a:ext cx="9012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1400">
                <a:solidFill>
                  <a:srgbClr val="000000"/>
                </a:solidFill>
                <a:latin typeface="Arial" panose="020B0604020202020204" pitchFamily="34" charset="0"/>
                <a:ea typeface="MS PGothic" panose="020B0600070205080204" pitchFamily="34" charset="-128"/>
              </a:rPr>
              <a:t>other</a:t>
            </a:r>
          </a:p>
          <a:p>
            <a:r>
              <a:rPr lang="en-US" altLang="zh-CN" sz="1400">
                <a:solidFill>
                  <a:srgbClr val="000000"/>
                </a:solidFill>
                <a:latin typeface="Arial" panose="020B0604020202020204" pitchFamily="34" charset="0"/>
                <a:ea typeface="MS PGothic" panose="020B0600070205080204" pitchFamily="34" charset="-128"/>
              </a:rPr>
              <a:t>networks</a:t>
            </a:r>
          </a:p>
        </p:txBody>
      </p:sp>
      <p:sp>
        <p:nvSpPr>
          <p:cNvPr id="257051" name="Line 115"/>
          <p:cNvSpPr>
            <a:spLocks noChangeShapeType="1"/>
          </p:cNvSpPr>
          <p:nvPr/>
        </p:nvSpPr>
        <p:spPr bwMode="auto">
          <a:xfrm flipH="1">
            <a:off x="2762251" y="2401889"/>
            <a:ext cx="468313" cy="2682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 name="Group 117"/>
          <p:cNvGrpSpPr>
            <a:grpSpLocks/>
          </p:cNvGrpSpPr>
          <p:nvPr/>
        </p:nvGrpSpPr>
        <p:grpSpPr bwMode="auto">
          <a:xfrm>
            <a:off x="4502150" y="1941514"/>
            <a:ext cx="1303338" cy="657225"/>
            <a:chOff x="2171" y="2695"/>
            <a:chExt cx="821" cy="414"/>
          </a:xfrm>
        </p:grpSpPr>
        <p:sp>
          <p:nvSpPr>
            <p:cNvPr id="257056" name="AutoShape 118"/>
            <p:cNvSpPr>
              <a:spLocks noChangeArrowheads="1"/>
            </p:cNvSpPr>
            <p:nvPr/>
          </p:nvSpPr>
          <p:spPr bwMode="auto">
            <a:xfrm rot="-9091425">
              <a:off x="2171" y="2935"/>
              <a:ext cx="484" cy="174"/>
            </a:xfrm>
            <a:prstGeom prst="leftArrow">
              <a:avLst>
                <a:gd name="adj1" fmla="val 50000"/>
                <a:gd name="adj2" fmla="val 69514"/>
              </a:avLst>
            </a:prstGeom>
            <a:gradFill rotWithShape="1">
              <a:gsLst>
                <a:gs pos="0">
                  <a:srgbClr val="FF0000"/>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7057" name="Text Box 119"/>
            <p:cNvSpPr txBox="1">
              <a:spLocks noChangeArrowheads="1"/>
            </p:cNvSpPr>
            <p:nvPr/>
          </p:nvSpPr>
          <p:spPr bwMode="auto">
            <a:xfrm>
              <a:off x="2357" y="2695"/>
              <a:ext cx="63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00" i="1">
                  <a:solidFill>
                    <a:srgbClr val="CC0000"/>
                  </a:solidFill>
                  <a:latin typeface="Arial" panose="020B0604020202020204" pitchFamily="34" charset="0"/>
                  <a:ea typeface="MS PGothic" panose="020B0600070205080204" pitchFamily="34" charset="-128"/>
                </a:rPr>
                <a:t>BGP </a:t>
              </a:r>
            </a:p>
            <a:p>
              <a:pPr>
                <a:lnSpc>
                  <a:spcPct val="85000"/>
                </a:lnSpc>
              </a:pPr>
              <a:r>
                <a:rPr lang="en-US" altLang="zh-CN" sz="1600" i="1">
                  <a:solidFill>
                    <a:srgbClr val="CC0000"/>
                  </a:solidFill>
                  <a:latin typeface="Arial" panose="020B0604020202020204" pitchFamily="34" charset="0"/>
                  <a:ea typeface="MS PGothic" panose="020B0600070205080204" pitchFamily="34" charset="-128"/>
                </a:rPr>
                <a:t>message</a:t>
              </a:r>
            </a:p>
          </p:txBody>
        </p:sp>
      </p:grpSp>
      <p:sp>
        <p:nvSpPr>
          <p:cNvPr id="257053" name="Freeform 120"/>
          <p:cNvSpPr>
            <a:spLocks noChangeArrowheads="1"/>
          </p:cNvSpPr>
          <p:nvPr/>
        </p:nvSpPr>
        <p:spPr bwMode="auto">
          <a:xfrm>
            <a:off x="6526214" y="2890839"/>
            <a:ext cx="523875" cy="261937"/>
          </a:xfrm>
          <a:custGeom>
            <a:avLst/>
            <a:gdLst>
              <a:gd name="T0" fmla="*/ 0 w 654"/>
              <a:gd name="T1" fmla="*/ 261937 h 420"/>
              <a:gd name="T2" fmla="*/ 523875 w 654"/>
              <a:gd name="T3" fmla="*/ 0 h 420"/>
              <a:gd name="T4" fmla="*/ 0 60000 65536"/>
              <a:gd name="T5" fmla="*/ 0 60000 65536"/>
            </a:gdLst>
            <a:ahLst/>
            <a:cxnLst>
              <a:cxn ang="T4">
                <a:pos x="T0" y="T1"/>
              </a:cxn>
              <a:cxn ang="T5">
                <a:pos x="T2" y="T3"/>
              </a:cxn>
            </a:cxnLst>
            <a:rect l="0" t="0" r="r" b="b"/>
            <a:pathLst>
              <a:path w="654" h="420">
                <a:moveTo>
                  <a:pt x="0" y="420"/>
                </a:moveTo>
                <a:lnTo>
                  <a:pt x="654"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 name="Rectangle 105"/>
          <p:cNvSpPr txBox="1">
            <a:spLocks noChangeArrowheads="1"/>
          </p:cNvSpPr>
          <p:nvPr/>
        </p:nvSpPr>
        <p:spPr bwMode="auto">
          <a:xfrm>
            <a:off x="2209800" y="3962400"/>
            <a:ext cx="8077200"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800100" indent="-3429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rgbClr val="000099"/>
              </a:buClr>
              <a:buSzPct val="65000"/>
              <a:buFont typeface="Wingdings" panose="05000000000000000000" pitchFamily="2" charset="2"/>
              <a:buChar char="v"/>
            </a:pPr>
            <a:r>
              <a:rPr lang="en-US" altLang="zh-CN" sz="2400">
                <a:latin typeface="Sans Guilt MB"/>
                <a:ea typeface="MS PGothic" panose="020B0600070205080204" pitchFamily="34" charset="-128"/>
              </a:rPr>
              <a:t>BGP </a:t>
            </a:r>
            <a:r>
              <a:rPr lang="zh-CN" altLang="en-US" sz="2400">
                <a:latin typeface="Sans Guilt MB"/>
              </a:rPr>
              <a:t>信息包含</a:t>
            </a:r>
            <a:r>
              <a:rPr lang="en-US" altLang="zh-CN" sz="2400">
                <a:latin typeface="Sans Guilt MB"/>
                <a:ea typeface="MS PGothic" panose="020B0600070205080204" pitchFamily="34" charset="-128"/>
              </a:rPr>
              <a:t> </a:t>
            </a:r>
            <a:r>
              <a:rPr lang="ja-JP" altLang="en-US" sz="2400">
                <a:latin typeface="Sans Guilt MB"/>
                <a:ea typeface="MS PGothic" panose="020B0600070205080204" pitchFamily="34" charset="-128"/>
              </a:rPr>
              <a:t>“</a:t>
            </a:r>
            <a:r>
              <a:rPr lang="en-US" altLang="ja-JP" sz="2400">
                <a:latin typeface="Sans Guilt MB"/>
                <a:ea typeface="MS PGothic" panose="020B0600070205080204" pitchFamily="34" charset="-128"/>
              </a:rPr>
              <a:t>routes</a:t>
            </a:r>
            <a:r>
              <a:rPr lang="ja-JP" altLang="en-US" sz="2400">
                <a:latin typeface="Sans Guilt MB"/>
                <a:ea typeface="MS PGothic" panose="020B0600070205080204" pitchFamily="34" charset="-128"/>
              </a:rPr>
              <a:t>”</a:t>
            </a:r>
            <a:r>
              <a:rPr lang="en-US" altLang="ja-JP" sz="2400">
                <a:latin typeface="Sans Guilt MB"/>
                <a:ea typeface="MS PGothic" panose="020B0600070205080204" pitchFamily="34" charset="-128"/>
              </a:rPr>
              <a:t> </a:t>
            </a:r>
          </a:p>
          <a:p>
            <a:pPr>
              <a:lnSpc>
                <a:spcPct val="90000"/>
              </a:lnSpc>
              <a:spcBef>
                <a:spcPct val="20000"/>
              </a:spcBef>
              <a:buClr>
                <a:srgbClr val="000099"/>
              </a:buClr>
              <a:buSzPct val="65000"/>
              <a:buFont typeface="Wingdings" panose="05000000000000000000" pitchFamily="2" charset="2"/>
              <a:buChar char="v"/>
            </a:pPr>
            <a:r>
              <a:rPr lang="ja-JP" altLang="en-US" sz="2400">
                <a:latin typeface="Arial" panose="020B0604020202020204" pitchFamily="34" charset="0"/>
                <a:ea typeface="MS PGothic" panose="020B0600070205080204" pitchFamily="34" charset="-128"/>
              </a:rPr>
              <a:t>“</a:t>
            </a:r>
            <a:r>
              <a:rPr lang="en-US" altLang="ja-JP" sz="2400">
                <a:latin typeface="Arial" panose="020B0604020202020204" pitchFamily="34" charset="0"/>
                <a:ea typeface="MS PGothic" panose="020B0600070205080204" pitchFamily="34" charset="-128"/>
              </a:rPr>
              <a:t>route</a:t>
            </a:r>
            <a:r>
              <a:rPr lang="ja-JP" altLang="en-US" sz="2400">
                <a:latin typeface="Arial" panose="020B0604020202020204" pitchFamily="34" charset="0"/>
                <a:ea typeface="MS PGothic" panose="020B0600070205080204" pitchFamily="34" charset="-128"/>
              </a:rPr>
              <a:t>”</a:t>
            </a:r>
            <a:r>
              <a:rPr lang="zh-CN" altLang="ja-JP" sz="2400">
                <a:latin typeface="Arial" panose="020B0604020202020204" pitchFamily="34" charset="0"/>
              </a:rPr>
              <a:t>是一个前缀和属性</a:t>
            </a:r>
            <a:r>
              <a:rPr lang="en-US" altLang="ja-JP" sz="2400">
                <a:latin typeface="Arial" panose="020B0604020202020204" pitchFamily="34" charset="0"/>
                <a:ea typeface="MS PGothic" panose="020B0600070205080204" pitchFamily="34" charset="-128"/>
              </a:rPr>
              <a:t>: AS-PATH, NEXT-HOP,…</a:t>
            </a:r>
          </a:p>
          <a:p>
            <a:pPr>
              <a:lnSpc>
                <a:spcPct val="90000"/>
              </a:lnSpc>
              <a:spcBef>
                <a:spcPct val="20000"/>
              </a:spcBef>
              <a:buClr>
                <a:srgbClr val="000099"/>
              </a:buClr>
              <a:buSzPct val="65000"/>
              <a:buFont typeface="Wingdings" panose="05000000000000000000" pitchFamily="2" charset="2"/>
              <a:buChar char="v"/>
            </a:pPr>
            <a:r>
              <a:rPr lang="en-US" altLang="zh-CN" sz="2400">
                <a:latin typeface="Arial" panose="020B0604020202020204" pitchFamily="34" charset="0"/>
                <a:ea typeface="MS PGothic" panose="020B0600070205080204" pitchFamily="34" charset="-128"/>
              </a:rPr>
              <a:t>Example: route:</a:t>
            </a:r>
          </a:p>
          <a:p>
            <a:pPr lvl="1">
              <a:lnSpc>
                <a:spcPct val="90000"/>
              </a:lnSpc>
              <a:spcBef>
                <a:spcPct val="20000"/>
              </a:spcBef>
              <a:buClr>
                <a:srgbClr val="000099"/>
              </a:buClr>
              <a:buSzPct val="65000"/>
              <a:buFont typeface="Wingdings" panose="05000000000000000000" pitchFamily="2" charset="2"/>
              <a:buChar char="v"/>
            </a:pPr>
            <a:r>
              <a:rPr lang="en-US" altLang="zh-CN" sz="2400">
                <a:solidFill>
                  <a:srgbClr val="22228B"/>
                </a:solidFill>
                <a:latin typeface="Arial" panose="020B0604020202020204" pitchFamily="34" charset="0"/>
                <a:ea typeface="MS PGothic" panose="020B0600070205080204" pitchFamily="34" charset="-128"/>
              </a:rPr>
              <a:t>Prefix:138.16.64/22 ;  AS-PATH:  AS3  AS131 ;  NEXT-HOP:  201.44.13.125</a:t>
            </a:r>
          </a:p>
          <a:p>
            <a:pPr lvl="1">
              <a:lnSpc>
                <a:spcPct val="90000"/>
              </a:lnSpc>
              <a:spcBef>
                <a:spcPct val="20000"/>
              </a:spcBef>
              <a:buClr>
                <a:srgbClr val="000099"/>
              </a:buClr>
              <a:buSzPct val="65000"/>
              <a:buFont typeface="Wingdings" panose="05000000000000000000" pitchFamily="2" charset="2"/>
              <a:buChar char="v"/>
            </a:pPr>
            <a:endParaRPr lang="en-US" altLang="zh-CN" sz="2400">
              <a:latin typeface="Sans Guilt MB"/>
              <a:ea typeface="MS PGothic" panose="020B0600070205080204" pitchFamily="34" charset="-128"/>
            </a:endParaRPr>
          </a:p>
          <a:p>
            <a:pPr lvl="1">
              <a:lnSpc>
                <a:spcPct val="90000"/>
              </a:lnSpc>
              <a:spcBef>
                <a:spcPct val="20000"/>
              </a:spcBef>
              <a:buClr>
                <a:srgbClr val="000099"/>
              </a:buClr>
              <a:buSzPct val="65000"/>
              <a:buFont typeface="Wingdings" panose="05000000000000000000" pitchFamily="2" charset="2"/>
              <a:buChar char="v"/>
            </a:pPr>
            <a:endParaRPr lang="en-US" altLang="zh-CN" sz="2400">
              <a:latin typeface="Arial" panose="020B0604020202020204" pitchFamily="34" charset="0"/>
              <a:ea typeface="MS PGothic" panose="020B0600070205080204" pitchFamily="34" charset="-128"/>
            </a:endParaRPr>
          </a:p>
          <a:p>
            <a:pPr lvl="1">
              <a:lnSpc>
                <a:spcPct val="90000"/>
              </a:lnSpc>
              <a:spcBef>
                <a:spcPct val="20000"/>
              </a:spcBef>
              <a:buClr>
                <a:srgbClr val="000099"/>
              </a:buClr>
              <a:buSzPct val="65000"/>
              <a:buFont typeface="Wingdings" panose="05000000000000000000" pitchFamily="2" charset="2"/>
              <a:buChar char="v"/>
            </a:pPr>
            <a:endParaRPr lang="en-US" altLang="zh-CN" sz="2400">
              <a:latin typeface="Sans Guilt MB"/>
              <a:ea typeface="MS PGothic" panose="020B0600070205080204" pitchFamily="34" charset="-128"/>
            </a:endParaRPr>
          </a:p>
          <a:p>
            <a:pPr lvl="1">
              <a:lnSpc>
                <a:spcPct val="90000"/>
              </a:lnSpc>
              <a:spcBef>
                <a:spcPct val="20000"/>
              </a:spcBef>
              <a:buClr>
                <a:srgbClr val="000099"/>
              </a:buClr>
              <a:buSzPct val="65000"/>
              <a:buFont typeface="Wingdings" panose="05000000000000000000" pitchFamily="2" charset="2"/>
              <a:buChar char="v"/>
            </a:pPr>
            <a:endParaRPr lang="en-US" altLang="zh-CN" sz="2400">
              <a:latin typeface="Sans Guilt MB"/>
              <a:ea typeface="MS PGothic" panose="020B0600070205080204" pitchFamily="34" charset="-128"/>
            </a:endParaRPr>
          </a:p>
        </p:txBody>
      </p:sp>
      <p:pic>
        <p:nvPicPr>
          <p:cNvPr id="257055" name="Picture 3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838200"/>
            <a:ext cx="7696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6094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8">
                                            <p:txEl>
                                              <p:charRg st="0" end="31"/>
                                            </p:txEl>
                                          </p:spTgt>
                                        </p:tgtEl>
                                        <p:attrNameLst>
                                          <p:attrName>style.visibility</p:attrName>
                                        </p:attrNameLst>
                                      </p:cBhvr>
                                      <p:to>
                                        <p:strVal val="visible"/>
                                      </p:to>
                                    </p:set>
                                    <p:animEffect transition="in" filter="blinds(horizontal)">
                                      <p:cBhvr>
                                        <p:cTn id="12" dur="500"/>
                                        <p:tgtEl>
                                          <p:spTgt spid="128">
                                            <p:txEl>
                                              <p:charRg st="0" end="3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8">
                                            <p:txEl>
                                              <p:charRg st="31" end="87"/>
                                            </p:txEl>
                                          </p:spTgt>
                                        </p:tgtEl>
                                        <p:attrNameLst>
                                          <p:attrName>style.visibility</p:attrName>
                                        </p:attrNameLst>
                                      </p:cBhvr>
                                      <p:to>
                                        <p:strVal val="visible"/>
                                      </p:to>
                                    </p:set>
                                    <p:animEffect transition="in" filter="blinds(horizontal)">
                                      <p:cBhvr>
                                        <p:cTn id="17" dur="500"/>
                                        <p:tgtEl>
                                          <p:spTgt spid="128">
                                            <p:txEl>
                                              <p:charRg st="31" end="8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8">
                                            <p:txEl>
                                              <p:charRg st="87" end="103"/>
                                            </p:txEl>
                                          </p:spTgt>
                                        </p:tgtEl>
                                        <p:attrNameLst>
                                          <p:attrName>style.visibility</p:attrName>
                                        </p:attrNameLst>
                                      </p:cBhvr>
                                      <p:to>
                                        <p:strVal val="visible"/>
                                      </p:to>
                                    </p:set>
                                    <p:animEffect transition="in" filter="blinds(horizontal)">
                                      <p:cBhvr>
                                        <p:cTn id="22" dur="500"/>
                                        <p:tgtEl>
                                          <p:spTgt spid="128">
                                            <p:txEl>
                                              <p:charRg st="87" end="10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28">
                                            <p:txEl>
                                              <p:charRg st="103" end="148"/>
                                            </p:txEl>
                                          </p:spTgt>
                                        </p:tgtEl>
                                        <p:attrNameLst>
                                          <p:attrName>style.visibility</p:attrName>
                                        </p:attrNameLst>
                                      </p:cBhvr>
                                      <p:to>
                                        <p:strVal val="visible"/>
                                      </p:to>
                                    </p:set>
                                    <p:animEffect transition="in" filter="blinds(horizontal)">
                                      <p:cBhvr>
                                        <p:cTn id="25" dur="500"/>
                                        <p:tgtEl>
                                          <p:spTgt spid="128">
                                            <p:txEl>
                                              <p:charRg st="103" end="1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3"/>
          <p:cNvSpPr>
            <a:spLocks noGrp="1" noChangeArrowheads="1"/>
          </p:cNvSpPr>
          <p:nvPr>
            <p:ph type="title"/>
          </p:nvPr>
        </p:nvSpPr>
        <p:spPr>
          <a:xfrm>
            <a:off x="1752600" y="0"/>
            <a:ext cx="8458200" cy="1143000"/>
          </a:xfrm>
          <a:extLst/>
        </p:spPr>
        <p:txBody>
          <a:bodyPr anchor="ctr">
            <a:normAutofit/>
            <a:scene3d>
              <a:camera prst="orthographicFront"/>
              <a:lightRig rig="soft" dir="t">
                <a:rot lat="0" lon="0" rev="15600000"/>
              </a:lightRig>
            </a:scene3d>
            <a:sp3d extrusionH="57150" prstMaterial="softEdge">
              <a:bevelT w="25400" h="38100"/>
            </a:sp3d>
          </a:bodyPr>
          <a:lstStyle/>
          <a:p>
            <a:pPr>
              <a:lnSpc>
                <a:spcPct val="100000"/>
              </a:lnSpc>
              <a:defRPr/>
            </a:pPr>
            <a:r>
              <a:rPr lang="zh-CN" altLang="en-US" sz="3200" b="1" noProof="1">
                <a:solidFill>
                  <a:schemeClr val="accent4"/>
                </a:solidFill>
                <a:latin typeface="宋体" panose="02010600030101010101" pitchFamily="2" charset="-122"/>
                <a:ea typeface="宋体" panose="02010600030101010101" pitchFamily="2" charset="-122"/>
                <a:sym typeface="+mn-ea"/>
              </a:rPr>
              <a:t>表项怎样进入路由器的转发表的？</a:t>
            </a:r>
            <a:endParaRPr lang="zh-CN" altLang="en-US" sz="3200" b="1" kern="0" dirty="0">
              <a:solidFill>
                <a:schemeClr val="accent4"/>
              </a:solidFill>
              <a:latin typeface="宋体" panose="02010600030101010101" pitchFamily="2" charset="-122"/>
              <a:ea typeface="宋体" panose="02010600030101010101" pitchFamily="2" charset="-122"/>
              <a:sym typeface="+mn-ea"/>
            </a:endParaRPr>
          </a:p>
        </p:txBody>
      </p:sp>
      <p:sp>
        <p:nvSpPr>
          <p:cNvPr id="259075" name="Freeform 2"/>
          <p:cNvSpPr>
            <a:spLocks noChangeArrowheads="1"/>
          </p:cNvSpPr>
          <p:nvPr/>
        </p:nvSpPr>
        <p:spPr bwMode="auto">
          <a:xfrm>
            <a:off x="8890001" y="1846263"/>
            <a:ext cx="1171575" cy="1758950"/>
          </a:xfrm>
          <a:custGeom>
            <a:avLst/>
            <a:gdLst>
              <a:gd name="T0" fmla="*/ 50800 w 738"/>
              <a:gd name="T1" fmla="*/ 625475 h 1108"/>
              <a:gd name="T2" fmla="*/ 338138 w 738"/>
              <a:gd name="T3" fmla="*/ 273050 h 1108"/>
              <a:gd name="T4" fmla="*/ 1052513 w 738"/>
              <a:gd name="T5" fmla="*/ 88900 h 1108"/>
              <a:gd name="T6" fmla="*/ 1049338 w 738"/>
              <a:gd name="T7" fmla="*/ 808038 h 1108"/>
              <a:gd name="T8" fmla="*/ 1074738 w 738"/>
              <a:gd name="T9" fmla="*/ 1638300 h 1108"/>
              <a:gd name="T10" fmla="*/ 536575 w 738"/>
              <a:gd name="T11" fmla="*/ 1527175 h 1108"/>
              <a:gd name="T12" fmla="*/ 80963 w 738"/>
              <a:gd name="T13" fmla="*/ 1284288 h 1108"/>
              <a:gd name="T14" fmla="*/ 50800 w 738"/>
              <a:gd name="T15" fmla="*/ 625475 h 11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9076" name="Freeform 5"/>
          <p:cNvSpPr>
            <a:spLocks noChangeArrowheads="1"/>
          </p:cNvSpPr>
          <p:nvPr/>
        </p:nvSpPr>
        <p:spPr bwMode="auto">
          <a:xfrm>
            <a:off x="6843714" y="2155826"/>
            <a:ext cx="1944687" cy="1292225"/>
          </a:xfrm>
          <a:custGeom>
            <a:avLst/>
            <a:gdLst>
              <a:gd name="T0" fmla="*/ 93720 w 1162"/>
              <a:gd name="T1" fmla="*/ 385526 h 543"/>
              <a:gd name="T2" fmla="*/ 615873 w 1162"/>
              <a:gd name="T3" fmla="*/ 33317 h 543"/>
              <a:gd name="T4" fmla="*/ 1573155 w 1162"/>
              <a:gd name="T5" fmla="*/ 188003 h 543"/>
              <a:gd name="T6" fmla="*/ 1914563 w 1162"/>
              <a:gd name="T7" fmla="*/ 568769 h 543"/>
              <a:gd name="T8" fmla="*/ 1753900 w 1162"/>
              <a:gd name="T9" fmla="*/ 1073284 h 543"/>
              <a:gd name="T10" fmla="*/ 980711 w 1162"/>
              <a:gd name="T11" fmla="*/ 1287465 h 543"/>
              <a:gd name="T12" fmla="*/ 147274 w 1162"/>
              <a:gd name="T13" fmla="*/ 1044727 h 543"/>
              <a:gd name="T14" fmla="*/ 93720 w 1162"/>
              <a:gd name="T15" fmla="*/ 385526 h 5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9077" name="Freeform 6"/>
          <p:cNvSpPr>
            <a:spLocks noChangeArrowheads="1"/>
          </p:cNvSpPr>
          <p:nvPr/>
        </p:nvSpPr>
        <p:spPr bwMode="auto">
          <a:xfrm>
            <a:off x="3090864" y="1447800"/>
            <a:ext cx="1679575" cy="1411288"/>
          </a:xfrm>
          <a:custGeom>
            <a:avLst/>
            <a:gdLst>
              <a:gd name="T0" fmla="*/ 123374 w 1198"/>
              <a:gd name="T1" fmla="*/ 566393 h 451"/>
              <a:gd name="T2" fmla="*/ 252357 w 1198"/>
              <a:gd name="T3" fmla="*/ 278503 h 451"/>
              <a:gd name="T4" fmla="*/ 628088 w 1198"/>
              <a:gd name="T5" fmla="*/ 153333 h 451"/>
              <a:gd name="T6" fmla="*/ 1385159 w 1198"/>
              <a:gd name="T7" fmla="*/ 78231 h 451"/>
              <a:gd name="T8" fmla="*/ 1655741 w 1198"/>
              <a:gd name="T9" fmla="*/ 616461 h 451"/>
              <a:gd name="T10" fmla="*/ 1246362 w 1198"/>
              <a:gd name="T11" fmla="*/ 1292377 h 451"/>
              <a:gd name="T12" fmla="*/ 430409 w 1198"/>
              <a:gd name="T13" fmla="*/ 1329928 h 451"/>
              <a:gd name="T14" fmla="*/ 50471 w 1198"/>
              <a:gd name="T15" fmla="*/ 1054554 h 451"/>
              <a:gd name="T16" fmla="*/ 123374 w 1198"/>
              <a:gd name="T17" fmla="*/ 566393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9078" name="Freeform 7"/>
          <p:cNvSpPr>
            <a:spLocks noChangeArrowheads="1"/>
          </p:cNvSpPr>
          <p:nvPr/>
        </p:nvSpPr>
        <p:spPr bwMode="auto">
          <a:xfrm>
            <a:off x="3721100" y="2192339"/>
            <a:ext cx="400050" cy="180975"/>
          </a:xfrm>
          <a:custGeom>
            <a:avLst/>
            <a:gdLst>
              <a:gd name="T0" fmla="*/ 0 w 252"/>
              <a:gd name="T1" fmla="*/ 180975 h 114"/>
              <a:gd name="T2" fmla="*/ 400050 w 252"/>
              <a:gd name="T3" fmla="*/ 0 h 114"/>
              <a:gd name="T4" fmla="*/ 0 60000 65536"/>
              <a:gd name="T5" fmla="*/ 0 60000 65536"/>
            </a:gdLst>
            <a:ahLst/>
            <a:cxnLst>
              <a:cxn ang="T4">
                <a:pos x="T0" y="T1"/>
              </a:cxn>
              <a:cxn ang="T5">
                <a:pos x="T2" y="T3"/>
              </a:cxn>
            </a:cxnLst>
            <a:rect l="0" t="0" r="r" b="b"/>
            <a:pathLst>
              <a:path w="252" h="114">
                <a:moveTo>
                  <a:pt x="0" y="114"/>
                </a:moveTo>
                <a:lnTo>
                  <a:pt x="25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9079" name="Freeform 8"/>
          <p:cNvSpPr>
            <a:spLocks noChangeArrowheads="1"/>
          </p:cNvSpPr>
          <p:nvPr/>
        </p:nvSpPr>
        <p:spPr bwMode="auto">
          <a:xfrm>
            <a:off x="4413250" y="2298701"/>
            <a:ext cx="704850" cy="409575"/>
          </a:xfrm>
          <a:custGeom>
            <a:avLst/>
            <a:gdLst>
              <a:gd name="T0" fmla="*/ 0 w 444"/>
              <a:gd name="T1" fmla="*/ 0 h 258"/>
              <a:gd name="T2" fmla="*/ 704850 w 444"/>
              <a:gd name="T3" fmla="*/ 409575 h 258"/>
              <a:gd name="T4" fmla="*/ 0 60000 65536"/>
              <a:gd name="T5" fmla="*/ 0 60000 65536"/>
            </a:gdLst>
            <a:ahLst/>
            <a:cxnLst>
              <a:cxn ang="T4">
                <a:pos x="T0" y="T1"/>
              </a:cxn>
              <a:cxn ang="T5">
                <a:pos x="T2" y="T3"/>
              </a:cxn>
            </a:cxnLst>
            <a:rect l="0" t="0" r="r" b="b"/>
            <a:pathLst>
              <a:path w="444" h="258">
                <a:moveTo>
                  <a:pt x="0" y="0"/>
                </a:moveTo>
                <a:lnTo>
                  <a:pt x="444" y="258"/>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9080" name="Text Box 9"/>
          <p:cNvSpPr txBox="1">
            <a:spLocks noChangeArrowheads="1"/>
          </p:cNvSpPr>
          <p:nvPr/>
        </p:nvSpPr>
        <p:spPr bwMode="auto">
          <a:xfrm>
            <a:off x="3665538" y="2413001"/>
            <a:ext cx="665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000">
                <a:solidFill>
                  <a:srgbClr val="000000"/>
                </a:solidFill>
                <a:latin typeface="Arial" panose="020B0604020202020204" pitchFamily="34" charset="0"/>
                <a:ea typeface="MS PGothic" panose="020B0600070205080204" pitchFamily="34" charset="-128"/>
              </a:rPr>
              <a:t>AS3</a:t>
            </a:r>
            <a:endParaRPr lang="en-US" altLang="zh-CN">
              <a:solidFill>
                <a:srgbClr val="000000"/>
              </a:solidFill>
              <a:latin typeface="Arial" panose="020B0604020202020204" pitchFamily="34" charset="0"/>
              <a:ea typeface="MS PGothic" panose="020B0600070205080204" pitchFamily="34" charset="-128"/>
            </a:endParaRPr>
          </a:p>
        </p:txBody>
      </p:sp>
      <p:sp>
        <p:nvSpPr>
          <p:cNvPr id="259081" name="Text Box 10"/>
          <p:cNvSpPr txBox="1">
            <a:spLocks noChangeArrowheads="1"/>
          </p:cNvSpPr>
          <p:nvPr/>
        </p:nvSpPr>
        <p:spPr bwMode="auto">
          <a:xfrm>
            <a:off x="7480300" y="3078163"/>
            <a:ext cx="615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solidFill>
                  <a:srgbClr val="000000"/>
                </a:solidFill>
                <a:latin typeface="Arial" panose="020B0604020202020204" pitchFamily="34" charset="0"/>
                <a:ea typeface="MS PGothic" panose="020B0600070205080204" pitchFamily="34" charset="-128"/>
              </a:rPr>
              <a:t>AS2</a:t>
            </a:r>
          </a:p>
        </p:txBody>
      </p:sp>
      <p:sp>
        <p:nvSpPr>
          <p:cNvPr id="259082" name="Line 11"/>
          <p:cNvSpPr>
            <a:spLocks noChangeShapeType="1"/>
          </p:cNvSpPr>
          <p:nvPr/>
        </p:nvSpPr>
        <p:spPr bwMode="auto">
          <a:xfrm flipV="1">
            <a:off x="7359651" y="2566989"/>
            <a:ext cx="434975" cy="1920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083" name="Line 12"/>
          <p:cNvSpPr>
            <a:spLocks noChangeShapeType="1"/>
          </p:cNvSpPr>
          <p:nvPr/>
        </p:nvSpPr>
        <p:spPr bwMode="auto">
          <a:xfrm flipH="1" flipV="1">
            <a:off x="3937000" y="1925639"/>
            <a:ext cx="241300" cy="174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084" name="Line 13"/>
          <p:cNvSpPr>
            <a:spLocks noChangeShapeType="1"/>
          </p:cNvSpPr>
          <p:nvPr/>
        </p:nvSpPr>
        <p:spPr bwMode="auto">
          <a:xfrm flipH="1">
            <a:off x="3495675" y="1919289"/>
            <a:ext cx="147638" cy="3762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59085" name="Group 14"/>
          <p:cNvGrpSpPr>
            <a:grpSpLocks/>
          </p:cNvGrpSpPr>
          <p:nvPr/>
        </p:nvGrpSpPr>
        <p:grpSpPr bwMode="auto">
          <a:xfrm>
            <a:off x="3232150" y="2187576"/>
            <a:ext cx="501650" cy="396875"/>
            <a:chOff x="873" y="3243"/>
            <a:chExt cx="316" cy="250"/>
          </a:xfrm>
        </p:grpSpPr>
        <p:sp>
          <p:nvSpPr>
            <p:cNvPr id="259188" name="Oval 15"/>
            <p:cNvSpPr>
              <a:spLocks noChangeArrowheads="1"/>
            </p:cNvSpPr>
            <p:nvPr/>
          </p:nvSpPr>
          <p:spPr bwMode="auto">
            <a:xfrm>
              <a:off x="876" y="3361"/>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9189" name="Line 16"/>
            <p:cNvSpPr>
              <a:spLocks noChangeShapeType="1"/>
            </p:cNvSpPr>
            <p:nvPr/>
          </p:nvSpPr>
          <p:spPr bwMode="auto">
            <a:xfrm>
              <a:off x="876" y="335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190" name="Line 17"/>
            <p:cNvSpPr>
              <a:spLocks noChangeShapeType="1"/>
            </p:cNvSpPr>
            <p:nvPr/>
          </p:nvSpPr>
          <p:spPr bwMode="auto">
            <a:xfrm>
              <a:off x="1189" y="335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191" name="Rectangle 18"/>
            <p:cNvSpPr>
              <a:spLocks noChangeArrowheads="1"/>
            </p:cNvSpPr>
            <p:nvPr/>
          </p:nvSpPr>
          <p:spPr bwMode="auto">
            <a:xfrm>
              <a:off x="876" y="335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solidFill>
                  <a:srgbClr val="000000"/>
                </a:solidFill>
                <a:latin typeface="Arial" panose="020B0604020202020204" pitchFamily="34" charset="0"/>
                <a:ea typeface="MS PGothic" panose="020B0600070205080204" pitchFamily="34" charset="-128"/>
              </a:endParaRPr>
            </a:p>
          </p:txBody>
        </p:sp>
        <p:sp>
          <p:nvSpPr>
            <p:cNvPr id="259192" name="Oval 19"/>
            <p:cNvSpPr>
              <a:spLocks noChangeArrowheads="1"/>
            </p:cNvSpPr>
            <p:nvPr/>
          </p:nvSpPr>
          <p:spPr bwMode="auto">
            <a:xfrm>
              <a:off x="873" y="3295"/>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9193" name="Rectangle 20"/>
            <p:cNvSpPr>
              <a:spLocks noChangeArrowheads="1"/>
            </p:cNvSpPr>
            <p:nvPr/>
          </p:nvSpPr>
          <p:spPr bwMode="auto">
            <a:xfrm>
              <a:off x="960" y="3308"/>
              <a:ext cx="141" cy="124"/>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9194" name="Text Box 21"/>
            <p:cNvSpPr txBox="1">
              <a:spLocks noChangeArrowheads="1"/>
            </p:cNvSpPr>
            <p:nvPr/>
          </p:nvSpPr>
          <p:spPr bwMode="auto">
            <a:xfrm>
              <a:off x="887" y="3243"/>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solidFill>
                    <a:srgbClr val="000000"/>
                  </a:solidFill>
                  <a:latin typeface="Arial" panose="020B0604020202020204" pitchFamily="34" charset="0"/>
                  <a:ea typeface="MS PGothic" panose="020B0600070205080204" pitchFamily="34" charset="-128"/>
                </a:rPr>
                <a:t>3b</a:t>
              </a:r>
              <a:endParaRPr lang="en-US" altLang="zh-CN" sz="2400">
                <a:solidFill>
                  <a:srgbClr val="000000"/>
                </a:solidFill>
                <a:latin typeface="Arial" panose="020B0604020202020204" pitchFamily="34" charset="0"/>
                <a:ea typeface="MS PGothic" panose="020B0600070205080204" pitchFamily="34" charset="-128"/>
              </a:endParaRPr>
            </a:p>
          </p:txBody>
        </p:sp>
      </p:grpSp>
      <p:grpSp>
        <p:nvGrpSpPr>
          <p:cNvPr id="259086" name="Group 22"/>
          <p:cNvGrpSpPr>
            <a:grpSpLocks/>
          </p:cNvGrpSpPr>
          <p:nvPr/>
        </p:nvGrpSpPr>
        <p:grpSpPr bwMode="auto">
          <a:xfrm>
            <a:off x="3502025" y="1611314"/>
            <a:ext cx="501650" cy="396875"/>
            <a:chOff x="2016" y="1976"/>
            <a:chExt cx="316" cy="250"/>
          </a:xfrm>
        </p:grpSpPr>
        <p:sp>
          <p:nvSpPr>
            <p:cNvPr id="259180" name="Oval 23"/>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9181" name="Line 24"/>
            <p:cNvSpPr>
              <a:spLocks noChangeShapeType="1"/>
            </p:cNvSpPr>
            <p:nvPr/>
          </p:nvSpPr>
          <p:spPr bwMode="auto">
            <a:xfrm>
              <a:off x="2019"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182" name="Line 25"/>
            <p:cNvSpPr>
              <a:spLocks noChangeShapeType="1"/>
            </p:cNvSpPr>
            <p:nvPr/>
          </p:nvSpPr>
          <p:spPr bwMode="auto">
            <a:xfrm>
              <a:off x="2332"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183" name="Rectangle 26"/>
            <p:cNvSpPr>
              <a:spLocks noChangeArrowheads="1"/>
            </p:cNvSpPr>
            <p:nvPr/>
          </p:nvSpPr>
          <p:spPr bwMode="auto">
            <a:xfrm>
              <a:off x="2019" y="2095"/>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solidFill>
                  <a:srgbClr val="000000"/>
                </a:solidFill>
                <a:latin typeface="Arial" panose="020B0604020202020204" pitchFamily="34" charset="0"/>
                <a:ea typeface="MS PGothic" panose="020B0600070205080204" pitchFamily="34" charset="-128"/>
              </a:endParaRPr>
            </a:p>
          </p:txBody>
        </p:sp>
        <p:sp>
          <p:nvSpPr>
            <p:cNvPr id="259184" name="Oval 27"/>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grpSp>
          <p:nvGrpSpPr>
            <p:cNvPr id="259185" name="Group 28"/>
            <p:cNvGrpSpPr>
              <a:grpSpLocks/>
            </p:cNvGrpSpPr>
            <p:nvPr/>
          </p:nvGrpSpPr>
          <p:grpSpPr bwMode="auto">
            <a:xfrm>
              <a:off x="2032" y="1976"/>
              <a:ext cx="285" cy="250"/>
              <a:chOff x="2912" y="2425"/>
              <a:chExt cx="290" cy="250"/>
            </a:xfrm>
          </p:grpSpPr>
          <p:sp>
            <p:nvSpPr>
              <p:cNvPr id="259186" name="Rectangle 29"/>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9187" name="Text Box 30"/>
              <p:cNvSpPr txBox="1">
                <a:spLocks noChangeArrowheads="1"/>
              </p:cNvSpPr>
              <p:nvPr/>
            </p:nvSpPr>
            <p:spPr bwMode="auto">
              <a:xfrm>
                <a:off x="2912" y="2425"/>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solidFill>
                      <a:srgbClr val="000000"/>
                    </a:solidFill>
                    <a:latin typeface="Arial" panose="020B0604020202020204" pitchFamily="34" charset="0"/>
                    <a:ea typeface="MS PGothic" panose="020B0600070205080204" pitchFamily="34" charset="-128"/>
                  </a:rPr>
                  <a:t>3c</a:t>
                </a:r>
                <a:endParaRPr lang="en-US" altLang="zh-CN" sz="2400">
                  <a:solidFill>
                    <a:srgbClr val="000000"/>
                  </a:solidFill>
                  <a:latin typeface="Arial" panose="020B0604020202020204" pitchFamily="34" charset="0"/>
                  <a:ea typeface="MS PGothic" panose="020B0600070205080204" pitchFamily="34" charset="-128"/>
                </a:endParaRPr>
              </a:p>
            </p:txBody>
          </p:sp>
        </p:grpSp>
      </p:grpSp>
      <p:grpSp>
        <p:nvGrpSpPr>
          <p:cNvPr id="259087" name="Group 31"/>
          <p:cNvGrpSpPr>
            <a:grpSpLocks/>
          </p:cNvGrpSpPr>
          <p:nvPr/>
        </p:nvGrpSpPr>
        <p:grpSpPr bwMode="auto">
          <a:xfrm>
            <a:off x="4079875" y="1985964"/>
            <a:ext cx="501650" cy="396875"/>
            <a:chOff x="1434" y="3104"/>
            <a:chExt cx="316" cy="250"/>
          </a:xfrm>
        </p:grpSpPr>
        <p:grpSp>
          <p:nvGrpSpPr>
            <p:cNvPr id="259172" name="Group 32"/>
            <p:cNvGrpSpPr>
              <a:grpSpLocks/>
            </p:cNvGrpSpPr>
            <p:nvPr/>
          </p:nvGrpSpPr>
          <p:grpSpPr bwMode="auto">
            <a:xfrm>
              <a:off x="1434" y="3163"/>
              <a:ext cx="316" cy="147"/>
              <a:chOff x="1434" y="3163"/>
              <a:chExt cx="316" cy="147"/>
            </a:xfrm>
          </p:grpSpPr>
          <p:sp>
            <p:nvSpPr>
              <p:cNvPr id="259174" name="Oval 33"/>
              <p:cNvSpPr>
                <a:spLocks noChangeArrowheads="1"/>
              </p:cNvSpPr>
              <p:nvPr/>
            </p:nvSpPr>
            <p:spPr bwMode="auto">
              <a:xfrm>
                <a:off x="1437" y="3229"/>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9175" name="Line 34"/>
              <p:cNvSpPr>
                <a:spLocks noChangeShapeType="1"/>
              </p:cNvSpPr>
              <p:nvPr/>
            </p:nvSpPr>
            <p:spPr bwMode="auto">
              <a:xfrm>
                <a:off x="1437" y="322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176" name="Line 35"/>
              <p:cNvSpPr>
                <a:spLocks noChangeShapeType="1"/>
              </p:cNvSpPr>
              <p:nvPr/>
            </p:nvSpPr>
            <p:spPr bwMode="auto">
              <a:xfrm>
                <a:off x="1750" y="322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177" name="Rectangle 36"/>
              <p:cNvSpPr>
                <a:spLocks noChangeArrowheads="1"/>
              </p:cNvSpPr>
              <p:nvPr/>
            </p:nvSpPr>
            <p:spPr bwMode="auto">
              <a:xfrm>
                <a:off x="1437" y="3222"/>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solidFill>
                    <a:srgbClr val="000000"/>
                  </a:solidFill>
                  <a:latin typeface="Arial" panose="020B0604020202020204" pitchFamily="34" charset="0"/>
                  <a:ea typeface="MS PGothic" panose="020B0600070205080204" pitchFamily="34" charset="-128"/>
                </a:endParaRPr>
              </a:p>
            </p:txBody>
          </p:sp>
          <p:sp>
            <p:nvSpPr>
              <p:cNvPr id="259178" name="Oval 37"/>
              <p:cNvSpPr>
                <a:spLocks noChangeArrowheads="1"/>
              </p:cNvSpPr>
              <p:nvPr/>
            </p:nvSpPr>
            <p:spPr bwMode="auto">
              <a:xfrm>
                <a:off x="1434" y="3163"/>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9179" name="Rectangle 38"/>
              <p:cNvSpPr>
                <a:spLocks noChangeArrowheads="1"/>
              </p:cNvSpPr>
              <p:nvPr/>
            </p:nvSpPr>
            <p:spPr bwMode="auto">
              <a:xfrm>
                <a:off x="1521" y="3176"/>
                <a:ext cx="142" cy="11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grpSp>
        <p:sp>
          <p:nvSpPr>
            <p:cNvPr id="259173" name="Text Box 39"/>
            <p:cNvSpPr txBox="1">
              <a:spLocks noChangeArrowheads="1"/>
            </p:cNvSpPr>
            <p:nvPr/>
          </p:nvSpPr>
          <p:spPr bwMode="auto">
            <a:xfrm>
              <a:off x="1448" y="3104"/>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solidFill>
                    <a:srgbClr val="000000"/>
                  </a:solidFill>
                  <a:latin typeface="Arial" panose="020B0604020202020204" pitchFamily="34" charset="0"/>
                  <a:ea typeface="MS PGothic" panose="020B0600070205080204" pitchFamily="34" charset="-128"/>
                </a:rPr>
                <a:t>3a</a:t>
              </a:r>
              <a:endParaRPr lang="en-US" altLang="zh-CN" sz="2400">
                <a:solidFill>
                  <a:srgbClr val="000000"/>
                </a:solidFill>
                <a:latin typeface="Arial" panose="020B0604020202020204" pitchFamily="34" charset="0"/>
                <a:ea typeface="MS PGothic" panose="020B0600070205080204" pitchFamily="34" charset="-128"/>
              </a:endParaRPr>
            </a:p>
          </p:txBody>
        </p:sp>
      </p:grpSp>
      <p:grpSp>
        <p:nvGrpSpPr>
          <p:cNvPr id="259088" name="Group 40"/>
          <p:cNvGrpSpPr>
            <a:grpSpLocks/>
          </p:cNvGrpSpPr>
          <p:nvPr/>
        </p:nvGrpSpPr>
        <p:grpSpPr bwMode="auto">
          <a:xfrm>
            <a:off x="4108450" y="2511426"/>
            <a:ext cx="2660650" cy="1122363"/>
            <a:chOff x="1572" y="3293"/>
            <a:chExt cx="1676" cy="707"/>
          </a:xfrm>
        </p:grpSpPr>
        <p:sp>
          <p:nvSpPr>
            <p:cNvPr id="259129" name="Freeform 41"/>
            <p:cNvSpPr>
              <a:spLocks noChangeArrowheads="1"/>
            </p:cNvSpPr>
            <p:nvPr/>
          </p:nvSpPr>
          <p:spPr bwMode="auto">
            <a:xfrm>
              <a:off x="1572" y="3293"/>
              <a:ext cx="1676" cy="707"/>
            </a:xfrm>
            <a:custGeom>
              <a:avLst/>
              <a:gdLst>
                <a:gd name="T0" fmla="*/ 164 w 1583"/>
                <a:gd name="T1" fmla="*/ 232 h 682"/>
                <a:gd name="T2" fmla="*/ 431 w 1583"/>
                <a:gd name="T3" fmla="*/ 77 h 682"/>
                <a:gd name="T4" fmla="*/ 831 w 1583"/>
                <a:gd name="T5" fmla="*/ 21 h 682"/>
                <a:gd name="T6" fmla="*/ 1225 w 1583"/>
                <a:gd name="T7" fmla="*/ 201 h 682"/>
                <a:gd name="T8" fmla="*/ 1656 w 1583"/>
                <a:gd name="T9" fmla="*/ 444 h 682"/>
                <a:gd name="T10" fmla="*/ 1347 w 1583"/>
                <a:gd name="T11" fmla="*/ 668 h 682"/>
                <a:gd name="T12" fmla="*/ 731 w 1583"/>
                <a:gd name="T13" fmla="*/ 680 h 682"/>
                <a:gd name="T14" fmla="*/ 94 w 1583"/>
                <a:gd name="T15" fmla="*/ 618 h 682"/>
                <a:gd name="T16" fmla="*/ 164 w 1583"/>
                <a:gd name="T17" fmla="*/ 232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9130" name="Text Box 42"/>
            <p:cNvSpPr txBox="1">
              <a:spLocks noChangeArrowheads="1"/>
            </p:cNvSpPr>
            <p:nvPr/>
          </p:nvSpPr>
          <p:spPr bwMode="auto">
            <a:xfrm>
              <a:off x="1719" y="3724"/>
              <a:ext cx="4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000">
                  <a:solidFill>
                    <a:srgbClr val="000000"/>
                  </a:solidFill>
                  <a:latin typeface="Arial" panose="020B0604020202020204" pitchFamily="34" charset="0"/>
                  <a:ea typeface="MS PGothic" panose="020B0600070205080204" pitchFamily="34" charset="-128"/>
                </a:rPr>
                <a:t>AS1</a:t>
              </a:r>
              <a:endParaRPr lang="en-US" altLang="zh-CN">
                <a:solidFill>
                  <a:srgbClr val="000000"/>
                </a:solidFill>
                <a:latin typeface="Arial" panose="020B0604020202020204" pitchFamily="34" charset="0"/>
                <a:ea typeface="MS PGothic" panose="020B0600070205080204" pitchFamily="34" charset="-128"/>
              </a:endParaRPr>
            </a:p>
          </p:txBody>
        </p:sp>
        <p:sp>
          <p:nvSpPr>
            <p:cNvPr id="259131" name="Line 43"/>
            <p:cNvSpPr>
              <a:spLocks noChangeShapeType="1"/>
            </p:cNvSpPr>
            <p:nvPr/>
          </p:nvSpPr>
          <p:spPr bwMode="auto">
            <a:xfrm flipH="1">
              <a:off x="2134" y="3469"/>
              <a:ext cx="93" cy="10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132" name="Line 44"/>
            <p:cNvSpPr>
              <a:spLocks noChangeShapeType="1"/>
            </p:cNvSpPr>
            <p:nvPr/>
          </p:nvSpPr>
          <p:spPr bwMode="auto">
            <a:xfrm>
              <a:off x="2388" y="3491"/>
              <a:ext cx="3" cy="2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133" name="Line 45"/>
            <p:cNvSpPr>
              <a:spLocks noChangeShapeType="1"/>
            </p:cNvSpPr>
            <p:nvPr/>
          </p:nvSpPr>
          <p:spPr bwMode="auto">
            <a:xfrm>
              <a:off x="2490" y="3461"/>
              <a:ext cx="313" cy="2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134" name="Line 46"/>
            <p:cNvSpPr>
              <a:spLocks noChangeShapeType="1"/>
            </p:cNvSpPr>
            <p:nvPr/>
          </p:nvSpPr>
          <p:spPr bwMode="auto">
            <a:xfrm flipH="1">
              <a:off x="2566" y="3749"/>
              <a:ext cx="237" cy="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135" name="Line 47"/>
            <p:cNvSpPr>
              <a:spLocks noChangeShapeType="1"/>
            </p:cNvSpPr>
            <p:nvPr/>
          </p:nvSpPr>
          <p:spPr bwMode="auto">
            <a:xfrm flipH="1" flipV="1">
              <a:off x="2202" y="3638"/>
              <a:ext cx="568"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136" name="Line 48"/>
            <p:cNvSpPr>
              <a:spLocks noChangeShapeType="1"/>
            </p:cNvSpPr>
            <p:nvPr/>
          </p:nvSpPr>
          <p:spPr bwMode="auto">
            <a:xfrm>
              <a:off x="2143" y="3689"/>
              <a:ext cx="127" cy="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59137" name="Group 49"/>
            <p:cNvGrpSpPr>
              <a:grpSpLocks/>
            </p:cNvGrpSpPr>
            <p:nvPr/>
          </p:nvGrpSpPr>
          <p:grpSpPr bwMode="auto">
            <a:xfrm>
              <a:off x="2202" y="3293"/>
              <a:ext cx="316" cy="250"/>
              <a:chOff x="2055" y="3447"/>
              <a:chExt cx="316" cy="250"/>
            </a:xfrm>
          </p:grpSpPr>
          <p:sp>
            <p:nvSpPr>
              <p:cNvPr id="259164" name="Oval 50"/>
              <p:cNvSpPr>
                <a:spLocks noChangeArrowheads="1"/>
              </p:cNvSpPr>
              <p:nvPr/>
            </p:nvSpPr>
            <p:spPr bwMode="auto">
              <a:xfrm>
                <a:off x="2058" y="3571"/>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9165" name="Line 51"/>
              <p:cNvSpPr>
                <a:spLocks noChangeShapeType="1"/>
              </p:cNvSpPr>
              <p:nvPr/>
            </p:nvSpPr>
            <p:spPr bwMode="auto">
              <a:xfrm>
                <a:off x="2058" y="356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166" name="Line 52"/>
              <p:cNvSpPr>
                <a:spLocks noChangeShapeType="1"/>
              </p:cNvSpPr>
              <p:nvPr/>
            </p:nvSpPr>
            <p:spPr bwMode="auto">
              <a:xfrm>
                <a:off x="2371" y="356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167" name="Rectangle 53"/>
              <p:cNvSpPr>
                <a:spLocks noChangeArrowheads="1"/>
              </p:cNvSpPr>
              <p:nvPr/>
            </p:nvSpPr>
            <p:spPr bwMode="auto">
              <a:xfrm>
                <a:off x="2058" y="356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solidFill>
                    <a:srgbClr val="000000"/>
                  </a:solidFill>
                  <a:latin typeface="Arial" panose="020B0604020202020204" pitchFamily="34" charset="0"/>
                  <a:ea typeface="MS PGothic" panose="020B0600070205080204" pitchFamily="34" charset="-128"/>
                </a:endParaRPr>
              </a:p>
            </p:txBody>
          </p:sp>
          <p:sp>
            <p:nvSpPr>
              <p:cNvPr id="259168" name="Oval 54"/>
              <p:cNvSpPr>
                <a:spLocks noChangeArrowheads="1"/>
              </p:cNvSpPr>
              <p:nvPr/>
            </p:nvSpPr>
            <p:spPr bwMode="auto">
              <a:xfrm>
                <a:off x="2055" y="3505"/>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grpSp>
            <p:nvGrpSpPr>
              <p:cNvPr id="259169" name="Group 55"/>
              <p:cNvGrpSpPr>
                <a:grpSpLocks/>
              </p:cNvGrpSpPr>
              <p:nvPr/>
            </p:nvGrpSpPr>
            <p:grpSpPr bwMode="auto">
              <a:xfrm>
                <a:off x="2072" y="3447"/>
                <a:ext cx="285" cy="250"/>
                <a:chOff x="2912" y="2425"/>
                <a:chExt cx="292" cy="250"/>
              </a:xfrm>
            </p:grpSpPr>
            <p:sp>
              <p:nvSpPr>
                <p:cNvPr id="259170" name="Rectangle 56"/>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9171" name="Text Box 57"/>
                <p:cNvSpPr txBox="1">
                  <a:spLocks noChangeArrowheads="1"/>
                </p:cNvSpPr>
                <p:nvPr/>
              </p:nvSpPr>
              <p:spPr bwMode="auto">
                <a:xfrm>
                  <a:off x="2912" y="2425"/>
                  <a:ext cx="2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solidFill>
                        <a:srgbClr val="000000"/>
                      </a:solidFill>
                      <a:latin typeface="Arial" panose="020B0604020202020204" pitchFamily="34" charset="0"/>
                      <a:ea typeface="MS PGothic" panose="020B0600070205080204" pitchFamily="34" charset="-128"/>
                    </a:rPr>
                    <a:t>1c</a:t>
                  </a:r>
                </a:p>
              </p:txBody>
            </p:sp>
          </p:grpSp>
        </p:grpSp>
        <p:grpSp>
          <p:nvGrpSpPr>
            <p:cNvPr id="259138" name="Group 58"/>
            <p:cNvGrpSpPr>
              <a:grpSpLocks/>
            </p:cNvGrpSpPr>
            <p:nvPr/>
          </p:nvGrpSpPr>
          <p:grpSpPr bwMode="auto">
            <a:xfrm>
              <a:off x="1896" y="3507"/>
              <a:ext cx="316" cy="250"/>
              <a:chOff x="1749" y="3661"/>
              <a:chExt cx="316" cy="250"/>
            </a:xfrm>
          </p:grpSpPr>
          <p:sp>
            <p:nvSpPr>
              <p:cNvPr id="259157" name="Oval 59"/>
              <p:cNvSpPr>
                <a:spLocks noChangeArrowheads="1"/>
              </p:cNvSpPr>
              <p:nvPr/>
            </p:nvSpPr>
            <p:spPr bwMode="auto">
              <a:xfrm>
                <a:off x="1752" y="3781"/>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9158" name="Line 60"/>
              <p:cNvSpPr>
                <a:spLocks noChangeShapeType="1"/>
              </p:cNvSpPr>
              <p:nvPr/>
            </p:nvSpPr>
            <p:spPr bwMode="auto">
              <a:xfrm>
                <a:off x="1752" y="377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159" name="Line 61"/>
              <p:cNvSpPr>
                <a:spLocks noChangeShapeType="1"/>
              </p:cNvSpPr>
              <p:nvPr/>
            </p:nvSpPr>
            <p:spPr bwMode="auto">
              <a:xfrm>
                <a:off x="2065" y="377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160" name="Rectangle 62"/>
              <p:cNvSpPr>
                <a:spLocks noChangeArrowheads="1"/>
              </p:cNvSpPr>
              <p:nvPr/>
            </p:nvSpPr>
            <p:spPr bwMode="auto">
              <a:xfrm>
                <a:off x="1752" y="377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solidFill>
                    <a:srgbClr val="000000"/>
                  </a:solidFill>
                  <a:latin typeface="Arial" panose="020B0604020202020204" pitchFamily="34" charset="0"/>
                  <a:ea typeface="MS PGothic" panose="020B0600070205080204" pitchFamily="34" charset="-128"/>
                </a:endParaRPr>
              </a:p>
            </p:txBody>
          </p:sp>
          <p:sp>
            <p:nvSpPr>
              <p:cNvPr id="259161" name="Oval 63"/>
              <p:cNvSpPr>
                <a:spLocks noChangeArrowheads="1"/>
              </p:cNvSpPr>
              <p:nvPr/>
            </p:nvSpPr>
            <p:spPr bwMode="auto">
              <a:xfrm>
                <a:off x="1749" y="3719"/>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9162" name="Rectangle 64"/>
              <p:cNvSpPr>
                <a:spLocks noChangeArrowheads="1"/>
              </p:cNvSpPr>
              <p:nvPr/>
            </p:nvSpPr>
            <p:spPr bwMode="auto">
              <a:xfrm>
                <a:off x="1834" y="3746"/>
                <a:ext cx="142" cy="9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9163" name="Text Box 65"/>
              <p:cNvSpPr txBox="1">
                <a:spLocks noChangeArrowheads="1"/>
              </p:cNvSpPr>
              <p:nvPr/>
            </p:nvSpPr>
            <p:spPr bwMode="auto">
              <a:xfrm>
                <a:off x="1765" y="3661"/>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solidFill>
                      <a:srgbClr val="000000"/>
                    </a:solidFill>
                    <a:latin typeface="Arial" panose="020B0604020202020204" pitchFamily="34" charset="0"/>
                    <a:ea typeface="MS PGothic" panose="020B0600070205080204" pitchFamily="34" charset="-128"/>
                  </a:rPr>
                  <a:t>1a</a:t>
                </a:r>
                <a:endParaRPr lang="en-US" altLang="zh-CN" sz="2400">
                  <a:solidFill>
                    <a:srgbClr val="000000"/>
                  </a:solidFill>
                  <a:latin typeface="Arial" panose="020B0604020202020204" pitchFamily="34" charset="0"/>
                  <a:ea typeface="MS PGothic" panose="020B0600070205080204" pitchFamily="34" charset="-128"/>
                </a:endParaRPr>
              </a:p>
            </p:txBody>
          </p:sp>
        </p:grpSp>
        <p:grpSp>
          <p:nvGrpSpPr>
            <p:cNvPr id="259139" name="Group 66"/>
            <p:cNvGrpSpPr>
              <a:grpSpLocks/>
            </p:cNvGrpSpPr>
            <p:nvPr/>
          </p:nvGrpSpPr>
          <p:grpSpPr bwMode="auto">
            <a:xfrm>
              <a:off x="2238" y="3689"/>
              <a:ext cx="316" cy="250"/>
              <a:chOff x="2091" y="3843"/>
              <a:chExt cx="316" cy="250"/>
            </a:xfrm>
          </p:grpSpPr>
          <p:sp>
            <p:nvSpPr>
              <p:cNvPr id="259149" name="Oval 67"/>
              <p:cNvSpPr>
                <a:spLocks noChangeArrowheads="1"/>
              </p:cNvSpPr>
              <p:nvPr/>
            </p:nvSpPr>
            <p:spPr bwMode="auto">
              <a:xfrm>
                <a:off x="2094" y="3967"/>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9150" name="Line 68"/>
              <p:cNvSpPr>
                <a:spLocks noChangeShapeType="1"/>
              </p:cNvSpPr>
              <p:nvPr/>
            </p:nvSpPr>
            <p:spPr bwMode="auto">
              <a:xfrm>
                <a:off x="2094" y="3960"/>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151" name="Line 69"/>
              <p:cNvSpPr>
                <a:spLocks noChangeShapeType="1"/>
              </p:cNvSpPr>
              <p:nvPr/>
            </p:nvSpPr>
            <p:spPr bwMode="auto">
              <a:xfrm>
                <a:off x="2407" y="3960"/>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152" name="Rectangle 70"/>
              <p:cNvSpPr>
                <a:spLocks noChangeArrowheads="1"/>
              </p:cNvSpPr>
              <p:nvPr/>
            </p:nvSpPr>
            <p:spPr bwMode="auto">
              <a:xfrm>
                <a:off x="2094" y="3960"/>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solidFill>
                    <a:srgbClr val="000000"/>
                  </a:solidFill>
                  <a:latin typeface="Arial" panose="020B0604020202020204" pitchFamily="34" charset="0"/>
                  <a:ea typeface="MS PGothic" panose="020B0600070205080204" pitchFamily="34" charset="-128"/>
                </a:endParaRPr>
              </a:p>
            </p:txBody>
          </p:sp>
          <p:sp>
            <p:nvSpPr>
              <p:cNvPr id="259153" name="Oval 71"/>
              <p:cNvSpPr>
                <a:spLocks noChangeArrowheads="1"/>
              </p:cNvSpPr>
              <p:nvPr/>
            </p:nvSpPr>
            <p:spPr bwMode="auto">
              <a:xfrm>
                <a:off x="2091" y="3901"/>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grpSp>
            <p:nvGrpSpPr>
              <p:cNvPr id="259154" name="Group 72"/>
              <p:cNvGrpSpPr>
                <a:grpSpLocks/>
              </p:cNvGrpSpPr>
              <p:nvPr/>
            </p:nvGrpSpPr>
            <p:grpSpPr bwMode="auto">
              <a:xfrm>
                <a:off x="2106" y="3843"/>
                <a:ext cx="294" cy="250"/>
                <a:chOff x="2910" y="2425"/>
                <a:chExt cx="296" cy="250"/>
              </a:xfrm>
            </p:grpSpPr>
            <p:sp>
              <p:nvSpPr>
                <p:cNvPr id="259155" name="Rectangle 73"/>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9156" name="Text Box 74"/>
                <p:cNvSpPr txBox="1">
                  <a:spLocks noChangeArrowheads="1"/>
                </p:cNvSpPr>
                <p:nvPr/>
              </p:nvSpPr>
              <p:spPr bwMode="auto">
                <a:xfrm>
                  <a:off x="2910" y="2425"/>
                  <a:ext cx="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solidFill>
                        <a:srgbClr val="000000"/>
                      </a:solidFill>
                      <a:latin typeface="Arial" panose="020B0604020202020204" pitchFamily="34" charset="0"/>
                      <a:ea typeface="MS PGothic" panose="020B0600070205080204" pitchFamily="34" charset="-128"/>
                    </a:rPr>
                    <a:t>1d</a:t>
                  </a:r>
                </a:p>
              </p:txBody>
            </p:sp>
          </p:grpSp>
        </p:grpSp>
        <p:grpSp>
          <p:nvGrpSpPr>
            <p:cNvPr id="259140" name="Group 75"/>
            <p:cNvGrpSpPr>
              <a:grpSpLocks/>
            </p:cNvGrpSpPr>
            <p:nvPr/>
          </p:nvGrpSpPr>
          <p:grpSpPr bwMode="auto">
            <a:xfrm>
              <a:off x="2778" y="3573"/>
              <a:ext cx="316" cy="250"/>
              <a:chOff x="2016" y="1976"/>
              <a:chExt cx="316" cy="250"/>
            </a:xfrm>
          </p:grpSpPr>
          <p:sp>
            <p:nvSpPr>
              <p:cNvPr id="259141" name="Oval 76"/>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9142" name="Line 77"/>
              <p:cNvSpPr>
                <a:spLocks noChangeShapeType="1"/>
              </p:cNvSpPr>
              <p:nvPr/>
            </p:nvSpPr>
            <p:spPr bwMode="auto">
              <a:xfrm>
                <a:off x="2019"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143" name="Line 78"/>
              <p:cNvSpPr>
                <a:spLocks noChangeShapeType="1"/>
              </p:cNvSpPr>
              <p:nvPr/>
            </p:nvSpPr>
            <p:spPr bwMode="auto">
              <a:xfrm>
                <a:off x="2332"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144" name="Rectangle 79"/>
              <p:cNvSpPr>
                <a:spLocks noChangeArrowheads="1"/>
              </p:cNvSpPr>
              <p:nvPr/>
            </p:nvSpPr>
            <p:spPr bwMode="auto">
              <a:xfrm>
                <a:off x="2019" y="2095"/>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solidFill>
                    <a:srgbClr val="000000"/>
                  </a:solidFill>
                  <a:latin typeface="Arial" panose="020B0604020202020204" pitchFamily="34" charset="0"/>
                  <a:ea typeface="MS PGothic" panose="020B0600070205080204" pitchFamily="34" charset="-128"/>
                </a:endParaRPr>
              </a:p>
            </p:txBody>
          </p:sp>
          <p:sp>
            <p:nvSpPr>
              <p:cNvPr id="259145" name="Oval 80"/>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grpSp>
            <p:nvGrpSpPr>
              <p:cNvPr id="259146" name="Group 81"/>
              <p:cNvGrpSpPr>
                <a:grpSpLocks/>
              </p:cNvGrpSpPr>
              <p:nvPr/>
            </p:nvGrpSpPr>
            <p:grpSpPr bwMode="auto">
              <a:xfrm>
                <a:off x="2029" y="1976"/>
                <a:ext cx="294" cy="250"/>
                <a:chOff x="2909" y="2425"/>
                <a:chExt cx="299" cy="250"/>
              </a:xfrm>
            </p:grpSpPr>
            <p:sp>
              <p:nvSpPr>
                <p:cNvPr id="259147" name="Rectangle 82"/>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9148" name="Text Box 83"/>
                <p:cNvSpPr txBox="1">
                  <a:spLocks noChangeArrowheads="1"/>
                </p:cNvSpPr>
                <p:nvPr/>
              </p:nvSpPr>
              <p:spPr bwMode="auto">
                <a:xfrm>
                  <a:off x="2909" y="2425"/>
                  <a:ext cx="2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solidFill>
                        <a:srgbClr val="000000"/>
                      </a:solidFill>
                      <a:latin typeface="Arial" panose="020B0604020202020204" pitchFamily="34" charset="0"/>
                      <a:ea typeface="MS PGothic" panose="020B0600070205080204" pitchFamily="34" charset="-128"/>
                    </a:rPr>
                    <a:t>1b</a:t>
                  </a:r>
                  <a:endParaRPr lang="en-US" altLang="zh-CN" sz="2400">
                    <a:solidFill>
                      <a:srgbClr val="000000"/>
                    </a:solidFill>
                    <a:latin typeface="Arial" panose="020B0604020202020204" pitchFamily="34" charset="0"/>
                    <a:ea typeface="MS PGothic" panose="020B0600070205080204" pitchFamily="34" charset="-128"/>
                  </a:endParaRPr>
                </a:p>
              </p:txBody>
            </p:sp>
          </p:grpSp>
        </p:grpSp>
      </p:grpSp>
      <p:grpSp>
        <p:nvGrpSpPr>
          <p:cNvPr id="259089" name="Group 84"/>
          <p:cNvGrpSpPr>
            <a:grpSpLocks/>
          </p:cNvGrpSpPr>
          <p:nvPr/>
        </p:nvGrpSpPr>
        <p:grpSpPr bwMode="auto">
          <a:xfrm>
            <a:off x="7027863" y="2608264"/>
            <a:ext cx="501650" cy="396875"/>
            <a:chOff x="3537" y="3473"/>
            <a:chExt cx="316" cy="250"/>
          </a:xfrm>
        </p:grpSpPr>
        <p:sp>
          <p:nvSpPr>
            <p:cNvPr id="259122" name="Oval 85"/>
            <p:cNvSpPr>
              <a:spLocks noChangeArrowheads="1"/>
            </p:cNvSpPr>
            <p:nvPr/>
          </p:nvSpPr>
          <p:spPr bwMode="auto">
            <a:xfrm>
              <a:off x="3540" y="3598"/>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9123" name="Line 86"/>
            <p:cNvSpPr>
              <a:spLocks noChangeShapeType="1"/>
            </p:cNvSpPr>
            <p:nvPr/>
          </p:nvSpPr>
          <p:spPr bwMode="auto">
            <a:xfrm>
              <a:off x="3540" y="359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124" name="Line 87"/>
            <p:cNvSpPr>
              <a:spLocks noChangeShapeType="1"/>
            </p:cNvSpPr>
            <p:nvPr/>
          </p:nvSpPr>
          <p:spPr bwMode="auto">
            <a:xfrm>
              <a:off x="3853" y="359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125" name="Rectangle 88"/>
            <p:cNvSpPr>
              <a:spLocks noChangeArrowheads="1"/>
            </p:cNvSpPr>
            <p:nvPr/>
          </p:nvSpPr>
          <p:spPr bwMode="auto">
            <a:xfrm>
              <a:off x="3540" y="3591"/>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solidFill>
                  <a:srgbClr val="000000"/>
                </a:solidFill>
                <a:latin typeface="Arial" panose="020B0604020202020204" pitchFamily="34" charset="0"/>
                <a:ea typeface="MS PGothic" panose="020B0600070205080204" pitchFamily="34" charset="-128"/>
              </a:endParaRPr>
            </a:p>
          </p:txBody>
        </p:sp>
        <p:sp>
          <p:nvSpPr>
            <p:cNvPr id="259126" name="Oval 89"/>
            <p:cNvSpPr>
              <a:spLocks noChangeArrowheads="1"/>
            </p:cNvSpPr>
            <p:nvPr/>
          </p:nvSpPr>
          <p:spPr bwMode="auto">
            <a:xfrm>
              <a:off x="3537" y="3532"/>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9127" name="Rectangle 90"/>
            <p:cNvSpPr>
              <a:spLocks noChangeArrowheads="1"/>
            </p:cNvSpPr>
            <p:nvPr/>
          </p:nvSpPr>
          <p:spPr bwMode="auto">
            <a:xfrm>
              <a:off x="3624" y="3545"/>
              <a:ext cx="141" cy="12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9128" name="Text Box 91"/>
            <p:cNvSpPr txBox="1">
              <a:spLocks noChangeArrowheads="1"/>
            </p:cNvSpPr>
            <p:nvPr/>
          </p:nvSpPr>
          <p:spPr bwMode="auto">
            <a:xfrm>
              <a:off x="3551" y="3473"/>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solidFill>
                    <a:srgbClr val="000000"/>
                  </a:solidFill>
                  <a:latin typeface="Arial" panose="020B0604020202020204" pitchFamily="34" charset="0"/>
                  <a:ea typeface="MS PGothic" panose="020B0600070205080204" pitchFamily="34" charset="-128"/>
                </a:rPr>
                <a:t>2a</a:t>
              </a:r>
              <a:endParaRPr lang="en-US" altLang="zh-CN" sz="2400">
                <a:solidFill>
                  <a:srgbClr val="000000"/>
                </a:solidFill>
                <a:latin typeface="Arial" panose="020B0604020202020204" pitchFamily="34" charset="0"/>
                <a:ea typeface="MS PGothic" panose="020B0600070205080204" pitchFamily="34" charset="-128"/>
              </a:endParaRPr>
            </a:p>
          </p:txBody>
        </p:sp>
      </p:grpSp>
      <p:sp>
        <p:nvSpPr>
          <p:cNvPr id="259090" name="Line 92"/>
          <p:cNvSpPr>
            <a:spLocks noChangeShapeType="1"/>
          </p:cNvSpPr>
          <p:nvPr/>
        </p:nvSpPr>
        <p:spPr bwMode="auto">
          <a:xfrm>
            <a:off x="8248650" y="2525713"/>
            <a:ext cx="857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091" name="Line 93"/>
          <p:cNvSpPr>
            <a:spLocks noChangeShapeType="1"/>
          </p:cNvSpPr>
          <p:nvPr/>
        </p:nvSpPr>
        <p:spPr bwMode="auto">
          <a:xfrm>
            <a:off x="8502651" y="2990850"/>
            <a:ext cx="735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092" name="Line 94"/>
          <p:cNvSpPr>
            <a:spLocks noChangeShapeType="1"/>
          </p:cNvSpPr>
          <p:nvPr/>
        </p:nvSpPr>
        <p:spPr bwMode="auto">
          <a:xfrm>
            <a:off x="7534275" y="2836863"/>
            <a:ext cx="48895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093" name="Line 95"/>
          <p:cNvSpPr>
            <a:spLocks noChangeShapeType="1"/>
          </p:cNvSpPr>
          <p:nvPr/>
        </p:nvSpPr>
        <p:spPr bwMode="auto">
          <a:xfrm>
            <a:off x="8143876" y="2635250"/>
            <a:ext cx="68263"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59094" name="Group 96"/>
          <p:cNvGrpSpPr>
            <a:grpSpLocks/>
          </p:cNvGrpSpPr>
          <p:nvPr/>
        </p:nvGrpSpPr>
        <p:grpSpPr bwMode="auto">
          <a:xfrm>
            <a:off x="7754938" y="2330451"/>
            <a:ext cx="501650" cy="396875"/>
            <a:chOff x="4320" y="1936"/>
            <a:chExt cx="316" cy="250"/>
          </a:xfrm>
        </p:grpSpPr>
        <p:sp>
          <p:nvSpPr>
            <p:cNvPr id="259115" name="Oval 97"/>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9116" name="Line 98"/>
            <p:cNvSpPr>
              <a:spLocks noChangeShapeType="1"/>
            </p:cNvSpPr>
            <p:nvPr/>
          </p:nvSpPr>
          <p:spPr bwMode="auto">
            <a:xfrm>
              <a:off x="4323" y="20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117" name="Line 99"/>
            <p:cNvSpPr>
              <a:spLocks noChangeShapeType="1"/>
            </p:cNvSpPr>
            <p:nvPr/>
          </p:nvSpPr>
          <p:spPr bwMode="auto">
            <a:xfrm>
              <a:off x="4636" y="20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118" name="Rectangle 100"/>
            <p:cNvSpPr>
              <a:spLocks noChangeArrowheads="1"/>
            </p:cNvSpPr>
            <p:nvPr/>
          </p:nvSpPr>
          <p:spPr bwMode="auto">
            <a:xfrm>
              <a:off x="4323" y="20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solidFill>
                  <a:srgbClr val="000000"/>
                </a:solidFill>
                <a:latin typeface="Arial" panose="020B0604020202020204" pitchFamily="34" charset="0"/>
                <a:ea typeface="MS PGothic" panose="020B0600070205080204" pitchFamily="34" charset="-128"/>
              </a:endParaRPr>
            </a:p>
          </p:txBody>
        </p:sp>
        <p:sp>
          <p:nvSpPr>
            <p:cNvPr id="259119" name="Oval 101"/>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9120" name="Rectangle 102"/>
            <p:cNvSpPr>
              <a:spLocks noChangeArrowheads="1"/>
            </p:cNvSpPr>
            <p:nvPr/>
          </p:nvSpPr>
          <p:spPr bwMode="auto">
            <a:xfrm>
              <a:off x="4407" y="2001"/>
              <a:ext cx="141" cy="11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9121" name="Text Box 103"/>
            <p:cNvSpPr txBox="1">
              <a:spLocks noChangeArrowheads="1"/>
            </p:cNvSpPr>
            <p:nvPr/>
          </p:nvSpPr>
          <p:spPr bwMode="auto">
            <a:xfrm>
              <a:off x="4338" y="1936"/>
              <a:ext cx="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solidFill>
                    <a:srgbClr val="000000"/>
                  </a:solidFill>
                  <a:latin typeface="Arial" panose="020B0604020202020204" pitchFamily="34" charset="0"/>
                  <a:ea typeface="MS PGothic" panose="020B0600070205080204" pitchFamily="34" charset="-128"/>
                </a:rPr>
                <a:t>2c</a:t>
              </a:r>
              <a:endParaRPr lang="en-US" altLang="zh-CN" sz="2400">
                <a:solidFill>
                  <a:srgbClr val="000000"/>
                </a:solidFill>
                <a:latin typeface="Arial" panose="020B0604020202020204" pitchFamily="34" charset="0"/>
                <a:ea typeface="MS PGothic" panose="020B0600070205080204" pitchFamily="34" charset="-128"/>
              </a:endParaRPr>
            </a:p>
          </p:txBody>
        </p:sp>
      </p:grpSp>
      <p:grpSp>
        <p:nvGrpSpPr>
          <p:cNvPr id="259095" name="Group 104"/>
          <p:cNvGrpSpPr>
            <a:grpSpLocks/>
          </p:cNvGrpSpPr>
          <p:nvPr/>
        </p:nvGrpSpPr>
        <p:grpSpPr bwMode="auto">
          <a:xfrm>
            <a:off x="8018463" y="2786064"/>
            <a:ext cx="501650" cy="396875"/>
            <a:chOff x="4596" y="2158"/>
            <a:chExt cx="316" cy="250"/>
          </a:xfrm>
        </p:grpSpPr>
        <p:sp>
          <p:nvSpPr>
            <p:cNvPr id="259108" name="Oval 105"/>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9109" name="Line 106"/>
            <p:cNvSpPr>
              <a:spLocks noChangeShapeType="1"/>
            </p:cNvSpPr>
            <p:nvPr/>
          </p:nvSpPr>
          <p:spPr bwMode="auto">
            <a:xfrm>
              <a:off x="4599" y="226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110" name="Line 107"/>
            <p:cNvSpPr>
              <a:spLocks noChangeShapeType="1"/>
            </p:cNvSpPr>
            <p:nvPr/>
          </p:nvSpPr>
          <p:spPr bwMode="auto">
            <a:xfrm>
              <a:off x="4912" y="226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111" name="Rectangle 108"/>
            <p:cNvSpPr>
              <a:spLocks noChangeArrowheads="1"/>
            </p:cNvSpPr>
            <p:nvPr/>
          </p:nvSpPr>
          <p:spPr bwMode="auto">
            <a:xfrm>
              <a:off x="4599" y="2269"/>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solidFill>
                  <a:srgbClr val="000000"/>
                </a:solidFill>
                <a:latin typeface="Arial" panose="020B0604020202020204" pitchFamily="34" charset="0"/>
                <a:ea typeface="MS PGothic" panose="020B0600070205080204" pitchFamily="34" charset="-128"/>
              </a:endParaRPr>
            </a:p>
          </p:txBody>
        </p:sp>
        <p:sp>
          <p:nvSpPr>
            <p:cNvPr id="259112" name="Oval 109"/>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9113" name="Rectangle 110"/>
            <p:cNvSpPr>
              <a:spLocks noChangeArrowheads="1"/>
            </p:cNvSpPr>
            <p:nvPr/>
          </p:nvSpPr>
          <p:spPr bwMode="auto">
            <a:xfrm>
              <a:off x="4683" y="2223"/>
              <a:ext cx="142" cy="11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9114" name="Text Box 111"/>
            <p:cNvSpPr txBox="1">
              <a:spLocks noChangeArrowheads="1"/>
            </p:cNvSpPr>
            <p:nvPr/>
          </p:nvSpPr>
          <p:spPr bwMode="auto">
            <a:xfrm>
              <a:off x="4610" y="2158"/>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solidFill>
                    <a:srgbClr val="000000"/>
                  </a:solidFill>
                  <a:latin typeface="Arial" panose="020B0604020202020204" pitchFamily="34" charset="0"/>
                  <a:ea typeface="MS PGothic" panose="020B0600070205080204" pitchFamily="34" charset="-128"/>
                </a:rPr>
                <a:t>2b</a:t>
              </a:r>
              <a:endParaRPr lang="en-US" altLang="zh-CN" sz="2400">
                <a:solidFill>
                  <a:srgbClr val="000000"/>
                </a:solidFill>
                <a:latin typeface="Arial" panose="020B0604020202020204" pitchFamily="34" charset="0"/>
                <a:ea typeface="MS PGothic" panose="020B0600070205080204" pitchFamily="34" charset="-128"/>
              </a:endParaRPr>
            </a:p>
          </p:txBody>
        </p:sp>
      </p:grpSp>
      <p:sp>
        <p:nvSpPr>
          <p:cNvPr id="259096" name="Text Box 112"/>
          <p:cNvSpPr txBox="1">
            <a:spLocks noChangeArrowheads="1"/>
          </p:cNvSpPr>
          <p:nvPr/>
        </p:nvSpPr>
        <p:spPr bwMode="auto">
          <a:xfrm>
            <a:off x="9269414" y="2443163"/>
            <a:ext cx="9012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1400">
                <a:solidFill>
                  <a:srgbClr val="000000"/>
                </a:solidFill>
                <a:latin typeface="Arial" panose="020B0604020202020204" pitchFamily="34" charset="0"/>
                <a:ea typeface="MS PGothic" panose="020B0600070205080204" pitchFamily="34" charset="-128"/>
              </a:rPr>
              <a:t>other</a:t>
            </a:r>
          </a:p>
          <a:p>
            <a:r>
              <a:rPr lang="en-US" altLang="zh-CN" sz="1400">
                <a:solidFill>
                  <a:srgbClr val="000000"/>
                </a:solidFill>
                <a:latin typeface="Arial" panose="020B0604020202020204" pitchFamily="34" charset="0"/>
                <a:ea typeface="MS PGothic" panose="020B0600070205080204" pitchFamily="34" charset="-128"/>
              </a:rPr>
              <a:t>networks</a:t>
            </a:r>
          </a:p>
        </p:txBody>
      </p:sp>
      <p:sp>
        <p:nvSpPr>
          <p:cNvPr id="259097" name="Freeform 113"/>
          <p:cNvSpPr>
            <a:spLocks noChangeArrowheads="1"/>
          </p:cNvSpPr>
          <p:nvPr/>
        </p:nvSpPr>
        <p:spPr bwMode="auto">
          <a:xfrm flipH="1">
            <a:off x="1905001" y="2055813"/>
            <a:ext cx="1171575" cy="1758950"/>
          </a:xfrm>
          <a:custGeom>
            <a:avLst/>
            <a:gdLst>
              <a:gd name="T0" fmla="*/ 50800 w 738"/>
              <a:gd name="T1" fmla="*/ 625475 h 1108"/>
              <a:gd name="T2" fmla="*/ 338138 w 738"/>
              <a:gd name="T3" fmla="*/ 273050 h 1108"/>
              <a:gd name="T4" fmla="*/ 1052513 w 738"/>
              <a:gd name="T5" fmla="*/ 88900 h 1108"/>
              <a:gd name="T6" fmla="*/ 1049338 w 738"/>
              <a:gd name="T7" fmla="*/ 808038 h 1108"/>
              <a:gd name="T8" fmla="*/ 1074738 w 738"/>
              <a:gd name="T9" fmla="*/ 1638300 h 1108"/>
              <a:gd name="T10" fmla="*/ 536575 w 738"/>
              <a:gd name="T11" fmla="*/ 1527175 h 1108"/>
              <a:gd name="T12" fmla="*/ 80963 w 738"/>
              <a:gd name="T13" fmla="*/ 1284288 h 1108"/>
              <a:gd name="T14" fmla="*/ 50800 w 738"/>
              <a:gd name="T15" fmla="*/ 625475 h 11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9098" name="Text Box 114"/>
          <p:cNvSpPr txBox="1">
            <a:spLocks noChangeArrowheads="1"/>
          </p:cNvSpPr>
          <p:nvPr/>
        </p:nvSpPr>
        <p:spPr bwMode="auto">
          <a:xfrm>
            <a:off x="1962151" y="2840038"/>
            <a:ext cx="9012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1400">
                <a:solidFill>
                  <a:srgbClr val="000000"/>
                </a:solidFill>
                <a:latin typeface="Arial" panose="020B0604020202020204" pitchFamily="34" charset="0"/>
                <a:ea typeface="MS PGothic" panose="020B0600070205080204" pitchFamily="34" charset="-128"/>
              </a:rPr>
              <a:t>other</a:t>
            </a:r>
          </a:p>
          <a:p>
            <a:r>
              <a:rPr lang="en-US" altLang="zh-CN" sz="1400">
                <a:solidFill>
                  <a:srgbClr val="000000"/>
                </a:solidFill>
                <a:latin typeface="Arial" panose="020B0604020202020204" pitchFamily="34" charset="0"/>
                <a:ea typeface="MS PGothic" panose="020B0600070205080204" pitchFamily="34" charset="-128"/>
              </a:rPr>
              <a:t>networks</a:t>
            </a:r>
          </a:p>
        </p:txBody>
      </p:sp>
      <p:sp>
        <p:nvSpPr>
          <p:cNvPr id="259099" name="Line 115"/>
          <p:cNvSpPr>
            <a:spLocks noChangeShapeType="1"/>
          </p:cNvSpPr>
          <p:nvPr/>
        </p:nvSpPr>
        <p:spPr bwMode="auto">
          <a:xfrm flipH="1">
            <a:off x="2762251" y="2401889"/>
            <a:ext cx="468313" cy="2682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 name="Group 117"/>
          <p:cNvGrpSpPr>
            <a:grpSpLocks/>
          </p:cNvGrpSpPr>
          <p:nvPr/>
        </p:nvGrpSpPr>
        <p:grpSpPr bwMode="auto">
          <a:xfrm>
            <a:off x="4502150" y="1941514"/>
            <a:ext cx="1303338" cy="657225"/>
            <a:chOff x="2171" y="2695"/>
            <a:chExt cx="821" cy="414"/>
          </a:xfrm>
        </p:grpSpPr>
        <p:sp>
          <p:nvSpPr>
            <p:cNvPr id="259106" name="AutoShape 118"/>
            <p:cNvSpPr>
              <a:spLocks noChangeArrowheads="1"/>
            </p:cNvSpPr>
            <p:nvPr/>
          </p:nvSpPr>
          <p:spPr bwMode="auto">
            <a:xfrm rot="-9091425">
              <a:off x="2171" y="2935"/>
              <a:ext cx="484" cy="174"/>
            </a:xfrm>
            <a:prstGeom prst="leftArrow">
              <a:avLst>
                <a:gd name="adj1" fmla="val 50000"/>
                <a:gd name="adj2" fmla="val 69514"/>
              </a:avLst>
            </a:prstGeom>
            <a:gradFill rotWithShape="1">
              <a:gsLst>
                <a:gs pos="0">
                  <a:srgbClr val="FF0000"/>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259107" name="Text Box 119"/>
            <p:cNvSpPr txBox="1">
              <a:spLocks noChangeArrowheads="1"/>
            </p:cNvSpPr>
            <p:nvPr/>
          </p:nvSpPr>
          <p:spPr bwMode="auto">
            <a:xfrm>
              <a:off x="2357" y="2695"/>
              <a:ext cx="63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600" i="1">
                  <a:solidFill>
                    <a:srgbClr val="CC0000"/>
                  </a:solidFill>
                  <a:latin typeface="Arial" panose="020B0604020202020204" pitchFamily="34" charset="0"/>
                  <a:ea typeface="MS PGothic" panose="020B0600070205080204" pitchFamily="34" charset="-128"/>
                </a:rPr>
                <a:t>BGP </a:t>
              </a:r>
            </a:p>
            <a:p>
              <a:pPr>
                <a:lnSpc>
                  <a:spcPct val="85000"/>
                </a:lnSpc>
              </a:pPr>
              <a:r>
                <a:rPr lang="en-US" altLang="zh-CN" sz="1600" i="1">
                  <a:solidFill>
                    <a:srgbClr val="CC0000"/>
                  </a:solidFill>
                  <a:latin typeface="Arial" panose="020B0604020202020204" pitchFamily="34" charset="0"/>
                  <a:ea typeface="MS PGothic" panose="020B0600070205080204" pitchFamily="34" charset="-128"/>
                </a:rPr>
                <a:t>message</a:t>
              </a:r>
            </a:p>
          </p:txBody>
        </p:sp>
      </p:grpSp>
      <p:sp>
        <p:nvSpPr>
          <p:cNvPr id="259101" name="Freeform 120"/>
          <p:cNvSpPr>
            <a:spLocks noChangeArrowheads="1"/>
          </p:cNvSpPr>
          <p:nvPr/>
        </p:nvSpPr>
        <p:spPr bwMode="auto">
          <a:xfrm>
            <a:off x="6526214" y="2890839"/>
            <a:ext cx="523875" cy="261937"/>
          </a:xfrm>
          <a:custGeom>
            <a:avLst/>
            <a:gdLst>
              <a:gd name="T0" fmla="*/ 0 w 654"/>
              <a:gd name="T1" fmla="*/ 261937 h 420"/>
              <a:gd name="T2" fmla="*/ 523875 w 654"/>
              <a:gd name="T3" fmla="*/ 0 h 420"/>
              <a:gd name="T4" fmla="*/ 0 60000 65536"/>
              <a:gd name="T5" fmla="*/ 0 60000 65536"/>
            </a:gdLst>
            <a:ahLst/>
            <a:cxnLst>
              <a:cxn ang="T4">
                <a:pos x="T0" y="T1"/>
              </a:cxn>
              <a:cxn ang="T5">
                <a:pos x="T2" y="T3"/>
              </a:cxn>
            </a:cxnLst>
            <a:rect l="0" t="0" r="r" b="b"/>
            <a:pathLst>
              <a:path w="654" h="420">
                <a:moveTo>
                  <a:pt x="0" y="420"/>
                </a:moveTo>
                <a:lnTo>
                  <a:pt x="654"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 name="AutoShape 118"/>
          <p:cNvSpPr>
            <a:spLocks noChangeArrowheads="1"/>
          </p:cNvSpPr>
          <p:nvPr/>
        </p:nvSpPr>
        <p:spPr bwMode="auto">
          <a:xfrm rot="-1518107">
            <a:off x="6359525" y="2768601"/>
            <a:ext cx="768350" cy="276225"/>
          </a:xfrm>
          <a:prstGeom prst="leftArrow">
            <a:avLst>
              <a:gd name="adj1" fmla="val 50000"/>
              <a:gd name="adj2" fmla="val 69514"/>
            </a:avLst>
          </a:prstGeom>
          <a:gradFill rotWithShape="1">
            <a:gsLst>
              <a:gs pos="0">
                <a:srgbClr val="FF0000"/>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126" name="AutoShape 118"/>
          <p:cNvSpPr>
            <a:spLocks noChangeArrowheads="1"/>
          </p:cNvSpPr>
          <p:nvPr/>
        </p:nvSpPr>
        <p:spPr bwMode="auto">
          <a:xfrm rot="2212823">
            <a:off x="5429250" y="2668589"/>
            <a:ext cx="768350" cy="276225"/>
          </a:xfrm>
          <a:prstGeom prst="leftArrow">
            <a:avLst>
              <a:gd name="adj1" fmla="val 50000"/>
              <a:gd name="adj2" fmla="val 69514"/>
            </a:avLst>
          </a:prstGeom>
          <a:gradFill rotWithShape="1">
            <a:gsLst>
              <a:gs pos="0">
                <a:srgbClr val="FF0000"/>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128" name="Rectangle 105"/>
          <p:cNvSpPr txBox="1">
            <a:spLocks noChangeArrowheads="1"/>
          </p:cNvSpPr>
          <p:nvPr/>
        </p:nvSpPr>
        <p:spPr bwMode="auto">
          <a:xfrm>
            <a:off x="1981200" y="4191000"/>
            <a:ext cx="8001000"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rgbClr val="000099"/>
              </a:buClr>
              <a:buSzPct val="65000"/>
              <a:buFont typeface="Wingdings" panose="05000000000000000000" pitchFamily="2" charset="2"/>
              <a:buChar char="v"/>
            </a:pPr>
            <a:r>
              <a:rPr lang="zh-CN" altLang="en-US" sz="2400" b="1">
                <a:latin typeface="Sans Guilt MB"/>
              </a:rPr>
              <a:t>路由器可能接收多个包含相同前缀的路由信息。</a:t>
            </a:r>
          </a:p>
          <a:p>
            <a:pPr>
              <a:lnSpc>
                <a:spcPct val="90000"/>
              </a:lnSpc>
              <a:spcBef>
                <a:spcPct val="20000"/>
              </a:spcBef>
              <a:buClr>
                <a:srgbClr val="000099"/>
              </a:buClr>
              <a:buSzPct val="65000"/>
              <a:buFont typeface="Wingdings" panose="05000000000000000000" pitchFamily="2" charset="2"/>
              <a:buChar char="v"/>
            </a:pPr>
            <a:r>
              <a:rPr lang="zh-CN" altLang="en-US" sz="2400" b="1">
                <a:latin typeface="Arial" panose="020B0604020202020204" pitchFamily="34" charset="0"/>
              </a:rPr>
              <a:t>选定一条路由信息。</a:t>
            </a:r>
          </a:p>
        </p:txBody>
      </p:sp>
      <p:pic>
        <p:nvPicPr>
          <p:cNvPr id="259105" name="Picture 3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838200"/>
            <a:ext cx="82296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602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blinds(horizontal)">
                                      <p:cBhvr>
                                        <p:cTn id="12" dur="500"/>
                                        <p:tgtEl>
                                          <p:spTgt spid="1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6"/>
                                        </p:tgtEl>
                                        <p:attrNameLst>
                                          <p:attrName>style.visibility</p:attrName>
                                        </p:attrNameLst>
                                      </p:cBhvr>
                                      <p:to>
                                        <p:strVal val="visible"/>
                                      </p:to>
                                    </p:set>
                                    <p:animEffect transition="in" filter="blinds(horizontal)">
                                      <p:cBhvr>
                                        <p:cTn id="17" dur="500"/>
                                        <p:tgtEl>
                                          <p:spTgt spid="1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8">
                                            <p:txEl>
                                              <p:charRg st="32" end="32"/>
                                            </p:txEl>
                                          </p:spTgt>
                                        </p:tgtEl>
                                        <p:attrNameLst>
                                          <p:attrName>style.visibility</p:attrName>
                                        </p:attrNameLst>
                                      </p:cBhvr>
                                      <p:to>
                                        <p:strVal val="visible"/>
                                      </p:to>
                                    </p:set>
                                    <p:animEffect transition="in" filter="blinds(horizontal)">
                                      <p:cBhvr>
                                        <p:cTn id="22" dur="500"/>
                                        <p:tgtEl>
                                          <p:spTgt spid="128">
                                            <p:txEl>
                                              <p:char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ldLvl="0" animBg="1"/>
      <p:bldP spid="126"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76400" y="228600"/>
            <a:ext cx="7772400" cy="1143000"/>
          </a:xfrm>
        </p:spPr>
        <p:txBody>
          <a:bodyPr anchor="ctr">
            <a:normAutofit/>
          </a:bodyPr>
          <a:lstStyle/>
          <a:p>
            <a:pPr>
              <a:lnSpc>
                <a:spcPct val="100000"/>
              </a:lnSpc>
              <a:defRPr/>
            </a:pPr>
            <a:r>
              <a:rPr lang="zh-CN" altLang="en-US" sz="3200" b="1" kern="0" dirty="0" smtClean="0">
                <a:solidFill>
                  <a:schemeClr val="accent2">
                    <a:lumMod val="50000"/>
                  </a:schemeClr>
                </a:solidFill>
                <a:latin typeface="宋体" panose="02010600030101010101" pitchFamily="2" charset="-122"/>
                <a:ea typeface="宋体" panose="02010600030101010101" pitchFamily="2" charset="-122"/>
                <a:cs typeface="MS PGothic" panose="020B0600070205080204" pitchFamily="34" charset="-128"/>
              </a:rPr>
              <a:t>为前缀选择一个最好的</a:t>
            </a:r>
            <a:r>
              <a:rPr lang="en-US" altLang="zh-CN" sz="3200" b="1" kern="0" dirty="0" smtClean="0">
                <a:solidFill>
                  <a:schemeClr val="accent2">
                    <a:lumMod val="50000"/>
                  </a:schemeClr>
                </a:solidFill>
                <a:latin typeface="宋体" panose="02010600030101010101" pitchFamily="2" charset="-122"/>
                <a:ea typeface="宋体" panose="02010600030101010101" pitchFamily="2" charset="-122"/>
                <a:cs typeface="MS PGothic" panose="020B0600070205080204" pitchFamily="34" charset="-128"/>
              </a:rPr>
              <a:t>BGP</a:t>
            </a:r>
            <a:r>
              <a:rPr lang="zh-CN" altLang="en-US" sz="3200" b="1" kern="0" dirty="0" smtClean="0">
                <a:solidFill>
                  <a:schemeClr val="accent2">
                    <a:lumMod val="50000"/>
                  </a:schemeClr>
                </a:solidFill>
                <a:latin typeface="宋体" panose="02010600030101010101" pitchFamily="2" charset="-122"/>
                <a:ea typeface="宋体" panose="02010600030101010101" pitchFamily="2" charset="-122"/>
                <a:cs typeface="MS PGothic" panose="020B0600070205080204" pitchFamily="34" charset="-128"/>
              </a:rPr>
              <a:t>路由</a:t>
            </a:r>
          </a:p>
        </p:txBody>
      </p:sp>
      <p:sp>
        <p:nvSpPr>
          <p:cNvPr id="3" name="Content Placeholder 2"/>
          <p:cNvSpPr>
            <a:spLocks noGrp="1" noChangeArrowheads="1"/>
          </p:cNvSpPr>
          <p:nvPr>
            <p:ph idx="1"/>
          </p:nvPr>
        </p:nvSpPr>
        <p:spPr>
          <a:xfrm>
            <a:off x="2057400" y="1600200"/>
            <a:ext cx="7772400" cy="1143000"/>
          </a:xfrm>
        </p:spPr>
        <p:txBody>
          <a:bodyPr/>
          <a:lstStyle/>
          <a:p>
            <a:pPr marL="346075" indent="-346075"/>
            <a:r>
              <a:rPr lang="zh-CN" altLang="en-US" dirty="0" smtClean="0">
                <a:latin typeface="宋体" panose="02010600030101010101" pitchFamily="2" charset="-122"/>
                <a:ea typeface="宋体" panose="02010600030101010101" pitchFamily="2" charset="-122"/>
              </a:rPr>
              <a:t>路由器基于最短</a:t>
            </a:r>
            <a:r>
              <a:rPr lang="en-US" altLang="zh-CN" dirty="0" smtClean="0">
                <a:latin typeface="宋体" panose="02010600030101010101" pitchFamily="2" charset="-122"/>
                <a:ea typeface="宋体" panose="02010600030101010101" pitchFamily="2" charset="-122"/>
              </a:rPr>
              <a:t> AS-PATH</a:t>
            </a:r>
            <a:r>
              <a:rPr lang="zh-CN" altLang="en-US" dirty="0" smtClean="0">
                <a:latin typeface="宋体" panose="02010600030101010101" pitchFamily="2" charset="-122"/>
                <a:ea typeface="宋体" panose="02010600030101010101" pitchFamily="2" charset="-122"/>
              </a:rPr>
              <a:t>选择路由</a:t>
            </a:r>
          </a:p>
        </p:txBody>
      </p:sp>
      <p:sp>
        <p:nvSpPr>
          <p:cNvPr id="7" name="Content Placeholder 2"/>
          <p:cNvSpPr txBox="1">
            <a:spLocks noChangeArrowheads="1"/>
          </p:cNvSpPr>
          <p:nvPr/>
        </p:nvSpPr>
        <p:spPr bwMode="auto">
          <a:xfrm>
            <a:off x="1981200" y="2819400"/>
            <a:ext cx="7772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6075" indent="-346075">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803275" indent="-346075">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nSpc>
                <a:spcPct val="85000"/>
              </a:lnSpc>
              <a:spcBef>
                <a:spcPct val="20000"/>
              </a:spcBef>
              <a:buClr>
                <a:srgbClr val="000099"/>
              </a:buClr>
              <a:buSzPct val="65000"/>
              <a:buFont typeface="Wingdings" panose="05000000000000000000" pitchFamily="2" charset="2"/>
              <a:buChar char="v"/>
            </a:pPr>
            <a:r>
              <a:rPr lang="en-US" altLang="zh-CN" sz="2800">
                <a:latin typeface="Sans Guilt MB"/>
                <a:ea typeface="MS PGothic" panose="020B0600070205080204" pitchFamily="34" charset="-128"/>
              </a:rPr>
              <a:t>Example:</a:t>
            </a:r>
            <a:br>
              <a:rPr lang="en-US" altLang="zh-CN" sz="2800">
                <a:latin typeface="Sans Guilt MB"/>
                <a:ea typeface="MS PGothic" panose="020B0600070205080204" pitchFamily="34" charset="-128"/>
              </a:rPr>
            </a:br>
            <a:endParaRPr lang="en-US" altLang="zh-CN" sz="2800">
              <a:latin typeface="Sans Guilt MB"/>
              <a:ea typeface="MS PGothic" panose="020B0600070205080204" pitchFamily="34" charset="-128"/>
            </a:endParaRPr>
          </a:p>
          <a:p>
            <a:pPr lvl="1">
              <a:lnSpc>
                <a:spcPct val="85000"/>
              </a:lnSpc>
              <a:spcBef>
                <a:spcPct val="20000"/>
              </a:spcBef>
              <a:buClr>
                <a:srgbClr val="000099"/>
              </a:buClr>
              <a:buSzPct val="65000"/>
              <a:buFont typeface="Wingdings" panose="05000000000000000000" pitchFamily="2" charset="2"/>
              <a:buChar char="v"/>
            </a:pPr>
            <a:r>
              <a:rPr lang="en-US" altLang="zh-CN" sz="2800">
                <a:latin typeface="Arial" panose="020B0604020202020204" pitchFamily="34" charset="0"/>
                <a:ea typeface="MS PGothic" panose="020B0600070205080204" pitchFamily="34" charset="-128"/>
              </a:rPr>
              <a:t>AS2 AS17  to 138.16.64/22 </a:t>
            </a:r>
          </a:p>
          <a:p>
            <a:pPr lvl="1">
              <a:lnSpc>
                <a:spcPct val="85000"/>
              </a:lnSpc>
              <a:spcBef>
                <a:spcPct val="20000"/>
              </a:spcBef>
              <a:buClr>
                <a:srgbClr val="000099"/>
              </a:buClr>
              <a:buSzPct val="65000"/>
              <a:buFont typeface="Wingdings" panose="05000000000000000000" pitchFamily="2" charset="2"/>
              <a:buChar char="v"/>
            </a:pPr>
            <a:r>
              <a:rPr lang="en-US" altLang="zh-CN" sz="2800">
                <a:latin typeface="Arial" panose="020B0604020202020204" pitchFamily="34" charset="0"/>
                <a:ea typeface="MS PGothic" panose="020B0600070205080204" pitchFamily="34" charset="-128"/>
              </a:rPr>
              <a:t>AS3 AS131 AS201 to 138.16.64/22 </a:t>
            </a:r>
            <a:endParaRPr lang="en-US" altLang="zh-CN" sz="2800">
              <a:latin typeface="Sans Guilt MB"/>
              <a:ea typeface="MS PGothic" panose="020B0600070205080204" pitchFamily="34" charset="-128"/>
            </a:endParaRPr>
          </a:p>
          <a:p>
            <a:pPr>
              <a:lnSpc>
                <a:spcPct val="85000"/>
              </a:lnSpc>
              <a:spcBef>
                <a:spcPct val="20000"/>
              </a:spcBef>
              <a:buClr>
                <a:srgbClr val="000099"/>
              </a:buClr>
              <a:buSzPct val="65000"/>
              <a:buFont typeface="Wingdings" panose="05000000000000000000" pitchFamily="2" charset="2"/>
              <a:buChar char="v"/>
            </a:pPr>
            <a:endParaRPr lang="en-US" altLang="zh-CN" sz="2800">
              <a:latin typeface="Sans Guilt MB"/>
              <a:ea typeface="MS PGothic" panose="020B0600070205080204" pitchFamily="34" charset="-128"/>
            </a:endParaRPr>
          </a:p>
          <a:p>
            <a:pPr>
              <a:lnSpc>
                <a:spcPct val="85000"/>
              </a:lnSpc>
              <a:spcBef>
                <a:spcPct val="20000"/>
              </a:spcBef>
              <a:buClr>
                <a:srgbClr val="000099"/>
              </a:buClr>
              <a:buSzPct val="65000"/>
              <a:buFont typeface="Wingdings" panose="05000000000000000000" pitchFamily="2" charset="2"/>
              <a:buChar char="v"/>
            </a:pPr>
            <a:r>
              <a:rPr lang="en-US" altLang="zh-CN" sz="2800">
                <a:latin typeface="Sans Guilt MB"/>
                <a:ea typeface="MS PGothic" panose="020B0600070205080204" pitchFamily="34" charset="-128"/>
              </a:rPr>
              <a:t>What if there is a tie? We</a:t>
            </a:r>
            <a:r>
              <a:rPr lang="ja-JP" altLang="en-US" sz="2800">
                <a:latin typeface="Sans Guilt MB"/>
                <a:ea typeface="MS PGothic" panose="020B0600070205080204" pitchFamily="34" charset="-128"/>
              </a:rPr>
              <a:t>’</a:t>
            </a:r>
            <a:r>
              <a:rPr lang="en-US" altLang="ja-JP" sz="2800">
                <a:latin typeface="Sans Guilt MB"/>
                <a:ea typeface="MS PGothic" panose="020B0600070205080204" pitchFamily="34" charset="-128"/>
              </a:rPr>
              <a:t>ll come back to that!</a:t>
            </a:r>
          </a:p>
          <a:p>
            <a:pPr>
              <a:lnSpc>
                <a:spcPct val="85000"/>
              </a:lnSpc>
              <a:spcBef>
                <a:spcPct val="20000"/>
              </a:spcBef>
              <a:buClr>
                <a:srgbClr val="000099"/>
              </a:buClr>
              <a:buSzPct val="65000"/>
              <a:buFont typeface="Wingdings" panose="05000000000000000000" pitchFamily="2" charset="2"/>
              <a:buNone/>
            </a:pPr>
            <a:endParaRPr lang="en-US" altLang="zh-CN" sz="2800">
              <a:latin typeface="Sans Guilt MB"/>
              <a:ea typeface="MS PGothic" panose="020B0600070205080204" pitchFamily="34" charset="-128"/>
            </a:endParaRPr>
          </a:p>
          <a:p>
            <a:pPr>
              <a:lnSpc>
                <a:spcPct val="85000"/>
              </a:lnSpc>
              <a:spcBef>
                <a:spcPct val="20000"/>
              </a:spcBef>
              <a:buClr>
                <a:srgbClr val="000099"/>
              </a:buClr>
              <a:buSzPct val="65000"/>
              <a:buFont typeface="Wingdings" panose="05000000000000000000" pitchFamily="2" charset="2"/>
              <a:buNone/>
            </a:pPr>
            <a:endParaRPr lang="en-US" altLang="zh-CN" sz="2800">
              <a:latin typeface="Sans Guilt MB"/>
              <a:ea typeface="MS PGothic" panose="020B0600070205080204" pitchFamily="34" charset="-128"/>
            </a:endParaRPr>
          </a:p>
          <a:p>
            <a:pPr>
              <a:lnSpc>
                <a:spcPct val="85000"/>
              </a:lnSpc>
              <a:spcBef>
                <a:spcPct val="20000"/>
              </a:spcBef>
              <a:buClr>
                <a:srgbClr val="000099"/>
              </a:buClr>
              <a:buSzPct val="65000"/>
              <a:buFont typeface="Wingdings" panose="05000000000000000000" pitchFamily="2" charset="2"/>
              <a:buChar char="v"/>
            </a:pPr>
            <a:endParaRPr lang="en-US" altLang="zh-CN" sz="2800">
              <a:latin typeface="Sans Guilt MB"/>
              <a:ea typeface="MS PGothic" panose="020B0600070205080204" pitchFamily="34" charset="-128"/>
            </a:endParaRPr>
          </a:p>
        </p:txBody>
      </p:sp>
      <p:sp>
        <p:nvSpPr>
          <p:cNvPr id="8" name="Oval 7"/>
          <p:cNvSpPr>
            <a:spLocks noChangeArrowheads="1"/>
          </p:cNvSpPr>
          <p:nvPr/>
        </p:nvSpPr>
        <p:spPr bwMode="auto">
          <a:xfrm>
            <a:off x="2667000" y="3505200"/>
            <a:ext cx="4572000" cy="6096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9" name="TextBox 8"/>
          <p:cNvSpPr txBox="1">
            <a:spLocks noChangeArrowheads="1"/>
          </p:cNvSpPr>
          <p:nvPr/>
        </p:nvSpPr>
        <p:spPr bwMode="auto">
          <a:xfrm>
            <a:off x="7315201" y="2971801"/>
            <a:ext cx="9893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400">
                <a:solidFill>
                  <a:srgbClr val="C00000"/>
                </a:solidFill>
                <a:latin typeface="Arial" panose="020B0604020202020204" pitchFamily="34" charset="0"/>
                <a:ea typeface="MS PGothic" panose="020B0600070205080204" pitchFamily="34" charset="-128"/>
              </a:rPr>
              <a:t>select</a:t>
            </a:r>
          </a:p>
        </p:txBody>
      </p:sp>
      <p:cxnSp>
        <p:nvCxnSpPr>
          <p:cNvPr id="11" name="Straight Arrow Connector 10"/>
          <p:cNvCxnSpPr>
            <a:cxnSpLocks noChangeShapeType="1"/>
            <a:stCxn id="9" idx="2"/>
          </p:cNvCxnSpPr>
          <p:nvPr/>
        </p:nvCxnSpPr>
        <p:spPr bwMode="auto">
          <a:xfrm flipH="1">
            <a:off x="7162800" y="3433764"/>
            <a:ext cx="603250" cy="300037"/>
          </a:xfrm>
          <a:prstGeom prst="straightConnector1">
            <a:avLst/>
          </a:prstGeom>
          <a:noFill/>
          <a:ln w="25400">
            <a:solidFill>
              <a:srgbClr val="C00000"/>
            </a:solidFill>
            <a:round/>
            <a:headEnd/>
            <a:tailEnd type="arrow" w="med" len="med"/>
          </a:ln>
          <a:extLst>
            <a:ext uri="{909E8E84-426E-40DD-AFC4-6F175D3DCCD1}">
              <a14:hiddenFill xmlns:a14="http://schemas.microsoft.com/office/drawing/2010/main">
                <a:noFill/>
              </a14:hiddenFill>
            </a:ext>
          </a:extLst>
        </p:spPr>
      </p:cxnSp>
      <p:pic>
        <p:nvPicPr>
          <p:cNvPr id="261128" name="Picture 3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066800"/>
            <a:ext cx="7239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1500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blinds(horizontal)">
                                      <p:cBhvr>
                                        <p:cTn id="15" dur="500"/>
                                        <p:tgtEl>
                                          <p:spTgt spid="7">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blinds(horizontal)">
                                      <p:cBhvr>
                                        <p:cTn id="18" dur="500"/>
                                        <p:tgtEl>
                                          <p:spTgt spid="7">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par>
                                <p:cTn id="24" presetID="3" presetClass="entr" presetSubtype="1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linds(horizontal)">
                                      <p:cBhvr>
                                        <p:cTn id="29" dur="500"/>
                                        <p:tgtEl>
                                          <p:spTgt spid="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blinds(horizontal)">
                                      <p:cBhvr>
                                        <p:cTn id="34"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458200" cy="1143000"/>
          </a:xfrm>
        </p:spPr>
        <p:txBody>
          <a:bodyPr anchor="ctr">
            <a:normAutofit/>
          </a:bodyPr>
          <a:lstStyle/>
          <a:p>
            <a:pPr>
              <a:lnSpc>
                <a:spcPct val="100000"/>
              </a:lnSpc>
            </a:pPr>
            <a:r>
              <a:rPr lang="zh-CN" altLang="en-US" sz="3200" b="1" dirty="0" smtClean="0">
                <a:solidFill>
                  <a:srgbClr val="506838"/>
                </a:solidFill>
                <a:latin typeface="宋体" panose="02010600030101010101" pitchFamily="2" charset="-122"/>
                <a:ea typeface="宋体" panose="02010600030101010101" pitchFamily="2" charset="-122"/>
              </a:rPr>
              <a:t>发现最好的内部路由</a:t>
            </a:r>
          </a:p>
        </p:txBody>
      </p:sp>
      <p:sp>
        <p:nvSpPr>
          <p:cNvPr id="3" name="Content Placeholder 2"/>
          <p:cNvSpPr>
            <a:spLocks noGrp="1"/>
          </p:cNvSpPr>
          <p:nvPr>
            <p:ph idx="1"/>
          </p:nvPr>
        </p:nvSpPr>
        <p:spPr>
          <a:xfrm>
            <a:off x="2133600" y="1066800"/>
            <a:ext cx="8305800" cy="4648200"/>
          </a:xfrm>
        </p:spPr>
        <p:txBody>
          <a:bodyPr/>
          <a:lstStyle/>
          <a:p>
            <a:pPr eaLnBrk="1" hangingPunct="1">
              <a:defRPr/>
            </a:pPr>
            <a:r>
              <a:rPr lang="zh-CN" altLang="en-US" b="1" noProof="1">
                <a:latin typeface="宋体" panose="02010600030101010101" pitchFamily="2" charset="-122"/>
                <a:ea typeface="宋体" panose="02010600030101010101" pitchFamily="2" charset="-122"/>
              </a:rPr>
              <a:t>利用被选路由的</a:t>
            </a:r>
            <a:r>
              <a:rPr lang="en-US" altLang="ja-JP" b="1" noProof="1">
                <a:latin typeface="宋体" panose="02010600030101010101" pitchFamily="2" charset="-122"/>
                <a:ea typeface="宋体" panose="02010600030101010101" pitchFamily="2" charset="-122"/>
              </a:rPr>
              <a:t> </a:t>
            </a:r>
            <a:r>
              <a:rPr lang="en-US" altLang="ja-JP" b="1" noProof="1">
                <a:latin typeface="宋体" panose="02010600030101010101" pitchFamily="2" charset="-122"/>
                <a:ea typeface="宋体" panose="02010600030101010101" pitchFamily="2" charset="-122"/>
                <a:sym typeface="+mn-ea"/>
              </a:rPr>
              <a:t>NEXT-HOP</a:t>
            </a:r>
            <a:r>
              <a:rPr lang="zh-CN" altLang="en-US" b="1" noProof="1">
                <a:latin typeface="宋体" panose="02010600030101010101" pitchFamily="2" charset="-122"/>
                <a:ea typeface="宋体" panose="02010600030101010101" pitchFamily="2" charset="-122"/>
                <a:sym typeface="+mn-ea"/>
              </a:rPr>
              <a:t>属性</a:t>
            </a:r>
            <a:endParaRPr lang="zh-CN" altLang="en-US" b="1" noProof="1">
              <a:solidFill>
                <a:srgbClr val="22228B"/>
              </a:solidFill>
              <a:latin typeface="宋体" panose="02010600030101010101" pitchFamily="2" charset="-122"/>
              <a:ea typeface="宋体" panose="02010600030101010101" pitchFamily="2" charset="-122"/>
              <a:sym typeface="+mn-ea"/>
            </a:endParaRPr>
          </a:p>
          <a:p>
            <a:pPr eaLnBrk="1" hangingPunct="1">
              <a:lnSpc>
                <a:spcPct val="90000"/>
              </a:lnSpc>
              <a:defRPr/>
            </a:pPr>
            <a:r>
              <a:rPr lang="en-US" altLang="zh-CN" b="1" noProof="1">
                <a:latin typeface="宋体" panose="02010600030101010101" pitchFamily="2" charset="-122"/>
                <a:ea typeface="宋体" panose="02010600030101010101" pitchFamily="2" charset="-122"/>
              </a:rPr>
              <a:t>Example: </a:t>
            </a:r>
          </a:p>
          <a:p>
            <a:pPr lvl="1" eaLnBrk="1" hangingPunct="1">
              <a:buSzPct val="65000"/>
              <a:buFont typeface="Wingdings" panose="05000000000000000000" pitchFamily="2" charset="2"/>
              <a:buChar char="v"/>
              <a:defRPr/>
            </a:pPr>
            <a:r>
              <a:rPr lang="en-US" altLang="zh-CN" b="1" noProof="1">
                <a:solidFill>
                  <a:srgbClr val="22228B"/>
                </a:solidFill>
                <a:latin typeface="宋体" panose="02010600030101010101" pitchFamily="2" charset="-122"/>
                <a:ea typeface="宋体" panose="02010600030101010101" pitchFamily="2" charset="-122"/>
              </a:rPr>
              <a:t>AS-PATH:  AS2  AS17 ;  NEXT-HOP: 111.99.86.55</a:t>
            </a:r>
          </a:p>
          <a:p>
            <a:pPr eaLnBrk="1" hangingPunct="1">
              <a:lnSpc>
                <a:spcPct val="90000"/>
              </a:lnSpc>
              <a:defRPr/>
            </a:pPr>
            <a:r>
              <a:rPr lang="zh-CN" altLang="en-US" b="1" noProof="1">
                <a:latin typeface="宋体" panose="02010600030101010101" pitchFamily="2" charset="-122"/>
                <a:ea typeface="宋体" panose="02010600030101010101" pitchFamily="2" charset="-122"/>
              </a:rPr>
              <a:t>路由器利用</a:t>
            </a:r>
            <a:r>
              <a:rPr lang="en-US" altLang="zh-CN" b="1" noProof="1">
                <a:latin typeface="宋体" panose="02010600030101010101" pitchFamily="2" charset="-122"/>
                <a:ea typeface="宋体" panose="02010600030101010101" pitchFamily="2" charset="-122"/>
              </a:rPr>
              <a:t>OSPF</a:t>
            </a:r>
            <a:r>
              <a:rPr lang="zh-CN" altLang="en-US" b="1" noProof="1">
                <a:latin typeface="宋体" panose="02010600030101010101" pitchFamily="2" charset="-122"/>
                <a:ea typeface="宋体" panose="02010600030101010101" pitchFamily="2" charset="-122"/>
              </a:rPr>
              <a:t>来发现从</a:t>
            </a:r>
            <a:r>
              <a:rPr lang="en-US" altLang="zh-CN" b="1" noProof="1">
                <a:latin typeface="宋体" panose="02010600030101010101" pitchFamily="2" charset="-122"/>
                <a:ea typeface="宋体" panose="02010600030101010101" pitchFamily="2" charset="-122"/>
              </a:rPr>
              <a:t>1c</a:t>
            </a:r>
            <a:r>
              <a:rPr lang="zh-CN" altLang="en-US" b="1" noProof="1" smtClean="0">
                <a:latin typeface="宋体" panose="02010600030101010101" pitchFamily="2" charset="-122"/>
                <a:ea typeface="宋体" panose="02010600030101010101" pitchFamily="2" charset="-122"/>
              </a:rPr>
              <a:t>到</a:t>
            </a:r>
            <a:r>
              <a:rPr lang="en-US" altLang="zh-CN" b="1" noProof="1" smtClean="0">
                <a:latin typeface="宋体" panose="02010600030101010101" pitchFamily="2" charset="-122"/>
                <a:ea typeface="宋体" panose="02010600030101010101" pitchFamily="2" charset="-122"/>
                <a:sym typeface="+mn-ea"/>
              </a:rPr>
              <a:t>1b</a:t>
            </a:r>
            <a:r>
              <a:rPr lang="zh-CN" altLang="en-US" b="1" noProof="1" smtClean="0">
                <a:latin typeface="宋体" panose="02010600030101010101" pitchFamily="2" charset="-122"/>
                <a:ea typeface="宋体" panose="02010600030101010101" pitchFamily="2" charset="-122"/>
                <a:sym typeface="+mn-ea"/>
              </a:rPr>
              <a:t>的</a:t>
            </a:r>
            <a:r>
              <a:rPr lang="zh-CN" altLang="en-US" b="1" noProof="1">
                <a:latin typeface="宋体" panose="02010600030101010101" pitchFamily="2" charset="-122"/>
                <a:ea typeface="宋体" panose="02010600030101010101" pitchFamily="2" charset="-122"/>
                <a:sym typeface="+mn-ea"/>
              </a:rPr>
              <a:t>最短路径</a:t>
            </a:r>
          </a:p>
          <a:p>
            <a:pPr marL="0" indent="0">
              <a:buNone/>
              <a:defRPr/>
            </a:pPr>
            <a:endParaRPr lang="en-US" altLang="zh-CN" b="1" noProof="1">
              <a:latin typeface="宋体" panose="02010600030101010101" pitchFamily="2" charset="-122"/>
              <a:ea typeface="宋体" panose="02010600030101010101" pitchFamily="2" charset="-122"/>
            </a:endParaRPr>
          </a:p>
        </p:txBody>
      </p:sp>
      <p:grpSp>
        <p:nvGrpSpPr>
          <p:cNvPr id="263172" name="Group 5"/>
          <p:cNvGrpSpPr>
            <a:grpSpLocks/>
          </p:cNvGrpSpPr>
          <p:nvPr/>
        </p:nvGrpSpPr>
        <p:grpSpPr bwMode="auto">
          <a:xfrm>
            <a:off x="1876425" y="3617119"/>
            <a:ext cx="8265622" cy="2366963"/>
            <a:chOff x="292100" y="4164013"/>
            <a:chExt cx="8265622" cy="2366962"/>
          </a:xfrm>
        </p:grpSpPr>
        <p:sp>
          <p:nvSpPr>
            <p:cNvPr id="263177" name="Freeform 5"/>
            <p:cNvSpPr>
              <a:spLocks noChangeArrowheads="1"/>
            </p:cNvSpPr>
            <p:nvPr/>
          </p:nvSpPr>
          <p:spPr bwMode="auto">
            <a:xfrm>
              <a:off x="7277100" y="4562475"/>
              <a:ext cx="1171575" cy="1758950"/>
            </a:xfrm>
            <a:custGeom>
              <a:avLst/>
              <a:gdLst>
                <a:gd name="T0" fmla="*/ 50800 w 738"/>
                <a:gd name="T1" fmla="*/ 625475 h 1108"/>
                <a:gd name="T2" fmla="*/ 338138 w 738"/>
                <a:gd name="T3" fmla="*/ 273050 h 1108"/>
                <a:gd name="T4" fmla="*/ 1052513 w 738"/>
                <a:gd name="T5" fmla="*/ 88900 h 1108"/>
                <a:gd name="T6" fmla="*/ 1049338 w 738"/>
                <a:gd name="T7" fmla="*/ 808038 h 1108"/>
                <a:gd name="T8" fmla="*/ 1074738 w 738"/>
                <a:gd name="T9" fmla="*/ 1638300 h 1108"/>
                <a:gd name="T10" fmla="*/ 536575 w 738"/>
                <a:gd name="T11" fmla="*/ 1527175 h 1108"/>
                <a:gd name="T12" fmla="*/ 80963 w 738"/>
                <a:gd name="T13" fmla="*/ 1284288 h 1108"/>
                <a:gd name="T14" fmla="*/ 50800 w 738"/>
                <a:gd name="T15" fmla="*/ 625475 h 11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3178" name="Freeform 6"/>
            <p:cNvSpPr>
              <a:spLocks noChangeArrowheads="1"/>
            </p:cNvSpPr>
            <p:nvPr/>
          </p:nvSpPr>
          <p:spPr bwMode="auto">
            <a:xfrm>
              <a:off x="5230813" y="4872038"/>
              <a:ext cx="1944687" cy="1292225"/>
            </a:xfrm>
            <a:custGeom>
              <a:avLst/>
              <a:gdLst>
                <a:gd name="T0" fmla="*/ 93720 w 1162"/>
                <a:gd name="T1" fmla="*/ 385526 h 543"/>
                <a:gd name="T2" fmla="*/ 615873 w 1162"/>
                <a:gd name="T3" fmla="*/ 33317 h 543"/>
                <a:gd name="T4" fmla="*/ 1573155 w 1162"/>
                <a:gd name="T5" fmla="*/ 188003 h 543"/>
                <a:gd name="T6" fmla="*/ 1914563 w 1162"/>
                <a:gd name="T7" fmla="*/ 568769 h 543"/>
                <a:gd name="T8" fmla="*/ 1753900 w 1162"/>
                <a:gd name="T9" fmla="*/ 1073284 h 543"/>
                <a:gd name="T10" fmla="*/ 980711 w 1162"/>
                <a:gd name="T11" fmla="*/ 1287465 h 543"/>
                <a:gd name="T12" fmla="*/ 147274 w 1162"/>
                <a:gd name="T13" fmla="*/ 1044727 h 543"/>
                <a:gd name="T14" fmla="*/ 93720 w 1162"/>
                <a:gd name="T15" fmla="*/ 385526 h 5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3179" name="Freeform 7"/>
            <p:cNvSpPr>
              <a:spLocks noChangeArrowheads="1"/>
            </p:cNvSpPr>
            <p:nvPr/>
          </p:nvSpPr>
          <p:spPr bwMode="auto">
            <a:xfrm>
              <a:off x="1477963" y="4164013"/>
              <a:ext cx="1679575" cy="1411287"/>
            </a:xfrm>
            <a:custGeom>
              <a:avLst/>
              <a:gdLst>
                <a:gd name="T0" fmla="*/ 123374 w 1198"/>
                <a:gd name="T1" fmla="*/ 566392 h 451"/>
                <a:gd name="T2" fmla="*/ 252357 w 1198"/>
                <a:gd name="T3" fmla="*/ 278502 h 451"/>
                <a:gd name="T4" fmla="*/ 628088 w 1198"/>
                <a:gd name="T5" fmla="*/ 153333 h 451"/>
                <a:gd name="T6" fmla="*/ 1385159 w 1198"/>
                <a:gd name="T7" fmla="*/ 78231 h 451"/>
                <a:gd name="T8" fmla="*/ 1655741 w 1198"/>
                <a:gd name="T9" fmla="*/ 616460 h 451"/>
                <a:gd name="T10" fmla="*/ 1246362 w 1198"/>
                <a:gd name="T11" fmla="*/ 1292376 h 451"/>
                <a:gd name="T12" fmla="*/ 430409 w 1198"/>
                <a:gd name="T13" fmla="*/ 1329927 h 451"/>
                <a:gd name="T14" fmla="*/ 50471 w 1198"/>
                <a:gd name="T15" fmla="*/ 1054554 h 451"/>
                <a:gd name="T16" fmla="*/ 123374 w 1198"/>
                <a:gd name="T17" fmla="*/ 566392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3180" name="Freeform 8"/>
            <p:cNvSpPr>
              <a:spLocks noChangeArrowheads="1"/>
            </p:cNvSpPr>
            <p:nvPr/>
          </p:nvSpPr>
          <p:spPr bwMode="auto">
            <a:xfrm>
              <a:off x="2108200" y="4908550"/>
              <a:ext cx="400050" cy="180975"/>
            </a:xfrm>
            <a:custGeom>
              <a:avLst/>
              <a:gdLst>
                <a:gd name="T0" fmla="*/ 0 w 252"/>
                <a:gd name="T1" fmla="*/ 180975 h 114"/>
                <a:gd name="T2" fmla="*/ 400050 w 252"/>
                <a:gd name="T3" fmla="*/ 0 h 114"/>
                <a:gd name="T4" fmla="*/ 0 60000 65536"/>
                <a:gd name="T5" fmla="*/ 0 60000 65536"/>
              </a:gdLst>
              <a:ahLst/>
              <a:cxnLst>
                <a:cxn ang="T4">
                  <a:pos x="T0" y="T1"/>
                </a:cxn>
                <a:cxn ang="T5">
                  <a:pos x="T2" y="T3"/>
                </a:cxn>
              </a:cxnLst>
              <a:rect l="0" t="0" r="r" b="b"/>
              <a:pathLst>
                <a:path w="252" h="114">
                  <a:moveTo>
                    <a:pt x="0" y="114"/>
                  </a:moveTo>
                  <a:lnTo>
                    <a:pt x="25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3181" name="Text Box 9"/>
            <p:cNvSpPr txBox="1">
              <a:spLocks noChangeArrowheads="1"/>
            </p:cNvSpPr>
            <p:nvPr/>
          </p:nvSpPr>
          <p:spPr bwMode="auto">
            <a:xfrm>
              <a:off x="2052638" y="5129213"/>
              <a:ext cx="665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000">
                  <a:latin typeface="Arial" panose="020B0604020202020204" pitchFamily="34" charset="0"/>
                  <a:ea typeface="MS PGothic" panose="020B0600070205080204" pitchFamily="34" charset="-128"/>
                </a:rPr>
                <a:t>AS3</a:t>
              </a:r>
              <a:endParaRPr lang="en-US" altLang="zh-CN">
                <a:latin typeface="Arial" panose="020B0604020202020204" pitchFamily="34" charset="0"/>
                <a:ea typeface="MS PGothic" panose="020B0600070205080204" pitchFamily="34" charset="-128"/>
              </a:endParaRPr>
            </a:p>
          </p:txBody>
        </p:sp>
        <p:sp>
          <p:nvSpPr>
            <p:cNvPr id="263182" name="Text Box 10"/>
            <p:cNvSpPr txBox="1">
              <a:spLocks noChangeArrowheads="1"/>
            </p:cNvSpPr>
            <p:nvPr/>
          </p:nvSpPr>
          <p:spPr bwMode="auto">
            <a:xfrm>
              <a:off x="5867400" y="5794375"/>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ea typeface="MS PGothic" panose="020B0600070205080204" pitchFamily="34" charset="-128"/>
                </a:rPr>
                <a:t>AS2</a:t>
              </a:r>
            </a:p>
          </p:txBody>
        </p:sp>
        <p:sp>
          <p:nvSpPr>
            <p:cNvPr id="263183" name="Line 11"/>
            <p:cNvSpPr>
              <a:spLocks noChangeShapeType="1"/>
            </p:cNvSpPr>
            <p:nvPr/>
          </p:nvSpPr>
          <p:spPr bwMode="auto">
            <a:xfrm flipV="1">
              <a:off x="5746750" y="5283200"/>
              <a:ext cx="434975" cy="1920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184" name="Line 12"/>
            <p:cNvSpPr>
              <a:spLocks noChangeShapeType="1"/>
            </p:cNvSpPr>
            <p:nvPr/>
          </p:nvSpPr>
          <p:spPr bwMode="auto">
            <a:xfrm flipH="1" flipV="1">
              <a:off x="2324100" y="4641850"/>
              <a:ext cx="241300" cy="174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185" name="Line 13"/>
            <p:cNvSpPr>
              <a:spLocks noChangeShapeType="1"/>
            </p:cNvSpPr>
            <p:nvPr/>
          </p:nvSpPr>
          <p:spPr bwMode="auto">
            <a:xfrm flipH="1">
              <a:off x="1882775" y="4635500"/>
              <a:ext cx="147638" cy="3762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3186" name="Group 14"/>
            <p:cNvGrpSpPr>
              <a:grpSpLocks/>
            </p:cNvGrpSpPr>
            <p:nvPr/>
          </p:nvGrpSpPr>
          <p:grpSpPr bwMode="auto">
            <a:xfrm>
              <a:off x="1619250" y="4903788"/>
              <a:ext cx="501650" cy="396875"/>
              <a:chOff x="873" y="3243"/>
              <a:chExt cx="316" cy="250"/>
            </a:xfrm>
          </p:grpSpPr>
          <p:sp>
            <p:nvSpPr>
              <p:cNvPr id="263283" name="Oval 15"/>
              <p:cNvSpPr>
                <a:spLocks noChangeArrowheads="1"/>
              </p:cNvSpPr>
              <p:nvPr/>
            </p:nvSpPr>
            <p:spPr bwMode="auto">
              <a:xfrm>
                <a:off x="876" y="3361"/>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3284" name="Line 16"/>
              <p:cNvSpPr>
                <a:spLocks noChangeShapeType="1"/>
              </p:cNvSpPr>
              <p:nvPr/>
            </p:nvSpPr>
            <p:spPr bwMode="auto">
              <a:xfrm>
                <a:off x="876" y="335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285" name="Line 17"/>
              <p:cNvSpPr>
                <a:spLocks noChangeShapeType="1"/>
              </p:cNvSpPr>
              <p:nvPr/>
            </p:nvSpPr>
            <p:spPr bwMode="auto">
              <a:xfrm>
                <a:off x="1189" y="335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286" name="Rectangle 18"/>
              <p:cNvSpPr>
                <a:spLocks noChangeArrowheads="1"/>
              </p:cNvSpPr>
              <p:nvPr/>
            </p:nvSpPr>
            <p:spPr bwMode="auto">
              <a:xfrm>
                <a:off x="876" y="335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63287" name="Oval 19"/>
              <p:cNvSpPr>
                <a:spLocks noChangeArrowheads="1"/>
              </p:cNvSpPr>
              <p:nvPr/>
            </p:nvSpPr>
            <p:spPr bwMode="auto">
              <a:xfrm>
                <a:off x="873" y="3295"/>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3288" name="Rectangle 20"/>
              <p:cNvSpPr>
                <a:spLocks noChangeArrowheads="1"/>
              </p:cNvSpPr>
              <p:nvPr/>
            </p:nvSpPr>
            <p:spPr bwMode="auto">
              <a:xfrm>
                <a:off x="960" y="3308"/>
                <a:ext cx="141" cy="124"/>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3289" name="Text Box 21"/>
              <p:cNvSpPr txBox="1">
                <a:spLocks noChangeArrowheads="1"/>
              </p:cNvSpPr>
              <p:nvPr/>
            </p:nvSpPr>
            <p:spPr bwMode="auto">
              <a:xfrm>
                <a:off x="887" y="3243"/>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3b</a:t>
                </a:r>
                <a:endParaRPr lang="en-US" altLang="zh-CN" sz="2400">
                  <a:latin typeface="Arial" panose="020B0604020202020204" pitchFamily="34" charset="0"/>
                  <a:ea typeface="MS PGothic" panose="020B0600070205080204" pitchFamily="34" charset="-128"/>
                </a:endParaRPr>
              </a:p>
            </p:txBody>
          </p:sp>
        </p:grpSp>
        <p:grpSp>
          <p:nvGrpSpPr>
            <p:cNvPr id="263187" name="Group 22"/>
            <p:cNvGrpSpPr>
              <a:grpSpLocks/>
            </p:cNvGrpSpPr>
            <p:nvPr/>
          </p:nvGrpSpPr>
          <p:grpSpPr bwMode="auto">
            <a:xfrm>
              <a:off x="1889125" y="4327525"/>
              <a:ext cx="501650" cy="396875"/>
              <a:chOff x="2016" y="1976"/>
              <a:chExt cx="316" cy="250"/>
            </a:xfrm>
          </p:grpSpPr>
          <p:sp>
            <p:nvSpPr>
              <p:cNvPr id="263275" name="Oval 23"/>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3276" name="Line 24"/>
              <p:cNvSpPr>
                <a:spLocks noChangeShapeType="1"/>
              </p:cNvSpPr>
              <p:nvPr/>
            </p:nvSpPr>
            <p:spPr bwMode="auto">
              <a:xfrm>
                <a:off x="2019"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277" name="Line 25"/>
              <p:cNvSpPr>
                <a:spLocks noChangeShapeType="1"/>
              </p:cNvSpPr>
              <p:nvPr/>
            </p:nvSpPr>
            <p:spPr bwMode="auto">
              <a:xfrm>
                <a:off x="2332"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278" name="Rectangle 26"/>
              <p:cNvSpPr>
                <a:spLocks noChangeArrowheads="1"/>
              </p:cNvSpPr>
              <p:nvPr/>
            </p:nvSpPr>
            <p:spPr bwMode="auto">
              <a:xfrm>
                <a:off x="2019" y="2095"/>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63279" name="Oval 27"/>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grpSp>
            <p:nvGrpSpPr>
              <p:cNvPr id="263280" name="Group 28"/>
              <p:cNvGrpSpPr>
                <a:grpSpLocks/>
              </p:cNvGrpSpPr>
              <p:nvPr/>
            </p:nvGrpSpPr>
            <p:grpSpPr bwMode="auto">
              <a:xfrm>
                <a:off x="2032" y="1976"/>
                <a:ext cx="285" cy="250"/>
                <a:chOff x="2912" y="2425"/>
                <a:chExt cx="290" cy="250"/>
              </a:xfrm>
            </p:grpSpPr>
            <p:sp>
              <p:nvSpPr>
                <p:cNvPr id="263281" name="Rectangle 29"/>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3282" name="Text Box 30"/>
                <p:cNvSpPr txBox="1">
                  <a:spLocks noChangeArrowheads="1"/>
                </p:cNvSpPr>
                <p:nvPr/>
              </p:nvSpPr>
              <p:spPr bwMode="auto">
                <a:xfrm>
                  <a:off x="2912" y="2425"/>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3c</a:t>
                  </a:r>
                  <a:endParaRPr lang="en-US" altLang="zh-CN" sz="2400">
                    <a:latin typeface="Arial" panose="020B0604020202020204" pitchFamily="34" charset="0"/>
                    <a:ea typeface="MS PGothic" panose="020B0600070205080204" pitchFamily="34" charset="-128"/>
                  </a:endParaRPr>
                </a:p>
              </p:txBody>
            </p:sp>
          </p:grpSp>
        </p:grpSp>
        <p:grpSp>
          <p:nvGrpSpPr>
            <p:cNvPr id="263188" name="Group 31"/>
            <p:cNvGrpSpPr>
              <a:grpSpLocks/>
            </p:cNvGrpSpPr>
            <p:nvPr/>
          </p:nvGrpSpPr>
          <p:grpSpPr bwMode="auto">
            <a:xfrm>
              <a:off x="2466975" y="4702175"/>
              <a:ext cx="501650" cy="396875"/>
              <a:chOff x="1434" y="3104"/>
              <a:chExt cx="316" cy="250"/>
            </a:xfrm>
          </p:grpSpPr>
          <p:grpSp>
            <p:nvGrpSpPr>
              <p:cNvPr id="263267" name="Group 32"/>
              <p:cNvGrpSpPr>
                <a:grpSpLocks/>
              </p:cNvGrpSpPr>
              <p:nvPr/>
            </p:nvGrpSpPr>
            <p:grpSpPr bwMode="auto">
              <a:xfrm>
                <a:off x="1434" y="3163"/>
                <a:ext cx="316" cy="147"/>
                <a:chOff x="1434" y="3163"/>
                <a:chExt cx="316" cy="147"/>
              </a:xfrm>
            </p:grpSpPr>
            <p:sp>
              <p:nvSpPr>
                <p:cNvPr id="263269" name="Oval 33"/>
                <p:cNvSpPr>
                  <a:spLocks noChangeArrowheads="1"/>
                </p:cNvSpPr>
                <p:nvPr/>
              </p:nvSpPr>
              <p:spPr bwMode="auto">
                <a:xfrm>
                  <a:off x="1437" y="3229"/>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3270" name="Line 34"/>
                <p:cNvSpPr>
                  <a:spLocks noChangeShapeType="1"/>
                </p:cNvSpPr>
                <p:nvPr/>
              </p:nvSpPr>
              <p:spPr bwMode="auto">
                <a:xfrm>
                  <a:off x="1437" y="322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271" name="Line 35"/>
                <p:cNvSpPr>
                  <a:spLocks noChangeShapeType="1"/>
                </p:cNvSpPr>
                <p:nvPr/>
              </p:nvSpPr>
              <p:spPr bwMode="auto">
                <a:xfrm>
                  <a:off x="1750" y="322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272" name="Rectangle 36"/>
                <p:cNvSpPr>
                  <a:spLocks noChangeArrowheads="1"/>
                </p:cNvSpPr>
                <p:nvPr/>
              </p:nvSpPr>
              <p:spPr bwMode="auto">
                <a:xfrm>
                  <a:off x="1437" y="3222"/>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63273" name="Oval 37"/>
                <p:cNvSpPr>
                  <a:spLocks noChangeArrowheads="1"/>
                </p:cNvSpPr>
                <p:nvPr/>
              </p:nvSpPr>
              <p:spPr bwMode="auto">
                <a:xfrm>
                  <a:off x="1434" y="3163"/>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3274" name="Rectangle 38"/>
                <p:cNvSpPr>
                  <a:spLocks noChangeArrowheads="1"/>
                </p:cNvSpPr>
                <p:nvPr/>
              </p:nvSpPr>
              <p:spPr bwMode="auto">
                <a:xfrm>
                  <a:off x="1521" y="3176"/>
                  <a:ext cx="142" cy="11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grpSp>
          <p:sp>
            <p:nvSpPr>
              <p:cNvPr id="263268" name="Text Box 39"/>
              <p:cNvSpPr txBox="1">
                <a:spLocks noChangeArrowheads="1"/>
              </p:cNvSpPr>
              <p:nvPr/>
            </p:nvSpPr>
            <p:spPr bwMode="auto">
              <a:xfrm>
                <a:off x="1448" y="3104"/>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3a</a:t>
                </a:r>
                <a:endParaRPr lang="en-US" altLang="zh-CN" sz="2400">
                  <a:latin typeface="Arial" panose="020B0604020202020204" pitchFamily="34" charset="0"/>
                  <a:ea typeface="MS PGothic" panose="020B0600070205080204" pitchFamily="34" charset="-128"/>
                </a:endParaRPr>
              </a:p>
            </p:txBody>
          </p:sp>
        </p:grpSp>
        <p:grpSp>
          <p:nvGrpSpPr>
            <p:cNvPr id="263189" name="Group 40"/>
            <p:cNvGrpSpPr>
              <a:grpSpLocks/>
            </p:cNvGrpSpPr>
            <p:nvPr/>
          </p:nvGrpSpPr>
          <p:grpSpPr bwMode="auto">
            <a:xfrm>
              <a:off x="2495550" y="5227638"/>
              <a:ext cx="2660650" cy="1122362"/>
              <a:chOff x="1572" y="3293"/>
              <a:chExt cx="1676" cy="707"/>
            </a:xfrm>
          </p:grpSpPr>
          <p:sp>
            <p:nvSpPr>
              <p:cNvPr id="263224" name="Freeform 41"/>
              <p:cNvSpPr>
                <a:spLocks noChangeArrowheads="1"/>
              </p:cNvSpPr>
              <p:nvPr/>
            </p:nvSpPr>
            <p:spPr bwMode="auto">
              <a:xfrm>
                <a:off x="1572" y="3293"/>
                <a:ext cx="1676" cy="707"/>
              </a:xfrm>
              <a:custGeom>
                <a:avLst/>
                <a:gdLst>
                  <a:gd name="T0" fmla="*/ 164 w 1583"/>
                  <a:gd name="T1" fmla="*/ 232 h 682"/>
                  <a:gd name="T2" fmla="*/ 431 w 1583"/>
                  <a:gd name="T3" fmla="*/ 77 h 682"/>
                  <a:gd name="T4" fmla="*/ 831 w 1583"/>
                  <a:gd name="T5" fmla="*/ 21 h 682"/>
                  <a:gd name="T6" fmla="*/ 1225 w 1583"/>
                  <a:gd name="T7" fmla="*/ 201 h 682"/>
                  <a:gd name="T8" fmla="*/ 1656 w 1583"/>
                  <a:gd name="T9" fmla="*/ 444 h 682"/>
                  <a:gd name="T10" fmla="*/ 1347 w 1583"/>
                  <a:gd name="T11" fmla="*/ 668 h 682"/>
                  <a:gd name="T12" fmla="*/ 731 w 1583"/>
                  <a:gd name="T13" fmla="*/ 680 h 682"/>
                  <a:gd name="T14" fmla="*/ 94 w 1583"/>
                  <a:gd name="T15" fmla="*/ 618 h 682"/>
                  <a:gd name="T16" fmla="*/ 164 w 1583"/>
                  <a:gd name="T17" fmla="*/ 232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3225" name="Text Box 42"/>
              <p:cNvSpPr txBox="1">
                <a:spLocks noChangeArrowheads="1"/>
              </p:cNvSpPr>
              <p:nvPr/>
            </p:nvSpPr>
            <p:spPr bwMode="auto">
              <a:xfrm>
                <a:off x="1719" y="3724"/>
                <a:ext cx="4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000">
                    <a:latin typeface="Arial" panose="020B0604020202020204" pitchFamily="34" charset="0"/>
                    <a:ea typeface="MS PGothic" panose="020B0600070205080204" pitchFamily="34" charset="-128"/>
                  </a:rPr>
                  <a:t>AS1</a:t>
                </a:r>
                <a:endParaRPr lang="en-US" altLang="zh-CN">
                  <a:latin typeface="Arial" panose="020B0604020202020204" pitchFamily="34" charset="0"/>
                  <a:ea typeface="MS PGothic" panose="020B0600070205080204" pitchFamily="34" charset="-128"/>
                </a:endParaRPr>
              </a:p>
            </p:txBody>
          </p:sp>
          <p:sp>
            <p:nvSpPr>
              <p:cNvPr id="263226" name="Line 43"/>
              <p:cNvSpPr>
                <a:spLocks noChangeShapeType="1"/>
              </p:cNvSpPr>
              <p:nvPr/>
            </p:nvSpPr>
            <p:spPr bwMode="auto">
              <a:xfrm flipH="1">
                <a:off x="2134" y="3469"/>
                <a:ext cx="93" cy="10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227" name="Line 44"/>
              <p:cNvSpPr>
                <a:spLocks noChangeShapeType="1"/>
              </p:cNvSpPr>
              <p:nvPr/>
            </p:nvSpPr>
            <p:spPr bwMode="auto">
              <a:xfrm>
                <a:off x="2388" y="3491"/>
                <a:ext cx="3" cy="2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228" name="Line 45"/>
              <p:cNvSpPr>
                <a:spLocks noChangeShapeType="1"/>
              </p:cNvSpPr>
              <p:nvPr/>
            </p:nvSpPr>
            <p:spPr bwMode="auto">
              <a:xfrm>
                <a:off x="2490" y="3461"/>
                <a:ext cx="313" cy="2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229" name="Line 46"/>
              <p:cNvSpPr>
                <a:spLocks noChangeShapeType="1"/>
              </p:cNvSpPr>
              <p:nvPr/>
            </p:nvSpPr>
            <p:spPr bwMode="auto">
              <a:xfrm flipH="1">
                <a:off x="2566" y="3749"/>
                <a:ext cx="237" cy="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230" name="Line 47"/>
              <p:cNvSpPr>
                <a:spLocks noChangeShapeType="1"/>
              </p:cNvSpPr>
              <p:nvPr/>
            </p:nvSpPr>
            <p:spPr bwMode="auto">
              <a:xfrm flipH="1" flipV="1">
                <a:off x="2202" y="3638"/>
                <a:ext cx="568"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231" name="Line 48"/>
              <p:cNvSpPr>
                <a:spLocks noChangeShapeType="1"/>
              </p:cNvSpPr>
              <p:nvPr/>
            </p:nvSpPr>
            <p:spPr bwMode="auto">
              <a:xfrm>
                <a:off x="2143" y="3689"/>
                <a:ext cx="127" cy="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3232" name="Group 49"/>
              <p:cNvGrpSpPr>
                <a:grpSpLocks/>
              </p:cNvGrpSpPr>
              <p:nvPr/>
            </p:nvGrpSpPr>
            <p:grpSpPr bwMode="auto">
              <a:xfrm>
                <a:off x="2202" y="3293"/>
                <a:ext cx="316" cy="250"/>
                <a:chOff x="2055" y="3447"/>
                <a:chExt cx="316" cy="250"/>
              </a:xfrm>
            </p:grpSpPr>
            <p:sp>
              <p:nvSpPr>
                <p:cNvPr id="263259" name="Oval 50"/>
                <p:cNvSpPr>
                  <a:spLocks noChangeArrowheads="1"/>
                </p:cNvSpPr>
                <p:nvPr/>
              </p:nvSpPr>
              <p:spPr bwMode="auto">
                <a:xfrm>
                  <a:off x="2058" y="3571"/>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3260" name="Line 51"/>
                <p:cNvSpPr>
                  <a:spLocks noChangeShapeType="1"/>
                </p:cNvSpPr>
                <p:nvPr/>
              </p:nvSpPr>
              <p:spPr bwMode="auto">
                <a:xfrm>
                  <a:off x="2058" y="356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261" name="Line 52"/>
                <p:cNvSpPr>
                  <a:spLocks noChangeShapeType="1"/>
                </p:cNvSpPr>
                <p:nvPr/>
              </p:nvSpPr>
              <p:spPr bwMode="auto">
                <a:xfrm>
                  <a:off x="2371" y="356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262" name="Rectangle 53"/>
                <p:cNvSpPr>
                  <a:spLocks noChangeArrowheads="1"/>
                </p:cNvSpPr>
                <p:nvPr/>
              </p:nvSpPr>
              <p:spPr bwMode="auto">
                <a:xfrm>
                  <a:off x="2058" y="356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63263" name="Oval 54"/>
                <p:cNvSpPr>
                  <a:spLocks noChangeArrowheads="1"/>
                </p:cNvSpPr>
                <p:nvPr/>
              </p:nvSpPr>
              <p:spPr bwMode="auto">
                <a:xfrm>
                  <a:off x="2055" y="3505"/>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grpSp>
              <p:nvGrpSpPr>
                <p:cNvPr id="263264" name="Group 55"/>
                <p:cNvGrpSpPr>
                  <a:grpSpLocks/>
                </p:cNvGrpSpPr>
                <p:nvPr/>
              </p:nvGrpSpPr>
              <p:grpSpPr bwMode="auto">
                <a:xfrm>
                  <a:off x="2072" y="3447"/>
                  <a:ext cx="285" cy="250"/>
                  <a:chOff x="2912" y="2425"/>
                  <a:chExt cx="292" cy="250"/>
                </a:xfrm>
              </p:grpSpPr>
              <p:sp>
                <p:nvSpPr>
                  <p:cNvPr id="263265" name="Rectangle 56"/>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3266" name="Text Box 57"/>
                  <p:cNvSpPr txBox="1">
                    <a:spLocks noChangeArrowheads="1"/>
                  </p:cNvSpPr>
                  <p:nvPr/>
                </p:nvSpPr>
                <p:spPr bwMode="auto">
                  <a:xfrm>
                    <a:off x="2912" y="2425"/>
                    <a:ext cx="2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1c</a:t>
                    </a:r>
                  </a:p>
                </p:txBody>
              </p:sp>
            </p:grpSp>
          </p:grpSp>
          <p:grpSp>
            <p:nvGrpSpPr>
              <p:cNvPr id="263233" name="Group 97"/>
              <p:cNvGrpSpPr>
                <a:grpSpLocks/>
              </p:cNvGrpSpPr>
              <p:nvPr/>
            </p:nvGrpSpPr>
            <p:grpSpPr bwMode="auto">
              <a:xfrm>
                <a:off x="1896" y="3507"/>
                <a:ext cx="316" cy="250"/>
                <a:chOff x="1749" y="3661"/>
                <a:chExt cx="316" cy="250"/>
              </a:xfrm>
            </p:grpSpPr>
            <p:sp>
              <p:nvSpPr>
                <p:cNvPr id="263252" name="Oval 59"/>
                <p:cNvSpPr>
                  <a:spLocks noChangeArrowheads="1"/>
                </p:cNvSpPr>
                <p:nvPr/>
              </p:nvSpPr>
              <p:spPr bwMode="auto">
                <a:xfrm>
                  <a:off x="1752" y="3781"/>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3253" name="Line 60"/>
                <p:cNvSpPr>
                  <a:spLocks noChangeShapeType="1"/>
                </p:cNvSpPr>
                <p:nvPr/>
              </p:nvSpPr>
              <p:spPr bwMode="auto">
                <a:xfrm>
                  <a:off x="1752" y="377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254" name="Line 61"/>
                <p:cNvSpPr>
                  <a:spLocks noChangeShapeType="1"/>
                </p:cNvSpPr>
                <p:nvPr/>
              </p:nvSpPr>
              <p:spPr bwMode="auto">
                <a:xfrm>
                  <a:off x="2065" y="377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255" name="Rectangle 62"/>
                <p:cNvSpPr>
                  <a:spLocks noChangeArrowheads="1"/>
                </p:cNvSpPr>
                <p:nvPr/>
              </p:nvSpPr>
              <p:spPr bwMode="auto">
                <a:xfrm>
                  <a:off x="1752" y="377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63256" name="Oval 63"/>
                <p:cNvSpPr>
                  <a:spLocks noChangeArrowheads="1"/>
                </p:cNvSpPr>
                <p:nvPr/>
              </p:nvSpPr>
              <p:spPr bwMode="auto">
                <a:xfrm>
                  <a:off x="1749" y="3719"/>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3257" name="Rectangle 64"/>
                <p:cNvSpPr>
                  <a:spLocks noChangeArrowheads="1"/>
                </p:cNvSpPr>
                <p:nvPr/>
              </p:nvSpPr>
              <p:spPr bwMode="auto">
                <a:xfrm>
                  <a:off x="1834" y="3746"/>
                  <a:ext cx="142" cy="9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3258" name="Text Box 65"/>
                <p:cNvSpPr txBox="1">
                  <a:spLocks noChangeArrowheads="1"/>
                </p:cNvSpPr>
                <p:nvPr/>
              </p:nvSpPr>
              <p:spPr bwMode="auto">
                <a:xfrm>
                  <a:off x="1765" y="3661"/>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1a</a:t>
                  </a:r>
                  <a:endParaRPr lang="en-US" altLang="zh-CN" sz="2400">
                    <a:latin typeface="Arial" panose="020B0604020202020204" pitchFamily="34" charset="0"/>
                    <a:ea typeface="MS PGothic" panose="020B0600070205080204" pitchFamily="34" charset="-128"/>
                  </a:endParaRPr>
                </a:p>
              </p:txBody>
            </p:sp>
          </p:grpSp>
          <p:grpSp>
            <p:nvGrpSpPr>
              <p:cNvPr id="263234" name="Group 66"/>
              <p:cNvGrpSpPr>
                <a:grpSpLocks/>
              </p:cNvGrpSpPr>
              <p:nvPr/>
            </p:nvGrpSpPr>
            <p:grpSpPr bwMode="auto">
              <a:xfrm>
                <a:off x="2238" y="3689"/>
                <a:ext cx="316" cy="250"/>
                <a:chOff x="2091" y="3843"/>
                <a:chExt cx="316" cy="250"/>
              </a:xfrm>
            </p:grpSpPr>
            <p:sp>
              <p:nvSpPr>
                <p:cNvPr id="263244" name="Oval 67"/>
                <p:cNvSpPr>
                  <a:spLocks noChangeArrowheads="1"/>
                </p:cNvSpPr>
                <p:nvPr/>
              </p:nvSpPr>
              <p:spPr bwMode="auto">
                <a:xfrm>
                  <a:off x="2094" y="3967"/>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3245" name="Line 68"/>
                <p:cNvSpPr>
                  <a:spLocks noChangeShapeType="1"/>
                </p:cNvSpPr>
                <p:nvPr/>
              </p:nvSpPr>
              <p:spPr bwMode="auto">
                <a:xfrm>
                  <a:off x="2094" y="3960"/>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246" name="Line 69"/>
                <p:cNvSpPr>
                  <a:spLocks noChangeShapeType="1"/>
                </p:cNvSpPr>
                <p:nvPr/>
              </p:nvSpPr>
              <p:spPr bwMode="auto">
                <a:xfrm>
                  <a:off x="2407" y="3960"/>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247" name="Rectangle 70"/>
                <p:cNvSpPr>
                  <a:spLocks noChangeArrowheads="1"/>
                </p:cNvSpPr>
                <p:nvPr/>
              </p:nvSpPr>
              <p:spPr bwMode="auto">
                <a:xfrm>
                  <a:off x="2094" y="3960"/>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63248" name="Oval 71"/>
                <p:cNvSpPr>
                  <a:spLocks noChangeArrowheads="1"/>
                </p:cNvSpPr>
                <p:nvPr/>
              </p:nvSpPr>
              <p:spPr bwMode="auto">
                <a:xfrm>
                  <a:off x="2091" y="3901"/>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grpSp>
              <p:nvGrpSpPr>
                <p:cNvPr id="263249" name="Group 72"/>
                <p:cNvGrpSpPr>
                  <a:grpSpLocks/>
                </p:cNvGrpSpPr>
                <p:nvPr/>
              </p:nvGrpSpPr>
              <p:grpSpPr bwMode="auto">
                <a:xfrm>
                  <a:off x="2106" y="3843"/>
                  <a:ext cx="294" cy="250"/>
                  <a:chOff x="2910" y="2425"/>
                  <a:chExt cx="296" cy="250"/>
                </a:xfrm>
              </p:grpSpPr>
              <p:sp>
                <p:nvSpPr>
                  <p:cNvPr id="263250" name="Rectangle 73"/>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3251" name="Text Box 74"/>
                  <p:cNvSpPr txBox="1">
                    <a:spLocks noChangeArrowheads="1"/>
                  </p:cNvSpPr>
                  <p:nvPr/>
                </p:nvSpPr>
                <p:spPr bwMode="auto">
                  <a:xfrm>
                    <a:off x="2910" y="2425"/>
                    <a:ext cx="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1d</a:t>
                    </a:r>
                  </a:p>
                </p:txBody>
              </p:sp>
            </p:grpSp>
          </p:grpSp>
          <p:grpSp>
            <p:nvGrpSpPr>
              <p:cNvPr id="263235" name="Group 75"/>
              <p:cNvGrpSpPr>
                <a:grpSpLocks/>
              </p:cNvGrpSpPr>
              <p:nvPr/>
            </p:nvGrpSpPr>
            <p:grpSpPr bwMode="auto">
              <a:xfrm>
                <a:off x="2778" y="3573"/>
                <a:ext cx="316" cy="250"/>
                <a:chOff x="2016" y="1976"/>
                <a:chExt cx="316" cy="250"/>
              </a:xfrm>
            </p:grpSpPr>
            <p:sp>
              <p:nvSpPr>
                <p:cNvPr id="263236" name="Oval 76"/>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3237" name="Line 77"/>
                <p:cNvSpPr>
                  <a:spLocks noChangeShapeType="1"/>
                </p:cNvSpPr>
                <p:nvPr/>
              </p:nvSpPr>
              <p:spPr bwMode="auto">
                <a:xfrm>
                  <a:off x="2019"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238" name="Line 78"/>
                <p:cNvSpPr>
                  <a:spLocks noChangeShapeType="1"/>
                </p:cNvSpPr>
                <p:nvPr/>
              </p:nvSpPr>
              <p:spPr bwMode="auto">
                <a:xfrm>
                  <a:off x="2332"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239" name="Rectangle 79"/>
                <p:cNvSpPr>
                  <a:spLocks noChangeArrowheads="1"/>
                </p:cNvSpPr>
                <p:nvPr/>
              </p:nvSpPr>
              <p:spPr bwMode="auto">
                <a:xfrm>
                  <a:off x="2019" y="2095"/>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63240" name="Oval 80"/>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grpSp>
              <p:nvGrpSpPr>
                <p:cNvPr id="263241" name="Group 81"/>
                <p:cNvGrpSpPr>
                  <a:grpSpLocks/>
                </p:cNvGrpSpPr>
                <p:nvPr/>
              </p:nvGrpSpPr>
              <p:grpSpPr bwMode="auto">
                <a:xfrm>
                  <a:off x="2029" y="1976"/>
                  <a:ext cx="294" cy="250"/>
                  <a:chOff x="2909" y="2425"/>
                  <a:chExt cx="299" cy="250"/>
                </a:xfrm>
              </p:grpSpPr>
              <p:sp>
                <p:nvSpPr>
                  <p:cNvPr id="263242" name="Rectangle 82"/>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3243" name="Text Box 83"/>
                  <p:cNvSpPr txBox="1">
                    <a:spLocks noChangeArrowheads="1"/>
                  </p:cNvSpPr>
                  <p:nvPr/>
                </p:nvSpPr>
                <p:spPr bwMode="auto">
                  <a:xfrm>
                    <a:off x="2909" y="2425"/>
                    <a:ext cx="2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1b</a:t>
                    </a:r>
                    <a:endParaRPr lang="en-US" altLang="zh-CN" sz="2400">
                      <a:latin typeface="Arial" panose="020B0604020202020204" pitchFamily="34" charset="0"/>
                      <a:ea typeface="MS PGothic" panose="020B0600070205080204" pitchFamily="34" charset="-128"/>
                    </a:endParaRPr>
                  </a:p>
                </p:txBody>
              </p:sp>
            </p:grpSp>
          </p:grpSp>
        </p:grpSp>
        <p:grpSp>
          <p:nvGrpSpPr>
            <p:cNvPr id="263190" name="Group 84"/>
            <p:cNvGrpSpPr>
              <a:grpSpLocks/>
            </p:cNvGrpSpPr>
            <p:nvPr/>
          </p:nvGrpSpPr>
          <p:grpSpPr bwMode="auto">
            <a:xfrm>
              <a:off x="5414963" y="5324475"/>
              <a:ext cx="501650" cy="396875"/>
              <a:chOff x="3537" y="3473"/>
              <a:chExt cx="316" cy="250"/>
            </a:xfrm>
          </p:grpSpPr>
          <p:sp>
            <p:nvSpPr>
              <p:cNvPr id="263217" name="Oval 85"/>
              <p:cNvSpPr>
                <a:spLocks noChangeArrowheads="1"/>
              </p:cNvSpPr>
              <p:nvPr/>
            </p:nvSpPr>
            <p:spPr bwMode="auto">
              <a:xfrm>
                <a:off x="3540" y="3598"/>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3218" name="Line 86"/>
              <p:cNvSpPr>
                <a:spLocks noChangeShapeType="1"/>
              </p:cNvSpPr>
              <p:nvPr/>
            </p:nvSpPr>
            <p:spPr bwMode="auto">
              <a:xfrm>
                <a:off x="3540" y="359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219" name="Line 87"/>
              <p:cNvSpPr>
                <a:spLocks noChangeShapeType="1"/>
              </p:cNvSpPr>
              <p:nvPr/>
            </p:nvSpPr>
            <p:spPr bwMode="auto">
              <a:xfrm>
                <a:off x="3853" y="359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220" name="Rectangle 88"/>
              <p:cNvSpPr>
                <a:spLocks noChangeArrowheads="1"/>
              </p:cNvSpPr>
              <p:nvPr/>
            </p:nvSpPr>
            <p:spPr bwMode="auto">
              <a:xfrm>
                <a:off x="3540" y="3591"/>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63221" name="Oval 89"/>
              <p:cNvSpPr>
                <a:spLocks noChangeArrowheads="1"/>
              </p:cNvSpPr>
              <p:nvPr/>
            </p:nvSpPr>
            <p:spPr bwMode="auto">
              <a:xfrm>
                <a:off x="3537" y="3532"/>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3222" name="Rectangle 90"/>
              <p:cNvSpPr>
                <a:spLocks noChangeArrowheads="1"/>
              </p:cNvSpPr>
              <p:nvPr/>
            </p:nvSpPr>
            <p:spPr bwMode="auto">
              <a:xfrm>
                <a:off x="3624" y="3545"/>
                <a:ext cx="141" cy="12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3223" name="Text Box 91"/>
              <p:cNvSpPr txBox="1">
                <a:spLocks noChangeArrowheads="1"/>
              </p:cNvSpPr>
              <p:nvPr/>
            </p:nvSpPr>
            <p:spPr bwMode="auto">
              <a:xfrm>
                <a:off x="3551" y="3473"/>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2a</a:t>
                </a:r>
                <a:endParaRPr lang="en-US" altLang="zh-CN" sz="2400">
                  <a:latin typeface="Arial" panose="020B0604020202020204" pitchFamily="34" charset="0"/>
                  <a:ea typeface="MS PGothic" panose="020B0600070205080204" pitchFamily="34" charset="-128"/>
                </a:endParaRPr>
              </a:p>
            </p:txBody>
          </p:sp>
        </p:grpSp>
        <p:sp>
          <p:nvSpPr>
            <p:cNvPr id="263191" name="Line 92"/>
            <p:cNvSpPr>
              <a:spLocks noChangeShapeType="1"/>
            </p:cNvSpPr>
            <p:nvPr/>
          </p:nvSpPr>
          <p:spPr bwMode="auto">
            <a:xfrm>
              <a:off x="6635750" y="5241925"/>
              <a:ext cx="857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192" name="Line 93"/>
            <p:cNvSpPr>
              <a:spLocks noChangeShapeType="1"/>
            </p:cNvSpPr>
            <p:nvPr/>
          </p:nvSpPr>
          <p:spPr bwMode="auto">
            <a:xfrm>
              <a:off x="6889750" y="5707063"/>
              <a:ext cx="735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193" name="Line 94"/>
            <p:cNvSpPr>
              <a:spLocks noChangeShapeType="1"/>
            </p:cNvSpPr>
            <p:nvPr/>
          </p:nvSpPr>
          <p:spPr bwMode="auto">
            <a:xfrm>
              <a:off x="5921375" y="5553075"/>
              <a:ext cx="48895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194" name="Line 95"/>
            <p:cNvSpPr>
              <a:spLocks noChangeShapeType="1"/>
            </p:cNvSpPr>
            <p:nvPr/>
          </p:nvSpPr>
          <p:spPr bwMode="auto">
            <a:xfrm>
              <a:off x="6530975" y="5351463"/>
              <a:ext cx="68263"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3195" name="Group 96"/>
            <p:cNvGrpSpPr>
              <a:grpSpLocks/>
            </p:cNvGrpSpPr>
            <p:nvPr/>
          </p:nvGrpSpPr>
          <p:grpSpPr bwMode="auto">
            <a:xfrm>
              <a:off x="6142038" y="5046663"/>
              <a:ext cx="501650" cy="396875"/>
              <a:chOff x="4320" y="1936"/>
              <a:chExt cx="316" cy="250"/>
            </a:xfrm>
          </p:grpSpPr>
          <p:sp>
            <p:nvSpPr>
              <p:cNvPr id="263210" name="Oval 97"/>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3211" name="Line 98"/>
              <p:cNvSpPr>
                <a:spLocks noChangeShapeType="1"/>
              </p:cNvSpPr>
              <p:nvPr/>
            </p:nvSpPr>
            <p:spPr bwMode="auto">
              <a:xfrm>
                <a:off x="4323" y="20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212" name="Line 99"/>
              <p:cNvSpPr>
                <a:spLocks noChangeShapeType="1"/>
              </p:cNvSpPr>
              <p:nvPr/>
            </p:nvSpPr>
            <p:spPr bwMode="auto">
              <a:xfrm>
                <a:off x="4636" y="20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213" name="Rectangle 100"/>
              <p:cNvSpPr>
                <a:spLocks noChangeArrowheads="1"/>
              </p:cNvSpPr>
              <p:nvPr/>
            </p:nvSpPr>
            <p:spPr bwMode="auto">
              <a:xfrm>
                <a:off x="4323" y="20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63214" name="Oval 101"/>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3215" name="Rectangle 102"/>
              <p:cNvSpPr>
                <a:spLocks noChangeArrowheads="1"/>
              </p:cNvSpPr>
              <p:nvPr/>
            </p:nvSpPr>
            <p:spPr bwMode="auto">
              <a:xfrm>
                <a:off x="4407" y="2001"/>
                <a:ext cx="141" cy="11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3216" name="Text Box 103"/>
              <p:cNvSpPr txBox="1">
                <a:spLocks noChangeArrowheads="1"/>
              </p:cNvSpPr>
              <p:nvPr/>
            </p:nvSpPr>
            <p:spPr bwMode="auto">
              <a:xfrm>
                <a:off x="4338" y="1936"/>
                <a:ext cx="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2c</a:t>
                </a:r>
                <a:endParaRPr lang="en-US" altLang="zh-CN" sz="2400">
                  <a:latin typeface="Arial" panose="020B0604020202020204" pitchFamily="34" charset="0"/>
                  <a:ea typeface="MS PGothic" panose="020B0600070205080204" pitchFamily="34" charset="-128"/>
                </a:endParaRPr>
              </a:p>
            </p:txBody>
          </p:sp>
        </p:grpSp>
        <p:grpSp>
          <p:nvGrpSpPr>
            <p:cNvPr id="263196" name="Group 104"/>
            <p:cNvGrpSpPr>
              <a:grpSpLocks/>
            </p:cNvGrpSpPr>
            <p:nvPr/>
          </p:nvGrpSpPr>
          <p:grpSpPr bwMode="auto">
            <a:xfrm>
              <a:off x="6405563" y="5502275"/>
              <a:ext cx="501650" cy="396875"/>
              <a:chOff x="4596" y="2158"/>
              <a:chExt cx="316" cy="250"/>
            </a:xfrm>
          </p:grpSpPr>
          <p:sp>
            <p:nvSpPr>
              <p:cNvPr id="263203" name="Oval 105"/>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3204" name="Line 106"/>
              <p:cNvSpPr>
                <a:spLocks noChangeShapeType="1"/>
              </p:cNvSpPr>
              <p:nvPr/>
            </p:nvSpPr>
            <p:spPr bwMode="auto">
              <a:xfrm>
                <a:off x="4599" y="226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205" name="Line 107"/>
              <p:cNvSpPr>
                <a:spLocks noChangeShapeType="1"/>
              </p:cNvSpPr>
              <p:nvPr/>
            </p:nvSpPr>
            <p:spPr bwMode="auto">
              <a:xfrm>
                <a:off x="4912" y="226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206" name="Rectangle 108"/>
              <p:cNvSpPr>
                <a:spLocks noChangeArrowheads="1"/>
              </p:cNvSpPr>
              <p:nvPr/>
            </p:nvSpPr>
            <p:spPr bwMode="auto">
              <a:xfrm>
                <a:off x="4599" y="2269"/>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63207" name="Oval 109"/>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3208" name="Rectangle 110"/>
              <p:cNvSpPr>
                <a:spLocks noChangeArrowheads="1"/>
              </p:cNvSpPr>
              <p:nvPr/>
            </p:nvSpPr>
            <p:spPr bwMode="auto">
              <a:xfrm>
                <a:off x="4683" y="2223"/>
                <a:ext cx="142" cy="11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3209" name="Text Box 111"/>
              <p:cNvSpPr txBox="1">
                <a:spLocks noChangeArrowheads="1"/>
              </p:cNvSpPr>
              <p:nvPr/>
            </p:nvSpPr>
            <p:spPr bwMode="auto">
              <a:xfrm>
                <a:off x="4610" y="2158"/>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2b</a:t>
                </a:r>
                <a:endParaRPr lang="en-US" altLang="zh-CN" sz="2400">
                  <a:latin typeface="Arial" panose="020B0604020202020204" pitchFamily="34" charset="0"/>
                  <a:ea typeface="MS PGothic" panose="020B0600070205080204" pitchFamily="34" charset="-128"/>
                </a:endParaRPr>
              </a:p>
            </p:txBody>
          </p:sp>
        </p:grpSp>
        <p:sp>
          <p:nvSpPr>
            <p:cNvPr id="263197" name="Text Box 112"/>
            <p:cNvSpPr txBox="1">
              <a:spLocks noChangeArrowheads="1"/>
            </p:cNvSpPr>
            <p:nvPr/>
          </p:nvSpPr>
          <p:spPr bwMode="auto">
            <a:xfrm>
              <a:off x="7656513" y="5159375"/>
              <a:ext cx="9012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1400">
                  <a:latin typeface="Arial" panose="020B0604020202020204" pitchFamily="34" charset="0"/>
                  <a:ea typeface="MS PGothic" panose="020B0600070205080204" pitchFamily="34" charset="-128"/>
                </a:rPr>
                <a:t>other</a:t>
              </a:r>
            </a:p>
            <a:p>
              <a:r>
                <a:rPr lang="en-US" altLang="zh-CN" sz="1400">
                  <a:latin typeface="Arial" panose="020B0604020202020204" pitchFamily="34" charset="0"/>
                  <a:ea typeface="MS PGothic" panose="020B0600070205080204" pitchFamily="34" charset="-128"/>
                </a:rPr>
                <a:t>networks</a:t>
              </a:r>
            </a:p>
          </p:txBody>
        </p:sp>
        <p:sp>
          <p:nvSpPr>
            <p:cNvPr id="263198" name="Freeform 113"/>
            <p:cNvSpPr>
              <a:spLocks noChangeArrowheads="1"/>
            </p:cNvSpPr>
            <p:nvPr/>
          </p:nvSpPr>
          <p:spPr bwMode="auto">
            <a:xfrm flipH="1">
              <a:off x="292100" y="4772025"/>
              <a:ext cx="1171575" cy="1758950"/>
            </a:xfrm>
            <a:custGeom>
              <a:avLst/>
              <a:gdLst>
                <a:gd name="T0" fmla="*/ 50800 w 738"/>
                <a:gd name="T1" fmla="*/ 625475 h 1108"/>
                <a:gd name="T2" fmla="*/ 338138 w 738"/>
                <a:gd name="T3" fmla="*/ 273050 h 1108"/>
                <a:gd name="T4" fmla="*/ 1052513 w 738"/>
                <a:gd name="T5" fmla="*/ 88900 h 1108"/>
                <a:gd name="T6" fmla="*/ 1049338 w 738"/>
                <a:gd name="T7" fmla="*/ 808038 h 1108"/>
                <a:gd name="T8" fmla="*/ 1074738 w 738"/>
                <a:gd name="T9" fmla="*/ 1638300 h 1108"/>
                <a:gd name="T10" fmla="*/ 536575 w 738"/>
                <a:gd name="T11" fmla="*/ 1527175 h 1108"/>
                <a:gd name="T12" fmla="*/ 80963 w 738"/>
                <a:gd name="T13" fmla="*/ 1284288 h 1108"/>
                <a:gd name="T14" fmla="*/ 50800 w 738"/>
                <a:gd name="T15" fmla="*/ 625475 h 11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3199" name="Text Box 114"/>
            <p:cNvSpPr txBox="1">
              <a:spLocks noChangeArrowheads="1"/>
            </p:cNvSpPr>
            <p:nvPr/>
          </p:nvSpPr>
          <p:spPr bwMode="auto">
            <a:xfrm>
              <a:off x="349250" y="5556250"/>
              <a:ext cx="9012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1400">
                  <a:latin typeface="Arial" panose="020B0604020202020204" pitchFamily="34" charset="0"/>
                  <a:ea typeface="MS PGothic" panose="020B0600070205080204" pitchFamily="34" charset="-128"/>
                </a:rPr>
                <a:t>other</a:t>
              </a:r>
            </a:p>
            <a:p>
              <a:r>
                <a:rPr lang="en-US" altLang="zh-CN" sz="1400">
                  <a:latin typeface="Arial" panose="020B0604020202020204" pitchFamily="34" charset="0"/>
                  <a:ea typeface="MS PGothic" panose="020B0600070205080204" pitchFamily="34" charset="-128"/>
                </a:rPr>
                <a:t>networks</a:t>
              </a:r>
            </a:p>
          </p:txBody>
        </p:sp>
        <p:sp>
          <p:nvSpPr>
            <p:cNvPr id="263200" name="Line 115"/>
            <p:cNvSpPr>
              <a:spLocks noChangeShapeType="1"/>
            </p:cNvSpPr>
            <p:nvPr/>
          </p:nvSpPr>
          <p:spPr bwMode="auto">
            <a:xfrm flipH="1">
              <a:off x="1149350" y="5118100"/>
              <a:ext cx="468313" cy="268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201" name="Freeform 116"/>
            <p:cNvSpPr>
              <a:spLocks noChangeArrowheads="1"/>
            </p:cNvSpPr>
            <p:nvPr/>
          </p:nvSpPr>
          <p:spPr bwMode="auto">
            <a:xfrm>
              <a:off x="4913313" y="5607050"/>
              <a:ext cx="523875" cy="261938"/>
            </a:xfrm>
            <a:custGeom>
              <a:avLst/>
              <a:gdLst>
                <a:gd name="T0" fmla="*/ 0 w 654"/>
                <a:gd name="T1" fmla="*/ 261938 h 420"/>
                <a:gd name="T2" fmla="*/ 523875 w 654"/>
                <a:gd name="T3" fmla="*/ 0 h 420"/>
                <a:gd name="T4" fmla="*/ 0 60000 65536"/>
                <a:gd name="T5" fmla="*/ 0 60000 65536"/>
              </a:gdLst>
              <a:ahLst/>
              <a:cxnLst>
                <a:cxn ang="T4">
                  <a:pos x="T0" y="T1"/>
                </a:cxn>
                <a:cxn ang="T5">
                  <a:pos x="T2" y="T3"/>
                </a:cxn>
              </a:cxnLst>
              <a:rect l="0" t="0" r="r" b="b"/>
              <a:pathLst>
                <a:path w="654" h="420">
                  <a:moveTo>
                    <a:pt x="0" y="420"/>
                  </a:moveTo>
                  <a:lnTo>
                    <a:pt x="654"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3202" name="Freeform 117"/>
            <p:cNvSpPr>
              <a:spLocks noChangeArrowheads="1"/>
            </p:cNvSpPr>
            <p:nvPr/>
          </p:nvSpPr>
          <p:spPr bwMode="auto">
            <a:xfrm>
              <a:off x="2800350" y="5014913"/>
              <a:ext cx="704850" cy="409575"/>
            </a:xfrm>
            <a:custGeom>
              <a:avLst/>
              <a:gdLst>
                <a:gd name="T0" fmla="*/ 0 w 444"/>
                <a:gd name="T1" fmla="*/ 0 h 258"/>
                <a:gd name="T2" fmla="*/ 704850 w 444"/>
                <a:gd name="T3" fmla="*/ 409575 h 258"/>
                <a:gd name="T4" fmla="*/ 0 60000 65536"/>
                <a:gd name="T5" fmla="*/ 0 60000 65536"/>
              </a:gdLst>
              <a:ahLst/>
              <a:cxnLst>
                <a:cxn ang="T4">
                  <a:pos x="T0" y="T1"/>
                </a:cxn>
                <a:cxn ang="T5">
                  <a:pos x="T2" y="T3"/>
                </a:cxn>
              </a:cxnLst>
              <a:rect l="0" t="0" r="r" b="b"/>
              <a:pathLst>
                <a:path w="444" h="258">
                  <a:moveTo>
                    <a:pt x="0" y="0"/>
                  </a:moveTo>
                  <a:lnTo>
                    <a:pt x="444" y="258"/>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0" name="TextBox 119"/>
          <p:cNvSpPr txBox="1">
            <a:spLocks noChangeArrowheads="1"/>
          </p:cNvSpPr>
          <p:nvPr/>
        </p:nvSpPr>
        <p:spPr bwMode="auto">
          <a:xfrm>
            <a:off x="5459206" y="4521992"/>
            <a:ext cx="14969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dirty="0">
                <a:solidFill>
                  <a:srgbClr val="FF0000"/>
                </a:solidFill>
                <a:latin typeface="Arial" panose="020B0604020202020204" pitchFamily="34" charset="0"/>
                <a:ea typeface="MS PGothic" panose="020B0600070205080204" pitchFamily="34" charset="-128"/>
              </a:rPr>
              <a:t>111.99.86.55</a:t>
            </a:r>
          </a:p>
        </p:txBody>
      </p:sp>
      <p:cxnSp>
        <p:nvCxnSpPr>
          <p:cNvPr id="122" name="Straight Arrow Connector 121"/>
          <p:cNvCxnSpPr>
            <a:cxnSpLocks noChangeShapeType="1"/>
          </p:cNvCxnSpPr>
          <p:nvPr/>
        </p:nvCxnSpPr>
        <p:spPr bwMode="auto">
          <a:xfrm>
            <a:off x="5856288" y="4831409"/>
            <a:ext cx="457200" cy="304800"/>
          </a:xfrm>
          <a:prstGeom prst="straightConnector1">
            <a:avLst/>
          </a:prstGeom>
          <a:noFill/>
          <a:ln w="19050">
            <a:solidFill>
              <a:srgbClr val="FF0000"/>
            </a:solidFill>
            <a:round/>
            <a:headEnd/>
            <a:tailEnd type="arrow" w="med" len="med"/>
          </a:ln>
          <a:extLst>
            <a:ext uri="{909E8E84-426E-40DD-AFC4-6F175D3DCCD1}">
              <a14:hiddenFill xmlns:a14="http://schemas.microsoft.com/office/drawing/2010/main">
                <a:noFill/>
              </a14:hiddenFill>
            </a:ext>
          </a:extLst>
        </p:spPr>
      </p:cxnSp>
      <p:sp>
        <p:nvSpPr>
          <p:cNvPr id="126" name="Freeform 125"/>
          <p:cNvSpPr>
            <a:spLocks noChangeArrowheads="1"/>
          </p:cNvSpPr>
          <p:nvPr/>
        </p:nvSpPr>
        <p:spPr bwMode="auto">
          <a:xfrm>
            <a:off x="5453064" y="5040312"/>
            <a:ext cx="1447800" cy="382588"/>
          </a:xfrm>
          <a:custGeom>
            <a:avLst/>
            <a:gdLst>
              <a:gd name="T0" fmla="*/ 0 w 1581664"/>
              <a:gd name="T1" fmla="*/ 0 h 459259"/>
              <a:gd name="T2" fmla="*/ 407194 w 1581664"/>
              <a:gd name="T3" fmla="*/ 339697 h 459259"/>
              <a:gd name="T4" fmla="*/ 1131094 w 1581664"/>
              <a:gd name="T5" fmla="*/ 257347 h 459259"/>
              <a:gd name="T6" fmla="*/ 1447800 w 1581664"/>
              <a:gd name="T7" fmla="*/ 61763 h 4592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81664" h="459259">
                <a:moveTo>
                  <a:pt x="0" y="0"/>
                </a:moveTo>
                <a:cubicBezTo>
                  <a:pt x="119448" y="178143"/>
                  <a:pt x="238897" y="356287"/>
                  <a:pt x="444843" y="407773"/>
                </a:cubicBezTo>
                <a:cubicBezTo>
                  <a:pt x="650789" y="459259"/>
                  <a:pt x="1046205" y="364525"/>
                  <a:pt x="1235675" y="308919"/>
                </a:cubicBezTo>
                <a:cubicBezTo>
                  <a:pt x="1425145" y="253314"/>
                  <a:pt x="1503404" y="163727"/>
                  <a:pt x="1581664" y="74140"/>
                </a:cubicBezTo>
              </a:path>
            </a:pathLst>
          </a:custGeom>
          <a:noFill/>
          <a:ln w="38100">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63176" name="Picture 3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762000"/>
            <a:ext cx="82296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3493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charRg st="0" end="41"/>
                                            </p:txEl>
                                          </p:spTgt>
                                        </p:tgtEl>
                                        <p:attrNameLst>
                                          <p:attrName>style.visibility</p:attrName>
                                        </p:attrNameLst>
                                      </p:cBhvr>
                                      <p:to>
                                        <p:strVal val="visible"/>
                                      </p:to>
                                    </p:set>
                                    <p:animEffect transition="in" filter="blinds(horizontal)">
                                      <p:cBhvr>
                                        <p:cTn id="7" dur="500"/>
                                        <p:tgtEl>
                                          <p:spTgt spid="3">
                                            <p:txEl>
                                              <p:charRg st="0" end="4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charRg st="100" end="100"/>
                                            </p:txEl>
                                          </p:spTgt>
                                        </p:tgtEl>
                                        <p:attrNameLst>
                                          <p:attrName>style.visibility</p:attrName>
                                        </p:attrNameLst>
                                      </p:cBhvr>
                                      <p:to>
                                        <p:strVal val="visible"/>
                                      </p:to>
                                    </p:set>
                                    <p:animEffect transition="in" filter="blinds(horizontal)">
                                      <p:cBhvr>
                                        <p:cTn id="12" dur="500"/>
                                        <p:tgtEl>
                                          <p:spTgt spid="3">
                                            <p:txEl>
                                              <p:charRg st="100" end="10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charRg st="100" end="100"/>
                                            </p:txEl>
                                          </p:spTgt>
                                        </p:tgtEl>
                                        <p:attrNameLst>
                                          <p:attrName>style.visibility</p:attrName>
                                        </p:attrNameLst>
                                      </p:cBhvr>
                                      <p:to>
                                        <p:strVal val="visible"/>
                                      </p:to>
                                    </p:set>
                                    <p:animEffect transition="in" filter="blinds(horizontal)">
                                      <p:cBhvr>
                                        <p:cTn id="15" dur="500"/>
                                        <p:tgtEl>
                                          <p:spTgt spid="3">
                                            <p:txEl>
                                              <p:charRg st="100" end="10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0"/>
                                        </p:tgtEl>
                                        <p:attrNameLst>
                                          <p:attrName>style.visibility</p:attrName>
                                        </p:attrNameLst>
                                      </p:cBhvr>
                                      <p:to>
                                        <p:strVal val="visible"/>
                                      </p:to>
                                    </p:set>
                                    <p:animEffect transition="in" filter="blinds(horizontal)">
                                      <p:cBhvr>
                                        <p:cTn id="20" dur="500"/>
                                        <p:tgtEl>
                                          <p:spTgt spid="120"/>
                                        </p:tgtEl>
                                      </p:cBhvr>
                                    </p:animEffect>
                                  </p:childTnLst>
                                </p:cTn>
                              </p:par>
                              <p:par>
                                <p:cTn id="21" presetID="3" presetClass="entr" presetSubtype="10" fill="hold" nodeType="withEffect">
                                  <p:stCondLst>
                                    <p:cond delay="0"/>
                                  </p:stCondLst>
                                  <p:childTnLst>
                                    <p:set>
                                      <p:cBhvr>
                                        <p:cTn id="22" dur="1" fill="hold">
                                          <p:stCondLst>
                                            <p:cond delay="0"/>
                                          </p:stCondLst>
                                        </p:cTn>
                                        <p:tgtEl>
                                          <p:spTgt spid="122"/>
                                        </p:tgtEl>
                                        <p:attrNameLst>
                                          <p:attrName>style.visibility</p:attrName>
                                        </p:attrNameLst>
                                      </p:cBhvr>
                                      <p:to>
                                        <p:strVal val="visible"/>
                                      </p:to>
                                    </p:set>
                                    <p:animEffect transition="in" filter="blinds(horizontal)">
                                      <p:cBhvr>
                                        <p:cTn id="23" dur="500"/>
                                        <p:tgtEl>
                                          <p:spTgt spid="12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charRg st="100" end="100"/>
                                            </p:txEl>
                                          </p:spTgt>
                                        </p:tgtEl>
                                        <p:attrNameLst>
                                          <p:attrName>style.visibility</p:attrName>
                                        </p:attrNameLst>
                                      </p:cBhvr>
                                      <p:to>
                                        <p:strVal val="visible"/>
                                      </p:to>
                                    </p:set>
                                    <p:animEffect transition="in" filter="blinds(horizontal)">
                                      <p:cBhvr>
                                        <p:cTn id="28" dur="500"/>
                                        <p:tgtEl>
                                          <p:spTgt spid="3">
                                            <p:txEl>
                                              <p:charRg st="100" end="100"/>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26"/>
                                        </p:tgtEl>
                                        <p:attrNameLst>
                                          <p:attrName>style.visibility</p:attrName>
                                        </p:attrNameLst>
                                      </p:cBhvr>
                                      <p:to>
                                        <p:strVal val="visible"/>
                                      </p:to>
                                    </p:set>
                                    <p:animEffect transition="in" filter="blinds(horizontal)">
                                      <p:cBhvr>
                                        <p:cTn id="31"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0"/>
            <a:ext cx="7772400" cy="1143000"/>
          </a:xfrm>
        </p:spPr>
        <p:txBody>
          <a:bodyPr anchor="ctr">
            <a:normAutofit/>
          </a:bodyPr>
          <a:lstStyle/>
          <a:p>
            <a:pPr>
              <a:lnSpc>
                <a:spcPct val="100000"/>
              </a:lnSpc>
              <a:defRPr/>
            </a:pPr>
            <a:r>
              <a:rPr lang="zh-CN" altLang="en-US" sz="3200" b="1" kern="0" dirty="0" smtClean="0">
                <a:solidFill>
                  <a:schemeClr val="accent4">
                    <a:lumMod val="75000"/>
                  </a:schemeClr>
                </a:solidFill>
                <a:latin typeface="Sans Guilt MB" pitchFamily="34" charset="0"/>
                <a:ea typeface="宋体" panose="02010600030101010101" pitchFamily="2" charset="-122"/>
                <a:cs typeface="MS PGothic" panose="020B0600070205080204" pitchFamily="34" charset="-128"/>
              </a:rPr>
              <a:t>路由器决定转发端口</a:t>
            </a:r>
          </a:p>
        </p:txBody>
      </p:sp>
      <p:sp>
        <p:nvSpPr>
          <p:cNvPr id="265219" name="Content Placeholder 2"/>
          <p:cNvSpPr>
            <a:spLocks noGrp="1"/>
          </p:cNvSpPr>
          <p:nvPr>
            <p:ph idx="1"/>
          </p:nvPr>
        </p:nvSpPr>
        <p:spPr>
          <a:xfrm>
            <a:off x="1851170" y="1539876"/>
            <a:ext cx="8305800" cy="2057400"/>
          </a:xfrm>
        </p:spPr>
        <p:txBody>
          <a:bodyPr/>
          <a:lstStyle/>
          <a:p>
            <a:pPr marL="342900" indent="-342900">
              <a:lnSpc>
                <a:spcPct val="100000"/>
              </a:lnSpc>
              <a:spcBef>
                <a:spcPct val="18000"/>
              </a:spcBef>
              <a:buClr>
                <a:srgbClr val="000099"/>
              </a:buClr>
              <a:buSzPct val="65000"/>
              <a:buBlip>
                <a:blip r:embed="rId2"/>
              </a:buBlip>
            </a:pPr>
            <a:r>
              <a:rPr lang="zh-CN" altLang="en-US" b="1" dirty="0" smtClean="0">
                <a:latin typeface="Sans Guilt MB"/>
                <a:ea typeface="宋体" panose="02010600030101010101" pitchFamily="2" charset="-122"/>
              </a:rPr>
              <a:t>沿</a:t>
            </a:r>
            <a:r>
              <a:rPr lang="en-US" altLang="zh-CN" b="1" dirty="0" smtClean="0">
                <a:latin typeface="Sans Guilt MB"/>
                <a:ea typeface="宋体" panose="02010600030101010101" pitchFamily="2" charset="-122"/>
              </a:rPr>
              <a:t>OSPF</a:t>
            </a:r>
            <a:r>
              <a:rPr lang="zh-CN" altLang="en-US" b="1" dirty="0" smtClean="0">
                <a:latin typeface="Sans Guilt MB"/>
                <a:ea typeface="宋体" panose="02010600030101010101" pitchFamily="2" charset="-122"/>
              </a:rPr>
              <a:t>最短路径标识端口</a:t>
            </a:r>
          </a:p>
          <a:p>
            <a:pPr marL="342900" indent="-342900">
              <a:lnSpc>
                <a:spcPct val="100000"/>
              </a:lnSpc>
              <a:spcBef>
                <a:spcPct val="18000"/>
              </a:spcBef>
              <a:buClr>
                <a:srgbClr val="000099"/>
              </a:buClr>
              <a:buSzPct val="65000"/>
              <a:buBlip>
                <a:blip r:embed="rId2"/>
              </a:buBlip>
            </a:pPr>
            <a:r>
              <a:rPr lang="zh-CN" altLang="en-US" b="1" dirty="0" smtClean="0">
                <a:latin typeface="Sans Guilt MB"/>
                <a:ea typeface="宋体" panose="02010600030101010101" pitchFamily="2" charset="-122"/>
              </a:rPr>
              <a:t>添加前缀和端口信息到转发表</a:t>
            </a:r>
            <a:r>
              <a:rPr lang="en-US" altLang="en-US" b="1" dirty="0" smtClean="0">
                <a:latin typeface="Sans Guilt MB"/>
                <a:ea typeface="MS PGothic" panose="020B0600070205080204" pitchFamily="34" charset="-128"/>
              </a:rPr>
              <a:t>:</a:t>
            </a:r>
          </a:p>
          <a:p>
            <a:pPr marL="742950" lvl="1" indent="-285750" defTabSz="0">
              <a:lnSpc>
                <a:spcPct val="100000"/>
              </a:lnSpc>
              <a:spcBef>
                <a:spcPct val="18000"/>
              </a:spcBef>
              <a:spcAft>
                <a:spcPct val="0"/>
              </a:spcAft>
              <a:buClr>
                <a:srgbClr val="000099"/>
              </a:buClr>
              <a:buFont typeface="Wingdings" panose="05000000000000000000" pitchFamily="2" charset="2"/>
              <a:buChar char="§"/>
              <a:tabLst>
                <a:tab pos="542925" algn="l"/>
              </a:tabLst>
            </a:pPr>
            <a:r>
              <a:rPr lang="en-US" altLang="en-US" dirty="0">
                <a:solidFill>
                  <a:srgbClr val="8A3A24"/>
                </a:solidFill>
                <a:latin typeface="Sans Guilt MB"/>
                <a:ea typeface="MS PGothic" panose="020B0600070205080204" pitchFamily="34" charset="-128"/>
              </a:rPr>
              <a:t>(138.16.64/22 , port 4) </a:t>
            </a:r>
          </a:p>
        </p:txBody>
      </p:sp>
      <p:grpSp>
        <p:nvGrpSpPr>
          <p:cNvPr id="265220" name="Group 5"/>
          <p:cNvGrpSpPr>
            <a:grpSpLocks/>
          </p:cNvGrpSpPr>
          <p:nvPr/>
        </p:nvGrpSpPr>
        <p:grpSpPr bwMode="auto">
          <a:xfrm>
            <a:off x="1828800" y="3332163"/>
            <a:ext cx="8265622" cy="2366962"/>
            <a:chOff x="292100" y="4164013"/>
            <a:chExt cx="8265622" cy="2366962"/>
          </a:xfrm>
        </p:grpSpPr>
        <p:sp>
          <p:nvSpPr>
            <p:cNvPr id="265229" name="Freeform 5"/>
            <p:cNvSpPr>
              <a:spLocks noChangeArrowheads="1"/>
            </p:cNvSpPr>
            <p:nvPr/>
          </p:nvSpPr>
          <p:spPr bwMode="auto">
            <a:xfrm>
              <a:off x="7277100" y="4562475"/>
              <a:ext cx="1171575" cy="1758950"/>
            </a:xfrm>
            <a:custGeom>
              <a:avLst/>
              <a:gdLst>
                <a:gd name="T0" fmla="*/ 50800 w 738"/>
                <a:gd name="T1" fmla="*/ 625475 h 1108"/>
                <a:gd name="T2" fmla="*/ 338138 w 738"/>
                <a:gd name="T3" fmla="*/ 273050 h 1108"/>
                <a:gd name="T4" fmla="*/ 1052513 w 738"/>
                <a:gd name="T5" fmla="*/ 88900 h 1108"/>
                <a:gd name="T6" fmla="*/ 1049338 w 738"/>
                <a:gd name="T7" fmla="*/ 808038 h 1108"/>
                <a:gd name="T8" fmla="*/ 1074738 w 738"/>
                <a:gd name="T9" fmla="*/ 1638300 h 1108"/>
                <a:gd name="T10" fmla="*/ 536575 w 738"/>
                <a:gd name="T11" fmla="*/ 1527175 h 1108"/>
                <a:gd name="T12" fmla="*/ 80963 w 738"/>
                <a:gd name="T13" fmla="*/ 1284288 h 1108"/>
                <a:gd name="T14" fmla="*/ 50800 w 738"/>
                <a:gd name="T15" fmla="*/ 625475 h 11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5230" name="Freeform 6"/>
            <p:cNvSpPr>
              <a:spLocks noChangeArrowheads="1"/>
            </p:cNvSpPr>
            <p:nvPr/>
          </p:nvSpPr>
          <p:spPr bwMode="auto">
            <a:xfrm>
              <a:off x="5230813" y="4872038"/>
              <a:ext cx="1944687" cy="1292225"/>
            </a:xfrm>
            <a:custGeom>
              <a:avLst/>
              <a:gdLst>
                <a:gd name="T0" fmla="*/ 93720 w 1162"/>
                <a:gd name="T1" fmla="*/ 385526 h 543"/>
                <a:gd name="T2" fmla="*/ 615873 w 1162"/>
                <a:gd name="T3" fmla="*/ 33317 h 543"/>
                <a:gd name="T4" fmla="*/ 1573155 w 1162"/>
                <a:gd name="T5" fmla="*/ 188003 h 543"/>
                <a:gd name="T6" fmla="*/ 1914563 w 1162"/>
                <a:gd name="T7" fmla="*/ 568769 h 543"/>
                <a:gd name="T8" fmla="*/ 1753900 w 1162"/>
                <a:gd name="T9" fmla="*/ 1073284 h 543"/>
                <a:gd name="T10" fmla="*/ 980711 w 1162"/>
                <a:gd name="T11" fmla="*/ 1287465 h 543"/>
                <a:gd name="T12" fmla="*/ 147274 w 1162"/>
                <a:gd name="T13" fmla="*/ 1044727 h 543"/>
                <a:gd name="T14" fmla="*/ 93720 w 1162"/>
                <a:gd name="T15" fmla="*/ 385526 h 5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5231" name="Freeform 7"/>
            <p:cNvSpPr>
              <a:spLocks noChangeArrowheads="1"/>
            </p:cNvSpPr>
            <p:nvPr/>
          </p:nvSpPr>
          <p:spPr bwMode="auto">
            <a:xfrm>
              <a:off x="1477963" y="4164013"/>
              <a:ext cx="1679575" cy="1411287"/>
            </a:xfrm>
            <a:custGeom>
              <a:avLst/>
              <a:gdLst>
                <a:gd name="T0" fmla="*/ 123374 w 1198"/>
                <a:gd name="T1" fmla="*/ 566392 h 451"/>
                <a:gd name="T2" fmla="*/ 252357 w 1198"/>
                <a:gd name="T3" fmla="*/ 278502 h 451"/>
                <a:gd name="T4" fmla="*/ 628088 w 1198"/>
                <a:gd name="T5" fmla="*/ 153333 h 451"/>
                <a:gd name="T6" fmla="*/ 1385159 w 1198"/>
                <a:gd name="T7" fmla="*/ 78231 h 451"/>
                <a:gd name="T8" fmla="*/ 1655741 w 1198"/>
                <a:gd name="T9" fmla="*/ 616460 h 451"/>
                <a:gd name="T10" fmla="*/ 1246362 w 1198"/>
                <a:gd name="T11" fmla="*/ 1292376 h 451"/>
                <a:gd name="T12" fmla="*/ 430409 w 1198"/>
                <a:gd name="T13" fmla="*/ 1329927 h 451"/>
                <a:gd name="T14" fmla="*/ 50471 w 1198"/>
                <a:gd name="T15" fmla="*/ 1054554 h 451"/>
                <a:gd name="T16" fmla="*/ 123374 w 1198"/>
                <a:gd name="T17" fmla="*/ 566392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5232" name="Freeform 8"/>
            <p:cNvSpPr>
              <a:spLocks noChangeArrowheads="1"/>
            </p:cNvSpPr>
            <p:nvPr/>
          </p:nvSpPr>
          <p:spPr bwMode="auto">
            <a:xfrm>
              <a:off x="2108200" y="4908550"/>
              <a:ext cx="400050" cy="180975"/>
            </a:xfrm>
            <a:custGeom>
              <a:avLst/>
              <a:gdLst>
                <a:gd name="T0" fmla="*/ 0 w 252"/>
                <a:gd name="T1" fmla="*/ 180975 h 114"/>
                <a:gd name="T2" fmla="*/ 400050 w 252"/>
                <a:gd name="T3" fmla="*/ 0 h 114"/>
                <a:gd name="T4" fmla="*/ 0 60000 65536"/>
                <a:gd name="T5" fmla="*/ 0 60000 65536"/>
              </a:gdLst>
              <a:ahLst/>
              <a:cxnLst>
                <a:cxn ang="T4">
                  <a:pos x="T0" y="T1"/>
                </a:cxn>
                <a:cxn ang="T5">
                  <a:pos x="T2" y="T3"/>
                </a:cxn>
              </a:cxnLst>
              <a:rect l="0" t="0" r="r" b="b"/>
              <a:pathLst>
                <a:path w="252" h="114">
                  <a:moveTo>
                    <a:pt x="0" y="114"/>
                  </a:moveTo>
                  <a:lnTo>
                    <a:pt x="25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5233" name="Text Box 9"/>
            <p:cNvSpPr txBox="1">
              <a:spLocks noChangeArrowheads="1"/>
            </p:cNvSpPr>
            <p:nvPr/>
          </p:nvSpPr>
          <p:spPr bwMode="auto">
            <a:xfrm>
              <a:off x="2052638" y="5129213"/>
              <a:ext cx="665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000">
                  <a:latin typeface="Arial" panose="020B0604020202020204" pitchFamily="34" charset="0"/>
                  <a:ea typeface="MS PGothic" panose="020B0600070205080204" pitchFamily="34" charset="-128"/>
                </a:rPr>
                <a:t>AS3</a:t>
              </a:r>
              <a:endParaRPr lang="en-US" altLang="zh-CN">
                <a:latin typeface="Arial" panose="020B0604020202020204" pitchFamily="34" charset="0"/>
                <a:ea typeface="MS PGothic" panose="020B0600070205080204" pitchFamily="34" charset="-128"/>
              </a:endParaRPr>
            </a:p>
          </p:txBody>
        </p:sp>
        <p:sp>
          <p:nvSpPr>
            <p:cNvPr id="265234" name="Text Box 10"/>
            <p:cNvSpPr txBox="1">
              <a:spLocks noChangeArrowheads="1"/>
            </p:cNvSpPr>
            <p:nvPr/>
          </p:nvSpPr>
          <p:spPr bwMode="auto">
            <a:xfrm>
              <a:off x="5867400" y="5794375"/>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ea typeface="MS PGothic" panose="020B0600070205080204" pitchFamily="34" charset="-128"/>
                </a:rPr>
                <a:t>AS2</a:t>
              </a:r>
            </a:p>
          </p:txBody>
        </p:sp>
        <p:sp>
          <p:nvSpPr>
            <p:cNvPr id="265235" name="Line 11"/>
            <p:cNvSpPr>
              <a:spLocks noChangeShapeType="1"/>
            </p:cNvSpPr>
            <p:nvPr/>
          </p:nvSpPr>
          <p:spPr bwMode="auto">
            <a:xfrm flipV="1">
              <a:off x="5746750" y="5283200"/>
              <a:ext cx="434975" cy="1920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236" name="Line 12"/>
            <p:cNvSpPr>
              <a:spLocks noChangeShapeType="1"/>
            </p:cNvSpPr>
            <p:nvPr/>
          </p:nvSpPr>
          <p:spPr bwMode="auto">
            <a:xfrm flipH="1" flipV="1">
              <a:off x="2324100" y="4641850"/>
              <a:ext cx="241300" cy="174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237" name="Line 13"/>
            <p:cNvSpPr>
              <a:spLocks noChangeShapeType="1"/>
            </p:cNvSpPr>
            <p:nvPr/>
          </p:nvSpPr>
          <p:spPr bwMode="auto">
            <a:xfrm flipH="1">
              <a:off x="1882775" y="4635500"/>
              <a:ext cx="147638" cy="3762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5238" name="Group 14"/>
            <p:cNvGrpSpPr>
              <a:grpSpLocks/>
            </p:cNvGrpSpPr>
            <p:nvPr/>
          </p:nvGrpSpPr>
          <p:grpSpPr bwMode="auto">
            <a:xfrm>
              <a:off x="1619250" y="4903788"/>
              <a:ext cx="501650" cy="396875"/>
              <a:chOff x="873" y="3243"/>
              <a:chExt cx="316" cy="250"/>
            </a:xfrm>
          </p:grpSpPr>
          <p:sp>
            <p:nvSpPr>
              <p:cNvPr id="265335" name="Oval 15"/>
              <p:cNvSpPr>
                <a:spLocks noChangeArrowheads="1"/>
              </p:cNvSpPr>
              <p:nvPr/>
            </p:nvSpPr>
            <p:spPr bwMode="auto">
              <a:xfrm>
                <a:off x="876" y="3361"/>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5336" name="Line 16"/>
              <p:cNvSpPr>
                <a:spLocks noChangeShapeType="1"/>
              </p:cNvSpPr>
              <p:nvPr/>
            </p:nvSpPr>
            <p:spPr bwMode="auto">
              <a:xfrm>
                <a:off x="876" y="335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337" name="Line 17"/>
              <p:cNvSpPr>
                <a:spLocks noChangeShapeType="1"/>
              </p:cNvSpPr>
              <p:nvPr/>
            </p:nvSpPr>
            <p:spPr bwMode="auto">
              <a:xfrm>
                <a:off x="1189" y="335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338" name="Rectangle 18"/>
              <p:cNvSpPr>
                <a:spLocks noChangeArrowheads="1"/>
              </p:cNvSpPr>
              <p:nvPr/>
            </p:nvSpPr>
            <p:spPr bwMode="auto">
              <a:xfrm>
                <a:off x="876" y="335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65339" name="Oval 19"/>
              <p:cNvSpPr>
                <a:spLocks noChangeArrowheads="1"/>
              </p:cNvSpPr>
              <p:nvPr/>
            </p:nvSpPr>
            <p:spPr bwMode="auto">
              <a:xfrm>
                <a:off x="873" y="3295"/>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5340" name="Rectangle 20"/>
              <p:cNvSpPr>
                <a:spLocks noChangeArrowheads="1"/>
              </p:cNvSpPr>
              <p:nvPr/>
            </p:nvSpPr>
            <p:spPr bwMode="auto">
              <a:xfrm>
                <a:off x="960" y="3308"/>
                <a:ext cx="141" cy="124"/>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5341" name="Text Box 21"/>
              <p:cNvSpPr txBox="1">
                <a:spLocks noChangeArrowheads="1"/>
              </p:cNvSpPr>
              <p:nvPr/>
            </p:nvSpPr>
            <p:spPr bwMode="auto">
              <a:xfrm>
                <a:off x="887" y="3243"/>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3b</a:t>
                </a:r>
                <a:endParaRPr lang="en-US" altLang="zh-CN" sz="2400">
                  <a:latin typeface="Arial" panose="020B0604020202020204" pitchFamily="34" charset="0"/>
                  <a:ea typeface="MS PGothic" panose="020B0600070205080204" pitchFamily="34" charset="-128"/>
                </a:endParaRPr>
              </a:p>
            </p:txBody>
          </p:sp>
        </p:grpSp>
        <p:grpSp>
          <p:nvGrpSpPr>
            <p:cNvPr id="265239" name="Group 22"/>
            <p:cNvGrpSpPr>
              <a:grpSpLocks/>
            </p:cNvGrpSpPr>
            <p:nvPr/>
          </p:nvGrpSpPr>
          <p:grpSpPr bwMode="auto">
            <a:xfrm>
              <a:off x="1889125" y="4327525"/>
              <a:ext cx="501650" cy="396875"/>
              <a:chOff x="2016" y="1976"/>
              <a:chExt cx="316" cy="250"/>
            </a:xfrm>
          </p:grpSpPr>
          <p:sp>
            <p:nvSpPr>
              <p:cNvPr id="265327" name="Oval 23"/>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5328" name="Line 24"/>
              <p:cNvSpPr>
                <a:spLocks noChangeShapeType="1"/>
              </p:cNvSpPr>
              <p:nvPr/>
            </p:nvSpPr>
            <p:spPr bwMode="auto">
              <a:xfrm>
                <a:off x="2019"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329" name="Line 25"/>
              <p:cNvSpPr>
                <a:spLocks noChangeShapeType="1"/>
              </p:cNvSpPr>
              <p:nvPr/>
            </p:nvSpPr>
            <p:spPr bwMode="auto">
              <a:xfrm>
                <a:off x="2332"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330" name="Rectangle 26"/>
              <p:cNvSpPr>
                <a:spLocks noChangeArrowheads="1"/>
              </p:cNvSpPr>
              <p:nvPr/>
            </p:nvSpPr>
            <p:spPr bwMode="auto">
              <a:xfrm>
                <a:off x="2019" y="2095"/>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65331" name="Oval 27"/>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grpSp>
            <p:nvGrpSpPr>
              <p:cNvPr id="265332" name="Group 28"/>
              <p:cNvGrpSpPr>
                <a:grpSpLocks/>
              </p:cNvGrpSpPr>
              <p:nvPr/>
            </p:nvGrpSpPr>
            <p:grpSpPr bwMode="auto">
              <a:xfrm>
                <a:off x="2032" y="1976"/>
                <a:ext cx="285" cy="250"/>
                <a:chOff x="2912" y="2425"/>
                <a:chExt cx="290" cy="250"/>
              </a:xfrm>
            </p:grpSpPr>
            <p:sp>
              <p:nvSpPr>
                <p:cNvPr id="265333" name="Rectangle 29"/>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5334" name="Text Box 30"/>
                <p:cNvSpPr txBox="1">
                  <a:spLocks noChangeArrowheads="1"/>
                </p:cNvSpPr>
                <p:nvPr/>
              </p:nvSpPr>
              <p:spPr bwMode="auto">
                <a:xfrm>
                  <a:off x="2912" y="2425"/>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3c</a:t>
                  </a:r>
                  <a:endParaRPr lang="en-US" altLang="zh-CN" sz="2400">
                    <a:latin typeface="Arial" panose="020B0604020202020204" pitchFamily="34" charset="0"/>
                    <a:ea typeface="MS PGothic" panose="020B0600070205080204" pitchFamily="34" charset="-128"/>
                  </a:endParaRPr>
                </a:p>
              </p:txBody>
            </p:sp>
          </p:grpSp>
        </p:grpSp>
        <p:grpSp>
          <p:nvGrpSpPr>
            <p:cNvPr id="265240" name="Group 31"/>
            <p:cNvGrpSpPr>
              <a:grpSpLocks/>
            </p:cNvGrpSpPr>
            <p:nvPr/>
          </p:nvGrpSpPr>
          <p:grpSpPr bwMode="auto">
            <a:xfrm>
              <a:off x="2466975" y="4702175"/>
              <a:ext cx="501650" cy="396875"/>
              <a:chOff x="1434" y="3104"/>
              <a:chExt cx="316" cy="250"/>
            </a:xfrm>
          </p:grpSpPr>
          <p:grpSp>
            <p:nvGrpSpPr>
              <p:cNvPr id="265319" name="Group 32"/>
              <p:cNvGrpSpPr>
                <a:grpSpLocks/>
              </p:cNvGrpSpPr>
              <p:nvPr/>
            </p:nvGrpSpPr>
            <p:grpSpPr bwMode="auto">
              <a:xfrm>
                <a:off x="1434" y="3163"/>
                <a:ext cx="316" cy="147"/>
                <a:chOff x="1434" y="3163"/>
                <a:chExt cx="316" cy="147"/>
              </a:xfrm>
            </p:grpSpPr>
            <p:sp>
              <p:nvSpPr>
                <p:cNvPr id="265321" name="Oval 33"/>
                <p:cNvSpPr>
                  <a:spLocks noChangeArrowheads="1"/>
                </p:cNvSpPr>
                <p:nvPr/>
              </p:nvSpPr>
              <p:spPr bwMode="auto">
                <a:xfrm>
                  <a:off x="1437" y="3229"/>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5322" name="Line 34"/>
                <p:cNvSpPr>
                  <a:spLocks noChangeShapeType="1"/>
                </p:cNvSpPr>
                <p:nvPr/>
              </p:nvSpPr>
              <p:spPr bwMode="auto">
                <a:xfrm>
                  <a:off x="1437" y="322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323" name="Line 35"/>
                <p:cNvSpPr>
                  <a:spLocks noChangeShapeType="1"/>
                </p:cNvSpPr>
                <p:nvPr/>
              </p:nvSpPr>
              <p:spPr bwMode="auto">
                <a:xfrm>
                  <a:off x="1750" y="322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324" name="Rectangle 36"/>
                <p:cNvSpPr>
                  <a:spLocks noChangeArrowheads="1"/>
                </p:cNvSpPr>
                <p:nvPr/>
              </p:nvSpPr>
              <p:spPr bwMode="auto">
                <a:xfrm>
                  <a:off x="1437" y="3222"/>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65325" name="Oval 37"/>
                <p:cNvSpPr>
                  <a:spLocks noChangeArrowheads="1"/>
                </p:cNvSpPr>
                <p:nvPr/>
              </p:nvSpPr>
              <p:spPr bwMode="auto">
                <a:xfrm>
                  <a:off x="1434" y="3163"/>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5326" name="Rectangle 38"/>
                <p:cNvSpPr>
                  <a:spLocks noChangeArrowheads="1"/>
                </p:cNvSpPr>
                <p:nvPr/>
              </p:nvSpPr>
              <p:spPr bwMode="auto">
                <a:xfrm>
                  <a:off x="1521" y="3176"/>
                  <a:ext cx="142" cy="11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grpSp>
          <p:sp>
            <p:nvSpPr>
              <p:cNvPr id="265320" name="Text Box 39"/>
              <p:cNvSpPr txBox="1">
                <a:spLocks noChangeArrowheads="1"/>
              </p:cNvSpPr>
              <p:nvPr/>
            </p:nvSpPr>
            <p:spPr bwMode="auto">
              <a:xfrm>
                <a:off x="1448" y="3104"/>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3a</a:t>
                </a:r>
                <a:endParaRPr lang="en-US" altLang="zh-CN" sz="2400">
                  <a:latin typeface="Arial" panose="020B0604020202020204" pitchFamily="34" charset="0"/>
                  <a:ea typeface="MS PGothic" panose="020B0600070205080204" pitchFamily="34" charset="-128"/>
                </a:endParaRPr>
              </a:p>
            </p:txBody>
          </p:sp>
        </p:grpSp>
        <p:grpSp>
          <p:nvGrpSpPr>
            <p:cNvPr id="265241" name="Group 40"/>
            <p:cNvGrpSpPr>
              <a:grpSpLocks/>
            </p:cNvGrpSpPr>
            <p:nvPr/>
          </p:nvGrpSpPr>
          <p:grpSpPr bwMode="auto">
            <a:xfrm>
              <a:off x="2495550" y="5227638"/>
              <a:ext cx="2660650" cy="1122362"/>
              <a:chOff x="1572" y="3293"/>
              <a:chExt cx="1676" cy="707"/>
            </a:xfrm>
          </p:grpSpPr>
          <p:sp>
            <p:nvSpPr>
              <p:cNvPr id="265276" name="Freeform 41"/>
              <p:cNvSpPr>
                <a:spLocks noChangeArrowheads="1"/>
              </p:cNvSpPr>
              <p:nvPr/>
            </p:nvSpPr>
            <p:spPr bwMode="auto">
              <a:xfrm>
                <a:off x="1572" y="3293"/>
                <a:ext cx="1676" cy="707"/>
              </a:xfrm>
              <a:custGeom>
                <a:avLst/>
                <a:gdLst>
                  <a:gd name="T0" fmla="*/ 164 w 1583"/>
                  <a:gd name="T1" fmla="*/ 232 h 682"/>
                  <a:gd name="T2" fmla="*/ 431 w 1583"/>
                  <a:gd name="T3" fmla="*/ 77 h 682"/>
                  <a:gd name="T4" fmla="*/ 831 w 1583"/>
                  <a:gd name="T5" fmla="*/ 21 h 682"/>
                  <a:gd name="T6" fmla="*/ 1225 w 1583"/>
                  <a:gd name="T7" fmla="*/ 201 h 682"/>
                  <a:gd name="T8" fmla="*/ 1656 w 1583"/>
                  <a:gd name="T9" fmla="*/ 444 h 682"/>
                  <a:gd name="T10" fmla="*/ 1347 w 1583"/>
                  <a:gd name="T11" fmla="*/ 668 h 682"/>
                  <a:gd name="T12" fmla="*/ 731 w 1583"/>
                  <a:gd name="T13" fmla="*/ 680 h 682"/>
                  <a:gd name="T14" fmla="*/ 94 w 1583"/>
                  <a:gd name="T15" fmla="*/ 618 h 682"/>
                  <a:gd name="T16" fmla="*/ 164 w 1583"/>
                  <a:gd name="T17" fmla="*/ 232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5277" name="Text Box 42"/>
              <p:cNvSpPr txBox="1">
                <a:spLocks noChangeArrowheads="1"/>
              </p:cNvSpPr>
              <p:nvPr/>
            </p:nvSpPr>
            <p:spPr bwMode="auto">
              <a:xfrm>
                <a:off x="1719" y="3724"/>
                <a:ext cx="4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000">
                    <a:latin typeface="Arial" panose="020B0604020202020204" pitchFamily="34" charset="0"/>
                    <a:ea typeface="MS PGothic" panose="020B0600070205080204" pitchFamily="34" charset="-128"/>
                  </a:rPr>
                  <a:t>AS1</a:t>
                </a:r>
                <a:endParaRPr lang="en-US" altLang="zh-CN">
                  <a:latin typeface="Arial" panose="020B0604020202020204" pitchFamily="34" charset="0"/>
                  <a:ea typeface="MS PGothic" panose="020B0600070205080204" pitchFamily="34" charset="-128"/>
                </a:endParaRPr>
              </a:p>
            </p:txBody>
          </p:sp>
          <p:sp>
            <p:nvSpPr>
              <p:cNvPr id="265278" name="Line 43"/>
              <p:cNvSpPr>
                <a:spLocks noChangeShapeType="1"/>
              </p:cNvSpPr>
              <p:nvPr/>
            </p:nvSpPr>
            <p:spPr bwMode="auto">
              <a:xfrm flipH="1">
                <a:off x="2134" y="3469"/>
                <a:ext cx="93" cy="10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279" name="Line 44"/>
              <p:cNvSpPr>
                <a:spLocks noChangeShapeType="1"/>
              </p:cNvSpPr>
              <p:nvPr/>
            </p:nvSpPr>
            <p:spPr bwMode="auto">
              <a:xfrm>
                <a:off x="2388" y="3491"/>
                <a:ext cx="3" cy="2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280" name="Line 45"/>
              <p:cNvSpPr>
                <a:spLocks noChangeShapeType="1"/>
              </p:cNvSpPr>
              <p:nvPr/>
            </p:nvSpPr>
            <p:spPr bwMode="auto">
              <a:xfrm>
                <a:off x="2490" y="3461"/>
                <a:ext cx="313" cy="2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281" name="Line 46"/>
              <p:cNvSpPr>
                <a:spLocks noChangeShapeType="1"/>
              </p:cNvSpPr>
              <p:nvPr/>
            </p:nvSpPr>
            <p:spPr bwMode="auto">
              <a:xfrm flipH="1">
                <a:off x="2566" y="3749"/>
                <a:ext cx="237" cy="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282" name="Line 47"/>
              <p:cNvSpPr>
                <a:spLocks noChangeShapeType="1"/>
              </p:cNvSpPr>
              <p:nvPr/>
            </p:nvSpPr>
            <p:spPr bwMode="auto">
              <a:xfrm flipH="1" flipV="1">
                <a:off x="2202" y="3638"/>
                <a:ext cx="568"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283" name="Line 48"/>
              <p:cNvSpPr>
                <a:spLocks noChangeShapeType="1"/>
              </p:cNvSpPr>
              <p:nvPr/>
            </p:nvSpPr>
            <p:spPr bwMode="auto">
              <a:xfrm>
                <a:off x="2143" y="3689"/>
                <a:ext cx="127" cy="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5284" name="Group 49"/>
              <p:cNvGrpSpPr>
                <a:grpSpLocks/>
              </p:cNvGrpSpPr>
              <p:nvPr/>
            </p:nvGrpSpPr>
            <p:grpSpPr bwMode="auto">
              <a:xfrm>
                <a:off x="2202" y="3293"/>
                <a:ext cx="316" cy="250"/>
                <a:chOff x="2055" y="3447"/>
                <a:chExt cx="316" cy="250"/>
              </a:xfrm>
            </p:grpSpPr>
            <p:sp>
              <p:nvSpPr>
                <p:cNvPr id="265311" name="Oval 50"/>
                <p:cNvSpPr>
                  <a:spLocks noChangeArrowheads="1"/>
                </p:cNvSpPr>
                <p:nvPr/>
              </p:nvSpPr>
              <p:spPr bwMode="auto">
                <a:xfrm>
                  <a:off x="2058" y="3571"/>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5312" name="Line 51"/>
                <p:cNvSpPr>
                  <a:spLocks noChangeShapeType="1"/>
                </p:cNvSpPr>
                <p:nvPr/>
              </p:nvSpPr>
              <p:spPr bwMode="auto">
                <a:xfrm>
                  <a:off x="2058" y="356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313" name="Line 52"/>
                <p:cNvSpPr>
                  <a:spLocks noChangeShapeType="1"/>
                </p:cNvSpPr>
                <p:nvPr/>
              </p:nvSpPr>
              <p:spPr bwMode="auto">
                <a:xfrm>
                  <a:off x="2371" y="356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314" name="Rectangle 53"/>
                <p:cNvSpPr>
                  <a:spLocks noChangeArrowheads="1"/>
                </p:cNvSpPr>
                <p:nvPr/>
              </p:nvSpPr>
              <p:spPr bwMode="auto">
                <a:xfrm>
                  <a:off x="2058" y="356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65315" name="Oval 54"/>
                <p:cNvSpPr>
                  <a:spLocks noChangeArrowheads="1"/>
                </p:cNvSpPr>
                <p:nvPr/>
              </p:nvSpPr>
              <p:spPr bwMode="auto">
                <a:xfrm>
                  <a:off x="2055" y="3505"/>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grpSp>
              <p:nvGrpSpPr>
                <p:cNvPr id="265316" name="Group 55"/>
                <p:cNvGrpSpPr>
                  <a:grpSpLocks/>
                </p:cNvGrpSpPr>
                <p:nvPr/>
              </p:nvGrpSpPr>
              <p:grpSpPr bwMode="auto">
                <a:xfrm>
                  <a:off x="2072" y="3447"/>
                  <a:ext cx="285" cy="250"/>
                  <a:chOff x="2912" y="2425"/>
                  <a:chExt cx="292" cy="250"/>
                </a:xfrm>
              </p:grpSpPr>
              <p:sp>
                <p:nvSpPr>
                  <p:cNvPr id="265317" name="Rectangle 56"/>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5318" name="Text Box 57"/>
                  <p:cNvSpPr txBox="1">
                    <a:spLocks noChangeArrowheads="1"/>
                  </p:cNvSpPr>
                  <p:nvPr/>
                </p:nvSpPr>
                <p:spPr bwMode="auto">
                  <a:xfrm>
                    <a:off x="2912" y="2425"/>
                    <a:ext cx="2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1c</a:t>
                    </a:r>
                  </a:p>
                </p:txBody>
              </p:sp>
            </p:grpSp>
          </p:grpSp>
          <p:grpSp>
            <p:nvGrpSpPr>
              <p:cNvPr id="265285" name="Group 97"/>
              <p:cNvGrpSpPr>
                <a:grpSpLocks/>
              </p:cNvGrpSpPr>
              <p:nvPr/>
            </p:nvGrpSpPr>
            <p:grpSpPr bwMode="auto">
              <a:xfrm>
                <a:off x="1896" y="3507"/>
                <a:ext cx="316" cy="250"/>
                <a:chOff x="1749" y="3661"/>
                <a:chExt cx="316" cy="250"/>
              </a:xfrm>
            </p:grpSpPr>
            <p:sp>
              <p:nvSpPr>
                <p:cNvPr id="265304" name="Oval 59"/>
                <p:cNvSpPr>
                  <a:spLocks noChangeArrowheads="1"/>
                </p:cNvSpPr>
                <p:nvPr/>
              </p:nvSpPr>
              <p:spPr bwMode="auto">
                <a:xfrm>
                  <a:off x="1752" y="3781"/>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5305" name="Line 60"/>
                <p:cNvSpPr>
                  <a:spLocks noChangeShapeType="1"/>
                </p:cNvSpPr>
                <p:nvPr/>
              </p:nvSpPr>
              <p:spPr bwMode="auto">
                <a:xfrm>
                  <a:off x="1752" y="377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306" name="Line 61"/>
                <p:cNvSpPr>
                  <a:spLocks noChangeShapeType="1"/>
                </p:cNvSpPr>
                <p:nvPr/>
              </p:nvSpPr>
              <p:spPr bwMode="auto">
                <a:xfrm>
                  <a:off x="2065" y="377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307" name="Rectangle 62"/>
                <p:cNvSpPr>
                  <a:spLocks noChangeArrowheads="1"/>
                </p:cNvSpPr>
                <p:nvPr/>
              </p:nvSpPr>
              <p:spPr bwMode="auto">
                <a:xfrm>
                  <a:off x="1752" y="377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65308" name="Oval 63"/>
                <p:cNvSpPr>
                  <a:spLocks noChangeArrowheads="1"/>
                </p:cNvSpPr>
                <p:nvPr/>
              </p:nvSpPr>
              <p:spPr bwMode="auto">
                <a:xfrm>
                  <a:off x="1749" y="3719"/>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5309" name="Rectangle 64"/>
                <p:cNvSpPr>
                  <a:spLocks noChangeArrowheads="1"/>
                </p:cNvSpPr>
                <p:nvPr/>
              </p:nvSpPr>
              <p:spPr bwMode="auto">
                <a:xfrm>
                  <a:off x="1834" y="3746"/>
                  <a:ext cx="142" cy="9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5310" name="Text Box 65"/>
                <p:cNvSpPr txBox="1">
                  <a:spLocks noChangeArrowheads="1"/>
                </p:cNvSpPr>
                <p:nvPr/>
              </p:nvSpPr>
              <p:spPr bwMode="auto">
                <a:xfrm>
                  <a:off x="1765" y="3661"/>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1a</a:t>
                  </a:r>
                  <a:endParaRPr lang="en-US" altLang="zh-CN" sz="2400">
                    <a:latin typeface="Arial" panose="020B0604020202020204" pitchFamily="34" charset="0"/>
                    <a:ea typeface="MS PGothic" panose="020B0600070205080204" pitchFamily="34" charset="-128"/>
                  </a:endParaRPr>
                </a:p>
              </p:txBody>
            </p:sp>
          </p:grpSp>
          <p:grpSp>
            <p:nvGrpSpPr>
              <p:cNvPr id="265286" name="Group 66"/>
              <p:cNvGrpSpPr>
                <a:grpSpLocks/>
              </p:cNvGrpSpPr>
              <p:nvPr/>
            </p:nvGrpSpPr>
            <p:grpSpPr bwMode="auto">
              <a:xfrm>
                <a:off x="2238" y="3689"/>
                <a:ext cx="316" cy="250"/>
                <a:chOff x="2091" y="3843"/>
                <a:chExt cx="316" cy="250"/>
              </a:xfrm>
            </p:grpSpPr>
            <p:sp>
              <p:nvSpPr>
                <p:cNvPr id="265296" name="Oval 67"/>
                <p:cNvSpPr>
                  <a:spLocks noChangeArrowheads="1"/>
                </p:cNvSpPr>
                <p:nvPr/>
              </p:nvSpPr>
              <p:spPr bwMode="auto">
                <a:xfrm>
                  <a:off x="2094" y="3967"/>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5297" name="Line 68"/>
                <p:cNvSpPr>
                  <a:spLocks noChangeShapeType="1"/>
                </p:cNvSpPr>
                <p:nvPr/>
              </p:nvSpPr>
              <p:spPr bwMode="auto">
                <a:xfrm>
                  <a:off x="2094" y="3960"/>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298" name="Line 69"/>
                <p:cNvSpPr>
                  <a:spLocks noChangeShapeType="1"/>
                </p:cNvSpPr>
                <p:nvPr/>
              </p:nvSpPr>
              <p:spPr bwMode="auto">
                <a:xfrm>
                  <a:off x="2407" y="3960"/>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299" name="Rectangle 70"/>
                <p:cNvSpPr>
                  <a:spLocks noChangeArrowheads="1"/>
                </p:cNvSpPr>
                <p:nvPr/>
              </p:nvSpPr>
              <p:spPr bwMode="auto">
                <a:xfrm>
                  <a:off x="2094" y="3960"/>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65300" name="Oval 71"/>
                <p:cNvSpPr>
                  <a:spLocks noChangeArrowheads="1"/>
                </p:cNvSpPr>
                <p:nvPr/>
              </p:nvSpPr>
              <p:spPr bwMode="auto">
                <a:xfrm>
                  <a:off x="2091" y="3901"/>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grpSp>
              <p:nvGrpSpPr>
                <p:cNvPr id="265301" name="Group 72"/>
                <p:cNvGrpSpPr>
                  <a:grpSpLocks/>
                </p:cNvGrpSpPr>
                <p:nvPr/>
              </p:nvGrpSpPr>
              <p:grpSpPr bwMode="auto">
                <a:xfrm>
                  <a:off x="2106" y="3843"/>
                  <a:ext cx="294" cy="250"/>
                  <a:chOff x="2910" y="2425"/>
                  <a:chExt cx="296" cy="250"/>
                </a:xfrm>
              </p:grpSpPr>
              <p:sp>
                <p:nvSpPr>
                  <p:cNvPr id="265302" name="Rectangle 73"/>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5303" name="Text Box 74"/>
                  <p:cNvSpPr txBox="1">
                    <a:spLocks noChangeArrowheads="1"/>
                  </p:cNvSpPr>
                  <p:nvPr/>
                </p:nvSpPr>
                <p:spPr bwMode="auto">
                  <a:xfrm>
                    <a:off x="2910" y="2425"/>
                    <a:ext cx="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1d</a:t>
                    </a:r>
                  </a:p>
                </p:txBody>
              </p:sp>
            </p:grpSp>
          </p:grpSp>
          <p:grpSp>
            <p:nvGrpSpPr>
              <p:cNvPr id="265287" name="Group 75"/>
              <p:cNvGrpSpPr>
                <a:grpSpLocks/>
              </p:cNvGrpSpPr>
              <p:nvPr/>
            </p:nvGrpSpPr>
            <p:grpSpPr bwMode="auto">
              <a:xfrm>
                <a:off x="2778" y="3573"/>
                <a:ext cx="316" cy="250"/>
                <a:chOff x="2016" y="1976"/>
                <a:chExt cx="316" cy="250"/>
              </a:xfrm>
            </p:grpSpPr>
            <p:sp>
              <p:nvSpPr>
                <p:cNvPr id="265288" name="Oval 76"/>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5289" name="Line 77"/>
                <p:cNvSpPr>
                  <a:spLocks noChangeShapeType="1"/>
                </p:cNvSpPr>
                <p:nvPr/>
              </p:nvSpPr>
              <p:spPr bwMode="auto">
                <a:xfrm>
                  <a:off x="2019"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290" name="Line 78"/>
                <p:cNvSpPr>
                  <a:spLocks noChangeShapeType="1"/>
                </p:cNvSpPr>
                <p:nvPr/>
              </p:nvSpPr>
              <p:spPr bwMode="auto">
                <a:xfrm>
                  <a:off x="2332"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291" name="Rectangle 79"/>
                <p:cNvSpPr>
                  <a:spLocks noChangeArrowheads="1"/>
                </p:cNvSpPr>
                <p:nvPr/>
              </p:nvSpPr>
              <p:spPr bwMode="auto">
                <a:xfrm>
                  <a:off x="2019" y="2095"/>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65292" name="Oval 80"/>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grpSp>
              <p:nvGrpSpPr>
                <p:cNvPr id="265293" name="Group 81"/>
                <p:cNvGrpSpPr>
                  <a:grpSpLocks/>
                </p:cNvGrpSpPr>
                <p:nvPr/>
              </p:nvGrpSpPr>
              <p:grpSpPr bwMode="auto">
                <a:xfrm>
                  <a:off x="2029" y="1976"/>
                  <a:ext cx="294" cy="250"/>
                  <a:chOff x="2909" y="2425"/>
                  <a:chExt cx="299" cy="250"/>
                </a:xfrm>
              </p:grpSpPr>
              <p:sp>
                <p:nvSpPr>
                  <p:cNvPr id="265294" name="Rectangle 82"/>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5295" name="Text Box 83"/>
                  <p:cNvSpPr txBox="1">
                    <a:spLocks noChangeArrowheads="1"/>
                  </p:cNvSpPr>
                  <p:nvPr/>
                </p:nvSpPr>
                <p:spPr bwMode="auto">
                  <a:xfrm>
                    <a:off x="2909" y="2425"/>
                    <a:ext cx="2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1b</a:t>
                    </a:r>
                    <a:endParaRPr lang="en-US" altLang="zh-CN" sz="2400">
                      <a:latin typeface="Arial" panose="020B0604020202020204" pitchFamily="34" charset="0"/>
                      <a:ea typeface="MS PGothic" panose="020B0600070205080204" pitchFamily="34" charset="-128"/>
                    </a:endParaRPr>
                  </a:p>
                </p:txBody>
              </p:sp>
            </p:grpSp>
          </p:grpSp>
        </p:grpSp>
        <p:grpSp>
          <p:nvGrpSpPr>
            <p:cNvPr id="265242" name="Group 84"/>
            <p:cNvGrpSpPr>
              <a:grpSpLocks/>
            </p:cNvGrpSpPr>
            <p:nvPr/>
          </p:nvGrpSpPr>
          <p:grpSpPr bwMode="auto">
            <a:xfrm>
              <a:off x="5414963" y="5324475"/>
              <a:ext cx="501650" cy="396875"/>
              <a:chOff x="3537" y="3473"/>
              <a:chExt cx="316" cy="250"/>
            </a:xfrm>
          </p:grpSpPr>
          <p:sp>
            <p:nvSpPr>
              <p:cNvPr id="265269" name="Oval 85"/>
              <p:cNvSpPr>
                <a:spLocks noChangeArrowheads="1"/>
              </p:cNvSpPr>
              <p:nvPr/>
            </p:nvSpPr>
            <p:spPr bwMode="auto">
              <a:xfrm>
                <a:off x="3540" y="3598"/>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5270" name="Line 86"/>
              <p:cNvSpPr>
                <a:spLocks noChangeShapeType="1"/>
              </p:cNvSpPr>
              <p:nvPr/>
            </p:nvSpPr>
            <p:spPr bwMode="auto">
              <a:xfrm>
                <a:off x="3540" y="359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271" name="Line 87"/>
              <p:cNvSpPr>
                <a:spLocks noChangeShapeType="1"/>
              </p:cNvSpPr>
              <p:nvPr/>
            </p:nvSpPr>
            <p:spPr bwMode="auto">
              <a:xfrm>
                <a:off x="3853" y="359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272" name="Rectangle 88"/>
              <p:cNvSpPr>
                <a:spLocks noChangeArrowheads="1"/>
              </p:cNvSpPr>
              <p:nvPr/>
            </p:nvSpPr>
            <p:spPr bwMode="auto">
              <a:xfrm>
                <a:off x="3540" y="3591"/>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65273" name="Oval 89"/>
              <p:cNvSpPr>
                <a:spLocks noChangeArrowheads="1"/>
              </p:cNvSpPr>
              <p:nvPr/>
            </p:nvSpPr>
            <p:spPr bwMode="auto">
              <a:xfrm>
                <a:off x="3537" y="3532"/>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5274" name="Rectangle 90"/>
              <p:cNvSpPr>
                <a:spLocks noChangeArrowheads="1"/>
              </p:cNvSpPr>
              <p:nvPr/>
            </p:nvSpPr>
            <p:spPr bwMode="auto">
              <a:xfrm>
                <a:off x="3624" y="3545"/>
                <a:ext cx="141" cy="12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5275" name="Text Box 91"/>
              <p:cNvSpPr txBox="1">
                <a:spLocks noChangeArrowheads="1"/>
              </p:cNvSpPr>
              <p:nvPr/>
            </p:nvSpPr>
            <p:spPr bwMode="auto">
              <a:xfrm>
                <a:off x="3551" y="3473"/>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2a</a:t>
                </a:r>
                <a:endParaRPr lang="en-US" altLang="zh-CN" sz="2400">
                  <a:latin typeface="Arial" panose="020B0604020202020204" pitchFamily="34" charset="0"/>
                  <a:ea typeface="MS PGothic" panose="020B0600070205080204" pitchFamily="34" charset="-128"/>
                </a:endParaRPr>
              </a:p>
            </p:txBody>
          </p:sp>
        </p:grpSp>
        <p:sp>
          <p:nvSpPr>
            <p:cNvPr id="265243" name="Line 92"/>
            <p:cNvSpPr>
              <a:spLocks noChangeShapeType="1"/>
            </p:cNvSpPr>
            <p:nvPr/>
          </p:nvSpPr>
          <p:spPr bwMode="auto">
            <a:xfrm>
              <a:off x="6635750" y="5241925"/>
              <a:ext cx="857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244" name="Line 93"/>
            <p:cNvSpPr>
              <a:spLocks noChangeShapeType="1"/>
            </p:cNvSpPr>
            <p:nvPr/>
          </p:nvSpPr>
          <p:spPr bwMode="auto">
            <a:xfrm>
              <a:off x="6889750" y="5707063"/>
              <a:ext cx="735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245" name="Line 94"/>
            <p:cNvSpPr>
              <a:spLocks noChangeShapeType="1"/>
            </p:cNvSpPr>
            <p:nvPr/>
          </p:nvSpPr>
          <p:spPr bwMode="auto">
            <a:xfrm>
              <a:off x="5921375" y="5553075"/>
              <a:ext cx="48895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246" name="Line 95"/>
            <p:cNvSpPr>
              <a:spLocks noChangeShapeType="1"/>
            </p:cNvSpPr>
            <p:nvPr/>
          </p:nvSpPr>
          <p:spPr bwMode="auto">
            <a:xfrm>
              <a:off x="6530975" y="5351463"/>
              <a:ext cx="68263"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5247" name="Group 96"/>
            <p:cNvGrpSpPr>
              <a:grpSpLocks/>
            </p:cNvGrpSpPr>
            <p:nvPr/>
          </p:nvGrpSpPr>
          <p:grpSpPr bwMode="auto">
            <a:xfrm>
              <a:off x="6142038" y="5046663"/>
              <a:ext cx="501650" cy="396875"/>
              <a:chOff x="4320" y="1936"/>
              <a:chExt cx="316" cy="250"/>
            </a:xfrm>
          </p:grpSpPr>
          <p:sp>
            <p:nvSpPr>
              <p:cNvPr id="265262" name="Oval 97"/>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5263" name="Line 98"/>
              <p:cNvSpPr>
                <a:spLocks noChangeShapeType="1"/>
              </p:cNvSpPr>
              <p:nvPr/>
            </p:nvSpPr>
            <p:spPr bwMode="auto">
              <a:xfrm>
                <a:off x="4323" y="20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264" name="Line 99"/>
              <p:cNvSpPr>
                <a:spLocks noChangeShapeType="1"/>
              </p:cNvSpPr>
              <p:nvPr/>
            </p:nvSpPr>
            <p:spPr bwMode="auto">
              <a:xfrm>
                <a:off x="4636" y="20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265" name="Rectangle 100"/>
              <p:cNvSpPr>
                <a:spLocks noChangeArrowheads="1"/>
              </p:cNvSpPr>
              <p:nvPr/>
            </p:nvSpPr>
            <p:spPr bwMode="auto">
              <a:xfrm>
                <a:off x="4323" y="20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65266" name="Oval 101"/>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5267" name="Rectangle 102"/>
              <p:cNvSpPr>
                <a:spLocks noChangeArrowheads="1"/>
              </p:cNvSpPr>
              <p:nvPr/>
            </p:nvSpPr>
            <p:spPr bwMode="auto">
              <a:xfrm>
                <a:off x="4407" y="2001"/>
                <a:ext cx="141" cy="11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5268" name="Text Box 103"/>
              <p:cNvSpPr txBox="1">
                <a:spLocks noChangeArrowheads="1"/>
              </p:cNvSpPr>
              <p:nvPr/>
            </p:nvSpPr>
            <p:spPr bwMode="auto">
              <a:xfrm>
                <a:off x="4338" y="1936"/>
                <a:ext cx="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2c</a:t>
                </a:r>
                <a:endParaRPr lang="en-US" altLang="zh-CN" sz="2400">
                  <a:latin typeface="Arial" panose="020B0604020202020204" pitchFamily="34" charset="0"/>
                  <a:ea typeface="MS PGothic" panose="020B0600070205080204" pitchFamily="34" charset="-128"/>
                </a:endParaRPr>
              </a:p>
            </p:txBody>
          </p:sp>
        </p:grpSp>
        <p:grpSp>
          <p:nvGrpSpPr>
            <p:cNvPr id="265248" name="Group 104"/>
            <p:cNvGrpSpPr>
              <a:grpSpLocks/>
            </p:cNvGrpSpPr>
            <p:nvPr/>
          </p:nvGrpSpPr>
          <p:grpSpPr bwMode="auto">
            <a:xfrm>
              <a:off x="6405563" y="5502275"/>
              <a:ext cx="501650" cy="396875"/>
              <a:chOff x="4596" y="2158"/>
              <a:chExt cx="316" cy="250"/>
            </a:xfrm>
          </p:grpSpPr>
          <p:sp>
            <p:nvSpPr>
              <p:cNvPr id="265255" name="Oval 105"/>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5256" name="Line 106"/>
              <p:cNvSpPr>
                <a:spLocks noChangeShapeType="1"/>
              </p:cNvSpPr>
              <p:nvPr/>
            </p:nvSpPr>
            <p:spPr bwMode="auto">
              <a:xfrm>
                <a:off x="4599" y="226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257" name="Line 107"/>
              <p:cNvSpPr>
                <a:spLocks noChangeShapeType="1"/>
              </p:cNvSpPr>
              <p:nvPr/>
            </p:nvSpPr>
            <p:spPr bwMode="auto">
              <a:xfrm>
                <a:off x="4912" y="226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258" name="Rectangle 108"/>
              <p:cNvSpPr>
                <a:spLocks noChangeArrowheads="1"/>
              </p:cNvSpPr>
              <p:nvPr/>
            </p:nvSpPr>
            <p:spPr bwMode="auto">
              <a:xfrm>
                <a:off x="4599" y="2269"/>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65259" name="Oval 109"/>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5260" name="Rectangle 110"/>
              <p:cNvSpPr>
                <a:spLocks noChangeArrowheads="1"/>
              </p:cNvSpPr>
              <p:nvPr/>
            </p:nvSpPr>
            <p:spPr bwMode="auto">
              <a:xfrm>
                <a:off x="4683" y="2223"/>
                <a:ext cx="142" cy="11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5261" name="Text Box 111"/>
              <p:cNvSpPr txBox="1">
                <a:spLocks noChangeArrowheads="1"/>
              </p:cNvSpPr>
              <p:nvPr/>
            </p:nvSpPr>
            <p:spPr bwMode="auto">
              <a:xfrm>
                <a:off x="4610" y="2158"/>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2b</a:t>
                </a:r>
                <a:endParaRPr lang="en-US" altLang="zh-CN" sz="2400">
                  <a:latin typeface="Arial" panose="020B0604020202020204" pitchFamily="34" charset="0"/>
                  <a:ea typeface="MS PGothic" panose="020B0600070205080204" pitchFamily="34" charset="-128"/>
                </a:endParaRPr>
              </a:p>
            </p:txBody>
          </p:sp>
        </p:grpSp>
        <p:sp>
          <p:nvSpPr>
            <p:cNvPr id="265249" name="Text Box 112"/>
            <p:cNvSpPr txBox="1">
              <a:spLocks noChangeArrowheads="1"/>
            </p:cNvSpPr>
            <p:nvPr/>
          </p:nvSpPr>
          <p:spPr bwMode="auto">
            <a:xfrm>
              <a:off x="7656513" y="5159375"/>
              <a:ext cx="9012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1400">
                  <a:latin typeface="Arial" panose="020B0604020202020204" pitchFamily="34" charset="0"/>
                  <a:ea typeface="MS PGothic" panose="020B0600070205080204" pitchFamily="34" charset="-128"/>
                </a:rPr>
                <a:t>other</a:t>
              </a:r>
            </a:p>
            <a:p>
              <a:r>
                <a:rPr lang="en-US" altLang="zh-CN" sz="1400">
                  <a:latin typeface="Arial" panose="020B0604020202020204" pitchFamily="34" charset="0"/>
                  <a:ea typeface="MS PGothic" panose="020B0600070205080204" pitchFamily="34" charset="-128"/>
                </a:rPr>
                <a:t>networks</a:t>
              </a:r>
            </a:p>
          </p:txBody>
        </p:sp>
        <p:sp>
          <p:nvSpPr>
            <p:cNvPr id="265250" name="Freeform 113"/>
            <p:cNvSpPr>
              <a:spLocks noChangeArrowheads="1"/>
            </p:cNvSpPr>
            <p:nvPr/>
          </p:nvSpPr>
          <p:spPr bwMode="auto">
            <a:xfrm flipH="1">
              <a:off x="292100" y="4772025"/>
              <a:ext cx="1171575" cy="1758950"/>
            </a:xfrm>
            <a:custGeom>
              <a:avLst/>
              <a:gdLst>
                <a:gd name="T0" fmla="*/ 50800 w 738"/>
                <a:gd name="T1" fmla="*/ 625475 h 1108"/>
                <a:gd name="T2" fmla="*/ 338138 w 738"/>
                <a:gd name="T3" fmla="*/ 273050 h 1108"/>
                <a:gd name="T4" fmla="*/ 1052513 w 738"/>
                <a:gd name="T5" fmla="*/ 88900 h 1108"/>
                <a:gd name="T6" fmla="*/ 1049338 w 738"/>
                <a:gd name="T7" fmla="*/ 808038 h 1108"/>
                <a:gd name="T8" fmla="*/ 1074738 w 738"/>
                <a:gd name="T9" fmla="*/ 1638300 h 1108"/>
                <a:gd name="T10" fmla="*/ 536575 w 738"/>
                <a:gd name="T11" fmla="*/ 1527175 h 1108"/>
                <a:gd name="T12" fmla="*/ 80963 w 738"/>
                <a:gd name="T13" fmla="*/ 1284288 h 1108"/>
                <a:gd name="T14" fmla="*/ 50800 w 738"/>
                <a:gd name="T15" fmla="*/ 625475 h 11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5251" name="Text Box 114"/>
            <p:cNvSpPr txBox="1">
              <a:spLocks noChangeArrowheads="1"/>
            </p:cNvSpPr>
            <p:nvPr/>
          </p:nvSpPr>
          <p:spPr bwMode="auto">
            <a:xfrm>
              <a:off x="349250" y="5556250"/>
              <a:ext cx="9012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1400">
                  <a:latin typeface="Arial" panose="020B0604020202020204" pitchFamily="34" charset="0"/>
                  <a:ea typeface="MS PGothic" panose="020B0600070205080204" pitchFamily="34" charset="-128"/>
                </a:rPr>
                <a:t>other</a:t>
              </a:r>
            </a:p>
            <a:p>
              <a:r>
                <a:rPr lang="en-US" altLang="zh-CN" sz="1400">
                  <a:latin typeface="Arial" panose="020B0604020202020204" pitchFamily="34" charset="0"/>
                  <a:ea typeface="MS PGothic" panose="020B0600070205080204" pitchFamily="34" charset="-128"/>
                </a:rPr>
                <a:t>networks</a:t>
              </a:r>
            </a:p>
          </p:txBody>
        </p:sp>
        <p:sp>
          <p:nvSpPr>
            <p:cNvPr id="265252" name="Line 115"/>
            <p:cNvSpPr>
              <a:spLocks noChangeShapeType="1"/>
            </p:cNvSpPr>
            <p:nvPr/>
          </p:nvSpPr>
          <p:spPr bwMode="auto">
            <a:xfrm flipH="1">
              <a:off x="1149350" y="5118100"/>
              <a:ext cx="468313" cy="268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253" name="Freeform 116"/>
            <p:cNvSpPr>
              <a:spLocks noChangeArrowheads="1"/>
            </p:cNvSpPr>
            <p:nvPr/>
          </p:nvSpPr>
          <p:spPr bwMode="auto">
            <a:xfrm>
              <a:off x="4913313" y="5607050"/>
              <a:ext cx="523875" cy="261938"/>
            </a:xfrm>
            <a:custGeom>
              <a:avLst/>
              <a:gdLst>
                <a:gd name="T0" fmla="*/ 0 w 654"/>
                <a:gd name="T1" fmla="*/ 261938 h 420"/>
                <a:gd name="T2" fmla="*/ 523875 w 654"/>
                <a:gd name="T3" fmla="*/ 0 h 420"/>
                <a:gd name="T4" fmla="*/ 0 60000 65536"/>
                <a:gd name="T5" fmla="*/ 0 60000 65536"/>
              </a:gdLst>
              <a:ahLst/>
              <a:cxnLst>
                <a:cxn ang="T4">
                  <a:pos x="T0" y="T1"/>
                </a:cxn>
                <a:cxn ang="T5">
                  <a:pos x="T2" y="T3"/>
                </a:cxn>
              </a:cxnLst>
              <a:rect l="0" t="0" r="r" b="b"/>
              <a:pathLst>
                <a:path w="654" h="420">
                  <a:moveTo>
                    <a:pt x="0" y="420"/>
                  </a:moveTo>
                  <a:lnTo>
                    <a:pt x="654"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5254" name="Freeform 117"/>
            <p:cNvSpPr>
              <a:spLocks noChangeArrowheads="1"/>
            </p:cNvSpPr>
            <p:nvPr/>
          </p:nvSpPr>
          <p:spPr bwMode="auto">
            <a:xfrm>
              <a:off x="2800350" y="5014913"/>
              <a:ext cx="704850" cy="409575"/>
            </a:xfrm>
            <a:custGeom>
              <a:avLst/>
              <a:gdLst>
                <a:gd name="T0" fmla="*/ 0 w 444"/>
                <a:gd name="T1" fmla="*/ 0 h 258"/>
                <a:gd name="T2" fmla="*/ 704850 w 444"/>
                <a:gd name="T3" fmla="*/ 409575 h 258"/>
                <a:gd name="T4" fmla="*/ 0 60000 65536"/>
                <a:gd name="T5" fmla="*/ 0 60000 65536"/>
              </a:gdLst>
              <a:ahLst/>
              <a:cxnLst>
                <a:cxn ang="T4">
                  <a:pos x="T0" y="T1"/>
                </a:cxn>
                <a:cxn ang="T5">
                  <a:pos x="T2" y="T3"/>
                </a:cxn>
              </a:cxnLst>
              <a:rect l="0" t="0" r="r" b="b"/>
              <a:pathLst>
                <a:path w="444" h="258">
                  <a:moveTo>
                    <a:pt x="0" y="0"/>
                  </a:moveTo>
                  <a:lnTo>
                    <a:pt x="444" y="258"/>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65221" name="Freeform 125"/>
          <p:cNvSpPr>
            <a:spLocks noChangeArrowheads="1"/>
          </p:cNvSpPr>
          <p:nvPr/>
        </p:nvSpPr>
        <p:spPr bwMode="auto">
          <a:xfrm>
            <a:off x="5562600" y="4703764"/>
            <a:ext cx="1447800" cy="382587"/>
          </a:xfrm>
          <a:custGeom>
            <a:avLst/>
            <a:gdLst>
              <a:gd name="T0" fmla="*/ 0 w 1581664"/>
              <a:gd name="T1" fmla="*/ 0 h 459259"/>
              <a:gd name="T2" fmla="*/ 407194 w 1581664"/>
              <a:gd name="T3" fmla="*/ 339696 h 459259"/>
              <a:gd name="T4" fmla="*/ 1131094 w 1581664"/>
              <a:gd name="T5" fmla="*/ 257346 h 459259"/>
              <a:gd name="T6" fmla="*/ 1447800 w 1581664"/>
              <a:gd name="T7" fmla="*/ 61763 h 4592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81664" h="459259">
                <a:moveTo>
                  <a:pt x="0" y="0"/>
                </a:moveTo>
                <a:cubicBezTo>
                  <a:pt x="119448" y="178143"/>
                  <a:pt x="238897" y="356287"/>
                  <a:pt x="444843" y="407773"/>
                </a:cubicBezTo>
                <a:cubicBezTo>
                  <a:pt x="650789" y="459259"/>
                  <a:pt x="1046205" y="364525"/>
                  <a:pt x="1235675" y="308919"/>
                </a:cubicBezTo>
                <a:cubicBezTo>
                  <a:pt x="1425145" y="253314"/>
                  <a:pt x="1503404" y="163727"/>
                  <a:pt x="1581664" y="74140"/>
                </a:cubicBezTo>
              </a:path>
            </a:pathLst>
          </a:custGeom>
          <a:noFill/>
          <a:ln w="38100">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 name="TextBox 122"/>
          <p:cNvSpPr txBox="1">
            <a:spLocks noChangeArrowheads="1"/>
          </p:cNvSpPr>
          <p:nvPr/>
        </p:nvSpPr>
        <p:spPr bwMode="auto">
          <a:xfrm>
            <a:off x="6096001" y="3408363"/>
            <a:ext cx="9937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400">
                <a:solidFill>
                  <a:srgbClr val="C00000"/>
                </a:solidFill>
                <a:latin typeface="Arial" panose="020B0604020202020204" pitchFamily="34" charset="0"/>
                <a:ea typeface="MS PGothic" panose="020B0600070205080204" pitchFamily="34" charset="-128"/>
              </a:rPr>
              <a:t>router</a:t>
            </a:r>
            <a:br>
              <a:rPr lang="en-US" altLang="zh-CN" sz="2400">
                <a:solidFill>
                  <a:srgbClr val="C00000"/>
                </a:solidFill>
                <a:latin typeface="Arial" panose="020B0604020202020204" pitchFamily="34" charset="0"/>
                <a:ea typeface="MS PGothic" panose="020B0600070205080204" pitchFamily="34" charset="-128"/>
              </a:rPr>
            </a:br>
            <a:r>
              <a:rPr lang="en-US" altLang="zh-CN" sz="2400">
                <a:solidFill>
                  <a:srgbClr val="C00000"/>
                </a:solidFill>
                <a:latin typeface="Arial" panose="020B0604020202020204" pitchFamily="34" charset="0"/>
                <a:ea typeface="MS PGothic" panose="020B0600070205080204" pitchFamily="34" charset="-128"/>
              </a:rPr>
              <a:t>port</a:t>
            </a:r>
          </a:p>
        </p:txBody>
      </p:sp>
      <p:cxnSp>
        <p:nvCxnSpPr>
          <p:cNvPr id="125" name="Straight Arrow Connector 124"/>
          <p:cNvCxnSpPr>
            <a:cxnSpLocks noChangeShapeType="1"/>
            <a:endCxn id="265228" idx="3"/>
          </p:cNvCxnSpPr>
          <p:nvPr/>
        </p:nvCxnSpPr>
        <p:spPr bwMode="auto">
          <a:xfrm flipH="1">
            <a:off x="5786438" y="4248150"/>
            <a:ext cx="461962" cy="336550"/>
          </a:xfrm>
          <a:prstGeom prst="straightConnector1">
            <a:avLst/>
          </a:prstGeom>
          <a:noFill/>
          <a:ln w="25400">
            <a:solidFill>
              <a:srgbClr val="C00000"/>
            </a:solidFill>
            <a:round/>
            <a:headEnd/>
            <a:tailEnd type="arrow" w="med" len="med"/>
          </a:ln>
          <a:extLst>
            <a:ext uri="{909E8E84-426E-40DD-AFC4-6F175D3DCCD1}">
              <a14:hiddenFill xmlns:a14="http://schemas.microsoft.com/office/drawing/2010/main">
                <a:noFill/>
              </a14:hiddenFill>
            </a:ext>
          </a:extLst>
        </p:spPr>
      </p:cxnSp>
      <p:pic>
        <p:nvPicPr>
          <p:cNvPr id="265224" name="Picture 3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762001"/>
            <a:ext cx="73152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5225" name="TextBox 121"/>
          <p:cNvSpPr txBox="1">
            <a:spLocks noChangeArrowheads="1"/>
          </p:cNvSpPr>
          <p:nvPr/>
        </p:nvSpPr>
        <p:spPr bwMode="auto">
          <a:xfrm>
            <a:off x="4876800" y="424656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solidFill>
                  <a:srgbClr val="C00000"/>
                </a:solidFill>
                <a:latin typeface="Arial" panose="020B0604020202020204" pitchFamily="34" charset="0"/>
                <a:ea typeface="MS PGothic" panose="020B0600070205080204" pitchFamily="34" charset="-128"/>
              </a:rPr>
              <a:t>1</a:t>
            </a:r>
          </a:p>
        </p:txBody>
      </p:sp>
      <p:sp>
        <p:nvSpPr>
          <p:cNvPr id="265226" name="TextBox 123"/>
          <p:cNvSpPr txBox="1">
            <a:spLocks noChangeArrowheads="1"/>
          </p:cNvSpPr>
          <p:nvPr/>
        </p:nvSpPr>
        <p:spPr bwMode="auto">
          <a:xfrm>
            <a:off x="4800600" y="4551364"/>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solidFill>
                  <a:srgbClr val="C00000"/>
                </a:solidFill>
                <a:latin typeface="Arial" panose="020B0604020202020204" pitchFamily="34" charset="0"/>
                <a:ea typeface="MS PGothic" panose="020B0600070205080204" pitchFamily="34" charset="-128"/>
              </a:rPr>
              <a:t>2</a:t>
            </a:r>
          </a:p>
        </p:txBody>
      </p:sp>
      <p:sp>
        <p:nvSpPr>
          <p:cNvPr id="265227" name="TextBox 126"/>
          <p:cNvSpPr txBox="1">
            <a:spLocks noChangeArrowheads="1"/>
          </p:cNvSpPr>
          <p:nvPr/>
        </p:nvSpPr>
        <p:spPr bwMode="auto">
          <a:xfrm>
            <a:off x="5105400" y="462756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solidFill>
                  <a:srgbClr val="C00000"/>
                </a:solidFill>
                <a:latin typeface="Arial" panose="020B0604020202020204" pitchFamily="34" charset="0"/>
                <a:ea typeface="MS PGothic" panose="020B0600070205080204" pitchFamily="34" charset="-128"/>
              </a:rPr>
              <a:t>3</a:t>
            </a:r>
          </a:p>
        </p:txBody>
      </p:sp>
      <p:sp>
        <p:nvSpPr>
          <p:cNvPr id="265228" name="TextBox 127"/>
          <p:cNvSpPr txBox="1">
            <a:spLocks noChangeArrowheads="1"/>
          </p:cNvSpPr>
          <p:nvPr/>
        </p:nvSpPr>
        <p:spPr bwMode="auto">
          <a:xfrm>
            <a:off x="5486400" y="439896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solidFill>
                  <a:srgbClr val="C00000"/>
                </a:solidFill>
                <a:latin typeface="Arial" panose="020B0604020202020204" pitchFamily="34" charset="0"/>
                <a:ea typeface="MS PGothic" panose="020B0600070205080204" pitchFamily="34" charset="-128"/>
              </a:rPr>
              <a:t>4</a:t>
            </a:r>
          </a:p>
        </p:txBody>
      </p:sp>
    </p:spTree>
    <p:extLst>
      <p:ext uri="{BB962C8B-B14F-4D97-AF65-F5344CB8AC3E}">
        <p14:creationId xmlns:p14="http://schemas.microsoft.com/office/powerpoint/2010/main" val="30936112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animEffect transition="in" filter="blinds(horizontal)">
                                      <p:cBhvr>
                                        <p:cTn id="7" dur="500"/>
                                        <p:tgtEl>
                                          <p:spTgt spid="12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blinds(horizontal)">
                                      <p:cBhvr>
                                        <p:cTn id="10"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Title 1"/>
          <p:cNvSpPr>
            <a:spLocks noGrp="1" noChangeArrowheads="1"/>
          </p:cNvSpPr>
          <p:nvPr>
            <p:ph type="title"/>
          </p:nvPr>
        </p:nvSpPr>
        <p:spPr>
          <a:xfrm>
            <a:off x="2122488" y="366714"/>
            <a:ext cx="6678612" cy="700087"/>
          </a:xfrm>
        </p:spPr>
        <p:txBody>
          <a:bodyPr anchor="ctr">
            <a:normAutofit/>
          </a:bodyPr>
          <a:lstStyle/>
          <a:p>
            <a:pPr eaLnBrk="1" hangingPunct="1"/>
            <a:r>
              <a:rPr lang="zh-CN" altLang="en-US" sz="3200" b="1" dirty="0" smtClean="0">
                <a:latin typeface="宋体" panose="02010600030101010101" pitchFamily="2" charset="-122"/>
                <a:ea typeface="宋体" panose="02010600030101010101" pitchFamily="2" charset="-122"/>
              </a:rPr>
              <a:t>热土豆路由</a:t>
            </a:r>
          </a:p>
        </p:txBody>
      </p:sp>
      <p:sp>
        <p:nvSpPr>
          <p:cNvPr id="40" name="Content Placeholder 39"/>
          <p:cNvSpPr>
            <a:spLocks noGrp="1"/>
          </p:cNvSpPr>
          <p:nvPr>
            <p:ph idx="1"/>
          </p:nvPr>
        </p:nvSpPr>
        <p:spPr>
          <a:xfrm>
            <a:off x="2057400" y="1600200"/>
            <a:ext cx="8229600" cy="4648200"/>
          </a:xfrm>
        </p:spPr>
        <p:txBody>
          <a:bodyPr/>
          <a:lstStyle/>
          <a:p>
            <a:pPr marL="342900" indent="-342900">
              <a:lnSpc>
                <a:spcPct val="85000"/>
              </a:lnSpc>
              <a:spcBef>
                <a:spcPct val="20000"/>
              </a:spcBef>
              <a:buClr>
                <a:srgbClr val="000099"/>
              </a:buClr>
              <a:buSzPct val="65000"/>
              <a:buBlip>
                <a:blip r:embed="rId2"/>
              </a:buBlip>
            </a:pPr>
            <a:r>
              <a:rPr lang="zh-CN" altLang="en-US" sz="2400" b="1" dirty="0" smtClean="0">
                <a:latin typeface="Sans Guilt MB"/>
                <a:ea typeface="宋体" panose="02010600030101010101" pitchFamily="2" charset="-122"/>
              </a:rPr>
              <a:t>假设有两个或更多的最佳域间路由</a:t>
            </a:r>
            <a:r>
              <a:rPr lang="en-US" altLang="en-US" sz="2400" b="1" dirty="0" smtClean="0">
                <a:latin typeface="Sans Guilt MB"/>
                <a:ea typeface="MS PGothic" panose="020B0600070205080204" pitchFamily="34" charset="-128"/>
              </a:rPr>
              <a:t>.</a:t>
            </a:r>
          </a:p>
          <a:p>
            <a:pPr marL="342900" indent="-342900">
              <a:lnSpc>
                <a:spcPct val="85000"/>
              </a:lnSpc>
              <a:spcBef>
                <a:spcPct val="20000"/>
              </a:spcBef>
              <a:buClr>
                <a:srgbClr val="000099"/>
              </a:buClr>
              <a:buSzPct val="65000"/>
              <a:buBlip>
                <a:blip r:embed="rId2"/>
              </a:buBlip>
            </a:pPr>
            <a:r>
              <a:rPr lang="zh-CN" altLang="en-US" sz="2400" b="1" dirty="0" smtClean="0">
                <a:latin typeface="Sans Guilt MB"/>
                <a:ea typeface="宋体" panose="02010600030101010101" pitchFamily="2" charset="-122"/>
              </a:rPr>
              <a:t>选择最靠近</a:t>
            </a:r>
            <a:r>
              <a:rPr lang="en-US" altLang="en-US" sz="2400" b="1" dirty="0" smtClean="0">
                <a:latin typeface="Sans Guilt MB"/>
                <a:ea typeface="MS PGothic" panose="020B0600070205080204" pitchFamily="34" charset="-128"/>
                <a:sym typeface="黑体" panose="02010609060101010101" pitchFamily="49" charset="-122"/>
              </a:rPr>
              <a:t>NEXT-HOP</a:t>
            </a:r>
            <a:r>
              <a:rPr lang="zh-CN" altLang="en-US" sz="2400" b="1" dirty="0" smtClean="0">
                <a:latin typeface="Sans Guilt MB"/>
                <a:ea typeface="宋体" panose="02010600030101010101" pitchFamily="2" charset="-122"/>
                <a:sym typeface="黑体" panose="02010609060101010101" pitchFamily="49" charset="-122"/>
              </a:rPr>
              <a:t>的路由</a:t>
            </a:r>
          </a:p>
          <a:p>
            <a:pPr marL="742950" lvl="1" indent="-285750" defTabSz="0">
              <a:lnSpc>
                <a:spcPct val="85000"/>
              </a:lnSpc>
              <a:spcBef>
                <a:spcPct val="20000"/>
              </a:spcBef>
              <a:spcAft>
                <a:spcPct val="0"/>
              </a:spcAft>
              <a:buClr>
                <a:srgbClr val="000099"/>
              </a:buClr>
              <a:buFont typeface="Wingdings" panose="05000000000000000000" pitchFamily="2" charset="2"/>
              <a:buChar char="§"/>
              <a:tabLst>
                <a:tab pos="542925" algn="l"/>
              </a:tabLst>
            </a:pPr>
            <a:r>
              <a:rPr lang="zh-CN" altLang="en-US" b="1" dirty="0">
                <a:solidFill>
                  <a:srgbClr val="8A3A24"/>
                </a:solidFill>
                <a:latin typeface="Sans Guilt MB"/>
                <a:ea typeface="宋体" panose="02010600030101010101" pitchFamily="2" charset="-122"/>
              </a:rPr>
              <a:t>使用</a:t>
            </a:r>
            <a:r>
              <a:rPr lang="en-US" altLang="zh-CN" b="1" dirty="0">
                <a:solidFill>
                  <a:srgbClr val="8A3A24"/>
                </a:solidFill>
                <a:latin typeface="Sans Guilt MB"/>
                <a:ea typeface="宋体" panose="02010600030101010101" pitchFamily="2" charset="-122"/>
              </a:rPr>
              <a:t>OSPF</a:t>
            </a:r>
            <a:r>
              <a:rPr lang="zh-CN" altLang="en-US" b="1" dirty="0">
                <a:solidFill>
                  <a:srgbClr val="8A3A24"/>
                </a:solidFill>
                <a:latin typeface="Sans Guilt MB"/>
                <a:ea typeface="宋体" panose="02010600030101010101" pitchFamily="2" charset="-122"/>
              </a:rPr>
              <a:t>来决定哪个网关最近</a:t>
            </a:r>
          </a:p>
          <a:p>
            <a:pPr marL="742950" lvl="1" indent="-285750" defTabSz="0">
              <a:lnSpc>
                <a:spcPct val="85000"/>
              </a:lnSpc>
              <a:spcBef>
                <a:spcPct val="20000"/>
              </a:spcBef>
              <a:spcAft>
                <a:spcPct val="0"/>
              </a:spcAft>
              <a:buClr>
                <a:srgbClr val="000099"/>
              </a:buClr>
              <a:buFont typeface="Wingdings" panose="05000000000000000000" pitchFamily="2" charset="2"/>
              <a:buChar char="§"/>
              <a:tabLst>
                <a:tab pos="542925" algn="l"/>
              </a:tabLst>
            </a:pPr>
            <a:r>
              <a:rPr lang="en-US" altLang="en-US" b="1" dirty="0">
                <a:solidFill>
                  <a:srgbClr val="8A3A24"/>
                </a:solidFill>
                <a:latin typeface="Sans Guilt MB"/>
                <a:ea typeface="MS PGothic" panose="020B0600070205080204" pitchFamily="34" charset="-128"/>
              </a:rPr>
              <a:t>Q: </a:t>
            </a:r>
            <a:r>
              <a:rPr lang="zh-CN" altLang="en-US" b="1" dirty="0">
                <a:solidFill>
                  <a:srgbClr val="8A3A24"/>
                </a:solidFill>
                <a:latin typeface="Sans Guilt MB"/>
                <a:ea typeface="宋体" panose="02010600030101010101" pitchFamily="2" charset="-122"/>
              </a:rPr>
              <a:t>对于</a:t>
            </a:r>
            <a:r>
              <a:rPr lang="en-US" altLang="en-US" b="1" dirty="0">
                <a:solidFill>
                  <a:srgbClr val="8A3A24"/>
                </a:solidFill>
                <a:latin typeface="Sans Guilt MB"/>
                <a:ea typeface="MS PGothic" panose="020B0600070205080204" pitchFamily="34" charset="-128"/>
              </a:rPr>
              <a:t>1c,</a:t>
            </a:r>
            <a:r>
              <a:rPr lang="zh-CN" altLang="en-US" b="1" dirty="0">
                <a:solidFill>
                  <a:srgbClr val="8A3A24"/>
                </a:solidFill>
                <a:latin typeface="Sans Guilt MB"/>
                <a:ea typeface="宋体" panose="02010600030101010101" pitchFamily="2" charset="-122"/>
              </a:rPr>
              <a:t>选择</a:t>
            </a:r>
            <a:r>
              <a:rPr lang="en-US" altLang="en-US" b="1" dirty="0">
                <a:solidFill>
                  <a:srgbClr val="8A3A24"/>
                </a:solidFill>
                <a:latin typeface="Sans Guilt MB"/>
                <a:ea typeface="MS PGothic" panose="020B0600070205080204" pitchFamily="34" charset="-128"/>
              </a:rPr>
              <a:t>AS3 AS131 or AS2 AS17?</a:t>
            </a:r>
          </a:p>
          <a:p>
            <a:pPr marL="742950" lvl="1" indent="-285750" defTabSz="0">
              <a:lnSpc>
                <a:spcPct val="85000"/>
              </a:lnSpc>
              <a:spcBef>
                <a:spcPct val="20000"/>
              </a:spcBef>
              <a:spcAft>
                <a:spcPct val="0"/>
              </a:spcAft>
              <a:buClr>
                <a:srgbClr val="000099"/>
              </a:buClr>
              <a:buFont typeface="Wingdings" panose="05000000000000000000" pitchFamily="2" charset="2"/>
              <a:buChar char="§"/>
              <a:tabLst>
                <a:tab pos="542925" algn="l"/>
              </a:tabLst>
            </a:pPr>
            <a:r>
              <a:rPr lang="en-US" altLang="en-US" b="1" dirty="0">
                <a:solidFill>
                  <a:srgbClr val="8A3A24"/>
                </a:solidFill>
                <a:latin typeface="Sans Guilt MB"/>
                <a:ea typeface="MS PGothic" panose="020B0600070205080204" pitchFamily="34" charset="-128"/>
              </a:rPr>
              <a:t> A: </a:t>
            </a:r>
            <a:r>
              <a:rPr lang="zh-CN" altLang="en-US" b="1" dirty="0">
                <a:solidFill>
                  <a:srgbClr val="8A3A24"/>
                </a:solidFill>
                <a:latin typeface="Sans Guilt MB"/>
                <a:ea typeface="宋体" panose="02010600030101010101" pitchFamily="2" charset="-122"/>
              </a:rPr>
              <a:t>路由到</a:t>
            </a:r>
            <a:r>
              <a:rPr lang="en-US" altLang="en-US" b="1" dirty="0">
                <a:solidFill>
                  <a:srgbClr val="8A3A24"/>
                </a:solidFill>
                <a:latin typeface="Sans Guilt MB"/>
                <a:ea typeface="MS PGothic" panose="020B0600070205080204" pitchFamily="34" charset="-128"/>
              </a:rPr>
              <a:t>AS3 </a:t>
            </a:r>
            <a:r>
              <a:rPr lang="zh-CN" altLang="en-US" b="1" dirty="0">
                <a:solidFill>
                  <a:srgbClr val="8A3A24"/>
                </a:solidFill>
                <a:latin typeface="Sans Guilt MB"/>
                <a:ea typeface="宋体" panose="02010600030101010101" pitchFamily="2" charset="-122"/>
              </a:rPr>
              <a:t>，因为更近。</a:t>
            </a:r>
            <a:r>
              <a:rPr lang="en-US" altLang="en-US" b="1" dirty="0">
                <a:solidFill>
                  <a:srgbClr val="8A3A24"/>
                </a:solidFill>
                <a:latin typeface="Sans Guilt MB"/>
                <a:ea typeface="MS PGothic" panose="020B0600070205080204" pitchFamily="34" charset="-128"/>
              </a:rPr>
              <a:t> </a:t>
            </a:r>
          </a:p>
        </p:txBody>
      </p:sp>
      <p:grpSp>
        <p:nvGrpSpPr>
          <p:cNvPr id="266244" name="Group 40"/>
          <p:cNvGrpSpPr>
            <a:grpSpLocks/>
          </p:cNvGrpSpPr>
          <p:nvPr/>
        </p:nvGrpSpPr>
        <p:grpSpPr bwMode="auto">
          <a:xfrm>
            <a:off x="1816100" y="3829051"/>
            <a:ext cx="8265622" cy="2366963"/>
            <a:chOff x="292100" y="4164013"/>
            <a:chExt cx="8265622" cy="2366962"/>
          </a:xfrm>
        </p:grpSpPr>
        <p:sp>
          <p:nvSpPr>
            <p:cNvPr id="266248" name="Freeform 5"/>
            <p:cNvSpPr>
              <a:spLocks noChangeArrowheads="1"/>
            </p:cNvSpPr>
            <p:nvPr/>
          </p:nvSpPr>
          <p:spPr bwMode="auto">
            <a:xfrm>
              <a:off x="7277100" y="4562475"/>
              <a:ext cx="1171575" cy="1758950"/>
            </a:xfrm>
            <a:custGeom>
              <a:avLst/>
              <a:gdLst>
                <a:gd name="T0" fmla="*/ 50800 w 738"/>
                <a:gd name="T1" fmla="*/ 625475 h 1108"/>
                <a:gd name="T2" fmla="*/ 338138 w 738"/>
                <a:gd name="T3" fmla="*/ 273050 h 1108"/>
                <a:gd name="T4" fmla="*/ 1052513 w 738"/>
                <a:gd name="T5" fmla="*/ 88900 h 1108"/>
                <a:gd name="T6" fmla="*/ 1049338 w 738"/>
                <a:gd name="T7" fmla="*/ 808038 h 1108"/>
                <a:gd name="T8" fmla="*/ 1074738 w 738"/>
                <a:gd name="T9" fmla="*/ 1638300 h 1108"/>
                <a:gd name="T10" fmla="*/ 536575 w 738"/>
                <a:gd name="T11" fmla="*/ 1527175 h 1108"/>
                <a:gd name="T12" fmla="*/ 80963 w 738"/>
                <a:gd name="T13" fmla="*/ 1284288 h 1108"/>
                <a:gd name="T14" fmla="*/ 50800 w 738"/>
                <a:gd name="T15" fmla="*/ 625475 h 11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249" name="Freeform 6"/>
            <p:cNvSpPr>
              <a:spLocks noChangeArrowheads="1"/>
            </p:cNvSpPr>
            <p:nvPr/>
          </p:nvSpPr>
          <p:spPr bwMode="auto">
            <a:xfrm>
              <a:off x="5230813" y="4872038"/>
              <a:ext cx="1944687" cy="1292225"/>
            </a:xfrm>
            <a:custGeom>
              <a:avLst/>
              <a:gdLst>
                <a:gd name="T0" fmla="*/ 93720 w 1162"/>
                <a:gd name="T1" fmla="*/ 385526 h 543"/>
                <a:gd name="T2" fmla="*/ 615873 w 1162"/>
                <a:gd name="T3" fmla="*/ 33317 h 543"/>
                <a:gd name="T4" fmla="*/ 1573155 w 1162"/>
                <a:gd name="T5" fmla="*/ 188003 h 543"/>
                <a:gd name="T6" fmla="*/ 1914563 w 1162"/>
                <a:gd name="T7" fmla="*/ 568769 h 543"/>
                <a:gd name="T8" fmla="*/ 1753900 w 1162"/>
                <a:gd name="T9" fmla="*/ 1073284 h 543"/>
                <a:gd name="T10" fmla="*/ 980711 w 1162"/>
                <a:gd name="T11" fmla="*/ 1287465 h 543"/>
                <a:gd name="T12" fmla="*/ 147274 w 1162"/>
                <a:gd name="T13" fmla="*/ 1044727 h 543"/>
                <a:gd name="T14" fmla="*/ 93720 w 1162"/>
                <a:gd name="T15" fmla="*/ 385526 h 5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250" name="Freeform 7"/>
            <p:cNvSpPr>
              <a:spLocks noChangeArrowheads="1"/>
            </p:cNvSpPr>
            <p:nvPr/>
          </p:nvSpPr>
          <p:spPr bwMode="auto">
            <a:xfrm>
              <a:off x="1477963" y="4164013"/>
              <a:ext cx="1679575" cy="1411287"/>
            </a:xfrm>
            <a:custGeom>
              <a:avLst/>
              <a:gdLst>
                <a:gd name="T0" fmla="*/ 123374 w 1198"/>
                <a:gd name="T1" fmla="*/ 566392 h 451"/>
                <a:gd name="T2" fmla="*/ 252357 w 1198"/>
                <a:gd name="T3" fmla="*/ 278502 h 451"/>
                <a:gd name="T4" fmla="*/ 628088 w 1198"/>
                <a:gd name="T5" fmla="*/ 153333 h 451"/>
                <a:gd name="T6" fmla="*/ 1385159 w 1198"/>
                <a:gd name="T7" fmla="*/ 78231 h 451"/>
                <a:gd name="T8" fmla="*/ 1655741 w 1198"/>
                <a:gd name="T9" fmla="*/ 616460 h 451"/>
                <a:gd name="T10" fmla="*/ 1246362 w 1198"/>
                <a:gd name="T11" fmla="*/ 1292376 h 451"/>
                <a:gd name="T12" fmla="*/ 430409 w 1198"/>
                <a:gd name="T13" fmla="*/ 1329927 h 451"/>
                <a:gd name="T14" fmla="*/ 50471 w 1198"/>
                <a:gd name="T15" fmla="*/ 1054554 h 451"/>
                <a:gd name="T16" fmla="*/ 123374 w 1198"/>
                <a:gd name="T17" fmla="*/ 566392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251" name="Freeform 8"/>
            <p:cNvSpPr>
              <a:spLocks noChangeArrowheads="1"/>
            </p:cNvSpPr>
            <p:nvPr/>
          </p:nvSpPr>
          <p:spPr bwMode="auto">
            <a:xfrm>
              <a:off x="2108200" y="4908550"/>
              <a:ext cx="400050" cy="180975"/>
            </a:xfrm>
            <a:custGeom>
              <a:avLst/>
              <a:gdLst>
                <a:gd name="T0" fmla="*/ 0 w 252"/>
                <a:gd name="T1" fmla="*/ 180975 h 114"/>
                <a:gd name="T2" fmla="*/ 400050 w 252"/>
                <a:gd name="T3" fmla="*/ 0 h 114"/>
                <a:gd name="T4" fmla="*/ 0 60000 65536"/>
                <a:gd name="T5" fmla="*/ 0 60000 65536"/>
              </a:gdLst>
              <a:ahLst/>
              <a:cxnLst>
                <a:cxn ang="T4">
                  <a:pos x="T0" y="T1"/>
                </a:cxn>
                <a:cxn ang="T5">
                  <a:pos x="T2" y="T3"/>
                </a:cxn>
              </a:cxnLst>
              <a:rect l="0" t="0" r="r" b="b"/>
              <a:pathLst>
                <a:path w="252" h="114">
                  <a:moveTo>
                    <a:pt x="0" y="114"/>
                  </a:moveTo>
                  <a:lnTo>
                    <a:pt x="25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252" name="Text Box 9"/>
            <p:cNvSpPr txBox="1">
              <a:spLocks noChangeArrowheads="1"/>
            </p:cNvSpPr>
            <p:nvPr/>
          </p:nvSpPr>
          <p:spPr bwMode="auto">
            <a:xfrm>
              <a:off x="2052638" y="5129213"/>
              <a:ext cx="665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000">
                  <a:latin typeface="Arial" panose="020B0604020202020204" pitchFamily="34" charset="0"/>
                  <a:ea typeface="MS PGothic" panose="020B0600070205080204" pitchFamily="34" charset="-128"/>
                </a:rPr>
                <a:t>AS3</a:t>
              </a:r>
              <a:endParaRPr lang="en-US" altLang="zh-CN">
                <a:latin typeface="Arial" panose="020B0604020202020204" pitchFamily="34" charset="0"/>
                <a:ea typeface="MS PGothic" panose="020B0600070205080204" pitchFamily="34" charset="-128"/>
              </a:endParaRPr>
            </a:p>
          </p:txBody>
        </p:sp>
        <p:sp>
          <p:nvSpPr>
            <p:cNvPr id="266253" name="Text Box 10"/>
            <p:cNvSpPr txBox="1">
              <a:spLocks noChangeArrowheads="1"/>
            </p:cNvSpPr>
            <p:nvPr/>
          </p:nvSpPr>
          <p:spPr bwMode="auto">
            <a:xfrm>
              <a:off x="5867400" y="5794375"/>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ea typeface="MS PGothic" panose="020B0600070205080204" pitchFamily="34" charset="-128"/>
                </a:rPr>
                <a:t>AS2</a:t>
              </a:r>
            </a:p>
          </p:txBody>
        </p:sp>
        <p:sp>
          <p:nvSpPr>
            <p:cNvPr id="266254" name="Line 11"/>
            <p:cNvSpPr>
              <a:spLocks noChangeShapeType="1"/>
            </p:cNvSpPr>
            <p:nvPr/>
          </p:nvSpPr>
          <p:spPr bwMode="auto">
            <a:xfrm flipV="1">
              <a:off x="5746750" y="5283200"/>
              <a:ext cx="434975" cy="1920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255" name="Line 12"/>
            <p:cNvSpPr>
              <a:spLocks noChangeShapeType="1"/>
            </p:cNvSpPr>
            <p:nvPr/>
          </p:nvSpPr>
          <p:spPr bwMode="auto">
            <a:xfrm flipH="1" flipV="1">
              <a:off x="2324100" y="4641850"/>
              <a:ext cx="241300" cy="174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256" name="Line 13"/>
            <p:cNvSpPr>
              <a:spLocks noChangeShapeType="1"/>
            </p:cNvSpPr>
            <p:nvPr/>
          </p:nvSpPr>
          <p:spPr bwMode="auto">
            <a:xfrm flipH="1">
              <a:off x="1882775" y="4635500"/>
              <a:ext cx="147638" cy="3762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6257" name="Group 14"/>
            <p:cNvGrpSpPr>
              <a:grpSpLocks/>
            </p:cNvGrpSpPr>
            <p:nvPr/>
          </p:nvGrpSpPr>
          <p:grpSpPr bwMode="auto">
            <a:xfrm>
              <a:off x="1619250" y="4903788"/>
              <a:ext cx="501650" cy="396875"/>
              <a:chOff x="873" y="3243"/>
              <a:chExt cx="316" cy="250"/>
            </a:xfrm>
          </p:grpSpPr>
          <p:sp>
            <p:nvSpPr>
              <p:cNvPr id="266354" name="Oval 15"/>
              <p:cNvSpPr>
                <a:spLocks noChangeArrowheads="1"/>
              </p:cNvSpPr>
              <p:nvPr/>
            </p:nvSpPr>
            <p:spPr bwMode="auto">
              <a:xfrm>
                <a:off x="876" y="3361"/>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6355" name="Line 16"/>
              <p:cNvSpPr>
                <a:spLocks noChangeShapeType="1"/>
              </p:cNvSpPr>
              <p:nvPr/>
            </p:nvSpPr>
            <p:spPr bwMode="auto">
              <a:xfrm>
                <a:off x="876" y="335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56" name="Line 17"/>
              <p:cNvSpPr>
                <a:spLocks noChangeShapeType="1"/>
              </p:cNvSpPr>
              <p:nvPr/>
            </p:nvSpPr>
            <p:spPr bwMode="auto">
              <a:xfrm>
                <a:off x="1189" y="335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57" name="Rectangle 18"/>
              <p:cNvSpPr>
                <a:spLocks noChangeArrowheads="1"/>
              </p:cNvSpPr>
              <p:nvPr/>
            </p:nvSpPr>
            <p:spPr bwMode="auto">
              <a:xfrm>
                <a:off x="876" y="335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66358" name="Oval 19"/>
              <p:cNvSpPr>
                <a:spLocks noChangeArrowheads="1"/>
              </p:cNvSpPr>
              <p:nvPr/>
            </p:nvSpPr>
            <p:spPr bwMode="auto">
              <a:xfrm>
                <a:off x="873" y="3295"/>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6359" name="Rectangle 20"/>
              <p:cNvSpPr>
                <a:spLocks noChangeArrowheads="1"/>
              </p:cNvSpPr>
              <p:nvPr/>
            </p:nvSpPr>
            <p:spPr bwMode="auto">
              <a:xfrm>
                <a:off x="960" y="3308"/>
                <a:ext cx="141" cy="124"/>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6360" name="Text Box 21"/>
              <p:cNvSpPr txBox="1">
                <a:spLocks noChangeArrowheads="1"/>
              </p:cNvSpPr>
              <p:nvPr/>
            </p:nvSpPr>
            <p:spPr bwMode="auto">
              <a:xfrm>
                <a:off x="887" y="3243"/>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3b</a:t>
                </a:r>
                <a:endParaRPr lang="en-US" altLang="zh-CN" sz="2400">
                  <a:latin typeface="Arial" panose="020B0604020202020204" pitchFamily="34" charset="0"/>
                  <a:ea typeface="MS PGothic" panose="020B0600070205080204" pitchFamily="34" charset="-128"/>
                </a:endParaRPr>
              </a:p>
            </p:txBody>
          </p:sp>
        </p:grpSp>
        <p:grpSp>
          <p:nvGrpSpPr>
            <p:cNvPr id="266258" name="Group 22"/>
            <p:cNvGrpSpPr>
              <a:grpSpLocks/>
            </p:cNvGrpSpPr>
            <p:nvPr/>
          </p:nvGrpSpPr>
          <p:grpSpPr bwMode="auto">
            <a:xfrm>
              <a:off x="1889125" y="4327525"/>
              <a:ext cx="501650" cy="396875"/>
              <a:chOff x="2016" y="1976"/>
              <a:chExt cx="316" cy="250"/>
            </a:xfrm>
          </p:grpSpPr>
          <p:sp>
            <p:nvSpPr>
              <p:cNvPr id="266346" name="Oval 23"/>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6347" name="Line 24"/>
              <p:cNvSpPr>
                <a:spLocks noChangeShapeType="1"/>
              </p:cNvSpPr>
              <p:nvPr/>
            </p:nvSpPr>
            <p:spPr bwMode="auto">
              <a:xfrm>
                <a:off x="2019"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48" name="Line 25"/>
              <p:cNvSpPr>
                <a:spLocks noChangeShapeType="1"/>
              </p:cNvSpPr>
              <p:nvPr/>
            </p:nvSpPr>
            <p:spPr bwMode="auto">
              <a:xfrm>
                <a:off x="2332"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49" name="Rectangle 26"/>
              <p:cNvSpPr>
                <a:spLocks noChangeArrowheads="1"/>
              </p:cNvSpPr>
              <p:nvPr/>
            </p:nvSpPr>
            <p:spPr bwMode="auto">
              <a:xfrm>
                <a:off x="2019" y="2095"/>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66350" name="Oval 27"/>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grpSp>
            <p:nvGrpSpPr>
              <p:cNvPr id="266351" name="Group 28"/>
              <p:cNvGrpSpPr>
                <a:grpSpLocks/>
              </p:cNvGrpSpPr>
              <p:nvPr/>
            </p:nvGrpSpPr>
            <p:grpSpPr bwMode="auto">
              <a:xfrm>
                <a:off x="2032" y="1976"/>
                <a:ext cx="285" cy="250"/>
                <a:chOff x="2912" y="2425"/>
                <a:chExt cx="290" cy="250"/>
              </a:xfrm>
            </p:grpSpPr>
            <p:sp>
              <p:nvSpPr>
                <p:cNvPr id="266352" name="Rectangle 29"/>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6353" name="Text Box 30"/>
                <p:cNvSpPr txBox="1">
                  <a:spLocks noChangeArrowheads="1"/>
                </p:cNvSpPr>
                <p:nvPr/>
              </p:nvSpPr>
              <p:spPr bwMode="auto">
                <a:xfrm>
                  <a:off x="2912" y="2425"/>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3c</a:t>
                  </a:r>
                  <a:endParaRPr lang="en-US" altLang="zh-CN" sz="2400">
                    <a:latin typeface="Arial" panose="020B0604020202020204" pitchFamily="34" charset="0"/>
                    <a:ea typeface="MS PGothic" panose="020B0600070205080204" pitchFamily="34" charset="-128"/>
                  </a:endParaRPr>
                </a:p>
              </p:txBody>
            </p:sp>
          </p:grpSp>
        </p:grpSp>
        <p:grpSp>
          <p:nvGrpSpPr>
            <p:cNvPr id="266259" name="Group 31"/>
            <p:cNvGrpSpPr>
              <a:grpSpLocks/>
            </p:cNvGrpSpPr>
            <p:nvPr/>
          </p:nvGrpSpPr>
          <p:grpSpPr bwMode="auto">
            <a:xfrm>
              <a:off x="2466975" y="4702175"/>
              <a:ext cx="501650" cy="396875"/>
              <a:chOff x="1434" y="3104"/>
              <a:chExt cx="316" cy="250"/>
            </a:xfrm>
          </p:grpSpPr>
          <p:grpSp>
            <p:nvGrpSpPr>
              <p:cNvPr id="266338" name="Group 32"/>
              <p:cNvGrpSpPr>
                <a:grpSpLocks/>
              </p:cNvGrpSpPr>
              <p:nvPr/>
            </p:nvGrpSpPr>
            <p:grpSpPr bwMode="auto">
              <a:xfrm>
                <a:off x="1434" y="3163"/>
                <a:ext cx="316" cy="147"/>
                <a:chOff x="1434" y="3163"/>
                <a:chExt cx="316" cy="147"/>
              </a:xfrm>
            </p:grpSpPr>
            <p:sp>
              <p:nvSpPr>
                <p:cNvPr id="266340" name="Oval 33"/>
                <p:cNvSpPr>
                  <a:spLocks noChangeArrowheads="1"/>
                </p:cNvSpPr>
                <p:nvPr/>
              </p:nvSpPr>
              <p:spPr bwMode="auto">
                <a:xfrm>
                  <a:off x="1437" y="3229"/>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6341" name="Line 34"/>
                <p:cNvSpPr>
                  <a:spLocks noChangeShapeType="1"/>
                </p:cNvSpPr>
                <p:nvPr/>
              </p:nvSpPr>
              <p:spPr bwMode="auto">
                <a:xfrm>
                  <a:off x="1437" y="322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42" name="Line 35"/>
                <p:cNvSpPr>
                  <a:spLocks noChangeShapeType="1"/>
                </p:cNvSpPr>
                <p:nvPr/>
              </p:nvSpPr>
              <p:spPr bwMode="auto">
                <a:xfrm>
                  <a:off x="1750" y="322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43" name="Rectangle 36"/>
                <p:cNvSpPr>
                  <a:spLocks noChangeArrowheads="1"/>
                </p:cNvSpPr>
                <p:nvPr/>
              </p:nvSpPr>
              <p:spPr bwMode="auto">
                <a:xfrm>
                  <a:off x="1437" y="3222"/>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66344" name="Oval 37"/>
                <p:cNvSpPr>
                  <a:spLocks noChangeArrowheads="1"/>
                </p:cNvSpPr>
                <p:nvPr/>
              </p:nvSpPr>
              <p:spPr bwMode="auto">
                <a:xfrm>
                  <a:off x="1434" y="3163"/>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6345" name="Rectangle 38"/>
                <p:cNvSpPr>
                  <a:spLocks noChangeArrowheads="1"/>
                </p:cNvSpPr>
                <p:nvPr/>
              </p:nvSpPr>
              <p:spPr bwMode="auto">
                <a:xfrm>
                  <a:off x="1521" y="3176"/>
                  <a:ext cx="142" cy="11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grpSp>
          <p:sp>
            <p:nvSpPr>
              <p:cNvPr id="266339" name="Text Box 39"/>
              <p:cNvSpPr txBox="1">
                <a:spLocks noChangeArrowheads="1"/>
              </p:cNvSpPr>
              <p:nvPr/>
            </p:nvSpPr>
            <p:spPr bwMode="auto">
              <a:xfrm>
                <a:off x="1448" y="3104"/>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3a</a:t>
                </a:r>
                <a:endParaRPr lang="en-US" altLang="zh-CN" sz="2400">
                  <a:latin typeface="Arial" panose="020B0604020202020204" pitchFamily="34" charset="0"/>
                  <a:ea typeface="MS PGothic" panose="020B0600070205080204" pitchFamily="34" charset="-128"/>
                </a:endParaRPr>
              </a:p>
            </p:txBody>
          </p:sp>
        </p:grpSp>
        <p:grpSp>
          <p:nvGrpSpPr>
            <p:cNvPr id="266260" name="Group 40"/>
            <p:cNvGrpSpPr>
              <a:grpSpLocks/>
            </p:cNvGrpSpPr>
            <p:nvPr/>
          </p:nvGrpSpPr>
          <p:grpSpPr bwMode="auto">
            <a:xfrm>
              <a:off x="2495550" y="5227638"/>
              <a:ext cx="2660650" cy="1122362"/>
              <a:chOff x="1572" y="3293"/>
              <a:chExt cx="1676" cy="707"/>
            </a:xfrm>
          </p:grpSpPr>
          <p:sp>
            <p:nvSpPr>
              <p:cNvPr id="266295" name="Freeform 41"/>
              <p:cNvSpPr>
                <a:spLocks noChangeArrowheads="1"/>
              </p:cNvSpPr>
              <p:nvPr/>
            </p:nvSpPr>
            <p:spPr bwMode="auto">
              <a:xfrm>
                <a:off x="1572" y="3293"/>
                <a:ext cx="1676" cy="707"/>
              </a:xfrm>
              <a:custGeom>
                <a:avLst/>
                <a:gdLst>
                  <a:gd name="T0" fmla="*/ 164 w 1583"/>
                  <a:gd name="T1" fmla="*/ 232 h 682"/>
                  <a:gd name="T2" fmla="*/ 431 w 1583"/>
                  <a:gd name="T3" fmla="*/ 77 h 682"/>
                  <a:gd name="T4" fmla="*/ 831 w 1583"/>
                  <a:gd name="T5" fmla="*/ 21 h 682"/>
                  <a:gd name="T6" fmla="*/ 1225 w 1583"/>
                  <a:gd name="T7" fmla="*/ 201 h 682"/>
                  <a:gd name="T8" fmla="*/ 1656 w 1583"/>
                  <a:gd name="T9" fmla="*/ 444 h 682"/>
                  <a:gd name="T10" fmla="*/ 1347 w 1583"/>
                  <a:gd name="T11" fmla="*/ 668 h 682"/>
                  <a:gd name="T12" fmla="*/ 731 w 1583"/>
                  <a:gd name="T13" fmla="*/ 680 h 682"/>
                  <a:gd name="T14" fmla="*/ 94 w 1583"/>
                  <a:gd name="T15" fmla="*/ 618 h 682"/>
                  <a:gd name="T16" fmla="*/ 164 w 1583"/>
                  <a:gd name="T17" fmla="*/ 232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296" name="Text Box 42"/>
              <p:cNvSpPr txBox="1">
                <a:spLocks noChangeArrowheads="1"/>
              </p:cNvSpPr>
              <p:nvPr/>
            </p:nvSpPr>
            <p:spPr bwMode="auto">
              <a:xfrm>
                <a:off x="1719" y="3724"/>
                <a:ext cx="4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000">
                    <a:latin typeface="Arial" panose="020B0604020202020204" pitchFamily="34" charset="0"/>
                    <a:ea typeface="MS PGothic" panose="020B0600070205080204" pitchFamily="34" charset="-128"/>
                  </a:rPr>
                  <a:t>AS1</a:t>
                </a:r>
                <a:endParaRPr lang="en-US" altLang="zh-CN">
                  <a:latin typeface="Arial" panose="020B0604020202020204" pitchFamily="34" charset="0"/>
                  <a:ea typeface="MS PGothic" panose="020B0600070205080204" pitchFamily="34" charset="-128"/>
                </a:endParaRPr>
              </a:p>
            </p:txBody>
          </p:sp>
          <p:sp>
            <p:nvSpPr>
              <p:cNvPr id="266297" name="Line 43"/>
              <p:cNvSpPr>
                <a:spLocks noChangeShapeType="1"/>
              </p:cNvSpPr>
              <p:nvPr/>
            </p:nvSpPr>
            <p:spPr bwMode="auto">
              <a:xfrm flipH="1">
                <a:off x="2134" y="3469"/>
                <a:ext cx="93" cy="10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298" name="Line 44"/>
              <p:cNvSpPr>
                <a:spLocks noChangeShapeType="1"/>
              </p:cNvSpPr>
              <p:nvPr/>
            </p:nvSpPr>
            <p:spPr bwMode="auto">
              <a:xfrm>
                <a:off x="2388" y="3491"/>
                <a:ext cx="3" cy="2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299" name="Line 45"/>
              <p:cNvSpPr>
                <a:spLocks noChangeShapeType="1"/>
              </p:cNvSpPr>
              <p:nvPr/>
            </p:nvSpPr>
            <p:spPr bwMode="auto">
              <a:xfrm>
                <a:off x="2490" y="3461"/>
                <a:ext cx="313" cy="2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00" name="Line 46"/>
              <p:cNvSpPr>
                <a:spLocks noChangeShapeType="1"/>
              </p:cNvSpPr>
              <p:nvPr/>
            </p:nvSpPr>
            <p:spPr bwMode="auto">
              <a:xfrm flipH="1">
                <a:off x="2566" y="3749"/>
                <a:ext cx="237" cy="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01" name="Line 47"/>
              <p:cNvSpPr>
                <a:spLocks noChangeShapeType="1"/>
              </p:cNvSpPr>
              <p:nvPr/>
            </p:nvSpPr>
            <p:spPr bwMode="auto">
              <a:xfrm flipH="1" flipV="1">
                <a:off x="2202" y="3638"/>
                <a:ext cx="568"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02" name="Line 48"/>
              <p:cNvSpPr>
                <a:spLocks noChangeShapeType="1"/>
              </p:cNvSpPr>
              <p:nvPr/>
            </p:nvSpPr>
            <p:spPr bwMode="auto">
              <a:xfrm>
                <a:off x="2143" y="3689"/>
                <a:ext cx="127" cy="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6303" name="Group 49"/>
              <p:cNvGrpSpPr>
                <a:grpSpLocks/>
              </p:cNvGrpSpPr>
              <p:nvPr/>
            </p:nvGrpSpPr>
            <p:grpSpPr bwMode="auto">
              <a:xfrm>
                <a:off x="2202" y="3293"/>
                <a:ext cx="316" cy="250"/>
                <a:chOff x="2055" y="3447"/>
                <a:chExt cx="316" cy="250"/>
              </a:xfrm>
            </p:grpSpPr>
            <p:sp>
              <p:nvSpPr>
                <p:cNvPr id="266330" name="Oval 50"/>
                <p:cNvSpPr>
                  <a:spLocks noChangeArrowheads="1"/>
                </p:cNvSpPr>
                <p:nvPr/>
              </p:nvSpPr>
              <p:spPr bwMode="auto">
                <a:xfrm>
                  <a:off x="2058" y="3571"/>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6331" name="Line 51"/>
                <p:cNvSpPr>
                  <a:spLocks noChangeShapeType="1"/>
                </p:cNvSpPr>
                <p:nvPr/>
              </p:nvSpPr>
              <p:spPr bwMode="auto">
                <a:xfrm>
                  <a:off x="2058" y="356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32" name="Line 52"/>
                <p:cNvSpPr>
                  <a:spLocks noChangeShapeType="1"/>
                </p:cNvSpPr>
                <p:nvPr/>
              </p:nvSpPr>
              <p:spPr bwMode="auto">
                <a:xfrm>
                  <a:off x="2371" y="356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33" name="Rectangle 53"/>
                <p:cNvSpPr>
                  <a:spLocks noChangeArrowheads="1"/>
                </p:cNvSpPr>
                <p:nvPr/>
              </p:nvSpPr>
              <p:spPr bwMode="auto">
                <a:xfrm>
                  <a:off x="2058" y="356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66334" name="Oval 54"/>
                <p:cNvSpPr>
                  <a:spLocks noChangeArrowheads="1"/>
                </p:cNvSpPr>
                <p:nvPr/>
              </p:nvSpPr>
              <p:spPr bwMode="auto">
                <a:xfrm>
                  <a:off x="2055" y="3505"/>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grpSp>
              <p:nvGrpSpPr>
                <p:cNvPr id="266335" name="Group 55"/>
                <p:cNvGrpSpPr>
                  <a:grpSpLocks/>
                </p:cNvGrpSpPr>
                <p:nvPr/>
              </p:nvGrpSpPr>
              <p:grpSpPr bwMode="auto">
                <a:xfrm>
                  <a:off x="2072" y="3447"/>
                  <a:ext cx="285" cy="250"/>
                  <a:chOff x="2912" y="2425"/>
                  <a:chExt cx="292" cy="250"/>
                </a:xfrm>
              </p:grpSpPr>
              <p:sp>
                <p:nvSpPr>
                  <p:cNvPr id="266336" name="Rectangle 56"/>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6337" name="Text Box 57"/>
                  <p:cNvSpPr txBox="1">
                    <a:spLocks noChangeArrowheads="1"/>
                  </p:cNvSpPr>
                  <p:nvPr/>
                </p:nvSpPr>
                <p:spPr bwMode="auto">
                  <a:xfrm>
                    <a:off x="2912" y="2425"/>
                    <a:ext cx="2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1c</a:t>
                    </a:r>
                  </a:p>
                </p:txBody>
              </p:sp>
            </p:grpSp>
          </p:grpSp>
          <p:grpSp>
            <p:nvGrpSpPr>
              <p:cNvPr id="266304" name="Group 97"/>
              <p:cNvGrpSpPr>
                <a:grpSpLocks/>
              </p:cNvGrpSpPr>
              <p:nvPr/>
            </p:nvGrpSpPr>
            <p:grpSpPr bwMode="auto">
              <a:xfrm>
                <a:off x="1896" y="3507"/>
                <a:ext cx="316" cy="250"/>
                <a:chOff x="1749" y="3661"/>
                <a:chExt cx="316" cy="250"/>
              </a:xfrm>
            </p:grpSpPr>
            <p:sp>
              <p:nvSpPr>
                <p:cNvPr id="266323" name="Oval 59"/>
                <p:cNvSpPr>
                  <a:spLocks noChangeArrowheads="1"/>
                </p:cNvSpPr>
                <p:nvPr/>
              </p:nvSpPr>
              <p:spPr bwMode="auto">
                <a:xfrm>
                  <a:off x="1752" y="3781"/>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6324" name="Line 60"/>
                <p:cNvSpPr>
                  <a:spLocks noChangeShapeType="1"/>
                </p:cNvSpPr>
                <p:nvPr/>
              </p:nvSpPr>
              <p:spPr bwMode="auto">
                <a:xfrm>
                  <a:off x="1752" y="377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25" name="Line 61"/>
                <p:cNvSpPr>
                  <a:spLocks noChangeShapeType="1"/>
                </p:cNvSpPr>
                <p:nvPr/>
              </p:nvSpPr>
              <p:spPr bwMode="auto">
                <a:xfrm>
                  <a:off x="2065" y="3774"/>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26" name="Rectangle 62"/>
                <p:cNvSpPr>
                  <a:spLocks noChangeArrowheads="1"/>
                </p:cNvSpPr>
                <p:nvPr/>
              </p:nvSpPr>
              <p:spPr bwMode="auto">
                <a:xfrm>
                  <a:off x="1752" y="377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66327" name="Oval 63"/>
                <p:cNvSpPr>
                  <a:spLocks noChangeArrowheads="1"/>
                </p:cNvSpPr>
                <p:nvPr/>
              </p:nvSpPr>
              <p:spPr bwMode="auto">
                <a:xfrm>
                  <a:off x="1749" y="3719"/>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6328" name="Rectangle 64"/>
                <p:cNvSpPr>
                  <a:spLocks noChangeArrowheads="1"/>
                </p:cNvSpPr>
                <p:nvPr/>
              </p:nvSpPr>
              <p:spPr bwMode="auto">
                <a:xfrm>
                  <a:off x="1834" y="3746"/>
                  <a:ext cx="142" cy="9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6329" name="Text Box 65"/>
                <p:cNvSpPr txBox="1">
                  <a:spLocks noChangeArrowheads="1"/>
                </p:cNvSpPr>
                <p:nvPr/>
              </p:nvSpPr>
              <p:spPr bwMode="auto">
                <a:xfrm>
                  <a:off x="1765" y="3661"/>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1a</a:t>
                  </a:r>
                  <a:endParaRPr lang="en-US" altLang="zh-CN" sz="2400">
                    <a:latin typeface="Arial" panose="020B0604020202020204" pitchFamily="34" charset="0"/>
                    <a:ea typeface="MS PGothic" panose="020B0600070205080204" pitchFamily="34" charset="-128"/>
                  </a:endParaRPr>
                </a:p>
              </p:txBody>
            </p:sp>
          </p:grpSp>
          <p:grpSp>
            <p:nvGrpSpPr>
              <p:cNvPr id="266305" name="Group 66"/>
              <p:cNvGrpSpPr>
                <a:grpSpLocks/>
              </p:cNvGrpSpPr>
              <p:nvPr/>
            </p:nvGrpSpPr>
            <p:grpSpPr bwMode="auto">
              <a:xfrm>
                <a:off x="2238" y="3689"/>
                <a:ext cx="316" cy="250"/>
                <a:chOff x="2091" y="3843"/>
                <a:chExt cx="316" cy="250"/>
              </a:xfrm>
            </p:grpSpPr>
            <p:sp>
              <p:nvSpPr>
                <p:cNvPr id="266315" name="Oval 67"/>
                <p:cNvSpPr>
                  <a:spLocks noChangeArrowheads="1"/>
                </p:cNvSpPr>
                <p:nvPr/>
              </p:nvSpPr>
              <p:spPr bwMode="auto">
                <a:xfrm>
                  <a:off x="2094" y="3967"/>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6316" name="Line 68"/>
                <p:cNvSpPr>
                  <a:spLocks noChangeShapeType="1"/>
                </p:cNvSpPr>
                <p:nvPr/>
              </p:nvSpPr>
              <p:spPr bwMode="auto">
                <a:xfrm>
                  <a:off x="2094" y="3960"/>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17" name="Line 69"/>
                <p:cNvSpPr>
                  <a:spLocks noChangeShapeType="1"/>
                </p:cNvSpPr>
                <p:nvPr/>
              </p:nvSpPr>
              <p:spPr bwMode="auto">
                <a:xfrm>
                  <a:off x="2407" y="3960"/>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18" name="Rectangle 70"/>
                <p:cNvSpPr>
                  <a:spLocks noChangeArrowheads="1"/>
                </p:cNvSpPr>
                <p:nvPr/>
              </p:nvSpPr>
              <p:spPr bwMode="auto">
                <a:xfrm>
                  <a:off x="2094" y="3960"/>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66319" name="Oval 71"/>
                <p:cNvSpPr>
                  <a:spLocks noChangeArrowheads="1"/>
                </p:cNvSpPr>
                <p:nvPr/>
              </p:nvSpPr>
              <p:spPr bwMode="auto">
                <a:xfrm>
                  <a:off x="2091" y="3901"/>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grpSp>
              <p:nvGrpSpPr>
                <p:cNvPr id="266320" name="Group 72"/>
                <p:cNvGrpSpPr>
                  <a:grpSpLocks/>
                </p:cNvGrpSpPr>
                <p:nvPr/>
              </p:nvGrpSpPr>
              <p:grpSpPr bwMode="auto">
                <a:xfrm>
                  <a:off x="2106" y="3843"/>
                  <a:ext cx="294" cy="250"/>
                  <a:chOff x="2910" y="2425"/>
                  <a:chExt cx="296" cy="250"/>
                </a:xfrm>
              </p:grpSpPr>
              <p:sp>
                <p:nvSpPr>
                  <p:cNvPr id="266321" name="Rectangle 73"/>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6322" name="Text Box 74"/>
                  <p:cNvSpPr txBox="1">
                    <a:spLocks noChangeArrowheads="1"/>
                  </p:cNvSpPr>
                  <p:nvPr/>
                </p:nvSpPr>
                <p:spPr bwMode="auto">
                  <a:xfrm>
                    <a:off x="2910" y="2425"/>
                    <a:ext cx="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1d</a:t>
                    </a:r>
                  </a:p>
                </p:txBody>
              </p:sp>
            </p:grpSp>
          </p:grpSp>
          <p:grpSp>
            <p:nvGrpSpPr>
              <p:cNvPr id="266306" name="Group 75"/>
              <p:cNvGrpSpPr>
                <a:grpSpLocks/>
              </p:cNvGrpSpPr>
              <p:nvPr/>
            </p:nvGrpSpPr>
            <p:grpSpPr bwMode="auto">
              <a:xfrm>
                <a:off x="2778" y="3573"/>
                <a:ext cx="316" cy="250"/>
                <a:chOff x="2016" y="1976"/>
                <a:chExt cx="316" cy="250"/>
              </a:xfrm>
            </p:grpSpPr>
            <p:sp>
              <p:nvSpPr>
                <p:cNvPr id="266307" name="Oval 76"/>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6308" name="Line 77"/>
                <p:cNvSpPr>
                  <a:spLocks noChangeShapeType="1"/>
                </p:cNvSpPr>
                <p:nvPr/>
              </p:nvSpPr>
              <p:spPr bwMode="auto">
                <a:xfrm>
                  <a:off x="2019"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09" name="Line 78"/>
                <p:cNvSpPr>
                  <a:spLocks noChangeShapeType="1"/>
                </p:cNvSpPr>
                <p:nvPr/>
              </p:nvSpPr>
              <p:spPr bwMode="auto">
                <a:xfrm>
                  <a:off x="2332" y="209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10" name="Rectangle 79"/>
                <p:cNvSpPr>
                  <a:spLocks noChangeArrowheads="1"/>
                </p:cNvSpPr>
                <p:nvPr/>
              </p:nvSpPr>
              <p:spPr bwMode="auto">
                <a:xfrm>
                  <a:off x="2019" y="2095"/>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66311" name="Oval 80"/>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grpSp>
              <p:nvGrpSpPr>
                <p:cNvPr id="266312" name="Group 81"/>
                <p:cNvGrpSpPr>
                  <a:grpSpLocks/>
                </p:cNvGrpSpPr>
                <p:nvPr/>
              </p:nvGrpSpPr>
              <p:grpSpPr bwMode="auto">
                <a:xfrm>
                  <a:off x="2029" y="1976"/>
                  <a:ext cx="294" cy="250"/>
                  <a:chOff x="2909" y="2425"/>
                  <a:chExt cx="299" cy="250"/>
                </a:xfrm>
              </p:grpSpPr>
              <p:sp>
                <p:nvSpPr>
                  <p:cNvPr id="266313" name="Rectangle 82"/>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6314" name="Text Box 83"/>
                  <p:cNvSpPr txBox="1">
                    <a:spLocks noChangeArrowheads="1"/>
                  </p:cNvSpPr>
                  <p:nvPr/>
                </p:nvSpPr>
                <p:spPr bwMode="auto">
                  <a:xfrm>
                    <a:off x="2909" y="2425"/>
                    <a:ext cx="2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1b</a:t>
                    </a:r>
                    <a:endParaRPr lang="en-US" altLang="zh-CN" sz="2400">
                      <a:latin typeface="Arial" panose="020B0604020202020204" pitchFamily="34" charset="0"/>
                      <a:ea typeface="MS PGothic" panose="020B0600070205080204" pitchFamily="34" charset="-128"/>
                    </a:endParaRPr>
                  </a:p>
                </p:txBody>
              </p:sp>
            </p:grpSp>
          </p:grpSp>
        </p:grpSp>
        <p:grpSp>
          <p:nvGrpSpPr>
            <p:cNvPr id="266261" name="Group 84"/>
            <p:cNvGrpSpPr>
              <a:grpSpLocks/>
            </p:cNvGrpSpPr>
            <p:nvPr/>
          </p:nvGrpSpPr>
          <p:grpSpPr bwMode="auto">
            <a:xfrm>
              <a:off x="5414963" y="5324475"/>
              <a:ext cx="501650" cy="396875"/>
              <a:chOff x="3537" y="3473"/>
              <a:chExt cx="316" cy="250"/>
            </a:xfrm>
          </p:grpSpPr>
          <p:sp>
            <p:nvSpPr>
              <p:cNvPr id="266288" name="Oval 85"/>
              <p:cNvSpPr>
                <a:spLocks noChangeArrowheads="1"/>
              </p:cNvSpPr>
              <p:nvPr/>
            </p:nvSpPr>
            <p:spPr bwMode="auto">
              <a:xfrm>
                <a:off x="3540" y="3598"/>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6289" name="Line 86"/>
              <p:cNvSpPr>
                <a:spLocks noChangeShapeType="1"/>
              </p:cNvSpPr>
              <p:nvPr/>
            </p:nvSpPr>
            <p:spPr bwMode="auto">
              <a:xfrm>
                <a:off x="3540" y="359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290" name="Line 87"/>
              <p:cNvSpPr>
                <a:spLocks noChangeShapeType="1"/>
              </p:cNvSpPr>
              <p:nvPr/>
            </p:nvSpPr>
            <p:spPr bwMode="auto">
              <a:xfrm>
                <a:off x="3853" y="3591"/>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291" name="Rectangle 88"/>
              <p:cNvSpPr>
                <a:spLocks noChangeArrowheads="1"/>
              </p:cNvSpPr>
              <p:nvPr/>
            </p:nvSpPr>
            <p:spPr bwMode="auto">
              <a:xfrm>
                <a:off x="3540" y="3591"/>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66292" name="Oval 89"/>
              <p:cNvSpPr>
                <a:spLocks noChangeArrowheads="1"/>
              </p:cNvSpPr>
              <p:nvPr/>
            </p:nvSpPr>
            <p:spPr bwMode="auto">
              <a:xfrm>
                <a:off x="3537" y="3532"/>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6293" name="Rectangle 90"/>
              <p:cNvSpPr>
                <a:spLocks noChangeArrowheads="1"/>
              </p:cNvSpPr>
              <p:nvPr/>
            </p:nvSpPr>
            <p:spPr bwMode="auto">
              <a:xfrm>
                <a:off x="3624" y="3545"/>
                <a:ext cx="141" cy="12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6294" name="Text Box 91"/>
              <p:cNvSpPr txBox="1">
                <a:spLocks noChangeArrowheads="1"/>
              </p:cNvSpPr>
              <p:nvPr/>
            </p:nvSpPr>
            <p:spPr bwMode="auto">
              <a:xfrm>
                <a:off x="3551" y="3473"/>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2a</a:t>
                </a:r>
                <a:endParaRPr lang="en-US" altLang="zh-CN" sz="2400">
                  <a:latin typeface="Arial" panose="020B0604020202020204" pitchFamily="34" charset="0"/>
                  <a:ea typeface="MS PGothic" panose="020B0600070205080204" pitchFamily="34" charset="-128"/>
                </a:endParaRPr>
              </a:p>
            </p:txBody>
          </p:sp>
        </p:grpSp>
        <p:sp>
          <p:nvSpPr>
            <p:cNvPr id="266262" name="Line 92"/>
            <p:cNvSpPr>
              <a:spLocks noChangeShapeType="1"/>
            </p:cNvSpPr>
            <p:nvPr/>
          </p:nvSpPr>
          <p:spPr bwMode="auto">
            <a:xfrm>
              <a:off x="6635750" y="5241925"/>
              <a:ext cx="857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263" name="Line 93"/>
            <p:cNvSpPr>
              <a:spLocks noChangeShapeType="1"/>
            </p:cNvSpPr>
            <p:nvPr/>
          </p:nvSpPr>
          <p:spPr bwMode="auto">
            <a:xfrm>
              <a:off x="6889750" y="5707063"/>
              <a:ext cx="735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264" name="Line 94"/>
            <p:cNvSpPr>
              <a:spLocks noChangeShapeType="1"/>
            </p:cNvSpPr>
            <p:nvPr/>
          </p:nvSpPr>
          <p:spPr bwMode="auto">
            <a:xfrm>
              <a:off x="5921375" y="5553075"/>
              <a:ext cx="48895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265" name="Line 95"/>
            <p:cNvSpPr>
              <a:spLocks noChangeShapeType="1"/>
            </p:cNvSpPr>
            <p:nvPr/>
          </p:nvSpPr>
          <p:spPr bwMode="auto">
            <a:xfrm>
              <a:off x="6530975" y="5351463"/>
              <a:ext cx="68263"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6266" name="Group 96"/>
            <p:cNvGrpSpPr>
              <a:grpSpLocks/>
            </p:cNvGrpSpPr>
            <p:nvPr/>
          </p:nvGrpSpPr>
          <p:grpSpPr bwMode="auto">
            <a:xfrm>
              <a:off x="6142038" y="5046663"/>
              <a:ext cx="501650" cy="396875"/>
              <a:chOff x="4320" y="1936"/>
              <a:chExt cx="316" cy="250"/>
            </a:xfrm>
          </p:grpSpPr>
          <p:sp>
            <p:nvSpPr>
              <p:cNvPr id="266281" name="Oval 97"/>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6282" name="Line 98"/>
              <p:cNvSpPr>
                <a:spLocks noChangeShapeType="1"/>
              </p:cNvSpPr>
              <p:nvPr/>
            </p:nvSpPr>
            <p:spPr bwMode="auto">
              <a:xfrm>
                <a:off x="4323" y="20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283" name="Line 99"/>
              <p:cNvSpPr>
                <a:spLocks noChangeShapeType="1"/>
              </p:cNvSpPr>
              <p:nvPr/>
            </p:nvSpPr>
            <p:spPr bwMode="auto">
              <a:xfrm>
                <a:off x="4636" y="20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284" name="Rectangle 100"/>
              <p:cNvSpPr>
                <a:spLocks noChangeArrowheads="1"/>
              </p:cNvSpPr>
              <p:nvPr/>
            </p:nvSpPr>
            <p:spPr bwMode="auto">
              <a:xfrm>
                <a:off x="4323" y="20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66285" name="Oval 101"/>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6286" name="Rectangle 102"/>
              <p:cNvSpPr>
                <a:spLocks noChangeArrowheads="1"/>
              </p:cNvSpPr>
              <p:nvPr/>
            </p:nvSpPr>
            <p:spPr bwMode="auto">
              <a:xfrm>
                <a:off x="4407" y="2001"/>
                <a:ext cx="141" cy="11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6287" name="Text Box 103"/>
              <p:cNvSpPr txBox="1">
                <a:spLocks noChangeArrowheads="1"/>
              </p:cNvSpPr>
              <p:nvPr/>
            </p:nvSpPr>
            <p:spPr bwMode="auto">
              <a:xfrm>
                <a:off x="4338" y="1936"/>
                <a:ext cx="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2c</a:t>
                </a:r>
                <a:endParaRPr lang="en-US" altLang="zh-CN" sz="2400">
                  <a:latin typeface="Arial" panose="020B0604020202020204" pitchFamily="34" charset="0"/>
                  <a:ea typeface="MS PGothic" panose="020B0600070205080204" pitchFamily="34" charset="-128"/>
                </a:endParaRPr>
              </a:p>
            </p:txBody>
          </p:sp>
        </p:grpSp>
        <p:grpSp>
          <p:nvGrpSpPr>
            <p:cNvPr id="266267" name="Group 104"/>
            <p:cNvGrpSpPr>
              <a:grpSpLocks/>
            </p:cNvGrpSpPr>
            <p:nvPr/>
          </p:nvGrpSpPr>
          <p:grpSpPr bwMode="auto">
            <a:xfrm>
              <a:off x="6405563" y="5502275"/>
              <a:ext cx="501650" cy="396875"/>
              <a:chOff x="4596" y="2158"/>
              <a:chExt cx="316" cy="250"/>
            </a:xfrm>
          </p:grpSpPr>
          <p:sp>
            <p:nvSpPr>
              <p:cNvPr id="266274" name="Oval 105"/>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6275" name="Line 106"/>
              <p:cNvSpPr>
                <a:spLocks noChangeShapeType="1"/>
              </p:cNvSpPr>
              <p:nvPr/>
            </p:nvSpPr>
            <p:spPr bwMode="auto">
              <a:xfrm>
                <a:off x="4599" y="226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276" name="Line 107"/>
              <p:cNvSpPr>
                <a:spLocks noChangeShapeType="1"/>
              </p:cNvSpPr>
              <p:nvPr/>
            </p:nvSpPr>
            <p:spPr bwMode="auto">
              <a:xfrm>
                <a:off x="4912" y="226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277" name="Rectangle 108"/>
              <p:cNvSpPr>
                <a:spLocks noChangeArrowheads="1"/>
              </p:cNvSpPr>
              <p:nvPr/>
            </p:nvSpPr>
            <p:spPr bwMode="auto">
              <a:xfrm>
                <a:off x="4599" y="2269"/>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endParaRPr lang="zh-CN" altLang="en-US" sz="2400">
                  <a:latin typeface="Arial" panose="020B0604020202020204" pitchFamily="34" charset="0"/>
                  <a:ea typeface="MS PGothic" panose="020B0600070205080204" pitchFamily="34" charset="-128"/>
                </a:endParaRPr>
              </a:p>
            </p:txBody>
          </p:sp>
          <p:sp>
            <p:nvSpPr>
              <p:cNvPr id="266278" name="Oval 109"/>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6279" name="Rectangle 110"/>
              <p:cNvSpPr>
                <a:spLocks noChangeArrowheads="1"/>
              </p:cNvSpPr>
              <p:nvPr/>
            </p:nvSpPr>
            <p:spPr bwMode="auto">
              <a:xfrm>
                <a:off x="4683" y="2223"/>
                <a:ext cx="142" cy="11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a typeface="MS PGothic" panose="020B0600070205080204" pitchFamily="34" charset="-128"/>
                </a:endParaRPr>
              </a:p>
            </p:txBody>
          </p:sp>
          <p:sp>
            <p:nvSpPr>
              <p:cNvPr id="266280" name="Text Box 111"/>
              <p:cNvSpPr txBox="1">
                <a:spLocks noChangeArrowheads="1"/>
              </p:cNvSpPr>
              <p:nvPr/>
            </p:nvSpPr>
            <p:spPr bwMode="auto">
              <a:xfrm>
                <a:off x="4610" y="2158"/>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MS PGothic" panose="020B0600070205080204" pitchFamily="34" charset="-128"/>
                  </a:rPr>
                  <a:t>2b</a:t>
                </a:r>
                <a:endParaRPr lang="en-US" altLang="zh-CN" sz="2400">
                  <a:latin typeface="Arial" panose="020B0604020202020204" pitchFamily="34" charset="0"/>
                  <a:ea typeface="MS PGothic" panose="020B0600070205080204" pitchFamily="34" charset="-128"/>
                </a:endParaRPr>
              </a:p>
            </p:txBody>
          </p:sp>
        </p:grpSp>
        <p:sp>
          <p:nvSpPr>
            <p:cNvPr id="266268" name="Text Box 112"/>
            <p:cNvSpPr txBox="1">
              <a:spLocks noChangeArrowheads="1"/>
            </p:cNvSpPr>
            <p:nvPr/>
          </p:nvSpPr>
          <p:spPr bwMode="auto">
            <a:xfrm>
              <a:off x="7656513" y="5159375"/>
              <a:ext cx="9012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1400">
                  <a:latin typeface="Arial" panose="020B0604020202020204" pitchFamily="34" charset="0"/>
                  <a:ea typeface="MS PGothic" panose="020B0600070205080204" pitchFamily="34" charset="-128"/>
                </a:rPr>
                <a:t>other</a:t>
              </a:r>
            </a:p>
            <a:p>
              <a:r>
                <a:rPr lang="en-US" altLang="zh-CN" sz="1400">
                  <a:latin typeface="Arial" panose="020B0604020202020204" pitchFamily="34" charset="0"/>
                  <a:ea typeface="MS PGothic" panose="020B0600070205080204" pitchFamily="34" charset="-128"/>
                </a:rPr>
                <a:t>networks</a:t>
              </a:r>
            </a:p>
          </p:txBody>
        </p:sp>
        <p:sp>
          <p:nvSpPr>
            <p:cNvPr id="266269" name="Freeform 113"/>
            <p:cNvSpPr>
              <a:spLocks noChangeArrowheads="1"/>
            </p:cNvSpPr>
            <p:nvPr/>
          </p:nvSpPr>
          <p:spPr bwMode="auto">
            <a:xfrm flipH="1">
              <a:off x="292100" y="4772025"/>
              <a:ext cx="1171575" cy="1758950"/>
            </a:xfrm>
            <a:custGeom>
              <a:avLst/>
              <a:gdLst>
                <a:gd name="T0" fmla="*/ 50800 w 738"/>
                <a:gd name="T1" fmla="*/ 625475 h 1108"/>
                <a:gd name="T2" fmla="*/ 338138 w 738"/>
                <a:gd name="T3" fmla="*/ 273050 h 1108"/>
                <a:gd name="T4" fmla="*/ 1052513 w 738"/>
                <a:gd name="T5" fmla="*/ 88900 h 1108"/>
                <a:gd name="T6" fmla="*/ 1049338 w 738"/>
                <a:gd name="T7" fmla="*/ 808038 h 1108"/>
                <a:gd name="T8" fmla="*/ 1074738 w 738"/>
                <a:gd name="T9" fmla="*/ 1638300 h 1108"/>
                <a:gd name="T10" fmla="*/ 536575 w 738"/>
                <a:gd name="T11" fmla="*/ 1527175 h 1108"/>
                <a:gd name="T12" fmla="*/ 80963 w 738"/>
                <a:gd name="T13" fmla="*/ 1284288 h 1108"/>
                <a:gd name="T14" fmla="*/ 50800 w 738"/>
                <a:gd name="T15" fmla="*/ 625475 h 11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8" h="1108">
                  <a:moveTo>
                    <a:pt x="32" y="394"/>
                  </a:moveTo>
                  <a:cubicBezTo>
                    <a:pt x="66" y="301"/>
                    <a:pt x="108" y="228"/>
                    <a:pt x="213" y="172"/>
                  </a:cubicBezTo>
                  <a:cubicBezTo>
                    <a:pt x="318" y="116"/>
                    <a:pt x="588" y="0"/>
                    <a:pt x="663" y="56"/>
                  </a:cubicBezTo>
                  <a:cubicBezTo>
                    <a:pt x="738" y="112"/>
                    <a:pt x="659" y="346"/>
                    <a:pt x="661" y="509"/>
                  </a:cubicBezTo>
                  <a:cubicBezTo>
                    <a:pt x="663" y="672"/>
                    <a:pt x="731" y="956"/>
                    <a:pt x="677" y="1032"/>
                  </a:cubicBezTo>
                  <a:cubicBezTo>
                    <a:pt x="623" y="1108"/>
                    <a:pt x="442" y="999"/>
                    <a:pt x="338" y="962"/>
                  </a:cubicBezTo>
                  <a:cubicBezTo>
                    <a:pt x="234" y="925"/>
                    <a:pt x="102" y="904"/>
                    <a:pt x="51" y="809"/>
                  </a:cubicBezTo>
                  <a:cubicBezTo>
                    <a:pt x="0" y="715"/>
                    <a:pt x="36" y="481"/>
                    <a:pt x="32" y="394"/>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270" name="Text Box 114"/>
            <p:cNvSpPr txBox="1">
              <a:spLocks noChangeArrowheads="1"/>
            </p:cNvSpPr>
            <p:nvPr/>
          </p:nvSpPr>
          <p:spPr bwMode="auto">
            <a:xfrm>
              <a:off x="349250" y="5556250"/>
              <a:ext cx="9012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1400">
                  <a:latin typeface="Arial" panose="020B0604020202020204" pitchFamily="34" charset="0"/>
                  <a:ea typeface="MS PGothic" panose="020B0600070205080204" pitchFamily="34" charset="-128"/>
                </a:rPr>
                <a:t>other</a:t>
              </a:r>
            </a:p>
            <a:p>
              <a:r>
                <a:rPr lang="en-US" altLang="zh-CN" sz="1400">
                  <a:latin typeface="Arial" panose="020B0604020202020204" pitchFamily="34" charset="0"/>
                  <a:ea typeface="MS PGothic" panose="020B0600070205080204" pitchFamily="34" charset="-128"/>
                </a:rPr>
                <a:t>networks</a:t>
              </a:r>
            </a:p>
          </p:txBody>
        </p:sp>
        <p:sp>
          <p:nvSpPr>
            <p:cNvPr id="266271" name="Line 115"/>
            <p:cNvSpPr>
              <a:spLocks noChangeShapeType="1"/>
            </p:cNvSpPr>
            <p:nvPr/>
          </p:nvSpPr>
          <p:spPr bwMode="auto">
            <a:xfrm flipH="1">
              <a:off x="1149350" y="5118100"/>
              <a:ext cx="468313" cy="268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272" name="Freeform 116"/>
            <p:cNvSpPr>
              <a:spLocks noChangeArrowheads="1"/>
            </p:cNvSpPr>
            <p:nvPr/>
          </p:nvSpPr>
          <p:spPr bwMode="auto">
            <a:xfrm>
              <a:off x="4913313" y="5607050"/>
              <a:ext cx="523875" cy="261938"/>
            </a:xfrm>
            <a:custGeom>
              <a:avLst/>
              <a:gdLst>
                <a:gd name="T0" fmla="*/ 0 w 654"/>
                <a:gd name="T1" fmla="*/ 261938 h 420"/>
                <a:gd name="T2" fmla="*/ 523875 w 654"/>
                <a:gd name="T3" fmla="*/ 0 h 420"/>
                <a:gd name="T4" fmla="*/ 0 60000 65536"/>
                <a:gd name="T5" fmla="*/ 0 60000 65536"/>
              </a:gdLst>
              <a:ahLst/>
              <a:cxnLst>
                <a:cxn ang="T4">
                  <a:pos x="T0" y="T1"/>
                </a:cxn>
                <a:cxn ang="T5">
                  <a:pos x="T2" y="T3"/>
                </a:cxn>
              </a:cxnLst>
              <a:rect l="0" t="0" r="r" b="b"/>
              <a:pathLst>
                <a:path w="654" h="420">
                  <a:moveTo>
                    <a:pt x="0" y="420"/>
                  </a:moveTo>
                  <a:lnTo>
                    <a:pt x="654"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273" name="Freeform 117"/>
            <p:cNvSpPr>
              <a:spLocks noChangeArrowheads="1"/>
            </p:cNvSpPr>
            <p:nvPr/>
          </p:nvSpPr>
          <p:spPr bwMode="auto">
            <a:xfrm>
              <a:off x="2800350" y="5014913"/>
              <a:ext cx="704850" cy="409575"/>
            </a:xfrm>
            <a:custGeom>
              <a:avLst/>
              <a:gdLst>
                <a:gd name="T0" fmla="*/ 0 w 444"/>
                <a:gd name="T1" fmla="*/ 0 h 258"/>
                <a:gd name="T2" fmla="*/ 704850 w 444"/>
                <a:gd name="T3" fmla="*/ 409575 h 258"/>
                <a:gd name="T4" fmla="*/ 0 60000 65536"/>
                <a:gd name="T5" fmla="*/ 0 60000 65536"/>
              </a:gdLst>
              <a:ahLst/>
              <a:cxnLst>
                <a:cxn ang="T4">
                  <a:pos x="T0" y="T1"/>
                </a:cxn>
                <a:cxn ang="T5">
                  <a:pos x="T2" y="T3"/>
                </a:cxn>
              </a:cxnLst>
              <a:rect l="0" t="0" r="r" b="b"/>
              <a:pathLst>
                <a:path w="444" h="258">
                  <a:moveTo>
                    <a:pt x="0" y="0"/>
                  </a:moveTo>
                  <a:lnTo>
                    <a:pt x="444" y="258"/>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5" name="AutoShape 118"/>
          <p:cNvSpPr>
            <a:spLocks noChangeArrowheads="1"/>
          </p:cNvSpPr>
          <p:nvPr/>
        </p:nvSpPr>
        <p:spPr bwMode="auto">
          <a:xfrm rot="-9091425">
            <a:off x="4362450" y="4708526"/>
            <a:ext cx="768350" cy="276225"/>
          </a:xfrm>
          <a:prstGeom prst="leftArrow">
            <a:avLst>
              <a:gd name="adj1" fmla="val 50000"/>
              <a:gd name="adj2" fmla="val 69514"/>
            </a:avLst>
          </a:prstGeom>
          <a:gradFill rotWithShape="1">
            <a:gsLst>
              <a:gs pos="0">
                <a:srgbClr val="FF0000"/>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sp>
        <p:nvSpPr>
          <p:cNvPr id="156" name="AutoShape 118"/>
          <p:cNvSpPr>
            <a:spLocks noChangeArrowheads="1"/>
          </p:cNvSpPr>
          <p:nvPr/>
        </p:nvSpPr>
        <p:spPr bwMode="auto">
          <a:xfrm rot="2212823">
            <a:off x="5492750" y="5126039"/>
            <a:ext cx="768350" cy="276225"/>
          </a:xfrm>
          <a:prstGeom prst="leftArrow">
            <a:avLst>
              <a:gd name="adj1" fmla="val 50000"/>
              <a:gd name="adj2" fmla="val 69514"/>
            </a:avLst>
          </a:prstGeom>
          <a:gradFill rotWithShape="1">
            <a:gsLst>
              <a:gs pos="0">
                <a:srgbClr val="FF0000"/>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endParaRPr lang="zh-CN" altLang="en-US">
              <a:solidFill>
                <a:srgbClr val="000000"/>
              </a:solidFill>
              <a:latin typeface="Arial" panose="020B0604020202020204" pitchFamily="34" charset="0"/>
              <a:ea typeface="MS PGothic" panose="020B0600070205080204" pitchFamily="34" charset="-128"/>
            </a:endParaRPr>
          </a:p>
        </p:txBody>
      </p:sp>
      <p:pic>
        <p:nvPicPr>
          <p:cNvPr id="266247" name="Picture 3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066800"/>
            <a:ext cx="4572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73498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
                                            <p:txEl>
                                              <p:charRg st="85" end="102"/>
                                            </p:txEl>
                                          </p:spTgt>
                                        </p:tgtEl>
                                        <p:attrNameLst>
                                          <p:attrName>style.visibility</p:attrName>
                                        </p:attrNameLst>
                                      </p:cBhvr>
                                      <p:to>
                                        <p:strVal val="visible"/>
                                      </p:to>
                                    </p:set>
                                    <p:animEffect transition="in" filter="blinds(horizontal)">
                                      <p:cBhvr>
                                        <p:cTn id="7" dur="500"/>
                                        <p:tgtEl>
                                          <p:spTgt spid="40">
                                            <p:txEl>
                                              <p:charRg st="85" end="10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0">
                                            <p:txEl>
                                              <p:charRg st="102" end="102"/>
                                            </p:txEl>
                                          </p:spTgt>
                                        </p:tgtEl>
                                        <p:attrNameLst>
                                          <p:attrName>style.visibility</p:attrName>
                                        </p:attrNameLst>
                                      </p:cBhvr>
                                      <p:to>
                                        <p:strVal val="visible"/>
                                      </p:to>
                                    </p:set>
                                    <p:animEffect transition="in" filter="blinds(horizontal)">
                                      <p:cBhvr>
                                        <p:cTn id="12" dur="500"/>
                                        <p:tgtEl>
                                          <p:spTgt spid="40">
                                            <p:txEl>
                                              <p:charRg st="102" end="10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6"/>
                                        </p:tgtEl>
                                        <p:attrNameLst>
                                          <p:attrName>style.visibility</p:attrName>
                                        </p:attrNameLst>
                                      </p:cBhvr>
                                      <p:to>
                                        <p:strVal val="visible"/>
                                      </p:to>
                                    </p:set>
                                    <p:animEffect transition="in" filter="blinds(horizontal)">
                                      <p:cBhvr>
                                        <p:cTn id="15" dur="500"/>
                                        <p:tgtEl>
                                          <p:spTgt spid="15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5"/>
                                        </p:tgtEl>
                                        <p:attrNameLst>
                                          <p:attrName>style.visibility</p:attrName>
                                        </p:attrNameLst>
                                      </p:cBhvr>
                                      <p:to>
                                        <p:strVal val="visible"/>
                                      </p:to>
                                    </p:set>
                                    <p:animEffect transition="in" filter="blinds(horizontal)">
                                      <p:cBhvr>
                                        <p:cTn id="18" dur="500"/>
                                        <p:tgtEl>
                                          <p:spTgt spid="15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40">
                                            <p:txEl>
                                              <p:charRg st="102" end="102"/>
                                            </p:txEl>
                                          </p:spTgt>
                                        </p:tgtEl>
                                        <p:attrNameLst>
                                          <p:attrName>style.visibility</p:attrName>
                                        </p:attrNameLst>
                                      </p:cBhvr>
                                      <p:to>
                                        <p:strVal val="visible"/>
                                      </p:to>
                                    </p:set>
                                    <p:animEffect transition="in" filter="blinds(horizontal)">
                                      <p:cBhvr>
                                        <p:cTn id="23" dur="500"/>
                                        <p:tgtEl>
                                          <p:spTgt spid="40">
                                            <p:txEl>
                                              <p:charRg st="102" end="10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bldLvl="0" animBg="1"/>
      <p:bldP spid="156"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676400" y="304800"/>
            <a:ext cx="8991600" cy="1143000"/>
          </a:xfrm>
        </p:spPr>
        <p:txBody>
          <a:bodyPr anchor="ctr">
            <a:normAutofit/>
          </a:bodyPr>
          <a:lstStyle/>
          <a:p>
            <a:pPr>
              <a:lnSpc>
                <a:spcPct val="100000"/>
              </a:lnSpc>
              <a:defRPr/>
            </a:pPr>
            <a:r>
              <a:rPr lang="zh-CN" altLang="en-US" sz="3200" b="1" noProof="1">
                <a:solidFill>
                  <a:schemeClr val="accent4"/>
                </a:solidFill>
                <a:latin typeface="宋体" panose="02010600030101010101" pitchFamily="2" charset="-122"/>
                <a:ea typeface="宋体" panose="02010600030101010101" pitchFamily="2" charset="-122"/>
                <a:sym typeface="+mn-ea"/>
              </a:rPr>
              <a:t>表项怎样进入路由器的转发表的？</a:t>
            </a:r>
            <a:endParaRPr lang="en-US" sz="3200" b="1" kern="0" dirty="0">
              <a:solidFill>
                <a:schemeClr val="accent6">
                  <a:lumMod val="75000"/>
                </a:schemeClr>
              </a:solidFill>
              <a:latin typeface="宋体" panose="02010600030101010101" pitchFamily="2" charset="-122"/>
              <a:ea typeface="宋体" panose="02010600030101010101" pitchFamily="2" charset="-122"/>
              <a:cs typeface="MS PGothic" panose="020B0600070205080204" pitchFamily="34" charset="-128"/>
            </a:endParaRPr>
          </a:p>
        </p:txBody>
      </p:sp>
      <p:sp>
        <p:nvSpPr>
          <p:cNvPr id="3" name="Content Placeholder 2"/>
          <p:cNvSpPr>
            <a:spLocks noGrp="1"/>
          </p:cNvSpPr>
          <p:nvPr>
            <p:ph idx="1"/>
          </p:nvPr>
        </p:nvSpPr>
        <p:spPr>
          <a:xfrm>
            <a:off x="1955800" y="1773238"/>
            <a:ext cx="7924800" cy="3733800"/>
          </a:xfrm>
        </p:spPr>
        <p:txBody>
          <a:bodyPr/>
          <a:lstStyle/>
          <a:p>
            <a:pPr marL="514350" indent="-514350">
              <a:lnSpc>
                <a:spcPct val="85000"/>
              </a:lnSpc>
              <a:spcBef>
                <a:spcPct val="20000"/>
              </a:spcBef>
              <a:buClr>
                <a:srgbClr val="000099"/>
              </a:buClr>
              <a:buSzPct val="65000"/>
              <a:buNone/>
            </a:pPr>
            <a:r>
              <a:rPr lang="zh-CN" altLang="en-US" sz="2400" b="1" u="sng" dirty="0" smtClean="0">
                <a:solidFill>
                  <a:srgbClr val="8A3A24"/>
                </a:solidFill>
                <a:latin typeface="Sans Guilt MB"/>
                <a:ea typeface="宋体" panose="02010600030101010101" pitchFamily="2" charset="-122"/>
              </a:rPr>
              <a:t>总结</a:t>
            </a:r>
          </a:p>
          <a:p>
            <a:pPr marL="514350" indent="-514350">
              <a:lnSpc>
                <a:spcPct val="85000"/>
              </a:lnSpc>
              <a:spcBef>
                <a:spcPct val="20000"/>
              </a:spcBef>
              <a:buClr>
                <a:srgbClr val="000099"/>
              </a:buClr>
              <a:buSzPct val="65000"/>
              <a:buFont typeface="宋体" panose="02010600030101010101" pitchFamily="2" charset="-122"/>
              <a:buAutoNum type="arabicPeriod"/>
            </a:pPr>
            <a:r>
              <a:rPr lang="zh-CN" altLang="en-US" sz="2400" b="1" dirty="0" smtClean="0">
                <a:latin typeface="Sans Guilt MB"/>
                <a:ea typeface="宋体" panose="02010600030101010101" pitchFamily="2" charset="-122"/>
              </a:rPr>
              <a:t>路由器接收到前缀</a:t>
            </a:r>
          </a:p>
          <a:p>
            <a:pPr marL="914400" lvl="1" indent="-514350" defTabSz="0">
              <a:lnSpc>
                <a:spcPct val="85000"/>
              </a:lnSpc>
              <a:spcBef>
                <a:spcPct val="20000"/>
              </a:spcBef>
              <a:spcAft>
                <a:spcPct val="0"/>
              </a:spcAft>
              <a:buClr>
                <a:srgbClr val="000099"/>
              </a:buClr>
              <a:buFont typeface="Wingdings" panose="05000000000000000000" pitchFamily="2" charset="2"/>
              <a:buChar char="§"/>
              <a:tabLst>
                <a:tab pos="542925" algn="l"/>
              </a:tabLst>
            </a:pPr>
            <a:r>
              <a:rPr lang="zh-CN" altLang="en-US" b="1" dirty="0">
                <a:solidFill>
                  <a:srgbClr val="B84D30"/>
                </a:solidFill>
                <a:latin typeface="Sans Guilt MB"/>
                <a:ea typeface="宋体" panose="02010600030101010101" pitchFamily="2" charset="-122"/>
              </a:rPr>
              <a:t>从其他路由器接收到前缀信息</a:t>
            </a:r>
          </a:p>
          <a:p>
            <a:pPr marL="514350" indent="-514350">
              <a:lnSpc>
                <a:spcPct val="85000"/>
              </a:lnSpc>
              <a:spcBef>
                <a:spcPct val="20000"/>
              </a:spcBef>
              <a:buClr>
                <a:srgbClr val="000099"/>
              </a:buClr>
              <a:buSzPct val="65000"/>
              <a:buFont typeface="宋体" panose="02010600030101010101" pitchFamily="2" charset="-122"/>
              <a:buAutoNum type="arabicPeriod"/>
            </a:pPr>
            <a:r>
              <a:rPr lang="zh-CN" altLang="en-US" sz="2400" b="1" dirty="0" smtClean="0">
                <a:latin typeface="Sans Guilt MB"/>
                <a:ea typeface="宋体" panose="02010600030101010101" pitchFamily="2" charset="-122"/>
              </a:rPr>
              <a:t>为前缀决定路由器输出端口</a:t>
            </a:r>
          </a:p>
          <a:p>
            <a:pPr marL="914400" lvl="1" indent="-514350" defTabSz="0">
              <a:lnSpc>
                <a:spcPct val="85000"/>
              </a:lnSpc>
              <a:spcBef>
                <a:spcPct val="20000"/>
              </a:spcBef>
              <a:spcAft>
                <a:spcPct val="0"/>
              </a:spcAft>
              <a:buClr>
                <a:srgbClr val="000099"/>
              </a:buClr>
              <a:buFont typeface="Wingdings" panose="05000000000000000000" pitchFamily="2" charset="2"/>
              <a:buChar char="§"/>
              <a:tabLst>
                <a:tab pos="542925" algn="l"/>
              </a:tabLst>
            </a:pPr>
            <a:r>
              <a:rPr lang="zh-CN" altLang="en-US" b="1" dirty="0">
                <a:solidFill>
                  <a:srgbClr val="B84D30"/>
                </a:solidFill>
                <a:latin typeface="Sans Guilt MB"/>
                <a:ea typeface="宋体" panose="02010600030101010101" pitchFamily="2" charset="-122"/>
              </a:rPr>
              <a:t>使用</a:t>
            </a:r>
            <a:r>
              <a:rPr lang="en-US" altLang="zh-CN" b="1" dirty="0">
                <a:solidFill>
                  <a:srgbClr val="B84D30"/>
                </a:solidFill>
                <a:latin typeface="Sans Guilt MB"/>
                <a:ea typeface="宋体" panose="02010600030101010101" pitchFamily="2" charset="-122"/>
              </a:rPr>
              <a:t>BGP</a:t>
            </a:r>
            <a:r>
              <a:rPr lang="zh-CN" altLang="en-US" b="1" dirty="0">
                <a:solidFill>
                  <a:srgbClr val="B84D30"/>
                </a:solidFill>
                <a:latin typeface="Sans Guilt MB"/>
                <a:ea typeface="宋体" panose="02010600030101010101" pitchFamily="2" charset="-122"/>
              </a:rPr>
              <a:t>路由选择发现最佳的域间路由</a:t>
            </a:r>
          </a:p>
          <a:p>
            <a:pPr marL="914400" lvl="1" indent="-514350" defTabSz="0">
              <a:lnSpc>
                <a:spcPct val="85000"/>
              </a:lnSpc>
              <a:spcBef>
                <a:spcPct val="20000"/>
              </a:spcBef>
              <a:spcAft>
                <a:spcPct val="0"/>
              </a:spcAft>
              <a:buClr>
                <a:srgbClr val="000099"/>
              </a:buClr>
              <a:buFont typeface="Wingdings" panose="05000000000000000000" pitchFamily="2" charset="2"/>
              <a:buChar char="§"/>
              <a:tabLst>
                <a:tab pos="542925" algn="l"/>
              </a:tabLst>
            </a:pPr>
            <a:r>
              <a:rPr lang="zh-CN" altLang="en-US" b="1" dirty="0">
                <a:solidFill>
                  <a:srgbClr val="B84D30"/>
                </a:solidFill>
                <a:latin typeface="Sans Guilt MB"/>
                <a:ea typeface="宋体" panose="02010600030101010101" pitchFamily="2" charset="-122"/>
              </a:rPr>
              <a:t>使用</a:t>
            </a:r>
            <a:r>
              <a:rPr lang="en-US" altLang="zh-CN" b="1" dirty="0">
                <a:solidFill>
                  <a:srgbClr val="B84D30"/>
                </a:solidFill>
                <a:latin typeface="Sans Guilt MB"/>
                <a:ea typeface="宋体" panose="02010600030101010101" pitchFamily="2" charset="-122"/>
              </a:rPr>
              <a:t>OSPF</a:t>
            </a:r>
            <a:r>
              <a:rPr lang="zh-CN" altLang="en-US" b="1" dirty="0">
                <a:solidFill>
                  <a:srgbClr val="B84D30"/>
                </a:solidFill>
                <a:latin typeface="Sans Guilt MB"/>
                <a:ea typeface="宋体" panose="02010600030101010101" pitchFamily="2" charset="-122"/>
              </a:rPr>
              <a:t>发现最佳域内路由</a:t>
            </a:r>
          </a:p>
          <a:p>
            <a:pPr marL="914400" lvl="1" indent="-514350" defTabSz="0">
              <a:lnSpc>
                <a:spcPct val="85000"/>
              </a:lnSpc>
              <a:spcBef>
                <a:spcPct val="20000"/>
              </a:spcBef>
              <a:spcAft>
                <a:spcPct val="0"/>
              </a:spcAft>
              <a:buClr>
                <a:srgbClr val="000099"/>
              </a:buClr>
              <a:buFont typeface="Wingdings" panose="05000000000000000000" pitchFamily="2" charset="2"/>
              <a:buChar char="§"/>
              <a:tabLst>
                <a:tab pos="542925" algn="l"/>
              </a:tabLst>
            </a:pPr>
            <a:r>
              <a:rPr lang="zh-CN" altLang="en-US" b="1" dirty="0">
                <a:solidFill>
                  <a:srgbClr val="B84D30"/>
                </a:solidFill>
                <a:latin typeface="Sans Guilt MB"/>
                <a:ea typeface="宋体" panose="02010600030101010101" pitchFamily="2" charset="-122"/>
              </a:rPr>
              <a:t>路由器决定最佳路由的端口</a:t>
            </a:r>
          </a:p>
          <a:p>
            <a:pPr marL="514350" indent="-514350">
              <a:lnSpc>
                <a:spcPct val="85000"/>
              </a:lnSpc>
              <a:spcBef>
                <a:spcPct val="20000"/>
              </a:spcBef>
              <a:buClr>
                <a:srgbClr val="000099"/>
              </a:buClr>
              <a:buSzPct val="65000"/>
              <a:buFont typeface="宋体" panose="02010600030101010101" pitchFamily="2" charset="-122"/>
              <a:buAutoNum type="arabicPeriod"/>
            </a:pPr>
            <a:r>
              <a:rPr lang="zh-CN" altLang="en-US" sz="2400" b="1" dirty="0" smtClean="0">
                <a:latin typeface="Sans Guilt MB"/>
                <a:ea typeface="宋体" panose="02010600030101010101" pitchFamily="2" charset="-122"/>
              </a:rPr>
              <a:t>将前缀</a:t>
            </a:r>
            <a:r>
              <a:rPr lang="en-US" altLang="zh-CN" sz="2400" b="1" dirty="0" smtClean="0">
                <a:latin typeface="Sans Guilt MB"/>
                <a:ea typeface="宋体" panose="02010600030101010101" pitchFamily="2" charset="-122"/>
              </a:rPr>
              <a:t>-</a:t>
            </a:r>
            <a:r>
              <a:rPr lang="zh-CN" altLang="en-US" sz="2400" b="1" dirty="0" smtClean="0">
                <a:latin typeface="Sans Guilt MB"/>
                <a:ea typeface="宋体" panose="02010600030101010101" pitchFamily="2" charset="-122"/>
              </a:rPr>
              <a:t>端口信息填到转发表</a:t>
            </a:r>
          </a:p>
        </p:txBody>
      </p:sp>
      <p:pic>
        <p:nvPicPr>
          <p:cNvPr id="267268" name="Picture 36"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143000"/>
            <a:ext cx="8458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6446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charRg st="8" end="39"/>
                                            </p:txEl>
                                          </p:spTgt>
                                        </p:tgtEl>
                                        <p:attrNameLst>
                                          <p:attrName>style.visibility</p:attrName>
                                        </p:attrNameLst>
                                      </p:cBhvr>
                                      <p:to>
                                        <p:strVal val="visible"/>
                                      </p:to>
                                    </p:set>
                                    <p:animEffect transition="in" filter="blinds(horizontal)">
                                      <p:cBhvr>
                                        <p:cTn id="7" dur="500"/>
                                        <p:tgtEl>
                                          <p:spTgt spid="3">
                                            <p:txEl>
                                              <p:charRg st="8" end="39"/>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charRg st="39" end="87"/>
                                            </p:txEl>
                                          </p:spTgt>
                                        </p:tgtEl>
                                        <p:attrNameLst>
                                          <p:attrName>style.visibility</p:attrName>
                                        </p:attrNameLst>
                                      </p:cBhvr>
                                      <p:to>
                                        <p:strVal val="visible"/>
                                      </p:to>
                                    </p:set>
                                    <p:animEffect transition="in" filter="blinds(horizontal)">
                                      <p:cBhvr>
                                        <p:cTn id="17" dur="500"/>
                                        <p:tgtEl>
                                          <p:spTgt spid="3">
                                            <p:txEl>
                                              <p:charRg st="39" end="8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charRg st="87" end="100"/>
                                            </p:txEl>
                                          </p:spTgt>
                                        </p:tgtEl>
                                        <p:attrNameLst>
                                          <p:attrName>style.visibility</p:attrName>
                                        </p:attrNameLst>
                                      </p:cBhvr>
                                      <p:to>
                                        <p:strVal val="visible"/>
                                      </p:to>
                                    </p:set>
                                    <p:animEffect transition="in" filter="blinds(horizontal)">
                                      <p:cBhvr>
                                        <p:cTn id="22" dur="500"/>
                                        <p:tgtEl>
                                          <p:spTgt spid="3">
                                            <p:txEl>
                                              <p:charRg st="87" end="10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charRg st="100" end="100"/>
                                            </p:txEl>
                                          </p:spTgt>
                                        </p:tgtEl>
                                        <p:attrNameLst>
                                          <p:attrName>style.visibility</p:attrName>
                                        </p:attrNameLst>
                                      </p:cBhvr>
                                      <p:to>
                                        <p:strVal val="visible"/>
                                      </p:to>
                                    </p:set>
                                    <p:animEffect transition="in" filter="blinds(horizontal)">
                                      <p:cBhvr>
                                        <p:cTn id="27" dur="500"/>
                                        <p:tgtEl>
                                          <p:spTgt spid="3">
                                            <p:txEl>
                                              <p:charRg st="100" end="10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charRg st="100" end="100"/>
                                            </p:txEl>
                                          </p:spTgt>
                                        </p:tgtEl>
                                        <p:attrNameLst>
                                          <p:attrName>style.visibility</p:attrName>
                                        </p:attrNameLst>
                                      </p:cBhvr>
                                      <p:to>
                                        <p:strVal val="visible"/>
                                      </p:to>
                                    </p:set>
                                    <p:animEffect transition="in" filter="blinds(horizontal)">
                                      <p:cBhvr>
                                        <p:cTn id="30" dur="500"/>
                                        <p:tgtEl>
                                          <p:spTgt spid="3">
                                            <p:txEl>
                                              <p:charRg st="100" end="100"/>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charRg st="100" end="100"/>
                                            </p:txEl>
                                          </p:spTgt>
                                        </p:tgtEl>
                                        <p:attrNameLst>
                                          <p:attrName>style.visibility</p:attrName>
                                        </p:attrNameLst>
                                      </p:cBhvr>
                                      <p:to>
                                        <p:strVal val="visible"/>
                                      </p:to>
                                    </p:set>
                                    <p:animEffect transition="in" filter="blinds(horizontal)">
                                      <p:cBhvr>
                                        <p:cTn id="33" dur="500"/>
                                        <p:tgtEl>
                                          <p:spTgt spid="3">
                                            <p:txEl>
                                              <p:charRg st="100" end="10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charRg st="100" end="100"/>
                                            </p:txEl>
                                          </p:spTgt>
                                        </p:tgtEl>
                                        <p:attrNameLst>
                                          <p:attrName>style.visibility</p:attrName>
                                        </p:attrNameLst>
                                      </p:cBhvr>
                                      <p:to>
                                        <p:strVal val="visible"/>
                                      </p:to>
                                    </p:set>
                                    <p:animEffect transition="in" filter="blinds(horizontal)">
                                      <p:cBhvr>
                                        <p:cTn id="38" dur="500"/>
                                        <p:tgtEl>
                                          <p:spTgt spid="3">
                                            <p:txEl>
                                              <p:charRg st="100" end="1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057400" y="307832"/>
            <a:ext cx="6721475" cy="700087"/>
          </a:xfrm>
        </p:spPr>
        <p:txBody>
          <a:bodyPr>
            <a:normAutofit/>
          </a:bodyPr>
          <a:lstStyle/>
          <a:p>
            <a:pPr eaLnBrk="1" hangingPunct="1"/>
            <a:r>
              <a:rPr lang="zh-CN" altLang="en-US" sz="3200" b="1" dirty="0">
                <a:latin typeface="宋体" panose="02010600030101010101" pitchFamily="2" charset="-122"/>
                <a:ea typeface="宋体" panose="02010600030101010101" pitchFamily="2" charset="-122"/>
              </a:rPr>
              <a:t>路由选择算法分类</a:t>
            </a:r>
          </a:p>
        </p:txBody>
      </p:sp>
      <p:sp>
        <p:nvSpPr>
          <p:cNvPr id="138243" name="Rectangle 3"/>
          <p:cNvSpPr>
            <a:spLocks noGrp="1" noChangeArrowheads="1"/>
          </p:cNvSpPr>
          <p:nvPr>
            <p:ph sz="half" idx="1"/>
          </p:nvPr>
        </p:nvSpPr>
        <p:spPr>
          <a:xfrm>
            <a:off x="2057400" y="1236663"/>
            <a:ext cx="3905250" cy="5484812"/>
          </a:xfrm>
        </p:spPr>
        <p:txBody>
          <a:bodyPr>
            <a:normAutofit fontScale="77500" lnSpcReduction="20000"/>
          </a:bodyPr>
          <a:lstStyle/>
          <a:p>
            <a:pPr eaLnBrk="1" hangingPunct="1">
              <a:lnSpc>
                <a:spcPct val="120000"/>
              </a:lnSpc>
              <a:buFontTx/>
              <a:buNone/>
              <a:defRPr/>
            </a:pPr>
            <a:r>
              <a:rPr lang="zh-CN" altLang="en-US" sz="2900" b="1" dirty="0">
                <a:solidFill>
                  <a:schemeClr val="tx2"/>
                </a:solidFill>
                <a:latin typeface="宋体" panose="02010600030101010101" pitchFamily="2" charset="-122"/>
                <a:ea typeface="宋体" panose="02010600030101010101" pitchFamily="2" charset="-122"/>
              </a:rPr>
              <a:t>全局的还是分散的信息</a:t>
            </a:r>
            <a:r>
              <a:rPr lang="en-US" altLang="zh-CN" sz="2900" b="1" dirty="0">
                <a:solidFill>
                  <a:schemeClr val="tx2"/>
                </a:solidFill>
                <a:latin typeface="宋体" panose="02010600030101010101" pitchFamily="2" charset="-122"/>
                <a:ea typeface="宋体" panose="02010600030101010101" pitchFamily="2" charset="-122"/>
              </a:rPr>
              <a:t>?</a:t>
            </a:r>
          </a:p>
          <a:p>
            <a:pPr eaLnBrk="1" hangingPunct="1">
              <a:lnSpc>
                <a:spcPct val="120000"/>
              </a:lnSpc>
              <a:buFontTx/>
              <a:buNone/>
              <a:defRPr/>
            </a:pPr>
            <a:r>
              <a:rPr lang="zh-CN" altLang="en-US" sz="2900" b="1" dirty="0">
                <a:solidFill>
                  <a:schemeClr val="tx2"/>
                </a:solidFill>
                <a:latin typeface="宋体" panose="02010600030101010101" pitchFamily="2" charset="-122"/>
                <a:ea typeface="宋体" panose="02010600030101010101" pitchFamily="2" charset="-122"/>
              </a:rPr>
              <a:t>全局的</a:t>
            </a:r>
            <a:r>
              <a:rPr lang="en-US" altLang="zh-CN" sz="2900" b="1" dirty="0">
                <a:solidFill>
                  <a:schemeClr val="tx2"/>
                </a:solidFill>
                <a:latin typeface="宋体" panose="02010600030101010101" pitchFamily="2" charset="-122"/>
                <a:ea typeface="宋体" panose="02010600030101010101" pitchFamily="2" charset="-122"/>
              </a:rPr>
              <a:t>:</a:t>
            </a:r>
          </a:p>
          <a:p>
            <a:pPr eaLnBrk="1" hangingPunct="1">
              <a:lnSpc>
                <a:spcPct val="120000"/>
              </a:lnSpc>
              <a:defRPr/>
            </a:pPr>
            <a:r>
              <a:rPr lang="zh-CN" altLang="en-US" sz="2900" b="1" dirty="0">
                <a:latin typeface="宋体" panose="02010600030101010101" pitchFamily="2" charset="-122"/>
                <a:ea typeface="宋体" panose="02010600030101010101" pitchFamily="2" charset="-122"/>
              </a:rPr>
              <a:t>所有的路由器都有完整的网络拓扑结构、链路开销信息</a:t>
            </a:r>
          </a:p>
          <a:p>
            <a:pPr eaLnBrk="1" hangingPunct="1">
              <a:lnSpc>
                <a:spcPct val="120000"/>
              </a:lnSpc>
              <a:defRPr/>
            </a:pPr>
            <a:r>
              <a:rPr lang="zh-CN" altLang="en-US" sz="2900" b="1" dirty="0">
                <a:solidFill>
                  <a:schemeClr val="tx2"/>
                </a:solidFill>
                <a:latin typeface="宋体" panose="02010600030101010101" pitchFamily="2" charset="-122"/>
                <a:ea typeface="宋体" panose="02010600030101010101" pitchFamily="2" charset="-122"/>
              </a:rPr>
              <a:t>“链路状态” 算法</a:t>
            </a:r>
          </a:p>
          <a:p>
            <a:pPr eaLnBrk="1" hangingPunct="1">
              <a:lnSpc>
                <a:spcPct val="120000"/>
              </a:lnSpc>
              <a:buFontTx/>
              <a:buNone/>
              <a:defRPr/>
            </a:pPr>
            <a:r>
              <a:rPr lang="zh-CN" altLang="en-US" sz="2900" b="1" dirty="0">
                <a:solidFill>
                  <a:schemeClr val="tx2"/>
                </a:solidFill>
                <a:latin typeface="宋体" panose="02010600030101010101" pitchFamily="2" charset="-122"/>
                <a:ea typeface="宋体" panose="02010600030101010101" pitchFamily="2" charset="-122"/>
              </a:rPr>
              <a:t>分散的</a:t>
            </a:r>
            <a:r>
              <a:rPr lang="en-US" altLang="zh-CN" sz="2900" b="1" dirty="0">
                <a:solidFill>
                  <a:schemeClr val="tx2"/>
                </a:solidFill>
                <a:latin typeface="宋体" panose="02010600030101010101" pitchFamily="2" charset="-122"/>
                <a:ea typeface="宋体" panose="02010600030101010101" pitchFamily="2" charset="-122"/>
              </a:rPr>
              <a:t>: </a:t>
            </a:r>
          </a:p>
          <a:p>
            <a:pPr eaLnBrk="1" hangingPunct="1">
              <a:lnSpc>
                <a:spcPct val="120000"/>
              </a:lnSpc>
              <a:defRPr/>
            </a:pPr>
            <a:r>
              <a:rPr lang="zh-CN" altLang="en-US" sz="2900" b="1" dirty="0">
                <a:latin typeface="宋体" panose="02010600030101010101" pitchFamily="2" charset="-122"/>
                <a:ea typeface="宋体" panose="02010600030101010101" pitchFamily="2" charset="-122"/>
              </a:rPr>
              <a:t>路由器知道物理相连的邻居</a:t>
            </a:r>
            <a:r>
              <a:rPr lang="en-US" altLang="zh-CN" sz="2900" b="1" dirty="0">
                <a:latin typeface="宋体" panose="02010600030101010101" pitchFamily="2" charset="-122"/>
                <a:ea typeface="宋体" panose="02010600030101010101" pitchFamily="2" charset="-122"/>
              </a:rPr>
              <a:t>, </a:t>
            </a:r>
            <a:r>
              <a:rPr lang="zh-CN" altLang="en-US" sz="2900" b="1" dirty="0">
                <a:latin typeface="宋体" panose="02010600030101010101" pitchFamily="2" charset="-122"/>
                <a:ea typeface="宋体" panose="02010600030101010101" pitchFamily="2" charset="-122"/>
              </a:rPr>
              <a:t>到邻居的链路开销。</a:t>
            </a:r>
          </a:p>
          <a:p>
            <a:pPr eaLnBrk="1" hangingPunct="1">
              <a:lnSpc>
                <a:spcPct val="120000"/>
              </a:lnSpc>
              <a:defRPr/>
            </a:pPr>
            <a:r>
              <a:rPr lang="zh-CN" altLang="en-US" sz="2900" b="1" dirty="0">
                <a:latin typeface="宋体" panose="02010600030101010101" pitchFamily="2" charset="-122"/>
                <a:ea typeface="宋体" panose="02010600030101010101" pitchFamily="2" charset="-122"/>
              </a:rPr>
              <a:t>邻居间反复进行计算处理，交换信息</a:t>
            </a:r>
          </a:p>
          <a:p>
            <a:pPr eaLnBrk="1" hangingPunct="1">
              <a:lnSpc>
                <a:spcPct val="120000"/>
              </a:lnSpc>
              <a:defRPr/>
            </a:pPr>
            <a:r>
              <a:rPr lang="zh-CN" altLang="en-US" sz="2900" b="1" dirty="0">
                <a:solidFill>
                  <a:schemeClr val="tx2"/>
                </a:solidFill>
                <a:latin typeface="宋体" panose="02010600030101010101" pitchFamily="2" charset="-122"/>
                <a:ea typeface="宋体" panose="02010600030101010101" pitchFamily="2" charset="-122"/>
              </a:rPr>
              <a:t>“距离矢量” 算法</a:t>
            </a:r>
          </a:p>
          <a:p>
            <a:pPr eaLnBrk="1" hangingPunct="1">
              <a:lnSpc>
                <a:spcPct val="90000"/>
              </a:lnSpc>
              <a:defRPr/>
            </a:pPr>
            <a:endParaRPr lang="en-US" altLang="zh-CN" b="1" dirty="0">
              <a:solidFill>
                <a:schemeClr val="tx2"/>
              </a:solidFill>
            </a:endParaRPr>
          </a:p>
        </p:txBody>
      </p:sp>
      <p:sp>
        <p:nvSpPr>
          <p:cNvPr id="163844" name="Rectangle 4"/>
          <p:cNvSpPr>
            <a:spLocks noGrp="1" noChangeArrowheads="1"/>
          </p:cNvSpPr>
          <p:nvPr>
            <p:ph sz="half" idx="2"/>
          </p:nvPr>
        </p:nvSpPr>
        <p:spPr>
          <a:xfrm>
            <a:off x="6362700" y="1244601"/>
            <a:ext cx="4991100" cy="6255326"/>
          </a:xfrm>
        </p:spPr>
        <p:txBody>
          <a:bodyPr>
            <a:normAutofit fontScale="77500" lnSpcReduction="20000"/>
          </a:bodyPr>
          <a:lstStyle/>
          <a:p>
            <a:pPr eaLnBrk="1" hangingPunct="1">
              <a:lnSpc>
                <a:spcPct val="120000"/>
              </a:lnSpc>
              <a:buFontTx/>
              <a:buNone/>
            </a:pPr>
            <a:r>
              <a:rPr lang="zh-CN" altLang="en-US" b="1" dirty="0">
                <a:solidFill>
                  <a:schemeClr val="tx2"/>
                </a:solidFill>
                <a:latin typeface="宋体" panose="02010600030101010101" pitchFamily="2" charset="-122"/>
                <a:ea typeface="宋体" panose="02010600030101010101" pitchFamily="2" charset="-122"/>
              </a:rPr>
              <a:t>静态的还是动态的</a:t>
            </a:r>
            <a:r>
              <a:rPr lang="en-US" altLang="zh-CN" b="1" dirty="0">
                <a:solidFill>
                  <a:schemeClr val="tx2"/>
                </a:solidFill>
                <a:latin typeface="宋体" panose="02010600030101010101" pitchFamily="2" charset="-122"/>
                <a:ea typeface="宋体" panose="02010600030101010101" pitchFamily="2" charset="-122"/>
              </a:rPr>
              <a:t>?</a:t>
            </a:r>
          </a:p>
          <a:p>
            <a:pPr eaLnBrk="1" hangingPunct="1">
              <a:lnSpc>
                <a:spcPct val="120000"/>
              </a:lnSpc>
              <a:buFontTx/>
              <a:buNone/>
            </a:pPr>
            <a:r>
              <a:rPr lang="zh-CN" altLang="en-US" b="1" dirty="0">
                <a:solidFill>
                  <a:schemeClr val="tx2"/>
                </a:solidFill>
                <a:latin typeface="宋体" panose="02010600030101010101" pitchFamily="2" charset="-122"/>
                <a:ea typeface="宋体" panose="02010600030101010101" pitchFamily="2" charset="-122"/>
              </a:rPr>
              <a:t>静态的</a:t>
            </a:r>
            <a:r>
              <a:rPr lang="en-US" altLang="zh-CN" b="1" dirty="0">
                <a:solidFill>
                  <a:schemeClr val="tx2"/>
                </a:solidFill>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 </a:t>
            </a:r>
          </a:p>
          <a:p>
            <a:pPr eaLnBrk="1" hangingPunct="1">
              <a:lnSpc>
                <a:spcPct val="120000"/>
              </a:lnSpc>
            </a:pPr>
            <a:r>
              <a:rPr lang="zh-CN" altLang="en-US" b="1" dirty="0">
                <a:latin typeface="宋体" panose="02010600030101010101" pitchFamily="2" charset="-122"/>
                <a:ea typeface="宋体" panose="02010600030101010101" pitchFamily="2" charset="-122"/>
              </a:rPr>
              <a:t>路由变化很慢</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通常由人工进行设置</a:t>
            </a:r>
          </a:p>
          <a:p>
            <a:pPr eaLnBrk="1" hangingPunct="1">
              <a:lnSpc>
                <a:spcPct val="120000"/>
              </a:lnSpc>
              <a:buFontTx/>
              <a:buNone/>
            </a:pPr>
            <a:r>
              <a:rPr lang="zh-CN" altLang="en-US" b="1" dirty="0">
                <a:solidFill>
                  <a:schemeClr val="tx2"/>
                </a:solidFill>
                <a:latin typeface="宋体" panose="02010600030101010101" pitchFamily="2" charset="-122"/>
                <a:ea typeface="宋体" panose="02010600030101010101" pitchFamily="2" charset="-122"/>
              </a:rPr>
              <a:t>动态的</a:t>
            </a:r>
            <a:r>
              <a:rPr lang="en-US" altLang="zh-CN" b="1" dirty="0">
                <a:solidFill>
                  <a:schemeClr val="tx2"/>
                </a:solidFill>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 </a:t>
            </a:r>
          </a:p>
          <a:p>
            <a:pPr eaLnBrk="1" hangingPunct="1">
              <a:lnSpc>
                <a:spcPct val="120000"/>
              </a:lnSpc>
            </a:pPr>
            <a:r>
              <a:rPr lang="zh-CN" altLang="en-US" b="1" dirty="0">
                <a:latin typeface="宋体" panose="02010600030101010101" pitchFamily="2" charset="-122"/>
                <a:ea typeface="宋体" panose="02010600030101010101" pitchFamily="2" charset="-122"/>
              </a:rPr>
              <a:t>路由变化很快</a:t>
            </a:r>
          </a:p>
          <a:p>
            <a:pPr marL="715963" lvl="1" indent="-255588" defTabSz="0">
              <a:lnSpc>
                <a:spcPct val="120000"/>
              </a:lnSpc>
              <a:spcAft>
                <a:spcPct val="0"/>
              </a:spcAft>
              <a:buClr>
                <a:srgbClr val="1F1F20"/>
              </a:buClr>
              <a:tabLst>
                <a:tab pos="542925" algn="l"/>
              </a:tabLst>
            </a:pPr>
            <a:r>
              <a:rPr lang="zh-CN" altLang="en-US" sz="2800" b="1" dirty="0" smtClean="0">
                <a:latin typeface="宋体" panose="02010600030101010101" pitchFamily="2" charset="-122"/>
                <a:ea typeface="宋体" panose="02010600030101010101" pitchFamily="2" charset="-122"/>
              </a:rPr>
              <a:t>周期性更新</a:t>
            </a:r>
          </a:p>
          <a:p>
            <a:pPr marL="715963" lvl="1" indent="-255588" defTabSz="0">
              <a:lnSpc>
                <a:spcPct val="120000"/>
              </a:lnSpc>
              <a:spcAft>
                <a:spcPct val="0"/>
              </a:spcAft>
              <a:buClr>
                <a:srgbClr val="1F1F20"/>
              </a:buClr>
              <a:tabLst>
                <a:tab pos="542925" algn="l"/>
              </a:tabLst>
            </a:pPr>
            <a:r>
              <a:rPr lang="zh-CN" altLang="en-US" sz="2800" b="1" dirty="0" smtClean="0">
                <a:latin typeface="宋体" panose="02010600030101010101" pitchFamily="2" charset="-122"/>
                <a:ea typeface="宋体" panose="02010600030101010101" pitchFamily="2" charset="-122"/>
              </a:rPr>
              <a:t>直接响应链路开销的变化</a:t>
            </a:r>
          </a:p>
        </p:txBody>
      </p:sp>
      <p:sp>
        <p:nvSpPr>
          <p:cNvPr id="145412" name="灯片编号占位符 5"/>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89BF9D1B-5230-42AF-9E14-EDCA7029BB36}" type="slidenum">
              <a:rPr altLang="zh-CN" dirty="0" smtClean="0">
                <a:solidFill>
                  <a:srgbClr val="919293"/>
                </a:solidFill>
                <a:ea typeface="黑体" panose="02010609060101010101" pitchFamily="49" charset="-122"/>
              </a:rPr>
              <a:pPr>
                <a:defRPr/>
              </a:pPr>
              <a:t>6</a:t>
            </a:fld>
            <a:endParaRPr lang="zh-CN" altLang="zh-CN" smtClean="0">
              <a:solidFill>
                <a:srgbClr val="919293"/>
              </a:solidFill>
              <a:ea typeface="黑体" panose="02010609060101010101" pitchFamily="49" charset="-122"/>
            </a:endParaRPr>
          </a:p>
        </p:txBody>
      </p:sp>
    </p:spTree>
    <p:extLst>
      <p:ext uri="{BB962C8B-B14F-4D97-AF65-F5344CB8AC3E}">
        <p14:creationId xmlns:p14="http://schemas.microsoft.com/office/powerpoint/2010/main" val="11085884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2192338" y="352425"/>
            <a:ext cx="6678612" cy="700088"/>
          </a:xfrm>
        </p:spPr>
        <p:txBody>
          <a:bodyPr>
            <a:normAutofit/>
          </a:bodyPr>
          <a:lstStyle/>
          <a:p>
            <a:pPr eaLnBrk="1" hangingPunct="1"/>
            <a:r>
              <a:rPr lang="en-US" altLang="zh-CN" sz="3200" b="1" dirty="0" smtClean="0">
                <a:latin typeface="宋体" panose="02010600030101010101" pitchFamily="2" charset="-122"/>
                <a:ea typeface="宋体" panose="02010600030101010101" pitchFamily="2" charset="-122"/>
              </a:rPr>
              <a:t>BGP </a:t>
            </a:r>
            <a:r>
              <a:rPr lang="zh-CN" altLang="en-US" sz="3200" b="1" dirty="0" smtClean="0">
                <a:latin typeface="宋体" panose="02010600030101010101" pitchFamily="2" charset="-122"/>
                <a:ea typeface="宋体" panose="02010600030101010101" pitchFamily="2" charset="-122"/>
              </a:rPr>
              <a:t>选路策略</a:t>
            </a:r>
          </a:p>
        </p:txBody>
      </p:sp>
      <p:sp>
        <p:nvSpPr>
          <p:cNvPr id="249858" name="灯片编号占位符 4"/>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22226A40-B723-4FC0-A2E9-60C0C649A652}" type="slidenum">
              <a:rPr altLang="zh-CN" dirty="0" smtClean="0">
                <a:solidFill>
                  <a:srgbClr val="919293"/>
                </a:solidFill>
                <a:ea typeface="黑体" panose="02010609060101010101" pitchFamily="49" charset="-122"/>
              </a:rPr>
              <a:pPr>
                <a:defRPr/>
              </a:pPr>
              <a:t>60</a:t>
            </a:fld>
            <a:endParaRPr lang="zh-CN" altLang="zh-CN" smtClean="0">
              <a:solidFill>
                <a:srgbClr val="919293"/>
              </a:solidFill>
              <a:ea typeface="黑体" panose="02010609060101010101" pitchFamily="49" charset="-122"/>
            </a:endParaRPr>
          </a:p>
        </p:txBody>
      </p:sp>
      <p:graphicFrame>
        <p:nvGraphicFramePr>
          <p:cNvPr id="268292" name="Object 3"/>
          <p:cNvGraphicFramePr>
            <a:graphicFrameLocks/>
          </p:cNvGraphicFramePr>
          <p:nvPr/>
        </p:nvGraphicFramePr>
        <p:xfrm>
          <a:off x="2000250" y="1123950"/>
          <a:ext cx="7551738" cy="3060700"/>
        </p:xfrm>
        <a:graphic>
          <a:graphicData uri="http://schemas.openxmlformats.org/presentationml/2006/ole">
            <mc:AlternateContent xmlns:mc="http://schemas.openxmlformats.org/markup-compatibility/2006">
              <mc:Choice xmlns:v="urn:schemas-microsoft-com:vml" Requires="v">
                <p:oleObj spid="_x0000_s1045" name="Picture" r:id="rId4" imgW="7553325" imgH="3062288" progId="Word.Picture.8">
                  <p:embed/>
                </p:oleObj>
              </mc:Choice>
              <mc:Fallback>
                <p:oleObj name="Picture" r:id="rId4" imgW="7553325" imgH="3062288" progId="Word.Picture.8">
                  <p:embed/>
                  <p:pic>
                    <p:nvPicPr>
                      <p:cNvPr id="268292"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250" y="1123950"/>
                        <a:ext cx="7551738"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8293" name="Rectangle 4"/>
          <p:cNvSpPr>
            <a:spLocks noChangeArrowheads="1"/>
          </p:cNvSpPr>
          <p:nvPr/>
        </p:nvSpPr>
        <p:spPr bwMode="auto">
          <a:xfrm>
            <a:off x="2565400" y="3568700"/>
            <a:ext cx="48768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a:latin typeface="Arial" panose="020B0604020202020204" pitchFamily="34" charset="0"/>
            </a:endParaRPr>
          </a:p>
        </p:txBody>
      </p:sp>
      <p:sp>
        <p:nvSpPr>
          <p:cNvPr id="268294" name="Rectangle 5"/>
          <p:cNvSpPr>
            <a:spLocks noChangeArrowheads="1"/>
          </p:cNvSpPr>
          <p:nvPr/>
        </p:nvSpPr>
        <p:spPr bwMode="auto">
          <a:xfrm>
            <a:off x="2306638" y="3668714"/>
            <a:ext cx="8229600" cy="195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400" b="1"/>
              <a:t>A,B,C </a:t>
            </a:r>
            <a:r>
              <a:rPr lang="zh-CN" altLang="en-US" sz="2400" b="1"/>
              <a:t>是提供商的网络</a:t>
            </a:r>
            <a:endParaRPr lang="zh-CN" altLang="en-US" sz="2400" b="1">
              <a:solidFill>
                <a:srgbClr val="FF0000"/>
              </a:solidFill>
            </a:endParaRPr>
          </a:p>
          <a:p>
            <a:r>
              <a:rPr lang="en-US" altLang="zh-CN" sz="2400" b="1"/>
              <a:t>X,W,Y</a:t>
            </a:r>
            <a:r>
              <a:rPr lang="zh-CN" altLang="en-US" sz="2400" b="1"/>
              <a:t>是提供商的客户 </a:t>
            </a:r>
          </a:p>
          <a:p>
            <a:r>
              <a:rPr lang="en-US" altLang="zh-CN" sz="2400" b="1"/>
              <a:t>X</a:t>
            </a:r>
            <a:r>
              <a:rPr lang="zh-CN" altLang="en-US" sz="2400" b="1"/>
              <a:t>是双重的</a:t>
            </a:r>
            <a:r>
              <a:rPr lang="en-US" altLang="zh-CN" sz="2400" b="1">
                <a:solidFill>
                  <a:srgbClr val="FF0000"/>
                </a:solidFill>
              </a:rPr>
              <a:t>:</a:t>
            </a:r>
            <a:r>
              <a:rPr lang="en-US" altLang="zh-CN" sz="2400" b="1"/>
              <a:t> </a:t>
            </a:r>
            <a:r>
              <a:rPr lang="zh-CN" altLang="en-US" sz="2400" b="1"/>
              <a:t>连接到两个网络</a:t>
            </a:r>
          </a:p>
          <a:p>
            <a:pPr lvl="1"/>
            <a:r>
              <a:rPr lang="en-US" altLang="zh-CN" sz="2400" b="1"/>
              <a:t>X </a:t>
            </a:r>
            <a:r>
              <a:rPr lang="zh-CN" altLang="en-US" sz="2400" b="1"/>
              <a:t>不希望 </a:t>
            </a:r>
            <a:r>
              <a:rPr lang="en-US" altLang="zh-CN" sz="2400" b="1"/>
              <a:t>B </a:t>
            </a:r>
            <a:r>
              <a:rPr lang="zh-CN" altLang="en-US" sz="2400" b="1"/>
              <a:t>通过 </a:t>
            </a:r>
            <a:r>
              <a:rPr lang="en-US" altLang="zh-CN" sz="2400" b="1"/>
              <a:t>X </a:t>
            </a:r>
            <a:r>
              <a:rPr lang="zh-CN" altLang="en-US" sz="2400" b="1"/>
              <a:t>到 </a:t>
            </a:r>
            <a:r>
              <a:rPr lang="en-US" altLang="zh-CN" sz="2400" b="1"/>
              <a:t>C</a:t>
            </a:r>
            <a:r>
              <a:rPr lang="zh-CN" altLang="en-US" sz="2400" b="1"/>
              <a:t>的路由</a:t>
            </a:r>
            <a:r>
              <a:rPr lang="en-US" altLang="zh-CN" sz="2400" b="1"/>
              <a:t>BXC</a:t>
            </a:r>
          </a:p>
          <a:p>
            <a:pPr lvl="1"/>
            <a:r>
              <a:rPr lang="en-US" altLang="zh-CN" sz="2400" b="1"/>
              <a:t>.. </a:t>
            </a:r>
            <a:r>
              <a:rPr lang="zh-CN" altLang="en-US" sz="2400" b="1"/>
              <a:t>所以 </a:t>
            </a:r>
            <a:r>
              <a:rPr lang="en-US" altLang="zh-CN" sz="2400" b="1"/>
              <a:t>X </a:t>
            </a:r>
            <a:r>
              <a:rPr lang="zh-CN" altLang="en-US" sz="2400" b="1"/>
              <a:t>不会向</a:t>
            </a:r>
            <a:r>
              <a:rPr lang="en-US" altLang="zh-CN" sz="2400" b="1"/>
              <a:t>B</a:t>
            </a:r>
            <a:r>
              <a:rPr lang="zh-CN" altLang="en-US" sz="2400" b="1"/>
              <a:t>公告到</a:t>
            </a:r>
            <a:r>
              <a:rPr lang="en-US" altLang="zh-CN" sz="2400" b="1"/>
              <a:t>C</a:t>
            </a:r>
            <a:r>
              <a:rPr lang="zh-CN" altLang="en-US" sz="2400" b="1"/>
              <a:t>的路由</a:t>
            </a:r>
            <a:r>
              <a:rPr lang="en-US" altLang="zh-CN" sz="2400" b="1"/>
              <a:t>XC</a:t>
            </a:r>
          </a:p>
        </p:txBody>
      </p:sp>
    </p:spTree>
    <p:extLst>
      <p:ext uri="{BB962C8B-B14F-4D97-AF65-F5344CB8AC3E}">
        <p14:creationId xmlns:p14="http://schemas.microsoft.com/office/powerpoint/2010/main" val="13851431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1879600" y="331788"/>
            <a:ext cx="6678612" cy="700087"/>
          </a:xfrm>
        </p:spPr>
        <p:txBody>
          <a:bodyPr>
            <a:normAutofit/>
          </a:bodyPr>
          <a:lstStyle/>
          <a:p>
            <a:pPr eaLnBrk="1" hangingPunct="1"/>
            <a:r>
              <a:rPr lang="en-US" altLang="zh-CN" sz="3200" b="1" dirty="0">
                <a:latin typeface="宋体" panose="02010600030101010101" pitchFamily="2" charset="-122"/>
                <a:ea typeface="宋体" panose="02010600030101010101" pitchFamily="2" charset="-122"/>
              </a:rPr>
              <a:t>BGP</a:t>
            </a:r>
            <a:r>
              <a:rPr lang="zh-CN" altLang="en-US" sz="3200" b="1" dirty="0">
                <a:latin typeface="宋体" panose="02010600030101010101" pitchFamily="2" charset="-122"/>
                <a:ea typeface="宋体" panose="02010600030101010101" pitchFamily="2" charset="-122"/>
              </a:rPr>
              <a:t>选路策略</a:t>
            </a:r>
          </a:p>
        </p:txBody>
      </p:sp>
      <p:sp>
        <p:nvSpPr>
          <p:cNvPr id="251906" name="灯片编号占位符 4"/>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27272B04-3B29-4E82-8C06-72713E590CF9}" type="slidenum">
              <a:rPr altLang="zh-CN" dirty="0" smtClean="0">
                <a:solidFill>
                  <a:srgbClr val="919293"/>
                </a:solidFill>
                <a:ea typeface="黑体" panose="02010609060101010101" pitchFamily="49" charset="-122"/>
              </a:rPr>
              <a:pPr>
                <a:defRPr/>
              </a:pPr>
              <a:t>61</a:t>
            </a:fld>
            <a:endParaRPr lang="zh-CN" altLang="zh-CN" smtClean="0">
              <a:solidFill>
                <a:srgbClr val="919293"/>
              </a:solidFill>
              <a:ea typeface="黑体" panose="02010609060101010101" pitchFamily="49" charset="-122"/>
            </a:endParaRPr>
          </a:p>
        </p:txBody>
      </p:sp>
      <p:sp>
        <p:nvSpPr>
          <p:cNvPr id="270340" name="Rectangle 3"/>
          <p:cNvSpPr>
            <a:spLocks noChangeArrowheads="1"/>
          </p:cNvSpPr>
          <p:nvPr/>
        </p:nvSpPr>
        <p:spPr bwMode="auto">
          <a:xfrm>
            <a:off x="2705100" y="3581400"/>
            <a:ext cx="487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0341" name="Rectangle 4"/>
          <p:cNvSpPr>
            <a:spLocks noChangeArrowheads="1"/>
          </p:cNvSpPr>
          <p:nvPr/>
        </p:nvSpPr>
        <p:spPr bwMode="auto">
          <a:xfrm>
            <a:off x="1879600" y="4062414"/>
            <a:ext cx="8229600" cy="217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400" b="1"/>
              <a:t>A </a:t>
            </a:r>
            <a:r>
              <a:rPr lang="zh-CN" altLang="en-US" sz="2400" b="1"/>
              <a:t>向</a:t>
            </a:r>
            <a:r>
              <a:rPr lang="en-US" altLang="zh-CN" sz="2400" b="1"/>
              <a:t>B</a:t>
            </a:r>
            <a:r>
              <a:rPr lang="zh-CN" altLang="en-US" sz="2400" b="1"/>
              <a:t>通告路径 </a:t>
            </a:r>
            <a:r>
              <a:rPr lang="en-US" altLang="zh-CN" sz="2400" b="1"/>
              <a:t>AW </a:t>
            </a:r>
          </a:p>
          <a:p>
            <a:r>
              <a:rPr lang="en-US" altLang="zh-CN" sz="2400" b="1"/>
              <a:t>B </a:t>
            </a:r>
            <a:r>
              <a:rPr lang="zh-CN" altLang="en-US" sz="2400" b="1"/>
              <a:t>向</a:t>
            </a:r>
            <a:r>
              <a:rPr lang="en-US" altLang="zh-CN" sz="2400" b="1"/>
              <a:t>X</a:t>
            </a:r>
            <a:r>
              <a:rPr lang="zh-CN" altLang="en-US" sz="2400" b="1"/>
              <a:t>通告路由</a:t>
            </a:r>
            <a:r>
              <a:rPr lang="en-US" altLang="zh-CN" sz="2400" b="1"/>
              <a:t>BAW </a:t>
            </a:r>
          </a:p>
          <a:p>
            <a:r>
              <a:rPr lang="en-US" altLang="zh-CN" sz="2400" b="1"/>
              <a:t>B </a:t>
            </a:r>
            <a:r>
              <a:rPr lang="zh-CN" altLang="en-US" sz="2400" b="1"/>
              <a:t>应该向</a:t>
            </a:r>
            <a:r>
              <a:rPr lang="en-US" altLang="zh-CN" sz="2400" b="1"/>
              <a:t>C</a:t>
            </a:r>
            <a:r>
              <a:rPr lang="zh-CN" altLang="en-US" sz="2400" b="1"/>
              <a:t>通告路由</a:t>
            </a:r>
            <a:r>
              <a:rPr lang="en-US" altLang="zh-CN" sz="2400" b="1"/>
              <a:t>BAW?</a:t>
            </a:r>
          </a:p>
          <a:p>
            <a:pPr lvl="1"/>
            <a:r>
              <a:rPr lang="zh-CN" altLang="en-US" sz="2000" b="1"/>
              <a:t>决不</a:t>
            </a:r>
            <a:r>
              <a:rPr lang="en-US" altLang="zh-CN" sz="2000" b="1"/>
              <a:t>! B </a:t>
            </a:r>
            <a:r>
              <a:rPr lang="zh-CN" altLang="en-US" sz="2000" b="1"/>
              <a:t>路由 </a:t>
            </a:r>
            <a:r>
              <a:rPr lang="en-US" altLang="zh-CN" sz="2000" b="1"/>
              <a:t>CBAW </a:t>
            </a:r>
            <a:r>
              <a:rPr lang="zh-CN" altLang="en-US" sz="2000" b="1"/>
              <a:t>没有什么</a:t>
            </a:r>
            <a:r>
              <a:rPr lang="zh-CN" altLang="en-US" sz="2000" b="1">
                <a:latin typeface="Comic Sans MS" panose="030F0702030302020204" pitchFamily="66" charset="0"/>
              </a:rPr>
              <a:t>“</a:t>
            </a:r>
            <a:r>
              <a:rPr lang="zh-CN" altLang="en-US" sz="2000" b="1"/>
              <a:t>好处</a:t>
            </a:r>
            <a:r>
              <a:rPr lang="zh-CN" altLang="en-US" sz="2000" b="1">
                <a:latin typeface="Comic Sans MS" panose="030F0702030302020204" pitchFamily="66" charset="0"/>
              </a:rPr>
              <a:t>”</a:t>
            </a:r>
            <a:r>
              <a:rPr lang="zh-CN" altLang="en-US" sz="2000" b="1"/>
              <a:t>，因为 </a:t>
            </a:r>
            <a:r>
              <a:rPr lang="en-US" altLang="zh-CN" sz="2000" b="1"/>
              <a:t>W </a:t>
            </a:r>
            <a:r>
              <a:rPr lang="zh-CN" altLang="en-US" sz="2000" b="1"/>
              <a:t>和 </a:t>
            </a:r>
            <a:r>
              <a:rPr lang="en-US" altLang="zh-CN" sz="2000" b="1"/>
              <a:t>C </a:t>
            </a:r>
            <a:r>
              <a:rPr lang="zh-CN" altLang="en-US" sz="2000" b="1"/>
              <a:t>都不是 </a:t>
            </a:r>
            <a:r>
              <a:rPr lang="en-US" altLang="zh-CN" sz="2000" b="1"/>
              <a:t>B</a:t>
            </a:r>
            <a:r>
              <a:rPr lang="zh-CN" altLang="en-US" sz="2000" b="1"/>
              <a:t>的客户 </a:t>
            </a:r>
          </a:p>
          <a:p>
            <a:pPr lvl="1"/>
            <a:r>
              <a:rPr lang="en-US" altLang="zh-CN" sz="2000" b="1"/>
              <a:t>B </a:t>
            </a:r>
            <a:r>
              <a:rPr lang="zh-CN" altLang="en-US" sz="2000" b="1"/>
              <a:t>希望强迫 </a:t>
            </a:r>
            <a:r>
              <a:rPr lang="en-US" altLang="zh-CN" sz="2000" b="1"/>
              <a:t>C</a:t>
            </a:r>
            <a:r>
              <a:rPr lang="zh-CN" altLang="en-US" sz="2000" b="1"/>
              <a:t>通过</a:t>
            </a:r>
            <a:r>
              <a:rPr lang="en-US" altLang="zh-CN" sz="2000" b="1"/>
              <a:t>A</a:t>
            </a:r>
            <a:r>
              <a:rPr lang="zh-CN" altLang="en-US" sz="2000" b="1"/>
              <a:t>路由到</a:t>
            </a:r>
            <a:r>
              <a:rPr lang="en-US" altLang="zh-CN" sz="2000" b="1"/>
              <a:t>W--CAW</a:t>
            </a:r>
            <a:r>
              <a:rPr lang="zh-CN" altLang="en-US" sz="2000" b="1"/>
              <a:t>。</a:t>
            </a:r>
          </a:p>
          <a:p>
            <a:pPr lvl="1"/>
            <a:r>
              <a:rPr lang="en-US" altLang="zh-CN" sz="2000" b="1"/>
              <a:t>B </a:t>
            </a:r>
            <a:r>
              <a:rPr lang="zh-CN" altLang="en-US" sz="2000" b="1"/>
              <a:t>只想路由它的客户</a:t>
            </a:r>
            <a:r>
              <a:rPr lang="en-US" altLang="zh-CN" sz="2000" b="1"/>
              <a:t>!</a:t>
            </a:r>
            <a:endParaRPr lang="en-US" altLang="zh-CN" sz="2400" b="1"/>
          </a:p>
          <a:p>
            <a:endParaRPr lang="en-US" altLang="zh-CN" sz="2400" b="1"/>
          </a:p>
        </p:txBody>
      </p:sp>
      <p:graphicFrame>
        <p:nvGraphicFramePr>
          <p:cNvPr id="270342" name="Object 5"/>
          <p:cNvGraphicFramePr>
            <a:graphicFrameLocks/>
          </p:cNvGraphicFramePr>
          <p:nvPr/>
        </p:nvGraphicFramePr>
        <p:xfrm>
          <a:off x="2051051" y="1031875"/>
          <a:ext cx="8277225" cy="3556000"/>
        </p:xfrm>
        <a:graphic>
          <a:graphicData uri="http://schemas.openxmlformats.org/presentationml/2006/ole">
            <mc:AlternateContent xmlns:mc="http://schemas.openxmlformats.org/markup-compatibility/2006">
              <mc:Choice xmlns:v="urn:schemas-microsoft-com:vml" Requires="v">
                <p:oleObj spid="_x0000_s2069" name="Picture" r:id="rId4" imgW="8278813" imgH="3557588" progId="Word.Picture.8">
                  <p:embed/>
                </p:oleObj>
              </mc:Choice>
              <mc:Fallback>
                <p:oleObj name="Picture" r:id="rId4" imgW="8278813" imgH="3557588" progId="Word.Picture.8">
                  <p:embed/>
                  <p:pic>
                    <p:nvPicPr>
                      <p:cNvPr id="270342"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1" y="1031875"/>
                        <a:ext cx="8277225" cy="35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674333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1978026" y="447675"/>
            <a:ext cx="9013247" cy="700088"/>
          </a:xfrm>
        </p:spPr>
        <p:txBody>
          <a:bodyPr>
            <a:normAutofit fontScale="90000"/>
          </a:bodyPr>
          <a:lstStyle/>
          <a:p>
            <a:pPr eaLnBrk="1" hangingPunct="1">
              <a:defRPr/>
            </a:pPr>
            <a:r>
              <a:rPr lang="zh-CN" altLang="en-US" sz="3600" b="1" dirty="0">
                <a:latin typeface="宋体" panose="02010600030101010101" pitchFamily="2" charset="-122"/>
                <a:ea typeface="宋体" panose="02010600030101010101" pitchFamily="2" charset="-122"/>
              </a:rPr>
              <a:t>为什么</a:t>
            </a:r>
            <a:r>
              <a:rPr lang="en-US" altLang="zh-CN" sz="3600" b="1" dirty="0">
                <a:latin typeface="宋体" panose="02010600030101010101" pitchFamily="2" charset="-122"/>
                <a:ea typeface="宋体" panose="02010600030101010101" pitchFamily="2" charset="-122"/>
              </a:rPr>
              <a:t>AS</a:t>
            </a:r>
            <a:r>
              <a:rPr lang="zh-CN" altLang="en-US" sz="3600" b="1" dirty="0">
                <a:latin typeface="宋体" panose="02010600030101010101" pitchFamily="2" charset="-122"/>
                <a:ea typeface="宋体" panose="02010600030101010101" pitchFamily="2" charset="-122"/>
              </a:rPr>
              <a:t>内选路和</a:t>
            </a:r>
            <a:r>
              <a:rPr lang="en-US" altLang="zh-CN" sz="3600" b="1" dirty="0">
                <a:latin typeface="宋体" panose="02010600030101010101" pitchFamily="2" charset="-122"/>
                <a:ea typeface="宋体" panose="02010600030101010101" pitchFamily="2" charset="-122"/>
              </a:rPr>
              <a:t>AS</a:t>
            </a:r>
            <a:r>
              <a:rPr lang="zh-CN" altLang="en-US" sz="3600" b="1" dirty="0">
                <a:latin typeface="宋体" panose="02010600030101010101" pitchFamily="2" charset="-122"/>
                <a:ea typeface="宋体" panose="02010600030101010101" pitchFamily="2" charset="-122"/>
              </a:rPr>
              <a:t>间选路采用不同的协议 </a:t>
            </a:r>
            <a:r>
              <a:rPr lang="en-US" altLang="zh-CN" sz="3600" b="1" dirty="0">
                <a:latin typeface="宋体" panose="02010600030101010101" pitchFamily="2" charset="-122"/>
                <a:ea typeface="宋体" panose="02010600030101010101" pitchFamily="2" charset="-122"/>
              </a:rPr>
              <a:t>?</a:t>
            </a:r>
          </a:p>
        </p:txBody>
      </p:sp>
      <p:sp>
        <p:nvSpPr>
          <p:cNvPr id="272387" name="Rectangle 3"/>
          <p:cNvSpPr>
            <a:spLocks noGrp="1" noChangeArrowheads="1"/>
          </p:cNvSpPr>
          <p:nvPr>
            <p:ph idx="1"/>
          </p:nvPr>
        </p:nvSpPr>
        <p:spPr>
          <a:xfrm>
            <a:off x="2081213" y="1393825"/>
            <a:ext cx="8229600" cy="4572000"/>
          </a:xfrm>
        </p:spPr>
        <p:txBody>
          <a:bodyPr/>
          <a:lstStyle/>
          <a:p>
            <a:pPr eaLnBrk="1" hangingPunct="1">
              <a:lnSpc>
                <a:spcPct val="90000"/>
              </a:lnSpc>
              <a:buFontTx/>
              <a:buNone/>
            </a:pPr>
            <a:r>
              <a:rPr lang="zh-CN" altLang="en-US" sz="2400" b="1" dirty="0" smtClean="0">
                <a:solidFill>
                  <a:schemeClr val="tx2"/>
                </a:solidFill>
                <a:latin typeface="宋体" panose="02010600030101010101" pitchFamily="2" charset="-122"/>
                <a:ea typeface="宋体" panose="02010600030101010101" pitchFamily="2" charset="-122"/>
              </a:rPr>
              <a:t>策略</a:t>
            </a:r>
            <a:r>
              <a:rPr lang="en-US" altLang="zh-CN" sz="2400" b="1" dirty="0" smtClean="0">
                <a:solidFill>
                  <a:schemeClr val="tx2"/>
                </a:solidFill>
                <a:latin typeface="宋体" panose="02010600030101010101" pitchFamily="2" charset="-122"/>
                <a:ea typeface="宋体" panose="02010600030101010101" pitchFamily="2" charset="-122"/>
              </a:rPr>
              <a:t>:</a:t>
            </a:r>
            <a:r>
              <a:rPr lang="en-US" altLang="zh-CN" sz="2400" b="1" dirty="0">
                <a:solidFill>
                  <a:schemeClr val="tx2"/>
                </a:solidFill>
                <a:latin typeface="宋体" panose="02010600030101010101" pitchFamily="2" charset="-122"/>
                <a:ea typeface="宋体" panose="02010600030101010101" pitchFamily="2" charset="-122"/>
              </a:rPr>
              <a:t> </a:t>
            </a:r>
          </a:p>
          <a:p>
            <a:pPr eaLnBrk="1" hangingPunct="1">
              <a:lnSpc>
                <a:spcPct val="90000"/>
              </a:lnSpc>
            </a:pPr>
            <a:r>
              <a:rPr lang="en-US" altLang="zh-CN" sz="2000" b="1" dirty="0">
                <a:latin typeface="宋体" panose="02010600030101010101" pitchFamily="2" charset="-122"/>
                <a:ea typeface="宋体" panose="02010600030101010101" pitchFamily="2" charset="-122"/>
              </a:rPr>
              <a:t>AS</a:t>
            </a:r>
            <a:r>
              <a:rPr lang="zh-CN" altLang="en-US" sz="2000" b="1" dirty="0">
                <a:latin typeface="宋体" panose="02010600030101010101" pitchFamily="2" charset="-122"/>
                <a:ea typeface="宋体" panose="02010600030101010101" pitchFamily="2" charset="-122"/>
              </a:rPr>
              <a:t>间</a:t>
            </a: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管理员想控制本</a:t>
            </a:r>
            <a:r>
              <a:rPr lang="en-US" altLang="zh-CN" sz="2000" b="1" dirty="0">
                <a:latin typeface="宋体" panose="02010600030101010101" pitchFamily="2" charset="-122"/>
                <a:ea typeface="宋体" panose="02010600030101010101" pitchFamily="2" charset="-122"/>
              </a:rPr>
              <a:t>AS</a:t>
            </a:r>
            <a:r>
              <a:rPr lang="zh-CN" altLang="en-US" sz="2000" b="1" dirty="0">
                <a:latin typeface="宋体" panose="02010600030101010101" pitchFamily="2" charset="-122"/>
                <a:ea typeface="宋体" panose="02010600030101010101" pitchFamily="2" charset="-122"/>
              </a:rPr>
              <a:t>内产生的通信流怎样选路，以及什么通信流穿过自己的网络</a:t>
            </a:r>
          </a:p>
          <a:p>
            <a:pPr eaLnBrk="1" hangingPunct="1">
              <a:lnSpc>
                <a:spcPct val="90000"/>
              </a:lnSpc>
            </a:pPr>
            <a:r>
              <a:rPr lang="en-US" altLang="zh-CN" sz="2000" b="1" dirty="0">
                <a:latin typeface="宋体" panose="02010600030101010101" pitchFamily="2" charset="-122"/>
                <a:ea typeface="宋体" panose="02010600030101010101" pitchFamily="2" charset="-122"/>
              </a:rPr>
              <a:t>AS</a:t>
            </a:r>
            <a:r>
              <a:rPr lang="zh-CN" altLang="en-US" sz="2000" b="1" dirty="0">
                <a:latin typeface="宋体" panose="02010600030101010101" pitchFamily="2" charset="-122"/>
                <a:ea typeface="宋体" panose="02010600030101010101" pitchFamily="2" charset="-122"/>
              </a:rPr>
              <a:t>内</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单个管理者</a:t>
            </a: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因此不需要策略</a:t>
            </a:r>
          </a:p>
          <a:p>
            <a:pPr eaLnBrk="1" hangingPunct="1">
              <a:lnSpc>
                <a:spcPct val="90000"/>
              </a:lnSpc>
              <a:buFontTx/>
              <a:buNone/>
            </a:pPr>
            <a:r>
              <a:rPr lang="zh-CN" altLang="en-US" sz="2400" b="1" dirty="0" smtClean="0">
                <a:solidFill>
                  <a:schemeClr val="tx2"/>
                </a:solidFill>
                <a:latin typeface="宋体" panose="02010600030101010101" pitchFamily="2" charset="-122"/>
                <a:ea typeface="宋体" panose="02010600030101010101" pitchFamily="2" charset="-122"/>
              </a:rPr>
              <a:t>规模</a:t>
            </a:r>
            <a:r>
              <a:rPr lang="en-US" altLang="zh-CN" sz="2400" b="1" dirty="0" smtClean="0">
                <a:solidFill>
                  <a:schemeClr val="tx2"/>
                </a:solidFill>
                <a:latin typeface="宋体" panose="02010600030101010101" pitchFamily="2" charset="-122"/>
                <a:ea typeface="宋体" panose="02010600030101010101" pitchFamily="2" charset="-122"/>
              </a:rPr>
              <a:t>:</a:t>
            </a:r>
            <a:endParaRPr lang="en-US" altLang="zh-CN" sz="2400" b="1" dirty="0">
              <a:solidFill>
                <a:schemeClr val="tx2"/>
              </a:solidFill>
              <a:latin typeface="宋体" panose="02010600030101010101" pitchFamily="2" charset="-122"/>
              <a:ea typeface="宋体" panose="02010600030101010101" pitchFamily="2" charset="-122"/>
            </a:endParaRPr>
          </a:p>
          <a:p>
            <a:pPr eaLnBrk="1" hangingPunct="1">
              <a:lnSpc>
                <a:spcPct val="90000"/>
              </a:lnSpc>
            </a:pPr>
            <a:r>
              <a:rPr lang="zh-CN" altLang="en-US" sz="2000" b="1" dirty="0">
                <a:latin typeface="宋体" panose="02010600030101010101" pitchFamily="2" charset="-122"/>
                <a:ea typeface="宋体" panose="02010600030101010101" pitchFamily="2" charset="-122"/>
              </a:rPr>
              <a:t>层次路由节省了转发表的大小空间，减少了路由更新的流量</a:t>
            </a:r>
          </a:p>
          <a:p>
            <a:pPr eaLnBrk="1" hangingPunct="1">
              <a:lnSpc>
                <a:spcPct val="90000"/>
              </a:lnSpc>
              <a:buFontTx/>
              <a:buNone/>
            </a:pPr>
            <a:r>
              <a:rPr lang="zh-CN" altLang="en-US" sz="2400" b="1" dirty="0">
                <a:solidFill>
                  <a:schemeClr val="tx2"/>
                </a:solidFill>
                <a:latin typeface="宋体" panose="02010600030101010101" pitchFamily="2" charset="-122"/>
                <a:ea typeface="宋体" panose="02010600030101010101" pitchFamily="2" charset="-122"/>
              </a:rPr>
              <a:t>性能</a:t>
            </a:r>
            <a:r>
              <a:rPr lang="en-US" altLang="zh-CN" sz="2400" b="1" dirty="0">
                <a:solidFill>
                  <a:schemeClr val="tx2"/>
                </a:solidFill>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 </a:t>
            </a:r>
          </a:p>
          <a:p>
            <a:pPr eaLnBrk="1" hangingPunct="1">
              <a:lnSpc>
                <a:spcPct val="90000"/>
              </a:lnSpc>
            </a:pPr>
            <a:r>
              <a:rPr lang="en-US" altLang="zh-CN" sz="2000" b="1" dirty="0">
                <a:latin typeface="宋体" panose="02010600030101010101" pitchFamily="2" charset="-122"/>
                <a:ea typeface="宋体" panose="02010600030101010101" pitchFamily="2" charset="-122"/>
              </a:rPr>
              <a:t>AS</a:t>
            </a:r>
            <a:r>
              <a:rPr lang="zh-CN" altLang="en-US" sz="2000" b="1" dirty="0">
                <a:latin typeface="宋体" panose="02010600030101010101" pitchFamily="2" charset="-122"/>
                <a:ea typeface="宋体" panose="02010600030101010101" pitchFamily="2" charset="-122"/>
              </a:rPr>
              <a:t>内</a:t>
            </a: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集中在性能上</a:t>
            </a:r>
          </a:p>
          <a:p>
            <a:pPr eaLnBrk="1" hangingPunct="1">
              <a:lnSpc>
                <a:spcPct val="90000"/>
              </a:lnSpc>
            </a:pPr>
            <a:r>
              <a:rPr lang="en-US" altLang="zh-CN" sz="2000" b="1" dirty="0">
                <a:latin typeface="宋体" panose="02010600030101010101" pitchFamily="2" charset="-122"/>
                <a:ea typeface="宋体" panose="02010600030101010101" pitchFamily="2" charset="-122"/>
              </a:rPr>
              <a:t>AS</a:t>
            </a:r>
            <a:r>
              <a:rPr lang="zh-CN" altLang="en-US" sz="2000" b="1" dirty="0">
                <a:latin typeface="宋体" panose="02010600030101010101" pitchFamily="2" charset="-122"/>
                <a:ea typeface="宋体" panose="02010600030101010101" pitchFamily="2" charset="-122"/>
              </a:rPr>
              <a:t>间</a:t>
            </a: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策略可能比性能更加重要</a:t>
            </a:r>
          </a:p>
        </p:txBody>
      </p:sp>
      <p:sp>
        <p:nvSpPr>
          <p:cNvPr id="253955" name="灯片编号占位符 4"/>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3383B01C-AA9D-4A74-AA8A-7B3BBB3B5C35}" type="slidenum">
              <a:rPr altLang="zh-CN" dirty="0" smtClean="0">
                <a:solidFill>
                  <a:srgbClr val="919293"/>
                </a:solidFill>
                <a:ea typeface="黑体" panose="02010609060101010101" pitchFamily="49" charset="-122"/>
              </a:rPr>
              <a:pPr>
                <a:defRPr/>
              </a:pPr>
              <a:t>62</a:t>
            </a:fld>
            <a:endParaRPr lang="zh-CN" altLang="zh-CN" smtClean="0">
              <a:solidFill>
                <a:srgbClr val="919293"/>
              </a:solidFill>
              <a:ea typeface="黑体" panose="02010609060101010101" pitchFamily="49" charset="-122"/>
            </a:endParaRPr>
          </a:p>
        </p:txBody>
      </p:sp>
    </p:spTree>
    <p:extLst>
      <p:ext uri="{BB962C8B-B14F-4D97-AF65-F5344CB8AC3E}">
        <p14:creationId xmlns:p14="http://schemas.microsoft.com/office/powerpoint/2010/main" val="7831706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2002849" y="557213"/>
            <a:ext cx="6721475" cy="700087"/>
          </a:xfrm>
        </p:spPr>
        <p:txBody>
          <a:bodyPr>
            <a:normAutofit/>
          </a:bodyPr>
          <a:lstStyle/>
          <a:p>
            <a:pPr eaLnBrk="1" hangingPunct="1"/>
            <a:r>
              <a:rPr lang="en-US" altLang="zh-CN" sz="3200" b="1" dirty="0" smtClean="0">
                <a:latin typeface="宋体" panose="02010600030101010101" pitchFamily="2" charset="-122"/>
                <a:ea typeface="宋体" panose="02010600030101010101" pitchFamily="2" charset="-122"/>
              </a:rPr>
              <a:t> </a:t>
            </a:r>
            <a:r>
              <a:rPr lang="zh-CN" altLang="en-US" sz="3200" b="1" dirty="0" smtClean="0">
                <a:latin typeface="宋体" panose="02010600030101010101" pitchFamily="2" charset="-122"/>
                <a:ea typeface="宋体" panose="02010600030101010101" pitchFamily="2" charset="-122"/>
              </a:rPr>
              <a:t>第五章</a:t>
            </a:r>
            <a:r>
              <a:rPr lang="en-US" altLang="zh-CN" sz="3200" b="1" dirty="0" smtClean="0">
                <a:latin typeface="宋体" panose="02010600030101010101" pitchFamily="2" charset="-122"/>
                <a:ea typeface="宋体" panose="02010600030101010101" pitchFamily="2" charset="-122"/>
              </a:rPr>
              <a:t>: </a:t>
            </a:r>
            <a:r>
              <a:rPr lang="zh-CN" altLang="en-US" sz="3200" b="1" dirty="0" smtClean="0">
                <a:latin typeface="宋体" panose="02010600030101010101" pitchFamily="2" charset="-122"/>
                <a:ea typeface="宋体" panose="02010600030101010101" pitchFamily="2" charset="-122"/>
              </a:rPr>
              <a:t>网络层</a:t>
            </a:r>
          </a:p>
        </p:txBody>
      </p:sp>
      <p:sp>
        <p:nvSpPr>
          <p:cNvPr id="165892" name="Rectangle 4"/>
          <p:cNvSpPr>
            <a:spLocks noGrp="1" noChangeArrowheads="1"/>
          </p:cNvSpPr>
          <p:nvPr>
            <p:ph sz="half" idx="2"/>
          </p:nvPr>
        </p:nvSpPr>
        <p:spPr>
          <a:xfrm>
            <a:off x="2217017" y="1593850"/>
            <a:ext cx="3973513" cy="4425950"/>
          </a:xfrm>
        </p:spPr>
        <p:txBody>
          <a:bodyPr/>
          <a:lstStyle/>
          <a:p>
            <a:pPr eaLnBrk="1" hangingPunct="1">
              <a:lnSpc>
                <a:spcPct val="100000"/>
              </a:lnSpc>
            </a:pPr>
            <a:r>
              <a:rPr lang="en-US" altLang="zh-CN" sz="2600" b="1" dirty="0" smtClean="0">
                <a:latin typeface="宋体" panose="02010600030101010101" pitchFamily="2" charset="-122"/>
                <a:ea typeface="宋体" panose="02010600030101010101" pitchFamily="2" charset="-122"/>
              </a:rPr>
              <a:t>5.1 </a:t>
            </a:r>
            <a:r>
              <a:rPr lang="zh-CN" altLang="en-US" sz="2600" b="1" dirty="0">
                <a:latin typeface="宋体" panose="02010600030101010101" pitchFamily="2" charset="-122"/>
                <a:ea typeface="宋体" panose="02010600030101010101" pitchFamily="2" charset="-122"/>
              </a:rPr>
              <a:t>选路算法</a:t>
            </a:r>
          </a:p>
          <a:p>
            <a:pPr marL="715963" lvl="1" indent="-255588" defTabSz="0">
              <a:lnSpc>
                <a:spcPct val="100000"/>
              </a:lnSpc>
              <a:spcAft>
                <a:spcPct val="0"/>
              </a:spcAft>
              <a:buClr>
                <a:srgbClr val="1F1F20"/>
              </a:buClr>
              <a:tabLst>
                <a:tab pos="542925" algn="l"/>
              </a:tabLst>
            </a:pPr>
            <a:r>
              <a:rPr lang="zh-CN" altLang="en-US" b="1" dirty="0">
                <a:latin typeface="宋体" panose="02010600030101010101" pitchFamily="2" charset="-122"/>
                <a:ea typeface="宋体" panose="02010600030101010101" pitchFamily="2" charset="-122"/>
              </a:rPr>
              <a:t>链路状态选路算法</a:t>
            </a:r>
          </a:p>
          <a:p>
            <a:pPr marL="715963" lvl="1" indent="-255588" defTabSz="0">
              <a:lnSpc>
                <a:spcPct val="100000"/>
              </a:lnSpc>
              <a:spcAft>
                <a:spcPct val="0"/>
              </a:spcAft>
              <a:buClr>
                <a:srgbClr val="1F1F20"/>
              </a:buClr>
              <a:tabLst>
                <a:tab pos="542925" algn="l"/>
              </a:tabLst>
            </a:pPr>
            <a:r>
              <a:rPr lang="zh-CN" altLang="en-US" b="1" dirty="0">
                <a:latin typeface="宋体" panose="02010600030101010101" pitchFamily="2" charset="-122"/>
                <a:ea typeface="宋体" panose="02010600030101010101" pitchFamily="2" charset="-122"/>
              </a:rPr>
              <a:t>距离向量算法</a:t>
            </a:r>
          </a:p>
          <a:p>
            <a:pPr marL="715963" lvl="1" indent="-255588" defTabSz="0">
              <a:lnSpc>
                <a:spcPct val="100000"/>
              </a:lnSpc>
              <a:spcAft>
                <a:spcPct val="0"/>
              </a:spcAft>
              <a:buClr>
                <a:srgbClr val="1F1F20"/>
              </a:buClr>
              <a:tabLst>
                <a:tab pos="542925" algn="l"/>
              </a:tabLst>
            </a:pPr>
            <a:r>
              <a:rPr lang="zh-CN" altLang="en-US" b="1" dirty="0">
                <a:latin typeface="宋体" panose="02010600030101010101" pitchFamily="2" charset="-122"/>
                <a:ea typeface="宋体" panose="02010600030101010101" pitchFamily="2" charset="-122"/>
              </a:rPr>
              <a:t>层次选路</a:t>
            </a:r>
          </a:p>
          <a:p>
            <a:pPr eaLnBrk="1" hangingPunct="1">
              <a:lnSpc>
                <a:spcPct val="100000"/>
              </a:lnSpc>
            </a:pPr>
            <a:r>
              <a:rPr lang="en-US" altLang="zh-CN" sz="2600" b="1" dirty="0" smtClean="0">
                <a:latin typeface="宋体" panose="02010600030101010101" pitchFamily="2" charset="-122"/>
                <a:ea typeface="宋体" panose="02010600030101010101" pitchFamily="2" charset="-122"/>
              </a:rPr>
              <a:t>5.2 </a:t>
            </a:r>
            <a:r>
              <a:rPr lang="zh-CN" altLang="en-US" sz="2600" b="1" dirty="0">
                <a:latin typeface="宋体" panose="02010600030101010101" pitchFamily="2" charset="-122"/>
                <a:ea typeface="宋体" panose="02010600030101010101" pitchFamily="2" charset="-122"/>
              </a:rPr>
              <a:t>因特网中的选路</a:t>
            </a:r>
          </a:p>
          <a:p>
            <a:pPr marL="715963" lvl="1" indent="-255588" defTabSz="0">
              <a:lnSpc>
                <a:spcPct val="100000"/>
              </a:lnSpc>
              <a:spcAft>
                <a:spcPct val="0"/>
              </a:spcAft>
              <a:buClr>
                <a:srgbClr val="1F1F20"/>
              </a:buClr>
              <a:tabLst>
                <a:tab pos="542925" algn="l"/>
              </a:tabLst>
            </a:pPr>
            <a:r>
              <a:rPr lang="en-US" altLang="zh-CN" b="1" dirty="0">
                <a:latin typeface="宋体" panose="02010600030101010101" pitchFamily="2" charset="-122"/>
                <a:ea typeface="宋体" panose="02010600030101010101" pitchFamily="2" charset="-122"/>
              </a:rPr>
              <a:t>RIP</a:t>
            </a:r>
          </a:p>
          <a:p>
            <a:pPr marL="715963" lvl="1" indent="-255588" defTabSz="0">
              <a:lnSpc>
                <a:spcPct val="100000"/>
              </a:lnSpc>
              <a:spcAft>
                <a:spcPct val="0"/>
              </a:spcAft>
              <a:buClr>
                <a:srgbClr val="1F1F20"/>
              </a:buClr>
              <a:tabLst>
                <a:tab pos="542925" algn="l"/>
              </a:tabLst>
            </a:pPr>
            <a:r>
              <a:rPr lang="en-US" altLang="zh-CN" b="1" dirty="0">
                <a:latin typeface="宋体" panose="02010600030101010101" pitchFamily="2" charset="-122"/>
                <a:ea typeface="宋体" panose="02010600030101010101" pitchFamily="2" charset="-122"/>
              </a:rPr>
              <a:t>OSPF</a:t>
            </a:r>
          </a:p>
          <a:p>
            <a:pPr marL="715963" lvl="1" indent="-255588" defTabSz="0">
              <a:lnSpc>
                <a:spcPct val="100000"/>
              </a:lnSpc>
              <a:spcAft>
                <a:spcPct val="0"/>
              </a:spcAft>
              <a:buClr>
                <a:srgbClr val="1F1F20"/>
              </a:buClr>
              <a:tabLst>
                <a:tab pos="542925" algn="l"/>
              </a:tabLst>
            </a:pPr>
            <a:r>
              <a:rPr lang="en-US" altLang="zh-CN" b="1" dirty="0">
                <a:latin typeface="宋体" panose="02010600030101010101" pitchFamily="2" charset="-122"/>
                <a:ea typeface="宋体" panose="02010600030101010101" pitchFamily="2" charset="-122"/>
              </a:rPr>
              <a:t>BGP</a:t>
            </a:r>
          </a:p>
          <a:p>
            <a:pPr marL="0" indent="0" eaLnBrk="1" hangingPunct="1">
              <a:lnSpc>
                <a:spcPct val="100000"/>
              </a:lnSpc>
              <a:buNone/>
            </a:pPr>
            <a:endParaRPr lang="zh-CN" altLang="en-US" sz="2600" b="1" dirty="0">
              <a:latin typeface="宋体" panose="02010600030101010101" pitchFamily="2" charset="-122"/>
              <a:ea typeface="宋体" panose="02010600030101010101" pitchFamily="2" charset="-122"/>
            </a:endParaRPr>
          </a:p>
        </p:txBody>
      </p:sp>
      <p:sp>
        <p:nvSpPr>
          <p:cNvPr id="147460" name="灯片编号占位符 5"/>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CD0E9144-2173-4D70-BEAF-7495C5D0C65F}" type="slidenum">
              <a:rPr altLang="zh-CN" dirty="0" smtClean="0">
                <a:solidFill>
                  <a:srgbClr val="919293"/>
                </a:solidFill>
                <a:ea typeface="黑体" panose="02010609060101010101" pitchFamily="49" charset="-122"/>
              </a:rPr>
              <a:pPr>
                <a:defRPr/>
              </a:pPr>
              <a:t>63</a:t>
            </a:fld>
            <a:endParaRPr lang="zh-CN" altLang="zh-CN" smtClean="0">
              <a:solidFill>
                <a:srgbClr val="919293"/>
              </a:solidFill>
              <a:ea typeface="黑体" panose="02010609060101010101" pitchFamily="49" charset="-122"/>
            </a:endParaRPr>
          </a:p>
        </p:txBody>
      </p:sp>
    </p:spTree>
    <p:extLst>
      <p:ext uri="{BB962C8B-B14F-4D97-AF65-F5344CB8AC3E}">
        <p14:creationId xmlns:p14="http://schemas.microsoft.com/office/powerpoint/2010/main" val="21927473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858963" y="228600"/>
            <a:ext cx="9109363" cy="1143000"/>
          </a:xfrm>
        </p:spPr>
        <p:txBody>
          <a:bodyPr>
            <a:normAutofit/>
          </a:bodyPr>
          <a:lstStyle/>
          <a:p>
            <a:pPr eaLnBrk="1" hangingPunct="1"/>
            <a:r>
              <a:rPr lang="en-US" altLang="zh-CN" sz="3200" b="1" dirty="0">
                <a:latin typeface="宋体" panose="02010600030101010101" pitchFamily="2" charset="-122"/>
                <a:ea typeface="宋体" panose="02010600030101010101" pitchFamily="2" charset="-122"/>
              </a:rPr>
              <a:t>ICMP: Internet Control Message Protocol  </a:t>
            </a:r>
            <a:r>
              <a:rPr lang="zh-CN" altLang="en-US" sz="3200" b="1" dirty="0">
                <a:latin typeface="宋体" panose="02010600030101010101" pitchFamily="2" charset="-122"/>
                <a:ea typeface="宋体" panose="02010600030101010101" pitchFamily="2" charset="-122"/>
              </a:rPr>
              <a:t>因特网控制报文协议</a:t>
            </a:r>
          </a:p>
        </p:txBody>
      </p:sp>
      <p:sp>
        <p:nvSpPr>
          <p:cNvPr id="137219" name="Rectangle 3"/>
          <p:cNvSpPr>
            <a:spLocks noGrp="1" noChangeArrowheads="1"/>
          </p:cNvSpPr>
          <p:nvPr>
            <p:ph sz="half" idx="1"/>
          </p:nvPr>
        </p:nvSpPr>
        <p:spPr>
          <a:xfrm>
            <a:off x="1858963" y="1593850"/>
            <a:ext cx="3973512" cy="4425950"/>
          </a:xfrm>
        </p:spPr>
        <p:txBody>
          <a:bodyPr/>
          <a:lstStyle/>
          <a:p>
            <a:pPr eaLnBrk="1" hangingPunct="1">
              <a:lnSpc>
                <a:spcPct val="120000"/>
              </a:lnSpc>
            </a:pPr>
            <a:r>
              <a:rPr lang="zh-CN" altLang="en-US" sz="1900" b="1" dirty="0">
                <a:latin typeface="宋体" panose="02010600030101010101" pitchFamily="2" charset="-122"/>
                <a:ea typeface="宋体" panose="02010600030101010101" pitchFamily="2" charset="-122"/>
              </a:rPr>
              <a:t>用于主机路由器之间彼此交流网络层信息</a:t>
            </a:r>
          </a:p>
          <a:p>
            <a:pPr marL="715963" lvl="1" indent="-271463" defTabSz="0">
              <a:spcAft>
                <a:spcPct val="0"/>
              </a:spcAft>
            </a:pPr>
            <a:r>
              <a:rPr lang="zh-CN" altLang="en-US" sz="1900" b="1" dirty="0">
                <a:latin typeface="宋体" panose="02010600030101010101" pitchFamily="2" charset="-122"/>
                <a:ea typeface="宋体" panose="02010600030101010101" pitchFamily="2" charset="-122"/>
              </a:rPr>
              <a:t>差错报告</a:t>
            </a:r>
            <a:r>
              <a:rPr lang="en-US" altLang="zh-CN" sz="1900" b="1" dirty="0">
                <a:latin typeface="宋体" panose="02010600030101010101" pitchFamily="2" charset="-122"/>
                <a:ea typeface="宋体" panose="02010600030101010101" pitchFamily="2" charset="-122"/>
              </a:rPr>
              <a:t>: </a:t>
            </a:r>
            <a:r>
              <a:rPr lang="zh-CN" altLang="en-US" sz="1900" b="1" dirty="0">
                <a:latin typeface="宋体" panose="02010600030101010101" pitchFamily="2" charset="-122"/>
                <a:ea typeface="宋体" panose="02010600030101010101" pitchFamily="2" charset="-122"/>
              </a:rPr>
              <a:t>不可到达的主机</a:t>
            </a:r>
            <a:r>
              <a:rPr lang="en-US" altLang="zh-CN" sz="1900" b="1" dirty="0">
                <a:latin typeface="宋体" panose="02010600030101010101" pitchFamily="2" charset="-122"/>
                <a:ea typeface="宋体" panose="02010600030101010101" pitchFamily="2" charset="-122"/>
              </a:rPr>
              <a:t>, </a:t>
            </a:r>
            <a:r>
              <a:rPr lang="zh-CN" altLang="en-US" sz="1900" b="1" dirty="0">
                <a:latin typeface="宋体" panose="02010600030101010101" pitchFamily="2" charset="-122"/>
                <a:ea typeface="宋体" panose="02010600030101010101" pitchFamily="2" charset="-122"/>
              </a:rPr>
              <a:t>网络</a:t>
            </a:r>
            <a:r>
              <a:rPr lang="en-US" altLang="zh-CN" sz="1900" b="1" dirty="0">
                <a:latin typeface="宋体" panose="02010600030101010101" pitchFamily="2" charset="-122"/>
                <a:ea typeface="宋体" panose="02010600030101010101" pitchFamily="2" charset="-122"/>
              </a:rPr>
              <a:t>,</a:t>
            </a:r>
            <a:r>
              <a:rPr lang="zh-CN" altLang="en-US" sz="1900" b="1" dirty="0">
                <a:latin typeface="宋体" panose="02010600030101010101" pitchFamily="2" charset="-122"/>
                <a:ea typeface="宋体" panose="02010600030101010101" pitchFamily="2" charset="-122"/>
              </a:rPr>
              <a:t>端口</a:t>
            </a:r>
            <a:r>
              <a:rPr lang="en-US" altLang="zh-CN" sz="1900" b="1" dirty="0">
                <a:latin typeface="宋体" panose="02010600030101010101" pitchFamily="2" charset="-122"/>
                <a:ea typeface="宋体" panose="02010600030101010101" pitchFamily="2" charset="-122"/>
              </a:rPr>
              <a:t>,</a:t>
            </a:r>
            <a:r>
              <a:rPr lang="zh-CN" altLang="en-US" sz="1900" b="1" dirty="0">
                <a:latin typeface="宋体" panose="02010600030101010101" pitchFamily="2" charset="-122"/>
                <a:ea typeface="宋体" panose="02010600030101010101" pitchFamily="2" charset="-122"/>
              </a:rPr>
              <a:t>协议</a:t>
            </a:r>
          </a:p>
          <a:p>
            <a:pPr marL="715963" lvl="1" indent="-271463" defTabSz="0">
              <a:spcAft>
                <a:spcPct val="0"/>
              </a:spcAft>
            </a:pPr>
            <a:r>
              <a:rPr lang="zh-CN" altLang="en-US" sz="1900" b="1" dirty="0">
                <a:latin typeface="宋体" panose="02010600030101010101" pitchFamily="2" charset="-122"/>
                <a:ea typeface="宋体" panose="02010600030101010101" pitchFamily="2" charset="-122"/>
              </a:rPr>
              <a:t>请求</a:t>
            </a:r>
            <a:r>
              <a:rPr lang="en-US" altLang="zh-CN" sz="1900" b="1" dirty="0">
                <a:latin typeface="宋体" panose="02010600030101010101" pitchFamily="2" charset="-122"/>
                <a:ea typeface="宋体" panose="02010600030101010101" pitchFamily="2" charset="-122"/>
              </a:rPr>
              <a:t>/</a:t>
            </a:r>
            <a:r>
              <a:rPr lang="zh-CN" altLang="en-US" sz="1900" b="1" dirty="0">
                <a:latin typeface="宋体" panose="02010600030101010101" pitchFamily="2" charset="-122"/>
                <a:ea typeface="宋体" panose="02010600030101010101" pitchFamily="2" charset="-122"/>
              </a:rPr>
              <a:t>应答 </a:t>
            </a:r>
            <a:r>
              <a:rPr lang="en-US" altLang="zh-CN" sz="1900" b="1" dirty="0">
                <a:latin typeface="宋体" panose="02010600030101010101" pitchFamily="2" charset="-122"/>
                <a:ea typeface="宋体" panose="02010600030101010101" pitchFamily="2" charset="-122"/>
              </a:rPr>
              <a:t>(</a:t>
            </a:r>
            <a:r>
              <a:rPr lang="zh-CN" altLang="en-US" sz="1900" b="1" dirty="0">
                <a:latin typeface="宋体" panose="02010600030101010101" pitchFamily="2" charset="-122"/>
                <a:ea typeface="宋体" panose="02010600030101010101" pitchFamily="2" charset="-122"/>
              </a:rPr>
              <a:t>用于</a:t>
            </a:r>
            <a:r>
              <a:rPr lang="en-US" altLang="zh-CN" sz="1900" b="1" dirty="0" err="1">
                <a:latin typeface="宋体" panose="02010600030101010101" pitchFamily="2" charset="-122"/>
                <a:ea typeface="宋体" panose="02010600030101010101" pitchFamily="2" charset="-122"/>
              </a:rPr>
              <a:t>ping,traceroute</a:t>
            </a:r>
            <a:r>
              <a:rPr lang="en-US" altLang="zh-CN" sz="1900" b="1" dirty="0">
                <a:latin typeface="宋体" panose="02010600030101010101" pitchFamily="2" charset="-122"/>
                <a:ea typeface="宋体" panose="02010600030101010101" pitchFamily="2" charset="-122"/>
              </a:rPr>
              <a:t>)</a:t>
            </a:r>
          </a:p>
          <a:p>
            <a:pPr eaLnBrk="1" hangingPunct="1">
              <a:lnSpc>
                <a:spcPct val="120000"/>
              </a:lnSpc>
            </a:pPr>
            <a:r>
              <a:rPr lang="zh-CN" altLang="en-US" sz="1900" b="1" dirty="0">
                <a:latin typeface="宋体" panose="02010600030101010101" pitchFamily="2" charset="-122"/>
                <a:ea typeface="宋体" panose="02010600030101010101" pitchFamily="2" charset="-122"/>
              </a:rPr>
              <a:t>位于</a:t>
            </a:r>
            <a:r>
              <a:rPr lang="en-US" altLang="zh-CN" sz="1900" b="1" dirty="0">
                <a:latin typeface="宋体" panose="02010600030101010101" pitchFamily="2" charset="-122"/>
                <a:ea typeface="宋体" panose="02010600030101010101" pitchFamily="2" charset="-122"/>
              </a:rPr>
              <a:t>IP</a:t>
            </a:r>
            <a:r>
              <a:rPr lang="zh-CN" altLang="en-US" sz="1900" b="1" dirty="0">
                <a:latin typeface="宋体" panose="02010600030101010101" pitchFamily="2" charset="-122"/>
                <a:ea typeface="宋体" panose="02010600030101010101" pitchFamily="2" charset="-122"/>
              </a:rPr>
              <a:t>之上</a:t>
            </a:r>
            <a:endParaRPr lang="zh-CN" altLang="en-US" sz="1900" b="1" dirty="0">
              <a:solidFill>
                <a:srgbClr val="FFCCFF"/>
              </a:solidFill>
              <a:latin typeface="宋体" panose="02010600030101010101" pitchFamily="2" charset="-122"/>
              <a:ea typeface="宋体" panose="02010600030101010101" pitchFamily="2" charset="-122"/>
            </a:endParaRPr>
          </a:p>
          <a:p>
            <a:pPr marL="715963" lvl="1" indent="-271463" defTabSz="0">
              <a:spcAft>
                <a:spcPct val="0"/>
              </a:spcAft>
            </a:pPr>
            <a:r>
              <a:rPr lang="zh-CN" altLang="en-US" sz="1900" b="1" dirty="0">
                <a:latin typeface="宋体" panose="02010600030101010101" pitchFamily="2" charset="-122"/>
                <a:ea typeface="宋体" panose="02010600030101010101" pitchFamily="2" charset="-122"/>
              </a:rPr>
              <a:t>因为</a:t>
            </a:r>
            <a:r>
              <a:rPr lang="en-US" altLang="zh-CN" sz="1900" b="1" dirty="0">
                <a:latin typeface="宋体" panose="02010600030101010101" pitchFamily="2" charset="-122"/>
                <a:ea typeface="宋体" panose="02010600030101010101" pitchFamily="2" charset="-122"/>
              </a:rPr>
              <a:t>ICMP</a:t>
            </a:r>
            <a:r>
              <a:rPr lang="zh-CN" altLang="en-US" sz="1900" b="1" dirty="0">
                <a:latin typeface="宋体" panose="02010600030101010101" pitchFamily="2" charset="-122"/>
                <a:ea typeface="宋体" panose="02010600030101010101" pitchFamily="2" charset="-122"/>
              </a:rPr>
              <a:t>消息是装载在</a:t>
            </a:r>
            <a:r>
              <a:rPr lang="en-US" altLang="zh-CN" sz="1900" b="1" dirty="0">
                <a:latin typeface="宋体" panose="02010600030101010101" pitchFamily="2" charset="-122"/>
                <a:ea typeface="宋体" panose="02010600030101010101" pitchFamily="2" charset="-122"/>
              </a:rPr>
              <a:t>IP</a:t>
            </a:r>
            <a:r>
              <a:rPr lang="zh-CN" altLang="en-US" sz="1900" b="1" dirty="0">
                <a:latin typeface="宋体" panose="02010600030101010101" pitchFamily="2" charset="-122"/>
                <a:ea typeface="宋体" panose="02010600030101010101" pitchFamily="2" charset="-122"/>
              </a:rPr>
              <a:t>分组里的</a:t>
            </a:r>
          </a:p>
          <a:p>
            <a:pPr eaLnBrk="1" hangingPunct="1">
              <a:lnSpc>
                <a:spcPct val="120000"/>
              </a:lnSpc>
            </a:pPr>
            <a:r>
              <a:rPr lang="en-US" altLang="zh-CN" sz="1900" b="1" dirty="0">
                <a:solidFill>
                  <a:schemeClr val="accent2"/>
                </a:solidFill>
                <a:latin typeface="宋体" panose="02010600030101010101" pitchFamily="2" charset="-122"/>
                <a:ea typeface="宋体" panose="02010600030101010101" pitchFamily="2" charset="-122"/>
              </a:rPr>
              <a:t>ICMP </a:t>
            </a:r>
            <a:r>
              <a:rPr lang="zh-CN" altLang="en-US" sz="1900" b="1" dirty="0">
                <a:solidFill>
                  <a:schemeClr val="accent2"/>
                </a:solidFill>
                <a:latin typeface="宋体" panose="02010600030101010101" pitchFamily="2" charset="-122"/>
                <a:ea typeface="宋体" panose="02010600030101010101" pitchFamily="2" charset="-122"/>
              </a:rPr>
              <a:t>报文结构</a:t>
            </a:r>
            <a:r>
              <a:rPr lang="en-US" altLang="zh-CN" sz="1900" b="1" dirty="0">
                <a:solidFill>
                  <a:schemeClr val="accent2"/>
                </a:solidFill>
                <a:latin typeface="宋体" panose="02010600030101010101" pitchFamily="2" charset="-122"/>
                <a:ea typeface="宋体" panose="02010600030101010101" pitchFamily="2" charset="-122"/>
              </a:rPr>
              <a:t>:</a:t>
            </a:r>
            <a:r>
              <a:rPr lang="en-US" altLang="zh-CN" sz="1900" b="1" dirty="0">
                <a:latin typeface="宋体" panose="02010600030101010101" pitchFamily="2" charset="-122"/>
                <a:ea typeface="宋体" panose="02010600030101010101" pitchFamily="2" charset="-122"/>
              </a:rPr>
              <a:t> </a:t>
            </a:r>
            <a:r>
              <a:rPr lang="zh-CN" altLang="en-US" sz="1900" b="1" dirty="0">
                <a:latin typeface="宋体" panose="02010600030101010101" pitchFamily="2" charset="-122"/>
                <a:ea typeface="宋体" panose="02010600030101010101" pitchFamily="2" charset="-122"/>
              </a:rPr>
              <a:t>类型字段</a:t>
            </a:r>
            <a:r>
              <a:rPr lang="en-US" altLang="zh-CN" sz="1900" b="1" dirty="0">
                <a:latin typeface="宋体" panose="02010600030101010101" pitchFamily="2" charset="-122"/>
                <a:ea typeface="宋体" panose="02010600030101010101" pitchFamily="2" charset="-122"/>
              </a:rPr>
              <a:t>, </a:t>
            </a:r>
            <a:r>
              <a:rPr lang="zh-CN" altLang="en-US" sz="1900" b="1" dirty="0">
                <a:latin typeface="宋体" panose="02010600030101010101" pitchFamily="2" charset="-122"/>
                <a:ea typeface="宋体" panose="02010600030101010101" pitchFamily="2" charset="-122"/>
              </a:rPr>
              <a:t>编码字段 以及引起该</a:t>
            </a:r>
            <a:r>
              <a:rPr lang="en-US" altLang="zh-CN" sz="1900" b="1" dirty="0">
                <a:latin typeface="宋体" panose="02010600030101010101" pitchFamily="2" charset="-122"/>
                <a:ea typeface="宋体" panose="02010600030101010101" pitchFamily="2" charset="-122"/>
              </a:rPr>
              <a:t>ICMP</a:t>
            </a:r>
            <a:r>
              <a:rPr lang="zh-CN" altLang="en-US" sz="1900" b="1" dirty="0">
                <a:latin typeface="宋体" panose="02010600030101010101" pitchFamily="2" charset="-122"/>
                <a:ea typeface="宋体" panose="02010600030101010101" pitchFamily="2" charset="-122"/>
              </a:rPr>
              <a:t>报文的</a:t>
            </a:r>
            <a:r>
              <a:rPr lang="en-US" altLang="zh-CN" sz="1900" b="1" dirty="0">
                <a:latin typeface="宋体" panose="02010600030101010101" pitchFamily="2" charset="-122"/>
                <a:ea typeface="宋体" panose="02010600030101010101" pitchFamily="2" charset="-122"/>
              </a:rPr>
              <a:t>IP</a:t>
            </a:r>
            <a:r>
              <a:rPr lang="zh-CN" altLang="en-US" sz="1900" b="1" dirty="0">
                <a:latin typeface="宋体" panose="02010600030101010101" pitchFamily="2" charset="-122"/>
                <a:ea typeface="宋体" panose="02010600030101010101" pitchFamily="2" charset="-122"/>
              </a:rPr>
              <a:t>分组的前</a:t>
            </a:r>
            <a:r>
              <a:rPr lang="en-US" altLang="zh-CN" sz="1900" b="1" dirty="0">
                <a:latin typeface="宋体" panose="02010600030101010101" pitchFamily="2" charset="-122"/>
                <a:ea typeface="宋体" panose="02010600030101010101" pitchFamily="2" charset="-122"/>
              </a:rPr>
              <a:t>8</a:t>
            </a:r>
            <a:r>
              <a:rPr lang="zh-CN" altLang="en-US" sz="1900" b="1" dirty="0">
                <a:latin typeface="宋体" panose="02010600030101010101" pitchFamily="2" charset="-122"/>
                <a:ea typeface="宋体" panose="02010600030101010101" pitchFamily="2" charset="-122"/>
              </a:rPr>
              <a:t>字节</a:t>
            </a:r>
          </a:p>
        </p:txBody>
      </p:sp>
      <p:sp>
        <p:nvSpPr>
          <p:cNvPr id="118787" name="灯片编号占位符 5"/>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C817903A-F0A8-48C6-88BE-3F8985CE4412}" type="slidenum">
              <a:rPr altLang="zh-CN" dirty="0" smtClean="0">
                <a:solidFill>
                  <a:srgbClr val="919293"/>
                </a:solidFill>
                <a:ea typeface="黑体" panose="02010609060101010101" pitchFamily="49" charset="-122"/>
              </a:rPr>
              <a:pPr>
                <a:defRPr/>
              </a:pPr>
              <a:t>64</a:t>
            </a:fld>
            <a:endParaRPr lang="zh-CN" altLang="zh-CN" smtClean="0">
              <a:solidFill>
                <a:srgbClr val="919293"/>
              </a:solidFill>
              <a:ea typeface="黑体" panose="02010609060101010101" pitchFamily="49" charset="-122"/>
            </a:endParaRPr>
          </a:p>
        </p:txBody>
      </p:sp>
      <p:sp>
        <p:nvSpPr>
          <p:cNvPr id="137221" name="Rectangle 4"/>
          <p:cNvSpPr>
            <a:spLocks noChangeArrowheads="1"/>
          </p:cNvSpPr>
          <p:nvPr/>
        </p:nvSpPr>
        <p:spPr bwMode="auto">
          <a:xfrm>
            <a:off x="6108700" y="1765300"/>
            <a:ext cx="46101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zh-CN" altLang="en-US" b="1" u="sng">
                <a:latin typeface="Comic Sans MS" panose="030F0702030302020204" pitchFamily="66" charset="0"/>
              </a:rPr>
              <a:t>类型</a:t>
            </a:r>
            <a:r>
              <a:rPr lang="zh-CN" altLang="en-US" b="1">
                <a:latin typeface="Comic Sans MS" panose="030F0702030302020204" pitchFamily="66" charset="0"/>
              </a:rPr>
              <a:t>  </a:t>
            </a:r>
            <a:r>
              <a:rPr lang="zh-CN" altLang="en-US" b="1" u="sng">
                <a:latin typeface="Comic Sans MS" panose="030F0702030302020204" pitchFamily="66" charset="0"/>
              </a:rPr>
              <a:t>代码</a:t>
            </a:r>
            <a:r>
              <a:rPr lang="zh-CN" altLang="en-US" b="1">
                <a:latin typeface="Comic Sans MS" panose="030F0702030302020204" pitchFamily="66" charset="0"/>
              </a:rPr>
              <a:t>  </a:t>
            </a:r>
            <a:r>
              <a:rPr lang="zh-CN" altLang="en-US" b="1" u="sng">
                <a:latin typeface="Comic Sans MS" panose="030F0702030302020204" pitchFamily="66" charset="0"/>
              </a:rPr>
              <a:t>描述</a:t>
            </a:r>
            <a:endParaRPr lang="zh-CN" altLang="en-US" b="1">
              <a:latin typeface="Comic Sans MS" panose="030F0702030302020204" pitchFamily="66" charset="0"/>
            </a:endParaRPr>
          </a:p>
          <a:p>
            <a:r>
              <a:rPr lang="en-US" altLang="zh-CN" b="1">
                <a:latin typeface="Comic Sans MS" panose="030F0702030302020204" pitchFamily="66" charset="0"/>
              </a:rPr>
              <a:t>0        0     </a:t>
            </a:r>
            <a:r>
              <a:rPr lang="zh-CN" altLang="en-US" b="1">
                <a:latin typeface="Comic Sans MS" panose="030F0702030302020204" pitchFamily="66" charset="0"/>
              </a:rPr>
              <a:t>回应应答 </a:t>
            </a:r>
            <a:r>
              <a:rPr lang="en-US" altLang="zh-CN" b="1">
                <a:latin typeface="Comic Sans MS" panose="030F0702030302020204" pitchFamily="66" charset="0"/>
              </a:rPr>
              <a:t>(ping)</a:t>
            </a:r>
          </a:p>
          <a:p>
            <a:r>
              <a:rPr lang="en-US" altLang="zh-CN" b="1">
                <a:latin typeface="Comic Sans MS" panose="030F0702030302020204" pitchFamily="66" charset="0"/>
              </a:rPr>
              <a:t>3        0     </a:t>
            </a:r>
            <a:r>
              <a:rPr lang="zh-CN" altLang="en-US" b="1">
                <a:latin typeface="Comic Sans MS" panose="030F0702030302020204" pitchFamily="66" charset="0"/>
              </a:rPr>
              <a:t>目的网络不可到达</a:t>
            </a:r>
          </a:p>
          <a:p>
            <a:r>
              <a:rPr lang="en-US" altLang="zh-CN" b="1">
                <a:latin typeface="Comic Sans MS" panose="030F0702030302020204" pitchFamily="66" charset="0"/>
              </a:rPr>
              <a:t>3        1     </a:t>
            </a:r>
            <a:r>
              <a:rPr lang="zh-CN" altLang="en-US" b="1">
                <a:latin typeface="Comic Sans MS" panose="030F0702030302020204" pitchFamily="66" charset="0"/>
              </a:rPr>
              <a:t>目的主机不可到达</a:t>
            </a:r>
          </a:p>
          <a:p>
            <a:r>
              <a:rPr lang="en-US" altLang="zh-CN" b="1">
                <a:latin typeface="Comic Sans MS" panose="030F0702030302020204" pitchFamily="66" charset="0"/>
              </a:rPr>
              <a:t>3        2     </a:t>
            </a:r>
            <a:r>
              <a:rPr lang="zh-CN" altLang="en-US" b="1">
                <a:latin typeface="Comic Sans MS" panose="030F0702030302020204" pitchFamily="66" charset="0"/>
              </a:rPr>
              <a:t>目的协议不可到达</a:t>
            </a:r>
          </a:p>
          <a:p>
            <a:r>
              <a:rPr lang="en-US" altLang="zh-CN" b="1">
                <a:latin typeface="Comic Sans MS" panose="030F0702030302020204" pitchFamily="66" charset="0"/>
              </a:rPr>
              <a:t>3        3     </a:t>
            </a:r>
            <a:r>
              <a:rPr lang="zh-CN" altLang="en-US" b="1">
                <a:latin typeface="Comic Sans MS" panose="030F0702030302020204" pitchFamily="66" charset="0"/>
              </a:rPr>
              <a:t>目的端口不可达到</a:t>
            </a:r>
          </a:p>
          <a:p>
            <a:r>
              <a:rPr lang="en-US" altLang="zh-CN" b="1">
                <a:latin typeface="Comic Sans MS" panose="030F0702030302020204" pitchFamily="66" charset="0"/>
              </a:rPr>
              <a:t>3        6     </a:t>
            </a:r>
            <a:r>
              <a:rPr lang="zh-CN" altLang="en-US" b="1">
                <a:latin typeface="Comic Sans MS" panose="030F0702030302020204" pitchFamily="66" charset="0"/>
              </a:rPr>
              <a:t>不知道的目的网络</a:t>
            </a:r>
          </a:p>
          <a:p>
            <a:r>
              <a:rPr lang="en-US" altLang="zh-CN" b="1">
                <a:latin typeface="Comic Sans MS" panose="030F0702030302020204" pitchFamily="66" charset="0"/>
              </a:rPr>
              <a:t>3        7     </a:t>
            </a:r>
            <a:r>
              <a:rPr lang="zh-CN" altLang="en-US" b="1">
                <a:latin typeface="Comic Sans MS" panose="030F0702030302020204" pitchFamily="66" charset="0"/>
              </a:rPr>
              <a:t>不知道的目的主机</a:t>
            </a:r>
          </a:p>
          <a:p>
            <a:r>
              <a:rPr lang="en-US" altLang="zh-CN" b="1">
                <a:latin typeface="Comic Sans MS" panose="030F0702030302020204" pitchFamily="66" charset="0"/>
              </a:rPr>
              <a:t>4        0     </a:t>
            </a:r>
            <a:r>
              <a:rPr lang="zh-CN" altLang="en-US" b="1">
                <a:latin typeface="Comic Sans MS" panose="030F0702030302020204" pitchFamily="66" charset="0"/>
              </a:rPr>
              <a:t>源端抑制 </a:t>
            </a:r>
            <a:r>
              <a:rPr lang="en-US" altLang="zh-CN" b="1">
                <a:latin typeface="Comic Sans MS" panose="030F0702030302020204" pitchFamily="66" charset="0"/>
              </a:rPr>
              <a:t>(</a:t>
            </a:r>
            <a:r>
              <a:rPr lang="zh-CN" altLang="en-US" b="1">
                <a:latin typeface="Comic Sans MS" panose="030F0702030302020204" pitchFamily="66" charset="0"/>
              </a:rPr>
              <a:t>拥塞控制 </a:t>
            </a:r>
            <a:r>
              <a:rPr lang="en-US" altLang="zh-CN" b="1">
                <a:latin typeface="Comic Sans MS" panose="030F0702030302020204" pitchFamily="66" charset="0"/>
              </a:rPr>
              <a:t>– </a:t>
            </a:r>
            <a:r>
              <a:rPr lang="zh-CN" altLang="en-US" b="1">
                <a:latin typeface="Comic Sans MS" panose="030F0702030302020204" pitchFamily="66" charset="0"/>
              </a:rPr>
              <a:t>不用</a:t>
            </a:r>
            <a:r>
              <a:rPr lang="en-US" altLang="zh-CN" b="1">
                <a:latin typeface="Comic Sans MS" panose="030F0702030302020204" pitchFamily="66" charset="0"/>
              </a:rPr>
              <a:t>)</a:t>
            </a:r>
          </a:p>
          <a:p>
            <a:r>
              <a:rPr lang="en-US" altLang="zh-CN" b="1">
                <a:latin typeface="Comic Sans MS" panose="030F0702030302020204" pitchFamily="66" charset="0"/>
              </a:rPr>
              <a:t>8        0      </a:t>
            </a:r>
            <a:r>
              <a:rPr lang="zh-CN" altLang="en-US" b="1">
                <a:latin typeface="Comic Sans MS" panose="030F0702030302020204" pitchFamily="66" charset="0"/>
              </a:rPr>
              <a:t>回应请求 </a:t>
            </a:r>
            <a:r>
              <a:rPr lang="en-US" altLang="zh-CN" b="1">
                <a:latin typeface="Comic Sans MS" panose="030F0702030302020204" pitchFamily="66" charset="0"/>
              </a:rPr>
              <a:t>(ping)</a:t>
            </a:r>
          </a:p>
          <a:p>
            <a:r>
              <a:rPr lang="en-US" altLang="zh-CN" b="1">
                <a:latin typeface="Comic Sans MS" panose="030F0702030302020204" pitchFamily="66" charset="0"/>
              </a:rPr>
              <a:t>9        0      </a:t>
            </a:r>
            <a:r>
              <a:rPr lang="zh-CN" altLang="en-US" b="1">
                <a:latin typeface="Comic Sans MS" panose="030F0702030302020204" pitchFamily="66" charset="0"/>
              </a:rPr>
              <a:t>路由器公告</a:t>
            </a:r>
          </a:p>
          <a:p>
            <a:r>
              <a:rPr lang="en-US" altLang="zh-CN" b="1">
                <a:latin typeface="Comic Sans MS" panose="030F0702030302020204" pitchFamily="66" charset="0"/>
              </a:rPr>
              <a:t>10      0       </a:t>
            </a:r>
            <a:r>
              <a:rPr lang="zh-CN" altLang="en-US" b="1">
                <a:latin typeface="Comic Sans MS" panose="030F0702030302020204" pitchFamily="66" charset="0"/>
              </a:rPr>
              <a:t>路由器发现</a:t>
            </a:r>
          </a:p>
          <a:p>
            <a:r>
              <a:rPr lang="en-US" altLang="zh-CN" b="1">
                <a:latin typeface="Comic Sans MS" panose="030F0702030302020204" pitchFamily="66" charset="0"/>
              </a:rPr>
              <a:t>11      0       TTL </a:t>
            </a:r>
            <a:r>
              <a:rPr lang="zh-CN" altLang="en-US" b="1">
                <a:latin typeface="Comic Sans MS" panose="030F0702030302020204" pitchFamily="66" charset="0"/>
              </a:rPr>
              <a:t>过期</a:t>
            </a:r>
          </a:p>
          <a:p>
            <a:r>
              <a:rPr lang="en-US" altLang="zh-CN" b="1">
                <a:latin typeface="Comic Sans MS" panose="030F0702030302020204" pitchFamily="66" charset="0"/>
              </a:rPr>
              <a:t>12      0       IP</a:t>
            </a:r>
            <a:r>
              <a:rPr lang="zh-CN" altLang="en-US" b="1">
                <a:latin typeface="Comic Sans MS" panose="030F0702030302020204" pitchFamily="66" charset="0"/>
              </a:rPr>
              <a:t>首部损坏</a:t>
            </a:r>
          </a:p>
        </p:txBody>
      </p:sp>
    </p:spTree>
    <p:extLst>
      <p:ext uri="{BB962C8B-B14F-4D97-AF65-F5344CB8AC3E}">
        <p14:creationId xmlns:p14="http://schemas.microsoft.com/office/powerpoint/2010/main" val="19616695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2043114" y="219075"/>
            <a:ext cx="6721475" cy="700088"/>
          </a:xfrm>
        </p:spPr>
        <p:txBody>
          <a:bodyPr>
            <a:normAutofit/>
          </a:bodyPr>
          <a:lstStyle/>
          <a:p>
            <a:pPr eaLnBrk="1" hangingPunct="1"/>
            <a:r>
              <a:rPr lang="en-US" altLang="zh-CN" sz="3200" b="1" dirty="0" smtClean="0">
                <a:latin typeface="宋体" panose="02010600030101010101" pitchFamily="2" charset="-122"/>
                <a:ea typeface="宋体" panose="02010600030101010101" pitchFamily="2" charset="-122"/>
              </a:rPr>
              <a:t>Traceroute </a:t>
            </a:r>
            <a:r>
              <a:rPr lang="zh-CN" altLang="en-US" sz="3200" b="1" dirty="0" smtClean="0">
                <a:latin typeface="宋体" panose="02010600030101010101" pitchFamily="2" charset="-122"/>
                <a:ea typeface="宋体" panose="02010600030101010101" pitchFamily="2" charset="-122"/>
              </a:rPr>
              <a:t>和 </a:t>
            </a:r>
            <a:r>
              <a:rPr lang="en-US" altLang="zh-CN" sz="3200" b="1" dirty="0" smtClean="0">
                <a:latin typeface="宋体" panose="02010600030101010101" pitchFamily="2" charset="-122"/>
                <a:ea typeface="宋体" panose="02010600030101010101" pitchFamily="2" charset="-122"/>
              </a:rPr>
              <a:t>ICMP</a:t>
            </a:r>
          </a:p>
        </p:txBody>
      </p:sp>
      <p:sp>
        <p:nvSpPr>
          <p:cNvPr id="139267" name="Rectangle 3"/>
          <p:cNvSpPr>
            <a:spLocks noGrp="1" noChangeArrowheads="1"/>
          </p:cNvSpPr>
          <p:nvPr>
            <p:ph sz="half" idx="1"/>
          </p:nvPr>
        </p:nvSpPr>
        <p:spPr>
          <a:xfrm>
            <a:off x="2016287" y="1393738"/>
            <a:ext cx="3973512" cy="4425950"/>
          </a:xfrm>
        </p:spPr>
        <p:txBody>
          <a:bodyPr>
            <a:normAutofit/>
          </a:bodyPr>
          <a:lstStyle/>
          <a:p>
            <a:pPr eaLnBrk="1" hangingPunct="1">
              <a:lnSpc>
                <a:spcPct val="100000"/>
              </a:lnSpc>
            </a:pPr>
            <a:r>
              <a:rPr lang="zh-CN" altLang="en-US" sz="2000" b="1" dirty="0">
                <a:latin typeface="宋体" panose="02010600030101010101" pitchFamily="2" charset="-122"/>
                <a:ea typeface="宋体" panose="02010600030101010101" pitchFamily="2" charset="-122"/>
              </a:rPr>
              <a:t>源端发送一系列的</a:t>
            </a:r>
            <a:r>
              <a:rPr lang="en-US" altLang="zh-CN" sz="2000" b="1" dirty="0">
                <a:latin typeface="宋体" panose="02010600030101010101" pitchFamily="2" charset="-122"/>
                <a:ea typeface="宋体" panose="02010600030101010101" pitchFamily="2" charset="-122"/>
              </a:rPr>
              <a:t>IP</a:t>
            </a:r>
            <a:r>
              <a:rPr lang="zh-CN" altLang="en-US" sz="2000" b="1" dirty="0">
                <a:latin typeface="宋体" panose="02010600030101010101" pitchFamily="2" charset="-122"/>
                <a:ea typeface="宋体" panose="02010600030101010101" pitchFamily="2" charset="-122"/>
              </a:rPr>
              <a:t>分组给目的端</a:t>
            </a:r>
          </a:p>
          <a:p>
            <a:pPr marL="715963" lvl="1" indent="-271463" defTabSz="0">
              <a:lnSpc>
                <a:spcPct val="100000"/>
              </a:lnSpc>
              <a:spcAft>
                <a:spcPct val="0"/>
              </a:spcAft>
            </a:pPr>
            <a:r>
              <a:rPr lang="zh-CN" altLang="en-US" sz="2000" b="1" dirty="0">
                <a:latin typeface="宋体" panose="02010600030101010101" pitchFamily="2" charset="-122"/>
                <a:ea typeface="宋体" panose="02010600030101010101" pitchFamily="2" charset="-122"/>
              </a:rPr>
              <a:t>第一个分组  </a:t>
            </a:r>
            <a:r>
              <a:rPr lang="en-US" altLang="zh-CN" sz="2000" b="1" dirty="0">
                <a:latin typeface="宋体" panose="02010600030101010101" pitchFamily="2" charset="-122"/>
                <a:ea typeface="宋体" panose="02010600030101010101" pitchFamily="2" charset="-122"/>
              </a:rPr>
              <a:t>TTL =1</a:t>
            </a:r>
          </a:p>
          <a:p>
            <a:pPr marL="715963" lvl="1" indent="-271463" defTabSz="0">
              <a:lnSpc>
                <a:spcPct val="100000"/>
              </a:lnSpc>
              <a:spcAft>
                <a:spcPct val="0"/>
              </a:spcAft>
            </a:pPr>
            <a:r>
              <a:rPr lang="zh-CN" altLang="en-US" sz="2000" b="1" dirty="0">
                <a:latin typeface="宋体" panose="02010600030101010101" pitchFamily="2" charset="-122"/>
                <a:ea typeface="宋体" panose="02010600030101010101" pitchFamily="2" charset="-122"/>
              </a:rPr>
              <a:t>第二个   </a:t>
            </a:r>
            <a:r>
              <a:rPr lang="en-US" altLang="zh-CN" sz="2000" b="1" dirty="0">
                <a:latin typeface="宋体" panose="02010600030101010101" pitchFamily="2" charset="-122"/>
                <a:ea typeface="宋体" panose="02010600030101010101" pitchFamily="2" charset="-122"/>
              </a:rPr>
              <a:t>TTL=2, </a:t>
            </a:r>
            <a:r>
              <a:rPr lang="zh-CN" altLang="en-US" sz="2000" b="1" dirty="0">
                <a:latin typeface="宋体" panose="02010600030101010101" pitchFamily="2" charset="-122"/>
                <a:ea typeface="宋体" panose="02010600030101010101" pitchFamily="2" charset="-122"/>
              </a:rPr>
              <a:t>等</a:t>
            </a:r>
            <a:r>
              <a:rPr lang="en-US" altLang="zh-CN" sz="2000" b="1" dirty="0">
                <a:latin typeface="宋体" panose="02010600030101010101" pitchFamily="2" charset="-122"/>
                <a:ea typeface="宋体" panose="02010600030101010101" pitchFamily="2" charset="-122"/>
              </a:rPr>
              <a:t>.</a:t>
            </a:r>
          </a:p>
          <a:p>
            <a:pPr eaLnBrk="1" hangingPunct="1">
              <a:lnSpc>
                <a:spcPct val="100000"/>
              </a:lnSpc>
            </a:pPr>
            <a:r>
              <a:rPr lang="zh-CN" altLang="en-US" sz="2000" b="1" dirty="0">
                <a:latin typeface="宋体" panose="02010600030101010101" pitchFamily="2" charset="-122"/>
                <a:ea typeface="宋体" panose="02010600030101010101" pitchFamily="2" charset="-122"/>
              </a:rPr>
              <a:t>当第</a:t>
            </a:r>
            <a:r>
              <a:rPr lang="en-US" altLang="zh-CN" sz="2000" b="1" dirty="0">
                <a:latin typeface="宋体" panose="02010600030101010101" pitchFamily="2" charset="-122"/>
                <a:ea typeface="宋体" panose="02010600030101010101" pitchFamily="2" charset="-122"/>
              </a:rPr>
              <a:t>n</a:t>
            </a:r>
            <a:r>
              <a:rPr lang="zh-CN" altLang="en-US" sz="2000" b="1" dirty="0">
                <a:latin typeface="宋体" panose="02010600030101010101" pitchFamily="2" charset="-122"/>
                <a:ea typeface="宋体" panose="02010600030101010101" pitchFamily="2" charset="-122"/>
              </a:rPr>
              <a:t>个分组到达第</a:t>
            </a:r>
            <a:r>
              <a:rPr lang="en-US" altLang="zh-CN" sz="2000" b="1" dirty="0">
                <a:latin typeface="宋体" panose="02010600030101010101" pitchFamily="2" charset="-122"/>
                <a:ea typeface="宋体" panose="02010600030101010101" pitchFamily="2" charset="-122"/>
              </a:rPr>
              <a:t>n</a:t>
            </a:r>
            <a:r>
              <a:rPr lang="zh-CN" altLang="en-US" sz="2000" b="1" dirty="0">
                <a:latin typeface="宋体" panose="02010600030101010101" pitchFamily="2" charset="-122"/>
                <a:ea typeface="宋体" panose="02010600030101010101" pitchFamily="2" charset="-122"/>
              </a:rPr>
              <a:t>个路由器时</a:t>
            </a:r>
          </a:p>
          <a:p>
            <a:pPr marL="715963" lvl="1" indent="-271463" defTabSz="0">
              <a:lnSpc>
                <a:spcPct val="100000"/>
              </a:lnSpc>
              <a:spcAft>
                <a:spcPct val="0"/>
              </a:spcAft>
            </a:pPr>
            <a:r>
              <a:rPr lang="zh-CN" altLang="en-US" sz="2000" b="1" dirty="0">
                <a:latin typeface="宋体" panose="02010600030101010101" pitchFamily="2" charset="-122"/>
                <a:ea typeface="宋体" panose="02010600030101010101" pitchFamily="2" charset="-122"/>
              </a:rPr>
              <a:t>路由器丢弃该分组</a:t>
            </a:r>
          </a:p>
          <a:p>
            <a:pPr marL="715963" lvl="1" indent="-271463" defTabSz="0">
              <a:lnSpc>
                <a:spcPct val="100000"/>
              </a:lnSpc>
              <a:spcAft>
                <a:spcPct val="0"/>
              </a:spcAft>
            </a:pPr>
            <a:r>
              <a:rPr lang="zh-CN" altLang="en-US" sz="2000" b="1" dirty="0">
                <a:latin typeface="宋体" panose="02010600030101010101" pitchFamily="2" charset="-122"/>
                <a:ea typeface="宋体" panose="02010600030101010101" pitchFamily="2" charset="-122"/>
              </a:rPr>
              <a:t>并给源端发送一个</a:t>
            </a:r>
            <a:r>
              <a:rPr lang="en-US" altLang="zh-CN" sz="2000" b="1" dirty="0">
                <a:solidFill>
                  <a:schemeClr val="accent2"/>
                </a:solidFill>
                <a:latin typeface="宋体" panose="02010600030101010101" pitchFamily="2" charset="-122"/>
                <a:ea typeface="宋体" panose="02010600030101010101" pitchFamily="2" charset="-122"/>
              </a:rPr>
              <a:t>ICMP</a:t>
            </a:r>
            <a:r>
              <a:rPr lang="zh-CN" altLang="en-US" sz="2000" b="1" dirty="0">
                <a:solidFill>
                  <a:schemeClr val="accent2"/>
                </a:solidFill>
                <a:latin typeface="宋体" panose="02010600030101010101" pitchFamily="2" charset="-122"/>
                <a:ea typeface="宋体" panose="02010600030101010101" pitchFamily="2" charset="-122"/>
              </a:rPr>
              <a:t>报文</a:t>
            </a:r>
            <a:r>
              <a:rPr lang="zh-CN" altLang="en-US" sz="2000" b="1" dirty="0">
                <a:latin typeface="宋体" panose="02010600030101010101" pitchFamily="2" charset="-122"/>
                <a:ea typeface="宋体" panose="02010600030101010101" pitchFamily="2" charset="-122"/>
              </a:rPr>
              <a:t> </a:t>
            </a:r>
            <a:r>
              <a:rPr lang="en-US" altLang="zh-CN" sz="2000" b="1" dirty="0">
                <a:latin typeface="宋体" panose="02010600030101010101" pitchFamily="2" charset="-122"/>
                <a:ea typeface="宋体" panose="02010600030101010101" pitchFamily="2" charset="-122"/>
              </a:rPr>
              <a:t>(type 11, code 0)</a:t>
            </a:r>
          </a:p>
          <a:p>
            <a:pPr marL="715963" lvl="1" indent="-271463" defTabSz="0">
              <a:lnSpc>
                <a:spcPct val="100000"/>
              </a:lnSpc>
              <a:spcAft>
                <a:spcPct val="0"/>
              </a:spcAft>
            </a:pPr>
            <a:r>
              <a:rPr lang="zh-CN" altLang="en-US" sz="2000" b="1" dirty="0">
                <a:latin typeface="宋体" panose="02010600030101010101" pitchFamily="2" charset="-122"/>
                <a:ea typeface="宋体" panose="02010600030101010101" pitchFamily="2" charset="-122"/>
              </a:rPr>
              <a:t>这个报文包含了路由器的名称和</a:t>
            </a:r>
            <a:r>
              <a:rPr lang="en-US" altLang="zh-CN" sz="2000" b="1" dirty="0">
                <a:latin typeface="宋体" panose="02010600030101010101" pitchFamily="2" charset="-122"/>
                <a:ea typeface="宋体" panose="02010600030101010101" pitchFamily="2" charset="-122"/>
              </a:rPr>
              <a:t>IP</a:t>
            </a:r>
            <a:r>
              <a:rPr lang="zh-CN" altLang="en-US" sz="2000" b="1" dirty="0">
                <a:latin typeface="宋体" panose="02010600030101010101" pitchFamily="2" charset="-122"/>
                <a:ea typeface="宋体" panose="02010600030101010101" pitchFamily="2" charset="-122"/>
              </a:rPr>
              <a:t>地址</a:t>
            </a:r>
          </a:p>
        </p:txBody>
      </p:sp>
      <p:sp>
        <p:nvSpPr>
          <p:cNvPr id="113668" name="Rectangle 4"/>
          <p:cNvSpPr>
            <a:spLocks noGrp="1" noChangeArrowheads="1"/>
          </p:cNvSpPr>
          <p:nvPr>
            <p:ph sz="half" idx="2" hasCustomPrompt="1"/>
          </p:nvPr>
        </p:nvSpPr>
        <p:spPr>
          <a:xfrm>
            <a:off x="6446838" y="1460500"/>
            <a:ext cx="3973512" cy="4425950"/>
          </a:xfrm>
        </p:spPr>
        <p:txBody>
          <a:bodyPr>
            <a:normAutofit/>
          </a:bodyPr>
          <a:lstStyle/>
          <a:p>
            <a:pPr eaLnBrk="1" hangingPunct="1">
              <a:defRPr/>
            </a:pPr>
            <a:r>
              <a:rPr lang="zh-CN" altLang="en-US" sz="2000" b="1" dirty="0">
                <a:latin typeface="宋体" panose="02010600030101010101" pitchFamily="2" charset="-122"/>
                <a:ea typeface="宋体" panose="02010600030101010101" pitchFamily="2" charset="-122"/>
              </a:rPr>
              <a:t>当源端收到</a:t>
            </a:r>
            <a:r>
              <a:rPr lang="en-US" altLang="zh-CN" sz="2000" b="1" dirty="0">
                <a:latin typeface="宋体" panose="02010600030101010101" pitchFamily="2" charset="-122"/>
                <a:ea typeface="宋体" panose="02010600030101010101" pitchFamily="2" charset="-122"/>
              </a:rPr>
              <a:t>ICMP</a:t>
            </a:r>
            <a:r>
              <a:rPr lang="zh-CN" altLang="en-US" sz="2000" b="1" dirty="0">
                <a:latin typeface="宋体" panose="02010600030101010101" pitchFamily="2" charset="-122"/>
                <a:ea typeface="宋体" panose="02010600030101010101" pitchFamily="2" charset="-122"/>
              </a:rPr>
              <a:t>报文时，计算传输往返时间</a:t>
            </a:r>
            <a:r>
              <a:rPr lang="en-US" altLang="zh-CN" sz="2000" b="1" dirty="0">
                <a:latin typeface="宋体" panose="02010600030101010101" pitchFamily="2" charset="-122"/>
                <a:ea typeface="宋体" panose="02010600030101010101" pitchFamily="2" charset="-122"/>
              </a:rPr>
              <a:t>RTT</a:t>
            </a:r>
          </a:p>
          <a:p>
            <a:pPr eaLnBrk="1" hangingPunct="1">
              <a:defRPr/>
            </a:pPr>
            <a:r>
              <a:rPr lang="zh-CN" altLang="en-US" sz="2000" b="1" dirty="0">
                <a:latin typeface="宋体" panose="02010600030101010101" pitchFamily="2" charset="-122"/>
                <a:ea typeface="宋体" panose="02010600030101010101" pitchFamily="2" charset="-122"/>
              </a:rPr>
              <a:t>对每个</a:t>
            </a:r>
            <a:r>
              <a:rPr lang="en-US" altLang="zh-CN" sz="2000" b="1" dirty="0">
                <a:latin typeface="宋体" panose="02010600030101010101" pitchFamily="2" charset="-122"/>
                <a:ea typeface="宋体" panose="02010600030101010101" pitchFamily="2" charset="-122"/>
              </a:rPr>
              <a:t>TTL</a:t>
            </a:r>
            <a:r>
              <a:rPr lang="zh-CN" altLang="en-US" sz="2000" b="1" dirty="0">
                <a:latin typeface="宋体" panose="02010600030101010101" pitchFamily="2" charset="-122"/>
                <a:ea typeface="宋体" panose="02010600030101010101" pitchFamily="2" charset="-122"/>
              </a:rPr>
              <a:t>作三次</a:t>
            </a:r>
          </a:p>
          <a:p>
            <a:pPr eaLnBrk="1" hangingPunct="1">
              <a:buFontTx/>
              <a:buNone/>
              <a:defRPr/>
            </a:pPr>
            <a:r>
              <a:rPr lang="zh-CN" altLang="en-US" sz="2000" b="1" u="sng" dirty="0">
                <a:solidFill>
                  <a:schemeClr val="tx2"/>
                </a:solidFill>
                <a:latin typeface="宋体" panose="02010600030101010101" pitchFamily="2" charset="-122"/>
                <a:ea typeface="宋体" panose="02010600030101010101" pitchFamily="2" charset="-122"/>
              </a:rPr>
              <a:t>停止发送的根据</a:t>
            </a:r>
          </a:p>
          <a:p>
            <a:pPr eaLnBrk="1" hangingPunct="1">
              <a:defRPr/>
            </a:pPr>
            <a:r>
              <a:rPr lang="en-US" altLang="zh-CN" sz="2000" b="1" dirty="0">
                <a:latin typeface="宋体" panose="02010600030101010101" pitchFamily="2" charset="-122"/>
                <a:ea typeface="宋体" panose="02010600030101010101" pitchFamily="2" charset="-122"/>
              </a:rPr>
              <a:t>IP</a:t>
            </a:r>
            <a:r>
              <a:rPr lang="zh-CN" altLang="en-US" sz="2000" b="1" dirty="0">
                <a:latin typeface="宋体" panose="02010600030101010101" pitchFamily="2" charset="-122"/>
                <a:ea typeface="宋体" panose="02010600030101010101" pitchFamily="2" charset="-122"/>
              </a:rPr>
              <a:t>报文最终到达目的端</a:t>
            </a:r>
          </a:p>
          <a:p>
            <a:pPr eaLnBrk="1" hangingPunct="1">
              <a:defRPr/>
            </a:pPr>
            <a:r>
              <a:rPr lang="zh-CN" altLang="en-US" sz="2000" b="1" dirty="0">
                <a:latin typeface="宋体" panose="02010600030101010101" pitchFamily="2" charset="-122"/>
                <a:ea typeface="宋体" panose="02010600030101010101" pitchFamily="2" charset="-122"/>
              </a:rPr>
              <a:t>目的端返回回应应答的 </a:t>
            </a:r>
            <a:r>
              <a:rPr lang="en-US" altLang="zh-CN" sz="2000" b="1" dirty="0">
                <a:latin typeface="宋体" panose="02010600030101010101" pitchFamily="2" charset="-122"/>
                <a:ea typeface="宋体" panose="02010600030101010101" pitchFamily="2" charset="-122"/>
              </a:rPr>
              <a:t>ICMP </a:t>
            </a:r>
            <a:r>
              <a:rPr lang="zh-CN" altLang="en-US" sz="2000" b="1" dirty="0">
                <a:latin typeface="宋体" panose="02010600030101010101" pitchFamily="2" charset="-122"/>
                <a:ea typeface="宋体" panose="02010600030101010101" pitchFamily="2" charset="-122"/>
              </a:rPr>
              <a:t>报文 </a:t>
            </a:r>
            <a:r>
              <a:rPr lang="en-US" altLang="zh-CN" sz="2000" b="1" dirty="0">
                <a:latin typeface="宋体" panose="02010600030101010101" pitchFamily="2" charset="-122"/>
                <a:ea typeface="宋体" panose="02010600030101010101" pitchFamily="2" charset="-122"/>
              </a:rPr>
              <a:t>(type 0, code 0)</a:t>
            </a:r>
          </a:p>
          <a:p>
            <a:pPr eaLnBrk="1" hangingPunct="1">
              <a:defRPr/>
            </a:pPr>
            <a:r>
              <a:rPr lang="zh-CN" altLang="en-US" sz="2000" b="1" dirty="0">
                <a:latin typeface="宋体" panose="02010600030101010101" pitchFamily="2" charset="-122"/>
                <a:ea typeface="宋体" panose="02010600030101010101" pitchFamily="2" charset="-122"/>
              </a:rPr>
              <a:t>源端收到此报文，停止发送</a:t>
            </a:r>
          </a:p>
        </p:txBody>
      </p:sp>
      <p:sp>
        <p:nvSpPr>
          <p:cNvPr id="120836" name="灯片编号占位符 5"/>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56797DE3-2694-4B40-8E9E-D3862299FBE1}" type="slidenum">
              <a:rPr altLang="zh-CN" dirty="0" smtClean="0">
                <a:solidFill>
                  <a:srgbClr val="919293"/>
                </a:solidFill>
                <a:ea typeface="黑体" panose="02010609060101010101" pitchFamily="49" charset="-122"/>
              </a:rPr>
              <a:pPr>
                <a:defRPr/>
              </a:pPr>
              <a:t>65</a:t>
            </a:fld>
            <a:endParaRPr lang="zh-CN" altLang="zh-CN" smtClean="0">
              <a:solidFill>
                <a:srgbClr val="919293"/>
              </a:solidFill>
              <a:ea typeface="黑体" panose="02010609060101010101" pitchFamily="49" charset="-122"/>
            </a:endParaRPr>
          </a:p>
        </p:txBody>
      </p:sp>
      <p:grpSp>
        <p:nvGrpSpPr>
          <p:cNvPr id="139270" name="组合 6"/>
          <p:cNvGrpSpPr>
            <a:grpSpLocks/>
          </p:cNvGrpSpPr>
          <p:nvPr/>
        </p:nvGrpSpPr>
        <p:grpSpPr bwMode="auto">
          <a:xfrm>
            <a:off x="2003425" y="5795963"/>
            <a:ext cx="6802438" cy="742950"/>
            <a:chOff x="815" y="8728"/>
            <a:chExt cx="10713" cy="1169"/>
          </a:xfrm>
        </p:grpSpPr>
        <p:sp>
          <p:nvSpPr>
            <p:cNvPr id="139280" name="Line 38"/>
            <p:cNvSpPr>
              <a:spLocks noChangeShapeType="1"/>
            </p:cNvSpPr>
            <p:nvPr/>
          </p:nvSpPr>
          <p:spPr bwMode="auto">
            <a:xfrm>
              <a:off x="2025" y="9270"/>
              <a:ext cx="455" cy="4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281" name="Line 105"/>
            <p:cNvSpPr>
              <a:spLocks noChangeShapeType="1"/>
            </p:cNvSpPr>
            <p:nvPr/>
          </p:nvSpPr>
          <p:spPr bwMode="auto">
            <a:xfrm flipV="1">
              <a:off x="3275" y="9350"/>
              <a:ext cx="723" cy="3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282" name="Line 106"/>
            <p:cNvSpPr>
              <a:spLocks noChangeShapeType="1"/>
            </p:cNvSpPr>
            <p:nvPr/>
          </p:nvSpPr>
          <p:spPr bwMode="auto">
            <a:xfrm>
              <a:off x="4748" y="9325"/>
              <a:ext cx="765" cy="3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283" name="Line 108"/>
            <p:cNvSpPr>
              <a:spLocks noChangeShapeType="1"/>
            </p:cNvSpPr>
            <p:nvPr/>
          </p:nvSpPr>
          <p:spPr bwMode="auto">
            <a:xfrm flipH="1">
              <a:off x="4373" y="8903"/>
              <a:ext cx="550"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284" name="Line 113"/>
            <p:cNvSpPr>
              <a:spLocks noChangeShapeType="1"/>
            </p:cNvSpPr>
            <p:nvPr/>
          </p:nvSpPr>
          <p:spPr bwMode="auto">
            <a:xfrm flipH="1">
              <a:off x="6285" y="9420"/>
              <a:ext cx="978" cy="2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285" name="Line 260"/>
            <p:cNvSpPr>
              <a:spLocks noChangeShapeType="1"/>
            </p:cNvSpPr>
            <p:nvPr/>
          </p:nvSpPr>
          <p:spPr bwMode="auto">
            <a:xfrm>
              <a:off x="8048" y="9365"/>
              <a:ext cx="765" cy="3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286" name="Line 261"/>
            <p:cNvSpPr>
              <a:spLocks noChangeShapeType="1"/>
            </p:cNvSpPr>
            <p:nvPr/>
          </p:nvSpPr>
          <p:spPr bwMode="auto">
            <a:xfrm flipH="1">
              <a:off x="9525" y="9280"/>
              <a:ext cx="878" cy="4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287" name="Line 292"/>
            <p:cNvSpPr>
              <a:spLocks noChangeShapeType="1"/>
            </p:cNvSpPr>
            <p:nvPr/>
          </p:nvSpPr>
          <p:spPr bwMode="auto">
            <a:xfrm>
              <a:off x="7353" y="8883"/>
              <a:ext cx="360" cy="4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288" name="Line 295"/>
            <p:cNvSpPr>
              <a:spLocks noChangeShapeType="1"/>
            </p:cNvSpPr>
            <p:nvPr/>
          </p:nvSpPr>
          <p:spPr bwMode="auto">
            <a:xfrm>
              <a:off x="5893" y="9053"/>
              <a:ext cx="10" cy="4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289" name="Text Box 300"/>
            <p:cNvSpPr txBox="1">
              <a:spLocks noChangeArrowheads="1"/>
            </p:cNvSpPr>
            <p:nvPr/>
          </p:nvSpPr>
          <p:spPr bwMode="auto">
            <a:xfrm>
              <a:off x="2185" y="8828"/>
              <a:ext cx="169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CC0000"/>
                  </a:solidFill>
                  <a:latin typeface="Arial" panose="020B0604020202020204" pitchFamily="34" charset="0"/>
                  <a:ea typeface="MS PGothic" panose="020B0600070205080204" pitchFamily="34" charset="-128"/>
                </a:rPr>
                <a:t>3 probes</a:t>
              </a:r>
            </a:p>
          </p:txBody>
        </p:sp>
        <p:sp>
          <p:nvSpPr>
            <p:cNvPr id="139290" name="Text Box 304"/>
            <p:cNvSpPr txBox="1">
              <a:spLocks noChangeArrowheads="1"/>
            </p:cNvSpPr>
            <p:nvPr/>
          </p:nvSpPr>
          <p:spPr bwMode="auto">
            <a:xfrm>
              <a:off x="4765" y="8788"/>
              <a:ext cx="169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CC0000"/>
                  </a:solidFill>
                  <a:latin typeface="Arial" panose="020B0604020202020204" pitchFamily="34" charset="0"/>
                  <a:ea typeface="MS PGothic" panose="020B0600070205080204" pitchFamily="34" charset="-128"/>
                </a:rPr>
                <a:t>3 probes</a:t>
              </a:r>
            </a:p>
          </p:txBody>
        </p:sp>
        <p:grpSp>
          <p:nvGrpSpPr>
            <p:cNvPr id="139291" name="Group 21"/>
            <p:cNvGrpSpPr>
              <a:grpSpLocks/>
            </p:cNvGrpSpPr>
            <p:nvPr/>
          </p:nvGrpSpPr>
          <p:grpSpPr bwMode="auto">
            <a:xfrm>
              <a:off x="815" y="8728"/>
              <a:ext cx="1293" cy="1085"/>
              <a:chOff x="-44" y="1473"/>
              <a:chExt cx="981" cy="1105"/>
            </a:xfrm>
          </p:grpSpPr>
          <p:pic>
            <p:nvPicPr>
              <p:cNvPr id="139334" name="Picture 22"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335" name="Freeform 23"/>
              <p:cNvSpPr>
                <a:spLocks noChangeArrowheads="1"/>
              </p:cNvSpPr>
              <p:nvPr/>
            </p:nvSpPr>
            <p:spPr bwMode="auto">
              <a:xfrm flipH="1">
                <a:off x="374" y="1579"/>
                <a:ext cx="477" cy="506"/>
              </a:xfrm>
              <a:custGeom>
                <a:avLst/>
                <a:gdLst>
                  <a:gd name="T0" fmla="*/ 0 w 356"/>
                  <a:gd name="T1" fmla="*/ 0 h 368"/>
                  <a:gd name="T2" fmla="*/ 402 w 356"/>
                  <a:gd name="T3" fmla="*/ 19 h 368"/>
                  <a:gd name="T4" fmla="*/ 477 w 356"/>
                  <a:gd name="T5" fmla="*/ 404 h 368"/>
                  <a:gd name="T6" fmla="*/ 105 w 356"/>
                  <a:gd name="T7" fmla="*/ 50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9292" name="Group 24"/>
            <p:cNvGrpSpPr>
              <a:grpSpLocks/>
            </p:cNvGrpSpPr>
            <p:nvPr/>
          </p:nvGrpSpPr>
          <p:grpSpPr bwMode="auto">
            <a:xfrm flipH="1">
              <a:off x="10340" y="8788"/>
              <a:ext cx="1188" cy="1055"/>
              <a:chOff x="-44" y="1473"/>
              <a:chExt cx="981" cy="1105"/>
            </a:xfrm>
          </p:grpSpPr>
          <p:pic>
            <p:nvPicPr>
              <p:cNvPr id="139332" name="Picture 2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333" name="Freeform 26"/>
              <p:cNvSpPr>
                <a:spLocks noChangeArrowheads="1"/>
              </p:cNvSpPr>
              <p:nvPr/>
            </p:nvSpPr>
            <p:spPr bwMode="auto">
              <a:xfrm flipH="1">
                <a:off x="374" y="1579"/>
                <a:ext cx="477" cy="506"/>
              </a:xfrm>
              <a:custGeom>
                <a:avLst/>
                <a:gdLst>
                  <a:gd name="T0" fmla="*/ 0 w 356"/>
                  <a:gd name="T1" fmla="*/ 0 h 368"/>
                  <a:gd name="T2" fmla="*/ 402 w 356"/>
                  <a:gd name="T3" fmla="*/ 19 h 368"/>
                  <a:gd name="T4" fmla="*/ 477 w 356"/>
                  <a:gd name="T5" fmla="*/ 404 h 368"/>
                  <a:gd name="T6" fmla="*/ 105 w 356"/>
                  <a:gd name="T7" fmla="*/ 50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9293" name="Group 36"/>
            <p:cNvGrpSpPr>
              <a:grpSpLocks/>
            </p:cNvGrpSpPr>
            <p:nvPr/>
          </p:nvGrpSpPr>
          <p:grpSpPr bwMode="auto">
            <a:xfrm>
              <a:off x="7158" y="9141"/>
              <a:ext cx="972" cy="394"/>
              <a:chOff x="2356" y="1300"/>
              <a:chExt cx="555" cy="194"/>
            </a:xfrm>
          </p:grpSpPr>
          <p:sp>
            <p:nvSpPr>
              <p:cNvPr id="13932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cs typeface="Arial" panose="020B0604020202020204" pitchFamily="34" charset="0"/>
                </a:endParaRPr>
              </a:p>
            </p:txBody>
          </p:sp>
          <p:sp>
            <p:nvSpPr>
              <p:cNvPr id="13932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400">
                  <a:cs typeface="Arial" panose="020B0604020202020204" pitchFamily="34" charset="0"/>
                </a:endParaRPr>
              </a:p>
            </p:txBody>
          </p:sp>
          <p:sp>
            <p:nvSpPr>
              <p:cNvPr id="13932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cs typeface="Arial" panose="020B0604020202020204" pitchFamily="34" charset="0"/>
                </a:endParaRPr>
              </a:p>
            </p:txBody>
          </p:sp>
          <p:grpSp>
            <p:nvGrpSpPr>
              <p:cNvPr id="139327" name="Group 40"/>
              <p:cNvGrpSpPr>
                <a:grpSpLocks/>
              </p:cNvGrpSpPr>
              <p:nvPr/>
            </p:nvGrpSpPr>
            <p:grpSpPr bwMode="auto">
              <a:xfrm>
                <a:off x="2468" y="1332"/>
                <a:ext cx="310" cy="60"/>
                <a:chOff x="2468" y="1332"/>
                <a:chExt cx="310" cy="60"/>
              </a:xfrm>
            </p:grpSpPr>
            <p:sp>
              <p:nvSpPr>
                <p:cNvPr id="139330" name="Freeform 41"/>
                <p:cNvSpPr>
                  <a:spLocks noChangeArrowheads="1"/>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31" name="Freeform 42"/>
                <p:cNvSpPr>
                  <a:spLocks noChangeArrowheads="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9328" name="Line 43"/>
              <p:cNvSpPr>
                <a:spLocks noChangeShapeType="1"/>
              </p:cNvSpPr>
              <p:nvPr/>
            </p:nvSpPr>
            <p:spPr bwMode="auto">
              <a:xfrm>
                <a:off x="2357" y="1361"/>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29" name="Line 44"/>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9294" name="Group 45"/>
            <p:cNvGrpSpPr>
              <a:grpSpLocks/>
            </p:cNvGrpSpPr>
            <p:nvPr/>
          </p:nvGrpSpPr>
          <p:grpSpPr bwMode="auto">
            <a:xfrm>
              <a:off x="5345" y="9471"/>
              <a:ext cx="973" cy="394"/>
              <a:chOff x="2356" y="1300"/>
              <a:chExt cx="555" cy="194"/>
            </a:xfrm>
          </p:grpSpPr>
          <p:sp>
            <p:nvSpPr>
              <p:cNvPr id="13931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cs typeface="Arial" panose="020B0604020202020204" pitchFamily="34" charset="0"/>
                </a:endParaRPr>
              </a:p>
            </p:txBody>
          </p:sp>
          <p:sp>
            <p:nvSpPr>
              <p:cNvPr id="13931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400">
                  <a:cs typeface="Arial" panose="020B0604020202020204" pitchFamily="34" charset="0"/>
                </a:endParaRPr>
              </a:p>
            </p:txBody>
          </p:sp>
          <p:sp>
            <p:nvSpPr>
              <p:cNvPr id="13931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cs typeface="Arial" panose="020B0604020202020204" pitchFamily="34" charset="0"/>
                </a:endParaRPr>
              </a:p>
            </p:txBody>
          </p:sp>
          <p:grpSp>
            <p:nvGrpSpPr>
              <p:cNvPr id="139319" name="Group 49"/>
              <p:cNvGrpSpPr>
                <a:grpSpLocks/>
              </p:cNvGrpSpPr>
              <p:nvPr/>
            </p:nvGrpSpPr>
            <p:grpSpPr bwMode="auto">
              <a:xfrm>
                <a:off x="2468" y="1332"/>
                <a:ext cx="310" cy="60"/>
                <a:chOff x="2468" y="1332"/>
                <a:chExt cx="310" cy="60"/>
              </a:xfrm>
            </p:grpSpPr>
            <p:sp>
              <p:nvSpPr>
                <p:cNvPr id="139322" name="Freeform 50"/>
                <p:cNvSpPr>
                  <a:spLocks noChangeArrowheads="1"/>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23" name="Freeform 51"/>
                <p:cNvSpPr>
                  <a:spLocks noChangeArrowheads="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9320" name="Line 52"/>
              <p:cNvSpPr>
                <a:spLocks noChangeShapeType="1"/>
              </p:cNvSpPr>
              <p:nvPr/>
            </p:nvSpPr>
            <p:spPr bwMode="auto">
              <a:xfrm>
                <a:off x="2357" y="1361"/>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21" name="Line 53"/>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9295" name="Group 54"/>
            <p:cNvGrpSpPr>
              <a:grpSpLocks/>
            </p:cNvGrpSpPr>
            <p:nvPr/>
          </p:nvGrpSpPr>
          <p:grpSpPr bwMode="auto">
            <a:xfrm>
              <a:off x="3768" y="9083"/>
              <a:ext cx="972" cy="394"/>
              <a:chOff x="2356" y="1300"/>
              <a:chExt cx="555" cy="194"/>
            </a:xfrm>
          </p:grpSpPr>
          <p:sp>
            <p:nvSpPr>
              <p:cNvPr id="13930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cs typeface="Arial" panose="020B0604020202020204" pitchFamily="34" charset="0"/>
                </a:endParaRPr>
              </a:p>
            </p:txBody>
          </p:sp>
          <p:sp>
            <p:nvSpPr>
              <p:cNvPr id="13930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400">
                  <a:cs typeface="Arial" panose="020B0604020202020204" pitchFamily="34" charset="0"/>
                </a:endParaRPr>
              </a:p>
            </p:txBody>
          </p:sp>
          <p:sp>
            <p:nvSpPr>
              <p:cNvPr id="13931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cs typeface="Arial" panose="020B0604020202020204" pitchFamily="34" charset="0"/>
                </a:endParaRPr>
              </a:p>
            </p:txBody>
          </p:sp>
          <p:grpSp>
            <p:nvGrpSpPr>
              <p:cNvPr id="139311" name="Group 58"/>
              <p:cNvGrpSpPr>
                <a:grpSpLocks/>
              </p:cNvGrpSpPr>
              <p:nvPr/>
            </p:nvGrpSpPr>
            <p:grpSpPr bwMode="auto">
              <a:xfrm>
                <a:off x="2468" y="1332"/>
                <a:ext cx="310" cy="60"/>
                <a:chOff x="2468" y="1332"/>
                <a:chExt cx="310" cy="60"/>
              </a:xfrm>
            </p:grpSpPr>
            <p:sp>
              <p:nvSpPr>
                <p:cNvPr id="139314" name="Freeform 59"/>
                <p:cNvSpPr>
                  <a:spLocks noChangeArrowheads="1"/>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15" name="Freeform 60"/>
                <p:cNvSpPr>
                  <a:spLocks noChangeArrowheads="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9312" name="Line 61"/>
              <p:cNvSpPr>
                <a:spLocks noChangeShapeType="1"/>
              </p:cNvSpPr>
              <p:nvPr/>
            </p:nvSpPr>
            <p:spPr bwMode="auto">
              <a:xfrm>
                <a:off x="2357" y="1361"/>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13" name="Line 62"/>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9296" name="Group 63"/>
            <p:cNvGrpSpPr>
              <a:grpSpLocks/>
            </p:cNvGrpSpPr>
            <p:nvPr/>
          </p:nvGrpSpPr>
          <p:grpSpPr bwMode="auto">
            <a:xfrm>
              <a:off x="2390" y="9503"/>
              <a:ext cx="973" cy="394"/>
              <a:chOff x="2356" y="1300"/>
              <a:chExt cx="555" cy="194"/>
            </a:xfrm>
          </p:grpSpPr>
          <p:sp>
            <p:nvSpPr>
              <p:cNvPr id="13930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cs typeface="Arial" panose="020B0604020202020204" pitchFamily="34" charset="0"/>
                </a:endParaRPr>
              </a:p>
            </p:txBody>
          </p:sp>
          <p:sp>
            <p:nvSpPr>
              <p:cNvPr id="13930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400">
                  <a:cs typeface="Arial" panose="020B0604020202020204" pitchFamily="34" charset="0"/>
                </a:endParaRPr>
              </a:p>
            </p:txBody>
          </p:sp>
          <p:sp>
            <p:nvSpPr>
              <p:cNvPr id="13930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cs typeface="Arial" panose="020B0604020202020204" pitchFamily="34" charset="0"/>
                </a:endParaRPr>
              </a:p>
            </p:txBody>
          </p:sp>
          <p:grpSp>
            <p:nvGrpSpPr>
              <p:cNvPr id="139303" name="Group 67"/>
              <p:cNvGrpSpPr>
                <a:grpSpLocks/>
              </p:cNvGrpSpPr>
              <p:nvPr/>
            </p:nvGrpSpPr>
            <p:grpSpPr bwMode="auto">
              <a:xfrm>
                <a:off x="2468" y="1332"/>
                <a:ext cx="310" cy="60"/>
                <a:chOff x="2468" y="1332"/>
                <a:chExt cx="310" cy="60"/>
              </a:xfrm>
            </p:grpSpPr>
            <p:sp>
              <p:nvSpPr>
                <p:cNvPr id="139306" name="Freeform 68"/>
                <p:cNvSpPr>
                  <a:spLocks noChangeArrowheads="1"/>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07" name="Freeform 69"/>
                <p:cNvSpPr>
                  <a:spLocks noChangeArrowheads="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9304" name="Line 70"/>
              <p:cNvSpPr>
                <a:spLocks noChangeShapeType="1"/>
              </p:cNvSpPr>
              <p:nvPr/>
            </p:nvSpPr>
            <p:spPr bwMode="auto">
              <a:xfrm>
                <a:off x="2357" y="1361"/>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05" name="Line 71"/>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9297" name="Freeform 303"/>
            <p:cNvSpPr>
              <a:spLocks noChangeArrowheads="1"/>
            </p:cNvSpPr>
            <p:nvPr/>
          </p:nvSpPr>
          <p:spPr bwMode="auto">
            <a:xfrm>
              <a:off x="1980" y="9175"/>
              <a:ext cx="3540" cy="635"/>
            </a:xfrm>
            <a:custGeom>
              <a:avLst/>
              <a:gdLst>
                <a:gd name="T0" fmla="*/ 190 w 1416"/>
                <a:gd name="T1" fmla="*/ 75 h 254"/>
                <a:gd name="T2" fmla="*/ 810 w 1416"/>
                <a:gd name="T3" fmla="*/ 425 h 254"/>
                <a:gd name="T4" fmla="*/ 2240 w 1416"/>
                <a:gd name="T5" fmla="*/ 5 h 254"/>
                <a:gd name="T6" fmla="*/ 3500 w 1416"/>
                <a:gd name="T7" fmla="*/ 455 h 254"/>
                <a:gd name="T8" fmla="*/ 2240 w 1416"/>
                <a:gd name="T9" fmla="*/ 185 h 254"/>
                <a:gd name="T10" fmla="*/ 850 w 1416"/>
                <a:gd name="T11" fmla="*/ 625 h 254"/>
                <a:gd name="T12" fmla="*/ 0 w 1416"/>
                <a:gd name="T13" fmla="*/ 125 h 2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16" h="254">
                  <a:moveTo>
                    <a:pt x="76" y="30"/>
                  </a:moveTo>
                  <a:cubicBezTo>
                    <a:pt x="137" y="11"/>
                    <a:pt x="200" y="170"/>
                    <a:pt x="324" y="170"/>
                  </a:cubicBezTo>
                  <a:cubicBezTo>
                    <a:pt x="461" y="165"/>
                    <a:pt x="717" y="0"/>
                    <a:pt x="896" y="2"/>
                  </a:cubicBezTo>
                  <a:cubicBezTo>
                    <a:pt x="1075" y="4"/>
                    <a:pt x="1416" y="122"/>
                    <a:pt x="1400" y="182"/>
                  </a:cubicBezTo>
                  <a:cubicBezTo>
                    <a:pt x="1384" y="242"/>
                    <a:pt x="1073" y="63"/>
                    <a:pt x="896" y="74"/>
                  </a:cubicBezTo>
                  <a:cubicBezTo>
                    <a:pt x="719" y="85"/>
                    <a:pt x="489" y="254"/>
                    <a:pt x="340" y="250"/>
                  </a:cubicBezTo>
                  <a:cubicBezTo>
                    <a:pt x="191" y="246"/>
                    <a:pt x="62" y="32"/>
                    <a:pt x="0" y="50"/>
                  </a:cubicBez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298" name="Freeform 299"/>
            <p:cNvSpPr>
              <a:spLocks noChangeArrowheads="1"/>
            </p:cNvSpPr>
            <p:nvPr/>
          </p:nvSpPr>
          <p:spPr bwMode="auto">
            <a:xfrm>
              <a:off x="2030" y="9233"/>
              <a:ext cx="660" cy="660"/>
            </a:xfrm>
            <a:custGeom>
              <a:avLst/>
              <a:gdLst>
                <a:gd name="T0" fmla="*/ 150 w 264"/>
                <a:gd name="T1" fmla="*/ 0 h 264"/>
                <a:gd name="T2" fmla="*/ 570 w 264"/>
                <a:gd name="T3" fmla="*/ 550 h 264"/>
                <a:gd name="T4" fmla="*/ 0 w 264"/>
                <a:gd name="T5" fmla="*/ 220 h 264"/>
                <a:gd name="T6" fmla="*/ 0 60000 65536"/>
                <a:gd name="T7" fmla="*/ 0 60000 65536"/>
                <a:gd name="T8" fmla="*/ 0 60000 65536"/>
              </a:gdLst>
              <a:ahLst/>
              <a:cxnLst>
                <a:cxn ang="T6">
                  <a:pos x="T0" y="T1"/>
                </a:cxn>
                <a:cxn ang="T7">
                  <a:pos x="T2" y="T3"/>
                </a:cxn>
                <a:cxn ang="T8">
                  <a:pos x="T4" y="T5"/>
                </a:cxn>
              </a:cxnLst>
              <a:rect l="0" t="0" r="r" b="b"/>
              <a:pathLst>
                <a:path w="264" h="264">
                  <a:moveTo>
                    <a:pt x="60" y="0"/>
                  </a:moveTo>
                  <a:cubicBezTo>
                    <a:pt x="86" y="31"/>
                    <a:pt x="264" y="176"/>
                    <a:pt x="228" y="220"/>
                  </a:cubicBezTo>
                  <a:cubicBezTo>
                    <a:pt x="192" y="264"/>
                    <a:pt x="60" y="109"/>
                    <a:pt x="0" y="88"/>
                  </a:cubicBez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299" name="Freeform 301"/>
            <p:cNvSpPr>
              <a:spLocks noChangeArrowheads="1"/>
            </p:cNvSpPr>
            <p:nvPr/>
          </p:nvSpPr>
          <p:spPr bwMode="auto">
            <a:xfrm>
              <a:off x="2020" y="9098"/>
              <a:ext cx="2120" cy="747"/>
            </a:xfrm>
            <a:custGeom>
              <a:avLst/>
              <a:gdLst>
                <a:gd name="T0" fmla="*/ 190 w 848"/>
                <a:gd name="T1" fmla="*/ 190 h 299"/>
                <a:gd name="T2" fmla="*/ 810 w 848"/>
                <a:gd name="T3" fmla="*/ 540 h 299"/>
                <a:gd name="T4" fmla="*/ 2050 w 848"/>
                <a:gd name="T5" fmla="*/ 190 h 299"/>
                <a:gd name="T6" fmla="*/ 850 w 848"/>
                <a:gd name="T7" fmla="*/ 740 h 299"/>
                <a:gd name="T8" fmla="*/ 0 w 848"/>
                <a:gd name="T9" fmla="*/ 240 h 2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8" h="299">
                  <a:moveTo>
                    <a:pt x="76" y="76"/>
                  </a:moveTo>
                  <a:cubicBezTo>
                    <a:pt x="137" y="57"/>
                    <a:pt x="200" y="216"/>
                    <a:pt x="324" y="216"/>
                  </a:cubicBezTo>
                  <a:cubicBezTo>
                    <a:pt x="448" y="216"/>
                    <a:pt x="792" y="0"/>
                    <a:pt x="820" y="76"/>
                  </a:cubicBezTo>
                  <a:cubicBezTo>
                    <a:pt x="848" y="152"/>
                    <a:pt x="469" y="245"/>
                    <a:pt x="340" y="296"/>
                  </a:cubicBezTo>
                  <a:cubicBezTo>
                    <a:pt x="203" y="299"/>
                    <a:pt x="62" y="78"/>
                    <a:pt x="0" y="96"/>
                  </a:cubicBez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39271" name="Group 27"/>
          <p:cNvGrpSpPr>
            <a:grpSpLocks/>
          </p:cNvGrpSpPr>
          <p:nvPr/>
        </p:nvGrpSpPr>
        <p:grpSpPr bwMode="auto">
          <a:xfrm>
            <a:off x="7023100" y="6305551"/>
            <a:ext cx="617538" cy="250825"/>
            <a:chOff x="2356" y="1300"/>
            <a:chExt cx="555" cy="194"/>
          </a:xfrm>
        </p:grpSpPr>
        <p:sp>
          <p:nvSpPr>
            <p:cNvPr id="13927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cs typeface="Arial" panose="020B0604020202020204" pitchFamily="34" charset="0"/>
              </a:endParaRPr>
            </a:p>
          </p:txBody>
        </p:sp>
        <p:sp>
          <p:nvSpPr>
            <p:cNvPr id="13927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2400">
                <a:cs typeface="Arial" panose="020B0604020202020204" pitchFamily="34" charset="0"/>
              </a:endParaRPr>
            </a:p>
          </p:txBody>
        </p:sp>
        <p:sp>
          <p:nvSpPr>
            <p:cNvPr id="13927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cs typeface="Arial" panose="020B0604020202020204" pitchFamily="34" charset="0"/>
              </a:endParaRPr>
            </a:p>
          </p:txBody>
        </p:sp>
        <p:grpSp>
          <p:nvGrpSpPr>
            <p:cNvPr id="139275" name="Group 31"/>
            <p:cNvGrpSpPr>
              <a:grpSpLocks/>
            </p:cNvGrpSpPr>
            <p:nvPr/>
          </p:nvGrpSpPr>
          <p:grpSpPr bwMode="auto">
            <a:xfrm>
              <a:off x="2468" y="1332"/>
              <a:ext cx="310" cy="60"/>
              <a:chOff x="2468" y="1332"/>
              <a:chExt cx="310" cy="60"/>
            </a:xfrm>
          </p:grpSpPr>
          <p:sp>
            <p:nvSpPr>
              <p:cNvPr id="139278" name="Freeform 32"/>
              <p:cNvSpPr>
                <a:spLocks noChangeArrowheads="1"/>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279" name="Freeform 33"/>
              <p:cNvSpPr>
                <a:spLocks noChangeArrowheads="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9276" name="Line 34"/>
            <p:cNvSpPr>
              <a:spLocks noChangeShapeType="1"/>
            </p:cNvSpPr>
            <p:nvPr/>
          </p:nvSpPr>
          <p:spPr bwMode="auto">
            <a:xfrm>
              <a:off x="2357" y="1361"/>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277" name="Line 35"/>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80168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1512455" y="78798"/>
            <a:ext cx="10515600" cy="1325563"/>
          </a:xfrm>
        </p:spPr>
        <p:txBody>
          <a:bodyPr>
            <a:normAutofit/>
          </a:bodyPr>
          <a:lstStyle/>
          <a:p>
            <a:pPr eaLnBrk="1" hangingPunct="1"/>
            <a:r>
              <a:rPr lang="zh-CN" altLang="en-US" sz="3200" b="1" dirty="0" smtClean="0">
                <a:latin typeface="宋体" panose="02010600030101010101" pitchFamily="2" charset="-122"/>
                <a:ea typeface="宋体" panose="02010600030101010101" pitchFamily="2" charset="-122"/>
              </a:rPr>
              <a:t>网络层</a:t>
            </a:r>
            <a:r>
              <a:rPr lang="en-US" altLang="zh-CN" sz="3200" b="1" dirty="0" smtClean="0">
                <a:latin typeface="宋体" panose="02010600030101010101" pitchFamily="2" charset="-122"/>
                <a:ea typeface="宋体" panose="02010600030101010101" pitchFamily="2" charset="-122"/>
              </a:rPr>
              <a:t>:</a:t>
            </a:r>
            <a:r>
              <a:rPr lang="zh-CN" altLang="en-US" sz="3200" b="1" dirty="0" smtClean="0">
                <a:latin typeface="宋体" panose="02010600030101010101" pitchFamily="2" charset="-122"/>
                <a:ea typeface="宋体" panose="02010600030101010101" pitchFamily="2" charset="-122"/>
              </a:rPr>
              <a:t>总结</a:t>
            </a:r>
          </a:p>
        </p:txBody>
      </p:sp>
      <p:sp>
        <p:nvSpPr>
          <p:cNvPr id="280579" name="Rectangle 3"/>
          <p:cNvSpPr>
            <a:spLocks noGrp="1" noChangeArrowheads="1"/>
          </p:cNvSpPr>
          <p:nvPr>
            <p:ph sz="half" idx="1"/>
          </p:nvPr>
        </p:nvSpPr>
        <p:spPr>
          <a:xfrm>
            <a:off x="2078039" y="1314450"/>
            <a:ext cx="7019779" cy="4648200"/>
          </a:xfrm>
        </p:spPr>
        <p:txBody>
          <a:bodyPr>
            <a:normAutofit/>
          </a:bodyPr>
          <a:lstStyle/>
          <a:p>
            <a:pPr eaLnBrk="1" hangingPunct="1">
              <a:lnSpc>
                <a:spcPct val="90000"/>
              </a:lnSpc>
              <a:buFontTx/>
              <a:buNone/>
              <a:defRPr/>
            </a:pPr>
            <a:r>
              <a:rPr lang="zh-CN" altLang="en-US" sz="2400" b="1" u="sng" dirty="0">
                <a:solidFill>
                  <a:schemeClr val="tx2"/>
                </a:solidFill>
                <a:latin typeface="宋体" panose="02010600030101010101" pitchFamily="2" charset="-122"/>
                <a:ea typeface="宋体" panose="02010600030101010101" pitchFamily="2" charset="-122"/>
              </a:rPr>
              <a:t>我们已经学习了</a:t>
            </a:r>
            <a:r>
              <a:rPr lang="en-US" altLang="zh-CN" sz="2400" b="1" u="sng" dirty="0">
                <a:solidFill>
                  <a:schemeClr val="tx2"/>
                </a:solidFill>
                <a:latin typeface="宋体" panose="02010600030101010101" pitchFamily="2" charset="-122"/>
                <a:ea typeface="宋体" panose="02010600030101010101" pitchFamily="2" charset="-122"/>
              </a:rPr>
              <a:t>:</a:t>
            </a:r>
            <a:endParaRPr lang="en-US" altLang="zh-CN" sz="2400" b="1" dirty="0">
              <a:solidFill>
                <a:schemeClr val="tx2"/>
              </a:solidFill>
              <a:latin typeface="宋体" panose="02010600030101010101" pitchFamily="2" charset="-122"/>
              <a:ea typeface="宋体" panose="02010600030101010101" pitchFamily="2" charset="-122"/>
            </a:endParaRPr>
          </a:p>
          <a:p>
            <a:pPr eaLnBrk="1" hangingPunct="1">
              <a:lnSpc>
                <a:spcPct val="90000"/>
              </a:lnSpc>
              <a:defRPr/>
            </a:pPr>
            <a:r>
              <a:rPr lang="zh-CN" altLang="en-US" sz="2400" b="1" dirty="0">
                <a:latin typeface="宋体" panose="02010600030101010101" pitchFamily="2" charset="-122"/>
                <a:ea typeface="宋体" panose="02010600030101010101" pitchFamily="2" charset="-122"/>
              </a:rPr>
              <a:t>网络层服务</a:t>
            </a:r>
          </a:p>
          <a:p>
            <a:pPr eaLnBrk="1" hangingPunct="1">
              <a:lnSpc>
                <a:spcPct val="90000"/>
              </a:lnSpc>
              <a:defRPr/>
            </a:pPr>
            <a:r>
              <a:rPr lang="zh-CN" altLang="en-US" sz="2400" b="1" dirty="0">
                <a:latin typeface="宋体" panose="02010600030101010101" pitchFamily="2" charset="-122"/>
                <a:ea typeface="宋体" panose="02010600030101010101" pitchFamily="2" charset="-122"/>
              </a:rPr>
              <a:t>路由原理</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链路状态和距离矢量</a:t>
            </a:r>
          </a:p>
          <a:p>
            <a:pPr eaLnBrk="1" hangingPunct="1">
              <a:lnSpc>
                <a:spcPct val="90000"/>
              </a:lnSpc>
              <a:defRPr/>
            </a:pPr>
            <a:r>
              <a:rPr lang="zh-CN" altLang="en-US" sz="2400" b="1" dirty="0">
                <a:latin typeface="宋体" panose="02010600030101010101" pitchFamily="2" charset="-122"/>
                <a:ea typeface="宋体" panose="02010600030101010101" pitchFamily="2" charset="-122"/>
              </a:rPr>
              <a:t>层次路由</a:t>
            </a:r>
          </a:p>
          <a:p>
            <a:pPr eaLnBrk="1" hangingPunct="1">
              <a:lnSpc>
                <a:spcPct val="90000"/>
              </a:lnSpc>
              <a:defRPr/>
            </a:pPr>
            <a:r>
              <a:rPr lang="en-US" altLang="zh-CN" sz="2400" b="1" dirty="0">
                <a:latin typeface="宋体" panose="02010600030101010101" pitchFamily="2" charset="-122"/>
                <a:ea typeface="宋体" panose="02010600030101010101" pitchFamily="2" charset="-122"/>
              </a:rPr>
              <a:t>IP</a:t>
            </a:r>
          </a:p>
          <a:p>
            <a:pPr eaLnBrk="1" hangingPunct="1">
              <a:lnSpc>
                <a:spcPct val="90000"/>
              </a:lnSpc>
              <a:defRPr/>
            </a:pPr>
            <a:r>
              <a:rPr lang="en-US" altLang="zh-CN" sz="2400" b="1" dirty="0">
                <a:latin typeface="宋体" panose="02010600030101010101" pitchFamily="2" charset="-122"/>
                <a:ea typeface="宋体" panose="02010600030101010101" pitchFamily="2" charset="-122"/>
              </a:rPr>
              <a:t>Internet </a:t>
            </a:r>
            <a:r>
              <a:rPr lang="zh-CN" altLang="en-US" sz="2400" b="1" dirty="0">
                <a:latin typeface="宋体" panose="02010600030101010101" pitchFamily="2" charset="-122"/>
                <a:ea typeface="宋体" panose="02010600030101010101" pitchFamily="2" charset="-122"/>
              </a:rPr>
              <a:t>选择协议 </a:t>
            </a:r>
            <a:r>
              <a:rPr lang="en-US" altLang="zh-CN" sz="2400" b="1" dirty="0">
                <a:latin typeface="宋体" panose="02010600030101010101" pitchFamily="2" charset="-122"/>
                <a:ea typeface="宋体" panose="02010600030101010101" pitchFamily="2" charset="-122"/>
              </a:rPr>
              <a:t>RIP, OSPF, BGP</a:t>
            </a:r>
          </a:p>
          <a:p>
            <a:pPr eaLnBrk="1" hangingPunct="1">
              <a:lnSpc>
                <a:spcPct val="90000"/>
              </a:lnSpc>
              <a:defRPr/>
            </a:pPr>
            <a:r>
              <a:rPr lang="zh-CN" altLang="en-US" sz="2400" b="1" dirty="0">
                <a:latin typeface="宋体" panose="02010600030101010101" pitchFamily="2" charset="-122"/>
                <a:ea typeface="宋体" panose="02010600030101010101" pitchFamily="2" charset="-122"/>
              </a:rPr>
              <a:t>路由器的内部结构</a:t>
            </a:r>
          </a:p>
          <a:p>
            <a:pPr eaLnBrk="1" hangingPunct="1">
              <a:lnSpc>
                <a:spcPct val="90000"/>
              </a:lnSpc>
              <a:defRPr/>
            </a:pPr>
            <a:r>
              <a:rPr lang="en-US" altLang="zh-CN" sz="2400" b="1" dirty="0">
                <a:latin typeface="宋体" panose="02010600030101010101" pitchFamily="2" charset="-122"/>
                <a:ea typeface="宋体" panose="02010600030101010101" pitchFamily="2" charset="-122"/>
              </a:rPr>
              <a:t>IPv6</a:t>
            </a:r>
          </a:p>
          <a:p>
            <a:pPr eaLnBrk="1" hangingPunct="1">
              <a:lnSpc>
                <a:spcPct val="90000"/>
              </a:lnSpc>
              <a:buFontTx/>
              <a:buNone/>
              <a:defRPr/>
            </a:pPr>
            <a:endParaRPr lang="en-US" altLang="zh-CN" b="1" dirty="0"/>
          </a:p>
          <a:p>
            <a:pPr eaLnBrk="1" hangingPunct="1">
              <a:lnSpc>
                <a:spcPct val="90000"/>
              </a:lnSpc>
              <a:buFontTx/>
              <a:buNone/>
              <a:defRPr/>
            </a:pPr>
            <a:endParaRPr lang="en-US" altLang="zh-CN" b="1" dirty="0"/>
          </a:p>
        </p:txBody>
      </p:sp>
      <p:sp>
        <p:nvSpPr>
          <p:cNvPr id="302083" name="灯片编号占位符 5"/>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8AD7203D-38AC-4157-AE9F-A3A8C2CA1249}" type="slidenum">
              <a:rPr altLang="zh-CN" dirty="0" smtClean="0">
                <a:solidFill>
                  <a:srgbClr val="919293"/>
                </a:solidFill>
                <a:ea typeface="黑体" panose="02010609060101010101" pitchFamily="49" charset="-122"/>
              </a:rPr>
              <a:pPr>
                <a:defRPr/>
              </a:pPr>
              <a:t>66</a:t>
            </a:fld>
            <a:endParaRPr lang="zh-CN" altLang="zh-CN" smtClean="0">
              <a:solidFill>
                <a:srgbClr val="919293"/>
              </a:solidFill>
              <a:ea typeface="黑体" panose="02010609060101010101" pitchFamily="49" charset="-122"/>
            </a:endParaRPr>
          </a:p>
        </p:txBody>
      </p:sp>
    </p:spTree>
    <p:extLst>
      <p:ext uri="{BB962C8B-B14F-4D97-AF65-F5344CB8AC3E}">
        <p14:creationId xmlns:p14="http://schemas.microsoft.com/office/powerpoint/2010/main" val="36182972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1889125" y="323561"/>
            <a:ext cx="6721475" cy="700088"/>
          </a:xfrm>
        </p:spPr>
        <p:txBody>
          <a:bodyPr>
            <a:normAutofit/>
          </a:bodyPr>
          <a:lstStyle/>
          <a:p>
            <a:pPr eaLnBrk="1" hangingPunct="1"/>
            <a:r>
              <a:rPr lang="zh-CN" altLang="en-US" sz="3200" b="1" dirty="0" smtClean="0">
                <a:latin typeface="宋体" panose="02010600030101010101" pitchFamily="2" charset="-122"/>
                <a:ea typeface="宋体" panose="02010600030101010101" pitchFamily="2" charset="-122"/>
              </a:rPr>
              <a:t>网络层：复习大纲</a:t>
            </a:r>
          </a:p>
        </p:txBody>
      </p:sp>
      <p:sp>
        <p:nvSpPr>
          <p:cNvPr id="322563" name="Rectangle 3"/>
          <p:cNvSpPr>
            <a:spLocks noGrp="1" noChangeArrowheads="1"/>
          </p:cNvSpPr>
          <p:nvPr>
            <p:ph sz="half" idx="1"/>
          </p:nvPr>
        </p:nvSpPr>
        <p:spPr>
          <a:xfrm>
            <a:off x="1912939" y="1314450"/>
            <a:ext cx="8308975" cy="5283200"/>
          </a:xfrm>
        </p:spPr>
        <p:txBody>
          <a:bodyPr/>
          <a:lstStyle/>
          <a:p>
            <a:pPr eaLnBrk="1" hangingPunct="1">
              <a:lnSpc>
                <a:spcPct val="90000"/>
              </a:lnSpc>
            </a:pPr>
            <a:r>
              <a:rPr lang="zh-CN" altLang="en-US" b="1" dirty="0" smtClean="0">
                <a:latin typeface="楷体_GB2312" pitchFamily="49" charset="-122"/>
                <a:ea typeface="楷体_GB2312" pitchFamily="49" charset="-122"/>
              </a:rPr>
              <a:t>网络层提供的服务和功能</a:t>
            </a:r>
          </a:p>
          <a:p>
            <a:pPr marL="715963" lvl="1" indent="-271463" defTabSz="0">
              <a:spcAft>
                <a:spcPct val="0"/>
              </a:spcAft>
            </a:pPr>
            <a:r>
              <a:rPr lang="zh-CN" altLang="en-US" b="1" dirty="0">
                <a:latin typeface="楷体_GB2312" pitchFamily="49" charset="-122"/>
                <a:ea typeface="楷体_GB2312" pitchFamily="49" charset="-122"/>
              </a:rPr>
              <a:t>主机通信</a:t>
            </a:r>
          </a:p>
          <a:p>
            <a:pPr marL="715963" lvl="1" indent="-271463" defTabSz="0">
              <a:spcAft>
                <a:spcPct val="0"/>
              </a:spcAft>
            </a:pPr>
            <a:r>
              <a:rPr lang="zh-CN" altLang="en-US" b="1" dirty="0" smtClean="0">
                <a:latin typeface="楷体_GB2312" pitchFamily="49" charset="-122"/>
                <a:ea typeface="楷体_GB2312" pitchFamily="49" charset="-122"/>
              </a:rPr>
              <a:t>转发</a:t>
            </a:r>
            <a:endParaRPr lang="zh-CN" altLang="en-US" b="1" dirty="0">
              <a:latin typeface="楷体_GB2312" pitchFamily="49" charset="-122"/>
              <a:ea typeface="楷体_GB2312" pitchFamily="49" charset="-122"/>
            </a:endParaRPr>
          </a:p>
          <a:p>
            <a:pPr marL="715963" lvl="1" indent="-271463" defTabSz="0">
              <a:spcAft>
                <a:spcPct val="0"/>
              </a:spcAft>
            </a:pPr>
            <a:r>
              <a:rPr lang="zh-CN" altLang="en-US" b="1" dirty="0">
                <a:latin typeface="楷体_GB2312" pitchFamily="49" charset="-122"/>
                <a:ea typeface="楷体_GB2312" pitchFamily="49" charset="-122"/>
              </a:rPr>
              <a:t>选路</a:t>
            </a:r>
          </a:p>
          <a:p>
            <a:pPr eaLnBrk="1" hangingPunct="1">
              <a:lnSpc>
                <a:spcPct val="90000"/>
              </a:lnSpc>
            </a:pPr>
            <a:r>
              <a:rPr lang="zh-CN" altLang="en-US" b="1" dirty="0" smtClean="0">
                <a:latin typeface="楷体_GB2312" pitchFamily="49" charset="-122"/>
                <a:ea typeface="楷体_GB2312" pitchFamily="49" charset="-122"/>
              </a:rPr>
              <a:t>路由器工作原理</a:t>
            </a:r>
          </a:p>
          <a:p>
            <a:pPr eaLnBrk="1" hangingPunct="1">
              <a:lnSpc>
                <a:spcPct val="90000"/>
              </a:lnSpc>
            </a:pPr>
            <a:r>
              <a:rPr lang="zh-CN" altLang="en-US" b="1" dirty="0" smtClean="0">
                <a:latin typeface="楷体_GB2312" pitchFamily="49" charset="-122"/>
                <a:ea typeface="楷体_GB2312" pitchFamily="49" charset="-122"/>
              </a:rPr>
              <a:t>网际协议</a:t>
            </a:r>
            <a:r>
              <a:rPr lang="en-US" altLang="zh-CN" b="1" dirty="0" smtClean="0">
                <a:latin typeface="楷体_GB2312" pitchFamily="49" charset="-122"/>
                <a:ea typeface="楷体_GB2312" pitchFamily="49" charset="-122"/>
              </a:rPr>
              <a:t>IP</a:t>
            </a:r>
          </a:p>
          <a:p>
            <a:pPr marL="715963" lvl="1" indent="-271463" defTabSz="0">
              <a:spcAft>
                <a:spcPct val="0"/>
              </a:spcAft>
            </a:pPr>
            <a:r>
              <a:rPr lang="en-US" altLang="zh-CN" b="1" dirty="0">
                <a:latin typeface="楷体_GB2312" pitchFamily="49" charset="-122"/>
                <a:ea typeface="楷体_GB2312" pitchFamily="49" charset="-122"/>
              </a:rPr>
              <a:t>IP</a:t>
            </a:r>
            <a:r>
              <a:rPr lang="zh-CN" altLang="en-US" b="1" dirty="0">
                <a:latin typeface="楷体_GB2312" pitchFamily="49" charset="-122"/>
                <a:ea typeface="楷体_GB2312" pitchFamily="49" charset="-122"/>
              </a:rPr>
              <a:t>报文、</a:t>
            </a:r>
            <a:r>
              <a:rPr lang="en-US" altLang="zh-CN" b="1" dirty="0">
                <a:latin typeface="楷体_GB2312" pitchFamily="49" charset="-122"/>
                <a:ea typeface="楷体_GB2312" pitchFamily="49" charset="-122"/>
              </a:rPr>
              <a:t>IP</a:t>
            </a:r>
            <a:r>
              <a:rPr lang="zh-CN" altLang="en-US" b="1" dirty="0">
                <a:latin typeface="楷体_GB2312" pitchFamily="49" charset="-122"/>
                <a:ea typeface="楷体_GB2312" pitchFamily="49" charset="-122"/>
              </a:rPr>
              <a:t>分片和重组</a:t>
            </a:r>
          </a:p>
          <a:p>
            <a:pPr marL="715963" lvl="1" indent="-271463" defTabSz="0">
              <a:spcAft>
                <a:spcPct val="0"/>
              </a:spcAft>
            </a:pPr>
            <a:r>
              <a:rPr lang="en-US" altLang="zh-CN" b="1" dirty="0">
                <a:latin typeface="楷体_GB2312" pitchFamily="49" charset="-122"/>
                <a:ea typeface="楷体_GB2312" pitchFamily="49" charset="-122"/>
              </a:rPr>
              <a:t>IP</a:t>
            </a:r>
            <a:r>
              <a:rPr lang="zh-CN" altLang="en-US" b="1" dirty="0">
                <a:latin typeface="楷体_GB2312" pitchFamily="49" charset="-122"/>
                <a:ea typeface="楷体_GB2312" pitchFamily="49" charset="-122"/>
              </a:rPr>
              <a:t>编址和</a:t>
            </a:r>
            <a:r>
              <a:rPr lang="en-US" altLang="zh-CN" b="1" dirty="0">
                <a:latin typeface="楷体_GB2312" pitchFamily="49" charset="-122"/>
                <a:ea typeface="楷体_GB2312" pitchFamily="49" charset="-122"/>
              </a:rPr>
              <a:t>IP</a:t>
            </a:r>
            <a:r>
              <a:rPr lang="zh-CN" altLang="en-US" b="1" dirty="0">
                <a:latin typeface="楷体_GB2312" pitchFamily="49" charset="-122"/>
                <a:ea typeface="楷体_GB2312" pitchFamily="49" charset="-122"/>
              </a:rPr>
              <a:t>子网</a:t>
            </a:r>
          </a:p>
          <a:p>
            <a:pPr marL="715963" lvl="1" indent="-271463" defTabSz="0">
              <a:spcAft>
                <a:spcPct val="0"/>
              </a:spcAft>
            </a:pPr>
            <a:r>
              <a:rPr lang="en-US" altLang="zh-CN" b="1" dirty="0">
                <a:latin typeface="楷体_GB2312" pitchFamily="49" charset="-122"/>
                <a:ea typeface="楷体_GB2312" pitchFamily="49" charset="-122"/>
              </a:rPr>
              <a:t>IP</a:t>
            </a:r>
            <a:r>
              <a:rPr lang="zh-CN" altLang="en-US" b="1" dirty="0">
                <a:latin typeface="楷体_GB2312" pitchFamily="49" charset="-122"/>
                <a:ea typeface="楷体_GB2312" pitchFamily="49" charset="-122"/>
              </a:rPr>
              <a:t>地址分类和无分类编址</a:t>
            </a:r>
            <a:r>
              <a:rPr lang="en-US" altLang="zh-CN" b="1" dirty="0">
                <a:latin typeface="楷体_GB2312" pitchFamily="49" charset="-122"/>
                <a:ea typeface="楷体_GB2312" pitchFamily="49" charset="-122"/>
              </a:rPr>
              <a:t>CIDR</a:t>
            </a:r>
          </a:p>
          <a:p>
            <a:pPr marL="715963" lvl="1" indent="-271463" defTabSz="0">
              <a:spcAft>
                <a:spcPct val="0"/>
              </a:spcAft>
            </a:pPr>
            <a:r>
              <a:rPr lang="en-US" altLang="zh-CN" b="1" dirty="0">
                <a:latin typeface="楷体_GB2312" pitchFamily="49" charset="-122"/>
                <a:ea typeface="楷体_GB2312" pitchFamily="49" charset="-122"/>
              </a:rPr>
              <a:t>NAT</a:t>
            </a:r>
            <a:r>
              <a:rPr lang="zh-CN" altLang="en-US" b="1" dirty="0">
                <a:latin typeface="楷体_GB2312" pitchFamily="49" charset="-122"/>
                <a:ea typeface="楷体_GB2312" pitchFamily="49" charset="-122"/>
              </a:rPr>
              <a:t>网络地址转换</a:t>
            </a:r>
          </a:p>
          <a:p>
            <a:pPr marL="715963" lvl="1" indent="-271463" defTabSz="0">
              <a:spcAft>
                <a:spcPct val="0"/>
              </a:spcAft>
            </a:pPr>
            <a:r>
              <a:rPr lang="en-US" altLang="zh-CN" b="1" dirty="0">
                <a:latin typeface="楷体_GB2312" pitchFamily="49" charset="-122"/>
                <a:ea typeface="楷体_GB2312" pitchFamily="49" charset="-122"/>
              </a:rPr>
              <a:t>IPv6</a:t>
            </a:r>
            <a:r>
              <a:rPr lang="zh-CN" altLang="en-US" b="1" dirty="0">
                <a:latin typeface="楷体_GB2312" pitchFamily="49" charset="-122"/>
                <a:ea typeface="楷体_GB2312" pitchFamily="49" charset="-122"/>
              </a:rPr>
              <a:t>协议及特点、</a:t>
            </a:r>
            <a:r>
              <a:rPr lang="en-US" altLang="zh-CN" b="1" dirty="0">
                <a:latin typeface="楷体_GB2312" pitchFamily="49" charset="-122"/>
                <a:ea typeface="楷体_GB2312" pitchFamily="49" charset="-122"/>
              </a:rPr>
              <a:t>IPv4</a:t>
            </a:r>
            <a:r>
              <a:rPr lang="zh-CN" altLang="en-US" b="1" dirty="0">
                <a:latin typeface="楷体_GB2312" pitchFamily="49" charset="-122"/>
                <a:ea typeface="楷体_GB2312" pitchFamily="49" charset="-122"/>
              </a:rPr>
              <a:t>和</a:t>
            </a:r>
            <a:r>
              <a:rPr lang="en-US" altLang="zh-CN" b="1" dirty="0">
                <a:latin typeface="楷体_GB2312" pitchFamily="49" charset="-122"/>
                <a:ea typeface="楷体_GB2312" pitchFamily="49" charset="-122"/>
              </a:rPr>
              <a:t>IPv6</a:t>
            </a:r>
            <a:r>
              <a:rPr lang="zh-CN" altLang="en-US" b="1" dirty="0">
                <a:latin typeface="楷体_GB2312" pitchFamily="49" charset="-122"/>
                <a:ea typeface="楷体_GB2312" pitchFamily="49" charset="-122"/>
              </a:rPr>
              <a:t>互通</a:t>
            </a:r>
          </a:p>
        </p:txBody>
      </p:sp>
      <p:sp>
        <p:nvSpPr>
          <p:cNvPr id="304131" name="灯片编号占位符 5"/>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70957934-768C-41E8-B311-E1642EE5AE00}" type="slidenum">
              <a:rPr altLang="zh-CN" dirty="0" smtClean="0">
                <a:solidFill>
                  <a:srgbClr val="919293"/>
                </a:solidFill>
                <a:ea typeface="黑体" panose="02010609060101010101" pitchFamily="49" charset="-122"/>
              </a:rPr>
              <a:pPr>
                <a:defRPr/>
              </a:pPr>
              <a:t>67</a:t>
            </a:fld>
            <a:endParaRPr lang="zh-CN" altLang="zh-CN" smtClean="0">
              <a:solidFill>
                <a:srgbClr val="919293"/>
              </a:solidFill>
              <a:ea typeface="黑体" panose="02010609060101010101" pitchFamily="49" charset="-122"/>
            </a:endParaRPr>
          </a:p>
        </p:txBody>
      </p:sp>
    </p:spTree>
    <p:extLst>
      <p:ext uri="{BB962C8B-B14F-4D97-AF65-F5344CB8AC3E}">
        <p14:creationId xmlns:p14="http://schemas.microsoft.com/office/powerpoint/2010/main" val="26856617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2112964" y="403659"/>
            <a:ext cx="6721475" cy="700087"/>
          </a:xfrm>
        </p:spPr>
        <p:txBody>
          <a:bodyPr>
            <a:normAutofit/>
          </a:bodyPr>
          <a:lstStyle/>
          <a:p>
            <a:pPr eaLnBrk="1" hangingPunct="1"/>
            <a:r>
              <a:rPr lang="zh-CN" altLang="en-US" sz="3200" b="1" dirty="0" smtClean="0">
                <a:latin typeface="宋体" panose="02010600030101010101" pitchFamily="2" charset="-122"/>
                <a:ea typeface="宋体" panose="02010600030101010101" pitchFamily="2" charset="-122"/>
              </a:rPr>
              <a:t>网络层：复习大纲</a:t>
            </a:r>
          </a:p>
        </p:txBody>
      </p:sp>
      <p:sp>
        <p:nvSpPr>
          <p:cNvPr id="324611" name="Rectangle 3"/>
          <p:cNvSpPr>
            <a:spLocks noGrp="1" noChangeArrowheads="1"/>
          </p:cNvSpPr>
          <p:nvPr>
            <p:ph sz="half" idx="1"/>
          </p:nvPr>
        </p:nvSpPr>
        <p:spPr>
          <a:xfrm>
            <a:off x="2112964" y="1576388"/>
            <a:ext cx="8308975" cy="5283200"/>
          </a:xfrm>
        </p:spPr>
        <p:txBody>
          <a:bodyPr/>
          <a:lstStyle/>
          <a:p>
            <a:pPr eaLnBrk="1" hangingPunct="1"/>
            <a:r>
              <a:rPr lang="zh-CN" altLang="en-US" b="1" dirty="0" smtClean="0">
                <a:latin typeface="楷体_GB2312" pitchFamily="49" charset="-122"/>
                <a:ea typeface="楷体_GB2312" pitchFamily="49" charset="-122"/>
              </a:rPr>
              <a:t>选路算法</a:t>
            </a:r>
          </a:p>
          <a:p>
            <a:pPr marL="715963" lvl="1" indent="-271463" defTabSz="0">
              <a:spcAft>
                <a:spcPct val="0"/>
              </a:spcAft>
            </a:pPr>
            <a:r>
              <a:rPr lang="zh-CN" altLang="en-US" b="1" dirty="0">
                <a:latin typeface="楷体_GB2312" pitchFamily="49" charset="-122"/>
                <a:ea typeface="楷体_GB2312" pitchFamily="49" charset="-122"/>
              </a:rPr>
              <a:t>链路状态选路算法</a:t>
            </a:r>
          </a:p>
          <a:p>
            <a:pPr marL="715963" lvl="1" indent="-271463" defTabSz="0">
              <a:spcAft>
                <a:spcPct val="0"/>
              </a:spcAft>
            </a:pPr>
            <a:r>
              <a:rPr lang="zh-CN" altLang="en-US" b="1" dirty="0">
                <a:latin typeface="楷体_GB2312" pitchFamily="49" charset="-122"/>
                <a:ea typeface="楷体_GB2312" pitchFamily="49" charset="-122"/>
              </a:rPr>
              <a:t>距离向量算法</a:t>
            </a:r>
          </a:p>
          <a:p>
            <a:pPr marL="715963" lvl="1" indent="-271463" defTabSz="0">
              <a:spcAft>
                <a:spcPct val="0"/>
              </a:spcAft>
            </a:pPr>
            <a:r>
              <a:rPr lang="zh-CN" altLang="en-US" b="1" dirty="0">
                <a:latin typeface="楷体_GB2312" pitchFamily="49" charset="-122"/>
                <a:ea typeface="楷体_GB2312" pitchFamily="49" charset="-122"/>
              </a:rPr>
              <a:t>层次选路</a:t>
            </a:r>
          </a:p>
          <a:p>
            <a:pPr eaLnBrk="1" hangingPunct="1"/>
            <a:r>
              <a:rPr lang="zh-CN" altLang="en-US" b="1" dirty="0" smtClean="0">
                <a:latin typeface="楷体_GB2312" pitchFamily="49" charset="-122"/>
                <a:ea typeface="楷体_GB2312" pitchFamily="49" charset="-122"/>
              </a:rPr>
              <a:t>了解因特网中的选路协议</a:t>
            </a:r>
          </a:p>
          <a:p>
            <a:pPr marL="715963" lvl="1" indent="-271463" defTabSz="0">
              <a:spcAft>
                <a:spcPct val="0"/>
              </a:spcAft>
            </a:pPr>
            <a:r>
              <a:rPr lang="zh-CN" altLang="en-US" b="1" dirty="0">
                <a:latin typeface="楷体_GB2312" pitchFamily="49" charset="-122"/>
                <a:ea typeface="楷体_GB2312" pitchFamily="49" charset="-122"/>
              </a:rPr>
              <a:t>内部网关协议：</a:t>
            </a:r>
            <a:r>
              <a:rPr lang="en-US" altLang="zh-CN" b="1" dirty="0">
                <a:latin typeface="楷体_GB2312" pitchFamily="49" charset="-122"/>
                <a:ea typeface="楷体_GB2312" pitchFamily="49" charset="-122"/>
              </a:rPr>
              <a:t>RIP</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OSPF</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IGRP</a:t>
            </a:r>
          </a:p>
          <a:p>
            <a:pPr marL="715963" lvl="1" indent="-271463" defTabSz="0">
              <a:spcAft>
                <a:spcPct val="0"/>
              </a:spcAft>
            </a:pPr>
            <a:r>
              <a:rPr lang="zh-CN" altLang="en-US" b="1" dirty="0">
                <a:latin typeface="楷体_GB2312" pitchFamily="49" charset="-122"/>
                <a:ea typeface="楷体_GB2312" pitchFamily="49" charset="-122"/>
              </a:rPr>
              <a:t>外部网关协议：</a:t>
            </a:r>
            <a:r>
              <a:rPr lang="en-US" altLang="zh-CN" b="1" dirty="0">
                <a:latin typeface="楷体_GB2312" pitchFamily="49" charset="-122"/>
                <a:ea typeface="楷体_GB2312" pitchFamily="49" charset="-122"/>
              </a:rPr>
              <a:t>BGP</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BGP4</a:t>
            </a:r>
          </a:p>
        </p:txBody>
      </p:sp>
      <p:sp>
        <p:nvSpPr>
          <p:cNvPr id="306179" name="灯片编号占位符 5"/>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A7823DC9-A452-4239-AEB0-1446E3B307CB}" type="slidenum">
              <a:rPr altLang="zh-CN" dirty="0" smtClean="0">
                <a:solidFill>
                  <a:srgbClr val="919293"/>
                </a:solidFill>
                <a:ea typeface="黑体" panose="02010609060101010101" pitchFamily="49" charset="-122"/>
              </a:rPr>
              <a:pPr>
                <a:defRPr/>
              </a:pPr>
              <a:t>68</a:t>
            </a:fld>
            <a:endParaRPr lang="zh-CN" altLang="zh-CN" smtClean="0">
              <a:solidFill>
                <a:srgbClr val="919293"/>
              </a:solidFill>
              <a:ea typeface="黑体" panose="02010609060101010101" pitchFamily="49" charset="-122"/>
            </a:endParaRPr>
          </a:p>
        </p:txBody>
      </p:sp>
    </p:spTree>
    <p:extLst>
      <p:ext uri="{BB962C8B-B14F-4D97-AF65-F5344CB8AC3E}">
        <p14:creationId xmlns:p14="http://schemas.microsoft.com/office/powerpoint/2010/main" val="25519234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标题 1"/>
          <p:cNvSpPr>
            <a:spLocks noGrp="1"/>
          </p:cNvSpPr>
          <p:nvPr>
            <p:ph type="title"/>
          </p:nvPr>
        </p:nvSpPr>
        <p:spPr>
          <a:xfrm>
            <a:off x="1897064" y="299894"/>
            <a:ext cx="6721475" cy="700088"/>
          </a:xfrm>
        </p:spPr>
        <p:txBody>
          <a:bodyPr>
            <a:normAutofit/>
          </a:bodyPr>
          <a:lstStyle/>
          <a:p>
            <a:pPr eaLnBrk="1" hangingPunct="1"/>
            <a:r>
              <a:rPr lang="zh-CN" altLang="en-US" sz="3200" b="1" dirty="0" smtClean="0">
                <a:latin typeface="宋体" panose="02010600030101010101" pitchFamily="2" charset="-122"/>
                <a:ea typeface="宋体" panose="02010600030101010101" pitchFamily="2" charset="-122"/>
              </a:rPr>
              <a:t>涉及计算</a:t>
            </a:r>
            <a:r>
              <a:rPr lang="en-US" altLang="zh-CN" sz="3200" b="1" dirty="0" smtClean="0">
                <a:latin typeface="宋体" panose="02010600030101010101" pitchFamily="2" charset="-122"/>
                <a:ea typeface="宋体" panose="02010600030101010101" pitchFamily="2" charset="-122"/>
              </a:rPr>
              <a:t>-IP</a:t>
            </a:r>
            <a:r>
              <a:rPr lang="zh-CN" altLang="en-US" sz="3200" b="1" dirty="0" smtClean="0">
                <a:latin typeface="宋体" panose="02010600030101010101" pitchFamily="2" charset="-122"/>
                <a:ea typeface="宋体" panose="02010600030101010101" pitchFamily="2" charset="-122"/>
              </a:rPr>
              <a:t>分片</a:t>
            </a:r>
          </a:p>
        </p:txBody>
      </p:sp>
      <p:sp>
        <p:nvSpPr>
          <p:cNvPr id="8" name="Rectangle 3"/>
          <p:cNvSpPr txBox="1">
            <a:spLocks noChangeArrowheads="1"/>
          </p:cNvSpPr>
          <p:nvPr/>
        </p:nvSpPr>
        <p:spPr bwMode="auto">
          <a:xfrm>
            <a:off x="1897064" y="1257301"/>
            <a:ext cx="8770937" cy="758825"/>
          </a:xfrm>
          <a:prstGeom prst="rect">
            <a:avLst/>
          </a:prstGeom>
          <a:noFill/>
          <a:ln w="9525">
            <a:noFill/>
            <a:miter lim="800000"/>
            <a:headEnd/>
            <a:tailEnd/>
          </a:ln>
        </p:spPr>
        <p:txBody>
          <a:bodyPr lIns="92075" tIns="46038" rIns="92075" bIns="46038"/>
          <a:lstStyle/>
          <a:p>
            <a:pPr marL="342900" indent="-342900">
              <a:spcBef>
                <a:spcPct val="20000"/>
              </a:spcBef>
              <a:buClr>
                <a:schemeClr val="accent1"/>
              </a:buClr>
              <a:buFontTx/>
              <a:buChar char="•"/>
              <a:defRPr/>
            </a:pPr>
            <a:r>
              <a:rPr lang="en-US" altLang="zh-CN" sz="2800" kern="0" dirty="0"/>
              <a:t>Tips</a:t>
            </a:r>
            <a:r>
              <a:rPr lang="zh-CN" altLang="en-US" sz="2800" kern="0" dirty="0"/>
              <a:t>：分组的长度，</a:t>
            </a:r>
            <a:r>
              <a:rPr lang="en-US" altLang="zh-CN" sz="2800" kern="0" dirty="0"/>
              <a:t>MTU</a:t>
            </a:r>
            <a:r>
              <a:rPr lang="zh-CN" altLang="en-US" sz="2800" kern="0" dirty="0"/>
              <a:t>长度，分组或分片承载数据的长度</a:t>
            </a:r>
            <a:endParaRPr lang="en-US" altLang="zh-CN" sz="2800" kern="0" dirty="0"/>
          </a:p>
          <a:p>
            <a:pPr marL="800100" lvl="1" indent="-342900">
              <a:spcBef>
                <a:spcPct val="20000"/>
              </a:spcBef>
              <a:buClr>
                <a:schemeClr val="accent1"/>
              </a:buClr>
              <a:defRPr/>
            </a:pPr>
            <a:r>
              <a:rPr lang="en-US" altLang="zh-CN" sz="2800" kern="0" dirty="0"/>
              <a:t>		MTU=MSS+TCP</a:t>
            </a:r>
            <a:r>
              <a:rPr lang="zh-CN" altLang="en-US" sz="2800" kern="0" dirty="0"/>
              <a:t>首部长度</a:t>
            </a:r>
            <a:r>
              <a:rPr lang="en-US" altLang="zh-CN" sz="2800" kern="0" dirty="0"/>
              <a:t>+IP</a:t>
            </a:r>
            <a:r>
              <a:rPr lang="zh-CN" altLang="en-US" sz="2800" kern="0" dirty="0"/>
              <a:t>首部长度</a:t>
            </a:r>
            <a:r>
              <a:rPr lang="en-US" altLang="zh-CN" sz="2800" kern="0" dirty="0"/>
              <a:t>=MSS+40</a:t>
            </a:r>
          </a:p>
          <a:p>
            <a:pPr marL="800100" lvl="1" indent="-342900">
              <a:spcBef>
                <a:spcPct val="20000"/>
              </a:spcBef>
              <a:buClr>
                <a:schemeClr val="accent1"/>
              </a:buClr>
              <a:defRPr/>
            </a:pPr>
            <a:r>
              <a:rPr lang="en-US" altLang="zh-CN" sz="2800" kern="0" dirty="0"/>
              <a:t>			</a:t>
            </a:r>
            <a:r>
              <a:rPr lang="zh-CN" altLang="en-US" sz="2800" kern="0" dirty="0"/>
              <a:t>（不考虑首部的选项字段）</a:t>
            </a:r>
            <a:endParaRPr lang="en-US" altLang="zh-CN" sz="2800" kern="0" dirty="0"/>
          </a:p>
          <a:p>
            <a:pPr marL="342900" indent="-342900">
              <a:spcBef>
                <a:spcPct val="20000"/>
              </a:spcBef>
              <a:buClr>
                <a:schemeClr val="accent1"/>
              </a:buClr>
              <a:buFontTx/>
              <a:buChar char="•"/>
              <a:defRPr/>
            </a:pPr>
            <a:endParaRPr lang="en-US" altLang="zh-CN" sz="3200" kern="0" dirty="0"/>
          </a:p>
          <a:p>
            <a:pPr marL="342900" indent="-342900">
              <a:spcBef>
                <a:spcPct val="20000"/>
              </a:spcBef>
              <a:buClr>
                <a:schemeClr val="accent1"/>
              </a:buClr>
              <a:buFontTx/>
              <a:buChar char="•"/>
              <a:defRPr/>
            </a:pPr>
            <a:r>
              <a:rPr lang="zh-CN" altLang="en-US" sz="3200" kern="0" dirty="0"/>
              <a:t>分片重组，反向推导</a:t>
            </a:r>
            <a:endParaRPr lang="en-US" altLang="zh-CN" sz="3200" kern="0" dirty="0"/>
          </a:p>
        </p:txBody>
      </p:sp>
    </p:spTree>
    <p:extLst>
      <p:ext uri="{BB962C8B-B14F-4D97-AF65-F5344CB8AC3E}">
        <p14:creationId xmlns:p14="http://schemas.microsoft.com/office/powerpoint/2010/main" val="3981652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2002849" y="557213"/>
            <a:ext cx="6721475" cy="700087"/>
          </a:xfrm>
        </p:spPr>
        <p:txBody>
          <a:bodyPr>
            <a:normAutofit/>
          </a:bodyPr>
          <a:lstStyle/>
          <a:p>
            <a:pPr eaLnBrk="1" hangingPunct="1"/>
            <a:r>
              <a:rPr lang="en-US" altLang="zh-CN" sz="3200" b="1" dirty="0" smtClean="0">
                <a:latin typeface="宋体" panose="02010600030101010101" pitchFamily="2" charset="-122"/>
                <a:ea typeface="宋体" panose="02010600030101010101" pitchFamily="2" charset="-122"/>
              </a:rPr>
              <a:t> </a:t>
            </a:r>
            <a:r>
              <a:rPr lang="zh-CN" altLang="en-US" sz="3200" b="1" dirty="0" smtClean="0">
                <a:latin typeface="宋体" panose="02010600030101010101" pitchFamily="2" charset="-122"/>
                <a:ea typeface="宋体" panose="02010600030101010101" pitchFamily="2" charset="-122"/>
              </a:rPr>
              <a:t>第五章</a:t>
            </a:r>
            <a:r>
              <a:rPr lang="en-US" altLang="zh-CN" sz="3200" b="1" dirty="0" smtClean="0">
                <a:latin typeface="宋体" panose="02010600030101010101" pitchFamily="2" charset="-122"/>
                <a:ea typeface="宋体" panose="02010600030101010101" pitchFamily="2" charset="-122"/>
              </a:rPr>
              <a:t>: </a:t>
            </a:r>
            <a:r>
              <a:rPr lang="zh-CN" altLang="en-US" sz="3200" b="1" dirty="0" smtClean="0">
                <a:latin typeface="宋体" panose="02010600030101010101" pitchFamily="2" charset="-122"/>
                <a:ea typeface="宋体" panose="02010600030101010101" pitchFamily="2" charset="-122"/>
              </a:rPr>
              <a:t>网络层</a:t>
            </a:r>
          </a:p>
        </p:txBody>
      </p:sp>
      <p:sp>
        <p:nvSpPr>
          <p:cNvPr id="165892" name="Rectangle 4"/>
          <p:cNvSpPr>
            <a:spLocks noGrp="1" noChangeArrowheads="1"/>
          </p:cNvSpPr>
          <p:nvPr>
            <p:ph sz="half" idx="2"/>
          </p:nvPr>
        </p:nvSpPr>
        <p:spPr>
          <a:xfrm>
            <a:off x="2217017" y="1593850"/>
            <a:ext cx="3973513" cy="4425950"/>
          </a:xfrm>
        </p:spPr>
        <p:txBody>
          <a:bodyPr/>
          <a:lstStyle/>
          <a:p>
            <a:pPr eaLnBrk="1" hangingPunct="1">
              <a:lnSpc>
                <a:spcPct val="100000"/>
              </a:lnSpc>
            </a:pPr>
            <a:r>
              <a:rPr lang="en-US" altLang="zh-CN" sz="2600" b="1" dirty="0" smtClean="0">
                <a:latin typeface="宋体" panose="02010600030101010101" pitchFamily="2" charset="-122"/>
                <a:ea typeface="宋体" panose="02010600030101010101" pitchFamily="2" charset="-122"/>
              </a:rPr>
              <a:t>5.1 </a:t>
            </a:r>
            <a:r>
              <a:rPr lang="zh-CN" altLang="en-US" sz="2600" b="1" dirty="0">
                <a:latin typeface="宋体" panose="02010600030101010101" pitchFamily="2" charset="-122"/>
                <a:ea typeface="宋体" panose="02010600030101010101" pitchFamily="2" charset="-122"/>
              </a:rPr>
              <a:t>选路算法</a:t>
            </a:r>
          </a:p>
          <a:p>
            <a:pPr marL="715963" lvl="1" indent="-255588" defTabSz="0">
              <a:lnSpc>
                <a:spcPct val="100000"/>
              </a:lnSpc>
              <a:spcAft>
                <a:spcPct val="0"/>
              </a:spcAft>
              <a:buClr>
                <a:srgbClr val="1F1F20"/>
              </a:buClr>
              <a:tabLst>
                <a:tab pos="542925" algn="l"/>
              </a:tabLst>
            </a:pPr>
            <a:r>
              <a:rPr lang="zh-CN" altLang="en-US" b="1" dirty="0">
                <a:latin typeface="宋体" panose="02010600030101010101" pitchFamily="2" charset="-122"/>
                <a:ea typeface="宋体" panose="02010600030101010101" pitchFamily="2" charset="-122"/>
              </a:rPr>
              <a:t>链路状态选路算法</a:t>
            </a:r>
          </a:p>
          <a:p>
            <a:pPr marL="715963" lvl="1" indent="-255588" defTabSz="0">
              <a:lnSpc>
                <a:spcPct val="100000"/>
              </a:lnSpc>
              <a:spcAft>
                <a:spcPct val="0"/>
              </a:spcAft>
              <a:buClr>
                <a:srgbClr val="1F1F20"/>
              </a:buClr>
              <a:tabLst>
                <a:tab pos="542925" algn="l"/>
              </a:tabLst>
            </a:pPr>
            <a:r>
              <a:rPr lang="zh-CN" altLang="en-US" b="1" dirty="0">
                <a:latin typeface="宋体" panose="02010600030101010101" pitchFamily="2" charset="-122"/>
                <a:ea typeface="宋体" panose="02010600030101010101" pitchFamily="2" charset="-122"/>
              </a:rPr>
              <a:t>距离向量算法</a:t>
            </a:r>
          </a:p>
          <a:p>
            <a:pPr marL="715963" lvl="1" indent="-255588" defTabSz="0">
              <a:lnSpc>
                <a:spcPct val="100000"/>
              </a:lnSpc>
              <a:spcAft>
                <a:spcPct val="0"/>
              </a:spcAft>
              <a:buClr>
                <a:srgbClr val="1F1F20"/>
              </a:buClr>
              <a:tabLst>
                <a:tab pos="542925" algn="l"/>
              </a:tabLst>
            </a:pPr>
            <a:r>
              <a:rPr lang="zh-CN" altLang="en-US" b="1" dirty="0">
                <a:latin typeface="宋体" panose="02010600030101010101" pitchFamily="2" charset="-122"/>
                <a:ea typeface="宋体" panose="02010600030101010101" pitchFamily="2" charset="-122"/>
              </a:rPr>
              <a:t>层次选路</a:t>
            </a:r>
          </a:p>
          <a:p>
            <a:pPr eaLnBrk="1" hangingPunct="1">
              <a:lnSpc>
                <a:spcPct val="100000"/>
              </a:lnSpc>
            </a:pPr>
            <a:r>
              <a:rPr lang="en-US" altLang="zh-CN" sz="2600" b="1" dirty="0" smtClean="0">
                <a:latin typeface="宋体" panose="02010600030101010101" pitchFamily="2" charset="-122"/>
                <a:ea typeface="宋体" panose="02010600030101010101" pitchFamily="2" charset="-122"/>
              </a:rPr>
              <a:t>5.2 </a:t>
            </a:r>
            <a:r>
              <a:rPr lang="zh-CN" altLang="en-US" sz="2600" b="1" dirty="0">
                <a:latin typeface="宋体" panose="02010600030101010101" pitchFamily="2" charset="-122"/>
                <a:ea typeface="宋体" panose="02010600030101010101" pitchFamily="2" charset="-122"/>
              </a:rPr>
              <a:t>因特网中的选路</a:t>
            </a:r>
          </a:p>
          <a:p>
            <a:pPr marL="715963" lvl="1" indent="-255588" defTabSz="0">
              <a:lnSpc>
                <a:spcPct val="100000"/>
              </a:lnSpc>
              <a:spcAft>
                <a:spcPct val="0"/>
              </a:spcAft>
              <a:buClr>
                <a:srgbClr val="1F1F20"/>
              </a:buClr>
              <a:tabLst>
                <a:tab pos="542925" algn="l"/>
              </a:tabLst>
            </a:pPr>
            <a:r>
              <a:rPr lang="en-US" altLang="zh-CN" b="1" dirty="0">
                <a:latin typeface="宋体" panose="02010600030101010101" pitchFamily="2" charset="-122"/>
                <a:ea typeface="宋体" panose="02010600030101010101" pitchFamily="2" charset="-122"/>
              </a:rPr>
              <a:t>RIP</a:t>
            </a:r>
          </a:p>
          <a:p>
            <a:pPr marL="715963" lvl="1" indent="-255588" defTabSz="0">
              <a:lnSpc>
                <a:spcPct val="100000"/>
              </a:lnSpc>
              <a:spcAft>
                <a:spcPct val="0"/>
              </a:spcAft>
              <a:buClr>
                <a:srgbClr val="1F1F20"/>
              </a:buClr>
              <a:tabLst>
                <a:tab pos="542925" algn="l"/>
              </a:tabLst>
            </a:pPr>
            <a:r>
              <a:rPr lang="en-US" altLang="zh-CN" b="1" dirty="0">
                <a:latin typeface="宋体" panose="02010600030101010101" pitchFamily="2" charset="-122"/>
                <a:ea typeface="宋体" panose="02010600030101010101" pitchFamily="2" charset="-122"/>
              </a:rPr>
              <a:t>OSPF</a:t>
            </a:r>
          </a:p>
          <a:p>
            <a:pPr marL="715963" lvl="1" indent="-255588" defTabSz="0">
              <a:lnSpc>
                <a:spcPct val="100000"/>
              </a:lnSpc>
              <a:spcAft>
                <a:spcPct val="0"/>
              </a:spcAft>
              <a:buClr>
                <a:srgbClr val="1F1F20"/>
              </a:buClr>
              <a:tabLst>
                <a:tab pos="542925" algn="l"/>
              </a:tabLst>
            </a:pPr>
            <a:r>
              <a:rPr lang="en-US" altLang="zh-CN" b="1" dirty="0">
                <a:latin typeface="宋体" panose="02010600030101010101" pitchFamily="2" charset="-122"/>
                <a:ea typeface="宋体" panose="02010600030101010101" pitchFamily="2" charset="-122"/>
              </a:rPr>
              <a:t>BGP</a:t>
            </a:r>
          </a:p>
          <a:p>
            <a:pPr marL="0" indent="0" eaLnBrk="1" hangingPunct="1">
              <a:lnSpc>
                <a:spcPct val="100000"/>
              </a:lnSpc>
              <a:buNone/>
            </a:pPr>
            <a:endParaRPr lang="zh-CN" altLang="en-US" sz="2600" b="1" dirty="0">
              <a:latin typeface="宋体" panose="02010600030101010101" pitchFamily="2" charset="-122"/>
              <a:ea typeface="宋体" panose="02010600030101010101" pitchFamily="2" charset="-122"/>
            </a:endParaRPr>
          </a:p>
        </p:txBody>
      </p:sp>
      <p:sp>
        <p:nvSpPr>
          <p:cNvPr id="147460" name="灯片编号占位符 5"/>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CD0E9144-2173-4D70-BEAF-7495C5D0C65F}" type="slidenum">
              <a:rPr altLang="zh-CN" dirty="0" smtClean="0">
                <a:solidFill>
                  <a:srgbClr val="919293"/>
                </a:solidFill>
                <a:ea typeface="黑体" panose="02010609060101010101" pitchFamily="49" charset="-122"/>
              </a:rPr>
              <a:pPr>
                <a:defRPr/>
              </a:pPr>
              <a:t>7</a:t>
            </a:fld>
            <a:endParaRPr lang="zh-CN" altLang="zh-CN" smtClean="0">
              <a:solidFill>
                <a:srgbClr val="919293"/>
              </a:solidFill>
              <a:ea typeface="黑体" panose="02010609060101010101" pitchFamily="49" charset="-122"/>
            </a:endParaRPr>
          </a:p>
        </p:txBody>
      </p:sp>
    </p:spTree>
    <p:extLst>
      <p:ext uri="{BB962C8B-B14F-4D97-AF65-F5344CB8AC3E}">
        <p14:creationId xmlns:p14="http://schemas.microsoft.com/office/powerpoint/2010/main" val="42403563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标题 1"/>
          <p:cNvSpPr>
            <a:spLocks noGrp="1"/>
          </p:cNvSpPr>
          <p:nvPr>
            <p:ph type="title"/>
          </p:nvPr>
        </p:nvSpPr>
        <p:spPr>
          <a:xfrm>
            <a:off x="1897064" y="262947"/>
            <a:ext cx="6721475" cy="700088"/>
          </a:xfrm>
        </p:spPr>
        <p:txBody>
          <a:bodyPr>
            <a:normAutofit/>
          </a:bodyPr>
          <a:lstStyle/>
          <a:p>
            <a:pPr eaLnBrk="1" hangingPunct="1"/>
            <a:r>
              <a:rPr lang="zh-CN" altLang="en-US" sz="3200" b="1" dirty="0" smtClean="0"/>
              <a:t>涉及计算</a:t>
            </a:r>
            <a:r>
              <a:rPr lang="en-US" altLang="zh-CN" sz="3200" b="1" dirty="0" smtClean="0"/>
              <a:t>-</a:t>
            </a:r>
            <a:r>
              <a:rPr lang="zh-CN" altLang="en-US" sz="3200" b="1" dirty="0" smtClean="0"/>
              <a:t>子网掩码</a:t>
            </a:r>
          </a:p>
        </p:txBody>
      </p:sp>
      <p:graphicFrame>
        <p:nvGraphicFramePr>
          <p:cNvPr id="4" name="内容占位符 5"/>
          <p:cNvGraphicFramePr>
            <a:graphicFrameLocks noGrp="1"/>
          </p:cNvGraphicFramePr>
          <p:nvPr>
            <p:ph sz="half" idx="1"/>
          </p:nvPr>
        </p:nvGraphicFramePr>
        <p:xfrm>
          <a:off x="2095501" y="2052639"/>
          <a:ext cx="7470775" cy="727075"/>
        </p:xfrm>
        <a:graphic>
          <a:graphicData uri="http://schemas.openxmlformats.org/drawingml/2006/table">
            <a:tbl>
              <a:tblPr firstRow="1" bandRow="1">
                <a:tableStyleId>{5C22544A-7EE6-4342-B048-85BDC9FD1C3A}</a:tableStyleId>
              </a:tblPr>
              <a:tblGrid>
                <a:gridCol w="5097129">
                  <a:extLst>
                    <a:ext uri="{9D8B030D-6E8A-4147-A177-3AD203B41FA5}">
                      <a16:colId xmlns:a16="http://schemas.microsoft.com/office/drawing/2014/main" val="20000"/>
                    </a:ext>
                  </a:extLst>
                </a:gridCol>
                <a:gridCol w="2373646">
                  <a:extLst>
                    <a:ext uri="{9D8B030D-6E8A-4147-A177-3AD203B41FA5}">
                      <a16:colId xmlns:a16="http://schemas.microsoft.com/office/drawing/2014/main" val="20001"/>
                    </a:ext>
                  </a:extLst>
                </a:gridCol>
              </a:tblGrid>
              <a:tr h="727075">
                <a:tc>
                  <a:txBody>
                    <a:bodyPr/>
                    <a:lstStyle/>
                    <a:p>
                      <a:r>
                        <a:rPr lang="zh-CN" altLang="en-US" sz="1800" dirty="0" smtClean="0"/>
                        <a:t>网络部分（高</a:t>
                      </a:r>
                      <a:r>
                        <a:rPr lang="en-US" altLang="zh-CN" sz="1800" dirty="0" smtClean="0"/>
                        <a:t>x</a:t>
                      </a:r>
                      <a:r>
                        <a:rPr lang="zh-CN" altLang="en-US" sz="1800" dirty="0" smtClean="0"/>
                        <a:t>比特全</a:t>
                      </a:r>
                      <a:r>
                        <a:rPr lang="en-US" altLang="zh-CN" sz="1800" dirty="0" smtClean="0"/>
                        <a:t>1</a:t>
                      </a:r>
                      <a:r>
                        <a:rPr lang="zh-CN" altLang="en-US" sz="1800" dirty="0" smtClean="0"/>
                        <a:t>）</a:t>
                      </a:r>
                      <a:endParaRPr lang="zh-CN" altLang="en-US" sz="1800" dirty="0"/>
                    </a:p>
                  </a:txBody>
                  <a:tcPr marL="91431" marR="91431" marT="45752" marB="45752">
                    <a:solidFill>
                      <a:srgbClr val="C00000"/>
                    </a:solidFill>
                  </a:tcPr>
                </a:tc>
                <a:tc>
                  <a:txBody>
                    <a:bodyPr/>
                    <a:lstStyle/>
                    <a:p>
                      <a:r>
                        <a:rPr lang="zh-CN" altLang="en-US" sz="1800" dirty="0" smtClean="0"/>
                        <a:t>主机部分全</a:t>
                      </a:r>
                      <a:r>
                        <a:rPr lang="en-US" altLang="zh-CN" sz="1800" dirty="0" smtClean="0"/>
                        <a:t>0</a:t>
                      </a:r>
                      <a:endParaRPr lang="zh-CN" altLang="en-US" sz="1800" dirty="0"/>
                    </a:p>
                  </a:txBody>
                  <a:tcPr marL="91431" marR="91431" marT="45752" marB="45752">
                    <a:solidFill>
                      <a:srgbClr val="C00000"/>
                    </a:solidFill>
                  </a:tcPr>
                </a:tc>
                <a:extLst>
                  <a:ext uri="{0D108BD9-81ED-4DB2-BD59-A6C34878D82A}">
                    <a16:rowId xmlns:a16="http://schemas.microsoft.com/office/drawing/2014/main" val="10000"/>
                  </a:ext>
                </a:extLst>
              </a:tr>
            </a:tbl>
          </a:graphicData>
        </a:graphic>
      </p:graphicFrame>
      <p:sp>
        <p:nvSpPr>
          <p:cNvPr id="8" name="Rectangle 3"/>
          <p:cNvSpPr txBox="1">
            <a:spLocks noChangeArrowheads="1"/>
          </p:cNvSpPr>
          <p:nvPr/>
        </p:nvSpPr>
        <p:spPr bwMode="auto">
          <a:xfrm>
            <a:off x="1897064" y="1257301"/>
            <a:ext cx="8770937" cy="758825"/>
          </a:xfrm>
          <a:prstGeom prst="rect">
            <a:avLst/>
          </a:prstGeom>
          <a:noFill/>
          <a:ln w="9525">
            <a:noFill/>
            <a:miter lim="800000"/>
            <a:headEnd/>
            <a:tailEnd/>
          </a:ln>
        </p:spPr>
        <p:txBody>
          <a:bodyPr lIns="92075" tIns="46038" rIns="92075" bIns="46038"/>
          <a:lstStyle/>
          <a:p>
            <a:pPr marL="342900" indent="-342900">
              <a:spcBef>
                <a:spcPct val="20000"/>
              </a:spcBef>
              <a:buClr>
                <a:schemeClr val="accent1"/>
              </a:buClr>
              <a:buFontTx/>
              <a:buChar char="•"/>
              <a:defRPr/>
            </a:pPr>
            <a:r>
              <a:rPr lang="zh-CN" altLang="en-US" sz="3200" kern="0" dirty="0"/>
              <a:t>给出</a:t>
            </a:r>
            <a:r>
              <a:rPr lang="en-US" altLang="zh-CN" sz="3200" kern="0" dirty="0" err="1"/>
              <a:t>a.b.c.d</a:t>
            </a:r>
            <a:r>
              <a:rPr lang="en-US" altLang="zh-CN" sz="3200" kern="0" dirty="0"/>
              <a:t>/x</a:t>
            </a:r>
            <a:r>
              <a:rPr lang="zh-CN" altLang="en-US" sz="3200" kern="0" dirty="0"/>
              <a:t>的地址块，子网掩码为</a:t>
            </a:r>
            <a:endParaRPr lang="en-US" altLang="zh-CN" sz="3200" kern="0" dirty="0"/>
          </a:p>
          <a:p>
            <a:pPr marL="342900" indent="-342900">
              <a:spcBef>
                <a:spcPct val="20000"/>
              </a:spcBef>
              <a:buClr>
                <a:schemeClr val="accent1"/>
              </a:buClr>
              <a:buFontTx/>
              <a:buChar char="•"/>
              <a:defRPr/>
            </a:pPr>
            <a:endParaRPr lang="en-US" altLang="zh-CN" sz="3200" kern="0" dirty="0"/>
          </a:p>
          <a:p>
            <a:pPr marL="342900" indent="-342900">
              <a:spcBef>
                <a:spcPct val="20000"/>
              </a:spcBef>
              <a:buClr>
                <a:schemeClr val="accent1"/>
              </a:buClr>
              <a:buFontTx/>
              <a:buChar char="•"/>
              <a:defRPr/>
            </a:pPr>
            <a:endParaRPr lang="en-US" altLang="zh-CN" sz="3200" kern="0" dirty="0"/>
          </a:p>
          <a:p>
            <a:pPr marL="342900" indent="-342900">
              <a:spcBef>
                <a:spcPct val="20000"/>
              </a:spcBef>
              <a:buClr>
                <a:schemeClr val="accent1"/>
              </a:buClr>
              <a:buFontTx/>
              <a:buChar char="•"/>
              <a:defRPr/>
            </a:pPr>
            <a:r>
              <a:rPr lang="zh-CN" altLang="en-US" sz="2400" kern="0" dirty="0"/>
              <a:t>例：子网掩码</a:t>
            </a:r>
            <a:r>
              <a:rPr lang="en-US" altLang="zh-CN" sz="2400" kern="0" dirty="0"/>
              <a:t>/25</a:t>
            </a:r>
            <a:r>
              <a:rPr lang="zh-CN" altLang="en-US" sz="2400" kern="0" dirty="0"/>
              <a:t>和</a:t>
            </a:r>
            <a:r>
              <a:rPr lang="en-US" altLang="zh-CN" sz="2400" kern="0" dirty="0"/>
              <a:t>255.255.255.128</a:t>
            </a:r>
            <a:r>
              <a:rPr lang="zh-CN" altLang="en-US" sz="2400" kern="0" dirty="0"/>
              <a:t>等价</a:t>
            </a:r>
            <a:endParaRPr lang="en-US" altLang="zh-CN" sz="2400" kern="0" dirty="0"/>
          </a:p>
          <a:p>
            <a:pPr marL="342900" indent="-342900">
              <a:spcBef>
                <a:spcPct val="20000"/>
              </a:spcBef>
              <a:buClr>
                <a:schemeClr val="accent1"/>
              </a:buClr>
              <a:buFontTx/>
              <a:buChar char="•"/>
              <a:defRPr/>
            </a:pPr>
            <a:r>
              <a:rPr lang="zh-CN" altLang="en-US" sz="2400" kern="0" dirty="0"/>
              <a:t>给出</a:t>
            </a:r>
            <a:r>
              <a:rPr lang="en-US" altLang="zh-CN" sz="2400" kern="0" dirty="0"/>
              <a:t>IP</a:t>
            </a:r>
            <a:r>
              <a:rPr lang="zh-CN" altLang="en-US" sz="2400" kern="0" dirty="0"/>
              <a:t>地址，求该地址的网络地址</a:t>
            </a:r>
            <a:r>
              <a:rPr lang="en-US" altLang="zh-CN" sz="2400" kern="0" dirty="0"/>
              <a:t>/</a:t>
            </a:r>
            <a:r>
              <a:rPr lang="zh-CN" altLang="en-US" sz="2400" kern="0" dirty="0"/>
              <a:t>网络号</a:t>
            </a:r>
            <a:r>
              <a:rPr lang="en-US" altLang="zh-CN" sz="2400" kern="0" dirty="0"/>
              <a:t>/</a:t>
            </a:r>
            <a:r>
              <a:rPr lang="zh-CN" altLang="en-US" sz="2400" kern="0" dirty="0"/>
              <a:t>网络前缀</a:t>
            </a:r>
            <a:endParaRPr lang="en-US" altLang="zh-CN" sz="2400" kern="0" dirty="0"/>
          </a:p>
          <a:p>
            <a:pPr marL="800100" lvl="1" indent="-342900">
              <a:spcBef>
                <a:spcPct val="20000"/>
              </a:spcBef>
              <a:buClr>
                <a:schemeClr val="accent1"/>
              </a:buClr>
              <a:defRPr/>
            </a:pPr>
            <a:r>
              <a:rPr lang="en-US" altLang="zh-CN" sz="2400" kern="0" dirty="0"/>
              <a:t>IP</a:t>
            </a:r>
            <a:r>
              <a:rPr lang="zh-CN" altLang="en-US" sz="2400" kern="0" dirty="0"/>
              <a:t>地址写成二进制形式与子网掩码进行与操作，网络地址需加上</a:t>
            </a:r>
            <a:r>
              <a:rPr lang="en-US" altLang="zh-CN" sz="2400" kern="0" dirty="0"/>
              <a:t>/x</a:t>
            </a:r>
          </a:p>
          <a:p>
            <a:pPr marL="342900" indent="-342900">
              <a:spcBef>
                <a:spcPct val="20000"/>
              </a:spcBef>
              <a:buClr>
                <a:schemeClr val="accent1"/>
              </a:buClr>
              <a:buFont typeface="Arial" pitchFamily="34" charset="0"/>
              <a:buChar char="•"/>
              <a:defRPr/>
            </a:pPr>
            <a:r>
              <a:rPr lang="zh-CN" altLang="en-US" sz="2400" kern="0" dirty="0"/>
              <a:t>给出若干主机的</a:t>
            </a:r>
            <a:r>
              <a:rPr lang="en-US" altLang="zh-CN" sz="2400" kern="0" dirty="0"/>
              <a:t>IP</a:t>
            </a:r>
            <a:r>
              <a:rPr lang="zh-CN" altLang="en-US" sz="2400" kern="0" dirty="0"/>
              <a:t>地址，判断各主机是否处于相同网络</a:t>
            </a:r>
            <a:endParaRPr lang="en-US" altLang="zh-CN" sz="2400" kern="0" dirty="0"/>
          </a:p>
          <a:p>
            <a:pPr marL="800100" lvl="1" indent="-342900">
              <a:spcBef>
                <a:spcPct val="20000"/>
              </a:spcBef>
              <a:buClr>
                <a:schemeClr val="accent1"/>
              </a:buClr>
              <a:defRPr/>
            </a:pPr>
            <a:r>
              <a:rPr lang="zh-CN" altLang="en-US" sz="2400" kern="0" dirty="0"/>
              <a:t>根据各主机</a:t>
            </a:r>
            <a:r>
              <a:rPr lang="en-US" altLang="zh-CN" sz="2400" kern="0" dirty="0"/>
              <a:t>IP</a:t>
            </a:r>
            <a:r>
              <a:rPr lang="zh-CN" altLang="en-US" sz="2400" kern="0" dirty="0"/>
              <a:t>地址和子网掩码求网络地址，网络地址相同意味着处于同一网络，不同则位于不同网络，需要通过路由器通信</a:t>
            </a:r>
            <a:endParaRPr lang="en-US" altLang="zh-CN" sz="2400" kern="0" dirty="0"/>
          </a:p>
        </p:txBody>
      </p:sp>
    </p:spTree>
    <p:extLst>
      <p:ext uri="{BB962C8B-B14F-4D97-AF65-F5344CB8AC3E}">
        <p14:creationId xmlns:p14="http://schemas.microsoft.com/office/powerpoint/2010/main" val="293601213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标题 1"/>
          <p:cNvSpPr>
            <a:spLocks noGrp="1"/>
          </p:cNvSpPr>
          <p:nvPr>
            <p:ph type="title"/>
          </p:nvPr>
        </p:nvSpPr>
        <p:spPr>
          <a:xfrm>
            <a:off x="2108201" y="265112"/>
            <a:ext cx="6721475" cy="700088"/>
          </a:xfrm>
        </p:spPr>
        <p:txBody>
          <a:bodyPr>
            <a:normAutofit/>
          </a:bodyPr>
          <a:lstStyle/>
          <a:p>
            <a:pPr eaLnBrk="1" hangingPunct="1"/>
            <a:r>
              <a:rPr lang="zh-CN" altLang="en-US" sz="3200" b="1" dirty="0" smtClean="0"/>
              <a:t>涉及计算</a:t>
            </a:r>
            <a:r>
              <a:rPr lang="en-US" altLang="zh-CN" sz="3200" b="1" dirty="0" smtClean="0"/>
              <a:t>-CIDR</a:t>
            </a:r>
            <a:r>
              <a:rPr lang="zh-CN" altLang="en-US" sz="3200" b="1" dirty="0" smtClean="0"/>
              <a:t>地址分配</a:t>
            </a:r>
          </a:p>
        </p:txBody>
      </p:sp>
      <p:graphicFrame>
        <p:nvGraphicFramePr>
          <p:cNvPr id="4" name="内容占位符 5"/>
          <p:cNvGraphicFramePr>
            <a:graphicFrameLocks noGrp="1"/>
          </p:cNvGraphicFramePr>
          <p:nvPr>
            <p:ph sz="half" idx="1"/>
          </p:nvPr>
        </p:nvGraphicFramePr>
        <p:xfrm>
          <a:off x="2095501" y="2052638"/>
          <a:ext cx="7470775" cy="495300"/>
        </p:xfrm>
        <a:graphic>
          <a:graphicData uri="http://schemas.openxmlformats.org/drawingml/2006/table">
            <a:tbl>
              <a:tblPr firstRow="1" bandRow="1">
                <a:tableStyleId>{5C22544A-7EE6-4342-B048-85BDC9FD1C3A}</a:tableStyleId>
              </a:tblPr>
              <a:tblGrid>
                <a:gridCol w="5097129">
                  <a:extLst>
                    <a:ext uri="{9D8B030D-6E8A-4147-A177-3AD203B41FA5}">
                      <a16:colId xmlns:a16="http://schemas.microsoft.com/office/drawing/2014/main" val="20000"/>
                    </a:ext>
                  </a:extLst>
                </a:gridCol>
                <a:gridCol w="2373646">
                  <a:extLst>
                    <a:ext uri="{9D8B030D-6E8A-4147-A177-3AD203B41FA5}">
                      <a16:colId xmlns:a16="http://schemas.microsoft.com/office/drawing/2014/main" val="20001"/>
                    </a:ext>
                  </a:extLst>
                </a:gridCol>
              </a:tblGrid>
              <a:tr h="495300">
                <a:tc>
                  <a:txBody>
                    <a:bodyPr/>
                    <a:lstStyle/>
                    <a:p>
                      <a:r>
                        <a:rPr lang="zh-CN" altLang="en-US" sz="1800" dirty="0" smtClean="0"/>
                        <a:t>网络部分（高</a:t>
                      </a:r>
                      <a:r>
                        <a:rPr lang="en-US" altLang="zh-CN" sz="1800" dirty="0" smtClean="0"/>
                        <a:t>x</a:t>
                      </a:r>
                      <a:r>
                        <a:rPr lang="zh-CN" altLang="en-US" sz="1800" dirty="0" smtClean="0"/>
                        <a:t>比特）</a:t>
                      </a:r>
                      <a:endParaRPr lang="zh-CN" altLang="en-US" sz="1800" dirty="0"/>
                    </a:p>
                  </a:txBody>
                  <a:tcPr marL="91431" marR="91431" marT="45792" marB="45792">
                    <a:solidFill>
                      <a:srgbClr val="C00000"/>
                    </a:solidFill>
                  </a:tcPr>
                </a:tc>
                <a:tc>
                  <a:txBody>
                    <a:bodyPr/>
                    <a:lstStyle/>
                    <a:p>
                      <a:r>
                        <a:rPr lang="zh-CN" altLang="en-US" sz="1800" dirty="0" smtClean="0"/>
                        <a:t>主机号（</a:t>
                      </a:r>
                      <a:r>
                        <a:rPr lang="en-US" altLang="zh-CN" sz="1800" dirty="0" smtClean="0"/>
                        <a:t>32-x</a:t>
                      </a:r>
                      <a:r>
                        <a:rPr lang="zh-CN" altLang="en-US" sz="1800" dirty="0" smtClean="0"/>
                        <a:t>）</a:t>
                      </a:r>
                      <a:endParaRPr lang="zh-CN" altLang="en-US" sz="1800" dirty="0"/>
                    </a:p>
                  </a:txBody>
                  <a:tcPr marL="91431" marR="91431" marT="45792" marB="45792">
                    <a:solidFill>
                      <a:srgbClr val="C00000"/>
                    </a:solidFill>
                  </a:tcPr>
                </a:tc>
                <a:extLst>
                  <a:ext uri="{0D108BD9-81ED-4DB2-BD59-A6C34878D82A}">
                    <a16:rowId xmlns:a16="http://schemas.microsoft.com/office/drawing/2014/main" val="10000"/>
                  </a:ext>
                </a:extLst>
              </a:tr>
            </a:tbl>
          </a:graphicData>
        </a:graphic>
      </p:graphicFrame>
      <p:graphicFrame>
        <p:nvGraphicFramePr>
          <p:cNvPr id="5" name="内容占位符 5"/>
          <p:cNvGraphicFramePr>
            <a:graphicFrameLocks noGrp="1"/>
          </p:cNvGraphicFramePr>
          <p:nvPr>
            <p:ph sz="half" idx="2"/>
          </p:nvPr>
        </p:nvGraphicFramePr>
        <p:xfrm>
          <a:off x="2108201" y="2840038"/>
          <a:ext cx="7470775" cy="639996"/>
        </p:xfrm>
        <a:graphic>
          <a:graphicData uri="http://schemas.openxmlformats.org/drawingml/2006/table">
            <a:tbl>
              <a:tblPr firstRow="1" bandRow="1">
                <a:tableStyleId>{5C22544A-7EE6-4342-B048-85BDC9FD1C3A}</a:tableStyleId>
              </a:tblPr>
              <a:tblGrid>
                <a:gridCol w="5097129">
                  <a:extLst>
                    <a:ext uri="{9D8B030D-6E8A-4147-A177-3AD203B41FA5}">
                      <a16:colId xmlns:a16="http://schemas.microsoft.com/office/drawing/2014/main" val="20000"/>
                    </a:ext>
                  </a:extLst>
                </a:gridCol>
                <a:gridCol w="1186823">
                  <a:extLst>
                    <a:ext uri="{9D8B030D-6E8A-4147-A177-3AD203B41FA5}">
                      <a16:colId xmlns:a16="http://schemas.microsoft.com/office/drawing/2014/main" val="20001"/>
                    </a:ext>
                  </a:extLst>
                </a:gridCol>
                <a:gridCol w="1186823">
                  <a:extLst>
                    <a:ext uri="{9D8B030D-6E8A-4147-A177-3AD203B41FA5}">
                      <a16:colId xmlns:a16="http://schemas.microsoft.com/office/drawing/2014/main" val="20002"/>
                    </a:ext>
                  </a:extLst>
                </a:gridCol>
              </a:tblGrid>
              <a:tr h="639762">
                <a:tc>
                  <a:txBody>
                    <a:bodyPr/>
                    <a:lstStyle/>
                    <a:p>
                      <a:r>
                        <a:rPr lang="zh-CN" altLang="en-US" sz="1800" dirty="0" smtClean="0"/>
                        <a:t>网络部分（高</a:t>
                      </a:r>
                      <a:r>
                        <a:rPr lang="en-US" altLang="zh-CN" sz="1800" dirty="0" smtClean="0"/>
                        <a:t>x</a:t>
                      </a:r>
                      <a:r>
                        <a:rPr lang="zh-CN" altLang="en-US" sz="1800" dirty="0" smtClean="0"/>
                        <a:t>比特）</a:t>
                      </a:r>
                      <a:endParaRPr lang="zh-CN" altLang="en-US" sz="1800" dirty="0"/>
                    </a:p>
                  </a:txBody>
                  <a:tcPr marL="91431" marR="91431" marT="45678" marB="45678">
                    <a:solidFill>
                      <a:srgbClr val="C00000"/>
                    </a:solidFill>
                  </a:tcPr>
                </a:tc>
                <a:tc>
                  <a:txBody>
                    <a:bodyPr/>
                    <a:lstStyle/>
                    <a:p>
                      <a:r>
                        <a:rPr lang="zh-CN" altLang="en-US" sz="1800" dirty="0" smtClean="0"/>
                        <a:t>借用</a:t>
                      </a:r>
                      <a:r>
                        <a:rPr lang="en-US" altLang="zh-CN" sz="1800" dirty="0" smtClean="0"/>
                        <a:t>y</a:t>
                      </a:r>
                      <a:r>
                        <a:rPr lang="zh-CN" altLang="en-US" sz="1800" dirty="0" smtClean="0"/>
                        <a:t>比特主机号</a:t>
                      </a:r>
                      <a:endParaRPr lang="zh-CN" altLang="en-US" sz="1800" dirty="0"/>
                    </a:p>
                  </a:txBody>
                  <a:tcPr marL="91431" marR="91431" marT="45678" marB="45678">
                    <a:solidFill>
                      <a:srgbClr val="C00000"/>
                    </a:solidFill>
                  </a:tcPr>
                </a:tc>
                <a:tc>
                  <a:txBody>
                    <a:bodyPr/>
                    <a:lstStyle/>
                    <a:p>
                      <a:r>
                        <a:rPr lang="zh-CN" altLang="en-US" sz="1800" dirty="0" smtClean="0"/>
                        <a:t>主机号</a:t>
                      </a:r>
                      <a:endParaRPr lang="en-US" altLang="zh-CN" sz="1800" dirty="0" smtClean="0"/>
                    </a:p>
                    <a:p>
                      <a:r>
                        <a:rPr lang="en-US" altLang="zh-CN" sz="1800" dirty="0" smtClean="0"/>
                        <a:t>(32-x-y)</a:t>
                      </a:r>
                      <a:endParaRPr lang="zh-CN" altLang="en-US" sz="1800" dirty="0"/>
                    </a:p>
                  </a:txBody>
                  <a:tcPr marL="91431" marR="91431" marT="45678" marB="45678">
                    <a:solidFill>
                      <a:srgbClr val="C00000"/>
                    </a:solidFill>
                  </a:tcPr>
                </a:tc>
                <a:extLst>
                  <a:ext uri="{0D108BD9-81ED-4DB2-BD59-A6C34878D82A}">
                    <a16:rowId xmlns:a16="http://schemas.microsoft.com/office/drawing/2014/main" val="10000"/>
                  </a:ext>
                </a:extLst>
              </a:tr>
            </a:tbl>
          </a:graphicData>
        </a:graphic>
      </p:graphicFrame>
      <p:sp>
        <p:nvSpPr>
          <p:cNvPr id="8" name="Rectangle 3"/>
          <p:cNvSpPr txBox="1">
            <a:spLocks noChangeArrowheads="1"/>
          </p:cNvSpPr>
          <p:nvPr/>
        </p:nvSpPr>
        <p:spPr bwMode="auto">
          <a:xfrm>
            <a:off x="1897064" y="1257301"/>
            <a:ext cx="8770937" cy="758825"/>
          </a:xfrm>
          <a:prstGeom prst="rect">
            <a:avLst/>
          </a:prstGeom>
          <a:noFill/>
          <a:ln w="9525">
            <a:noFill/>
            <a:miter lim="800000"/>
            <a:headEnd/>
            <a:tailEnd/>
          </a:ln>
        </p:spPr>
        <p:txBody>
          <a:bodyPr lIns="92075" tIns="46038" rIns="92075" bIns="46038"/>
          <a:lstStyle/>
          <a:p>
            <a:pPr marL="342900" indent="-342900">
              <a:spcBef>
                <a:spcPct val="20000"/>
              </a:spcBef>
              <a:buClr>
                <a:schemeClr val="accent1"/>
              </a:buClr>
              <a:buFontTx/>
              <a:buChar char="•"/>
              <a:defRPr/>
            </a:pPr>
            <a:r>
              <a:rPr lang="zh-CN" altLang="en-US" sz="3200" kern="0" dirty="0"/>
              <a:t>给出</a:t>
            </a:r>
            <a:r>
              <a:rPr lang="en-US" altLang="zh-CN" sz="3200" kern="0" dirty="0" err="1"/>
              <a:t>a.b.c.d</a:t>
            </a:r>
            <a:r>
              <a:rPr lang="en-US" altLang="zh-CN" sz="3200" kern="0" dirty="0"/>
              <a:t>/x</a:t>
            </a:r>
            <a:r>
              <a:rPr lang="zh-CN" altLang="en-US" sz="3200" kern="0" dirty="0"/>
              <a:t>的地址块，等分成若干子网</a:t>
            </a:r>
            <a:endParaRPr lang="en-US" altLang="zh-CN" sz="3200" kern="0" dirty="0"/>
          </a:p>
          <a:p>
            <a:pPr marL="342900" indent="-342900">
              <a:spcBef>
                <a:spcPct val="20000"/>
              </a:spcBef>
              <a:buClr>
                <a:schemeClr val="accent1"/>
              </a:buClr>
              <a:buFontTx/>
              <a:buChar char="•"/>
              <a:defRPr/>
            </a:pPr>
            <a:endParaRPr lang="en-US" altLang="zh-CN" sz="3200" kern="0" dirty="0"/>
          </a:p>
          <a:p>
            <a:pPr marL="342900" indent="-342900">
              <a:spcBef>
                <a:spcPct val="20000"/>
              </a:spcBef>
              <a:buClr>
                <a:schemeClr val="accent1"/>
              </a:buClr>
              <a:buFontTx/>
              <a:buChar char="•"/>
              <a:defRPr/>
            </a:pPr>
            <a:endParaRPr lang="en-US" altLang="zh-CN" sz="3200" kern="0" dirty="0"/>
          </a:p>
          <a:p>
            <a:pPr marL="342900" indent="-342900">
              <a:spcBef>
                <a:spcPct val="20000"/>
              </a:spcBef>
              <a:buClr>
                <a:schemeClr val="accent1"/>
              </a:buClr>
              <a:buFontTx/>
              <a:buChar char="•"/>
              <a:defRPr/>
            </a:pPr>
            <a:endParaRPr lang="en-US" altLang="zh-CN" sz="3200" kern="0" dirty="0"/>
          </a:p>
          <a:p>
            <a:pPr marL="342900" indent="-342900">
              <a:spcBef>
                <a:spcPct val="20000"/>
              </a:spcBef>
              <a:buClr>
                <a:schemeClr val="accent1"/>
              </a:buClr>
              <a:buFontTx/>
              <a:buChar char="•"/>
              <a:defRPr/>
            </a:pPr>
            <a:r>
              <a:rPr lang="zh-CN" altLang="en-US" sz="2400" kern="0" dirty="0"/>
              <a:t>借用</a:t>
            </a:r>
            <a:r>
              <a:rPr lang="en-US" altLang="zh-CN" sz="2400" kern="0" dirty="0"/>
              <a:t>y</a:t>
            </a:r>
            <a:r>
              <a:rPr lang="zh-CN" altLang="en-US" sz="2400" kern="0" dirty="0"/>
              <a:t>比特主机号，原地址块可划分为</a:t>
            </a:r>
            <a:r>
              <a:rPr lang="en-US" altLang="zh-CN" sz="2400" kern="0" dirty="0"/>
              <a:t>2</a:t>
            </a:r>
            <a:r>
              <a:rPr lang="en-US" altLang="zh-CN" sz="2400" kern="0" baseline="30000" dirty="0"/>
              <a:t>y</a:t>
            </a:r>
            <a:r>
              <a:rPr lang="zh-CN" altLang="en-US" sz="2400" kern="0" dirty="0"/>
              <a:t>个包含</a:t>
            </a:r>
            <a:r>
              <a:rPr lang="en-US" altLang="zh-CN" sz="2400" kern="0" dirty="0"/>
              <a:t>2</a:t>
            </a:r>
            <a:r>
              <a:rPr lang="en-US" altLang="zh-CN" sz="2400" kern="0" baseline="30000" dirty="0"/>
              <a:t>(32-x-y)</a:t>
            </a:r>
            <a:r>
              <a:rPr lang="zh-CN" altLang="en-US" sz="2400" kern="0" dirty="0"/>
              <a:t>个</a:t>
            </a:r>
            <a:r>
              <a:rPr lang="en-US" altLang="zh-CN" sz="2400" kern="0" dirty="0"/>
              <a:t>IP</a:t>
            </a:r>
            <a:r>
              <a:rPr lang="zh-CN" altLang="en-US" sz="2400" kern="0" dirty="0"/>
              <a:t>的子网</a:t>
            </a:r>
            <a:endParaRPr lang="en-US" altLang="zh-CN" sz="2400" kern="0" dirty="0"/>
          </a:p>
          <a:p>
            <a:pPr marL="342900" indent="-342900">
              <a:spcBef>
                <a:spcPct val="20000"/>
              </a:spcBef>
              <a:buClr>
                <a:schemeClr val="accent1"/>
              </a:buClr>
              <a:buFontTx/>
              <a:buChar char="•"/>
              <a:defRPr/>
            </a:pPr>
            <a:r>
              <a:rPr lang="zh-CN" altLang="en-US" sz="2400" kern="0" dirty="0"/>
              <a:t>例：</a:t>
            </a:r>
            <a:r>
              <a:rPr lang="en-US" altLang="zh-CN" sz="2400" kern="0" dirty="0"/>
              <a:t>x=23</a:t>
            </a:r>
            <a:r>
              <a:rPr lang="zh-CN" altLang="en-US" sz="2400" kern="0" dirty="0"/>
              <a:t>，原地址块</a:t>
            </a:r>
            <a:r>
              <a:rPr lang="en-US" altLang="zh-CN" sz="2400" kern="0" dirty="0"/>
              <a:t>512</a:t>
            </a:r>
            <a:r>
              <a:rPr lang="zh-CN" altLang="en-US" sz="2400" kern="0" dirty="0"/>
              <a:t>个</a:t>
            </a:r>
            <a:r>
              <a:rPr lang="en-US" altLang="zh-CN" sz="2400" kern="0" dirty="0"/>
              <a:t>IP</a:t>
            </a:r>
            <a:r>
              <a:rPr lang="zh-CN" altLang="en-US" sz="2400" kern="0" dirty="0"/>
              <a:t>地址，</a:t>
            </a:r>
            <a:r>
              <a:rPr lang="en-US" altLang="zh-CN" sz="2400" kern="0" dirty="0"/>
              <a:t>y=3</a:t>
            </a:r>
            <a:r>
              <a:rPr lang="zh-CN" altLang="en-US" sz="2400" kern="0" dirty="0"/>
              <a:t>，则源地址分成了</a:t>
            </a:r>
            <a:r>
              <a:rPr lang="en-US" altLang="zh-CN" sz="2400" kern="0" dirty="0"/>
              <a:t>8</a:t>
            </a:r>
            <a:r>
              <a:rPr lang="zh-CN" altLang="en-US" sz="2400" kern="0" dirty="0"/>
              <a:t>个</a:t>
            </a:r>
            <a:r>
              <a:rPr lang="en-US" altLang="zh-CN" sz="2400" kern="0" dirty="0"/>
              <a:t>64</a:t>
            </a:r>
            <a:r>
              <a:rPr lang="zh-CN" altLang="en-US" sz="2400" kern="0" dirty="0"/>
              <a:t>个</a:t>
            </a:r>
            <a:r>
              <a:rPr lang="en-US" altLang="zh-CN" sz="2400" kern="0" dirty="0"/>
              <a:t>IP</a:t>
            </a:r>
            <a:r>
              <a:rPr lang="zh-CN" altLang="en-US" sz="2400" kern="0" dirty="0"/>
              <a:t>的子网</a:t>
            </a:r>
            <a:endParaRPr lang="en-US" altLang="zh-CN" sz="2400" kern="0" dirty="0"/>
          </a:p>
          <a:p>
            <a:pPr marL="800100" lvl="1" indent="-342900">
              <a:spcBef>
                <a:spcPct val="20000"/>
              </a:spcBef>
              <a:buClr>
                <a:schemeClr val="accent1"/>
              </a:buClr>
              <a:defRPr/>
            </a:pPr>
            <a:r>
              <a:rPr lang="en-US" altLang="zh-CN" sz="2400" kern="0" dirty="0"/>
              <a:t>X000   </a:t>
            </a:r>
            <a:r>
              <a:rPr lang="zh-CN" altLang="en-US" sz="2400" kern="0" dirty="0"/>
              <a:t>对应</a:t>
            </a:r>
            <a:r>
              <a:rPr lang="en-US" altLang="zh-CN" sz="2400" kern="0" dirty="0"/>
              <a:t>64</a:t>
            </a:r>
            <a:r>
              <a:rPr lang="zh-CN" altLang="en-US" sz="2400" kern="0" dirty="0"/>
              <a:t>个</a:t>
            </a:r>
            <a:r>
              <a:rPr lang="en-US" altLang="zh-CN" sz="2400" kern="0" dirty="0"/>
              <a:t>IP</a:t>
            </a:r>
            <a:r>
              <a:rPr lang="zh-CN" altLang="en-US" sz="2400" kern="0" dirty="0"/>
              <a:t>，</a:t>
            </a:r>
            <a:r>
              <a:rPr lang="en-US" altLang="zh-CN" sz="2400" kern="0" dirty="0"/>
              <a:t>X001</a:t>
            </a:r>
            <a:r>
              <a:rPr lang="zh-CN" altLang="en-US" sz="2400" kern="0" dirty="0"/>
              <a:t>对应</a:t>
            </a:r>
            <a:r>
              <a:rPr lang="en-US" altLang="zh-CN" sz="2400" kern="0" dirty="0"/>
              <a:t>64</a:t>
            </a:r>
            <a:r>
              <a:rPr lang="zh-CN" altLang="en-US" sz="2400" kern="0" dirty="0"/>
              <a:t>个</a:t>
            </a:r>
            <a:r>
              <a:rPr lang="en-US" altLang="zh-CN" sz="2400" kern="0" dirty="0"/>
              <a:t>IP…X111  </a:t>
            </a:r>
            <a:r>
              <a:rPr lang="zh-CN" altLang="en-US" sz="2400" kern="0" dirty="0"/>
              <a:t>对应</a:t>
            </a:r>
            <a:r>
              <a:rPr lang="en-US" altLang="zh-CN" sz="2400" kern="0" dirty="0"/>
              <a:t>64</a:t>
            </a:r>
            <a:r>
              <a:rPr lang="zh-CN" altLang="en-US" sz="2400" kern="0" dirty="0"/>
              <a:t>个</a:t>
            </a:r>
            <a:r>
              <a:rPr lang="en-US" altLang="zh-CN" sz="2400" kern="0" dirty="0"/>
              <a:t>IP</a:t>
            </a:r>
            <a:r>
              <a:rPr lang="zh-CN" altLang="en-US" sz="2400" kern="0" dirty="0"/>
              <a:t>地址</a:t>
            </a:r>
            <a:endParaRPr lang="en-US" altLang="zh-CN" sz="2400" kern="0" dirty="0"/>
          </a:p>
        </p:txBody>
      </p:sp>
    </p:spTree>
    <p:extLst>
      <p:ext uri="{BB962C8B-B14F-4D97-AF65-F5344CB8AC3E}">
        <p14:creationId xmlns:p14="http://schemas.microsoft.com/office/powerpoint/2010/main" val="295603868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标题 1"/>
          <p:cNvSpPr>
            <a:spLocks noGrp="1"/>
          </p:cNvSpPr>
          <p:nvPr>
            <p:ph type="title"/>
          </p:nvPr>
        </p:nvSpPr>
        <p:spPr>
          <a:xfrm>
            <a:off x="1975429" y="265113"/>
            <a:ext cx="6721475" cy="700088"/>
          </a:xfrm>
        </p:spPr>
        <p:txBody>
          <a:bodyPr>
            <a:normAutofit/>
          </a:bodyPr>
          <a:lstStyle/>
          <a:p>
            <a:pPr eaLnBrk="1" hangingPunct="1"/>
            <a:r>
              <a:rPr lang="zh-CN" altLang="en-US" sz="3200" b="1" dirty="0" smtClean="0"/>
              <a:t>涉及计算</a:t>
            </a:r>
            <a:r>
              <a:rPr lang="en-US" altLang="zh-CN" sz="3200" b="1" dirty="0" smtClean="0"/>
              <a:t>-CIDR</a:t>
            </a:r>
            <a:r>
              <a:rPr lang="zh-CN" altLang="en-US" sz="3200" b="1" dirty="0" smtClean="0"/>
              <a:t>地址分配</a:t>
            </a:r>
          </a:p>
        </p:txBody>
      </p:sp>
      <p:graphicFrame>
        <p:nvGraphicFramePr>
          <p:cNvPr id="4" name="内容占位符 5"/>
          <p:cNvGraphicFramePr>
            <a:graphicFrameLocks noGrp="1"/>
          </p:cNvGraphicFramePr>
          <p:nvPr>
            <p:ph sz="half" idx="1"/>
          </p:nvPr>
        </p:nvGraphicFramePr>
        <p:xfrm>
          <a:off x="2095501" y="2052638"/>
          <a:ext cx="7470775" cy="495300"/>
        </p:xfrm>
        <a:graphic>
          <a:graphicData uri="http://schemas.openxmlformats.org/drawingml/2006/table">
            <a:tbl>
              <a:tblPr firstRow="1" bandRow="1">
                <a:tableStyleId>{5C22544A-7EE6-4342-B048-85BDC9FD1C3A}</a:tableStyleId>
              </a:tblPr>
              <a:tblGrid>
                <a:gridCol w="5097129">
                  <a:extLst>
                    <a:ext uri="{9D8B030D-6E8A-4147-A177-3AD203B41FA5}">
                      <a16:colId xmlns:a16="http://schemas.microsoft.com/office/drawing/2014/main" val="20000"/>
                    </a:ext>
                  </a:extLst>
                </a:gridCol>
                <a:gridCol w="2373646">
                  <a:extLst>
                    <a:ext uri="{9D8B030D-6E8A-4147-A177-3AD203B41FA5}">
                      <a16:colId xmlns:a16="http://schemas.microsoft.com/office/drawing/2014/main" val="20001"/>
                    </a:ext>
                  </a:extLst>
                </a:gridCol>
              </a:tblGrid>
              <a:tr h="495300">
                <a:tc>
                  <a:txBody>
                    <a:bodyPr/>
                    <a:lstStyle/>
                    <a:p>
                      <a:r>
                        <a:rPr lang="zh-CN" altLang="en-US" sz="1800" dirty="0" smtClean="0"/>
                        <a:t>网络部分（高</a:t>
                      </a:r>
                      <a:r>
                        <a:rPr lang="en-US" altLang="zh-CN" sz="1800" dirty="0" smtClean="0"/>
                        <a:t>x</a:t>
                      </a:r>
                      <a:r>
                        <a:rPr lang="zh-CN" altLang="en-US" sz="1800" dirty="0" smtClean="0"/>
                        <a:t>比特）</a:t>
                      </a:r>
                      <a:endParaRPr lang="zh-CN" altLang="en-US" sz="1800" dirty="0"/>
                    </a:p>
                  </a:txBody>
                  <a:tcPr marL="91431" marR="91431" marT="45792" marB="45792">
                    <a:solidFill>
                      <a:srgbClr val="C00000"/>
                    </a:solidFill>
                  </a:tcPr>
                </a:tc>
                <a:tc>
                  <a:txBody>
                    <a:bodyPr/>
                    <a:lstStyle/>
                    <a:p>
                      <a:r>
                        <a:rPr lang="zh-CN" altLang="en-US" sz="1800" dirty="0" smtClean="0"/>
                        <a:t>主机号（</a:t>
                      </a:r>
                      <a:r>
                        <a:rPr lang="en-US" altLang="zh-CN" sz="1800" dirty="0" smtClean="0"/>
                        <a:t>32-x</a:t>
                      </a:r>
                      <a:r>
                        <a:rPr lang="zh-CN" altLang="en-US" sz="1800" dirty="0" smtClean="0"/>
                        <a:t>）</a:t>
                      </a:r>
                      <a:endParaRPr lang="zh-CN" altLang="en-US" sz="1800" dirty="0"/>
                    </a:p>
                  </a:txBody>
                  <a:tcPr marL="91431" marR="91431" marT="45792" marB="45792">
                    <a:solidFill>
                      <a:srgbClr val="C00000"/>
                    </a:solidFill>
                  </a:tcPr>
                </a:tc>
                <a:extLst>
                  <a:ext uri="{0D108BD9-81ED-4DB2-BD59-A6C34878D82A}">
                    <a16:rowId xmlns:a16="http://schemas.microsoft.com/office/drawing/2014/main" val="10000"/>
                  </a:ext>
                </a:extLst>
              </a:tr>
            </a:tbl>
          </a:graphicData>
        </a:graphic>
      </p:graphicFrame>
      <p:graphicFrame>
        <p:nvGraphicFramePr>
          <p:cNvPr id="5" name="内容占位符 5"/>
          <p:cNvGraphicFramePr>
            <a:graphicFrameLocks noGrp="1"/>
          </p:cNvGraphicFramePr>
          <p:nvPr>
            <p:ph sz="half" idx="2"/>
          </p:nvPr>
        </p:nvGraphicFramePr>
        <p:xfrm>
          <a:off x="2108201" y="2840038"/>
          <a:ext cx="7470775" cy="639996"/>
        </p:xfrm>
        <a:graphic>
          <a:graphicData uri="http://schemas.openxmlformats.org/drawingml/2006/table">
            <a:tbl>
              <a:tblPr firstRow="1" bandRow="1">
                <a:tableStyleId>{5C22544A-7EE6-4342-B048-85BDC9FD1C3A}</a:tableStyleId>
              </a:tblPr>
              <a:tblGrid>
                <a:gridCol w="5097129">
                  <a:extLst>
                    <a:ext uri="{9D8B030D-6E8A-4147-A177-3AD203B41FA5}">
                      <a16:colId xmlns:a16="http://schemas.microsoft.com/office/drawing/2014/main" val="20000"/>
                    </a:ext>
                  </a:extLst>
                </a:gridCol>
                <a:gridCol w="1186823">
                  <a:extLst>
                    <a:ext uri="{9D8B030D-6E8A-4147-A177-3AD203B41FA5}">
                      <a16:colId xmlns:a16="http://schemas.microsoft.com/office/drawing/2014/main" val="20001"/>
                    </a:ext>
                  </a:extLst>
                </a:gridCol>
                <a:gridCol w="1186823">
                  <a:extLst>
                    <a:ext uri="{9D8B030D-6E8A-4147-A177-3AD203B41FA5}">
                      <a16:colId xmlns:a16="http://schemas.microsoft.com/office/drawing/2014/main" val="20002"/>
                    </a:ext>
                  </a:extLst>
                </a:gridCol>
              </a:tblGrid>
              <a:tr h="639762">
                <a:tc>
                  <a:txBody>
                    <a:bodyPr/>
                    <a:lstStyle/>
                    <a:p>
                      <a:r>
                        <a:rPr lang="zh-CN" altLang="en-US" sz="1800" dirty="0" smtClean="0"/>
                        <a:t>网络部分（高</a:t>
                      </a:r>
                      <a:r>
                        <a:rPr lang="en-US" altLang="zh-CN" sz="1800" dirty="0" smtClean="0"/>
                        <a:t>x</a:t>
                      </a:r>
                      <a:r>
                        <a:rPr lang="zh-CN" altLang="en-US" sz="1800" dirty="0" smtClean="0"/>
                        <a:t>比特）</a:t>
                      </a:r>
                      <a:endParaRPr lang="zh-CN" altLang="en-US" sz="1800" dirty="0"/>
                    </a:p>
                  </a:txBody>
                  <a:tcPr marL="91431" marR="91431" marT="45678" marB="45678">
                    <a:solidFill>
                      <a:srgbClr val="C00000"/>
                    </a:solidFill>
                  </a:tcPr>
                </a:tc>
                <a:tc>
                  <a:txBody>
                    <a:bodyPr/>
                    <a:lstStyle/>
                    <a:p>
                      <a:r>
                        <a:rPr lang="zh-CN" altLang="en-US" sz="1800" dirty="0" smtClean="0"/>
                        <a:t>借用</a:t>
                      </a:r>
                      <a:r>
                        <a:rPr lang="en-US" altLang="zh-CN" sz="1800" dirty="0" smtClean="0"/>
                        <a:t>y</a:t>
                      </a:r>
                      <a:r>
                        <a:rPr lang="zh-CN" altLang="en-US" sz="1800" dirty="0" smtClean="0"/>
                        <a:t>比特主机号</a:t>
                      </a:r>
                      <a:endParaRPr lang="zh-CN" altLang="en-US" sz="1800" dirty="0"/>
                    </a:p>
                  </a:txBody>
                  <a:tcPr marL="91431" marR="91431" marT="45678" marB="45678">
                    <a:solidFill>
                      <a:srgbClr val="C00000"/>
                    </a:solidFill>
                  </a:tcPr>
                </a:tc>
                <a:tc>
                  <a:txBody>
                    <a:bodyPr/>
                    <a:lstStyle/>
                    <a:p>
                      <a:r>
                        <a:rPr lang="zh-CN" altLang="en-US" sz="1800" dirty="0" smtClean="0"/>
                        <a:t>主机号</a:t>
                      </a:r>
                      <a:endParaRPr lang="en-US" altLang="zh-CN" sz="1800" dirty="0" smtClean="0"/>
                    </a:p>
                    <a:p>
                      <a:r>
                        <a:rPr lang="en-US" altLang="zh-CN" sz="1800" dirty="0" smtClean="0"/>
                        <a:t>(32-x-y)</a:t>
                      </a:r>
                      <a:endParaRPr lang="zh-CN" altLang="en-US" sz="1800" dirty="0"/>
                    </a:p>
                  </a:txBody>
                  <a:tcPr marL="91431" marR="91431" marT="45678" marB="45678">
                    <a:solidFill>
                      <a:srgbClr val="C00000"/>
                    </a:solidFill>
                  </a:tcPr>
                </a:tc>
                <a:extLst>
                  <a:ext uri="{0D108BD9-81ED-4DB2-BD59-A6C34878D82A}">
                    <a16:rowId xmlns:a16="http://schemas.microsoft.com/office/drawing/2014/main" val="10000"/>
                  </a:ext>
                </a:extLst>
              </a:tr>
            </a:tbl>
          </a:graphicData>
        </a:graphic>
      </p:graphicFrame>
      <p:sp>
        <p:nvSpPr>
          <p:cNvPr id="8" name="Rectangle 3"/>
          <p:cNvSpPr txBox="1">
            <a:spLocks noChangeArrowheads="1"/>
          </p:cNvSpPr>
          <p:nvPr/>
        </p:nvSpPr>
        <p:spPr bwMode="auto">
          <a:xfrm>
            <a:off x="1897064" y="1257301"/>
            <a:ext cx="8770937" cy="758825"/>
          </a:xfrm>
          <a:prstGeom prst="rect">
            <a:avLst/>
          </a:prstGeom>
          <a:noFill/>
          <a:ln w="9525">
            <a:noFill/>
            <a:miter lim="800000"/>
            <a:headEnd/>
            <a:tailEnd/>
          </a:ln>
        </p:spPr>
        <p:txBody>
          <a:bodyPr lIns="92075" tIns="46038" rIns="92075" bIns="46038"/>
          <a:lstStyle/>
          <a:p>
            <a:pPr marL="342900" indent="-342900">
              <a:spcBef>
                <a:spcPct val="20000"/>
              </a:spcBef>
              <a:buClr>
                <a:schemeClr val="accent1"/>
              </a:buClr>
              <a:buFontTx/>
              <a:buChar char="•"/>
              <a:defRPr/>
            </a:pPr>
            <a:r>
              <a:rPr lang="zh-CN" altLang="en-US" sz="3200" kern="0" dirty="0"/>
              <a:t>给出</a:t>
            </a:r>
            <a:r>
              <a:rPr lang="en-US" altLang="zh-CN" sz="3200" kern="0" dirty="0" err="1"/>
              <a:t>a.b.c.d</a:t>
            </a:r>
            <a:r>
              <a:rPr lang="en-US" altLang="zh-CN" sz="3200" kern="0" dirty="0"/>
              <a:t>/x</a:t>
            </a:r>
            <a:r>
              <a:rPr lang="zh-CN" altLang="en-US" sz="3200" kern="0" dirty="0"/>
              <a:t>的地址块，分成不同大小的子网</a:t>
            </a:r>
            <a:endParaRPr lang="en-US" altLang="zh-CN" sz="3200" kern="0" dirty="0"/>
          </a:p>
          <a:p>
            <a:pPr marL="342900" indent="-342900">
              <a:spcBef>
                <a:spcPct val="20000"/>
              </a:spcBef>
              <a:buClr>
                <a:schemeClr val="accent1"/>
              </a:buClr>
              <a:buFontTx/>
              <a:buChar char="•"/>
              <a:defRPr/>
            </a:pPr>
            <a:endParaRPr lang="en-US" altLang="zh-CN" sz="3200" kern="0" dirty="0"/>
          </a:p>
          <a:p>
            <a:pPr marL="342900" indent="-342900">
              <a:spcBef>
                <a:spcPct val="20000"/>
              </a:spcBef>
              <a:buClr>
                <a:schemeClr val="accent1"/>
              </a:buClr>
              <a:buFontTx/>
              <a:buChar char="•"/>
              <a:defRPr/>
            </a:pPr>
            <a:endParaRPr lang="en-US" altLang="zh-CN" sz="3200" kern="0" dirty="0"/>
          </a:p>
          <a:p>
            <a:pPr marL="342900" indent="-342900">
              <a:spcBef>
                <a:spcPct val="20000"/>
              </a:spcBef>
              <a:buClr>
                <a:schemeClr val="accent1"/>
              </a:buClr>
              <a:buFontTx/>
              <a:buChar char="•"/>
              <a:defRPr/>
            </a:pPr>
            <a:endParaRPr lang="en-US" altLang="zh-CN" sz="3200" kern="0" dirty="0"/>
          </a:p>
          <a:p>
            <a:pPr marL="342900" indent="-342900">
              <a:spcBef>
                <a:spcPct val="20000"/>
              </a:spcBef>
              <a:buClr>
                <a:schemeClr val="accent1"/>
              </a:buClr>
              <a:buFontTx/>
              <a:buChar char="•"/>
              <a:defRPr/>
            </a:pPr>
            <a:r>
              <a:rPr lang="zh-CN" altLang="en-US" sz="2400" kern="0" dirty="0"/>
              <a:t>根据题意获知各子网</a:t>
            </a:r>
            <a:r>
              <a:rPr lang="en-US" altLang="zh-CN" sz="2400" kern="0" dirty="0" err="1"/>
              <a:t>i</a:t>
            </a:r>
            <a:r>
              <a:rPr lang="zh-CN" altLang="en-US" sz="2400" kern="0" dirty="0"/>
              <a:t>所容纳的主机数</a:t>
            </a:r>
            <a:r>
              <a:rPr lang="en-US" altLang="zh-CN" sz="2400" kern="0" dirty="0" err="1"/>
              <a:t>n</a:t>
            </a:r>
            <a:r>
              <a:rPr lang="en-US" altLang="zh-CN" sz="2400" kern="0" baseline="-25000" dirty="0" err="1"/>
              <a:t>i</a:t>
            </a:r>
            <a:r>
              <a:rPr lang="zh-CN" altLang="en-US" sz="2400" kern="0" dirty="0"/>
              <a:t>，确定给</a:t>
            </a:r>
            <a:r>
              <a:rPr lang="en-US" altLang="zh-CN" sz="2400" kern="0" dirty="0" err="1"/>
              <a:t>n</a:t>
            </a:r>
            <a:r>
              <a:rPr lang="en-US" altLang="zh-CN" sz="2400" kern="0" baseline="-25000" dirty="0" err="1"/>
              <a:t>i</a:t>
            </a:r>
            <a:r>
              <a:rPr lang="zh-CN" altLang="en-US" sz="2400" kern="0" dirty="0"/>
              <a:t>台主机编址所需的</a:t>
            </a:r>
            <a:r>
              <a:rPr lang="zh-CN" altLang="en-US" sz="2400" kern="0" dirty="0">
                <a:solidFill>
                  <a:srgbClr val="FF0000"/>
                </a:solidFill>
              </a:rPr>
              <a:t>最小</a:t>
            </a:r>
            <a:r>
              <a:rPr lang="zh-CN" altLang="en-US" sz="2400" kern="0" dirty="0"/>
              <a:t>比特数</a:t>
            </a:r>
            <a:r>
              <a:rPr lang="en-US" altLang="zh-CN" sz="2400" kern="0" dirty="0" err="1"/>
              <a:t>k</a:t>
            </a:r>
            <a:r>
              <a:rPr lang="en-US" altLang="zh-CN" sz="2400" kern="0" baseline="-25000" dirty="0" err="1"/>
              <a:t>i</a:t>
            </a:r>
            <a:r>
              <a:rPr lang="zh-CN" altLang="en-US" sz="2400" kern="0" dirty="0"/>
              <a:t>，</a:t>
            </a:r>
            <a:r>
              <a:rPr lang="en-US" altLang="zh-CN" sz="2400" kern="0" dirty="0"/>
              <a:t> </a:t>
            </a:r>
            <a:r>
              <a:rPr lang="en-US" altLang="zh-CN" sz="2400" kern="0" dirty="0" err="1"/>
              <a:t>n</a:t>
            </a:r>
            <a:r>
              <a:rPr lang="en-US" altLang="zh-CN" sz="2400" kern="0" baseline="-25000" dirty="0" err="1"/>
              <a:t>i</a:t>
            </a:r>
            <a:r>
              <a:rPr lang="en-US" altLang="zh-CN" sz="2400" kern="0" baseline="-25000" dirty="0"/>
              <a:t> </a:t>
            </a:r>
            <a:r>
              <a:rPr lang="en-US" altLang="zh-CN" sz="2400" kern="0" dirty="0"/>
              <a:t>&lt;=2 </a:t>
            </a:r>
            <a:r>
              <a:rPr lang="en-US" altLang="zh-CN" sz="2400" kern="0" baseline="30000" dirty="0" err="1"/>
              <a:t>ki</a:t>
            </a:r>
            <a:endParaRPr lang="en-US" altLang="zh-CN" sz="2400" kern="0" baseline="30000" dirty="0"/>
          </a:p>
          <a:p>
            <a:pPr marL="342900" indent="-342900">
              <a:spcBef>
                <a:spcPct val="20000"/>
              </a:spcBef>
              <a:buClr>
                <a:schemeClr val="accent1"/>
              </a:buClr>
              <a:buFontTx/>
              <a:buChar char="•"/>
              <a:defRPr/>
            </a:pPr>
            <a:r>
              <a:rPr lang="zh-CN" altLang="en-US" sz="2400" kern="0" dirty="0"/>
              <a:t>则各子网的网络前缀比特数为</a:t>
            </a:r>
            <a:r>
              <a:rPr lang="en-US" altLang="zh-CN" sz="2400" kern="0" dirty="0"/>
              <a:t>32-ki </a:t>
            </a:r>
          </a:p>
          <a:p>
            <a:pPr marL="342900" indent="-342900">
              <a:spcBef>
                <a:spcPct val="20000"/>
              </a:spcBef>
              <a:buClr>
                <a:schemeClr val="accent1"/>
              </a:buClr>
              <a:buFontTx/>
              <a:buChar char="•"/>
              <a:defRPr/>
            </a:pPr>
            <a:r>
              <a:rPr lang="zh-CN" altLang="en-US" sz="2400" kern="0" dirty="0"/>
              <a:t>从子网从大到小依次分配，确定借用主机比特数</a:t>
            </a:r>
            <a:r>
              <a:rPr lang="en-US" altLang="zh-CN" sz="2400" kern="0" dirty="0" err="1"/>
              <a:t>yi</a:t>
            </a:r>
            <a:r>
              <a:rPr lang="en-US" altLang="zh-CN" sz="2400" kern="0" dirty="0"/>
              <a:t>=32-x-ki,</a:t>
            </a:r>
            <a:r>
              <a:rPr lang="zh-CN" altLang="en-US" sz="2400" kern="0" dirty="0"/>
              <a:t>分配该子网所需地址块</a:t>
            </a:r>
            <a:endParaRPr lang="en-US" altLang="zh-CN" sz="2400" kern="0" dirty="0"/>
          </a:p>
          <a:p>
            <a:pPr marL="342900" indent="-342900">
              <a:spcBef>
                <a:spcPct val="20000"/>
              </a:spcBef>
              <a:buClr>
                <a:schemeClr val="accent1"/>
              </a:buClr>
              <a:buFontTx/>
              <a:buChar char="•"/>
              <a:defRPr/>
            </a:pPr>
            <a:r>
              <a:rPr lang="zh-CN" altLang="en-US" sz="2400" kern="0" dirty="0"/>
              <a:t>注意：子网中全</a:t>
            </a:r>
            <a:r>
              <a:rPr lang="en-US" altLang="zh-CN" sz="2400" kern="0" dirty="0"/>
              <a:t>0</a:t>
            </a:r>
            <a:r>
              <a:rPr lang="zh-CN" altLang="en-US" sz="2400" kern="0" dirty="0"/>
              <a:t>，全</a:t>
            </a:r>
            <a:r>
              <a:rPr lang="en-US" altLang="zh-CN" sz="2400" kern="0" dirty="0"/>
              <a:t>1</a:t>
            </a:r>
            <a:r>
              <a:rPr lang="zh-CN" altLang="en-US" sz="2400" kern="0" dirty="0"/>
              <a:t>的地址不分配给主机，全</a:t>
            </a:r>
            <a:r>
              <a:rPr lang="en-US" altLang="zh-CN" sz="2400" kern="0" dirty="0"/>
              <a:t>0</a:t>
            </a:r>
            <a:r>
              <a:rPr lang="zh-CN" altLang="en-US" sz="2400" kern="0" dirty="0"/>
              <a:t>表示子网本身，全</a:t>
            </a:r>
            <a:r>
              <a:rPr lang="en-US" altLang="zh-CN" sz="2400" kern="0" dirty="0"/>
              <a:t>1</a:t>
            </a:r>
            <a:r>
              <a:rPr lang="zh-CN" altLang="en-US" sz="2400" kern="0" dirty="0"/>
              <a:t>表示本网络的广播地址</a:t>
            </a:r>
            <a:endParaRPr lang="en-US" altLang="zh-CN" sz="2400" kern="0" baseline="30000" dirty="0"/>
          </a:p>
        </p:txBody>
      </p:sp>
    </p:spTree>
    <p:extLst>
      <p:ext uri="{BB962C8B-B14F-4D97-AF65-F5344CB8AC3E}">
        <p14:creationId xmlns:p14="http://schemas.microsoft.com/office/powerpoint/2010/main" val="228817613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标题 1"/>
          <p:cNvSpPr>
            <a:spLocks noGrp="1"/>
          </p:cNvSpPr>
          <p:nvPr>
            <p:ph type="title"/>
          </p:nvPr>
        </p:nvSpPr>
        <p:spPr>
          <a:xfrm>
            <a:off x="1920877" y="974147"/>
            <a:ext cx="6721475" cy="700088"/>
          </a:xfrm>
        </p:spPr>
        <p:txBody>
          <a:bodyPr>
            <a:normAutofit/>
          </a:bodyPr>
          <a:lstStyle/>
          <a:p>
            <a:pPr eaLnBrk="1" hangingPunct="1"/>
            <a:r>
              <a:rPr lang="zh-CN" altLang="en-US" sz="3200" b="1" dirty="0" smtClean="0"/>
              <a:t>涉及计算</a:t>
            </a:r>
            <a:r>
              <a:rPr lang="en-US" altLang="zh-CN" sz="3200" b="1" dirty="0" smtClean="0"/>
              <a:t>-</a:t>
            </a:r>
            <a:r>
              <a:rPr lang="en-US" altLang="zh-CN" sz="3200" b="1" dirty="0" err="1" smtClean="0"/>
              <a:t>Dijkstra</a:t>
            </a:r>
            <a:r>
              <a:rPr lang="zh-CN" altLang="en-US" sz="3200" b="1" dirty="0" smtClean="0"/>
              <a:t>算法</a:t>
            </a:r>
          </a:p>
        </p:txBody>
      </p:sp>
      <p:sp>
        <p:nvSpPr>
          <p:cNvPr id="8" name="Rectangle 3"/>
          <p:cNvSpPr txBox="1">
            <a:spLocks noChangeArrowheads="1"/>
          </p:cNvSpPr>
          <p:nvPr/>
        </p:nvSpPr>
        <p:spPr bwMode="auto">
          <a:xfrm>
            <a:off x="1823174" y="2347192"/>
            <a:ext cx="8770937" cy="758825"/>
          </a:xfrm>
          <a:prstGeom prst="rect">
            <a:avLst/>
          </a:prstGeom>
          <a:noFill/>
          <a:ln w="9525">
            <a:noFill/>
            <a:miter lim="800000"/>
            <a:headEnd/>
            <a:tailEnd/>
          </a:ln>
        </p:spPr>
        <p:txBody>
          <a:bodyPr lIns="92075" tIns="46038" rIns="92075" bIns="46038"/>
          <a:lstStyle/>
          <a:p>
            <a:pPr marL="342900" indent="-342900">
              <a:spcBef>
                <a:spcPct val="20000"/>
              </a:spcBef>
              <a:buClr>
                <a:schemeClr val="accent1"/>
              </a:buClr>
              <a:buFontTx/>
              <a:buChar char="•"/>
              <a:defRPr/>
            </a:pPr>
            <a:r>
              <a:rPr lang="zh-CN" altLang="en-US" sz="2400" kern="0" dirty="0"/>
              <a:t>初始化：邻居节点直接获得链路开销，非邻居节点为无穷大</a:t>
            </a:r>
            <a:endParaRPr lang="en-US" altLang="zh-CN" sz="2400" kern="0" dirty="0"/>
          </a:p>
          <a:p>
            <a:pPr marL="342900" indent="-342900">
              <a:spcBef>
                <a:spcPct val="20000"/>
              </a:spcBef>
              <a:buClr>
                <a:schemeClr val="accent1"/>
              </a:buClr>
              <a:buFontTx/>
              <a:buChar char="•"/>
              <a:defRPr/>
            </a:pPr>
            <a:r>
              <a:rPr lang="zh-CN" altLang="en-US" sz="2400" kern="0" dirty="0"/>
              <a:t>每一轮次选出具有最小开销的节点添加到最短路径树节点集合中</a:t>
            </a:r>
            <a:endParaRPr lang="en-US" altLang="zh-CN" sz="2400" kern="0" dirty="0"/>
          </a:p>
          <a:p>
            <a:pPr marL="342900" indent="-342900">
              <a:spcBef>
                <a:spcPct val="20000"/>
              </a:spcBef>
              <a:buClr>
                <a:schemeClr val="accent1"/>
              </a:buClr>
              <a:buFontTx/>
              <a:buChar char="•"/>
              <a:defRPr/>
            </a:pPr>
            <a:r>
              <a:rPr lang="zh-CN" altLang="en-US" sz="2400" kern="0" dirty="0"/>
              <a:t>新节点添加后，更新到其他节点的链路开销，重复上述操作</a:t>
            </a:r>
            <a:endParaRPr lang="en-US" altLang="zh-CN" sz="2400" kern="0" dirty="0"/>
          </a:p>
          <a:p>
            <a:pPr marL="342900" indent="-342900">
              <a:spcBef>
                <a:spcPct val="20000"/>
              </a:spcBef>
              <a:buClr>
                <a:schemeClr val="accent1"/>
              </a:buClr>
              <a:buFontTx/>
              <a:buChar char="•"/>
              <a:defRPr/>
            </a:pPr>
            <a:r>
              <a:rPr lang="zh-CN" altLang="en-US" sz="2400" kern="0" dirty="0"/>
              <a:t>根据最短路径树填写路由表</a:t>
            </a:r>
            <a:endParaRPr lang="en-US" altLang="zh-CN" sz="2400" kern="0" dirty="0"/>
          </a:p>
        </p:txBody>
      </p:sp>
    </p:spTree>
    <p:extLst>
      <p:ext uri="{BB962C8B-B14F-4D97-AF65-F5344CB8AC3E}">
        <p14:creationId xmlns:p14="http://schemas.microsoft.com/office/powerpoint/2010/main" val="304628377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标题 1"/>
          <p:cNvSpPr>
            <a:spLocks noGrp="1"/>
          </p:cNvSpPr>
          <p:nvPr>
            <p:ph type="title"/>
          </p:nvPr>
        </p:nvSpPr>
        <p:spPr>
          <a:xfrm>
            <a:off x="1786227" y="789419"/>
            <a:ext cx="6721475" cy="700088"/>
          </a:xfrm>
        </p:spPr>
        <p:txBody>
          <a:bodyPr>
            <a:normAutofit/>
          </a:bodyPr>
          <a:lstStyle/>
          <a:p>
            <a:pPr eaLnBrk="1" hangingPunct="1"/>
            <a:r>
              <a:rPr lang="zh-CN" altLang="en-US" sz="3200" b="1" dirty="0" smtClean="0"/>
              <a:t>涉及计算</a:t>
            </a:r>
            <a:r>
              <a:rPr lang="en-US" altLang="zh-CN" sz="3200" b="1" dirty="0" smtClean="0"/>
              <a:t>-DV</a:t>
            </a:r>
            <a:r>
              <a:rPr lang="zh-CN" altLang="en-US" sz="3200" b="1" dirty="0" smtClean="0"/>
              <a:t>算法</a:t>
            </a:r>
          </a:p>
        </p:txBody>
      </p:sp>
      <p:sp>
        <p:nvSpPr>
          <p:cNvPr id="8" name="Rectangle 3"/>
          <p:cNvSpPr txBox="1">
            <a:spLocks noChangeArrowheads="1"/>
          </p:cNvSpPr>
          <p:nvPr/>
        </p:nvSpPr>
        <p:spPr bwMode="auto">
          <a:xfrm>
            <a:off x="1786227" y="2153228"/>
            <a:ext cx="8770937" cy="758825"/>
          </a:xfrm>
          <a:prstGeom prst="rect">
            <a:avLst/>
          </a:prstGeom>
          <a:noFill/>
          <a:ln w="9525">
            <a:noFill/>
            <a:miter lim="800000"/>
            <a:headEnd/>
            <a:tailEnd/>
          </a:ln>
        </p:spPr>
        <p:txBody>
          <a:bodyPr lIns="92075" tIns="46038" rIns="92075" bIns="46038"/>
          <a:lstStyle/>
          <a:p>
            <a:pPr marL="342900" indent="-342900">
              <a:spcBef>
                <a:spcPct val="20000"/>
              </a:spcBef>
              <a:buClr>
                <a:schemeClr val="accent1"/>
              </a:buClr>
              <a:buFontTx/>
              <a:buChar char="•"/>
              <a:defRPr/>
            </a:pPr>
            <a:r>
              <a:rPr lang="zh-CN" altLang="en-US" sz="2400" kern="0" dirty="0"/>
              <a:t>初始化：本节点距离向量</a:t>
            </a:r>
            <a:r>
              <a:rPr lang="en-US" altLang="zh-CN" sz="2400" kern="0" dirty="0"/>
              <a:t>-</a:t>
            </a:r>
            <a:r>
              <a:rPr lang="zh-CN" altLang="en-US" sz="2400" kern="0" dirty="0"/>
              <a:t>邻居节点直接获得距离信息，非邻居节点为无穷大</a:t>
            </a:r>
            <a:endParaRPr lang="en-US" altLang="zh-CN" sz="2400" kern="0" dirty="0"/>
          </a:p>
          <a:p>
            <a:pPr marL="342900" indent="-342900">
              <a:spcBef>
                <a:spcPct val="20000"/>
              </a:spcBef>
              <a:buClr>
                <a:schemeClr val="accent1"/>
              </a:buClr>
              <a:defRPr/>
            </a:pPr>
            <a:r>
              <a:rPr lang="en-US" altLang="zh-CN" sz="2400" kern="0" dirty="0"/>
              <a:t>			</a:t>
            </a:r>
            <a:r>
              <a:rPr lang="zh-CN" altLang="en-US" sz="2400" kern="0" dirty="0"/>
              <a:t>网络中其他节点距离向量为无穷大</a:t>
            </a:r>
            <a:endParaRPr lang="en-US" altLang="zh-CN" sz="2400" kern="0" dirty="0"/>
          </a:p>
          <a:p>
            <a:pPr marL="342900" indent="-342900">
              <a:spcBef>
                <a:spcPct val="20000"/>
              </a:spcBef>
              <a:buClr>
                <a:schemeClr val="accent1"/>
              </a:buClr>
              <a:buFontTx/>
              <a:buChar char="•"/>
              <a:defRPr/>
            </a:pPr>
            <a:r>
              <a:rPr lang="zh-CN" altLang="en-US" sz="2400" kern="0" dirty="0"/>
              <a:t>与邻居节点交换距离向量信息，根据</a:t>
            </a:r>
            <a:r>
              <a:rPr lang="en-US" altLang="zh-CN" sz="2400" kern="0" dirty="0"/>
              <a:t>Bellman-Ford</a:t>
            </a:r>
            <a:r>
              <a:rPr lang="zh-CN" altLang="en-US" sz="2400" kern="0" dirty="0"/>
              <a:t>方程更新本节点的距离向量</a:t>
            </a:r>
            <a:endParaRPr lang="en-US" altLang="zh-CN" sz="2400" kern="0" dirty="0"/>
          </a:p>
          <a:p>
            <a:pPr marL="342900" indent="-342900">
              <a:spcBef>
                <a:spcPct val="20000"/>
              </a:spcBef>
              <a:buClr>
                <a:schemeClr val="accent1"/>
              </a:buClr>
              <a:buFontTx/>
              <a:buChar char="•"/>
              <a:defRPr/>
            </a:pPr>
            <a:r>
              <a:rPr lang="zh-CN" altLang="en-US" sz="2400" kern="0" dirty="0"/>
              <a:t>再次和邻居交换距离向量，知道距离向量不再变换，路由收敛</a:t>
            </a:r>
            <a:endParaRPr lang="en-US" altLang="zh-CN" sz="2400" kern="0" dirty="0"/>
          </a:p>
          <a:p>
            <a:pPr marL="342900" indent="-342900">
              <a:spcBef>
                <a:spcPct val="20000"/>
              </a:spcBef>
              <a:buClr>
                <a:schemeClr val="accent1"/>
              </a:buClr>
              <a:buFontTx/>
              <a:buChar char="•"/>
              <a:defRPr/>
            </a:pPr>
            <a:endParaRPr lang="en-US" altLang="zh-CN" sz="3200" kern="0" dirty="0"/>
          </a:p>
        </p:txBody>
      </p:sp>
    </p:spTree>
    <p:extLst>
      <p:ext uri="{BB962C8B-B14F-4D97-AF65-F5344CB8AC3E}">
        <p14:creationId xmlns:p14="http://schemas.microsoft.com/office/powerpoint/2010/main" val="3684872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1889125" y="280988"/>
            <a:ext cx="6721475" cy="700087"/>
          </a:xfrm>
        </p:spPr>
        <p:txBody>
          <a:bodyPr>
            <a:normAutofit/>
          </a:bodyPr>
          <a:lstStyle/>
          <a:p>
            <a:pPr eaLnBrk="1" hangingPunct="1"/>
            <a:r>
              <a:rPr lang="zh-CN" altLang="en-US" sz="3200" b="1" dirty="0">
                <a:latin typeface="宋体" panose="02010600030101010101" pitchFamily="2" charset="-122"/>
                <a:ea typeface="宋体" panose="02010600030101010101" pitchFamily="2" charset="-122"/>
              </a:rPr>
              <a:t>链路状态选路算法</a:t>
            </a:r>
          </a:p>
        </p:txBody>
      </p:sp>
      <p:sp>
        <p:nvSpPr>
          <p:cNvPr id="149506" name="Rectangle 3"/>
          <p:cNvSpPr>
            <a:spLocks noGrp="1" noChangeArrowheads="1"/>
          </p:cNvSpPr>
          <p:nvPr>
            <p:ph sz="half" idx="1"/>
          </p:nvPr>
        </p:nvSpPr>
        <p:spPr>
          <a:xfrm>
            <a:off x="1971675" y="1117600"/>
            <a:ext cx="4152900" cy="4965700"/>
          </a:xfrm>
        </p:spPr>
        <p:txBody>
          <a:bodyPr>
            <a:noAutofit/>
          </a:bodyPr>
          <a:lstStyle/>
          <a:p>
            <a:pPr eaLnBrk="1" hangingPunct="1">
              <a:lnSpc>
                <a:spcPct val="90000"/>
              </a:lnSpc>
              <a:buFontTx/>
              <a:buNone/>
              <a:defRPr/>
            </a:pPr>
            <a:r>
              <a:rPr lang="en-US" altLang="zh-CN" sz="2000" b="1" dirty="0" err="1">
                <a:solidFill>
                  <a:schemeClr val="tx2"/>
                </a:solidFill>
                <a:latin typeface="宋体" panose="02010600030101010101" pitchFamily="2" charset="-122"/>
                <a:ea typeface="宋体" panose="02010600030101010101" pitchFamily="2" charset="-122"/>
              </a:rPr>
              <a:t>Dijkstra</a:t>
            </a:r>
            <a:r>
              <a:rPr lang="zh-CN" altLang="en-US" sz="2000" b="1" dirty="0">
                <a:solidFill>
                  <a:schemeClr val="tx2"/>
                </a:solidFill>
                <a:latin typeface="宋体" panose="02010600030101010101" pitchFamily="2" charset="-122"/>
                <a:ea typeface="宋体" panose="02010600030101010101" pitchFamily="2" charset="-122"/>
              </a:rPr>
              <a:t>算法</a:t>
            </a:r>
          </a:p>
          <a:p>
            <a:pPr eaLnBrk="1" hangingPunct="1">
              <a:lnSpc>
                <a:spcPct val="120000"/>
              </a:lnSpc>
              <a:defRPr/>
            </a:pPr>
            <a:r>
              <a:rPr lang="zh-CN" altLang="en-US" sz="2000" b="1" dirty="0">
                <a:latin typeface="宋体" panose="02010600030101010101" pitchFamily="2" charset="-122"/>
                <a:ea typeface="宋体" panose="02010600030101010101" pitchFamily="2" charset="-122"/>
              </a:rPr>
              <a:t>所有节点知道网络拓扑结构和链路开销</a:t>
            </a:r>
          </a:p>
          <a:p>
            <a:pPr marL="715963" lvl="1" indent="-271463" defTabSz="0">
              <a:lnSpc>
                <a:spcPct val="120000"/>
              </a:lnSpc>
              <a:spcAft>
                <a:spcPct val="0"/>
              </a:spcAft>
              <a:defRPr/>
            </a:pPr>
            <a:r>
              <a:rPr lang="zh-CN" altLang="en-US" sz="2000" b="1" dirty="0" smtClean="0">
                <a:latin typeface="宋体" panose="02010600030101010101" pitchFamily="2" charset="-122"/>
                <a:ea typeface="宋体" panose="02010600030101010101" pitchFamily="2" charset="-122"/>
              </a:rPr>
              <a:t>通过 “链路状态广播” 完成</a:t>
            </a:r>
          </a:p>
          <a:p>
            <a:pPr marL="715963" lvl="1" indent="-271463" defTabSz="0">
              <a:lnSpc>
                <a:spcPct val="120000"/>
              </a:lnSpc>
              <a:spcAft>
                <a:spcPct val="0"/>
              </a:spcAft>
              <a:defRPr/>
            </a:pPr>
            <a:r>
              <a:rPr lang="zh-CN" altLang="en-US" sz="2000" b="1" dirty="0" smtClean="0">
                <a:latin typeface="宋体" panose="02010600030101010101" pitchFamily="2" charset="-122"/>
                <a:ea typeface="宋体" panose="02010600030101010101" pitchFamily="2" charset="-122"/>
              </a:rPr>
              <a:t>所有节点有同样的信息</a:t>
            </a:r>
          </a:p>
          <a:p>
            <a:pPr eaLnBrk="1" hangingPunct="1">
              <a:lnSpc>
                <a:spcPct val="120000"/>
              </a:lnSpc>
              <a:defRPr/>
            </a:pPr>
            <a:r>
              <a:rPr lang="zh-CN" altLang="en-US" sz="2000" b="1" dirty="0">
                <a:latin typeface="宋体" panose="02010600030101010101" pitchFamily="2" charset="-122"/>
                <a:ea typeface="宋体" panose="02010600030101010101" pitchFamily="2" charset="-122"/>
              </a:rPr>
              <a:t>计算从一个节点</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源节点</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到其他所有节点的最小开销路径</a:t>
            </a:r>
          </a:p>
          <a:p>
            <a:pPr marL="715963" lvl="1" indent="-271463" defTabSz="0">
              <a:lnSpc>
                <a:spcPct val="120000"/>
              </a:lnSpc>
              <a:spcAft>
                <a:spcPct val="0"/>
              </a:spcAft>
              <a:defRPr/>
            </a:pPr>
            <a:r>
              <a:rPr lang="zh-CN" altLang="en-US" sz="2000" b="1" dirty="0" smtClean="0">
                <a:latin typeface="宋体" panose="02010600030101010101" pitchFamily="2" charset="-122"/>
                <a:ea typeface="宋体" panose="02010600030101010101" pitchFamily="2" charset="-122"/>
              </a:rPr>
              <a:t>得到这个节点的</a:t>
            </a:r>
            <a:r>
              <a:rPr lang="zh-CN" altLang="en-US" sz="2000" b="1" dirty="0" smtClean="0">
                <a:solidFill>
                  <a:schemeClr val="tx2"/>
                </a:solidFill>
                <a:latin typeface="宋体" panose="02010600030101010101" pitchFamily="2" charset="-122"/>
                <a:ea typeface="宋体" panose="02010600030101010101" pitchFamily="2" charset="-122"/>
              </a:rPr>
              <a:t>路由表</a:t>
            </a:r>
          </a:p>
          <a:p>
            <a:pPr eaLnBrk="1" hangingPunct="1">
              <a:lnSpc>
                <a:spcPct val="120000"/>
              </a:lnSpc>
              <a:defRPr/>
            </a:pPr>
            <a:r>
              <a:rPr lang="zh-CN" altLang="en-US" sz="2000" b="1" dirty="0">
                <a:latin typeface="宋体" panose="02010600030101010101" pitchFamily="2" charset="-122"/>
                <a:ea typeface="宋体" panose="02010600030101010101" pitchFamily="2" charset="-122"/>
              </a:rPr>
              <a:t>重复</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迭代</a:t>
            </a:r>
            <a:r>
              <a:rPr lang="en-US" altLang="zh-CN" sz="2000" b="1" dirty="0">
                <a:latin typeface="宋体" panose="02010600030101010101" pitchFamily="2" charset="-122"/>
                <a:ea typeface="宋体" panose="02010600030101010101" pitchFamily="2" charset="-122"/>
              </a:rPr>
              <a:t>): K</a:t>
            </a:r>
            <a:r>
              <a:rPr lang="zh-CN" altLang="en-US" sz="2000" b="1" dirty="0">
                <a:latin typeface="宋体" panose="02010600030101010101" pitchFamily="2" charset="-122"/>
                <a:ea typeface="宋体" panose="02010600030101010101" pitchFamily="2" charset="-122"/>
              </a:rPr>
              <a:t>次迭代以后</a:t>
            </a: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得知到其它</a:t>
            </a:r>
            <a:r>
              <a:rPr lang="en-US" altLang="zh-CN" sz="2000" b="1" dirty="0">
                <a:latin typeface="宋体" panose="02010600030101010101" pitchFamily="2" charset="-122"/>
                <a:ea typeface="宋体" panose="02010600030101010101" pitchFamily="2" charset="-122"/>
              </a:rPr>
              <a:t>K</a:t>
            </a:r>
            <a:r>
              <a:rPr lang="zh-CN" altLang="en-US" sz="2000" b="1" dirty="0">
                <a:latin typeface="宋体" panose="02010600030101010101" pitchFamily="2" charset="-122"/>
                <a:ea typeface="宋体" panose="02010600030101010101" pitchFamily="2" charset="-122"/>
              </a:rPr>
              <a:t>个目的地的最小开销路径</a:t>
            </a:r>
          </a:p>
        </p:txBody>
      </p:sp>
      <p:sp>
        <p:nvSpPr>
          <p:cNvPr id="142340" name="Rectangle 4"/>
          <p:cNvSpPr>
            <a:spLocks noGrp="1" noChangeArrowheads="1"/>
          </p:cNvSpPr>
          <p:nvPr>
            <p:ph sz="half" idx="2"/>
          </p:nvPr>
        </p:nvSpPr>
        <p:spPr>
          <a:xfrm>
            <a:off x="6578600" y="1117600"/>
            <a:ext cx="3810000" cy="4965700"/>
          </a:xfrm>
        </p:spPr>
        <p:txBody>
          <a:bodyPr>
            <a:normAutofit/>
          </a:bodyPr>
          <a:lstStyle/>
          <a:p>
            <a:pPr eaLnBrk="1" hangingPunct="1">
              <a:buFontTx/>
              <a:buNone/>
              <a:defRPr/>
            </a:pPr>
            <a:r>
              <a:rPr lang="zh-CN" altLang="en-US" sz="2200" b="1" dirty="0">
                <a:solidFill>
                  <a:schemeClr val="tx2"/>
                </a:solidFill>
                <a:latin typeface="宋体" panose="02010600030101010101" pitchFamily="2" charset="-122"/>
                <a:ea typeface="宋体" panose="02010600030101010101" pitchFamily="2" charset="-122"/>
              </a:rPr>
              <a:t>符号</a:t>
            </a:r>
            <a:r>
              <a:rPr lang="en-US" altLang="zh-CN" sz="2200" b="1" dirty="0">
                <a:solidFill>
                  <a:schemeClr val="tx2"/>
                </a:solidFill>
                <a:latin typeface="宋体" panose="02010600030101010101" pitchFamily="2" charset="-122"/>
                <a:ea typeface="宋体" panose="02010600030101010101" pitchFamily="2" charset="-122"/>
              </a:rPr>
              <a:t>:</a:t>
            </a:r>
          </a:p>
          <a:p>
            <a:pPr eaLnBrk="1" hangingPunct="1">
              <a:defRPr/>
            </a:pPr>
            <a:r>
              <a:rPr lang="en-US" altLang="zh-CN" sz="2000" b="1" dirty="0">
                <a:solidFill>
                  <a:schemeClr val="tx2"/>
                </a:solidFill>
                <a:latin typeface="宋体" panose="02010600030101010101" pitchFamily="2" charset="-122"/>
                <a:ea typeface="宋体" panose="02010600030101010101" pitchFamily="2" charset="-122"/>
              </a:rPr>
              <a:t>c(</a:t>
            </a:r>
            <a:r>
              <a:rPr lang="en-US" altLang="zh-CN" sz="2000" b="1" dirty="0" err="1">
                <a:solidFill>
                  <a:schemeClr val="tx2"/>
                </a:solidFill>
                <a:latin typeface="宋体" panose="02010600030101010101" pitchFamily="2" charset="-122"/>
                <a:ea typeface="宋体" panose="02010600030101010101" pitchFamily="2" charset="-122"/>
              </a:rPr>
              <a:t>x,y</a:t>
            </a:r>
            <a:r>
              <a:rPr lang="en-US" altLang="zh-CN" sz="2000" b="1" dirty="0">
                <a:solidFill>
                  <a:schemeClr val="tx2"/>
                </a:solidFill>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从节点 </a:t>
            </a:r>
            <a:r>
              <a:rPr lang="en-US" altLang="zh-CN" sz="2000" b="1" dirty="0">
                <a:latin typeface="宋体" panose="02010600030101010101" pitchFamily="2" charset="-122"/>
                <a:ea typeface="宋体" panose="02010600030101010101" pitchFamily="2" charset="-122"/>
              </a:rPr>
              <a:t>x </a:t>
            </a:r>
            <a:r>
              <a:rPr lang="zh-CN" altLang="en-US" sz="2000" b="1" dirty="0">
                <a:latin typeface="宋体" panose="02010600030101010101" pitchFamily="2" charset="-122"/>
                <a:ea typeface="宋体" panose="02010600030101010101" pitchFamily="2" charset="-122"/>
              </a:rPr>
              <a:t>到 </a:t>
            </a:r>
            <a:r>
              <a:rPr lang="en-US" altLang="zh-CN" sz="2000" b="1" dirty="0">
                <a:latin typeface="宋体" panose="02010600030101010101" pitchFamily="2" charset="-122"/>
                <a:ea typeface="宋体" panose="02010600030101010101" pitchFamily="2" charset="-122"/>
              </a:rPr>
              <a:t>y</a:t>
            </a:r>
            <a:r>
              <a:rPr lang="zh-CN" altLang="en-US" sz="2000" b="1" dirty="0">
                <a:latin typeface="宋体" panose="02010600030101010101" pitchFamily="2" charset="-122"/>
                <a:ea typeface="宋体" panose="02010600030101010101" pitchFamily="2" charset="-122"/>
              </a:rPr>
              <a:t>的链路开销</a:t>
            </a: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如果没有直接相邻，开销是无穷大</a:t>
            </a:r>
          </a:p>
          <a:p>
            <a:pPr eaLnBrk="1" hangingPunct="1">
              <a:defRPr/>
            </a:pPr>
            <a:r>
              <a:rPr lang="en-US" altLang="zh-CN" sz="2000" b="1" dirty="0">
                <a:solidFill>
                  <a:schemeClr val="tx2"/>
                </a:solidFill>
                <a:latin typeface="宋体" panose="02010600030101010101" pitchFamily="2" charset="-122"/>
                <a:ea typeface="宋体" panose="02010600030101010101" pitchFamily="2" charset="-122"/>
              </a:rPr>
              <a:t>D(v):</a:t>
            </a: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从源到目的节点 </a:t>
            </a:r>
            <a:r>
              <a:rPr lang="en-US" altLang="zh-CN" sz="2000" b="1" dirty="0">
                <a:latin typeface="宋体" panose="02010600030101010101" pitchFamily="2" charset="-122"/>
                <a:ea typeface="宋体" panose="02010600030101010101" pitchFamily="2" charset="-122"/>
              </a:rPr>
              <a:t>V</a:t>
            </a:r>
            <a:r>
              <a:rPr lang="zh-CN" altLang="en-US" sz="2000" b="1" dirty="0">
                <a:latin typeface="宋体" panose="02010600030101010101" pitchFamily="2" charset="-122"/>
                <a:ea typeface="宋体" panose="02010600030101010101" pitchFamily="2" charset="-122"/>
              </a:rPr>
              <a:t>的路径开销的当前值</a:t>
            </a:r>
          </a:p>
          <a:p>
            <a:pPr eaLnBrk="1" hangingPunct="1">
              <a:defRPr/>
            </a:pPr>
            <a:r>
              <a:rPr lang="en-US" altLang="zh-CN" sz="2000" b="1" dirty="0">
                <a:solidFill>
                  <a:schemeClr val="tx2"/>
                </a:solidFill>
                <a:latin typeface="宋体" panose="02010600030101010101" pitchFamily="2" charset="-122"/>
                <a:ea typeface="宋体" panose="02010600030101010101" pitchFamily="2" charset="-122"/>
              </a:rPr>
              <a:t>p(v):</a:t>
            </a: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沿着从源到节点</a:t>
            </a:r>
            <a:r>
              <a:rPr lang="en-US" altLang="zh-CN" sz="2000" b="1" dirty="0">
                <a:latin typeface="宋体" panose="02010600030101010101" pitchFamily="2" charset="-122"/>
                <a:ea typeface="宋体" panose="02010600030101010101" pitchFamily="2" charset="-122"/>
              </a:rPr>
              <a:t>v</a:t>
            </a:r>
            <a:r>
              <a:rPr lang="zh-CN" altLang="en-US" sz="2000" b="1" dirty="0">
                <a:latin typeface="宋体" panose="02010600030101010101" pitchFamily="2" charset="-122"/>
                <a:ea typeface="宋体" panose="02010600030101010101" pitchFamily="2" charset="-122"/>
              </a:rPr>
              <a:t>的路径上</a:t>
            </a:r>
            <a:r>
              <a:rPr lang="en-US" altLang="zh-CN" sz="2000" b="1" dirty="0">
                <a:latin typeface="宋体" panose="02010600030101010101" pitchFamily="2" charset="-122"/>
                <a:ea typeface="宋体" panose="02010600030101010101" pitchFamily="2" charset="-122"/>
              </a:rPr>
              <a:t>v</a:t>
            </a:r>
            <a:r>
              <a:rPr lang="zh-CN" altLang="en-US" sz="2000" b="1" dirty="0">
                <a:latin typeface="宋体" panose="02010600030101010101" pitchFamily="2" charset="-122"/>
                <a:ea typeface="宋体" panose="02010600030101010101" pitchFamily="2" charset="-122"/>
              </a:rPr>
              <a:t>的前一个节点（</a:t>
            </a:r>
            <a:r>
              <a:rPr lang="en-US" altLang="zh-CN" sz="2000" b="1" dirty="0">
                <a:latin typeface="宋体" panose="02010600030101010101" pitchFamily="2" charset="-122"/>
                <a:ea typeface="宋体" panose="02010600030101010101" pitchFamily="2" charset="-122"/>
              </a:rPr>
              <a:t>v</a:t>
            </a:r>
            <a:r>
              <a:rPr lang="zh-CN" altLang="en-US" sz="2000" b="1" dirty="0">
                <a:latin typeface="宋体" panose="02010600030101010101" pitchFamily="2" charset="-122"/>
                <a:ea typeface="宋体" panose="02010600030101010101" pitchFamily="2" charset="-122"/>
              </a:rPr>
              <a:t>的邻接点）</a:t>
            </a:r>
          </a:p>
          <a:p>
            <a:pPr eaLnBrk="1" hangingPunct="1">
              <a:defRPr/>
            </a:pPr>
            <a:r>
              <a:rPr lang="en-US" altLang="zh-CN" sz="2000" b="1" dirty="0">
                <a:solidFill>
                  <a:schemeClr val="tx2"/>
                </a:solidFill>
                <a:latin typeface="宋体" panose="02010600030101010101" pitchFamily="2" charset="-122"/>
                <a:ea typeface="宋体" panose="02010600030101010101" pitchFamily="2" charset="-122"/>
              </a:rPr>
              <a:t>N:</a:t>
            </a: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已经明确的具有最小开销路径的节点集</a:t>
            </a:r>
          </a:p>
          <a:p>
            <a:pPr eaLnBrk="1" hangingPunct="1">
              <a:defRPr/>
            </a:pPr>
            <a:endParaRPr lang="en-US" altLang="zh-CN" b="1" dirty="0"/>
          </a:p>
        </p:txBody>
      </p:sp>
      <p:sp>
        <p:nvSpPr>
          <p:cNvPr id="149508" name="灯片编号占位符 5"/>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00383EDD-0F6D-419A-BD54-96D67F09F03D}" type="slidenum">
              <a:rPr altLang="zh-CN" dirty="0" smtClean="0">
                <a:solidFill>
                  <a:srgbClr val="919293"/>
                </a:solidFill>
                <a:ea typeface="黑体" panose="02010609060101010101" pitchFamily="49" charset="-122"/>
              </a:rPr>
              <a:pPr>
                <a:defRPr/>
              </a:pPr>
              <a:t>8</a:t>
            </a:fld>
            <a:endParaRPr lang="zh-CN" altLang="zh-CN" smtClean="0">
              <a:solidFill>
                <a:srgbClr val="919293"/>
              </a:solidFill>
              <a:ea typeface="黑体" panose="02010609060101010101" pitchFamily="49" charset="-122"/>
            </a:endParaRPr>
          </a:p>
        </p:txBody>
      </p:sp>
    </p:spTree>
    <p:extLst>
      <p:ext uri="{BB962C8B-B14F-4D97-AF65-F5344CB8AC3E}">
        <p14:creationId xmlns:p14="http://schemas.microsoft.com/office/powerpoint/2010/main" val="494014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2057400" y="1"/>
            <a:ext cx="5924550" cy="885825"/>
          </a:xfrm>
        </p:spPr>
        <p:txBody>
          <a:bodyPr>
            <a:normAutofit/>
          </a:bodyPr>
          <a:lstStyle/>
          <a:p>
            <a:pPr eaLnBrk="1" hangingPunct="1"/>
            <a:r>
              <a:rPr lang="en-US" altLang="zh-CN" sz="3200" b="1" dirty="0" err="1">
                <a:latin typeface="宋体" panose="02010600030101010101" pitchFamily="2" charset="-122"/>
                <a:ea typeface="宋体" panose="02010600030101010101" pitchFamily="2" charset="-122"/>
              </a:rPr>
              <a:t>Dijsktra’s</a:t>
            </a:r>
            <a:r>
              <a:rPr lang="en-US" altLang="zh-CN" sz="3200" b="1" dirty="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算法</a:t>
            </a:r>
          </a:p>
        </p:txBody>
      </p:sp>
      <p:sp>
        <p:nvSpPr>
          <p:cNvPr id="151554" name="灯片编号占位符 3"/>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171450" indent="-171450">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defRPr/>
            </a:pPr>
            <a:fld id="{5E5F8611-AFA2-400A-8C40-E648D851D1C0}" type="slidenum">
              <a:rPr altLang="zh-CN" dirty="0" smtClean="0">
                <a:solidFill>
                  <a:srgbClr val="919293"/>
                </a:solidFill>
                <a:ea typeface="黑体" panose="02010609060101010101" pitchFamily="49" charset="-122"/>
              </a:rPr>
              <a:pPr>
                <a:defRPr/>
              </a:pPr>
              <a:t>9</a:t>
            </a:fld>
            <a:endParaRPr lang="zh-CN" altLang="zh-CN" smtClean="0">
              <a:solidFill>
                <a:srgbClr val="919293"/>
              </a:solidFill>
              <a:ea typeface="黑体" panose="02010609060101010101" pitchFamily="49" charset="-122"/>
            </a:endParaRPr>
          </a:p>
        </p:txBody>
      </p:sp>
      <p:sp>
        <p:nvSpPr>
          <p:cNvPr id="169988" name="Rectangle 3"/>
          <p:cNvSpPr>
            <a:spLocks noChangeArrowheads="1"/>
          </p:cNvSpPr>
          <p:nvPr/>
        </p:nvSpPr>
        <p:spPr bwMode="auto">
          <a:xfrm>
            <a:off x="2071689" y="774701"/>
            <a:ext cx="8399735" cy="6002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457200" indent="-4572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r>
              <a:rPr lang="en-US" altLang="zh-CN" sz="2400" b="1" i="1">
                <a:latin typeface="Comic Sans MS" panose="030F0702030302020204" pitchFamily="66" charset="0"/>
              </a:rPr>
              <a:t>1 </a:t>
            </a:r>
            <a:r>
              <a:rPr lang="zh-CN" altLang="en-US" sz="2400" b="1" i="1">
                <a:latin typeface="Comic Sans MS" panose="030F0702030302020204" pitchFamily="66" charset="0"/>
              </a:rPr>
              <a:t>初始化</a:t>
            </a:r>
            <a:r>
              <a:rPr lang="en-US" altLang="zh-CN" sz="2400" b="1" i="1">
                <a:latin typeface="Comic Sans MS" panose="030F0702030302020204" pitchFamily="66" charset="0"/>
              </a:rPr>
              <a:t>:</a:t>
            </a:r>
            <a:r>
              <a:rPr lang="en-US" altLang="zh-CN" sz="2400" b="1">
                <a:latin typeface="Comic Sans MS" panose="030F0702030302020204" pitchFamily="66" charset="0"/>
              </a:rPr>
              <a:t> </a:t>
            </a:r>
          </a:p>
          <a:p>
            <a:r>
              <a:rPr lang="en-US" altLang="zh-CN" sz="2400" b="1">
                <a:latin typeface="Comic Sans MS" panose="030F0702030302020204" pitchFamily="66" charset="0"/>
              </a:rPr>
              <a:t>2    N’ = {u} </a:t>
            </a:r>
          </a:p>
          <a:p>
            <a:r>
              <a:rPr lang="en-US" altLang="zh-CN" sz="2400" b="1">
                <a:latin typeface="Comic Sans MS" panose="030F0702030302020204" pitchFamily="66" charset="0"/>
              </a:rPr>
              <a:t>3    </a:t>
            </a:r>
            <a:r>
              <a:rPr lang="zh-CN" altLang="en-US" sz="2400" b="1">
                <a:latin typeface="Comic Sans MS" panose="030F0702030302020204" pitchFamily="66" charset="0"/>
              </a:rPr>
              <a:t>对所有的节点 </a:t>
            </a:r>
            <a:r>
              <a:rPr lang="en-US" altLang="zh-CN" sz="2400" b="1">
                <a:latin typeface="Comic Sans MS" panose="030F0702030302020204" pitchFamily="66" charset="0"/>
              </a:rPr>
              <a:t>v </a:t>
            </a:r>
          </a:p>
          <a:p>
            <a:r>
              <a:rPr lang="en-US" altLang="zh-CN" sz="2400" b="1">
                <a:latin typeface="Comic Sans MS" panose="030F0702030302020204" pitchFamily="66" charset="0"/>
              </a:rPr>
              <a:t>4      if v </a:t>
            </a:r>
            <a:r>
              <a:rPr lang="zh-CN" altLang="en-US" sz="2400" b="1">
                <a:latin typeface="Comic Sans MS" panose="030F0702030302020204" pitchFamily="66" charset="0"/>
              </a:rPr>
              <a:t>与 </a:t>
            </a:r>
            <a:r>
              <a:rPr lang="en-US" altLang="zh-CN" sz="2400" b="1">
                <a:latin typeface="Comic Sans MS" panose="030F0702030302020204" pitchFamily="66" charset="0"/>
              </a:rPr>
              <a:t>u </a:t>
            </a:r>
            <a:r>
              <a:rPr lang="zh-CN" altLang="en-US" sz="2400" b="1">
                <a:latin typeface="Comic Sans MS" panose="030F0702030302020204" pitchFamily="66" charset="0"/>
              </a:rPr>
              <a:t>相邻 </a:t>
            </a:r>
          </a:p>
          <a:p>
            <a:r>
              <a:rPr lang="en-US" altLang="zh-CN" sz="2400" b="1">
                <a:latin typeface="Comic Sans MS" panose="030F0702030302020204" pitchFamily="66" charset="0"/>
              </a:rPr>
              <a:t>5        then D(v) = c(u,v) </a:t>
            </a:r>
          </a:p>
          <a:p>
            <a:r>
              <a:rPr lang="en-US" altLang="zh-CN" sz="2400" b="1">
                <a:latin typeface="Comic Sans MS" panose="030F0702030302020204" pitchFamily="66" charset="0"/>
              </a:rPr>
              <a:t>6        else D(v) = </a:t>
            </a:r>
            <a:r>
              <a:rPr lang="zh-CN" altLang="en-US" sz="2400" b="1">
                <a:latin typeface="Comic Sans MS" panose="030F0702030302020204" pitchFamily="66" charset="0"/>
              </a:rPr>
              <a:t>无限大 </a:t>
            </a:r>
          </a:p>
          <a:p>
            <a:r>
              <a:rPr lang="en-US" altLang="zh-CN" sz="2400" b="1">
                <a:latin typeface="Comic Sans MS" panose="030F0702030302020204" pitchFamily="66" charset="0"/>
              </a:rPr>
              <a:t>7 </a:t>
            </a:r>
          </a:p>
          <a:p>
            <a:r>
              <a:rPr lang="en-US" altLang="zh-CN" sz="2400" b="1">
                <a:latin typeface="Comic Sans MS" panose="030F0702030302020204" pitchFamily="66" charset="0"/>
              </a:rPr>
              <a:t>8   </a:t>
            </a:r>
            <a:r>
              <a:rPr lang="zh-CN" altLang="en-US" sz="2400" b="1" i="1">
                <a:latin typeface="Comic Sans MS" panose="030F0702030302020204" pitchFamily="66" charset="0"/>
              </a:rPr>
              <a:t>循环 </a:t>
            </a:r>
            <a:endParaRPr lang="zh-CN" altLang="en-US" sz="2400" b="1">
              <a:latin typeface="Comic Sans MS" panose="030F0702030302020204" pitchFamily="66" charset="0"/>
            </a:endParaRPr>
          </a:p>
          <a:p>
            <a:r>
              <a:rPr lang="en-US" altLang="zh-CN" sz="2400" b="1">
                <a:latin typeface="Comic Sans MS" panose="030F0702030302020204" pitchFamily="66" charset="0"/>
              </a:rPr>
              <a:t>9     </a:t>
            </a:r>
            <a:r>
              <a:rPr lang="zh-CN" altLang="en-US" sz="2400" b="1">
                <a:latin typeface="Comic Sans MS" panose="030F0702030302020204" pitchFamily="66" charset="0"/>
              </a:rPr>
              <a:t>找到 </a:t>
            </a:r>
            <a:r>
              <a:rPr lang="en-US" altLang="zh-CN" sz="2400" b="1">
                <a:latin typeface="Comic Sans MS" panose="030F0702030302020204" pitchFamily="66" charset="0"/>
              </a:rPr>
              <a:t>w </a:t>
            </a:r>
            <a:r>
              <a:rPr lang="zh-CN" altLang="en-US" sz="2400" b="1">
                <a:latin typeface="Comic Sans MS" panose="030F0702030302020204" pitchFamily="66" charset="0"/>
              </a:rPr>
              <a:t>不属于 </a:t>
            </a:r>
            <a:r>
              <a:rPr lang="en-US" altLang="zh-CN" sz="2400" b="1">
                <a:latin typeface="Comic Sans MS" panose="030F0702030302020204" pitchFamily="66" charset="0"/>
              </a:rPr>
              <a:t>N </a:t>
            </a:r>
            <a:r>
              <a:rPr lang="zh-CN" altLang="en-US" sz="2400" b="1">
                <a:latin typeface="Comic Sans MS" panose="030F0702030302020204" pitchFamily="66" charset="0"/>
              </a:rPr>
              <a:t>，而 </a:t>
            </a:r>
            <a:r>
              <a:rPr lang="en-US" altLang="zh-CN" sz="2400" b="1">
                <a:latin typeface="Comic Sans MS" panose="030F0702030302020204" pitchFamily="66" charset="0"/>
              </a:rPr>
              <a:t>D(w) </a:t>
            </a:r>
            <a:r>
              <a:rPr lang="zh-CN" altLang="en-US" sz="2400" b="1">
                <a:latin typeface="Comic Sans MS" panose="030F0702030302020204" pitchFamily="66" charset="0"/>
              </a:rPr>
              <a:t>是最小的 </a:t>
            </a:r>
          </a:p>
          <a:p>
            <a:r>
              <a:rPr lang="en-US" altLang="zh-CN" sz="2400" b="1">
                <a:latin typeface="Comic Sans MS" panose="030F0702030302020204" pitchFamily="66" charset="0"/>
              </a:rPr>
              <a:t>10    </a:t>
            </a:r>
            <a:r>
              <a:rPr lang="zh-CN" altLang="en-US" sz="2400" b="1">
                <a:latin typeface="Comic Sans MS" panose="030F0702030302020204" pitchFamily="66" charset="0"/>
              </a:rPr>
              <a:t>将 </a:t>
            </a:r>
            <a:r>
              <a:rPr lang="en-US" altLang="zh-CN" sz="2400" b="1">
                <a:latin typeface="Comic Sans MS" panose="030F0702030302020204" pitchFamily="66" charset="0"/>
              </a:rPr>
              <a:t>w </a:t>
            </a:r>
            <a:r>
              <a:rPr lang="zh-CN" altLang="en-US" sz="2400" b="1">
                <a:latin typeface="Comic Sans MS" panose="030F0702030302020204" pitchFamily="66" charset="0"/>
              </a:rPr>
              <a:t>加入 </a:t>
            </a:r>
            <a:r>
              <a:rPr lang="en-US" altLang="zh-CN" sz="2400" b="1">
                <a:latin typeface="Comic Sans MS" panose="030F0702030302020204" pitchFamily="66" charset="0"/>
              </a:rPr>
              <a:t>N </a:t>
            </a:r>
          </a:p>
          <a:p>
            <a:r>
              <a:rPr lang="en-US" altLang="zh-CN" sz="2400" b="1">
                <a:latin typeface="Comic Sans MS" panose="030F0702030302020204" pitchFamily="66" charset="0"/>
              </a:rPr>
              <a:t>11    </a:t>
            </a:r>
            <a:r>
              <a:rPr lang="zh-CN" altLang="en-US" sz="2400" b="1">
                <a:latin typeface="Comic Sans MS" panose="030F0702030302020204" pitchFamily="66" charset="0"/>
              </a:rPr>
              <a:t>更新所有和</a:t>
            </a:r>
            <a:r>
              <a:rPr lang="en-US" altLang="zh-CN" sz="2400" b="1">
                <a:latin typeface="Comic Sans MS" panose="030F0702030302020204" pitchFamily="66" charset="0"/>
              </a:rPr>
              <a:t>w</a:t>
            </a:r>
            <a:r>
              <a:rPr lang="zh-CN" altLang="en-US" sz="2400" b="1">
                <a:latin typeface="Comic Sans MS" panose="030F0702030302020204" pitchFamily="66" charset="0"/>
              </a:rPr>
              <a:t>相邻，没有在</a:t>
            </a:r>
            <a:r>
              <a:rPr lang="en-US" altLang="zh-CN" sz="2400" b="1">
                <a:latin typeface="Comic Sans MS" panose="030F0702030302020204" pitchFamily="66" charset="0"/>
              </a:rPr>
              <a:t>N</a:t>
            </a:r>
            <a:r>
              <a:rPr lang="zh-CN" altLang="en-US" sz="2400" b="1">
                <a:latin typeface="Comic Sans MS" panose="030F0702030302020204" pitchFamily="66" charset="0"/>
              </a:rPr>
              <a:t>中的所有节点</a:t>
            </a:r>
            <a:r>
              <a:rPr lang="en-US" altLang="zh-CN" sz="2400" b="1">
                <a:latin typeface="Comic Sans MS" panose="030F0702030302020204" pitchFamily="66" charset="0"/>
              </a:rPr>
              <a:t>v</a:t>
            </a:r>
            <a:r>
              <a:rPr lang="zh-CN" altLang="en-US" sz="2400" b="1">
                <a:latin typeface="Comic Sans MS" panose="030F0702030302020204" pitchFamily="66" charset="0"/>
              </a:rPr>
              <a:t>的 </a:t>
            </a:r>
            <a:r>
              <a:rPr lang="en-US" altLang="zh-CN" sz="2400" b="1">
                <a:latin typeface="Comic Sans MS" panose="030F0702030302020204" pitchFamily="66" charset="0"/>
              </a:rPr>
              <a:t>D(v) : </a:t>
            </a:r>
          </a:p>
          <a:p>
            <a:r>
              <a:rPr lang="en-US" altLang="zh-CN" sz="2400" b="1">
                <a:latin typeface="Comic Sans MS" panose="030F0702030302020204" pitchFamily="66" charset="0"/>
              </a:rPr>
              <a:t>12       </a:t>
            </a:r>
            <a:r>
              <a:rPr lang="en-US" altLang="zh-CN" sz="2400" b="1">
                <a:solidFill>
                  <a:schemeClr val="tx2"/>
                </a:solidFill>
                <a:latin typeface="Comic Sans MS" panose="030F0702030302020204" pitchFamily="66" charset="0"/>
              </a:rPr>
              <a:t>D(v) = min( D(v), D(w) + c(w,v) )</a:t>
            </a:r>
            <a:r>
              <a:rPr lang="en-US" altLang="zh-CN" sz="2400" b="1">
                <a:solidFill>
                  <a:srgbClr val="FF0000"/>
                </a:solidFill>
                <a:latin typeface="Comic Sans MS" panose="030F0702030302020204" pitchFamily="66" charset="0"/>
              </a:rPr>
              <a:t> </a:t>
            </a:r>
          </a:p>
          <a:p>
            <a:r>
              <a:rPr lang="en-US" altLang="zh-CN" sz="2400" b="1">
                <a:latin typeface="Comic Sans MS" panose="030F0702030302020204" pitchFamily="66" charset="0"/>
              </a:rPr>
              <a:t>/* </a:t>
            </a:r>
            <a:r>
              <a:rPr lang="zh-CN" altLang="en-US" sz="2400" b="1">
                <a:latin typeface="Comic Sans MS" panose="030F0702030302020204" pitchFamily="66" charset="0"/>
              </a:rPr>
              <a:t>到 </a:t>
            </a:r>
            <a:r>
              <a:rPr lang="en-US" altLang="zh-CN" sz="2400" b="1">
                <a:latin typeface="Comic Sans MS" panose="030F0702030302020204" pitchFamily="66" charset="0"/>
              </a:rPr>
              <a:t>v </a:t>
            </a:r>
            <a:r>
              <a:rPr lang="zh-CN" altLang="en-US" sz="2400" b="1">
                <a:latin typeface="Comic Sans MS" panose="030F0702030302020204" pitchFamily="66" charset="0"/>
              </a:rPr>
              <a:t>的新的代价要么不变，要么这时已经知道的</a:t>
            </a:r>
          </a:p>
          <a:p>
            <a:r>
              <a:rPr lang="zh-CN" altLang="en-US" sz="2400" b="1">
                <a:latin typeface="Comic Sans MS" panose="030F0702030302020204" pitchFamily="66" charset="0"/>
              </a:rPr>
              <a:t>到</a:t>
            </a:r>
            <a:r>
              <a:rPr lang="en-US" altLang="zh-CN" sz="2400" b="1">
                <a:latin typeface="Comic Sans MS" panose="030F0702030302020204" pitchFamily="66" charset="0"/>
              </a:rPr>
              <a:t>W</a:t>
            </a:r>
            <a:r>
              <a:rPr lang="zh-CN" altLang="en-US" sz="2400" b="1">
                <a:latin typeface="Comic Sans MS" panose="030F0702030302020204" pitchFamily="66" charset="0"/>
              </a:rPr>
              <a:t>的最短路径加上</a:t>
            </a:r>
            <a:r>
              <a:rPr lang="en-US" altLang="zh-CN" sz="2400" b="1">
                <a:latin typeface="Comic Sans MS" panose="030F0702030302020204" pitchFamily="66" charset="0"/>
              </a:rPr>
              <a:t>w</a:t>
            </a:r>
            <a:r>
              <a:rPr lang="zh-CN" altLang="en-US" sz="2400" b="1">
                <a:latin typeface="Comic Sans MS" panose="030F0702030302020204" pitchFamily="66" charset="0"/>
              </a:rPr>
              <a:t>到</a:t>
            </a:r>
            <a:r>
              <a:rPr lang="en-US" altLang="zh-CN" sz="2400" b="1">
                <a:latin typeface="Comic Sans MS" panose="030F0702030302020204" pitchFamily="66" charset="0"/>
              </a:rPr>
              <a:t>v</a:t>
            </a:r>
            <a:r>
              <a:rPr lang="zh-CN" altLang="en-US" sz="2400" b="1">
                <a:latin typeface="Comic Sans MS" panose="030F0702030302020204" pitchFamily="66" charset="0"/>
              </a:rPr>
              <a:t>的路径*</a:t>
            </a:r>
            <a:r>
              <a:rPr lang="en-US" altLang="zh-CN" sz="2400" b="1">
                <a:latin typeface="Comic Sans MS" panose="030F0702030302020204" pitchFamily="66" charset="0"/>
              </a:rPr>
              <a:t>/ </a:t>
            </a:r>
          </a:p>
          <a:p>
            <a:r>
              <a:rPr lang="en-US" altLang="zh-CN" sz="2400" b="1">
                <a:latin typeface="Comic Sans MS" panose="030F0702030302020204" pitchFamily="66" charset="0"/>
              </a:rPr>
              <a:t>15  </a:t>
            </a:r>
            <a:r>
              <a:rPr lang="zh-CN" altLang="en-US" sz="2400" b="1" i="1">
                <a:latin typeface="Comic Sans MS" panose="030F0702030302020204" pitchFamily="66" charset="0"/>
              </a:rPr>
              <a:t>直到所有的节点属于 </a:t>
            </a:r>
            <a:r>
              <a:rPr lang="en-US" altLang="zh-CN" sz="2400" b="1" i="1">
                <a:latin typeface="Comic Sans MS" panose="030F0702030302020204" pitchFamily="66" charset="0"/>
              </a:rPr>
              <a:t>N</a:t>
            </a:r>
            <a:r>
              <a:rPr lang="en-US" altLang="zh-CN" sz="2400" b="1">
                <a:latin typeface="Comic Sans MS" panose="030F0702030302020204" pitchFamily="66" charset="0"/>
              </a:rPr>
              <a:t> </a:t>
            </a:r>
          </a:p>
          <a:p>
            <a:endParaRPr lang="en-US" altLang="zh-CN" sz="2400" b="1">
              <a:latin typeface="Comic Sans MS" panose="030F0702030302020204" pitchFamily="66" charset="0"/>
            </a:endParaRPr>
          </a:p>
        </p:txBody>
      </p:sp>
      <p:sp>
        <p:nvSpPr>
          <p:cNvPr id="169989" name="Freeform 4"/>
          <p:cNvSpPr>
            <a:spLocks noChangeArrowheads="1"/>
          </p:cNvSpPr>
          <p:nvPr/>
        </p:nvSpPr>
        <p:spPr bwMode="auto">
          <a:xfrm>
            <a:off x="1573214" y="3787775"/>
            <a:ext cx="498475" cy="2921000"/>
          </a:xfrm>
          <a:custGeom>
            <a:avLst/>
            <a:gdLst>
              <a:gd name="T0" fmla="*/ 496888 w 314"/>
              <a:gd name="T1" fmla="*/ 2679700 h 1840"/>
              <a:gd name="T2" fmla="*/ 466725 w 314"/>
              <a:gd name="T3" fmla="*/ 2762250 h 1840"/>
              <a:gd name="T4" fmla="*/ 423863 w 314"/>
              <a:gd name="T5" fmla="*/ 2833688 h 1840"/>
              <a:gd name="T6" fmla="*/ 371475 w 314"/>
              <a:gd name="T7" fmla="*/ 2886075 h 1840"/>
              <a:gd name="T8" fmla="*/ 314325 w 314"/>
              <a:gd name="T9" fmla="*/ 2914650 h 1840"/>
              <a:gd name="T10" fmla="*/ 284163 w 314"/>
              <a:gd name="T11" fmla="*/ 2919413 h 1840"/>
              <a:gd name="T12" fmla="*/ 252413 w 314"/>
              <a:gd name="T13" fmla="*/ 2916238 h 1840"/>
              <a:gd name="T14" fmla="*/ 222250 w 314"/>
              <a:gd name="T15" fmla="*/ 2903538 h 1840"/>
              <a:gd name="T16" fmla="*/ 192088 w 314"/>
              <a:gd name="T17" fmla="*/ 2881313 h 1840"/>
              <a:gd name="T18" fmla="*/ 161925 w 314"/>
              <a:gd name="T19" fmla="*/ 2851150 h 1840"/>
              <a:gd name="T20" fmla="*/ 133350 w 314"/>
              <a:gd name="T21" fmla="*/ 2808288 h 1840"/>
              <a:gd name="T22" fmla="*/ 106363 w 314"/>
              <a:gd name="T23" fmla="*/ 2755900 h 1840"/>
              <a:gd name="T24" fmla="*/ 80963 w 314"/>
              <a:gd name="T25" fmla="*/ 2690813 h 1840"/>
              <a:gd name="T26" fmla="*/ 60325 w 314"/>
              <a:gd name="T27" fmla="*/ 2605088 h 1840"/>
              <a:gd name="T28" fmla="*/ 39688 w 314"/>
              <a:gd name="T29" fmla="*/ 2493963 h 1840"/>
              <a:gd name="T30" fmla="*/ 26988 w 314"/>
              <a:gd name="T31" fmla="*/ 2359025 h 1840"/>
              <a:gd name="T32" fmla="*/ 14288 w 314"/>
              <a:gd name="T33" fmla="*/ 2205038 h 1840"/>
              <a:gd name="T34" fmla="*/ 6350 w 314"/>
              <a:gd name="T35" fmla="*/ 2035175 h 1840"/>
              <a:gd name="T36" fmla="*/ 1588 w 314"/>
              <a:gd name="T37" fmla="*/ 1855788 h 1840"/>
              <a:gd name="T38" fmla="*/ 0 w 314"/>
              <a:gd name="T39" fmla="*/ 1666875 h 1840"/>
              <a:gd name="T40" fmla="*/ 0 w 314"/>
              <a:gd name="T41" fmla="*/ 1473200 h 1840"/>
              <a:gd name="T42" fmla="*/ 4763 w 314"/>
              <a:gd name="T43" fmla="*/ 1089025 h 1840"/>
              <a:gd name="T44" fmla="*/ 9525 w 314"/>
              <a:gd name="T45" fmla="*/ 903288 h 1840"/>
              <a:gd name="T46" fmla="*/ 15875 w 314"/>
              <a:gd name="T47" fmla="*/ 730250 h 1840"/>
              <a:gd name="T48" fmla="*/ 23813 w 314"/>
              <a:gd name="T49" fmla="*/ 569913 h 1840"/>
              <a:gd name="T50" fmla="*/ 33338 w 314"/>
              <a:gd name="T51" fmla="*/ 427038 h 1840"/>
              <a:gd name="T52" fmla="*/ 39688 w 314"/>
              <a:gd name="T53" fmla="*/ 306388 h 1840"/>
              <a:gd name="T54" fmla="*/ 49213 w 314"/>
              <a:gd name="T55" fmla="*/ 209550 h 1840"/>
              <a:gd name="T56" fmla="*/ 65088 w 314"/>
              <a:gd name="T57" fmla="*/ 150813 h 1840"/>
              <a:gd name="T58" fmla="*/ 80963 w 314"/>
              <a:gd name="T59" fmla="*/ 103188 h 1840"/>
              <a:gd name="T60" fmla="*/ 100013 w 314"/>
              <a:gd name="T61" fmla="*/ 66675 h 1840"/>
              <a:gd name="T62" fmla="*/ 119063 w 314"/>
              <a:gd name="T63" fmla="*/ 38100 h 1840"/>
              <a:gd name="T64" fmla="*/ 139700 w 314"/>
              <a:gd name="T65" fmla="*/ 17463 h 1840"/>
              <a:gd name="T66" fmla="*/ 158750 w 314"/>
              <a:gd name="T67" fmla="*/ 4763 h 1840"/>
              <a:gd name="T68" fmla="*/ 203200 w 314"/>
              <a:gd name="T69" fmla="*/ 0 h 1840"/>
              <a:gd name="T70" fmla="*/ 247650 w 314"/>
              <a:gd name="T71" fmla="*/ 15875 h 1840"/>
              <a:gd name="T72" fmla="*/ 292100 w 314"/>
              <a:gd name="T73" fmla="*/ 44450 h 1840"/>
              <a:gd name="T74" fmla="*/ 338138 w 314"/>
              <a:gd name="T75" fmla="*/ 84138 h 1840"/>
              <a:gd name="T76" fmla="*/ 381000 w 314"/>
              <a:gd name="T77" fmla="*/ 123825 h 184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14" h="1840">
                <a:moveTo>
                  <a:pt x="313" y="1688"/>
                </a:moveTo>
                <a:lnTo>
                  <a:pt x="294" y="1740"/>
                </a:lnTo>
                <a:lnTo>
                  <a:pt x="267" y="1785"/>
                </a:lnTo>
                <a:lnTo>
                  <a:pt x="234" y="1818"/>
                </a:lnTo>
                <a:lnTo>
                  <a:pt x="198" y="1836"/>
                </a:lnTo>
                <a:lnTo>
                  <a:pt x="179" y="1839"/>
                </a:lnTo>
                <a:lnTo>
                  <a:pt x="159" y="1837"/>
                </a:lnTo>
                <a:lnTo>
                  <a:pt x="140" y="1829"/>
                </a:lnTo>
                <a:lnTo>
                  <a:pt x="121" y="1815"/>
                </a:lnTo>
                <a:lnTo>
                  <a:pt x="102" y="1796"/>
                </a:lnTo>
                <a:lnTo>
                  <a:pt x="84" y="1769"/>
                </a:lnTo>
                <a:lnTo>
                  <a:pt x="67" y="1736"/>
                </a:lnTo>
                <a:lnTo>
                  <a:pt x="51" y="1695"/>
                </a:lnTo>
                <a:lnTo>
                  <a:pt x="38" y="1641"/>
                </a:lnTo>
                <a:lnTo>
                  <a:pt x="25" y="1571"/>
                </a:lnTo>
                <a:lnTo>
                  <a:pt x="17" y="1486"/>
                </a:lnTo>
                <a:lnTo>
                  <a:pt x="9" y="1389"/>
                </a:lnTo>
                <a:lnTo>
                  <a:pt x="4" y="1282"/>
                </a:lnTo>
                <a:lnTo>
                  <a:pt x="1" y="1169"/>
                </a:lnTo>
                <a:lnTo>
                  <a:pt x="0" y="1050"/>
                </a:lnTo>
                <a:lnTo>
                  <a:pt x="0" y="928"/>
                </a:lnTo>
                <a:lnTo>
                  <a:pt x="3" y="686"/>
                </a:lnTo>
                <a:lnTo>
                  <a:pt x="6" y="569"/>
                </a:lnTo>
                <a:lnTo>
                  <a:pt x="10" y="460"/>
                </a:lnTo>
                <a:lnTo>
                  <a:pt x="15" y="359"/>
                </a:lnTo>
                <a:lnTo>
                  <a:pt x="21" y="269"/>
                </a:lnTo>
                <a:lnTo>
                  <a:pt x="25" y="193"/>
                </a:lnTo>
                <a:lnTo>
                  <a:pt x="31" y="132"/>
                </a:lnTo>
                <a:lnTo>
                  <a:pt x="41" y="95"/>
                </a:lnTo>
                <a:lnTo>
                  <a:pt x="51" y="65"/>
                </a:lnTo>
                <a:lnTo>
                  <a:pt x="63" y="42"/>
                </a:lnTo>
                <a:lnTo>
                  <a:pt x="75" y="24"/>
                </a:lnTo>
                <a:lnTo>
                  <a:pt x="88" y="11"/>
                </a:lnTo>
                <a:lnTo>
                  <a:pt x="100" y="3"/>
                </a:lnTo>
                <a:lnTo>
                  <a:pt x="128" y="0"/>
                </a:lnTo>
                <a:lnTo>
                  <a:pt x="156" y="10"/>
                </a:lnTo>
                <a:lnTo>
                  <a:pt x="184" y="28"/>
                </a:lnTo>
                <a:lnTo>
                  <a:pt x="213" y="53"/>
                </a:lnTo>
                <a:lnTo>
                  <a:pt x="240" y="78"/>
                </a:lnTo>
              </a:path>
            </a:pathLst>
          </a:custGeom>
          <a:noFill/>
          <a:ln w="25400" cap="rnd">
            <a:solidFill>
              <a:schemeClr val="accent2"/>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29917301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1447</TotalTime>
  <Words>5785</Words>
  <Application>Microsoft Office PowerPoint</Application>
  <PresentationFormat>宽屏</PresentationFormat>
  <Paragraphs>1359</Paragraphs>
  <Slides>74</Slides>
  <Notes>61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74</vt:i4>
      </vt:variant>
    </vt:vector>
  </HeadingPairs>
  <TitlesOfParts>
    <vt:vector size="91" baseType="lpstr">
      <vt:lpstr>MS PGothic</vt:lpstr>
      <vt:lpstr>Sans Guilt MB</vt:lpstr>
      <vt:lpstr>ZapfDingbats</vt:lpstr>
      <vt:lpstr>等线</vt:lpstr>
      <vt:lpstr>等线 Light</vt:lpstr>
      <vt:lpstr>黑体</vt:lpstr>
      <vt:lpstr>华文行楷</vt:lpstr>
      <vt:lpstr>楷体_GB2312</vt:lpstr>
      <vt:lpstr>宋体</vt:lpstr>
      <vt:lpstr>Arial</vt:lpstr>
      <vt:lpstr>Comic Sans MS</vt:lpstr>
      <vt:lpstr>Tahoma</vt:lpstr>
      <vt:lpstr>Times</vt:lpstr>
      <vt:lpstr>Times New Roman</vt:lpstr>
      <vt:lpstr>Wingdings</vt:lpstr>
      <vt:lpstr>Office 主题​​</vt:lpstr>
      <vt:lpstr>Picture</vt:lpstr>
      <vt:lpstr>PowerPoint 演示文稿</vt:lpstr>
      <vt:lpstr> 第五章: 网络层</vt:lpstr>
      <vt:lpstr>PowerPoint 演示文稿</vt:lpstr>
      <vt:lpstr>图形抽象</vt:lpstr>
      <vt:lpstr>图形抽象: 开销</vt:lpstr>
      <vt:lpstr>路由选择算法分类</vt:lpstr>
      <vt:lpstr> 第五章: 网络层</vt:lpstr>
      <vt:lpstr>链路状态选路算法</vt:lpstr>
      <vt:lpstr>Dijsktra’s 算法</vt:lpstr>
      <vt:lpstr>PowerPoint 演示文稿</vt:lpstr>
      <vt:lpstr>Dijkstra算法: 举例</vt:lpstr>
      <vt:lpstr>Dijkstra’s 算法</vt:lpstr>
      <vt:lpstr>Dijkstra算法, 讨论</vt:lpstr>
      <vt:lpstr> 第五章: 网络层</vt:lpstr>
      <vt:lpstr>距离向量选路算法</vt:lpstr>
      <vt:lpstr>Bellman-Ford 方程 举例</vt:lpstr>
      <vt:lpstr>距离向量算法</vt:lpstr>
      <vt:lpstr>距离向量算法</vt:lpstr>
      <vt:lpstr>距离向量算法</vt:lpstr>
      <vt:lpstr>PowerPoint 演示文稿</vt:lpstr>
      <vt:lpstr>距离向量: 链路开销变化</vt:lpstr>
      <vt:lpstr>距离向量: 链路开销变化</vt:lpstr>
      <vt:lpstr>LS算法和DV算法的比较</vt:lpstr>
      <vt:lpstr> 第五章: 网络层</vt:lpstr>
      <vt:lpstr>层次选路</vt:lpstr>
      <vt:lpstr>层次选路</vt:lpstr>
      <vt:lpstr>AS互连</vt:lpstr>
      <vt:lpstr>AS域间任务</vt:lpstr>
      <vt:lpstr>举例</vt:lpstr>
      <vt:lpstr>Example: 在router 1d 上设置转发表</vt:lpstr>
      <vt:lpstr>Example: 在多个自治系统中选择</vt:lpstr>
      <vt:lpstr> 第五章: 网络层</vt:lpstr>
      <vt:lpstr>自治系统内的路由选择</vt:lpstr>
      <vt:lpstr>RIP ( Routing Information Protocol)</vt:lpstr>
      <vt:lpstr>RIP 通告</vt:lpstr>
      <vt:lpstr>RIP: Example </vt:lpstr>
      <vt:lpstr>RIP: Example </vt:lpstr>
      <vt:lpstr>RIP: 链路失败及恢复 </vt:lpstr>
      <vt:lpstr>RIP 转发表处理</vt:lpstr>
      <vt:lpstr>OSPF (Open Shortest Path First)</vt:lpstr>
      <vt:lpstr>OSPF 优点 (RIP所没有的)</vt:lpstr>
      <vt:lpstr>层次 OSPF</vt:lpstr>
      <vt:lpstr>层次 OSPF</vt:lpstr>
      <vt:lpstr> 第四章: 网络层</vt:lpstr>
      <vt:lpstr>Internet 域间选路: BGP</vt:lpstr>
      <vt:lpstr>BGP 基础</vt:lpstr>
      <vt:lpstr>传播可达信息</vt:lpstr>
      <vt:lpstr>路径属性 和 BGP 路由</vt:lpstr>
      <vt:lpstr>BGP 路由选择</vt:lpstr>
      <vt:lpstr>BGP 报文</vt:lpstr>
      <vt:lpstr>表项怎样进入路由器的转发表的？</vt:lpstr>
      <vt:lpstr>表项怎样进入路由器的转发表的？</vt:lpstr>
      <vt:lpstr>表项怎样进入路由器的转发表的？</vt:lpstr>
      <vt:lpstr>表项怎样进入路由器的转发表的？</vt:lpstr>
      <vt:lpstr>为前缀选择一个最好的BGP路由</vt:lpstr>
      <vt:lpstr>发现最好的内部路由</vt:lpstr>
      <vt:lpstr>路由器决定转发端口</vt:lpstr>
      <vt:lpstr>热土豆路由</vt:lpstr>
      <vt:lpstr>表项怎样进入路由器的转发表的？</vt:lpstr>
      <vt:lpstr>BGP 选路策略</vt:lpstr>
      <vt:lpstr>BGP选路策略</vt:lpstr>
      <vt:lpstr>为什么AS内选路和AS间选路采用不同的协议 ?</vt:lpstr>
      <vt:lpstr> 第五章: 网络层</vt:lpstr>
      <vt:lpstr>ICMP: Internet Control Message Protocol  因特网控制报文协议</vt:lpstr>
      <vt:lpstr>Traceroute 和 ICMP</vt:lpstr>
      <vt:lpstr>网络层:总结</vt:lpstr>
      <vt:lpstr>网络层：复习大纲</vt:lpstr>
      <vt:lpstr>网络层：复习大纲</vt:lpstr>
      <vt:lpstr>涉及计算-IP分片</vt:lpstr>
      <vt:lpstr>涉及计算-子网掩码</vt:lpstr>
      <vt:lpstr>涉及计算-CIDR地址分配</vt:lpstr>
      <vt:lpstr>涉及计算-CIDR地址分配</vt:lpstr>
      <vt:lpstr>涉及计算-Dijkstra算法</vt:lpstr>
      <vt:lpstr>涉及计算-DV算法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wxm</dc:creator>
  <cp:lastModifiedBy>wxm</cp:lastModifiedBy>
  <cp:revision>30</cp:revision>
  <dcterms:created xsi:type="dcterms:W3CDTF">2021-04-12T03:42:15Z</dcterms:created>
  <dcterms:modified xsi:type="dcterms:W3CDTF">2021-04-21T08:26:07Z</dcterms:modified>
</cp:coreProperties>
</file>