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61"/>
  </p:notesMasterIdLst>
  <p:handoutMasterIdLst>
    <p:handoutMasterId r:id="rId62"/>
  </p:handoutMasterIdLst>
  <p:sldIdLst>
    <p:sldId id="256" r:id="rId2"/>
    <p:sldId id="312" r:id="rId3"/>
    <p:sldId id="316" r:id="rId4"/>
    <p:sldId id="327" r:id="rId5"/>
    <p:sldId id="324" r:id="rId6"/>
    <p:sldId id="336" r:id="rId7"/>
    <p:sldId id="366" r:id="rId8"/>
    <p:sldId id="337" r:id="rId9"/>
    <p:sldId id="325" r:id="rId10"/>
    <p:sldId id="335" r:id="rId11"/>
    <p:sldId id="317" r:id="rId12"/>
    <p:sldId id="318" r:id="rId13"/>
    <p:sldId id="319" r:id="rId14"/>
    <p:sldId id="320" r:id="rId15"/>
    <p:sldId id="321" r:id="rId16"/>
    <p:sldId id="293" r:id="rId17"/>
    <p:sldId id="338" r:id="rId18"/>
    <p:sldId id="365" r:id="rId19"/>
    <p:sldId id="294" r:id="rId20"/>
    <p:sldId id="339" r:id="rId21"/>
    <p:sldId id="340" r:id="rId22"/>
    <p:sldId id="341" r:id="rId23"/>
    <p:sldId id="342" r:id="rId24"/>
    <p:sldId id="297" r:id="rId25"/>
    <p:sldId id="343" r:id="rId26"/>
    <p:sldId id="298" r:id="rId27"/>
    <p:sldId id="344" r:id="rId28"/>
    <p:sldId id="299" r:id="rId29"/>
    <p:sldId id="345" r:id="rId30"/>
    <p:sldId id="346" r:id="rId31"/>
    <p:sldId id="347" r:id="rId32"/>
    <p:sldId id="348" r:id="rId33"/>
    <p:sldId id="328" r:id="rId34"/>
    <p:sldId id="329" r:id="rId35"/>
    <p:sldId id="330" r:id="rId36"/>
    <p:sldId id="331" r:id="rId37"/>
    <p:sldId id="332" r:id="rId38"/>
    <p:sldId id="333"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07" r:id="rId52"/>
    <p:sldId id="308" r:id="rId53"/>
    <p:sldId id="361" r:id="rId54"/>
    <p:sldId id="367" r:id="rId55"/>
    <p:sldId id="309" r:id="rId56"/>
    <p:sldId id="362" r:id="rId57"/>
    <p:sldId id="363" r:id="rId58"/>
    <p:sldId id="364" r:id="rId59"/>
    <p:sldId id="31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p:restoredTop sz="81051" autoAdjust="0"/>
  </p:normalViewPr>
  <p:slideViewPr>
    <p:cSldViewPr snapToObjects="1">
      <p:cViewPr varScale="1">
        <p:scale>
          <a:sx n="86" d="100"/>
          <a:sy n="86" d="100"/>
        </p:scale>
        <p:origin x="536"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2D0FA-AF6E-41B5-9E38-2122C1F59A33}" type="doc">
      <dgm:prSet loTypeId="urn:microsoft.com/office/officeart/2005/8/layout/cycle3" loCatId="cycle" qsTypeId="urn:microsoft.com/office/officeart/2005/8/quickstyle/simple4" qsCatId="simple" csTypeId="urn:microsoft.com/office/officeart/2005/8/colors/colorful1" csCatId="colorful" phldr="1"/>
      <dgm:spPr/>
      <dgm:t>
        <a:bodyPr/>
        <a:lstStyle/>
        <a:p>
          <a:endParaRPr lang="zh-CN" altLang="en-US"/>
        </a:p>
      </dgm:t>
    </dgm:pt>
    <dgm:pt modelId="{0243879B-222D-4ED8-AE26-65DF33523299}">
      <dgm:prSet/>
      <dgm:spPr/>
      <dgm:t>
        <a:bodyPr/>
        <a:lstStyle/>
        <a:p>
          <a:pPr rtl="0"/>
          <a:r>
            <a:rPr lang="zh-CN" baseline="0" dirty="0"/>
            <a:t>互斥</a:t>
          </a:r>
          <a:br>
            <a:rPr lang="en-US" altLang="zh-CN" baseline="0" dirty="0"/>
          </a:br>
          <a:r>
            <a:rPr lang="en-US" altLang="zh-CN" dirty="0"/>
            <a:t>Mutual Exclusion</a:t>
          </a:r>
          <a:endParaRPr lang="zh-CN" dirty="0"/>
        </a:p>
      </dgm:t>
    </dgm:pt>
    <dgm:pt modelId="{A5AA5415-F8FC-4825-873A-6122EBC5A885}" type="parTrans" cxnId="{57EEFFD2-13EE-4EA2-B63D-FC0C18A06AEA}">
      <dgm:prSet/>
      <dgm:spPr/>
      <dgm:t>
        <a:bodyPr/>
        <a:lstStyle/>
        <a:p>
          <a:endParaRPr lang="zh-CN" altLang="en-US"/>
        </a:p>
      </dgm:t>
    </dgm:pt>
    <dgm:pt modelId="{5BD6AE6E-C8F8-41E0-93A3-3B01011817C7}" type="sibTrans" cxnId="{57EEFFD2-13EE-4EA2-B63D-FC0C18A06AEA}">
      <dgm:prSet/>
      <dgm:spPr/>
      <dgm:t>
        <a:bodyPr/>
        <a:lstStyle/>
        <a:p>
          <a:endParaRPr lang="zh-CN" altLang="en-US"/>
        </a:p>
      </dgm:t>
    </dgm:pt>
    <dgm:pt modelId="{321A96CA-7757-4503-B4A7-B8F40991832A}">
      <dgm:prSet/>
      <dgm:spPr/>
      <dgm:t>
        <a:bodyPr/>
        <a:lstStyle/>
        <a:p>
          <a:pPr rtl="0"/>
          <a:r>
            <a:rPr lang="zh-CN" altLang="en-US" baseline="0" dirty="0"/>
            <a:t>占有且等待</a:t>
          </a:r>
          <a:br>
            <a:rPr lang="en-US" altLang="zh-CN" baseline="0" dirty="0"/>
          </a:br>
          <a:r>
            <a:rPr lang="en-US" altLang="zh-CN" dirty="0"/>
            <a:t>Hold and Wait</a:t>
          </a:r>
          <a:endParaRPr lang="zh-CN" dirty="0"/>
        </a:p>
      </dgm:t>
    </dgm:pt>
    <dgm:pt modelId="{7DD3E11A-4D10-486A-A36B-C6DFA6BC168F}" type="parTrans" cxnId="{207C37FD-88EC-4289-B019-5D342D34F9CF}">
      <dgm:prSet/>
      <dgm:spPr/>
      <dgm:t>
        <a:bodyPr/>
        <a:lstStyle/>
        <a:p>
          <a:endParaRPr lang="zh-CN" altLang="en-US"/>
        </a:p>
      </dgm:t>
    </dgm:pt>
    <dgm:pt modelId="{C8EBCB0E-4A21-4273-8DF5-2019774D3BE3}" type="sibTrans" cxnId="{207C37FD-88EC-4289-B019-5D342D34F9CF}">
      <dgm:prSet/>
      <dgm:spPr/>
      <dgm:t>
        <a:bodyPr/>
        <a:lstStyle/>
        <a:p>
          <a:endParaRPr lang="zh-CN" altLang="en-US"/>
        </a:p>
      </dgm:t>
    </dgm:pt>
    <dgm:pt modelId="{F460E5EC-3755-4B83-8B71-B4CFE45E8C29}">
      <dgm:prSet/>
      <dgm:spPr/>
      <dgm:t>
        <a:bodyPr/>
        <a:lstStyle/>
        <a:p>
          <a:pPr rtl="0"/>
          <a:r>
            <a:rPr lang="zh-CN" altLang="en-US" baseline="0" dirty="0"/>
            <a:t>非</a:t>
          </a:r>
          <a:r>
            <a:rPr lang="zh-CN" baseline="0" dirty="0"/>
            <a:t>剥</a:t>
          </a:r>
          <a:r>
            <a:rPr lang="zh-CN" altLang="en-US" baseline="0" dirty="0"/>
            <a:t>夺</a:t>
          </a:r>
          <a:br>
            <a:rPr lang="en-US" altLang="zh-CN" baseline="0" dirty="0"/>
          </a:br>
          <a:r>
            <a:rPr lang="en-US" altLang="zh-CN" dirty="0"/>
            <a:t>Non Preemption</a:t>
          </a:r>
          <a:endParaRPr lang="zh-CN" dirty="0"/>
        </a:p>
      </dgm:t>
    </dgm:pt>
    <dgm:pt modelId="{49C7C7E1-EBAD-4E04-86E1-D5AC9847473D}" type="parTrans" cxnId="{08242573-A822-4233-9A07-00256CCBDD23}">
      <dgm:prSet/>
      <dgm:spPr/>
      <dgm:t>
        <a:bodyPr/>
        <a:lstStyle/>
        <a:p>
          <a:endParaRPr lang="zh-CN" altLang="en-US"/>
        </a:p>
      </dgm:t>
    </dgm:pt>
    <dgm:pt modelId="{2E3FA37F-5735-4113-8902-1D0C2FD6CE9A}" type="sibTrans" cxnId="{08242573-A822-4233-9A07-00256CCBDD23}">
      <dgm:prSet/>
      <dgm:spPr/>
      <dgm:t>
        <a:bodyPr/>
        <a:lstStyle/>
        <a:p>
          <a:endParaRPr lang="zh-CN" altLang="en-US"/>
        </a:p>
      </dgm:t>
    </dgm:pt>
    <dgm:pt modelId="{CD7260F8-44D8-4206-B32F-D8022009700C}">
      <dgm:prSet/>
      <dgm:spPr/>
      <dgm:t>
        <a:bodyPr/>
        <a:lstStyle/>
        <a:p>
          <a:pPr rtl="0"/>
          <a:r>
            <a:rPr lang="zh-CN" altLang="en-US" baseline="0" dirty="0"/>
            <a:t>循环</a:t>
          </a:r>
          <a:r>
            <a:rPr lang="zh-CN" baseline="0" dirty="0"/>
            <a:t>等待</a:t>
          </a:r>
          <a:br>
            <a:rPr lang="en-US" altLang="zh-CN" baseline="0" dirty="0"/>
          </a:br>
          <a:r>
            <a:rPr lang="en-US" altLang="zh-CN" dirty="0"/>
            <a:t>Circular Wait</a:t>
          </a:r>
          <a:endParaRPr lang="zh-CN" dirty="0"/>
        </a:p>
      </dgm:t>
    </dgm:pt>
    <dgm:pt modelId="{05760FB9-92FD-45AE-BAAD-13970D39805B}" type="parTrans" cxnId="{54D705DF-159B-4E34-A360-E909070684A9}">
      <dgm:prSet/>
      <dgm:spPr/>
      <dgm:t>
        <a:bodyPr/>
        <a:lstStyle/>
        <a:p>
          <a:endParaRPr lang="zh-CN" altLang="en-US"/>
        </a:p>
      </dgm:t>
    </dgm:pt>
    <dgm:pt modelId="{98394B6F-D965-4A38-A932-D195BB326F28}" type="sibTrans" cxnId="{54D705DF-159B-4E34-A360-E909070684A9}">
      <dgm:prSet/>
      <dgm:spPr/>
      <dgm:t>
        <a:bodyPr/>
        <a:lstStyle/>
        <a:p>
          <a:endParaRPr lang="zh-CN" altLang="en-US"/>
        </a:p>
      </dgm:t>
    </dgm:pt>
    <dgm:pt modelId="{E363814D-2DE0-403D-96F1-96677E396226}" type="pres">
      <dgm:prSet presAssocID="{0882D0FA-AF6E-41B5-9E38-2122C1F59A33}" presName="Name0" presStyleCnt="0">
        <dgm:presLayoutVars>
          <dgm:dir/>
          <dgm:resizeHandles val="exact"/>
        </dgm:presLayoutVars>
      </dgm:prSet>
      <dgm:spPr/>
    </dgm:pt>
    <dgm:pt modelId="{880363CF-8378-4C52-8819-AEE3ED35C5C0}" type="pres">
      <dgm:prSet presAssocID="{0882D0FA-AF6E-41B5-9E38-2122C1F59A33}" presName="cycle" presStyleCnt="0"/>
      <dgm:spPr/>
    </dgm:pt>
    <dgm:pt modelId="{D03F4D61-6C4B-456C-94BC-10C919AEE5EA}" type="pres">
      <dgm:prSet presAssocID="{0243879B-222D-4ED8-AE26-65DF33523299}" presName="nodeFirstNode" presStyleLbl="node1" presStyleIdx="0" presStyleCnt="4">
        <dgm:presLayoutVars>
          <dgm:bulletEnabled val="1"/>
        </dgm:presLayoutVars>
      </dgm:prSet>
      <dgm:spPr/>
    </dgm:pt>
    <dgm:pt modelId="{67D33101-F481-474B-9304-54B9AB6E9E5A}" type="pres">
      <dgm:prSet presAssocID="{5BD6AE6E-C8F8-41E0-93A3-3B01011817C7}" presName="sibTransFirstNode" presStyleLbl="bgShp" presStyleIdx="0" presStyleCnt="1"/>
      <dgm:spPr/>
    </dgm:pt>
    <dgm:pt modelId="{44E46CE5-86CC-4698-B165-B67E3E233389}" type="pres">
      <dgm:prSet presAssocID="{321A96CA-7757-4503-B4A7-B8F40991832A}" presName="nodeFollowingNodes" presStyleLbl="node1" presStyleIdx="1" presStyleCnt="4">
        <dgm:presLayoutVars>
          <dgm:bulletEnabled val="1"/>
        </dgm:presLayoutVars>
      </dgm:prSet>
      <dgm:spPr/>
    </dgm:pt>
    <dgm:pt modelId="{8D0FB720-14D4-4041-AFC9-AD608730007E}" type="pres">
      <dgm:prSet presAssocID="{F460E5EC-3755-4B83-8B71-B4CFE45E8C29}" presName="nodeFollowingNodes" presStyleLbl="node1" presStyleIdx="2" presStyleCnt="4">
        <dgm:presLayoutVars>
          <dgm:bulletEnabled val="1"/>
        </dgm:presLayoutVars>
      </dgm:prSet>
      <dgm:spPr/>
    </dgm:pt>
    <dgm:pt modelId="{A2461DC3-734D-48C4-82F3-B6859897BAA0}" type="pres">
      <dgm:prSet presAssocID="{CD7260F8-44D8-4206-B32F-D8022009700C}" presName="nodeFollowingNodes" presStyleLbl="node1" presStyleIdx="3" presStyleCnt="4">
        <dgm:presLayoutVars>
          <dgm:bulletEnabled val="1"/>
        </dgm:presLayoutVars>
      </dgm:prSet>
      <dgm:spPr/>
    </dgm:pt>
  </dgm:ptLst>
  <dgm:cxnLst>
    <dgm:cxn modelId="{49079F3C-A5F2-4997-A53B-0F9B055F5127}" type="presOf" srcId="{5BD6AE6E-C8F8-41E0-93A3-3B01011817C7}" destId="{67D33101-F481-474B-9304-54B9AB6E9E5A}" srcOrd="0" destOrd="0" presId="urn:microsoft.com/office/officeart/2005/8/layout/cycle3"/>
    <dgm:cxn modelId="{2F226F49-951C-458A-A0B1-43B391E4610E}" type="presOf" srcId="{0243879B-222D-4ED8-AE26-65DF33523299}" destId="{D03F4D61-6C4B-456C-94BC-10C919AEE5EA}" srcOrd="0" destOrd="0" presId="urn:microsoft.com/office/officeart/2005/8/layout/cycle3"/>
    <dgm:cxn modelId="{2034E75B-C69D-4007-A10B-7B9BABD51C76}" type="presOf" srcId="{F460E5EC-3755-4B83-8B71-B4CFE45E8C29}" destId="{8D0FB720-14D4-4041-AFC9-AD608730007E}" srcOrd="0" destOrd="0" presId="urn:microsoft.com/office/officeart/2005/8/layout/cycle3"/>
    <dgm:cxn modelId="{08242573-A822-4233-9A07-00256CCBDD23}" srcId="{0882D0FA-AF6E-41B5-9E38-2122C1F59A33}" destId="{F460E5EC-3755-4B83-8B71-B4CFE45E8C29}" srcOrd="2" destOrd="0" parTransId="{49C7C7E1-EBAD-4E04-86E1-D5AC9847473D}" sibTransId="{2E3FA37F-5735-4113-8902-1D0C2FD6CE9A}"/>
    <dgm:cxn modelId="{90AC378A-64FF-45CB-AA37-62FAEC148CEB}" type="presOf" srcId="{0882D0FA-AF6E-41B5-9E38-2122C1F59A33}" destId="{E363814D-2DE0-403D-96F1-96677E396226}" srcOrd="0" destOrd="0" presId="urn:microsoft.com/office/officeart/2005/8/layout/cycle3"/>
    <dgm:cxn modelId="{DECA139A-9BAF-4862-A159-17108F418F39}" type="presOf" srcId="{321A96CA-7757-4503-B4A7-B8F40991832A}" destId="{44E46CE5-86CC-4698-B165-B67E3E233389}" srcOrd="0" destOrd="0" presId="urn:microsoft.com/office/officeart/2005/8/layout/cycle3"/>
    <dgm:cxn modelId="{6F9F94A4-EC49-4579-8D58-15D0A418B60F}" type="presOf" srcId="{CD7260F8-44D8-4206-B32F-D8022009700C}" destId="{A2461DC3-734D-48C4-82F3-B6859897BAA0}" srcOrd="0" destOrd="0" presId="urn:microsoft.com/office/officeart/2005/8/layout/cycle3"/>
    <dgm:cxn modelId="{57EEFFD2-13EE-4EA2-B63D-FC0C18A06AEA}" srcId="{0882D0FA-AF6E-41B5-9E38-2122C1F59A33}" destId="{0243879B-222D-4ED8-AE26-65DF33523299}" srcOrd="0" destOrd="0" parTransId="{A5AA5415-F8FC-4825-873A-6122EBC5A885}" sibTransId="{5BD6AE6E-C8F8-41E0-93A3-3B01011817C7}"/>
    <dgm:cxn modelId="{54D705DF-159B-4E34-A360-E909070684A9}" srcId="{0882D0FA-AF6E-41B5-9E38-2122C1F59A33}" destId="{CD7260F8-44D8-4206-B32F-D8022009700C}" srcOrd="3" destOrd="0" parTransId="{05760FB9-92FD-45AE-BAAD-13970D39805B}" sibTransId="{98394B6F-D965-4A38-A932-D195BB326F28}"/>
    <dgm:cxn modelId="{207C37FD-88EC-4289-B019-5D342D34F9CF}" srcId="{0882D0FA-AF6E-41B5-9E38-2122C1F59A33}" destId="{321A96CA-7757-4503-B4A7-B8F40991832A}" srcOrd="1" destOrd="0" parTransId="{7DD3E11A-4D10-486A-A36B-C6DFA6BC168F}" sibTransId="{C8EBCB0E-4A21-4273-8DF5-2019774D3BE3}"/>
    <dgm:cxn modelId="{0BF9ED8A-9475-4D73-A3F0-FD144F6E74C3}" type="presParOf" srcId="{E363814D-2DE0-403D-96F1-96677E396226}" destId="{880363CF-8378-4C52-8819-AEE3ED35C5C0}" srcOrd="0" destOrd="0" presId="urn:microsoft.com/office/officeart/2005/8/layout/cycle3"/>
    <dgm:cxn modelId="{42BDA3CF-2A90-45DF-8B78-2940EECBE037}" type="presParOf" srcId="{880363CF-8378-4C52-8819-AEE3ED35C5C0}" destId="{D03F4D61-6C4B-456C-94BC-10C919AEE5EA}" srcOrd="0" destOrd="0" presId="urn:microsoft.com/office/officeart/2005/8/layout/cycle3"/>
    <dgm:cxn modelId="{31BED30A-C93B-46E3-ADE5-8FDDD7DD9335}" type="presParOf" srcId="{880363CF-8378-4C52-8819-AEE3ED35C5C0}" destId="{67D33101-F481-474B-9304-54B9AB6E9E5A}" srcOrd="1" destOrd="0" presId="urn:microsoft.com/office/officeart/2005/8/layout/cycle3"/>
    <dgm:cxn modelId="{4793D22F-542E-49EF-BA52-DFE5339C2BFF}" type="presParOf" srcId="{880363CF-8378-4C52-8819-AEE3ED35C5C0}" destId="{44E46CE5-86CC-4698-B165-B67E3E233389}" srcOrd="2" destOrd="0" presId="urn:microsoft.com/office/officeart/2005/8/layout/cycle3"/>
    <dgm:cxn modelId="{3A5337FB-34F5-4272-8974-142FC5D2EA7F}" type="presParOf" srcId="{880363CF-8378-4C52-8819-AEE3ED35C5C0}" destId="{8D0FB720-14D4-4041-AFC9-AD608730007E}" srcOrd="3" destOrd="0" presId="urn:microsoft.com/office/officeart/2005/8/layout/cycle3"/>
    <dgm:cxn modelId="{630B5712-CC77-40ED-BC3A-03BC63009E22}" type="presParOf" srcId="{880363CF-8378-4C52-8819-AEE3ED35C5C0}" destId="{A2461DC3-734D-48C4-82F3-B6859897BAA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B07715-DD97-4DA2-95C6-68860290D2BC}" type="doc">
      <dgm:prSet loTypeId="urn:microsoft.com/office/officeart/2005/8/layout/cycle3" loCatId="cycle" qsTypeId="urn:microsoft.com/office/officeart/2005/8/quickstyle/simple4" qsCatId="simple" csTypeId="urn:microsoft.com/office/officeart/2005/8/colors/colorful1" csCatId="colorful" phldr="1"/>
      <dgm:spPr/>
      <dgm:t>
        <a:bodyPr/>
        <a:lstStyle/>
        <a:p>
          <a:endParaRPr lang="zh-CN" altLang="en-US"/>
        </a:p>
      </dgm:t>
    </dgm:pt>
    <dgm:pt modelId="{39082FE0-2256-4A0A-B116-558D52C6CF07}">
      <dgm:prSet custT="1"/>
      <dgm:spPr/>
      <dgm:t>
        <a:bodyPr/>
        <a:lstStyle/>
        <a:p>
          <a:pPr rtl="0"/>
          <a:r>
            <a:rPr lang="zh-CN" sz="3200" baseline="0" dirty="0"/>
            <a:t>预防</a:t>
          </a:r>
          <a:br>
            <a:rPr lang="en-US" altLang="zh-CN" sz="3200" baseline="0" dirty="0"/>
          </a:br>
          <a:r>
            <a:rPr lang="en-US" altLang="zh-CN" sz="3200" baseline="0" dirty="0"/>
            <a:t>(Prevention)</a:t>
          </a:r>
          <a:endParaRPr lang="zh-CN" sz="3200" dirty="0"/>
        </a:p>
      </dgm:t>
    </dgm:pt>
    <dgm:pt modelId="{AE539970-1BEB-44F1-835D-5D4FE1A4F851}" type="parTrans" cxnId="{9D9DC1A9-F798-4D57-B310-E1644DB95771}">
      <dgm:prSet/>
      <dgm:spPr/>
      <dgm:t>
        <a:bodyPr/>
        <a:lstStyle/>
        <a:p>
          <a:endParaRPr lang="zh-CN" altLang="en-US" sz="2800"/>
        </a:p>
      </dgm:t>
    </dgm:pt>
    <dgm:pt modelId="{1E6C4176-B874-41EE-90EB-E12F4B06603E}" type="sibTrans" cxnId="{9D9DC1A9-F798-4D57-B310-E1644DB95771}">
      <dgm:prSet/>
      <dgm:spPr/>
      <dgm:t>
        <a:bodyPr/>
        <a:lstStyle/>
        <a:p>
          <a:endParaRPr lang="zh-CN" altLang="en-US" sz="2800"/>
        </a:p>
      </dgm:t>
    </dgm:pt>
    <dgm:pt modelId="{08A785CA-315E-4B2B-B27F-B143CE03C45F}">
      <dgm:prSet custT="1"/>
      <dgm:spPr/>
      <dgm:t>
        <a:bodyPr/>
        <a:lstStyle/>
        <a:p>
          <a:pPr rtl="0"/>
          <a:r>
            <a:rPr lang="zh-CN" sz="3200" baseline="0" dirty="0"/>
            <a:t>避免</a:t>
          </a:r>
          <a:br>
            <a:rPr lang="en-US" altLang="zh-CN" sz="3200" baseline="0" dirty="0"/>
          </a:br>
          <a:r>
            <a:rPr lang="en-US" altLang="zh-CN" sz="3200" baseline="0" dirty="0"/>
            <a:t>(Avoidance)</a:t>
          </a:r>
          <a:endParaRPr lang="zh-CN" sz="3200" dirty="0"/>
        </a:p>
      </dgm:t>
    </dgm:pt>
    <dgm:pt modelId="{8FDC500F-9003-4542-A24B-6ACA49969F32}" type="parTrans" cxnId="{40A97AF2-B953-47D8-980F-AEE208A5D69A}">
      <dgm:prSet/>
      <dgm:spPr/>
      <dgm:t>
        <a:bodyPr/>
        <a:lstStyle/>
        <a:p>
          <a:endParaRPr lang="zh-CN" altLang="en-US" sz="2800"/>
        </a:p>
      </dgm:t>
    </dgm:pt>
    <dgm:pt modelId="{B2AF7459-C7B7-41CE-B7A8-C229CF642569}" type="sibTrans" cxnId="{40A97AF2-B953-47D8-980F-AEE208A5D69A}">
      <dgm:prSet/>
      <dgm:spPr/>
      <dgm:t>
        <a:bodyPr/>
        <a:lstStyle/>
        <a:p>
          <a:endParaRPr lang="zh-CN" altLang="en-US" sz="2800"/>
        </a:p>
      </dgm:t>
    </dgm:pt>
    <dgm:pt modelId="{1157D8A4-CEE4-43DC-BF4F-D9C278CEB0F3}">
      <dgm:prSet custT="1"/>
      <dgm:spPr/>
      <dgm:t>
        <a:bodyPr/>
        <a:lstStyle/>
        <a:p>
          <a:pPr rtl="0">
            <a:lnSpc>
              <a:spcPct val="80000"/>
            </a:lnSpc>
          </a:pPr>
          <a:r>
            <a:rPr lang="zh-CN" sz="3200" baseline="0" dirty="0"/>
            <a:t>检测</a:t>
          </a:r>
          <a:r>
            <a:rPr lang="zh-CN" altLang="en-US" sz="3200" baseline="0" dirty="0"/>
            <a:t>解除</a:t>
          </a:r>
          <a:br>
            <a:rPr lang="en-US" altLang="zh-CN" sz="3200" baseline="0" dirty="0"/>
          </a:br>
          <a:r>
            <a:rPr lang="en-US" altLang="zh-CN" sz="3200" baseline="0" dirty="0"/>
            <a:t>(Detection/</a:t>
          </a:r>
        </a:p>
        <a:p>
          <a:pPr rtl="0">
            <a:lnSpc>
              <a:spcPct val="90000"/>
            </a:lnSpc>
          </a:pPr>
          <a:r>
            <a:rPr lang="en-US" altLang="zh-CN" sz="3200" baseline="0" dirty="0"/>
            <a:t>Recovery)</a:t>
          </a:r>
          <a:endParaRPr lang="zh-CN" sz="3200" dirty="0"/>
        </a:p>
      </dgm:t>
    </dgm:pt>
    <dgm:pt modelId="{3C165B3D-B746-4231-9F55-F8E5B3340B16}" type="parTrans" cxnId="{62E87433-C7E8-4084-AF6E-1E5823EA45E8}">
      <dgm:prSet/>
      <dgm:spPr/>
      <dgm:t>
        <a:bodyPr/>
        <a:lstStyle/>
        <a:p>
          <a:endParaRPr lang="zh-CN" altLang="en-US" sz="2800"/>
        </a:p>
      </dgm:t>
    </dgm:pt>
    <dgm:pt modelId="{62EB89D7-D67C-4C73-AE99-756BEE2072E5}" type="sibTrans" cxnId="{62E87433-C7E8-4084-AF6E-1E5823EA45E8}">
      <dgm:prSet/>
      <dgm:spPr/>
      <dgm:t>
        <a:bodyPr/>
        <a:lstStyle/>
        <a:p>
          <a:endParaRPr lang="zh-CN" altLang="en-US" sz="2800"/>
        </a:p>
      </dgm:t>
    </dgm:pt>
    <dgm:pt modelId="{1F2DBEBD-A327-44F6-AD34-3F52B446525B}">
      <dgm:prSet custT="1"/>
      <dgm:spPr/>
      <dgm:t>
        <a:bodyPr/>
        <a:lstStyle/>
        <a:p>
          <a:pPr rtl="0"/>
          <a:r>
            <a:rPr lang="zh-CN" altLang="en-US" sz="3200" dirty="0"/>
            <a:t>忽略</a:t>
          </a:r>
          <a:br>
            <a:rPr lang="en-US" altLang="zh-CN" sz="3200" dirty="0"/>
          </a:br>
          <a:r>
            <a:rPr lang="zh-CN" altLang="en-US" sz="3200" dirty="0"/>
            <a:t>（</a:t>
          </a:r>
          <a:r>
            <a:rPr lang="en-US" altLang="zh-CN" sz="3200" dirty="0"/>
            <a:t>Ignorance</a:t>
          </a:r>
          <a:r>
            <a:rPr lang="zh-CN" altLang="en-US" sz="3200" dirty="0"/>
            <a:t>）</a:t>
          </a:r>
          <a:endParaRPr lang="zh-CN" sz="3200" dirty="0"/>
        </a:p>
      </dgm:t>
    </dgm:pt>
    <dgm:pt modelId="{19448844-FD91-4C21-A709-C20A8BAADEBE}" type="parTrans" cxnId="{D84EE7C2-0940-4C11-BD6F-E24454A1E3B7}">
      <dgm:prSet/>
      <dgm:spPr/>
      <dgm:t>
        <a:bodyPr/>
        <a:lstStyle/>
        <a:p>
          <a:endParaRPr lang="zh-CN" altLang="en-US" sz="2800"/>
        </a:p>
      </dgm:t>
    </dgm:pt>
    <dgm:pt modelId="{C82B25E6-F8BF-4F0E-B8BA-528CD752AEF6}" type="sibTrans" cxnId="{D84EE7C2-0940-4C11-BD6F-E24454A1E3B7}">
      <dgm:prSet/>
      <dgm:spPr/>
      <dgm:t>
        <a:bodyPr/>
        <a:lstStyle/>
        <a:p>
          <a:endParaRPr lang="zh-CN" altLang="en-US" sz="2800"/>
        </a:p>
      </dgm:t>
    </dgm:pt>
    <dgm:pt modelId="{4872AA57-F883-4FA5-88AD-02C886347A00}" type="pres">
      <dgm:prSet presAssocID="{41B07715-DD97-4DA2-95C6-68860290D2BC}" presName="Name0" presStyleCnt="0">
        <dgm:presLayoutVars>
          <dgm:dir/>
          <dgm:resizeHandles val="exact"/>
        </dgm:presLayoutVars>
      </dgm:prSet>
      <dgm:spPr/>
    </dgm:pt>
    <dgm:pt modelId="{3DE43DAC-FAF4-43A4-89E0-58E89D12E4A5}" type="pres">
      <dgm:prSet presAssocID="{41B07715-DD97-4DA2-95C6-68860290D2BC}" presName="cycle" presStyleCnt="0"/>
      <dgm:spPr/>
    </dgm:pt>
    <dgm:pt modelId="{5E4EE6EA-3B90-4FB7-998F-9C2ACF07E7AB}" type="pres">
      <dgm:prSet presAssocID="{39082FE0-2256-4A0A-B116-558D52C6CF07}" presName="nodeFirstNode" presStyleLbl="node1" presStyleIdx="0" presStyleCnt="4">
        <dgm:presLayoutVars>
          <dgm:bulletEnabled val="1"/>
        </dgm:presLayoutVars>
      </dgm:prSet>
      <dgm:spPr/>
    </dgm:pt>
    <dgm:pt modelId="{0D1D5101-9E48-4CAF-A2E6-215A09B0D4E6}" type="pres">
      <dgm:prSet presAssocID="{1E6C4176-B874-41EE-90EB-E12F4B06603E}" presName="sibTransFirstNode" presStyleLbl="bgShp" presStyleIdx="0" presStyleCnt="1"/>
      <dgm:spPr/>
    </dgm:pt>
    <dgm:pt modelId="{F190406A-E933-4C67-AEEC-D1F9F5258E2A}" type="pres">
      <dgm:prSet presAssocID="{08A785CA-315E-4B2B-B27F-B143CE03C45F}" presName="nodeFollowingNodes" presStyleLbl="node1" presStyleIdx="1" presStyleCnt="4">
        <dgm:presLayoutVars>
          <dgm:bulletEnabled val="1"/>
        </dgm:presLayoutVars>
      </dgm:prSet>
      <dgm:spPr/>
    </dgm:pt>
    <dgm:pt modelId="{F20C646E-2FA9-4334-AEE7-1D719FE388F7}" type="pres">
      <dgm:prSet presAssocID="{1157D8A4-CEE4-43DC-BF4F-D9C278CEB0F3}" presName="nodeFollowingNodes" presStyleLbl="node1" presStyleIdx="2" presStyleCnt="4">
        <dgm:presLayoutVars>
          <dgm:bulletEnabled val="1"/>
        </dgm:presLayoutVars>
      </dgm:prSet>
      <dgm:spPr/>
    </dgm:pt>
    <dgm:pt modelId="{9FF4AD8E-84A5-4993-A656-D4B3608046DF}" type="pres">
      <dgm:prSet presAssocID="{1F2DBEBD-A327-44F6-AD34-3F52B446525B}" presName="nodeFollowingNodes" presStyleLbl="node1" presStyleIdx="3" presStyleCnt="4">
        <dgm:presLayoutVars>
          <dgm:bulletEnabled val="1"/>
        </dgm:presLayoutVars>
      </dgm:prSet>
      <dgm:spPr/>
    </dgm:pt>
  </dgm:ptLst>
  <dgm:cxnLst>
    <dgm:cxn modelId="{9F70F20F-FEFD-4FC3-A72F-89C62F7952BF}" type="presOf" srcId="{1157D8A4-CEE4-43DC-BF4F-D9C278CEB0F3}" destId="{F20C646E-2FA9-4334-AEE7-1D719FE388F7}" srcOrd="0" destOrd="0" presId="urn:microsoft.com/office/officeart/2005/8/layout/cycle3"/>
    <dgm:cxn modelId="{476A1511-F0BC-43EF-B696-C413C750FFA8}" type="presOf" srcId="{39082FE0-2256-4A0A-B116-558D52C6CF07}" destId="{5E4EE6EA-3B90-4FB7-998F-9C2ACF07E7AB}" srcOrd="0" destOrd="0" presId="urn:microsoft.com/office/officeart/2005/8/layout/cycle3"/>
    <dgm:cxn modelId="{DCCC8617-FFB1-4C4F-BF8F-A39F50700389}" type="presOf" srcId="{08A785CA-315E-4B2B-B27F-B143CE03C45F}" destId="{F190406A-E933-4C67-AEEC-D1F9F5258E2A}" srcOrd="0" destOrd="0" presId="urn:microsoft.com/office/officeart/2005/8/layout/cycle3"/>
    <dgm:cxn modelId="{62E87433-C7E8-4084-AF6E-1E5823EA45E8}" srcId="{41B07715-DD97-4DA2-95C6-68860290D2BC}" destId="{1157D8A4-CEE4-43DC-BF4F-D9C278CEB0F3}" srcOrd="2" destOrd="0" parTransId="{3C165B3D-B746-4231-9F55-F8E5B3340B16}" sibTransId="{62EB89D7-D67C-4C73-AE99-756BEE2072E5}"/>
    <dgm:cxn modelId="{7BEEDE3D-5754-48D3-B18B-35BF24C18F78}" type="presOf" srcId="{1F2DBEBD-A327-44F6-AD34-3F52B446525B}" destId="{9FF4AD8E-84A5-4993-A656-D4B3608046DF}" srcOrd="0" destOrd="0" presId="urn:microsoft.com/office/officeart/2005/8/layout/cycle3"/>
    <dgm:cxn modelId="{14C75490-AD2C-4B11-9D69-ABCB3236DFF0}" type="presOf" srcId="{1E6C4176-B874-41EE-90EB-E12F4B06603E}" destId="{0D1D5101-9E48-4CAF-A2E6-215A09B0D4E6}" srcOrd="0" destOrd="0" presId="urn:microsoft.com/office/officeart/2005/8/layout/cycle3"/>
    <dgm:cxn modelId="{9D9DC1A9-F798-4D57-B310-E1644DB95771}" srcId="{41B07715-DD97-4DA2-95C6-68860290D2BC}" destId="{39082FE0-2256-4A0A-B116-558D52C6CF07}" srcOrd="0" destOrd="0" parTransId="{AE539970-1BEB-44F1-835D-5D4FE1A4F851}" sibTransId="{1E6C4176-B874-41EE-90EB-E12F4B06603E}"/>
    <dgm:cxn modelId="{D84EE7C2-0940-4C11-BD6F-E24454A1E3B7}" srcId="{41B07715-DD97-4DA2-95C6-68860290D2BC}" destId="{1F2DBEBD-A327-44F6-AD34-3F52B446525B}" srcOrd="3" destOrd="0" parTransId="{19448844-FD91-4C21-A709-C20A8BAADEBE}" sibTransId="{C82B25E6-F8BF-4F0E-B8BA-528CD752AEF6}"/>
    <dgm:cxn modelId="{EC01ABDB-DA09-47E6-9B98-E96242585957}" type="presOf" srcId="{41B07715-DD97-4DA2-95C6-68860290D2BC}" destId="{4872AA57-F883-4FA5-88AD-02C886347A00}" srcOrd="0" destOrd="0" presId="urn:microsoft.com/office/officeart/2005/8/layout/cycle3"/>
    <dgm:cxn modelId="{40A97AF2-B953-47D8-980F-AEE208A5D69A}" srcId="{41B07715-DD97-4DA2-95C6-68860290D2BC}" destId="{08A785CA-315E-4B2B-B27F-B143CE03C45F}" srcOrd="1" destOrd="0" parTransId="{8FDC500F-9003-4542-A24B-6ACA49969F32}" sibTransId="{B2AF7459-C7B7-41CE-B7A8-C229CF642569}"/>
    <dgm:cxn modelId="{F835F7C9-ED5D-441C-A9B8-7F6D63B3E96E}" type="presParOf" srcId="{4872AA57-F883-4FA5-88AD-02C886347A00}" destId="{3DE43DAC-FAF4-43A4-89E0-58E89D12E4A5}" srcOrd="0" destOrd="0" presId="urn:microsoft.com/office/officeart/2005/8/layout/cycle3"/>
    <dgm:cxn modelId="{26B1DDDE-B200-4105-84DA-CD8519C2D671}" type="presParOf" srcId="{3DE43DAC-FAF4-43A4-89E0-58E89D12E4A5}" destId="{5E4EE6EA-3B90-4FB7-998F-9C2ACF07E7AB}" srcOrd="0" destOrd="0" presId="urn:microsoft.com/office/officeart/2005/8/layout/cycle3"/>
    <dgm:cxn modelId="{A86841E7-7DB0-44A1-ACAA-5E88000AB8E3}" type="presParOf" srcId="{3DE43DAC-FAF4-43A4-89E0-58E89D12E4A5}" destId="{0D1D5101-9E48-4CAF-A2E6-215A09B0D4E6}" srcOrd="1" destOrd="0" presId="urn:microsoft.com/office/officeart/2005/8/layout/cycle3"/>
    <dgm:cxn modelId="{D262C62A-1EB2-4EFD-ACC4-431152CAEC22}" type="presParOf" srcId="{3DE43DAC-FAF4-43A4-89E0-58E89D12E4A5}" destId="{F190406A-E933-4C67-AEEC-D1F9F5258E2A}" srcOrd="2" destOrd="0" presId="urn:microsoft.com/office/officeart/2005/8/layout/cycle3"/>
    <dgm:cxn modelId="{61955E3A-0725-405F-A0B5-DA001A1ED21A}" type="presParOf" srcId="{3DE43DAC-FAF4-43A4-89E0-58E89D12E4A5}" destId="{F20C646E-2FA9-4334-AEE7-1D719FE388F7}" srcOrd="3" destOrd="0" presId="urn:microsoft.com/office/officeart/2005/8/layout/cycle3"/>
    <dgm:cxn modelId="{77231CBD-C4B8-4E45-A66F-CD9A18ED6603}" type="presParOf" srcId="{3DE43DAC-FAF4-43A4-89E0-58E89D12E4A5}" destId="{9FF4AD8E-84A5-4993-A656-D4B3608046D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3101-F481-474B-9304-54B9AB6E9E5A}">
      <dsp:nvSpPr>
        <dsp:cNvPr id="0" name=""/>
        <dsp:cNvSpPr/>
      </dsp:nvSpPr>
      <dsp:spPr>
        <a:xfrm>
          <a:off x="1785904" y="-112974"/>
          <a:ext cx="4657790" cy="4657790"/>
        </a:xfrm>
        <a:prstGeom prst="circularArrow">
          <a:avLst>
            <a:gd name="adj1" fmla="val 4668"/>
            <a:gd name="adj2" fmla="val 272909"/>
            <a:gd name="adj3" fmla="val 12891780"/>
            <a:gd name="adj4" fmla="val 17989791"/>
            <a:gd name="adj5" fmla="val 484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3F4D61-6C4B-456C-94BC-10C919AEE5EA}">
      <dsp:nvSpPr>
        <dsp:cNvPr id="0" name=""/>
        <dsp:cNvSpPr/>
      </dsp:nvSpPr>
      <dsp:spPr>
        <a:xfrm>
          <a:off x="2587823" y="180"/>
          <a:ext cx="3053953" cy="152697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sz="2800" kern="1200" baseline="0" dirty="0"/>
            <a:t>互斥</a:t>
          </a:r>
          <a:br>
            <a:rPr lang="en-US" altLang="zh-CN" sz="2800" kern="1200" baseline="0" dirty="0"/>
          </a:br>
          <a:r>
            <a:rPr lang="en-US" altLang="zh-CN" sz="2800" kern="1200" dirty="0"/>
            <a:t>Mutual Exclusion</a:t>
          </a:r>
          <a:endParaRPr lang="zh-CN" sz="2800" kern="1200" dirty="0"/>
        </a:p>
      </dsp:txBody>
      <dsp:txXfrm>
        <a:off x="2662364" y="74721"/>
        <a:ext cx="2904871" cy="1377894"/>
      </dsp:txXfrm>
    </dsp:sp>
    <dsp:sp modelId="{44E46CE5-86CC-4698-B165-B67E3E233389}">
      <dsp:nvSpPr>
        <dsp:cNvPr id="0" name=""/>
        <dsp:cNvSpPr/>
      </dsp:nvSpPr>
      <dsp:spPr>
        <a:xfrm>
          <a:off x="4260279" y="1672637"/>
          <a:ext cx="3053953" cy="15269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占有且等待</a:t>
          </a:r>
          <a:br>
            <a:rPr lang="en-US" altLang="zh-CN" sz="2800" kern="1200" baseline="0" dirty="0"/>
          </a:br>
          <a:r>
            <a:rPr lang="en-US" altLang="zh-CN" sz="2800" kern="1200" dirty="0"/>
            <a:t>Hold and Wait</a:t>
          </a:r>
          <a:endParaRPr lang="zh-CN" sz="2800" kern="1200" dirty="0"/>
        </a:p>
      </dsp:txBody>
      <dsp:txXfrm>
        <a:off x="4334820" y="1747178"/>
        <a:ext cx="2904871" cy="1377894"/>
      </dsp:txXfrm>
    </dsp:sp>
    <dsp:sp modelId="{8D0FB720-14D4-4041-AFC9-AD608730007E}">
      <dsp:nvSpPr>
        <dsp:cNvPr id="0" name=""/>
        <dsp:cNvSpPr/>
      </dsp:nvSpPr>
      <dsp:spPr>
        <a:xfrm>
          <a:off x="2587823" y="3345093"/>
          <a:ext cx="3053953" cy="152697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非</a:t>
          </a:r>
          <a:r>
            <a:rPr lang="zh-CN" sz="2800" kern="1200" baseline="0" dirty="0"/>
            <a:t>剥</a:t>
          </a:r>
          <a:r>
            <a:rPr lang="zh-CN" altLang="en-US" sz="2800" kern="1200" baseline="0" dirty="0"/>
            <a:t>夺</a:t>
          </a:r>
          <a:br>
            <a:rPr lang="en-US" altLang="zh-CN" sz="2800" kern="1200" baseline="0" dirty="0"/>
          </a:br>
          <a:r>
            <a:rPr lang="en-US" altLang="zh-CN" sz="2800" kern="1200" dirty="0"/>
            <a:t>Non Preemption</a:t>
          </a:r>
          <a:endParaRPr lang="zh-CN" sz="2800" kern="1200" dirty="0"/>
        </a:p>
      </dsp:txBody>
      <dsp:txXfrm>
        <a:off x="2662364" y="3419634"/>
        <a:ext cx="2904871" cy="1377894"/>
      </dsp:txXfrm>
    </dsp:sp>
    <dsp:sp modelId="{A2461DC3-734D-48C4-82F3-B6859897BAA0}">
      <dsp:nvSpPr>
        <dsp:cNvPr id="0" name=""/>
        <dsp:cNvSpPr/>
      </dsp:nvSpPr>
      <dsp:spPr>
        <a:xfrm>
          <a:off x="915367" y="1672637"/>
          <a:ext cx="3053953" cy="152697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循环</a:t>
          </a:r>
          <a:r>
            <a:rPr lang="zh-CN" sz="2800" kern="1200" baseline="0" dirty="0"/>
            <a:t>等待</a:t>
          </a:r>
          <a:br>
            <a:rPr lang="en-US" altLang="zh-CN" sz="2800" kern="1200" baseline="0" dirty="0"/>
          </a:br>
          <a:r>
            <a:rPr lang="en-US" altLang="zh-CN" sz="2800" kern="1200" dirty="0"/>
            <a:t>Circular Wait</a:t>
          </a:r>
          <a:endParaRPr lang="zh-CN" sz="2800" kern="1200" dirty="0"/>
        </a:p>
      </dsp:txBody>
      <dsp:txXfrm>
        <a:off x="989908" y="1747178"/>
        <a:ext cx="2904871" cy="137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D5101-9E48-4CAF-A2E6-215A09B0D4E6}">
      <dsp:nvSpPr>
        <dsp:cNvPr id="0" name=""/>
        <dsp:cNvSpPr/>
      </dsp:nvSpPr>
      <dsp:spPr>
        <a:xfrm>
          <a:off x="1785904" y="-112974"/>
          <a:ext cx="4657790" cy="4657790"/>
        </a:xfrm>
        <a:prstGeom prst="circularArrow">
          <a:avLst>
            <a:gd name="adj1" fmla="val 4668"/>
            <a:gd name="adj2" fmla="val 272909"/>
            <a:gd name="adj3" fmla="val 12891780"/>
            <a:gd name="adj4" fmla="val 17989791"/>
            <a:gd name="adj5" fmla="val 484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E4EE6EA-3B90-4FB7-998F-9C2ACF07E7AB}">
      <dsp:nvSpPr>
        <dsp:cNvPr id="0" name=""/>
        <dsp:cNvSpPr/>
      </dsp:nvSpPr>
      <dsp:spPr>
        <a:xfrm>
          <a:off x="2587823" y="180"/>
          <a:ext cx="3053953" cy="152697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sz="3200" kern="1200" baseline="0" dirty="0"/>
            <a:t>预防</a:t>
          </a:r>
          <a:br>
            <a:rPr lang="en-US" altLang="zh-CN" sz="3200" kern="1200" baseline="0" dirty="0"/>
          </a:br>
          <a:r>
            <a:rPr lang="en-US" altLang="zh-CN" sz="3200" kern="1200" baseline="0" dirty="0"/>
            <a:t>(Prevention)</a:t>
          </a:r>
          <a:endParaRPr lang="zh-CN" sz="3200" kern="1200" dirty="0"/>
        </a:p>
      </dsp:txBody>
      <dsp:txXfrm>
        <a:off x="2662364" y="74721"/>
        <a:ext cx="2904871" cy="1377894"/>
      </dsp:txXfrm>
    </dsp:sp>
    <dsp:sp modelId="{F190406A-E933-4C67-AEEC-D1F9F5258E2A}">
      <dsp:nvSpPr>
        <dsp:cNvPr id="0" name=""/>
        <dsp:cNvSpPr/>
      </dsp:nvSpPr>
      <dsp:spPr>
        <a:xfrm>
          <a:off x="4260279" y="1672637"/>
          <a:ext cx="3053953" cy="15269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sz="3200" kern="1200" baseline="0" dirty="0"/>
            <a:t>避免</a:t>
          </a:r>
          <a:br>
            <a:rPr lang="en-US" altLang="zh-CN" sz="3200" kern="1200" baseline="0" dirty="0"/>
          </a:br>
          <a:r>
            <a:rPr lang="en-US" altLang="zh-CN" sz="3200" kern="1200" baseline="0" dirty="0"/>
            <a:t>(Avoidance)</a:t>
          </a:r>
          <a:endParaRPr lang="zh-CN" sz="3200" kern="1200" dirty="0"/>
        </a:p>
      </dsp:txBody>
      <dsp:txXfrm>
        <a:off x="4334820" y="1747178"/>
        <a:ext cx="2904871" cy="1377894"/>
      </dsp:txXfrm>
    </dsp:sp>
    <dsp:sp modelId="{F20C646E-2FA9-4334-AEE7-1D719FE388F7}">
      <dsp:nvSpPr>
        <dsp:cNvPr id="0" name=""/>
        <dsp:cNvSpPr/>
      </dsp:nvSpPr>
      <dsp:spPr>
        <a:xfrm>
          <a:off x="2587823" y="3345093"/>
          <a:ext cx="3053953" cy="152697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80000"/>
            </a:lnSpc>
            <a:spcBef>
              <a:spcPct val="0"/>
            </a:spcBef>
            <a:spcAft>
              <a:spcPct val="35000"/>
            </a:spcAft>
            <a:buNone/>
          </a:pPr>
          <a:r>
            <a:rPr lang="zh-CN" sz="3200" kern="1200" baseline="0" dirty="0"/>
            <a:t>检测</a:t>
          </a:r>
          <a:r>
            <a:rPr lang="zh-CN" altLang="en-US" sz="3200" kern="1200" baseline="0" dirty="0"/>
            <a:t>解除</a:t>
          </a:r>
          <a:br>
            <a:rPr lang="en-US" altLang="zh-CN" sz="3200" kern="1200" baseline="0" dirty="0"/>
          </a:br>
          <a:r>
            <a:rPr lang="en-US" altLang="zh-CN" sz="3200" kern="1200" baseline="0" dirty="0"/>
            <a:t>(Detection/</a:t>
          </a:r>
        </a:p>
        <a:p>
          <a:pPr marL="0" lvl="0" indent="0" algn="ctr" defTabSz="1422400" rtl="0">
            <a:lnSpc>
              <a:spcPct val="90000"/>
            </a:lnSpc>
            <a:spcBef>
              <a:spcPct val="0"/>
            </a:spcBef>
            <a:spcAft>
              <a:spcPct val="35000"/>
            </a:spcAft>
            <a:buNone/>
          </a:pPr>
          <a:r>
            <a:rPr lang="en-US" altLang="zh-CN" sz="3200" kern="1200" baseline="0" dirty="0"/>
            <a:t>Recovery)</a:t>
          </a:r>
          <a:endParaRPr lang="zh-CN" sz="3200" kern="1200" dirty="0"/>
        </a:p>
      </dsp:txBody>
      <dsp:txXfrm>
        <a:off x="2662364" y="3419634"/>
        <a:ext cx="2904871" cy="1377894"/>
      </dsp:txXfrm>
    </dsp:sp>
    <dsp:sp modelId="{9FF4AD8E-84A5-4993-A656-D4B3608046DF}">
      <dsp:nvSpPr>
        <dsp:cNvPr id="0" name=""/>
        <dsp:cNvSpPr/>
      </dsp:nvSpPr>
      <dsp:spPr>
        <a:xfrm>
          <a:off x="915367" y="1672637"/>
          <a:ext cx="3053953" cy="152697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忽略</a:t>
          </a:r>
          <a:br>
            <a:rPr lang="en-US" altLang="zh-CN" sz="3200" kern="1200" dirty="0"/>
          </a:br>
          <a:r>
            <a:rPr lang="zh-CN" altLang="en-US" sz="3200" kern="1200" dirty="0"/>
            <a:t>（</a:t>
          </a:r>
          <a:r>
            <a:rPr lang="en-US" altLang="zh-CN" sz="3200" kern="1200" dirty="0"/>
            <a:t>Ignorance</a:t>
          </a:r>
          <a:r>
            <a:rPr lang="zh-CN" altLang="en-US" sz="3200" kern="1200" dirty="0"/>
            <a:t>）</a:t>
          </a:r>
          <a:endParaRPr lang="zh-CN" sz="3200" kern="1200" dirty="0"/>
        </a:p>
      </dsp:txBody>
      <dsp:txXfrm>
        <a:off x="989908" y="1747178"/>
        <a:ext cx="2904871" cy="13778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74E4EA-FD43-1B44-A554-A1F642064157}" type="datetimeFigureOut">
              <a:rPr kumimoji="1" lang="zh-CN" altLang="en-US" smtClean="0"/>
              <a:t>2020/11/2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D864CB-4557-344A-81FA-2AE9DADDD978}" type="slidenum">
              <a:rPr kumimoji="1" lang="zh-CN" altLang="en-US" smtClean="0"/>
              <a:t>‹#›</a:t>
            </a:fld>
            <a:endParaRPr kumimoji="1" lang="zh-CN" altLang="en-US"/>
          </a:p>
        </p:txBody>
      </p:sp>
    </p:spTree>
    <p:extLst>
      <p:ext uri="{BB962C8B-B14F-4D97-AF65-F5344CB8AC3E}">
        <p14:creationId xmlns:p14="http://schemas.microsoft.com/office/powerpoint/2010/main" val="947008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3</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724224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CAB8C5-D48D-481D-8276-F4CF149284AE}" type="slidenum">
              <a:rPr lang="zh-CN" altLang="en-GB"/>
              <a:pPr>
                <a:defRPr/>
              </a:pPr>
              <a:t>14</a:t>
            </a:fld>
            <a:endParaRPr lang="en-GB" altLang="zh-CN"/>
          </a:p>
        </p:txBody>
      </p:sp>
      <p:sp>
        <p:nvSpPr>
          <p:cNvPr id="169987" name="Rectangle 2"/>
          <p:cNvSpPr>
            <a:spLocks noGrp="1" noRot="1" noChangeAspect="1" noChangeArrowheads="1" noTextEdit="1"/>
          </p:cNvSpPr>
          <p:nvPr>
            <p:ph type="sldImg"/>
          </p:nvPr>
        </p:nvSpPr>
        <p:spPr>
          <a:xfrm>
            <a:off x="1144588" y="685800"/>
            <a:ext cx="4570412" cy="3429000"/>
          </a:xfrm>
          <a:ln/>
        </p:spPr>
      </p:sp>
      <p:sp>
        <p:nvSpPr>
          <p:cNvPr id="169988"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76195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BF92DC-35B7-47CF-B656-CF712DB7E849}" type="slidenum">
              <a:rPr lang="zh-CN" altLang="en-GB"/>
              <a:pPr>
                <a:defRPr/>
              </a:pPr>
              <a:t>15</a:t>
            </a:fld>
            <a:endParaRPr lang="en-GB" altLang="zh-CN"/>
          </a:p>
        </p:txBody>
      </p:sp>
      <p:sp>
        <p:nvSpPr>
          <p:cNvPr id="171011" name="Rectangle 2"/>
          <p:cNvSpPr>
            <a:spLocks noGrp="1" noRot="1" noChangeAspect="1" noChangeArrowheads="1" noTextEdit="1"/>
          </p:cNvSpPr>
          <p:nvPr>
            <p:ph type="sldImg"/>
          </p:nvPr>
        </p:nvSpPr>
        <p:spPr>
          <a:xfrm>
            <a:off x="1144588" y="685800"/>
            <a:ext cx="4570412" cy="3429000"/>
          </a:xfrm>
          <a:ln/>
        </p:spPr>
      </p:sp>
      <p:sp>
        <p:nvSpPr>
          <p:cNvPr id="171012"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51987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Pi</a:t>
            </a:r>
            <a:r>
              <a:rPr kumimoji="1" lang="zh-CN" altLang="en-US" dirty="0"/>
              <a:t>前面的进程都已经拿到需要的资源了</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25</a:t>
            </a:fld>
            <a:endParaRPr lang="zh-CN" altLang="en-US"/>
          </a:p>
        </p:txBody>
      </p:sp>
    </p:spTree>
    <p:extLst>
      <p:ext uri="{BB962C8B-B14F-4D97-AF65-F5344CB8AC3E}">
        <p14:creationId xmlns:p14="http://schemas.microsoft.com/office/powerpoint/2010/main" val="122034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how can a system be in an unsafe state but have an allocation sequence that allows all processes to finish executing? Remember the assumption that the banker's algorithm makes: It assumes all processes will request all resources they would ever need at once, then terminate, releasing all of the resources they just requested and the ones they held. The assumption that can be incorrect is that processes request all resources they will ever need. There might not be an allocation sequence that allows all the processes to finish executing if they do request all resources they will ever need, but if the processes actually don't request all resources they will ever need (maybe one less, for example), then it might be enough for the system to avoid getting caught in a deadlock.</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101360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多种思路理解：</a:t>
            </a:r>
            <a:endParaRPr kumimoji="1" lang="en-US" altLang="zh-CN"/>
          </a:p>
          <a:p>
            <a:r>
              <a:rPr kumimoji="1" lang="en-US" altLang="zh-CN"/>
              <a:t>1.</a:t>
            </a:r>
            <a:r>
              <a:rPr kumimoji="1" lang="zh-CN" altLang="en-US"/>
              <a:t> 本质上是穷举法，只要有一条安全序列，一定不会被漏掉。</a:t>
            </a:r>
            <a:endParaRPr kumimoji="1" lang="en-US" altLang="zh-CN"/>
          </a:p>
          <a:p>
            <a:r>
              <a:rPr kumimoji="1" lang="en-US" altLang="zh-CN"/>
              <a:t>2.</a:t>
            </a:r>
            <a:r>
              <a:rPr kumimoji="1" lang="zh-CN" altLang="en-US"/>
              <a:t> 反证法</a:t>
            </a:r>
            <a:r>
              <a:rPr kumimoji="1" lang="en-US" altLang="zh-CN"/>
              <a:t>1</a:t>
            </a:r>
            <a:r>
              <a:rPr kumimoji="1" lang="zh-CN" altLang="en-US"/>
              <a:t>：假设存在安全序列，但是现在按照随机选择的方式执行到 </a:t>
            </a:r>
            <a:r>
              <a:rPr kumimoji="1" lang="en-US" altLang="zh-CN"/>
              <a:t>Pi</a:t>
            </a:r>
            <a:r>
              <a:rPr kumimoji="1" lang="zh-CN" altLang="en-US"/>
              <a:t> 被卡住，那么</a:t>
            </a:r>
            <a:endParaRPr kumimoji="1" lang="en-US" altLang="zh-CN"/>
          </a:p>
          <a:p>
            <a:r>
              <a:rPr kumimoji="1" lang="zh-CN" altLang="en-US"/>
              <a:t>   </a:t>
            </a:r>
            <a:r>
              <a:rPr kumimoji="1" lang="en-US" altLang="zh-CN"/>
              <a:t>1.</a:t>
            </a:r>
            <a:r>
              <a:rPr kumimoji="1" lang="zh-CN" altLang="en-US"/>
              <a:t> 如果</a:t>
            </a:r>
            <a:r>
              <a:rPr kumimoji="1" lang="en-US" altLang="zh-CN"/>
              <a:t>Pi</a:t>
            </a:r>
            <a:r>
              <a:rPr kumimoji="1" lang="zh-CN" altLang="en-US"/>
              <a:t>是最后一个，那么跟存在安全序列矛盾（在安全序列中</a:t>
            </a:r>
            <a:r>
              <a:rPr kumimoji="1" lang="en-US" altLang="zh-CN"/>
              <a:t>Pk</a:t>
            </a:r>
            <a:r>
              <a:rPr kumimoji="1" lang="zh-CN" altLang="en-US"/>
              <a:t>最差是最后一个，这样不可能不满足）</a:t>
            </a:r>
            <a:endParaRPr kumimoji="1" lang="en-US" altLang="zh-CN"/>
          </a:p>
          <a:p>
            <a:r>
              <a:rPr kumimoji="1" lang="zh-CN" altLang="en-US"/>
              <a:t>   </a:t>
            </a:r>
            <a:r>
              <a:rPr kumimoji="1" lang="en-US" altLang="zh-CN"/>
              <a:t>2.</a:t>
            </a:r>
            <a:r>
              <a:rPr kumimoji="1" lang="zh-CN" altLang="en-US"/>
              <a:t> 如果</a:t>
            </a:r>
            <a:r>
              <a:rPr kumimoji="1" lang="en-US" altLang="zh-CN"/>
              <a:t>Pi</a:t>
            </a:r>
            <a:r>
              <a:rPr kumimoji="1" lang="zh-CN" altLang="en-US"/>
              <a:t>不是最后一个，那么其后面的进程对资源的需求量一定会不小于</a:t>
            </a:r>
            <a:r>
              <a:rPr kumimoji="1" lang="en-US" altLang="zh-CN"/>
              <a:t>Pi</a:t>
            </a:r>
            <a:r>
              <a:rPr kumimoji="1" lang="zh-CN" altLang="en-US"/>
              <a:t>（否则就可以通过穷举被排到前面满足），那么不管如何排列顺序都不可能行程安全序列。</a:t>
            </a:r>
            <a:endParaRPr kumimoji="1" lang="en-US" altLang="zh-CN"/>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32</a:t>
            </a:fld>
            <a:endParaRPr lang="zh-CN" altLang="en-US"/>
          </a:p>
        </p:txBody>
      </p:sp>
    </p:spTree>
    <p:extLst>
      <p:ext uri="{BB962C8B-B14F-4D97-AF65-F5344CB8AC3E}">
        <p14:creationId xmlns:p14="http://schemas.microsoft.com/office/powerpoint/2010/main" val="61509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966A8-0DC2-4EAD-B82C-DE19CE6691C3}" type="slidenum">
              <a:rPr lang="en-US" altLang="zh-CN"/>
              <a:pPr/>
              <a:t>33</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025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B5FB0-E942-4744-B769-009C2337EC77}" type="slidenum">
              <a:rPr lang="en-US" altLang="zh-CN"/>
              <a:pPr/>
              <a:t>34</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050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15E8B-38C9-4DC3-A657-1E40FCF6242A}" type="slidenum">
              <a:rPr lang="en-US" altLang="zh-CN"/>
              <a:pPr/>
              <a:t>35</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94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A0036-A6EB-4BD9-A248-51974E72EDB8}" type="slidenum">
              <a:rPr lang="en-US" altLang="zh-CN"/>
              <a:pPr/>
              <a:t>36</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10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A3FFC-4E19-4151-9FA9-7AF7898800CE}" type="slidenum">
              <a:rPr lang="en-US" altLang="zh-CN"/>
              <a:pPr/>
              <a:t>37</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107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5</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903645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9A8AD-C9AC-494E-BDDD-8DCCE5B94E63}" type="slidenum">
              <a:rPr lang="en-US" altLang="zh-CN"/>
              <a:pPr/>
              <a:t>38</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972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170E74-E3C9-495A-B9AE-874DE9CD4C03}" type="slidenum">
              <a:rPr lang="zh-CN" altLang="en-GB"/>
              <a:pPr>
                <a:defRPr/>
              </a:pPr>
              <a:t>6</a:t>
            </a:fld>
            <a:endParaRPr lang="en-GB" altLang="zh-CN"/>
          </a:p>
        </p:txBody>
      </p:sp>
      <p:sp>
        <p:nvSpPr>
          <p:cNvPr id="159747" name="Rectangle 2"/>
          <p:cNvSpPr>
            <a:spLocks noGrp="1" noRot="1" noChangeAspect="1" noChangeArrowheads="1" noTextEdit="1"/>
          </p:cNvSpPr>
          <p:nvPr>
            <p:ph type="sldImg"/>
          </p:nvPr>
        </p:nvSpPr>
        <p:spPr>
          <a:xfrm>
            <a:off x="1144588" y="685800"/>
            <a:ext cx="4570412" cy="3429000"/>
          </a:xfrm>
          <a:ln/>
        </p:spPr>
      </p:sp>
      <p:sp>
        <p:nvSpPr>
          <p:cNvPr id="159748"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56921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7</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8881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71A47D-06A6-4E72-BBE1-B8484F3AC61C}" type="slidenum">
              <a:rPr lang="zh-CN" altLang="en-GB"/>
              <a:pPr>
                <a:defRPr/>
              </a:pPr>
              <a:t>8</a:t>
            </a:fld>
            <a:endParaRPr lang="en-GB" altLang="zh-CN"/>
          </a:p>
        </p:txBody>
      </p:sp>
      <p:sp>
        <p:nvSpPr>
          <p:cNvPr id="160771" name="Rectangle 2"/>
          <p:cNvSpPr>
            <a:spLocks noGrp="1" noRot="1" noChangeAspect="1" noChangeArrowheads="1" noTextEdit="1"/>
          </p:cNvSpPr>
          <p:nvPr>
            <p:ph type="sldImg"/>
          </p:nvPr>
        </p:nvSpPr>
        <p:spPr>
          <a:xfrm>
            <a:off x="1144588" y="685800"/>
            <a:ext cx="4570412" cy="3429000"/>
          </a:xfrm>
          <a:ln/>
        </p:spPr>
      </p:sp>
      <p:sp>
        <p:nvSpPr>
          <p:cNvPr id="16077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67454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9</a:t>
            </a:fld>
            <a:endParaRPr lang="zh-CN" altLang="en-US"/>
          </a:p>
        </p:txBody>
      </p:sp>
    </p:spTree>
    <p:extLst>
      <p:ext uri="{BB962C8B-B14F-4D97-AF65-F5344CB8AC3E}">
        <p14:creationId xmlns:p14="http://schemas.microsoft.com/office/powerpoint/2010/main" val="163353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DB3EC7A-BE0C-4A51-9C99-06FD9C267951}" type="slidenum">
              <a:rPr lang="zh-CN" altLang="en-GB"/>
              <a:pPr>
                <a:defRPr/>
              </a:pPr>
              <a:t>11</a:t>
            </a:fld>
            <a:endParaRPr lang="en-GB" altLang="zh-CN"/>
          </a:p>
        </p:txBody>
      </p:sp>
      <p:sp>
        <p:nvSpPr>
          <p:cNvPr id="166915" name="Rectangle 2"/>
          <p:cNvSpPr>
            <a:spLocks noGrp="1" noRot="1" noChangeAspect="1" noChangeArrowheads="1" noTextEdit="1"/>
          </p:cNvSpPr>
          <p:nvPr>
            <p:ph type="sldImg"/>
          </p:nvPr>
        </p:nvSpPr>
        <p:spPr>
          <a:xfrm>
            <a:off x="1144588" y="685800"/>
            <a:ext cx="4570412" cy="3429000"/>
          </a:xfrm>
          <a:ln/>
        </p:spPr>
      </p:sp>
      <p:sp>
        <p:nvSpPr>
          <p:cNvPr id="166916"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52705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D43867-F868-43D6-AD8D-7D9F4D1EC275}" type="slidenum">
              <a:rPr lang="zh-CN" altLang="en-GB"/>
              <a:pPr>
                <a:defRPr/>
              </a:pPr>
              <a:t>12</a:t>
            </a:fld>
            <a:endParaRPr lang="en-GB" altLang="zh-CN"/>
          </a:p>
        </p:txBody>
      </p:sp>
      <p:sp>
        <p:nvSpPr>
          <p:cNvPr id="167939" name="Rectangle 2"/>
          <p:cNvSpPr>
            <a:spLocks noGrp="1" noRot="1" noChangeAspect="1" noChangeArrowheads="1" noTextEdit="1"/>
          </p:cNvSpPr>
          <p:nvPr>
            <p:ph type="sldImg"/>
          </p:nvPr>
        </p:nvSpPr>
        <p:spPr>
          <a:xfrm>
            <a:off x="1144588" y="685800"/>
            <a:ext cx="4570412" cy="3429000"/>
          </a:xfrm>
          <a:ln/>
        </p:spPr>
      </p:sp>
      <p:sp>
        <p:nvSpPr>
          <p:cNvPr id="167940"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98252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A14B1C-FD72-4DFB-BDE9-254859DED48B}" type="slidenum">
              <a:rPr lang="zh-CN" altLang="en-GB"/>
              <a:pPr>
                <a:defRPr/>
              </a:pPr>
              <a:t>13</a:t>
            </a:fld>
            <a:endParaRPr lang="en-GB" altLang="zh-CN"/>
          </a:p>
        </p:txBody>
      </p:sp>
      <p:sp>
        <p:nvSpPr>
          <p:cNvPr id="168963" name="Rectangle 2"/>
          <p:cNvSpPr>
            <a:spLocks noGrp="1" noRot="1" noChangeAspect="1" noChangeArrowheads="1" noTextEdit="1"/>
          </p:cNvSpPr>
          <p:nvPr>
            <p:ph type="sldImg"/>
          </p:nvPr>
        </p:nvSpPr>
        <p:spPr>
          <a:xfrm>
            <a:off x="1144588" y="685800"/>
            <a:ext cx="4570412" cy="3429000"/>
          </a:xfrm>
          <a:ln/>
        </p:spPr>
      </p:sp>
      <p:sp>
        <p:nvSpPr>
          <p:cNvPr id="168964"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204038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D10B0C6-93E4-5443-8038-A885FE94A4FA}"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E1586F-9ABB-0E4E-8FB5-A3F969D541EC}"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1681A3-920A-9B49-8038-B6A821D58E96}"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5475" y="114300"/>
            <a:ext cx="7959725" cy="5346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95991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A4B999-D147-A94C-B669-C8782A1C9B1B}"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74289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1FB9A6-C5D8-6349-B510-9335EB023DFF}"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55CC26-EB13-C24B-8320-8D8FA00C4B55}"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945C4B-3987-334E-A704-E3398796CBFC}"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493E29-6087-E34A-9252-4F5AB80E8B43}" type="datetime5">
              <a:t>2020/11/2</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99D917-B830-604D-982E-E748BFD16435}"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661C05-61ED-DD4B-8C73-6E2375C1B70A}"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72944A-5D1A-E746-AFBA-31F8D010EE67}"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3E5FA3-BEFD-B848-ACD0-818588EA6876}"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2069D0C6-2F2D-E245-AA85-B537E0ACE42E}" type="datetime5">
              <a:t>2020/11/2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5</a:t>
            </a:r>
            <a:r>
              <a:rPr lang="zh-CN" altLang="en-US" dirty="0"/>
              <a:t>、死锁（</a:t>
            </a:r>
            <a:r>
              <a:rPr lang="en-US" altLang="zh-CN" dirty="0"/>
              <a:t>Deadlock</a:t>
            </a:r>
            <a:r>
              <a:rPr lang="zh-CN" altLang="en-US" dirty="0"/>
              <a:t>）</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2020/11/2</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a:t>资源类型</a:t>
            </a:r>
          </a:p>
        </p:txBody>
      </p:sp>
      <p:sp>
        <p:nvSpPr>
          <p:cNvPr id="394243" name="Rectangle 3"/>
          <p:cNvSpPr>
            <a:spLocks noGrp="1" noChangeArrowheads="1"/>
          </p:cNvSpPr>
          <p:nvPr>
            <p:ph type="body" idx="1"/>
          </p:nvPr>
        </p:nvSpPr>
        <p:spPr/>
        <p:txBody>
          <a:bodyPr>
            <a:normAutofit fontScale="92500" lnSpcReduction="20000"/>
          </a:bodyPr>
          <a:lstStyle/>
          <a:p>
            <a:r>
              <a:rPr lang="zh-CN" altLang="en-US" dirty="0"/>
              <a:t>重用型资源（</a:t>
            </a:r>
            <a:r>
              <a:rPr lang="en-US" altLang="zh-CN" dirty="0"/>
              <a:t>Reusable</a:t>
            </a:r>
            <a:r>
              <a:rPr lang="zh-CN" altLang="en-US" dirty="0"/>
              <a:t> </a:t>
            </a:r>
            <a:r>
              <a:rPr lang="en-US" altLang="zh-CN" dirty="0"/>
              <a:t>Resource</a:t>
            </a:r>
            <a:r>
              <a:rPr lang="zh-CN" altLang="en-US" dirty="0"/>
              <a:t>）</a:t>
            </a:r>
          </a:p>
          <a:p>
            <a:pPr lvl="1"/>
            <a:r>
              <a:rPr lang="zh-CN" altLang="en-US" dirty="0"/>
              <a:t>一次只能供一个进程使用</a:t>
            </a:r>
            <a:r>
              <a:rPr lang="zh-CN" altLang="zh-CN" dirty="0"/>
              <a:t>，</a:t>
            </a:r>
            <a:r>
              <a:rPr lang="zh-CN" altLang="en-US" dirty="0"/>
              <a:t>不会由于使用而耗尽</a:t>
            </a:r>
          </a:p>
          <a:p>
            <a:pPr lvl="1"/>
            <a:r>
              <a:rPr lang="zh-CN" altLang="en-US" dirty="0"/>
              <a:t>例: </a:t>
            </a:r>
            <a:r>
              <a:rPr lang="en-US" altLang="zh-CN" dirty="0"/>
              <a:t>CPU</a:t>
            </a:r>
            <a:r>
              <a:rPr lang="zh-CN" altLang="en-US" dirty="0"/>
              <a:t>、 </a:t>
            </a:r>
            <a:r>
              <a:rPr lang="en-US" altLang="zh-CN" dirty="0"/>
              <a:t>I/O</a:t>
            </a:r>
            <a:r>
              <a:rPr lang="zh-CN" altLang="en-US" dirty="0"/>
              <a:t>通道、主存和辅存、 设备、文件、数据库、信号量等数据结构</a:t>
            </a:r>
          </a:p>
          <a:p>
            <a:r>
              <a:rPr lang="zh-CN" altLang="en-US" dirty="0"/>
              <a:t>消费型资源</a:t>
            </a:r>
            <a:r>
              <a:rPr lang="zh-CN" altLang="zh-CN" dirty="0"/>
              <a:t>（</a:t>
            </a:r>
            <a:r>
              <a:rPr lang="en-US" altLang="zh-CN" dirty="0"/>
              <a:t>Consumable</a:t>
            </a:r>
            <a:r>
              <a:rPr lang="zh-CN" altLang="en-US" dirty="0"/>
              <a:t> </a:t>
            </a:r>
            <a:r>
              <a:rPr lang="en-US" altLang="zh-CN" dirty="0"/>
              <a:t>Resource</a:t>
            </a:r>
            <a:r>
              <a:rPr lang="zh-CN" altLang="zh-CN" dirty="0"/>
              <a:t>）</a:t>
            </a:r>
            <a:endParaRPr lang="zh-CN" altLang="en-US" dirty="0"/>
          </a:p>
          <a:p>
            <a:pPr lvl="1"/>
            <a:r>
              <a:rPr lang="zh-CN" altLang="en-US" dirty="0"/>
              <a:t>可以创建并且可以销毁的资源</a:t>
            </a:r>
          </a:p>
          <a:p>
            <a:pPr lvl="1"/>
            <a:r>
              <a:rPr lang="zh-CN" altLang="en-US" dirty="0"/>
              <a:t>数目没有限制，当一个进程得到一个可消费资源后，这个资源就不再存在了</a:t>
            </a:r>
          </a:p>
          <a:p>
            <a:pPr lvl="1"/>
            <a:r>
              <a:rPr lang="zh-CN" altLang="en-US" dirty="0"/>
              <a:t>例: 中断、信号、 消息、 </a:t>
            </a:r>
            <a:r>
              <a:rPr lang="en-US" altLang="zh-CN" dirty="0"/>
              <a:t>I/O</a:t>
            </a:r>
            <a:r>
              <a:rPr lang="zh-CN" altLang="en-US" dirty="0"/>
              <a:t>缓冲区中的信息</a:t>
            </a:r>
          </a:p>
        </p:txBody>
      </p:sp>
      <p:sp>
        <p:nvSpPr>
          <p:cNvPr id="2" name="日期占位符 1"/>
          <p:cNvSpPr>
            <a:spLocks noGrp="1"/>
          </p:cNvSpPr>
          <p:nvPr>
            <p:ph type="dt" sz="half" idx="10"/>
          </p:nvPr>
        </p:nvSpPr>
        <p:spPr/>
        <p:txBody>
          <a:bodyPr/>
          <a:lstStyle/>
          <a:p>
            <a:fld id="{040E16B9-57A1-D648-A99B-AB0F1DEE209C}"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178380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资源分配图</a:t>
            </a:r>
            <a:endParaRPr lang="en-US" altLang="zh-CN" dirty="0"/>
          </a:p>
        </p:txBody>
      </p:sp>
      <p:sp>
        <p:nvSpPr>
          <p:cNvPr id="63491" name="Rectangle 3"/>
          <p:cNvSpPr>
            <a:spLocks noGrp="1" noChangeArrowheads="1"/>
          </p:cNvSpPr>
          <p:nvPr>
            <p:ph idx="1"/>
          </p:nvPr>
        </p:nvSpPr>
        <p:spPr/>
        <p:txBody>
          <a:bodyPr/>
          <a:lstStyle/>
          <a:p>
            <a:r>
              <a:rPr lang="en-US" altLang="zh-CN" dirty="0"/>
              <a:t>RAG: Resource-Allocation Graph</a:t>
            </a:r>
          </a:p>
          <a:p>
            <a:r>
              <a:rPr lang="zh-CN" altLang="en-US" dirty="0"/>
              <a:t>进程：</a:t>
            </a:r>
            <a:r>
              <a:rPr lang="en-US" altLang="zh-CN" dirty="0"/>
              <a:t>P = {P1, P2, …, </a:t>
            </a:r>
            <a:r>
              <a:rPr lang="en-US" altLang="zh-CN" dirty="0" err="1"/>
              <a:t>Pn</a:t>
            </a:r>
            <a:r>
              <a:rPr lang="en-US" altLang="zh-CN" dirty="0"/>
              <a:t>}</a:t>
            </a:r>
          </a:p>
          <a:p>
            <a:r>
              <a:rPr lang="zh-CN" altLang="en-US" dirty="0"/>
              <a:t>资源：</a:t>
            </a:r>
            <a:r>
              <a:rPr lang="en-US" altLang="zh-CN" dirty="0"/>
              <a:t>R = {R1, R2, …, </a:t>
            </a:r>
            <a:r>
              <a:rPr lang="en-US" altLang="zh-CN" dirty="0" err="1"/>
              <a:t>Rm</a:t>
            </a:r>
            <a:r>
              <a:rPr lang="en-US" altLang="zh-CN" dirty="0"/>
              <a:t>}</a:t>
            </a:r>
          </a:p>
          <a:p>
            <a:r>
              <a:rPr lang="zh-CN" altLang="en-US" dirty="0"/>
              <a:t>资源请求边（</a:t>
            </a:r>
            <a:r>
              <a:rPr lang="en-US" altLang="zh-CN" dirty="0"/>
              <a:t>request</a:t>
            </a:r>
            <a:r>
              <a:rPr lang="zh-CN" altLang="en-US" dirty="0"/>
              <a:t>）：</a:t>
            </a:r>
            <a:r>
              <a:rPr lang="en-US" altLang="zh-CN" dirty="0"/>
              <a:t> Pi </a:t>
            </a:r>
            <a:r>
              <a:rPr lang="en-US" altLang="zh-CN" dirty="0">
                <a:sym typeface="Wingdings"/>
              </a:rPr>
              <a:t></a:t>
            </a:r>
            <a:r>
              <a:rPr lang="en-US" altLang="zh-CN" dirty="0">
                <a:sym typeface="Symbol" pitchFamily="18" charset="2"/>
              </a:rPr>
              <a:t> </a:t>
            </a:r>
            <a:r>
              <a:rPr lang="en-US" altLang="zh-CN" dirty="0" err="1">
                <a:sym typeface="Symbol" pitchFamily="18" charset="2"/>
              </a:rPr>
              <a:t>Rj</a:t>
            </a:r>
            <a:endParaRPr lang="en-US" altLang="zh-CN" dirty="0">
              <a:sym typeface="Symbol" pitchFamily="18" charset="2"/>
            </a:endParaRPr>
          </a:p>
          <a:p>
            <a:r>
              <a:rPr lang="zh-CN" altLang="en-US" dirty="0">
                <a:sym typeface="Symbol" pitchFamily="18" charset="2"/>
              </a:rPr>
              <a:t>资源分配边（</a:t>
            </a:r>
            <a:r>
              <a:rPr lang="en-US" altLang="zh-CN" dirty="0">
                <a:sym typeface="Symbol" pitchFamily="18" charset="2"/>
              </a:rPr>
              <a:t>assignment </a:t>
            </a:r>
            <a:r>
              <a:rPr lang="zh-CN" altLang="en-US" dirty="0">
                <a:sym typeface="Symbol" pitchFamily="18" charset="2"/>
              </a:rPr>
              <a:t>）：</a:t>
            </a:r>
            <a:r>
              <a:rPr lang="en-US" altLang="zh-CN" dirty="0" err="1"/>
              <a:t>Rj</a:t>
            </a:r>
            <a:r>
              <a:rPr lang="zh-CN" altLang="en-US" dirty="0" err="1">
                <a:sym typeface="Symbol" pitchFamily="18" charset="2"/>
              </a:rPr>
              <a:t> </a:t>
            </a:r>
            <a:r>
              <a:rPr lang="zh-CN" altLang="en-US" dirty="0" err="1">
                <a:sym typeface="Wingdings"/>
              </a:rPr>
              <a:t></a:t>
            </a:r>
            <a:r>
              <a:rPr lang="en-US" altLang="zh-CN" dirty="0">
                <a:sym typeface="Symbol" pitchFamily="18" charset="2"/>
              </a:rPr>
              <a:t> Pi</a:t>
            </a:r>
          </a:p>
        </p:txBody>
      </p:sp>
      <p:sp>
        <p:nvSpPr>
          <p:cNvPr id="2" name="日期占位符 1"/>
          <p:cNvSpPr>
            <a:spLocks noGrp="1"/>
          </p:cNvSpPr>
          <p:nvPr>
            <p:ph type="dt" sz="half" idx="10"/>
          </p:nvPr>
        </p:nvSpPr>
        <p:spPr/>
        <p:txBody>
          <a:bodyPr/>
          <a:lstStyle/>
          <a:p>
            <a:fld id="{71EEEDFA-0B0E-454D-A05D-DAFBAF7F7326}"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251535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资源分配图</a:t>
            </a:r>
            <a:endParaRPr lang="en-US" altLang="zh-CN" dirty="0"/>
          </a:p>
        </p:txBody>
      </p:sp>
      <p:sp>
        <p:nvSpPr>
          <p:cNvPr id="64515" name="Rectangle 3"/>
          <p:cNvSpPr>
            <a:spLocks noGrp="1" noChangeArrowheads="1"/>
          </p:cNvSpPr>
          <p:nvPr>
            <p:ph idx="1"/>
          </p:nvPr>
        </p:nvSpPr>
        <p:spPr/>
        <p:txBody>
          <a:bodyPr>
            <a:normAutofit lnSpcReduction="10000"/>
          </a:bodyPr>
          <a:lstStyle/>
          <a:p>
            <a:r>
              <a:rPr lang="zh-CN" altLang="en-US" dirty="0"/>
              <a:t>进程</a:t>
            </a:r>
            <a:br>
              <a:rPr lang="en-US" altLang="zh-CN" dirty="0"/>
            </a:br>
            <a:endParaRPr lang="en-US" altLang="zh-CN" dirty="0"/>
          </a:p>
          <a:p>
            <a:r>
              <a:rPr lang="zh-CN" altLang="en-US" dirty="0"/>
              <a:t>具有</a:t>
            </a:r>
            <a:r>
              <a:rPr lang="en-US" altLang="zh-CN" dirty="0"/>
              <a:t>4</a:t>
            </a:r>
            <a:r>
              <a:rPr lang="zh-CN" altLang="en-US" dirty="0"/>
              <a:t>个实例的资源</a:t>
            </a:r>
            <a:endParaRPr lang="en-US" altLang="zh-CN" dirty="0"/>
          </a:p>
          <a:p>
            <a:endParaRPr lang="en-US" altLang="zh-CN" dirty="0"/>
          </a:p>
          <a:p>
            <a:r>
              <a:rPr lang="zh-CN" altLang="en-US" dirty="0"/>
              <a:t>进程</a:t>
            </a:r>
            <a:r>
              <a:rPr lang="en-US" altLang="zh-CN" dirty="0"/>
              <a:t>Pi</a:t>
            </a:r>
            <a:r>
              <a:rPr lang="zh-CN" altLang="en-US" dirty="0"/>
              <a:t>请求资源</a:t>
            </a:r>
            <a:r>
              <a:rPr lang="en-US" altLang="zh-CN" dirty="0"/>
              <a:t> </a:t>
            </a:r>
            <a:r>
              <a:rPr lang="en-US" altLang="zh-CN" dirty="0" err="1"/>
              <a:t>Rj</a:t>
            </a:r>
            <a:endParaRPr lang="en-US" altLang="zh-CN" dirty="0"/>
          </a:p>
          <a:p>
            <a:endParaRPr lang="en-US" altLang="zh-CN" dirty="0"/>
          </a:p>
          <a:p>
            <a:r>
              <a:rPr lang="zh-CN" altLang="en-US" dirty="0"/>
              <a:t>进程</a:t>
            </a:r>
            <a:r>
              <a:rPr lang="en-US" altLang="zh-CN" dirty="0"/>
              <a:t>Pi</a:t>
            </a:r>
            <a:r>
              <a:rPr lang="zh-CN" altLang="en-US" dirty="0"/>
              <a:t>已获得资源</a:t>
            </a:r>
            <a:r>
              <a:rPr lang="en-US" altLang="zh-CN" dirty="0" err="1"/>
              <a:t>Rj</a:t>
            </a:r>
            <a:endParaRPr lang="en-US" altLang="zh-CN" dirty="0"/>
          </a:p>
        </p:txBody>
      </p:sp>
      <p:sp>
        <p:nvSpPr>
          <p:cNvPr id="64516" name="Oval 4"/>
          <p:cNvSpPr>
            <a:spLocks noChangeArrowheads="1"/>
          </p:cNvSpPr>
          <p:nvPr/>
        </p:nvSpPr>
        <p:spPr bwMode="auto">
          <a:xfrm>
            <a:off x="5796135" y="1277937"/>
            <a:ext cx="941483" cy="941483"/>
          </a:xfrm>
          <a:prstGeom prst="ellipse">
            <a:avLst/>
          </a:prstGeom>
          <a:solidFill>
            <a:schemeClr val="accent1"/>
          </a:solidFill>
          <a:ln w="9525">
            <a:solidFill>
              <a:schemeClr val="tx1"/>
            </a:solidFill>
            <a:round/>
            <a:headEnd/>
            <a:tailEnd/>
          </a:ln>
        </p:spPr>
        <p:txBody>
          <a:bodyPr wrap="none" anchor="ctr"/>
          <a:lstStyle/>
          <a:p>
            <a:endParaRPr lang="zh-CN" altLang="en-US" sz="3200"/>
          </a:p>
        </p:txBody>
      </p:sp>
      <p:grpSp>
        <p:nvGrpSpPr>
          <p:cNvPr id="64517" name="Group 5"/>
          <p:cNvGrpSpPr>
            <a:grpSpLocks/>
          </p:cNvGrpSpPr>
          <p:nvPr/>
        </p:nvGrpSpPr>
        <p:grpSpPr bwMode="auto">
          <a:xfrm>
            <a:off x="7569200" y="2219421"/>
            <a:ext cx="935682" cy="936624"/>
            <a:chOff x="2666" y="1966"/>
            <a:chExt cx="276" cy="264"/>
          </a:xfrm>
        </p:grpSpPr>
        <p:sp>
          <p:nvSpPr>
            <p:cNvPr id="64538" name="Rectangle 6"/>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9" name="Rectangle 7"/>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0" name="Rectangle 8"/>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1" name="Rectangle 9"/>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2" name="Rectangle 10"/>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grpSp>
        <p:nvGrpSpPr>
          <p:cNvPr id="64518" name="Group 11"/>
          <p:cNvGrpSpPr>
            <a:grpSpLocks/>
          </p:cNvGrpSpPr>
          <p:nvPr/>
        </p:nvGrpSpPr>
        <p:grpSpPr bwMode="auto">
          <a:xfrm>
            <a:off x="5796136" y="3392890"/>
            <a:ext cx="2723861" cy="1586649"/>
            <a:chOff x="2432" y="2586"/>
            <a:chExt cx="800" cy="466"/>
          </a:xfrm>
        </p:grpSpPr>
        <p:sp>
          <p:nvSpPr>
            <p:cNvPr id="64529" name="Oval 12"/>
            <p:cNvSpPr>
              <a:spLocks noChangeArrowheads="1"/>
            </p:cNvSpPr>
            <p:nvPr/>
          </p:nvSpPr>
          <p:spPr bwMode="auto">
            <a:xfrm>
              <a:off x="2432" y="2586"/>
              <a:ext cx="312" cy="312"/>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zh-CN" sz="3200" i="1">
                  <a:solidFill>
                    <a:schemeClr val="bg1"/>
                  </a:solidFill>
                  <a:latin typeface="Helvetica" pitchFamily="1" charset="0"/>
                </a:rPr>
                <a:t>P</a:t>
              </a:r>
              <a:r>
                <a:rPr lang="en-US" altLang="zh-CN" sz="3200" i="1" baseline="-25000">
                  <a:solidFill>
                    <a:schemeClr val="bg1"/>
                  </a:solidFill>
                  <a:latin typeface="Helvetica" pitchFamily="1" charset="0"/>
                </a:rPr>
                <a:t>i</a:t>
              </a:r>
              <a:endParaRPr lang="en-US" altLang="zh-CN" sz="3200" i="1">
                <a:solidFill>
                  <a:schemeClr val="bg1"/>
                </a:solidFill>
                <a:latin typeface="Helvetica" pitchFamily="1" charset="0"/>
              </a:endParaRPr>
            </a:p>
          </p:txBody>
        </p:sp>
        <p:grpSp>
          <p:nvGrpSpPr>
            <p:cNvPr id="64530" name="Group 13"/>
            <p:cNvGrpSpPr>
              <a:grpSpLocks/>
            </p:cNvGrpSpPr>
            <p:nvPr/>
          </p:nvGrpSpPr>
          <p:grpSpPr bwMode="auto">
            <a:xfrm>
              <a:off x="2956" y="2626"/>
              <a:ext cx="276" cy="264"/>
              <a:chOff x="2666" y="1966"/>
              <a:chExt cx="276" cy="264"/>
            </a:xfrm>
          </p:grpSpPr>
          <p:sp>
            <p:nvSpPr>
              <p:cNvPr id="6453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sp>
          <p:nvSpPr>
            <p:cNvPr id="64531" name="Line 19"/>
            <p:cNvSpPr>
              <a:spLocks noChangeShapeType="1"/>
            </p:cNvSpPr>
            <p:nvPr/>
          </p:nvSpPr>
          <p:spPr bwMode="auto">
            <a:xfrm>
              <a:off x="2750" y="2754"/>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3200"/>
            </a:p>
          </p:txBody>
        </p:sp>
        <p:sp>
          <p:nvSpPr>
            <p:cNvPr id="64532" name="Text Box 20"/>
            <p:cNvSpPr txBox="1">
              <a:spLocks noChangeArrowheads="1"/>
            </p:cNvSpPr>
            <p:nvPr/>
          </p:nvSpPr>
          <p:spPr bwMode="auto">
            <a:xfrm>
              <a:off x="3033" y="2916"/>
              <a:ext cx="13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1" charset="0"/>
                  <a:ea typeface="ＭＳ Ｐゴシック" pitchFamily="34" charset="-128"/>
                </a:defRPr>
              </a:lvl1pPr>
              <a:lvl2pPr marL="742950" indent="-285750" eaLnBrk="0" hangingPunct="0">
                <a:defRPr sz="2400">
                  <a:solidFill>
                    <a:schemeClr val="tx1"/>
                  </a:solidFill>
                  <a:latin typeface="Times" pitchFamily="1" charset="0"/>
                  <a:ea typeface="ＭＳ Ｐゴシック" pitchFamily="34" charset="-128"/>
                </a:defRPr>
              </a:lvl2pPr>
              <a:lvl3pPr marL="1143000" indent="-228600" eaLnBrk="0" hangingPunct="0">
                <a:defRPr sz="2400">
                  <a:solidFill>
                    <a:schemeClr val="tx1"/>
                  </a:solidFill>
                  <a:latin typeface="Times" pitchFamily="1" charset="0"/>
                  <a:ea typeface="ＭＳ Ｐゴシック" pitchFamily="34" charset="-128"/>
                </a:defRPr>
              </a:lvl3pPr>
              <a:lvl4pPr marL="1600200" indent="-228600" eaLnBrk="0" hangingPunct="0">
                <a:defRPr sz="2400">
                  <a:solidFill>
                    <a:schemeClr val="tx1"/>
                  </a:solidFill>
                  <a:latin typeface="Times" pitchFamily="1" charset="0"/>
                  <a:ea typeface="ＭＳ Ｐゴシック" pitchFamily="34" charset="-128"/>
                </a:defRPr>
              </a:lvl4pPr>
              <a:lvl5pPr marL="2057400" indent="-228600" eaLnBrk="0" hangingPunct="0">
                <a:defRPr sz="2400">
                  <a:solidFill>
                    <a:schemeClr val="tx1"/>
                  </a:solidFill>
                  <a:latin typeface="Times" pitchFamily="1"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9pPr>
            </a:lstStyle>
            <a:p>
              <a:pPr algn="ctr">
                <a:spcBef>
                  <a:spcPct val="50000"/>
                </a:spcBef>
              </a:pPr>
              <a:r>
                <a:rPr lang="en-US" altLang="zh-CN" i="1">
                  <a:latin typeface="Helvetica" pitchFamily="1" charset="0"/>
                </a:rPr>
                <a:t>R</a:t>
              </a:r>
              <a:r>
                <a:rPr lang="en-US" altLang="zh-CN" i="1" baseline="-25000">
                  <a:latin typeface="Helvetica" pitchFamily="1" charset="0"/>
                </a:rPr>
                <a:t>j</a:t>
              </a:r>
              <a:endParaRPr lang="en-US" altLang="zh-CN" i="1">
                <a:latin typeface="Helvetica" pitchFamily="1" charset="0"/>
              </a:endParaRPr>
            </a:p>
          </p:txBody>
        </p:sp>
      </p:grpSp>
      <p:grpSp>
        <p:nvGrpSpPr>
          <p:cNvPr id="64519" name="Group 21"/>
          <p:cNvGrpSpPr>
            <a:grpSpLocks/>
          </p:cNvGrpSpPr>
          <p:nvPr/>
        </p:nvGrpSpPr>
        <p:grpSpPr bwMode="auto">
          <a:xfrm>
            <a:off x="5796136" y="4937924"/>
            <a:ext cx="2699624" cy="1551588"/>
            <a:chOff x="2304" y="3504"/>
            <a:chExt cx="776" cy="446"/>
          </a:xfrm>
        </p:grpSpPr>
        <p:sp>
          <p:nvSpPr>
            <p:cNvPr id="64520" name="Oval 22"/>
            <p:cNvSpPr>
              <a:spLocks noChangeArrowheads="1"/>
            </p:cNvSpPr>
            <p:nvPr/>
          </p:nvSpPr>
          <p:spPr bwMode="auto">
            <a:xfrm>
              <a:off x="2304" y="3504"/>
              <a:ext cx="312" cy="312"/>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zh-CN" sz="3200" i="1">
                  <a:solidFill>
                    <a:schemeClr val="bg1"/>
                  </a:solidFill>
                  <a:latin typeface="Helvetica" pitchFamily="1" charset="0"/>
                </a:rPr>
                <a:t>P</a:t>
              </a:r>
              <a:r>
                <a:rPr lang="en-US" altLang="zh-CN" sz="3200" i="1" baseline="-25000">
                  <a:solidFill>
                    <a:schemeClr val="bg1"/>
                  </a:solidFill>
                  <a:latin typeface="Helvetica" pitchFamily="1" charset="0"/>
                </a:rPr>
                <a:t>i</a:t>
              </a:r>
              <a:endParaRPr lang="en-US" altLang="zh-CN" sz="3200">
                <a:solidFill>
                  <a:schemeClr val="bg1"/>
                </a:solidFill>
                <a:latin typeface="Helvetica" pitchFamily="1" charset="0"/>
              </a:endParaRPr>
            </a:p>
          </p:txBody>
        </p:sp>
        <p:grpSp>
          <p:nvGrpSpPr>
            <p:cNvPr id="64521" name="Group 23"/>
            <p:cNvGrpSpPr>
              <a:grpSpLocks/>
            </p:cNvGrpSpPr>
            <p:nvPr/>
          </p:nvGrpSpPr>
          <p:grpSpPr bwMode="auto">
            <a:xfrm>
              <a:off x="2804" y="3544"/>
              <a:ext cx="276" cy="264"/>
              <a:chOff x="2666" y="1966"/>
              <a:chExt cx="276" cy="264"/>
            </a:xfrm>
          </p:grpSpPr>
          <p:sp>
            <p:nvSpPr>
              <p:cNvPr id="64524" name="Rectangle 2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5" name="Rectangle 2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6" name="Rectangle 2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7" name="Rectangle 2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8" name="Rectangle 2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sp>
          <p:nvSpPr>
            <p:cNvPr id="64522" name="Line 29"/>
            <p:cNvSpPr>
              <a:spLocks noChangeShapeType="1"/>
            </p:cNvSpPr>
            <p:nvPr/>
          </p:nvSpPr>
          <p:spPr bwMode="auto">
            <a:xfrm flipH="1">
              <a:off x="2598" y="3628"/>
              <a:ext cx="307" cy="7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3200"/>
            </a:p>
          </p:txBody>
        </p:sp>
        <p:sp>
          <p:nvSpPr>
            <p:cNvPr id="64523" name="Text Box 30"/>
            <p:cNvSpPr txBox="1">
              <a:spLocks noChangeArrowheads="1"/>
            </p:cNvSpPr>
            <p:nvPr/>
          </p:nvSpPr>
          <p:spPr bwMode="auto">
            <a:xfrm>
              <a:off x="2878" y="3817"/>
              <a:ext cx="130"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1" charset="0"/>
                  <a:ea typeface="ＭＳ Ｐゴシック" pitchFamily="34" charset="-128"/>
                </a:defRPr>
              </a:lvl1pPr>
              <a:lvl2pPr marL="742950" indent="-285750" eaLnBrk="0" hangingPunct="0">
                <a:defRPr sz="2400">
                  <a:solidFill>
                    <a:schemeClr val="tx1"/>
                  </a:solidFill>
                  <a:latin typeface="Times" pitchFamily="1" charset="0"/>
                  <a:ea typeface="ＭＳ Ｐゴシック" pitchFamily="34" charset="-128"/>
                </a:defRPr>
              </a:lvl2pPr>
              <a:lvl3pPr marL="1143000" indent="-228600" eaLnBrk="0" hangingPunct="0">
                <a:defRPr sz="2400">
                  <a:solidFill>
                    <a:schemeClr val="tx1"/>
                  </a:solidFill>
                  <a:latin typeface="Times" pitchFamily="1" charset="0"/>
                  <a:ea typeface="ＭＳ Ｐゴシック" pitchFamily="34" charset="-128"/>
                </a:defRPr>
              </a:lvl3pPr>
              <a:lvl4pPr marL="1600200" indent="-228600" eaLnBrk="0" hangingPunct="0">
                <a:defRPr sz="2400">
                  <a:solidFill>
                    <a:schemeClr val="tx1"/>
                  </a:solidFill>
                  <a:latin typeface="Times" pitchFamily="1" charset="0"/>
                  <a:ea typeface="ＭＳ Ｐゴシック" pitchFamily="34" charset="-128"/>
                </a:defRPr>
              </a:lvl4pPr>
              <a:lvl5pPr marL="2057400" indent="-228600" eaLnBrk="0" hangingPunct="0">
                <a:defRPr sz="2400">
                  <a:solidFill>
                    <a:schemeClr val="tx1"/>
                  </a:solidFill>
                  <a:latin typeface="Times" pitchFamily="1"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9pPr>
            </a:lstStyle>
            <a:p>
              <a:pPr algn="ctr">
                <a:spcBef>
                  <a:spcPct val="50000"/>
                </a:spcBef>
              </a:pPr>
              <a:r>
                <a:rPr lang="en-US" altLang="zh-CN" i="1">
                  <a:latin typeface="Helvetica" pitchFamily="1" charset="0"/>
                </a:rPr>
                <a:t>R</a:t>
              </a:r>
              <a:r>
                <a:rPr lang="en-US" altLang="zh-CN" i="1" baseline="-25000">
                  <a:latin typeface="Helvetica" pitchFamily="1" charset="0"/>
                </a:rPr>
                <a:t>j</a:t>
              </a:r>
              <a:endParaRPr lang="en-US" altLang="zh-CN" i="1">
                <a:latin typeface="Helvetica" pitchFamily="1" charset="0"/>
              </a:endParaRPr>
            </a:p>
          </p:txBody>
        </p:sp>
      </p:grpSp>
      <p:sp>
        <p:nvSpPr>
          <p:cNvPr id="2" name="日期占位符 1"/>
          <p:cNvSpPr>
            <a:spLocks noGrp="1"/>
          </p:cNvSpPr>
          <p:nvPr>
            <p:ph type="dt" sz="half" idx="10"/>
          </p:nvPr>
        </p:nvSpPr>
        <p:spPr/>
        <p:txBody>
          <a:bodyPr/>
          <a:lstStyle/>
          <a:p>
            <a:fld id="{F0188BBE-B25C-144A-8492-55D311C9CD6E}"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340873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5287" t="926" r="25287" b="1532"/>
          <a:stretch>
            <a:fillRect/>
          </a:stretch>
        </p:blipFill>
        <p:spPr bwMode="auto">
          <a:xfrm>
            <a:off x="2692400" y="1196752"/>
            <a:ext cx="3597275" cy="5327650"/>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5539" name="Rectangle 4"/>
          <p:cNvSpPr>
            <a:spLocks noGrp="1" noChangeArrowheads="1"/>
          </p:cNvSpPr>
          <p:nvPr>
            <p:ph type="title"/>
          </p:nvPr>
        </p:nvSpPr>
        <p:spPr/>
        <p:txBody>
          <a:bodyPr/>
          <a:lstStyle/>
          <a:p>
            <a:r>
              <a:rPr lang="zh-CN" altLang="en-US"/>
              <a:t>资源分配图实例</a:t>
            </a:r>
            <a:endParaRPr lang="en-US" altLang="zh-CN" dirty="0"/>
          </a:p>
        </p:txBody>
      </p:sp>
      <p:sp>
        <p:nvSpPr>
          <p:cNvPr id="2" name="日期占位符 1"/>
          <p:cNvSpPr>
            <a:spLocks noGrp="1"/>
          </p:cNvSpPr>
          <p:nvPr>
            <p:ph type="dt" sz="half" idx="10"/>
          </p:nvPr>
        </p:nvSpPr>
        <p:spPr/>
        <p:txBody>
          <a:bodyPr/>
          <a:lstStyle/>
          <a:p>
            <a:fld id="{2A2E1D4A-F684-C44B-9223-DDEFAF25022E}"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7625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5067" t="934" r="25284" b="1547"/>
          <a:stretch>
            <a:fillRect/>
          </a:stretch>
        </p:blipFill>
        <p:spPr bwMode="auto">
          <a:xfrm>
            <a:off x="2578100" y="1198265"/>
            <a:ext cx="3501917" cy="5158085"/>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6563" name="Rectangle 4"/>
          <p:cNvSpPr>
            <a:spLocks noGrp="1" noChangeArrowheads="1"/>
          </p:cNvSpPr>
          <p:nvPr>
            <p:ph type="title"/>
          </p:nvPr>
        </p:nvSpPr>
        <p:spPr/>
        <p:txBody>
          <a:bodyPr/>
          <a:lstStyle/>
          <a:p>
            <a:r>
              <a:rPr lang="zh-CN" altLang="en-US"/>
              <a:t>资源分配图（死锁）</a:t>
            </a:r>
            <a:endParaRPr lang="en-US" altLang="zh-CN" dirty="0"/>
          </a:p>
        </p:txBody>
      </p:sp>
      <p:sp>
        <p:nvSpPr>
          <p:cNvPr id="2" name="日期占位符 1"/>
          <p:cNvSpPr>
            <a:spLocks noGrp="1"/>
          </p:cNvSpPr>
          <p:nvPr>
            <p:ph type="dt" sz="half" idx="10"/>
          </p:nvPr>
        </p:nvSpPr>
        <p:spPr/>
        <p:txBody>
          <a:bodyPr/>
          <a:lstStyle/>
          <a:p>
            <a:fld id="{1048669F-50F5-4D42-BE44-37A5A66F1AB3}"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337051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0947" t="906" r="21393" b="906"/>
          <a:stretch>
            <a:fillRect/>
          </a:stretch>
        </p:blipFill>
        <p:spPr bwMode="auto">
          <a:xfrm>
            <a:off x="2373313" y="1268760"/>
            <a:ext cx="4271962" cy="5472112"/>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7587" name="Rectangle 6"/>
          <p:cNvSpPr>
            <a:spLocks noGrp="1" noChangeArrowheads="1"/>
          </p:cNvSpPr>
          <p:nvPr>
            <p:ph type="title"/>
          </p:nvPr>
        </p:nvSpPr>
        <p:spPr/>
        <p:txBody>
          <a:bodyPr/>
          <a:lstStyle/>
          <a:p>
            <a:r>
              <a:rPr lang="zh-CN" altLang="en-US"/>
              <a:t>带环但无死锁的资源分配图</a:t>
            </a:r>
            <a:endParaRPr lang="en-US" altLang="zh-CN" dirty="0"/>
          </a:p>
        </p:txBody>
      </p:sp>
      <p:sp>
        <p:nvSpPr>
          <p:cNvPr id="2" name="日期占位符 1"/>
          <p:cNvSpPr>
            <a:spLocks noGrp="1"/>
          </p:cNvSpPr>
          <p:nvPr>
            <p:ph type="dt" sz="half" idx="10"/>
          </p:nvPr>
        </p:nvSpPr>
        <p:spPr/>
        <p:txBody>
          <a:bodyPr/>
          <a:lstStyle/>
          <a:p>
            <a:fld id="{24E1059C-724E-5840-8A1F-A5473EEA7273}"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322984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dirty="0"/>
              <a:t>死锁的充要条件</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4173878399"/>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005EE0B-514C-BE4F-AF07-19248644D281}"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406399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dirty="0"/>
              <a:t>死锁的充要条件</a:t>
            </a:r>
          </a:p>
        </p:txBody>
      </p:sp>
      <p:sp>
        <p:nvSpPr>
          <p:cNvPr id="276483" name="Rectangle 3"/>
          <p:cNvSpPr>
            <a:spLocks noGrp="1" noChangeArrowheads="1"/>
          </p:cNvSpPr>
          <p:nvPr>
            <p:ph type="body" idx="1"/>
          </p:nvPr>
        </p:nvSpPr>
        <p:spPr/>
        <p:txBody>
          <a:bodyPr>
            <a:normAutofit fontScale="92500"/>
          </a:bodyPr>
          <a:lstStyle/>
          <a:p>
            <a:r>
              <a:rPr lang="zh-CN" altLang="en-US" dirty="0"/>
              <a:t>互斥条件</a:t>
            </a:r>
          </a:p>
          <a:p>
            <a:pPr lvl="1"/>
            <a:r>
              <a:rPr lang="zh-CN" altLang="en-US" dirty="0"/>
              <a:t>进程对所分配到的资源进行排它性使用。如果此时还有其它进程申请该资源，则只能阻塞，直至占有该资源的进程释放。</a:t>
            </a:r>
          </a:p>
          <a:p>
            <a:r>
              <a:rPr lang="zh-CN" altLang="en-US" dirty="0"/>
              <a:t>占有且等待（请求和保持条件）</a:t>
            </a:r>
          </a:p>
          <a:p>
            <a:pPr lvl="1"/>
            <a:r>
              <a:rPr lang="zh-CN" altLang="en-US" dirty="0"/>
              <a:t>进程已经占有了至少一个资源，又提出了新的资源要求，而该资源已被其它进程占有，此时请求进程阻塞，且对已经获得的其它资源保持不放。</a:t>
            </a:r>
          </a:p>
          <a:p>
            <a:pPr lvl="1"/>
            <a:endParaRPr lang="zh-CN" altLang="en-US" dirty="0"/>
          </a:p>
        </p:txBody>
      </p:sp>
      <p:sp>
        <p:nvSpPr>
          <p:cNvPr id="2" name="日期占位符 1"/>
          <p:cNvSpPr>
            <a:spLocks noGrp="1"/>
          </p:cNvSpPr>
          <p:nvPr>
            <p:ph type="dt" sz="half" idx="10"/>
          </p:nvPr>
        </p:nvSpPr>
        <p:spPr/>
        <p:txBody>
          <a:bodyPr/>
          <a:lstStyle/>
          <a:p>
            <a:fld id="{105CE7ED-D56C-AC42-8191-6CB0E0D57B2A}"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373831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dirty="0"/>
              <a:t>死锁的充要条件</a:t>
            </a:r>
          </a:p>
        </p:txBody>
      </p:sp>
      <p:sp>
        <p:nvSpPr>
          <p:cNvPr id="276483" name="Rectangle 3"/>
          <p:cNvSpPr>
            <a:spLocks noGrp="1" noChangeArrowheads="1"/>
          </p:cNvSpPr>
          <p:nvPr>
            <p:ph type="body" idx="1"/>
          </p:nvPr>
        </p:nvSpPr>
        <p:spPr/>
        <p:txBody>
          <a:bodyPr>
            <a:normAutofit/>
          </a:bodyPr>
          <a:lstStyle/>
          <a:p>
            <a:r>
              <a:rPr lang="zh-CN" altLang="en-US" dirty="0"/>
              <a:t>非抢占（非剥夺）条件</a:t>
            </a:r>
          </a:p>
          <a:p>
            <a:pPr lvl="1"/>
            <a:r>
              <a:rPr lang="zh-CN" altLang="en-US" dirty="0"/>
              <a:t>进程已获得的资源，在未使用完之前，不能被剥夺，只能在使用完时由自己释放。</a:t>
            </a:r>
          </a:p>
          <a:p>
            <a:r>
              <a:rPr lang="zh-CN" altLang="en-US" dirty="0">
                <a:solidFill>
                  <a:schemeClr val="accent2"/>
                </a:solidFill>
              </a:rPr>
              <a:t>循环等待条件</a:t>
            </a:r>
          </a:p>
          <a:p>
            <a:pPr lvl="1"/>
            <a:r>
              <a:rPr lang="zh-CN" altLang="en-US" dirty="0">
                <a:solidFill>
                  <a:schemeClr val="accent2"/>
                </a:solidFill>
              </a:rPr>
              <a:t>在发生死锁时，必然存在一个进程</a:t>
            </a:r>
            <a:r>
              <a:rPr lang="en-US" altLang="zh-CN" dirty="0">
                <a:solidFill>
                  <a:schemeClr val="accent2"/>
                </a:solidFill>
              </a:rPr>
              <a:t>—</a:t>
            </a:r>
            <a:r>
              <a:rPr lang="zh-CN" altLang="en-US" dirty="0">
                <a:solidFill>
                  <a:schemeClr val="accent2"/>
                </a:solidFill>
              </a:rPr>
              <a:t>资源的封闭的环形链。</a:t>
            </a:r>
          </a:p>
          <a:p>
            <a:pPr lvl="1"/>
            <a:endParaRPr lang="zh-CN" altLang="en-US" dirty="0"/>
          </a:p>
        </p:txBody>
      </p:sp>
      <p:sp>
        <p:nvSpPr>
          <p:cNvPr id="2" name="日期占位符 1"/>
          <p:cNvSpPr>
            <a:spLocks noGrp="1"/>
          </p:cNvSpPr>
          <p:nvPr>
            <p:ph type="dt" sz="half" idx="10"/>
          </p:nvPr>
        </p:nvSpPr>
        <p:spPr/>
        <p:txBody>
          <a:bodyPr/>
          <a:lstStyle/>
          <a:p>
            <a:fld id="{0A5FA2C4-783D-9645-8886-AA0FF474B3F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54898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zh-CN" altLang="en-US" dirty="0"/>
              <a:t>处理死锁的基本方法 </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1206883889"/>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BFC0DA2-2EC9-EC4A-A89A-99BBD2E189CB}"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19</a:t>
            </a:fld>
            <a:endParaRPr lang="zh-CN" altLang="en-US"/>
          </a:p>
        </p:txBody>
      </p:sp>
    </p:spTree>
    <p:extLst>
      <p:ext uri="{BB962C8B-B14F-4D97-AF65-F5344CB8AC3E}">
        <p14:creationId xmlns:p14="http://schemas.microsoft.com/office/powerpoint/2010/main" val="33051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实例一</a:t>
            </a:r>
          </a:p>
        </p:txBody>
      </p:sp>
      <p:sp>
        <p:nvSpPr>
          <p:cNvPr id="4" name="日期占位符 3"/>
          <p:cNvSpPr>
            <a:spLocks noGrp="1"/>
          </p:cNvSpPr>
          <p:nvPr>
            <p:ph type="dt" sz="half" idx="10"/>
          </p:nvPr>
        </p:nvSpPr>
        <p:spPr/>
        <p:txBody>
          <a:bodyPr/>
          <a:lstStyle/>
          <a:p>
            <a:fld id="{DA2E64CC-0B8B-0243-BE3F-1453E0FFE7C9}"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pic>
        <p:nvPicPr>
          <p:cNvPr id="3" name="图片 2"/>
          <p:cNvPicPr>
            <a:picLocks noChangeAspect="1"/>
          </p:cNvPicPr>
          <p:nvPr/>
        </p:nvPicPr>
        <p:blipFill>
          <a:blip r:embed="rId2"/>
          <a:stretch>
            <a:fillRect/>
          </a:stretch>
        </p:blipFill>
        <p:spPr>
          <a:xfrm>
            <a:off x="971600" y="2060848"/>
            <a:ext cx="6876256" cy="3389173"/>
          </a:xfrm>
          <a:prstGeom prst="rect">
            <a:avLst/>
          </a:prstGeom>
        </p:spPr>
      </p:pic>
    </p:spTree>
    <p:extLst>
      <p:ext uri="{BB962C8B-B14F-4D97-AF65-F5344CB8AC3E}">
        <p14:creationId xmlns:p14="http://schemas.microsoft.com/office/powerpoint/2010/main" val="149871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normAutofit/>
          </a:bodyPr>
          <a:lstStyle/>
          <a:p>
            <a:r>
              <a:rPr lang="zh-CN" altLang="en-US" dirty="0"/>
              <a:t>死锁预防</a:t>
            </a:r>
            <a:endParaRPr lang="en-US" altLang="zh-CN" dirty="0"/>
          </a:p>
        </p:txBody>
      </p:sp>
      <p:sp>
        <p:nvSpPr>
          <p:cNvPr id="279555" name="Rectangle 3"/>
          <p:cNvSpPr>
            <a:spLocks noGrp="1" noChangeArrowheads="1"/>
          </p:cNvSpPr>
          <p:nvPr>
            <p:ph idx="1"/>
          </p:nvPr>
        </p:nvSpPr>
        <p:spPr/>
        <p:txBody>
          <a:bodyPr>
            <a:normAutofit fontScale="77500" lnSpcReduction="20000"/>
          </a:bodyPr>
          <a:lstStyle/>
          <a:p>
            <a:r>
              <a:rPr lang="zh-CN" altLang="en-US" dirty="0"/>
              <a:t>通过限制申请资源的方法来破坏产生死锁的条件</a:t>
            </a:r>
          </a:p>
          <a:p>
            <a:r>
              <a:rPr lang="zh-CN" altLang="en-US" dirty="0"/>
              <a:t>互斥条件</a:t>
            </a:r>
          </a:p>
          <a:p>
            <a:pPr lvl="1"/>
            <a:r>
              <a:rPr lang="zh-CN" altLang="en-US" dirty="0"/>
              <a:t>由资源的固有特性所决定，不能被破坏。</a:t>
            </a:r>
          </a:p>
          <a:p>
            <a:r>
              <a:rPr lang="zh-CN" altLang="en-US" dirty="0"/>
              <a:t>打破“占有和等待”</a:t>
            </a:r>
          </a:p>
          <a:p>
            <a:pPr lvl="1"/>
            <a:r>
              <a:rPr lang="zh-CN" altLang="en-US" dirty="0"/>
              <a:t>进程开始运行前一次性地申请全部资源，启动后不再申请。</a:t>
            </a:r>
          </a:p>
          <a:p>
            <a:pPr lvl="1"/>
            <a:r>
              <a:rPr lang="zh-CN" altLang="en-US" dirty="0"/>
              <a:t>优点: 简单、易于实现、安全</a:t>
            </a:r>
          </a:p>
          <a:p>
            <a:pPr lvl="1"/>
            <a:r>
              <a:rPr lang="zh-CN" altLang="en-US" dirty="0"/>
              <a:t>缺点: </a:t>
            </a:r>
          </a:p>
          <a:p>
            <a:pPr lvl="2"/>
            <a:r>
              <a:rPr lang="zh-CN" altLang="en-US" dirty="0"/>
              <a:t>无法预知所需资源的全集</a:t>
            </a:r>
            <a:endParaRPr lang="en-US" altLang="zh-CN" dirty="0"/>
          </a:p>
          <a:p>
            <a:pPr lvl="2"/>
            <a:r>
              <a:rPr lang="zh-CN" altLang="en-US" dirty="0"/>
              <a:t>进程可能被阻塞很长时间，等待资源，发生饥饿</a:t>
            </a:r>
          </a:p>
          <a:p>
            <a:pPr lvl="2"/>
            <a:r>
              <a:rPr lang="zh-CN" altLang="en-US" dirty="0"/>
              <a:t>资源严重浪费（某个资源可能只用极短时间）</a:t>
            </a:r>
            <a:endParaRPr lang="en-US" altLang="zh-CN" dirty="0"/>
          </a:p>
        </p:txBody>
      </p:sp>
      <p:sp>
        <p:nvSpPr>
          <p:cNvPr id="2" name="日期占位符 1"/>
          <p:cNvSpPr>
            <a:spLocks noGrp="1"/>
          </p:cNvSpPr>
          <p:nvPr>
            <p:ph type="dt" sz="half" idx="10"/>
          </p:nvPr>
        </p:nvSpPr>
        <p:spPr/>
        <p:txBody>
          <a:bodyPr/>
          <a:lstStyle/>
          <a:p>
            <a:fld id="{896B1F34-BE74-B441-B832-62522587D3E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99030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dirty="0"/>
              <a:t>死锁预防</a:t>
            </a:r>
          </a:p>
        </p:txBody>
      </p:sp>
      <p:sp>
        <p:nvSpPr>
          <p:cNvPr id="280579" name="Rectangle 3"/>
          <p:cNvSpPr>
            <a:spLocks noGrp="1" noChangeArrowheads="1"/>
          </p:cNvSpPr>
          <p:nvPr>
            <p:ph idx="1"/>
          </p:nvPr>
        </p:nvSpPr>
        <p:spPr/>
        <p:txBody>
          <a:bodyPr>
            <a:normAutofit fontScale="85000" lnSpcReduction="20000"/>
          </a:bodyPr>
          <a:lstStyle/>
          <a:p>
            <a:r>
              <a:rPr lang="zh-CN" altLang="en-US" dirty="0"/>
              <a:t>打破“非抢占”</a:t>
            </a:r>
          </a:p>
          <a:p>
            <a:pPr marL="1028700" lvl="1" indent="-514350">
              <a:buFont typeface="+mj-lt"/>
              <a:buAutoNum type="arabicPeriod"/>
            </a:pPr>
            <a:r>
              <a:rPr lang="zh-CN" altLang="en-US" dirty="0"/>
              <a:t>资源拥有者拒绝其它请求后释放资源，或</a:t>
            </a:r>
            <a:endParaRPr lang="en-US" altLang="zh-CN" dirty="0"/>
          </a:p>
          <a:p>
            <a:pPr marL="1028700" lvl="1" indent="-514350">
              <a:buFont typeface="+mj-lt"/>
              <a:buAutoNum type="arabicPeriod"/>
            </a:pPr>
            <a:r>
              <a:rPr lang="zh-CN" altLang="en-US" dirty="0"/>
              <a:t>从被申请资源拥有者处抢占</a:t>
            </a:r>
          </a:p>
          <a:p>
            <a:r>
              <a:rPr lang="zh-CN" altLang="en-US" dirty="0"/>
              <a:t>适用条件</a:t>
            </a:r>
          </a:p>
          <a:p>
            <a:pPr lvl="1"/>
            <a:r>
              <a:rPr lang="zh-CN" altLang="en-US" dirty="0"/>
              <a:t>资源的状态可保存和恢复，如</a:t>
            </a:r>
            <a:r>
              <a:rPr lang="en-US" altLang="zh-CN" dirty="0"/>
              <a:t>CPU</a:t>
            </a:r>
            <a:r>
              <a:rPr lang="zh-CN" altLang="en-US" dirty="0"/>
              <a:t>寄存器、内存空间，不适用于打印机、磁带机</a:t>
            </a:r>
          </a:p>
          <a:p>
            <a:r>
              <a:rPr lang="zh-CN" altLang="en-US" dirty="0"/>
              <a:t>缺点</a:t>
            </a:r>
          </a:p>
          <a:p>
            <a:pPr lvl="1"/>
            <a:r>
              <a:rPr lang="zh-CN" altLang="en-US" dirty="0"/>
              <a:t>实现复杂，代价大，反复申请/释放资源，周转时间长，系统吞吐量低</a:t>
            </a:r>
            <a:endParaRPr lang="en-US" altLang="zh-CN" dirty="0"/>
          </a:p>
          <a:p>
            <a:pPr lvl="1"/>
            <a:r>
              <a:rPr lang="en-US" altLang="zh-CN" dirty="0"/>
              <a:t>undo</a:t>
            </a:r>
            <a:r>
              <a:rPr lang="zh-CN" altLang="en-US" dirty="0"/>
              <a:t>、</a:t>
            </a:r>
            <a:r>
              <a:rPr lang="en-US" altLang="zh-CN" dirty="0"/>
              <a:t>redo</a:t>
            </a:r>
            <a:endParaRPr lang="zh-CN" altLang="en-US" dirty="0"/>
          </a:p>
        </p:txBody>
      </p:sp>
      <p:sp>
        <p:nvSpPr>
          <p:cNvPr id="2" name="日期占位符 1"/>
          <p:cNvSpPr>
            <a:spLocks noGrp="1"/>
          </p:cNvSpPr>
          <p:nvPr>
            <p:ph type="dt" sz="half" idx="10"/>
          </p:nvPr>
        </p:nvSpPr>
        <p:spPr/>
        <p:txBody>
          <a:bodyPr/>
          <a:lstStyle/>
          <a:p>
            <a:fld id="{480C3824-1165-4148-B7B5-3C4CBA42D8A6}"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154014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dirty="0"/>
              <a:t>死锁预防</a:t>
            </a:r>
          </a:p>
        </p:txBody>
      </p:sp>
      <p:sp>
        <p:nvSpPr>
          <p:cNvPr id="281603" name="Rectangle 3"/>
          <p:cNvSpPr>
            <a:spLocks noGrp="1" noChangeArrowheads="1"/>
          </p:cNvSpPr>
          <p:nvPr>
            <p:ph idx="1"/>
          </p:nvPr>
        </p:nvSpPr>
        <p:spPr/>
        <p:txBody>
          <a:bodyPr>
            <a:normAutofit fontScale="92500"/>
          </a:bodyPr>
          <a:lstStyle/>
          <a:p>
            <a:r>
              <a:rPr lang="zh-CN" altLang="en-US" dirty="0"/>
              <a:t>打破“环路等待” </a:t>
            </a:r>
          </a:p>
          <a:p>
            <a:pPr lvl="1"/>
            <a:r>
              <a:rPr lang="zh-CN" altLang="en-US" dirty="0"/>
              <a:t>系统把所有资源按类型进行线性排队。如输入机=1，打印机=2，磁带机=3，磁盘机=4;</a:t>
            </a:r>
          </a:p>
          <a:p>
            <a:pPr lvl="1"/>
            <a:r>
              <a:rPr lang="zh-CN" altLang="en-US" dirty="0"/>
              <a:t>所有进程对资源的请求必须严格按资源序号递增的顺序提出，保证任何时刻的资源分配图不出现环路</a:t>
            </a:r>
          </a:p>
          <a:p>
            <a:pPr lvl="1"/>
            <a:r>
              <a:rPr lang="zh-CN" altLang="en-US" dirty="0"/>
              <a:t>即：如果一个进程已经分配了</a:t>
            </a:r>
            <a:r>
              <a:rPr lang="en-US" altLang="zh-CN" dirty="0"/>
              <a:t>R</a:t>
            </a:r>
            <a:r>
              <a:rPr lang="zh-CN" altLang="en-US" dirty="0"/>
              <a:t>类型的资源，它接下来请求的资源只能是那些排在</a:t>
            </a:r>
            <a:r>
              <a:rPr lang="en-US" altLang="zh-CN" dirty="0"/>
              <a:t>R</a:t>
            </a:r>
            <a:r>
              <a:rPr lang="zh-CN" altLang="en-US" dirty="0"/>
              <a:t>类型之后的资源</a:t>
            </a:r>
          </a:p>
        </p:txBody>
      </p:sp>
      <p:sp>
        <p:nvSpPr>
          <p:cNvPr id="2" name="日期占位符 1"/>
          <p:cNvSpPr>
            <a:spLocks noGrp="1"/>
          </p:cNvSpPr>
          <p:nvPr>
            <p:ph type="dt" sz="half" idx="10"/>
          </p:nvPr>
        </p:nvSpPr>
        <p:spPr/>
        <p:txBody>
          <a:bodyPr/>
          <a:lstStyle/>
          <a:p>
            <a:fld id="{4BF140FB-0C2A-5246-877A-75F5483EB283}"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spTree>
    <p:extLst>
      <p:ext uri="{BB962C8B-B14F-4D97-AF65-F5344CB8AC3E}">
        <p14:creationId xmlns:p14="http://schemas.microsoft.com/office/powerpoint/2010/main" val="160670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死锁预防</a:t>
            </a:r>
          </a:p>
        </p:txBody>
      </p:sp>
      <p:sp>
        <p:nvSpPr>
          <p:cNvPr id="420867" name="Rectangle 3"/>
          <p:cNvSpPr>
            <a:spLocks noGrp="1" noChangeArrowheads="1"/>
          </p:cNvSpPr>
          <p:nvPr>
            <p:ph idx="1"/>
          </p:nvPr>
        </p:nvSpPr>
        <p:spPr/>
        <p:txBody>
          <a:bodyPr/>
          <a:lstStyle/>
          <a:p>
            <a:r>
              <a:rPr lang="zh-CN" altLang="en-US" dirty="0"/>
              <a:t>摒弃“环路等待” 方法的问题</a:t>
            </a:r>
          </a:p>
          <a:p>
            <a:pPr lvl="1"/>
            <a:r>
              <a:rPr lang="zh-CN" altLang="en-US" dirty="0"/>
              <a:t>资源变化：资源序号要稳定；</a:t>
            </a:r>
          </a:p>
          <a:p>
            <a:pPr lvl="1"/>
            <a:r>
              <a:rPr lang="zh-CN" altLang="en-US" dirty="0"/>
              <a:t>资源浪费：</a:t>
            </a:r>
            <a:endParaRPr lang="en-US" altLang="zh-CN" dirty="0"/>
          </a:p>
          <a:p>
            <a:pPr lvl="2"/>
            <a:r>
              <a:rPr lang="zh-CN" altLang="en-US" dirty="0"/>
              <a:t>只用第一个和最后一个资源；</a:t>
            </a:r>
            <a:endParaRPr lang="en-US" altLang="zh-CN" dirty="0"/>
          </a:p>
          <a:p>
            <a:pPr lvl="2"/>
            <a:r>
              <a:rPr lang="zh-CN" altLang="en-US" dirty="0"/>
              <a:t>使用顺序和申请顺序不一致；</a:t>
            </a:r>
            <a:endParaRPr lang="en-US" altLang="zh-CN" dirty="0"/>
          </a:p>
          <a:p>
            <a:pPr lvl="1"/>
            <a:r>
              <a:rPr lang="zh-CN" altLang="en-US" dirty="0"/>
              <a:t>程序设计：考虑申请顺序，编写困难。</a:t>
            </a:r>
            <a:endParaRPr lang="en-US" altLang="zh-CN" dirty="0"/>
          </a:p>
        </p:txBody>
      </p:sp>
      <p:sp>
        <p:nvSpPr>
          <p:cNvPr id="2" name="日期占位符 1"/>
          <p:cNvSpPr>
            <a:spLocks noGrp="1"/>
          </p:cNvSpPr>
          <p:nvPr>
            <p:ph type="dt" sz="half" idx="10"/>
          </p:nvPr>
        </p:nvSpPr>
        <p:spPr/>
        <p:txBody>
          <a:bodyPr/>
          <a:lstStyle/>
          <a:p>
            <a:fld id="{BED59D8E-6B39-304A-AF0B-519D7B195097}"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1713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dirty="0"/>
              <a:t>避免死锁</a:t>
            </a:r>
          </a:p>
        </p:txBody>
      </p:sp>
      <p:sp>
        <p:nvSpPr>
          <p:cNvPr id="128003" name="Rectangle 3"/>
          <p:cNvSpPr>
            <a:spLocks noGrp="1" noChangeArrowheads="1"/>
          </p:cNvSpPr>
          <p:nvPr>
            <p:ph idx="1"/>
          </p:nvPr>
        </p:nvSpPr>
        <p:spPr/>
        <p:txBody>
          <a:bodyPr>
            <a:normAutofit/>
          </a:bodyPr>
          <a:lstStyle/>
          <a:p>
            <a:r>
              <a:rPr lang="zh-CN" altLang="en-US" dirty="0"/>
              <a:t>不需事先破坏产生死锁的条件</a:t>
            </a:r>
            <a:endParaRPr lang="en-US" altLang="zh-CN" dirty="0"/>
          </a:p>
          <a:p>
            <a:r>
              <a:rPr lang="zh-CN" altLang="en-US" dirty="0"/>
              <a:t>在系统运行过程中，对进程发出的每一个资源申请进行检查，并根据检查结果决定是否分配资源，若分配后系统可能发生死锁，则不予分配（阻塞），否则予以分配。</a:t>
            </a:r>
          </a:p>
          <a:p>
            <a:r>
              <a:rPr lang="zh-CN" altLang="en-US" dirty="0"/>
              <a:t>防止系统进入不安全状态</a:t>
            </a:r>
            <a:r>
              <a:rPr lang="en-US" altLang="zh-CN" dirty="0"/>
              <a:t>, </a:t>
            </a:r>
            <a:r>
              <a:rPr lang="zh-CN" altLang="en-US" dirty="0"/>
              <a:t>从而避免发生死锁。</a:t>
            </a:r>
          </a:p>
        </p:txBody>
      </p:sp>
      <p:sp>
        <p:nvSpPr>
          <p:cNvPr id="2" name="日期占位符 1"/>
          <p:cNvSpPr>
            <a:spLocks noGrp="1"/>
          </p:cNvSpPr>
          <p:nvPr>
            <p:ph type="dt" sz="half" idx="10"/>
          </p:nvPr>
        </p:nvSpPr>
        <p:spPr/>
        <p:txBody>
          <a:bodyPr/>
          <a:lstStyle/>
          <a:p>
            <a:fld id="{8EEB49B1-FA17-DA41-9A2C-8BA7F3BE887C}"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0483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安全状态（</a:t>
            </a:r>
            <a:r>
              <a:rPr lang="en-US" altLang="zh-CN" dirty="0"/>
              <a:t>Safe State</a:t>
            </a:r>
            <a:r>
              <a:rPr lang="zh-CN" altLang="en-US" dirty="0"/>
              <a:t>）</a:t>
            </a:r>
          </a:p>
        </p:txBody>
      </p:sp>
      <p:sp>
        <p:nvSpPr>
          <p:cNvPr id="284675" name="Rectangle 3"/>
          <p:cNvSpPr>
            <a:spLocks noGrp="1" noChangeArrowheads="1"/>
          </p:cNvSpPr>
          <p:nvPr>
            <p:ph type="body" idx="1"/>
          </p:nvPr>
        </p:nvSpPr>
        <p:spPr/>
        <p:txBody>
          <a:bodyPr>
            <a:normAutofit/>
          </a:bodyPr>
          <a:lstStyle/>
          <a:p>
            <a:r>
              <a:rPr lang="zh-CN" altLang="en-US" dirty="0"/>
              <a:t>安全序列</a:t>
            </a:r>
            <a:r>
              <a:rPr lang="en-US" altLang="en-US" dirty="0"/>
              <a:t>：</a:t>
            </a:r>
            <a:r>
              <a:rPr lang="zh-CN" altLang="en-US" dirty="0"/>
              <a:t>一个进程序列{</a:t>
            </a:r>
            <a:r>
              <a:rPr lang="en-US" altLang="zh-CN" dirty="0"/>
              <a:t>P1，…，</a:t>
            </a:r>
            <a:r>
              <a:rPr lang="en-US" altLang="zh-CN" dirty="0" err="1"/>
              <a:t>Pn</a:t>
            </a:r>
            <a:r>
              <a:rPr lang="en-US" altLang="zh-CN" dirty="0"/>
              <a:t>}</a:t>
            </a:r>
            <a:r>
              <a:rPr lang="zh-CN" altLang="en-US" dirty="0"/>
              <a:t>是安全的，如果对于每一个进程</a:t>
            </a:r>
            <a:r>
              <a:rPr lang="en-US" altLang="zh-CN" dirty="0"/>
              <a:t>Pi(1</a:t>
            </a:r>
            <a:r>
              <a:rPr lang="en-US" altLang="zh-CN" dirty="0">
                <a:sym typeface="Math B"/>
              </a:rPr>
              <a:t>≤</a:t>
            </a:r>
            <a:r>
              <a:rPr lang="en-US" altLang="zh-CN" dirty="0"/>
              <a:t>i</a:t>
            </a:r>
            <a:r>
              <a:rPr lang="en-US" altLang="zh-CN" dirty="0">
                <a:sym typeface="Math B"/>
              </a:rPr>
              <a:t>≤</a:t>
            </a:r>
            <a:r>
              <a:rPr lang="en-US" altLang="zh-CN" dirty="0"/>
              <a:t>n），</a:t>
            </a:r>
            <a:r>
              <a:rPr lang="zh-CN" altLang="en-US" dirty="0"/>
              <a:t>它</a:t>
            </a:r>
            <a:r>
              <a:rPr lang="zh-CN" altLang="en-US" dirty="0">
                <a:solidFill>
                  <a:schemeClr val="accent2"/>
                </a:solidFill>
              </a:rPr>
              <a:t>尚需要的资源量</a:t>
            </a:r>
            <a:r>
              <a:rPr lang="zh-CN" altLang="en-US" dirty="0"/>
              <a:t>不超过系统</a:t>
            </a:r>
            <a:r>
              <a:rPr lang="zh-CN" altLang="en-US" dirty="0">
                <a:solidFill>
                  <a:srgbClr val="C00000"/>
                </a:solidFill>
              </a:rPr>
              <a:t>当前剩余资源量</a:t>
            </a:r>
            <a:r>
              <a:rPr lang="zh-CN" altLang="en-US" dirty="0"/>
              <a:t>与所有进程</a:t>
            </a:r>
            <a:r>
              <a:rPr lang="en-US" altLang="zh-CN" dirty="0" err="1"/>
              <a:t>Pj</a:t>
            </a:r>
            <a:r>
              <a:rPr lang="en-US" altLang="zh-CN" dirty="0"/>
              <a:t> (j &lt; </a:t>
            </a:r>
            <a:r>
              <a:rPr lang="en-US" altLang="zh-CN" dirty="0" err="1"/>
              <a:t>i</a:t>
            </a:r>
            <a:r>
              <a:rPr lang="en-US" altLang="zh-CN" dirty="0"/>
              <a:t> )</a:t>
            </a:r>
            <a:r>
              <a:rPr lang="zh-CN" altLang="en-US" dirty="0"/>
              <a:t>当前</a:t>
            </a:r>
            <a:r>
              <a:rPr lang="zh-CN" altLang="en-US" dirty="0">
                <a:solidFill>
                  <a:srgbClr val="C00000"/>
                </a:solidFill>
              </a:rPr>
              <a:t>占有资源量之和</a:t>
            </a:r>
            <a:r>
              <a:rPr lang="zh-CN" altLang="en-US" dirty="0"/>
              <a:t>。</a:t>
            </a:r>
          </a:p>
          <a:p>
            <a:r>
              <a:rPr lang="zh-CN" altLang="en-US" dirty="0"/>
              <a:t>安全状态</a:t>
            </a:r>
            <a:r>
              <a:rPr lang="en-US" altLang="en-US" dirty="0"/>
              <a:t>：</a:t>
            </a:r>
            <a:r>
              <a:rPr lang="zh-CN" altLang="en-US" dirty="0"/>
              <a:t>存在安全序列的系统状态。</a:t>
            </a:r>
            <a:endParaRPr lang="en-US" altLang="zh-CN" dirty="0"/>
          </a:p>
        </p:txBody>
      </p:sp>
      <p:sp>
        <p:nvSpPr>
          <p:cNvPr id="2" name="日期占位符 1"/>
          <p:cNvSpPr>
            <a:spLocks noGrp="1"/>
          </p:cNvSpPr>
          <p:nvPr>
            <p:ph type="dt" sz="half" idx="10"/>
          </p:nvPr>
        </p:nvSpPr>
        <p:spPr/>
        <p:txBody>
          <a:bodyPr/>
          <a:lstStyle/>
          <a:p>
            <a:fld id="{5FB2FC13-F084-164D-902C-01B07BB5CFEC}"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790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en-US" dirty="0"/>
              <a:t>安全状态</a:t>
            </a:r>
          </a:p>
        </p:txBody>
      </p:sp>
      <p:sp>
        <p:nvSpPr>
          <p:cNvPr id="450563" name="Rectangle 3"/>
          <p:cNvSpPr>
            <a:spLocks noGrp="1" noChangeArrowheads="1"/>
          </p:cNvSpPr>
          <p:nvPr>
            <p:ph type="body" sz="half" idx="1"/>
          </p:nvPr>
        </p:nvSpPr>
        <p:spPr/>
        <p:txBody>
          <a:bodyPr>
            <a:normAutofit fontScale="92500" lnSpcReduction="20000"/>
          </a:bodyPr>
          <a:lstStyle/>
          <a:p>
            <a:endParaRPr lang="en-US" altLang="zh-CN" dirty="0"/>
          </a:p>
          <a:p>
            <a:endParaRPr lang="en-US" altLang="zh-CN" dirty="0"/>
          </a:p>
          <a:p>
            <a:endParaRPr lang="en-US" altLang="zh-CN" dirty="0"/>
          </a:p>
          <a:p>
            <a:endParaRPr lang="en-US" altLang="zh-CN" dirty="0"/>
          </a:p>
          <a:p>
            <a:r>
              <a:rPr lang="en-US" altLang="zh-CN" dirty="0"/>
              <a:t>P2</a:t>
            </a:r>
            <a:r>
              <a:rPr lang="en-US" altLang="zh-CN" dirty="0">
                <a:sym typeface="Wingdings" pitchFamily="2" charset="2"/>
              </a:rPr>
              <a:t>P1P3</a:t>
            </a:r>
          </a:p>
          <a:p>
            <a:r>
              <a:rPr lang="zh-CN" altLang="en-US" dirty="0"/>
              <a:t>安全序列是否唯一？</a:t>
            </a:r>
            <a:endParaRPr lang="en-US" altLang="zh-CN" dirty="0"/>
          </a:p>
          <a:p>
            <a:r>
              <a:rPr lang="zh-CN" altLang="en-US" dirty="0"/>
              <a:t>安全状态</a:t>
            </a:r>
            <a:r>
              <a:rPr lang="zh-CN" altLang="en-US" dirty="0">
                <a:solidFill>
                  <a:schemeClr val="accent2"/>
                </a:solidFill>
              </a:rPr>
              <a:t>一定</a:t>
            </a:r>
            <a:r>
              <a:rPr lang="zh-CN" altLang="en-US" dirty="0"/>
              <a:t>没有死锁发生</a:t>
            </a:r>
            <a:endParaRPr lang="en-US" altLang="zh-CN" dirty="0"/>
          </a:p>
          <a:p>
            <a:pPr lvl="1"/>
            <a:r>
              <a:rPr lang="zh-CN" altLang="en-US" dirty="0"/>
              <a:t>当前状态非死锁，并不保证未来</a:t>
            </a:r>
          </a:p>
          <a:p>
            <a:endParaRPr lang="zh-CN" altLang="en-US" dirty="0"/>
          </a:p>
        </p:txBody>
      </p:sp>
      <p:graphicFrame>
        <p:nvGraphicFramePr>
          <p:cNvPr id="13" name="Group 34"/>
          <p:cNvGraphicFramePr>
            <a:graphicFrameLocks/>
          </p:cNvGraphicFramePr>
          <p:nvPr>
            <p:extLst>
              <p:ext uri="{D42A27DB-BD31-4B8C-83A1-F6EECF244321}">
                <p14:modId xmlns:p14="http://schemas.microsoft.com/office/powerpoint/2010/main" val="3081636511"/>
              </p:ext>
            </p:extLst>
          </p:nvPr>
        </p:nvGraphicFramePr>
        <p:xfrm>
          <a:off x="1331640" y="1340768"/>
          <a:ext cx="4176463" cy="2305051"/>
        </p:xfrm>
        <a:graphic>
          <a:graphicData uri="http://schemas.openxmlformats.org/drawingml/2006/table">
            <a:tbl>
              <a:tblPr firstRow="1" firstCol="1">
                <a:tableStyleId>{5C22544A-7EE6-4342-B048-85BDC9FD1C3A}</a:tableStyleId>
              </a:tblPr>
              <a:tblGrid>
                <a:gridCol w="1053222">
                  <a:extLst>
                    <a:ext uri="{9D8B030D-6E8A-4147-A177-3AD203B41FA5}">
                      <a16:colId xmlns:a16="http://schemas.microsoft.com/office/drawing/2014/main" val="20000"/>
                    </a:ext>
                  </a:extLst>
                </a:gridCol>
                <a:gridCol w="1539066">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进程</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最大需求</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已分配</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0"/>
                  </a:ext>
                </a:extLst>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P1</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10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5</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4</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2"/>
                  </a:ext>
                </a:extLst>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P3</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9</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36BA631B-D9B0-1048-8966-C31F30E83113}"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26</a:t>
            </a:fld>
            <a:endParaRPr lang="zh-CN" altLang="en-US"/>
          </a:p>
        </p:txBody>
      </p:sp>
      <p:sp>
        <p:nvSpPr>
          <p:cNvPr id="5" name="文本框 4"/>
          <p:cNvSpPr txBox="1"/>
          <p:nvPr/>
        </p:nvSpPr>
        <p:spPr>
          <a:xfrm>
            <a:off x="6013534" y="2852936"/>
            <a:ext cx="1894719" cy="461665"/>
          </a:xfrm>
          <a:prstGeom prst="rect">
            <a:avLst/>
          </a:prstGeom>
          <a:noFill/>
        </p:spPr>
        <p:txBody>
          <a:bodyPr wrap="none" rtlCol="0">
            <a:spAutoFit/>
          </a:bodyPr>
          <a:lstStyle/>
          <a:p>
            <a:r>
              <a:rPr kumimoji="1" lang="zh-CN" altLang="en-US" sz="2400" dirty="0"/>
              <a:t>可用资源：</a:t>
            </a:r>
            <a:r>
              <a:rPr kumimoji="1" lang="en-US" altLang="zh-CN" sz="2400" dirty="0"/>
              <a:t>3</a:t>
            </a:r>
            <a:endParaRPr kumimoji="1" lang="zh-CN" altLang="en-US" sz="2400" dirty="0"/>
          </a:p>
        </p:txBody>
      </p:sp>
    </p:spTree>
    <p:extLst>
      <p:ext uri="{BB962C8B-B14F-4D97-AF65-F5344CB8AC3E}">
        <p14:creationId xmlns:p14="http://schemas.microsoft.com/office/powerpoint/2010/main" val="29908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63">
                                            <p:txEl>
                                              <p:pRg st="4" end="4"/>
                                            </p:txEl>
                                          </p:spTgt>
                                        </p:tgtEl>
                                        <p:attrNameLst>
                                          <p:attrName>style.visibility</p:attrName>
                                        </p:attrNameLst>
                                      </p:cBhvr>
                                      <p:to>
                                        <p:strVal val="visible"/>
                                      </p:to>
                                    </p:set>
                                    <p:animEffect transition="in" filter="fade">
                                      <p:cBhvr>
                                        <p:cTn id="7" dur="500"/>
                                        <p:tgtEl>
                                          <p:spTgt spid="45056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63">
                                            <p:txEl>
                                              <p:pRg st="5" end="5"/>
                                            </p:txEl>
                                          </p:spTgt>
                                        </p:tgtEl>
                                        <p:attrNameLst>
                                          <p:attrName>style.visibility</p:attrName>
                                        </p:attrNameLst>
                                      </p:cBhvr>
                                      <p:to>
                                        <p:strVal val="visible"/>
                                      </p:to>
                                    </p:set>
                                    <p:animEffect transition="in" filter="fade">
                                      <p:cBhvr>
                                        <p:cTn id="12" dur="500"/>
                                        <p:tgtEl>
                                          <p:spTgt spid="45056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63">
                                            <p:txEl>
                                              <p:pRg st="6" end="6"/>
                                            </p:txEl>
                                          </p:spTgt>
                                        </p:tgtEl>
                                        <p:attrNameLst>
                                          <p:attrName>style.visibility</p:attrName>
                                        </p:attrNameLst>
                                      </p:cBhvr>
                                      <p:to>
                                        <p:strVal val="visible"/>
                                      </p:to>
                                    </p:set>
                                    <p:animEffect transition="in" filter="fade">
                                      <p:cBhvr>
                                        <p:cTn id="17" dur="500"/>
                                        <p:tgtEl>
                                          <p:spTgt spid="45056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0563">
                                            <p:txEl>
                                              <p:pRg st="7" end="7"/>
                                            </p:txEl>
                                          </p:spTgt>
                                        </p:tgtEl>
                                        <p:attrNameLst>
                                          <p:attrName>style.visibility</p:attrName>
                                        </p:attrNameLst>
                                      </p:cBhvr>
                                      <p:to>
                                        <p:strVal val="visible"/>
                                      </p:to>
                                    </p:set>
                                    <p:animEffect transition="in" filter="fade">
                                      <p:cBhvr>
                                        <p:cTn id="20" dur="500"/>
                                        <p:tgtEl>
                                          <p:spTgt spid="450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不安全安全状态</a:t>
            </a:r>
          </a:p>
        </p:txBody>
      </p:sp>
      <p:sp>
        <p:nvSpPr>
          <p:cNvPr id="284675" name="Rectangle 3"/>
          <p:cNvSpPr>
            <a:spLocks noGrp="1" noChangeArrowheads="1"/>
          </p:cNvSpPr>
          <p:nvPr>
            <p:ph type="body" idx="1"/>
          </p:nvPr>
        </p:nvSpPr>
        <p:spPr/>
        <p:txBody>
          <a:bodyPr>
            <a:normAutofit/>
          </a:bodyPr>
          <a:lstStyle/>
          <a:p>
            <a:r>
              <a:rPr lang="zh-CN" altLang="en-US" dirty="0"/>
              <a:t>不安全状态：系统中不存在安全序列。</a:t>
            </a:r>
            <a:endParaRPr lang="en-US" altLang="zh-CN" dirty="0"/>
          </a:p>
          <a:p>
            <a:r>
              <a:rPr lang="zh-CN" altLang="en-US" dirty="0"/>
              <a:t>安全状态</a:t>
            </a:r>
            <a:r>
              <a:rPr lang="en-US" altLang="zh-CN" dirty="0">
                <a:sym typeface="Wingdings" pitchFamily="2" charset="2"/>
              </a:rPr>
              <a:t></a:t>
            </a:r>
            <a:r>
              <a:rPr lang="zh-CN" altLang="en-US" dirty="0">
                <a:sym typeface="Wingdings" pitchFamily="2" charset="2"/>
              </a:rPr>
              <a:t>无死锁：</a:t>
            </a:r>
            <a:r>
              <a:rPr lang="zh-CN" altLang="en-US" dirty="0">
                <a:solidFill>
                  <a:schemeClr val="accent2"/>
                </a:solidFill>
                <a:sym typeface="Wingdings" pitchFamily="2" charset="2"/>
              </a:rPr>
              <a:t>死锁</a:t>
            </a:r>
            <a:r>
              <a:rPr lang="en-US" altLang="zh-CN" dirty="0">
                <a:solidFill>
                  <a:schemeClr val="accent2"/>
                </a:solidFill>
                <a:sym typeface="Wingdings" pitchFamily="2" charset="2"/>
              </a:rPr>
              <a:t></a:t>
            </a:r>
            <a:r>
              <a:rPr lang="zh-CN" altLang="en-US" dirty="0">
                <a:solidFill>
                  <a:schemeClr val="accent2"/>
                </a:solidFill>
                <a:sym typeface="Wingdings" pitchFamily="2" charset="2"/>
              </a:rPr>
              <a:t>不安全状态</a:t>
            </a:r>
            <a:endParaRPr lang="en-US" altLang="zh-CN" dirty="0">
              <a:solidFill>
                <a:schemeClr val="accent2"/>
              </a:solidFill>
            </a:endParaRPr>
          </a:p>
          <a:p>
            <a:r>
              <a:rPr lang="zh-CN" altLang="en-US" dirty="0"/>
              <a:t>不安全状态一定死锁么？</a:t>
            </a:r>
            <a:endParaRPr lang="en-US" altLang="zh-CN" dirty="0"/>
          </a:p>
          <a:p>
            <a:pPr lvl="1"/>
            <a:r>
              <a:rPr lang="zh-CN" altLang="en-US" dirty="0"/>
              <a:t>安全状态要求将剩余资源一次性全部申请</a:t>
            </a:r>
            <a:endParaRPr lang="en-US" altLang="zh-CN" dirty="0"/>
          </a:p>
          <a:p>
            <a:pPr lvl="1"/>
            <a:r>
              <a:rPr lang="zh-CN" altLang="en-US" dirty="0"/>
              <a:t>如果（申请部分，然后再）释放部分</a:t>
            </a:r>
          </a:p>
          <a:p>
            <a:endParaRPr lang="zh-CN" altLang="en-US" dirty="0"/>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13437" t="1572" r="13683" b="2194"/>
          <a:stretch>
            <a:fillRect/>
          </a:stretch>
        </p:blipFill>
        <p:spPr bwMode="auto">
          <a:xfrm>
            <a:off x="3707904" y="4760908"/>
            <a:ext cx="1709110" cy="1692427"/>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9EBFE147-3AB0-ED48-A379-0AD45A8CA217}"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4112222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6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t>安全状态</a:t>
            </a:r>
          </a:p>
        </p:txBody>
      </p:sp>
      <p:sp>
        <p:nvSpPr>
          <p:cNvPr id="452611" name="Rectangle 3"/>
          <p:cNvSpPr>
            <a:spLocks noGrp="1" noChangeArrowheads="1"/>
          </p:cNvSpPr>
          <p:nvPr>
            <p:ph idx="1"/>
          </p:nvPr>
        </p:nvSpPr>
        <p:spPr/>
        <p:txBody>
          <a:bodyPr>
            <a:normAutofit/>
          </a:bodyPr>
          <a:lstStyle/>
          <a:p>
            <a:r>
              <a:rPr lang="zh-CN" altLang="en-US" dirty="0"/>
              <a:t>安全</a:t>
            </a:r>
            <a:r>
              <a:rPr lang="en-US" altLang="zh-CN" dirty="0"/>
              <a:t>——</a:t>
            </a:r>
            <a:r>
              <a:rPr lang="zh-CN" altLang="en-US" dirty="0"/>
              <a:t>不安全的转换 </a:t>
            </a:r>
          </a:p>
          <a:p>
            <a:pPr lvl="1"/>
            <a:r>
              <a:rPr lang="zh-CN" altLang="en-US" dirty="0"/>
              <a:t>上例中，若</a:t>
            </a:r>
            <a:r>
              <a:rPr lang="en-US" altLang="zh-CN" dirty="0"/>
              <a:t>P3</a:t>
            </a:r>
            <a:r>
              <a:rPr lang="zh-CN" altLang="en-US" dirty="0"/>
              <a:t>再申请一个资源，则不安全</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若</a:t>
            </a:r>
            <a:r>
              <a:rPr lang="en-US" altLang="zh-CN" dirty="0"/>
              <a:t>P3</a:t>
            </a:r>
            <a:r>
              <a:rPr lang="zh-CN" altLang="en-US" dirty="0"/>
              <a:t>先申请</a:t>
            </a:r>
            <a:r>
              <a:rPr lang="en-US" altLang="zh-CN" dirty="0"/>
              <a:t>2</a:t>
            </a:r>
            <a:r>
              <a:rPr lang="zh-CN" altLang="en-US" dirty="0"/>
              <a:t>个资源，释放</a:t>
            </a:r>
            <a:r>
              <a:rPr lang="en-US" altLang="zh-CN" dirty="0"/>
              <a:t>5</a:t>
            </a:r>
            <a:r>
              <a:rPr lang="zh-CN" altLang="en-US" dirty="0"/>
              <a:t>个资源，则不死锁 </a:t>
            </a:r>
          </a:p>
          <a:p>
            <a:pPr lvl="1"/>
            <a:endParaRPr lang="en-US" altLang="zh-CN" dirty="0"/>
          </a:p>
        </p:txBody>
      </p:sp>
      <p:graphicFrame>
        <p:nvGraphicFramePr>
          <p:cNvPr id="5" name="Group 34"/>
          <p:cNvGraphicFramePr>
            <a:graphicFrameLocks/>
          </p:cNvGraphicFramePr>
          <p:nvPr>
            <p:extLst>
              <p:ext uri="{D42A27DB-BD31-4B8C-83A1-F6EECF244321}">
                <p14:modId xmlns:p14="http://schemas.microsoft.com/office/powerpoint/2010/main" val="2876876499"/>
              </p:ext>
            </p:extLst>
          </p:nvPr>
        </p:nvGraphicFramePr>
        <p:xfrm>
          <a:off x="1475656" y="2852936"/>
          <a:ext cx="5976664" cy="2305051"/>
        </p:xfrm>
        <a:graphic>
          <a:graphicData uri="http://schemas.openxmlformats.org/drawingml/2006/table">
            <a:tbl>
              <a:tblPr firstRow="1" firstCol="1">
                <a:tableStyleId>{5C22544A-7EE6-4342-B048-85BDC9FD1C3A}</a:tableStyleId>
              </a:tblPr>
              <a:tblGrid>
                <a:gridCol w="1053222">
                  <a:extLst>
                    <a:ext uri="{9D8B030D-6E8A-4147-A177-3AD203B41FA5}">
                      <a16:colId xmlns:a16="http://schemas.microsoft.com/office/drawing/2014/main" val="20000"/>
                    </a:ext>
                  </a:extLst>
                </a:gridCol>
                <a:gridCol w="189910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800201">
                  <a:extLst>
                    <a:ext uri="{9D8B030D-6E8A-4147-A177-3AD203B41FA5}">
                      <a16:colId xmlns:a16="http://schemas.microsoft.com/office/drawing/2014/main" val="20003"/>
                    </a:ext>
                  </a:extLst>
                </a:gridCol>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进程</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最大需求</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已分配</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可用</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0"/>
                  </a:ext>
                </a:extLst>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P1</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10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5</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accent2"/>
                          </a:solidFill>
                          <a:effectLst/>
                          <a:latin typeface="+mn-lt"/>
                          <a:ea typeface="+mn-ea"/>
                        </a:rPr>
                        <a:t>2</a:t>
                      </a:r>
                      <a:endParaRPr kumimoji="0" lang="en-US" altLang="zh-CN" sz="2400" b="1" i="0" u="none" strike="noStrike" cap="none" normalizeH="0" baseline="0" dirty="0">
                        <a:ln>
                          <a:noFill/>
                        </a:ln>
                        <a:solidFill>
                          <a:schemeClr val="accent2"/>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4</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2"/>
                  </a:ext>
                </a:extLst>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P3</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9</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accent2"/>
                          </a:solidFill>
                          <a:effectLst/>
                          <a:latin typeface="+mn-lt"/>
                          <a:ea typeface="+mn-ea"/>
                        </a:rPr>
                        <a:t>3</a:t>
                      </a:r>
                      <a:endParaRPr kumimoji="0" lang="en-US" altLang="zh-CN" sz="2400" b="1" i="0" u="none" strike="noStrike" cap="none" normalizeH="0" baseline="0" dirty="0">
                        <a:ln>
                          <a:noFill/>
                        </a:ln>
                        <a:solidFill>
                          <a:schemeClr val="accent2"/>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2BDBF6B9-437F-5141-A0BE-484462E728B7}"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49679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银行家算法（</a:t>
            </a:r>
            <a:r>
              <a:rPr lang="en-US" altLang="zh-CN" dirty="0"/>
              <a:t>Banker’s Algorithm</a:t>
            </a:r>
            <a:r>
              <a:rPr lang="zh-CN" altLang="en-US" dirty="0"/>
              <a:t>）</a:t>
            </a:r>
          </a:p>
        </p:txBody>
      </p:sp>
      <p:sp>
        <p:nvSpPr>
          <p:cNvPr id="3" name="内容占位符 2"/>
          <p:cNvSpPr>
            <a:spLocks noGrp="1"/>
          </p:cNvSpPr>
          <p:nvPr>
            <p:ph idx="1"/>
          </p:nvPr>
        </p:nvSpPr>
        <p:spPr/>
        <p:txBody>
          <a:bodyPr/>
          <a:lstStyle/>
          <a:p>
            <a:r>
              <a:rPr lang="en-US" altLang="zh-CN" dirty="0" err="1"/>
              <a:t>Dijkstra</a:t>
            </a:r>
            <a:r>
              <a:rPr lang="en-US" altLang="zh-CN" dirty="0"/>
              <a:t>, 1965</a:t>
            </a:r>
          </a:p>
          <a:p>
            <a:r>
              <a:rPr lang="zh-CN" altLang="en-US" dirty="0"/>
              <a:t>当用户申请资源时，系统判断如果把这些资源分出去，系统是否还处于安全状态。</a:t>
            </a:r>
            <a:endParaRPr lang="en-US" altLang="zh-CN" dirty="0"/>
          </a:p>
          <a:p>
            <a:pPr lvl="1"/>
            <a:r>
              <a:rPr lang="zh-CN" altLang="en-US" dirty="0"/>
              <a:t>若是，就可以分配这些资源；</a:t>
            </a:r>
            <a:endParaRPr lang="en-US" altLang="zh-CN" dirty="0"/>
          </a:p>
          <a:p>
            <a:pPr lvl="1"/>
            <a:r>
              <a:rPr lang="zh-CN" altLang="en-US" dirty="0"/>
              <a:t>否则，暂时不分配，阻塞进程。</a:t>
            </a:r>
          </a:p>
        </p:txBody>
      </p:sp>
      <p:sp>
        <p:nvSpPr>
          <p:cNvPr id="4" name="日期占位符 3"/>
          <p:cNvSpPr>
            <a:spLocks noGrp="1"/>
          </p:cNvSpPr>
          <p:nvPr>
            <p:ph type="dt" sz="half" idx="10"/>
          </p:nvPr>
        </p:nvSpPr>
        <p:spPr/>
        <p:txBody>
          <a:bodyPr/>
          <a:lstStyle/>
          <a:p>
            <a:fld id="{DBDC7421-EC97-5B45-945C-B2CB9000803A}"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33106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实例二</a:t>
            </a:r>
            <a:endParaRPr lang="en-US" altLang="zh-CN" dirty="0"/>
          </a:p>
        </p:txBody>
      </p:sp>
      <p:grpSp>
        <p:nvGrpSpPr>
          <p:cNvPr id="62468" name="Group 16"/>
          <p:cNvGrpSpPr>
            <a:grpSpLocks/>
          </p:cNvGrpSpPr>
          <p:nvPr/>
        </p:nvGrpSpPr>
        <p:grpSpPr bwMode="auto">
          <a:xfrm>
            <a:off x="491163" y="1999010"/>
            <a:ext cx="7976168" cy="3370064"/>
            <a:chOff x="863" y="1770"/>
            <a:chExt cx="3900" cy="918"/>
          </a:xfrm>
        </p:grpSpPr>
        <p:sp>
          <p:nvSpPr>
            <p:cNvPr id="62469" name="Rectangle 4"/>
            <p:cNvSpPr>
              <a:spLocks noChangeArrowheads="1"/>
            </p:cNvSpPr>
            <p:nvPr/>
          </p:nvSpPr>
          <p:spPr bwMode="auto">
            <a:xfrm>
              <a:off x="863" y="1952"/>
              <a:ext cx="1678" cy="736"/>
            </a:xfrm>
            <a:prstGeom prst="rect">
              <a:avLst/>
            </a:prstGeom>
            <a:solidFill>
              <a:schemeClr val="bg1"/>
            </a:solidFill>
            <a:ln w="12700">
              <a:solidFill>
                <a:schemeClr val="tx1"/>
              </a:solidFill>
              <a:miter lim="800000"/>
              <a:headEnd/>
              <a:tailEnd/>
            </a:ln>
          </p:spPr>
          <p:txBody>
            <a:bodyPr wrap="none" anchor="ctr"/>
            <a:lstStyle/>
            <a:p>
              <a:endParaRPr lang="zh-CN" altLang="en-US" sz="6000">
                <a:latin typeface="Consolas" pitchFamily="49" charset="0"/>
                <a:cs typeface="Consolas" pitchFamily="49" charset="0"/>
              </a:endParaRPr>
            </a:p>
          </p:txBody>
        </p:sp>
        <p:sp>
          <p:nvSpPr>
            <p:cNvPr id="62470" name="Rectangle 5"/>
            <p:cNvSpPr>
              <a:spLocks noChangeArrowheads="1"/>
            </p:cNvSpPr>
            <p:nvPr/>
          </p:nvSpPr>
          <p:spPr bwMode="auto">
            <a:xfrm>
              <a:off x="1414" y="1770"/>
              <a:ext cx="342"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P1</a:t>
              </a:r>
            </a:p>
          </p:txBody>
        </p:sp>
        <p:sp>
          <p:nvSpPr>
            <p:cNvPr id="62471" name="Rectangle 6"/>
            <p:cNvSpPr>
              <a:spLocks noChangeArrowheads="1"/>
            </p:cNvSpPr>
            <p:nvPr/>
          </p:nvSpPr>
          <p:spPr bwMode="auto">
            <a:xfrm>
              <a:off x="887" y="1920"/>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2" name="Rectangle 7"/>
            <p:cNvSpPr>
              <a:spLocks noChangeArrowheads="1"/>
            </p:cNvSpPr>
            <p:nvPr/>
          </p:nvSpPr>
          <p:spPr bwMode="auto">
            <a:xfrm>
              <a:off x="887" y="2188"/>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3" name="Rectangle 8"/>
            <p:cNvSpPr>
              <a:spLocks noChangeArrowheads="1"/>
            </p:cNvSpPr>
            <p:nvPr/>
          </p:nvSpPr>
          <p:spPr bwMode="auto">
            <a:xfrm>
              <a:off x="906" y="2112"/>
              <a:ext cx="1577"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Receive(P2);</a:t>
              </a:r>
            </a:p>
          </p:txBody>
        </p:sp>
        <p:sp>
          <p:nvSpPr>
            <p:cNvPr id="62474" name="Rectangle 9"/>
            <p:cNvSpPr>
              <a:spLocks noChangeArrowheads="1"/>
            </p:cNvSpPr>
            <p:nvPr/>
          </p:nvSpPr>
          <p:spPr bwMode="auto">
            <a:xfrm>
              <a:off x="906" y="2400"/>
              <a:ext cx="1701"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Send(P2, M1);</a:t>
              </a:r>
            </a:p>
          </p:txBody>
        </p:sp>
        <p:sp>
          <p:nvSpPr>
            <p:cNvPr id="62475" name="Rectangle 10"/>
            <p:cNvSpPr>
              <a:spLocks noChangeArrowheads="1"/>
            </p:cNvSpPr>
            <p:nvPr/>
          </p:nvSpPr>
          <p:spPr bwMode="auto">
            <a:xfrm>
              <a:off x="3050" y="1946"/>
              <a:ext cx="1713" cy="742"/>
            </a:xfrm>
            <a:prstGeom prst="rect">
              <a:avLst/>
            </a:prstGeom>
            <a:solidFill>
              <a:schemeClr val="bg1"/>
            </a:solidFill>
            <a:ln w="12700">
              <a:solidFill>
                <a:schemeClr val="tx1"/>
              </a:solidFill>
              <a:miter lim="800000"/>
              <a:headEnd/>
              <a:tailEnd/>
            </a:ln>
          </p:spPr>
          <p:txBody>
            <a:bodyPr wrap="none" anchor="ctr"/>
            <a:lstStyle/>
            <a:p>
              <a:endParaRPr lang="zh-CN" altLang="en-US" sz="6000">
                <a:latin typeface="Consolas" pitchFamily="49" charset="0"/>
                <a:cs typeface="Consolas" pitchFamily="49" charset="0"/>
              </a:endParaRPr>
            </a:p>
          </p:txBody>
        </p:sp>
        <p:sp>
          <p:nvSpPr>
            <p:cNvPr id="62476" name="Rectangle 11"/>
            <p:cNvSpPr>
              <a:spLocks noChangeArrowheads="1"/>
            </p:cNvSpPr>
            <p:nvPr/>
          </p:nvSpPr>
          <p:spPr bwMode="auto">
            <a:xfrm>
              <a:off x="3645" y="1778"/>
              <a:ext cx="342"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P2</a:t>
              </a:r>
            </a:p>
          </p:txBody>
        </p:sp>
        <p:sp>
          <p:nvSpPr>
            <p:cNvPr id="62477" name="Rectangle 12"/>
            <p:cNvSpPr>
              <a:spLocks noChangeArrowheads="1"/>
            </p:cNvSpPr>
            <p:nvPr/>
          </p:nvSpPr>
          <p:spPr bwMode="auto">
            <a:xfrm>
              <a:off x="3152" y="1920"/>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8" name="Rectangle 13"/>
            <p:cNvSpPr>
              <a:spLocks noChangeArrowheads="1"/>
            </p:cNvSpPr>
            <p:nvPr/>
          </p:nvSpPr>
          <p:spPr bwMode="auto">
            <a:xfrm>
              <a:off x="3184" y="2188"/>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9" name="Rectangle 14"/>
            <p:cNvSpPr>
              <a:spLocks noChangeArrowheads="1"/>
            </p:cNvSpPr>
            <p:nvPr/>
          </p:nvSpPr>
          <p:spPr bwMode="auto">
            <a:xfrm>
              <a:off x="3050" y="2112"/>
              <a:ext cx="1577"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Receive(P1);</a:t>
              </a:r>
            </a:p>
          </p:txBody>
        </p:sp>
        <p:sp>
          <p:nvSpPr>
            <p:cNvPr id="62480" name="Rectangle 15"/>
            <p:cNvSpPr>
              <a:spLocks noChangeArrowheads="1"/>
            </p:cNvSpPr>
            <p:nvPr/>
          </p:nvSpPr>
          <p:spPr bwMode="auto">
            <a:xfrm>
              <a:off x="3062" y="2400"/>
              <a:ext cx="1701"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Send(P1, M2);</a:t>
              </a:r>
            </a:p>
          </p:txBody>
        </p:sp>
      </p:grpSp>
      <p:sp>
        <p:nvSpPr>
          <p:cNvPr id="2" name="日期占位符 1"/>
          <p:cNvSpPr>
            <a:spLocks noGrp="1"/>
          </p:cNvSpPr>
          <p:nvPr>
            <p:ph type="dt" sz="half" idx="10"/>
          </p:nvPr>
        </p:nvSpPr>
        <p:spPr/>
        <p:txBody>
          <a:bodyPr/>
          <a:lstStyle/>
          <a:p>
            <a:fld id="{FCB86B45-FB2C-5348-992D-8D88965E230E}"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64932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dirty="0"/>
              <a:t>银行家算法中的数据结构</a:t>
            </a:r>
          </a:p>
        </p:txBody>
      </p:sp>
      <p:sp>
        <p:nvSpPr>
          <p:cNvPr id="286723" name="Rectangle 3"/>
          <p:cNvSpPr>
            <a:spLocks noGrp="1" noChangeArrowheads="1"/>
          </p:cNvSpPr>
          <p:nvPr>
            <p:ph type="body" idx="1"/>
          </p:nvPr>
        </p:nvSpPr>
        <p:spPr/>
        <p:txBody>
          <a:bodyPr>
            <a:normAutofit fontScale="70000" lnSpcReduction="20000"/>
          </a:bodyPr>
          <a:lstStyle/>
          <a:p>
            <a:r>
              <a:rPr lang="zh-CN" altLang="en-US" dirty="0"/>
              <a:t>设系统中有</a:t>
            </a:r>
            <a:r>
              <a:rPr lang="en-US" altLang="zh-CN" dirty="0">
                <a:solidFill>
                  <a:schemeClr val="accent2"/>
                </a:solidFill>
              </a:rPr>
              <a:t>m</a:t>
            </a:r>
            <a:r>
              <a:rPr lang="zh-CN" altLang="en-US" dirty="0"/>
              <a:t>种不同资源，</a:t>
            </a:r>
            <a:r>
              <a:rPr lang="en-US" altLang="zh-CN" dirty="0">
                <a:solidFill>
                  <a:schemeClr val="accent2"/>
                </a:solidFill>
              </a:rPr>
              <a:t>n</a:t>
            </a:r>
            <a:r>
              <a:rPr lang="zh-CN" altLang="en-US" dirty="0"/>
              <a:t>个进程</a:t>
            </a:r>
            <a:endParaRPr lang="en-US" altLang="zh-CN" dirty="0"/>
          </a:p>
          <a:p>
            <a:pPr lvl="1"/>
            <a:r>
              <a:rPr lang="en-US" altLang="zh-CN" dirty="0"/>
              <a:t>Resource[j]</a:t>
            </a:r>
            <a:r>
              <a:rPr lang="zh-CN" altLang="en-US" dirty="0"/>
              <a:t>，</a:t>
            </a:r>
            <a:r>
              <a:rPr lang="en-US" altLang="zh-CN" dirty="0"/>
              <a:t>j</a:t>
            </a:r>
            <a:r>
              <a:rPr lang="zh-CN" altLang="en-US" dirty="0"/>
              <a:t>资源的数量</a:t>
            </a:r>
          </a:p>
          <a:p>
            <a:r>
              <a:rPr lang="en-US" altLang="zh-CN" dirty="0"/>
              <a:t>Available</a:t>
            </a:r>
            <a:r>
              <a:rPr lang="zh-CN" altLang="en-US" dirty="0"/>
              <a:t>向量: 系统中尚未分配的每种资源的总量</a:t>
            </a:r>
          </a:p>
          <a:p>
            <a:pPr lvl="1"/>
            <a:r>
              <a:rPr lang="en-US" altLang="zh-CN" dirty="0"/>
              <a:t>Available[j]: </a:t>
            </a:r>
            <a:r>
              <a:rPr lang="zh-CN" altLang="en-US" dirty="0"/>
              <a:t>尚未分配的资源</a:t>
            </a:r>
            <a:r>
              <a:rPr lang="en-US" altLang="zh-CN" dirty="0"/>
              <a:t>j</a:t>
            </a:r>
            <a:r>
              <a:rPr lang="zh-CN" altLang="en-US" dirty="0"/>
              <a:t>的数量</a:t>
            </a:r>
          </a:p>
          <a:p>
            <a:r>
              <a:rPr lang="en-US" altLang="zh-CN" dirty="0"/>
              <a:t>Max</a:t>
            </a:r>
            <a:r>
              <a:rPr lang="zh-CN" altLang="en-US" dirty="0"/>
              <a:t>矩阵: 各个进程对每种资源的最大需求量(进程事先声明)</a:t>
            </a:r>
          </a:p>
          <a:p>
            <a:pPr lvl="1"/>
            <a:r>
              <a:rPr lang="en-US" altLang="zh-CN" dirty="0"/>
              <a:t>Max[</a:t>
            </a:r>
            <a:r>
              <a:rPr lang="en-US" altLang="zh-CN" dirty="0" err="1"/>
              <a:t>i</a:t>
            </a:r>
            <a:r>
              <a:rPr lang="en-US" altLang="zh-CN" dirty="0"/>
              <a:t>, j](Claim[</a:t>
            </a:r>
            <a:r>
              <a:rPr lang="en-US" altLang="zh-CN" dirty="0" err="1"/>
              <a:t>i,j</a:t>
            </a:r>
            <a:r>
              <a:rPr lang="en-US" altLang="zh-CN" dirty="0"/>
              <a:t>]): </a:t>
            </a:r>
            <a:r>
              <a:rPr lang="zh-CN" altLang="en-US" dirty="0"/>
              <a:t>进程</a:t>
            </a:r>
            <a:r>
              <a:rPr lang="en-US" altLang="zh-CN" dirty="0" err="1"/>
              <a:t>i</a:t>
            </a:r>
            <a:r>
              <a:rPr lang="zh-CN" altLang="en-US" dirty="0"/>
              <a:t>对资源</a:t>
            </a:r>
            <a:r>
              <a:rPr lang="en-US" altLang="zh-CN" dirty="0"/>
              <a:t>j</a:t>
            </a:r>
            <a:r>
              <a:rPr lang="zh-CN" altLang="en-US" dirty="0"/>
              <a:t>的最大需求量</a:t>
            </a:r>
          </a:p>
          <a:p>
            <a:r>
              <a:rPr lang="en-US" altLang="zh-CN" dirty="0"/>
              <a:t>Allocation</a:t>
            </a:r>
            <a:r>
              <a:rPr lang="zh-CN" altLang="en-US" dirty="0"/>
              <a:t>矩阵: 当前资源分配状况</a:t>
            </a:r>
          </a:p>
          <a:p>
            <a:pPr lvl="1"/>
            <a:r>
              <a:rPr lang="en-US" altLang="zh-CN" dirty="0"/>
              <a:t>Allocation[</a:t>
            </a:r>
            <a:r>
              <a:rPr lang="en-US" altLang="zh-CN" dirty="0" err="1"/>
              <a:t>i</a:t>
            </a:r>
            <a:r>
              <a:rPr lang="en-US" altLang="zh-CN" dirty="0"/>
              <a:t>, j]: </a:t>
            </a:r>
            <a:r>
              <a:rPr lang="zh-CN" altLang="en-US" dirty="0"/>
              <a:t>进程</a:t>
            </a:r>
            <a:r>
              <a:rPr lang="en-US" altLang="zh-CN" dirty="0" err="1"/>
              <a:t>i</a:t>
            </a:r>
            <a:r>
              <a:rPr lang="zh-CN" altLang="en-US" dirty="0"/>
              <a:t>获得的资源</a:t>
            </a:r>
            <a:r>
              <a:rPr lang="en-US" altLang="zh-CN" dirty="0"/>
              <a:t>j</a:t>
            </a:r>
            <a:r>
              <a:rPr lang="zh-CN" altLang="en-US" dirty="0"/>
              <a:t>的数量</a:t>
            </a:r>
          </a:p>
          <a:p>
            <a:r>
              <a:rPr lang="en-US" altLang="zh-CN" dirty="0"/>
              <a:t>Need</a:t>
            </a:r>
            <a:r>
              <a:rPr lang="zh-CN" altLang="en-US" dirty="0"/>
              <a:t>矩阵: 每个进程还需要的剩余资源的数量</a:t>
            </a:r>
          </a:p>
          <a:p>
            <a:pPr lvl="1"/>
            <a:r>
              <a:rPr lang="en-US" altLang="zh-CN" dirty="0"/>
              <a:t>Need[</a:t>
            </a:r>
            <a:r>
              <a:rPr lang="en-US" altLang="zh-CN" dirty="0" err="1"/>
              <a:t>i</a:t>
            </a:r>
            <a:r>
              <a:rPr lang="en-US" altLang="zh-CN" dirty="0"/>
              <a:t>, j]: </a:t>
            </a:r>
            <a:r>
              <a:rPr lang="zh-CN" altLang="en-US" dirty="0"/>
              <a:t>进程</a:t>
            </a:r>
            <a:r>
              <a:rPr lang="en-US" altLang="zh-CN" dirty="0" err="1"/>
              <a:t>i</a:t>
            </a:r>
            <a:r>
              <a:rPr lang="zh-CN" altLang="en-US" dirty="0"/>
              <a:t>尚需的资源</a:t>
            </a:r>
            <a:r>
              <a:rPr lang="en-US" altLang="zh-CN" dirty="0"/>
              <a:t>j</a:t>
            </a:r>
            <a:r>
              <a:rPr lang="zh-CN" altLang="en-US" dirty="0"/>
              <a:t>的数量</a:t>
            </a:r>
          </a:p>
          <a:p>
            <a:pPr lvl="1"/>
            <a:endParaRPr lang="en-US" altLang="zh-CN" dirty="0"/>
          </a:p>
        </p:txBody>
      </p:sp>
      <p:sp>
        <p:nvSpPr>
          <p:cNvPr id="2" name="日期占位符 1"/>
          <p:cNvSpPr>
            <a:spLocks noGrp="1"/>
          </p:cNvSpPr>
          <p:nvPr>
            <p:ph type="dt" sz="half" idx="10"/>
          </p:nvPr>
        </p:nvSpPr>
        <p:spPr/>
        <p:txBody>
          <a:bodyPr/>
          <a:lstStyle/>
          <a:p>
            <a:fld id="{E5094008-B847-E941-9BCA-34867907498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7769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a:t>各数据间的关系</a:t>
            </a:r>
          </a:p>
        </p:txBody>
      </p:sp>
      <mc:AlternateContent xmlns:mc="http://schemas.openxmlformats.org/markup-compatibility/2006" xmlns:a14="http://schemas.microsoft.com/office/drawing/2010/main">
        <mc:Choice Requires="a14">
          <p:sp>
            <p:nvSpPr>
              <p:cNvPr id="5" name="TextBox 4"/>
              <p:cNvSpPr txBox="1"/>
              <p:nvPr/>
            </p:nvSpPr>
            <p:spPr>
              <a:xfrm>
                <a:off x="1043608" y="3126120"/>
                <a:ext cx="668606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𝐴𝑙𝑙𝑜𝑐𝑎𝑡𝑖𝑜𝑛</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r>
                        <a:rPr lang="en-US" altLang="zh-CN" sz="2800" b="0" i="1" smtClean="0">
                          <a:latin typeface="Cambria Math"/>
                        </a:rPr>
                        <m:t>𝑀𝑎𝑥</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r>
                        <a:rPr lang="en-US" altLang="zh-CN" sz="2800" b="0" i="1" smtClean="0">
                          <a:latin typeface="Cambria Math"/>
                          <a:ea typeface="Cambria Math"/>
                        </a:rPr>
                        <m:t>𝑅𝑒𝑠𝑜𝑢𝑟𝑐𝑒</m:t>
                      </m:r>
                      <m:r>
                        <a:rPr lang="en-US" altLang="zh-CN" sz="2800" b="0" i="1" smtClean="0">
                          <a:latin typeface="Cambria Math"/>
                          <a:ea typeface="Cambria Math"/>
                        </a:rPr>
                        <m:t>[</m:t>
                      </m:r>
                      <m:r>
                        <a:rPr lang="en-US" altLang="zh-CN" sz="2800" b="0" i="1" smtClean="0">
                          <a:latin typeface="Cambria Math"/>
                          <a:ea typeface="Cambria Math"/>
                        </a:rPr>
                        <m:t>𝑗</m:t>
                      </m:r>
                      <m:r>
                        <a:rPr lang="en-US" altLang="zh-CN" sz="2800" b="0" i="1" smtClean="0">
                          <a:latin typeface="Cambria Math"/>
                          <a:ea typeface="Cambria Math"/>
                        </a:rPr>
                        <m:t>]</m:t>
                      </m:r>
                    </m:oMath>
                  </m:oMathPara>
                </a14:m>
                <a:endParaRPr lang="zh-CN" alt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043608" y="3126120"/>
                <a:ext cx="6686061"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59632" y="4437112"/>
                <a:ext cx="626526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𝐴𝑙𝑙𝑜𝑐𝑎𝑡𝑖𝑜𝑛</m:t>
                      </m:r>
                      <m:d>
                        <m:dPr>
                          <m:begChr m:val="["/>
                          <m:endChr m:val="]"/>
                          <m:ctrlPr>
                            <a:rPr lang="en-US" altLang="zh-CN" sz="2800" b="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e>
                      </m:d>
                      <m:r>
                        <a:rPr lang="en-US" altLang="zh-CN" sz="2800" b="0" i="1" smtClean="0">
                          <a:latin typeface="Cambria Math"/>
                        </a:rPr>
                        <m:t>+</m:t>
                      </m:r>
                      <m:r>
                        <a:rPr lang="en-US" altLang="zh-CN" sz="2800" b="0" i="1" smtClean="0">
                          <a:latin typeface="Cambria Math"/>
                        </a:rPr>
                        <m:t>𝑁𝑒𝑒𝑑</m:t>
                      </m:r>
                      <m:d>
                        <m:dPr>
                          <m:begChr m:val="["/>
                          <m:endChr m:val="]"/>
                          <m:ctrlPr>
                            <a:rPr lang="en-US" altLang="zh-CN" sz="2800" b="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e>
                      </m:d>
                      <m:r>
                        <a:rPr lang="en-US" altLang="zh-CN" sz="2800" b="0" i="1" smtClean="0">
                          <a:latin typeface="Cambria Math"/>
                        </a:rPr>
                        <m:t>=</m:t>
                      </m:r>
                      <m:r>
                        <a:rPr lang="en-US" altLang="zh-CN" sz="2800" b="0" i="1" smtClean="0">
                          <a:latin typeface="Cambria Math"/>
                        </a:rPr>
                        <m:t>𝑀𝑎𝑥</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oMath>
                  </m:oMathPara>
                </a14:m>
                <a:endParaRPr lang="zh-CN" alt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259632" y="4437112"/>
                <a:ext cx="626526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1F085EE-B738-BA4D-BA43-DE46B3A5CF9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31</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74413376"/>
              </p:ext>
            </p:extLst>
          </p:nvPr>
        </p:nvGraphicFramePr>
        <p:xfrm>
          <a:off x="1026840" y="1835241"/>
          <a:ext cx="5593974" cy="883259"/>
        </p:xfrm>
        <a:graphic>
          <a:graphicData uri="http://schemas.openxmlformats.org/presentationml/2006/ole">
            <mc:AlternateContent xmlns:mc="http://schemas.openxmlformats.org/markup-compatibility/2006">
              <mc:Choice xmlns:v="urn:schemas-microsoft-com:vml" Requires="v">
                <p:oleObj spid="_x0000_s1190" name="公式" r:id="rId5" imgW="2895600" imgH="457200" progId="Equation.3">
                  <p:embed/>
                </p:oleObj>
              </mc:Choice>
              <mc:Fallback>
                <p:oleObj name="公式" r:id="rId5" imgW="2895600" imgH="457200" progId="Equation.3">
                  <p:embed/>
                  <p:pic>
                    <p:nvPicPr>
                      <p:cNvPr id="0" name=""/>
                      <p:cNvPicPr/>
                      <p:nvPr/>
                    </p:nvPicPr>
                    <p:blipFill>
                      <a:blip r:embed="rId6"/>
                      <a:stretch>
                        <a:fillRect/>
                      </a:stretch>
                    </p:blipFill>
                    <p:spPr>
                      <a:xfrm>
                        <a:off x="1026840" y="1835241"/>
                        <a:ext cx="5593974" cy="883259"/>
                      </a:xfrm>
                      <a:prstGeom prst="rect">
                        <a:avLst/>
                      </a:prstGeom>
                    </p:spPr>
                  </p:pic>
                </p:oleObj>
              </mc:Fallback>
            </mc:AlternateContent>
          </a:graphicData>
        </a:graphic>
      </p:graphicFrame>
    </p:spTree>
    <p:extLst>
      <p:ext uri="{BB962C8B-B14F-4D97-AF65-F5344CB8AC3E}">
        <p14:creationId xmlns:p14="http://schemas.microsoft.com/office/powerpoint/2010/main" val="1532973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安全性算法</a:t>
            </a:r>
          </a:p>
        </p:txBody>
      </p:sp>
      <p:sp>
        <p:nvSpPr>
          <p:cNvPr id="404483" name="Rectangle 3"/>
          <p:cNvSpPr>
            <a:spLocks noGrp="1" noChangeArrowheads="1"/>
          </p:cNvSpPr>
          <p:nvPr>
            <p:ph type="body" idx="1"/>
          </p:nvPr>
        </p:nvSpPr>
        <p:spPr/>
        <p:txBody>
          <a:bodyPr>
            <a:normAutofit fontScale="70000" lnSpcReduction="20000"/>
          </a:bodyPr>
          <a:lstStyle/>
          <a:p>
            <a:pPr marL="514350" indent="-514350">
              <a:buFont typeface="+mj-lt"/>
              <a:buAutoNum type="arabicPeriod"/>
            </a:pPr>
            <a:r>
              <a:rPr lang="zh-CN" altLang="en-US" dirty="0"/>
              <a:t>设</a:t>
            </a:r>
            <a:r>
              <a:rPr lang="en-US" altLang="zh-CN" dirty="0"/>
              <a:t>Work</a:t>
            </a:r>
            <a:r>
              <a:rPr lang="zh-CN" altLang="en-US" dirty="0"/>
              <a:t>和</a:t>
            </a:r>
            <a:r>
              <a:rPr lang="en-US" altLang="zh-CN" dirty="0"/>
              <a:t>Finish</a:t>
            </a:r>
            <a:r>
              <a:rPr lang="zh-CN" altLang="en-US" dirty="0"/>
              <a:t>分别是长度为</a:t>
            </a:r>
            <a:r>
              <a:rPr lang="en-US" altLang="zh-CN" dirty="0"/>
              <a:t>m</a:t>
            </a:r>
            <a:r>
              <a:rPr lang="zh-CN" altLang="en-US" dirty="0"/>
              <a:t>和</a:t>
            </a:r>
            <a:r>
              <a:rPr lang="en-US" altLang="zh-CN" dirty="0"/>
              <a:t>n</a:t>
            </a:r>
            <a:r>
              <a:rPr lang="zh-CN" altLang="en-US" dirty="0"/>
              <a:t>的向量，按如下方式进行初始化</a:t>
            </a:r>
            <a:r>
              <a:rPr lang="en-US" altLang="zh-CN" dirty="0"/>
              <a:t>:</a:t>
            </a:r>
          </a:p>
          <a:p>
            <a:pPr lvl="1"/>
            <a:r>
              <a:rPr lang="en-US" altLang="zh-CN" dirty="0"/>
              <a:t>Work = Available</a:t>
            </a:r>
          </a:p>
          <a:p>
            <a:pPr lvl="1"/>
            <a:r>
              <a:rPr lang="en-US" altLang="zh-CN" dirty="0"/>
              <a:t>Finish[</a:t>
            </a:r>
            <a:r>
              <a:rPr lang="en-US" altLang="zh-CN" dirty="0" err="1"/>
              <a:t>i</a:t>
            </a:r>
            <a:r>
              <a:rPr lang="en-US" altLang="zh-CN" dirty="0"/>
              <a:t>] = false for </a:t>
            </a:r>
            <a:r>
              <a:rPr lang="en-US" altLang="zh-CN" dirty="0" err="1"/>
              <a:t>i</a:t>
            </a:r>
            <a:r>
              <a:rPr lang="en-US" altLang="zh-CN" dirty="0"/>
              <a:t> = 1,2, …, n.</a:t>
            </a:r>
          </a:p>
          <a:p>
            <a:pPr marL="514350" indent="-514350">
              <a:buFont typeface="+mj-lt"/>
              <a:buAutoNum type="arabicPeriod"/>
            </a:pPr>
            <a:r>
              <a:rPr lang="zh-CN" altLang="en-US" dirty="0"/>
              <a:t>查找这样的</a:t>
            </a:r>
            <a:r>
              <a:rPr lang="en-US" altLang="zh-CN" dirty="0" err="1"/>
              <a:t>i</a:t>
            </a:r>
            <a:r>
              <a:rPr lang="zh-CN" altLang="en-US" dirty="0"/>
              <a:t>使其满足: </a:t>
            </a:r>
          </a:p>
          <a:p>
            <a:pPr lvl="1"/>
            <a:r>
              <a:rPr lang="en-US" altLang="zh-CN" dirty="0"/>
              <a:t>Finish[</a:t>
            </a:r>
            <a:r>
              <a:rPr lang="en-US" altLang="zh-CN" dirty="0" err="1"/>
              <a:t>i</a:t>
            </a:r>
            <a:r>
              <a:rPr lang="en-US" altLang="zh-CN" dirty="0"/>
              <a:t>] = false</a:t>
            </a:r>
          </a:p>
          <a:p>
            <a:pPr lvl="1"/>
            <a:r>
              <a:rPr lang="en-US" altLang="zh-CN" dirty="0"/>
              <a:t>Need[</a:t>
            </a:r>
            <a:r>
              <a:rPr lang="en-US" altLang="zh-CN" dirty="0" err="1"/>
              <a:t>i</a:t>
            </a:r>
            <a:r>
              <a:rPr lang="en-US" altLang="zh-CN" dirty="0"/>
              <a:t>] </a:t>
            </a:r>
            <a:r>
              <a:rPr lang="en-US" altLang="zh-CN" dirty="0">
                <a:sym typeface="Symbol" pitchFamily="18" charset="2"/>
              </a:rPr>
              <a:t>&lt;=</a:t>
            </a:r>
            <a:r>
              <a:rPr lang="zh-CN" altLang="en-US" dirty="0">
                <a:sym typeface="Symbol" pitchFamily="18" charset="2"/>
              </a:rPr>
              <a:t> </a:t>
            </a:r>
            <a:r>
              <a:rPr lang="en-US" altLang="zh-CN" dirty="0">
                <a:sym typeface="Symbol" pitchFamily="18" charset="2"/>
              </a:rPr>
              <a:t>Work</a:t>
            </a:r>
          </a:p>
          <a:p>
            <a:pPr lvl="1"/>
            <a:r>
              <a:rPr lang="zh-CN" altLang="en-US" dirty="0">
                <a:sym typeface="Symbol" pitchFamily="18" charset="2"/>
              </a:rPr>
              <a:t>如果未找到，转第</a:t>
            </a:r>
            <a:r>
              <a:rPr lang="en-US" altLang="zh-CN" dirty="0">
                <a:sym typeface="Symbol" pitchFamily="18" charset="2"/>
              </a:rPr>
              <a:t>4</a:t>
            </a:r>
            <a:r>
              <a:rPr lang="zh-CN" altLang="en-US" dirty="0">
                <a:sym typeface="Symbol" pitchFamily="18" charset="2"/>
              </a:rPr>
              <a:t>步.</a:t>
            </a:r>
          </a:p>
          <a:p>
            <a:pPr marL="514350" indent="-514350">
              <a:buFont typeface="+mj-lt"/>
              <a:buAutoNum type="arabicPeriod"/>
            </a:pPr>
            <a:r>
              <a:rPr lang="en-US" altLang="zh-CN" dirty="0"/>
              <a:t>Work = Work + Allocation[</a:t>
            </a:r>
            <a:r>
              <a:rPr lang="en-US" altLang="zh-CN" dirty="0" err="1"/>
              <a:t>i</a:t>
            </a:r>
            <a:r>
              <a:rPr lang="en-US" altLang="zh-CN" dirty="0"/>
              <a:t>]; Finish[</a:t>
            </a:r>
            <a:r>
              <a:rPr lang="en-US" altLang="zh-CN" dirty="0" err="1"/>
              <a:t>i</a:t>
            </a:r>
            <a:r>
              <a:rPr lang="en-US" altLang="zh-CN" dirty="0"/>
              <a:t>] = True</a:t>
            </a:r>
            <a:r>
              <a:rPr lang="zh-CN" altLang="en-US" dirty="0"/>
              <a:t>；返回第</a:t>
            </a:r>
            <a:r>
              <a:rPr lang="en-US" altLang="zh-CN" dirty="0"/>
              <a:t>2</a:t>
            </a:r>
            <a:r>
              <a:rPr lang="zh-CN" altLang="en-US" dirty="0"/>
              <a:t>步</a:t>
            </a:r>
          </a:p>
          <a:p>
            <a:pPr marL="514350" indent="-514350">
              <a:buFont typeface="+mj-lt"/>
              <a:buAutoNum type="arabicPeriod"/>
            </a:pPr>
            <a:r>
              <a:rPr lang="zh-CN" altLang="en-US" dirty="0"/>
              <a:t>如果对所有的</a:t>
            </a:r>
            <a:r>
              <a:rPr lang="en-US" altLang="zh-CN" dirty="0" err="1"/>
              <a:t>i</a:t>
            </a:r>
            <a:r>
              <a:rPr lang="en-US" altLang="zh-CN" dirty="0"/>
              <a:t>, Finish[</a:t>
            </a:r>
            <a:r>
              <a:rPr lang="en-US" altLang="zh-CN" dirty="0" err="1"/>
              <a:t>i</a:t>
            </a:r>
            <a:r>
              <a:rPr lang="en-US" altLang="zh-CN" dirty="0"/>
              <a:t>]==True，</a:t>
            </a:r>
            <a:r>
              <a:rPr lang="zh-CN" altLang="en-US" dirty="0"/>
              <a:t>那么处于安全状态，否则不安全状态。</a:t>
            </a:r>
          </a:p>
        </p:txBody>
      </p:sp>
      <p:sp>
        <p:nvSpPr>
          <p:cNvPr id="2" name="矩形 1"/>
          <p:cNvSpPr/>
          <p:nvPr/>
        </p:nvSpPr>
        <p:spPr>
          <a:xfrm>
            <a:off x="5107810" y="2492896"/>
            <a:ext cx="3578989"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选择</a:t>
            </a:r>
            <a:r>
              <a:rPr lang="en-US" altLang="zh-CN" sz="48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r>
              <a:rPr lang="zh-CN" alt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的顺序是否关键？</a:t>
            </a:r>
          </a:p>
        </p:txBody>
      </p:sp>
      <p:sp>
        <p:nvSpPr>
          <p:cNvPr id="3" name="日期占位符 2"/>
          <p:cNvSpPr>
            <a:spLocks noGrp="1"/>
          </p:cNvSpPr>
          <p:nvPr>
            <p:ph type="dt" sz="half" idx="10"/>
          </p:nvPr>
        </p:nvSpPr>
        <p:spPr/>
        <p:txBody>
          <a:bodyPr/>
          <a:lstStyle/>
          <a:p>
            <a:fld id="{A6064816-9545-EE4E-B155-90985618609C}"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1785907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4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044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4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04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0448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448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4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autoUpdateAnimBg="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extLst>
              <p:ext uri="{D42A27DB-BD31-4B8C-83A1-F6EECF244321}">
                <p14:modId xmlns:p14="http://schemas.microsoft.com/office/powerpoint/2010/main" val="1367376630"/>
              </p:ext>
            </p:extLst>
          </p:nvPr>
        </p:nvGraphicFramePr>
        <p:xfrm>
          <a:off x="389382" y="2348880"/>
          <a:ext cx="8431090" cy="2743200"/>
        </p:xfrm>
        <a:graphic>
          <a:graphicData uri="http://schemas.openxmlformats.org/drawingml/2006/table">
            <a:tbl>
              <a:tblPr/>
              <a:tblGrid>
                <a:gridCol w="1686218">
                  <a:extLst>
                    <a:ext uri="{9D8B030D-6E8A-4147-A177-3AD203B41FA5}">
                      <a16:colId xmlns:a16="http://schemas.microsoft.com/office/drawing/2014/main" val="20000"/>
                    </a:ext>
                  </a:extLst>
                </a:gridCol>
                <a:gridCol w="1686218">
                  <a:extLst>
                    <a:ext uri="{9D8B030D-6E8A-4147-A177-3AD203B41FA5}">
                      <a16:colId xmlns:a16="http://schemas.microsoft.com/office/drawing/2014/main" val="20001"/>
                    </a:ext>
                  </a:extLst>
                </a:gridCol>
                <a:gridCol w="1686218">
                  <a:extLst>
                    <a:ext uri="{9D8B030D-6E8A-4147-A177-3AD203B41FA5}">
                      <a16:colId xmlns:a16="http://schemas.microsoft.com/office/drawing/2014/main" val="20002"/>
                    </a:ext>
                  </a:extLst>
                </a:gridCol>
                <a:gridCol w="1686218">
                  <a:extLst>
                    <a:ext uri="{9D8B030D-6E8A-4147-A177-3AD203B41FA5}">
                      <a16:colId xmlns:a16="http://schemas.microsoft.com/office/drawing/2014/main" val="20003"/>
                    </a:ext>
                  </a:extLst>
                </a:gridCol>
                <a:gridCol w="1686218">
                  <a:extLst>
                    <a:ext uri="{9D8B030D-6E8A-4147-A177-3AD203B41FA5}">
                      <a16:colId xmlns:a16="http://schemas.microsoft.com/office/drawing/2014/main" val="20004"/>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1   1   2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en-US" altLang="zh-CN" dirty="0"/>
              <a:t>T0</a:t>
            </a:r>
            <a:r>
              <a:rPr lang="zh-CN" altLang="en-US" dirty="0"/>
              <a:t>时刻系统资源分配表</a:t>
            </a:r>
          </a:p>
        </p:txBody>
      </p:sp>
      <p:sp>
        <p:nvSpPr>
          <p:cNvPr id="3" name="日期占位符 2"/>
          <p:cNvSpPr>
            <a:spLocks noGrp="1"/>
          </p:cNvSpPr>
          <p:nvPr>
            <p:ph type="dt" sz="half" idx="10"/>
          </p:nvPr>
        </p:nvSpPr>
        <p:spPr/>
        <p:txBody>
          <a:bodyPr/>
          <a:lstStyle/>
          <a:p>
            <a:fld id="{E1C58678-4160-A447-BD35-9EC02B228511}"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4061927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Group 2"/>
          <p:cNvGraphicFramePr>
            <a:graphicFrameLocks noGrp="1"/>
          </p:cNvGraphicFramePr>
          <p:nvPr>
            <p:extLst>
              <p:ext uri="{D42A27DB-BD31-4B8C-83A1-F6EECF244321}">
                <p14:modId xmlns:p14="http://schemas.microsoft.com/office/powerpoint/2010/main" val="1712625879"/>
              </p:ext>
            </p:extLst>
          </p:nvPr>
        </p:nvGraphicFramePr>
        <p:xfrm>
          <a:off x="210914" y="2276872"/>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系统资源初始化分配表</a:t>
            </a:r>
          </a:p>
        </p:txBody>
      </p:sp>
      <p:sp>
        <p:nvSpPr>
          <p:cNvPr id="3" name="日期占位符 2"/>
          <p:cNvSpPr>
            <a:spLocks noGrp="1"/>
          </p:cNvSpPr>
          <p:nvPr>
            <p:ph type="dt" sz="half" idx="10"/>
          </p:nvPr>
        </p:nvSpPr>
        <p:spPr/>
        <p:txBody>
          <a:bodyPr/>
          <a:lstStyle/>
          <a:p>
            <a:fld id="{1DF57F4F-7517-B449-92FA-DDC77CCB85D4}"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158036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extLst>
              <p:ext uri="{D42A27DB-BD31-4B8C-83A1-F6EECF244321}">
                <p14:modId xmlns:p14="http://schemas.microsoft.com/office/powerpoint/2010/main" val="2072776825"/>
              </p:ext>
            </p:extLst>
          </p:nvPr>
        </p:nvGraphicFramePr>
        <p:xfrm>
          <a:off x="228600" y="2276872"/>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6    2    3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P2</a:t>
            </a:r>
            <a:r>
              <a:rPr lang="zh-CN" altLang="en-US" dirty="0"/>
              <a:t>进程</a:t>
            </a:r>
          </a:p>
        </p:txBody>
      </p:sp>
      <p:sp>
        <p:nvSpPr>
          <p:cNvPr id="3" name="日期占位符 2"/>
          <p:cNvSpPr>
            <a:spLocks noGrp="1"/>
          </p:cNvSpPr>
          <p:nvPr>
            <p:ph type="dt" sz="half" idx="10"/>
          </p:nvPr>
        </p:nvSpPr>
        <p:spPr/>
        <p:txBody>
          <a:bodyPr/>
          <a:lstStyle/>
          <a:p>
            <a:fld id="{982ECB85-0DA2-D147-8906-C39A23DA4525}"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319285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Group 2"/>
          <p:cNvGraphicFramePr>
            <a:graphicFrameLocks noGrp="1"/>
          </p:cNvGraphicFramePr>
          <p:nvPr>
            <p:extLst>
              <p:ext uri="{D42A27DB-BD31-4B8C-83A1-F6EECF244321}">
                <p14:modId xmlns:p14="http://schemas.microsoft.com/office/powerpoint/2010/main" val="2624535228"/>
              </p:ext>
            </p:extLst>
          </p:nvPr>
        </p:nvGraphicFramePr>
        <p:xfrm>
          <a:off x="228600" y="2275696"/>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8    3    4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P3</a:t>
            </a:r>
            <a:r>
              <a:rPr lang="zh-CN" altLang="en-US" dirty="0"/>
              <a:t>进程</a:t>
            </a:r>
          </a:p>
        </p:txBody>
      </p:sp>
      <p:sp>
        <p:nvSpPr>
          <p:cNvPr id="3" name="日期占位符 2"/>
          <p:cNvSpPr>
            <a:spLocks noGrp="1"/>
          </p:cNvSpPr>
          <p:nvPr>
            <p:ph type="dt" sz="half" idx="10"/>
          </p:nvPr>
        </p:nvSpPr>
        <p:spPr/>
        <p:txBody>
          <a:bodyPr/>
          <a:lstStyle/>
          <a:p>
            <a:fld id="{2C8B4AB6-A57D-004C-8E16-4F5918DB107A}"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123463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Group 2"/>
          <p:cNvGraphicFramePr>
            <a:graphicFrameLocks noGrp="1"/>
          </p:cNvGraphicFramePr>
          <p:nvPr>
            <p:extLst>
              <p:ext uri="{D42A27DB-BD31-4B8C-83A1-F6EECF244321}">
                <p14:modId xmlns:p14="http://schemas.microsoft.com/office/powerpoint/2010/main" val="2047324358"/>
              </p:ext>
            </p:extLst>
          </p:nvPr>
        </p:nvGraphicFramePr>
        <p:xfrm>
          <a:off x="228600" y="2275696"/>
          <a:ext cx="8663880" cy="2377440"/>
        </p:xfrm>
        <a:graphic>
          <a:graphicData uri="http://schemas.openxmlformats.org/drawingml/2006/table">
            <a:tbl>
              <a:tblPr/>
              <a:tblGrid>
                <a:gridCol w="1443980">
                  <a:extLst>
                    <a:ext uri="{9D8B030D-6E8A-4147-A177-3AD203B41FA5}">
                      <a16:colId xmlns:a16="http://schemas.microsoft.com/office/drawing/2014/main" val="20000"/>
                    </a:ext>
                  </a:extLst>
                </a:gridCol>
                <a:gridCol w="1443980">
                  <a:extLst>
                    <a:ext uri="{9D8B030D-6E8A-4147-A177-3AD203B41FA5}">
                      <a16:colId xmlns:a16="http://schemas.microsoft.com/office/drawing/2014/main" val="20001"/>
                    </a:ext>
                  </a:extLst>
                </a:gridCol>
                <a:gridCol w="1443980">
                  <a:extLst>
                    <a:ext uri="{9D8B030D-6E8A-4147-A177-3AD203B41FA5}">
                      <a16:colId xmlns:a16="http://schemas.microsoft.com/office/drawing/2014/main" val="20002"/>
                    </a:ext>
                  </a:extLst>
                </a:gridCol>
                <a:gridCol w="1443980">
                  <a:extLst>
                    <a:ext uri="{9D8B030D-6E8A-4147-A177-3AD203B41FA5}">
                      <a16:colId xmlns:a16="http://schemas.microsoft.com/office/drawing/2014/main" val="20003"/>
                    </a:ext>
                  </a:extLst>
                </a:gridCol>
                <a:gridCol w="1443980">
                  <a:extLst>
                    <a:ext uri="{9D8B030D-6E8A-4147-A177-3AD203B41FA5}">
                      <a16:colId xmlns:a16="http://schemas.microsoft.com/office/drawing/2014/main" val="20004"/>
                    </a:ext>
                  </a:extLst>
                </a:gridCol>
                <a:gridCol w="1443980">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8    3    6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P4</a:t>
            </a:r>
            <a:r>
              <a:rPr lang="zh-CN" altLang="en-US" dirty="0"/>
              <a:t>进程</a:t>
            </a:r>
          </a:p>
        </p:txBody>
      </p:sp>
      <p:sp>
        <p:nvSpPr>
          <p:cNvPr id="3" name="日期占位符 2"/>
          <p:cNvSpPr>
            <a:spLocks noGrp="1"/>
          </p:cNvSpPr>
          <p:nvPr>
            <p:ph type="dt" sz="half" idx="10"/>
          </p:nvPr>
        </p:nvSpPr>
        <p:spPr/>
        <p:txBody>
          <a:bodyPr/>
          <a:lstStyle/>
          <a:p>
            <a:fld id="{92F4A2CC-EA40-A148-9F8E-502F767BA702}"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1572557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Group 2"/>
          <p:cNvGraphicFramePr>
            <a:graphicFrameLocks noGrp="1"/>
          </p:cNvGraphicFramePr>
          <p:nvPr>
            <p:extLst>
              <p:ext uri="{D42A27DB-BD31-4B8C-83A1-F6EECF244321}">
                <p14:modId xmlns:p14="http://schemas.microsoft.com/office/powerpoint/2010/main" val="559207143"/>
              </p:ext>
            </p:extLst>
          </p:nvPr>
        </p:nvGraphicFramePr>
        <p:xfrm>
          <a:off x="228600" y="2276872"/>
          <a:ext cx="8663880" cy="2377440"/>
        </p:xfrm>
        <a:graphic>
          <a:graphicData uri="http://schemas.openxmlformats.org/drawingml/2006/table">
            <a:tbl>
              <a:tblPr/>
              <a:tblGrid>
                <a:gridCol w="1443980">
                  <a:extLst>
                    <a:ext uri="{9D8B030D-6E8A-4147-A177-3AD203B41FA5}">
                      <a16:colId xmlns:a16="http://schemas.microsoft.com/office/drawing/2014/main" val="20000"/>
                    </a:ext>
                  </a:extLst>
                </a:gridCol>
                <a:gridCol w="1443980">
                  <a:extLst>
                    <a:ext uri="{9D8B030D-6E8A-4147-A177-3AD203B41FA5}">
                      <a16:colId xmlns:a16="http://schemas.microsoft.com/office/drawing/2014/main" val="20001"/>
                    </a:ext>
                  </a:extLst>
                </a:gridCol>
                <a:gridCol w="1443980">
                  <a:extLst>
                    <a:ext uri="{9D8B030D-6E8A-4147-A177-3AD203B41FA5}">
                      <a16:colId xmlns:a16="http://schemas.microsoft.com/office/drawing/2014/main" val="20002"/>
                    </a:ext>
                  </a:extLst>
                </a:gridCol>
                <a:gridCol w="1443980">
                  <a:extLst>
                    <a:ext uri="{9D8B030D-6E8A-4147-A177-3AD203B41FA5}">
                      <a16:colId xmlns:a16="http://schemas.microsoft.com/office/drawing/2014/main" val="20003"/>
                    </a:ext>
                  </a:extLst>
                </a:gridCol>
                <a:gridCol w="1443980">
                  <a:extLst>
                    <a:ext uri="{9D8B030D-6E8A-4147-A177-3AD203B41FA5}">
                      <a16:colId xmlns:a16="http://schemas.microsoft.com/office/drawing/2014/main" val="20004"/>
                    </a:ext>
                  </a:extLst>
                </a:gridCol>
                <a:gridCol w="1443980">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9    3    6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P1</a:t>
            </a:r>
            <a:r>
              <a:rPr lang="zh-CN" altLang="en-US" dirty="0"/>
              <a:t>进程</a:t>
            </a:r>
          </a:p>
        </p:txBody>
      </p:sp>
      <p:sp>
        <p:nvSpPr>
          <p:cNvPr id="3" name="日期占位符 2"/>
          <p:cNvSpPr>
            <a:spLocks noGrp="1"/>
          </p:cNvSpPr>
          <p:nvPr>
            <p:ph type="dt" sz="half" idx="10"/>
          </p:nvPr>
        </p:nvSpPr>
        <p:spPr/>
        <p:txBody>
          <a:bodyPr/>
          <a:lstStyle/>
          <a:p>
            <a:fld id="{D56CB4EA-D1C3-FC40-9ECA-3109B73C0147}"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38</a:t>
            </a:fld>
            <a:endParaRPr lang="zh-CN" altLang="en-US"/>
          </a:p>
        </p:txBody>
      </p:sp>
    </p:spTree>
    <p:extLst>
      <p:ext uri="{BB962C8B-B14F-4D97-AF65-F5344CB8AC3E}">
        <p14:creationId xmlns:p14="http://schemas.microsoft.com/office/powerpoint/2010/main" val="433862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descr="Safe-0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4225" y="1181100"/>
            <a:ext cx="7978775" cy="2400300"/>
          </a:xfrm>
          <a:prstGeom prst="rect">
            <a:avLst/>
          </a:prstGeom>
          <a:noFill/>
          <a:extLst>
            <a:ext uri="{909E8E84-426E-40dd-AFC4-6F175D3DCCD1}">
              <a14:hiddenFill xmlns="" xmlns:a14="http://schemas.microsoft.com/office/drawing/2010/main">
                <a:solidFill>
                  <a:srgbClr val="FFFFFF"/>
                </a:solidFill>
              </a14:hiddenFill>
            </a:ext>
          </a:extLst>
        </p:spPr>
      </p:pic>
      <p:sp>
        <p:nvSpPr>
          <p:cNvPr id="288771" name="Line 3"/>
          <p:cNvSpPr>
            <a:spLocks noChangeShapeType="1"/>
          </p:cNvSpPr>
          <p:nvPr/>
        </p:nvSpPr>
        <p:spPr bwMode="auto">
          <a:xfrm>
            <a:off x="304800" y="2239963"/>
            <a:ext cx="457200" cy="0"/>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2" name="Line 4"/>
          <p:cNvSpPr>
            <a:spLocks noChangeShapeType="1"/>
          </p:cNvSpPr>
          <p:nvPr/>
        </p:nvSpPr>
        <p:spPr bwMode="auto">
          <a:xfrm>
            <a:off x="304800" y="25431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3" name="Line 5"/>
          <p:cNvSpPr>
            <a:spLocks noChangeShapeType="1"/>
          </p:cNvSpPr>
          <p:nvPr/>
        </p:nvSpPr>
        <p:spPr bwMode="auto">
          <a:xfrm>
            <a:off x="304800" y="27717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4" name="Line 6"/>
          <p:cNvSpPr>
            <a:spLocks noChangeShapeType="1"/>
          </p:cNvSpPr>
          <p:nvPr/>
        </p:nvSpPr>
        <p:spPr bwMode="auto">
          <a:xfrm flipV="1">
            <a:off x="304800" y="3124200"/>
            <a:ext cx="457200" cy="0"/>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5" name="Line 7"/>
          <p:cNvSpPr>
            <a:spLocks noChangeShapeType="1"/>
          </p:cNvSpPr>
          <p:nvPr/>
        </p:nvSpPr>
        <p:spPr bwMode="auto">
          <a:xfrm>
            <a:off x="304800" y="33813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6" name="Line 8"/>
          <p:cNvSpPr>
            <a:spLocks noChangeShapeType="1"/>
          </p:cNvSpPr>
          <p:nvPr/>
        </p:nvSpPr>
        <p:spPr bwMode="auto">
          <a:xfrm>
            <a:off x="990600" y="22399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7" name="Line 9"/>
          <p:cNvSpPr>
            <a:spLocks noChangeShapeType="1"/>
          </p:cNvSpPr>
          <p:nvPr/>
        </p:nvSpPr>
        <p:spPr bwMode="auto">
          <a:xfrm>
            <a:off x="990600" y="25447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8" name="Line 10"/>
          <p:cNvSpPr>
            <a:spLocks noChangeShapeType="1"/>
          </p:cNvSpPr>
          <p:nvPr/>
        </p:nvSpPr>
        <p:spPr bwMode="auto">
          <a:xfrm>
            <a:off x="990600" y="28495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9" name="Line 11"/>
          <p:cNvSpPr>
            <a:spLocks noChangeShapeType="1"/>
          </p:cNvSpPr>
          <p:nvPr/>
        </p:nvSpPr>
        <p:spPr bwMode="auto">
          <a:xfrm>
            <a:off x="990600" y="30781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80" name="Line 12"/>
          <p:cNvSpPr>
            <a:spLocks noChangeShapeType="1"/>
          </p:cNvSpPr>
          <p:nvPr/>
        </p:nvSpPr>
        <p:spPr bwMode="auto">
          <a:xfrm>
            <a:off x="990600" y="3382963"/>
            <a:ext cx="6042025"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81" name="Rectangle 13"/>
          <p:cNvSpPr>
            <a:spLocks noGrp="1" noChangeArrowheads="1"/>
          </p:cNvSpPr>
          <p:nvPr>
            <p:ph type="title"/>
          </p:nvPr>
        </p:nvSpPr>
        <p:spPr/>
        <p:txBody>
          <a:bodyPr/>
          <a:lstStyle/>
          <a:p>
            <a:r>
              <a:rPr lang="zh-CN" altLang="en-US"/>
              <a:t>安全性计算实例</a:t>
            </a:r>
            <a:endParaRPr lang="zh-CN" altLang="en-US" dirty="0"/>
          </a:p>
        </p:txBody>
      </p:sp>
      <p:pic>
        <p:nvPicPr>
          <p:cNvPr id="288782" name="Picture 14" descr="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3813051"/>
            <a:ext cx="8704262" cy="252412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3" name="Picture 15" descr="s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3822576"/>
            <a:ext cx="8713788" cy="250507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4" name="Picture 16" descr="s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550" y="3822576"/>
            <a:ext cx="8713788" cy="2533650"/>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5" name="Picture 17" descr="ss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50" y="3822576"/>
            <a:ext cx="8713788" cy="250507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6" name="Picture 18" descr="ss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550" y="3803526"/>
            <a:ext cx="8713788" cy="2533650"/>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7" name="Picture 19" descr="ss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550" y="3789040"/>
            <a:ext cx="8713788" cy="25241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DA7FDF1C-D68C-214C-8C40-976006F770CB}"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11078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88772"/>
                                        </p:tgtEl>
                                        <p:attrNameLst>
                                          <p:attrName>style.visibility</p:attrName>
                                        </p:attrNameLst>
                                      </p:cBhvr>
                                      <p:to>
                                        <p:strVal val="visible"/>
                                      </p:to>
                                    </p:set>
                                    <p:animEffect transition="in" filter="box(out)">
                                      <p:cBhvr>
                                        <p:cTn id="15" dur="500"/>
                                        <p:tgtEl>
                                          <p:spTgt spid="2887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8878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88777"/>
                                        </p:tgtEl>
                                        <p:attrNameLst>
                                          <p:attrName>style.visibility</p:attrName>
                                        </p:attrNameLst>
                                      </p:cBhvr>
                                      <p:to>
                                        <p:strVal val="visible"/>
                                      </p:to>
                                    </p:set>
                                    <p:animEffect transition="in" filter="box(out)">
                                      <p:cBhvr>
                                        <p:cTn id="24" dur="500"/>
                                        <p:tgtEl>
                                          <p:spTgt spid="2887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88774"/>
                                        </p:tgtEl>
                                        <p:attrNameLst>
                                          <p:attrName>style.visibility</p:attrName>
                                        </p:attrNameLst>
                                      </p:cBhvr>
                                      <p:to>
                                        <p:strVal val="visible"/>
                                      </p:to>
                                    </p:set>
                                    <p:animEffect transition="in" filter="box(out)">
                                      <p:cBhvr>
                                        <p:cTn id="29" dur="500"/>
                                        <p:tgtEl>
                                          <p:spTgt spid="2887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8878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88779"/>
                                        </p:tgtEl>
                                        <p:attrNameLst>
                                          <p:attrName>style.visibility</p:attrName>
                                        </p:attrNameLst>
                                      </p:cBhvr>
                                      <p:to>
                                        <p:strVal val="visible"/>
                                      </p:to>
                                    </p:set>
                                    <p:animEffect transition="in" filter="box(out)">
                                      <p:cBhvr>
                                        <p:cTn id="38" dur="500"/>
                                        <p:tgtEl>
                                          <p:spTgt spid="2887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88775"/>
                                        </p:tgtEl>
                                        <p:attrNameLst>
                                          <p:attrName>style.visibility</p:attrName>
                                        </p:attrNameLst>
                                      </p:cBhvr>
                                      <p:to>
                                        <p:strVal val="visible"/>
                                      </p:to>
                                    </p:set>
                                    <p:animEffect transition="in" filter="box(out)">
                                      <p:cBhvr>
                                        <p:cTn id="43" dur="500"/>
                                        <p:tgtEl>
                                          <p:spTgt spid="2887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28878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8780"/>
                                        </p:tgtEl>
                                        <p:attrNameLst>
                                          <p:attrName>style.visibility</p:attrName>
                                        </p:attrNameLst>
                                      </p:cBhvr>
                                      <p:to>
                                        <p:strVal val="visible"/>
                                      </p:to>
                                    </p:set>
                                    <p:animEffect transition="in" filter="box(out)">
                                      <p:cBhvr>
                                        <p:cTn id="52" dur="500"/>
                                        <p:tgtEl>
                                          <p:spTgt spid="2887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88773"/>
                                        </p:tgtEl>
                                        <p:attrNameLst>
                                          <p:attrName>style.visibility</p:attrName>
                                        </p:attrNameLst>
                                      </p:cBhvr>
                                      <p:to>
                                        <p:strVal val="visible"/>
                                      </p:to>
                                    </p:set>
                                    <p:animEffect transition="in" filter="box(out)">
                                      <p:cBhvr>
                                        <p:cTn id="57" dur="500"/>
                                        <p:tgtEl>
                                          <p:spTgt spid="2887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8878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88778"/>
                                        </p:tgtEl>
                                        <p:attrNameLst>
                                          <p:attrName>style.visibility</p:attrName>
                                        </p:attrNameLst>
                                      </p:cBhvr>
                                      <p:to>
                                        <p:strVal val="visible"/>
                                      </p:to>
                                    </p:set>
                                    <p:animEffect transition="in" filter="box(out)">
                                      <p:cBhvr>
                                        <p:cTn id="66" dur="500"/>
                                        <p:tgtEl>
                                          <p:spTgt spid="28877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88771"/>
                                        </p:tgtEl>
                                        <p:attrNameLst>
                                          <p:attrName>style.visibility</p:attrName>
                                        </p:attrNameLst>
                                      </p:cBhvr>
                                      <p:to>
                                        <p:strVal val="visible"/>
                                      </p:to>
                                    </p:set>
                                    <p:animEffect transition="in" filter="box(out)">
                                      <p:cBhvr>
                                        <p:cTn id="71" dur="500"/>
                                        <p:tgtEl>
                                          <p:spTgt spid="28877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8878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288776"/>
                                        </p:tgtEl>
                                        <p:attrNameLst>
                                          <p:attrName>style.visibility</p:attrName>
                                        </p:attrNameLst>
                                      </p:cBhvr>
                                      <p:to>
                                        <p:strVal val="visible"/>
                                      </p:to>
                                    </p:set>
                                    <p:animEffect transition="in" filter="box(out)">
                                      <p:cBhvr>
                                        <p:cTn id="80" dur="500"/>
                                        <p:tgtEl>
                                          <p:spTgt spid="28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p:bldP spid="288772" grpId="0" animBg="1"/>
      <p:bldP spid="288773" grpId="0" animBg="1"/>
      <p:bldP spid="288774" grpId="0" animBg="1"/>
      <p:bldP spid="288775" grpId="0" animBg="1"/>
      <p:bldP spid="288776" grpId="0" animBg="1"/>
      <p:bldP spid="288777" grpId="0" animBg="1"/>
      <p:bldP spid="288778" grpId="0" animBg="1"/>
      <p:bldP spid="288779" grpId="0" animBg="1"/>
      <p:bldP spid="28878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CN" altLang="en-US"/>
              <a:t>死锁的概念</a:t>
            </a:r>
          </a:p>
        </p:txBody>
      </p:sp>
      <p:sp>
        <p:nvSpPr>
          <p:cNvPr id="270339" name="Rectangle 3"/>
          <p:cNvSpPr>
            <a:spLocks noGrp="1" noChangeArrowheads="1"/>
          </p:cNvSpPr>
          <p:nvPr>
            <p:ph type="body" idx="1"/>
          </p:nvPr>
        </p:nvSpPr>
        <p:spPr/>
        <p:txBody>
          <a:bodyPr>
            <a:normAutofit fontScale="92500" lnSpcReduction="20000"/>
          </a:bodyPr>
          <a:lstStyle/>
          <a:p>
            <a:r>
              <a:rPr lang="zh-CN" altLang="en-US" dirty="0"/>
              <a:t>多个进程在运行过程中因争夺资源而造成的一种僵局（</a:t>
            </a:r>
            <a:r>
              <a:rPr lang="en-US" altLang="zh-CN" dirty="0"/>
              <a:t>Deadly- Embrace</a:t>
            </a:r>
            <a:r>
              <a:rPr lang="zh-CN" altLang="en-US" dirty="0"/>
              <a:t>），当进程处于这种僵持状态时，若无外力作用，它们都将无法向前推进。</a:t>
            </a:r>
          </a:p>
          <a:p>
            <a:r>
              <a:rPr lang="zh-CN" altLang="en-US" dirty="0"/>
              <a:t>产生死锁的原因</a:t>
            </a:r>
          </a:p>
          <a:p>
            <a:pPr lvl="1"/>
            <a:r>
              <a:rPr lang="zh-CN" altLang="en-US" dirty="0"/>
              <a:t>资源不足导致的资源竞争：多个进程所共享的资源不足，引起它们对资源的竞争而产生死锁。</a:t>
            </a:r>
          </a:p>
          <a:p>
            <a:pPr lvl="1"/>
            <a:r>
              <a:rPr lang="zh-CN" altLang="en-US" dirty="0"/>
              <a:t>并发执行的顺序不当：进程运行过程中，请求和释放资源的顺序不当，而导致进程死锁。</a:t>
            </a:r>
          </a:p>
        </p:txBody>
      </p:sp>
      <p:sp>
        <p:nvSpPr>
          <p:cNvPr id="270340" name="Rectangle 4"/>
          <p:cNvSpPr>
            <a:spLocks noChangeArrowheads="1"/>
          </p:cNvSpPr>
          <p:nvPr/>
        </p:nvSpPr>
        <p:spPr bwMode="auto">
          <a:xfrm>
            <a:off x="838200" y="3962400"/>
            <a:ext cx="7772400"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Monotype Sorts" pitchFamily="1" charset="2"/>
              <a:buChar char="u"/>
            </a:pPr>
            <a:endParaRPr lang="zh-CN" altLang="en-US" b="1"/>
          </a:p>
        </p:txBody>
      </p:sp>
      <p:sp>
        <p:nvSpPr>
          <p:cNvPr id="2" name="日期占位符 1"/>
          <p:cNvSpPr>
            <a:spLocks noGrp="1"/>
          </p:cNvSpPr>
          <p:nvPr>
            <p:ph type="dt" sz="half" idx="10"/>
          </p:nvPr>
        </p:nvSpPr>
        <p:spPr/>
        <p:txBody>
          <a:bodyPr/>
          <a:lstStyle/>
          <a:p>
            <a:fld id="{AB0D2FFC-2B4E-4942-87A6-5F4FB313E4BD}"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584794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dirty="0"/>
              <a:t>资源分配算法</a:t>
            </a:r>
          </a:p>
        </p:txBody>
      </p:sp>
      <p:sp>
        <p:nvSpPr>
          <p:cNvPr id="405507" name="Rectangle 3"/>
          <p:cNvSpPr>
            <a:spLocks noGrp="1" noChangeArrowheads="1"/>
          </p:cNvSpPr>
          <p:nvPr>
            <p:ph type="body" idx="1"/>
          </p:nvPr>
        </p:nvSpPr>
        <p:spPr/>
        <p:txBody>
          <a:bodyPr>
            <a:normAutofit/>
          </a:bodyPr>
          <a:lstStyle/>
          <a:p>
            <a:pPr marL="514350" indent="-514350">
              <a:buFont typeface="+mj-lt"/>
              <a:buAutoNum type="arabicPeriod"/>
            </a:pPr>
            <a:r>
              <a:rPr lang="en-US" altLang="zh-CN" dirty="0" err="1"/>
              <a:t>Request</a:t>
            </a:r>
            <a:r>
              <a:rPr lang="en-US" altLang="zh-CN" baseline="-25000" dirty="0" err="1"/>
              <a:t>i</a:t>
            </a:r>
            <a:r>
              <a:rPr lang="zh-CN" altLang="en-US" dirty="0"/>
              <a:t>为进程</a:t>
            </a:r>
            <a:r>
              <a:rPr lang="en-US" altLang="zh-CN" dirty="0"/>
              <a:t>P</a:t>
            </a:r>
            <a:r>
              <a:rPr lang="en-US" altLang="zh-CN" baseline="-25000" dirty="0"/>
              <a:t>i</a:t>
            </a:r>
            <a:r>
              <a:rPr lang="zh-CN" altLang="en-US" dirty="0"/>
              <a:t>的请求向量。如果</a:t>
            </a:r>
            <a:r>
              <a:rPr lang="en-US" altLang="zh-CN" dirty="0" err="1"/>
              <a:t>Request</a:t>
            </a:r>
            <a:r>
              <a:rPr lang="en-US" altLang="zh-CN" baseline="-25000" dirty="0" err="1"/>
              <a:t>i</a:t>
            </a:r>
            <a:r>
              <a:rPr lang="en-US" altLang="zh-CN" dirty="0"/>
              <a:t> [j] = k </a:t>
            </a:r>
            <a:r>
              <a:rPr lang="zh-CN" altLang="en-US" dirty="0"/>
              <a:t>那么进程</a:t>
            </a:r>
            <a:r>
              <a:rPr lang="en-US" altLang="zh-CN" dirty="0"/>
              <a:t>P</a:t>
            </a:r>
            <a:r>
              <a:rPr lang="en-US" altLang="zh-CN" baseline="-25000" dirty="0"/>
              <a:t>i</a:t>
            </a:r>
            <a:r>
              <a:rPr lang="en-US" altLang="zh-CN" dirty="0"/>
              <a:t> </a:t>
            </a:r>
            <a:r>
              <a:rPr lang="zh-CN" altLang="en-US" dirty="0"/>
              <a:t>所需要的资源类型</a:t>
            </a:r>
            <a:r>
              <a:rPr lang="en-US" altLang="zh-CN" dirty="0" err="1"/>
              <a:t>R</a:t>
            </a:r>
            <a:r>
              <a:rPr lang="en-US" altLang="zh-CN" baseline="-25000" dirty="0" err="1"/>
              <a:t>j</a:t>
            </a:r>
            <a:r>
              <a:rPr lang="zh-CN" altLang="en-US" dirty="0"/>
              <a:t>的实例数量为</a:t>
            </a:r>
            <a:r>
              <a:rPr lang="en-US" altLang="zh-CN" dirty="0"/>
              <a:t>k。</a:t>
            </a:r>
            <a:r>
              <a:rPr lang="zh-CN" altLang="en-US" dirty="0"/>
              <a:t>当进程</a:t>
            </a:r>
            <a:r>
              <a:rPr lang="en-US" altLang="zh-CN" dirty="0"/>
              <a:t>P</a:t>
            </a:r>
            <a:r>
              <a:rPr lang="en-US" altLang="zh-CN" baseline="-25000" dirty="0"/>
              <a:t>i</a:t>
            </a:r>
            <a:r>
              <a:rPr lang="zh-CN" altLang="en-US" dirty="0"/>
              <a:t>做出资源请求时，执行：</a:t>
            </a:r>
          </a:p>
          <a:p>
            <a:pPr marL="971550" lvl="1" indent="-514350">
              <a:buFont typeface="+mj-lt"/>
              <a:buAutoNum type="arabicPeriod"/>
            </a:pPr>
            <a:r>
              <a:rPr lang="zh-CN" altLang="en-US" dirty="0"/>
              <a:t> 若</a:t>
            </a:r>
            <a:r>
              <a:rPr lang="en-US" altLang="zh-CN" dirty="0" err="1"/>
              <a:t>Request</a:t>
            </a:r>
            <a:r>
              <a:rPr lang="en-US" altLang="zh-CN" baseline="-25000" dirty="0" err="1"/>
              <a:t>i</a:t>
            </a:r>
            <a:r>
              <a:rPr lang="en-US" altLang="zh-CN" dirty="0"/>
              <a:t> </a:t>
            </a:r>
            <a:r>
              <a:rPr lang="en-US" altLang="zh-CN" dirty="0">
                <a:sym typeface="Symbol" pitchFamily="18" charset="2"/>
              </a:rPr>
              <a:t>&lt;=</a:t>
            </a:r>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a:t>
            </a:r>
            <a:r>
              <a:rPr lang="zh-CN" altLang="en-US" dirty="0">
                <a:sym typeface="Symbol" pitchFamily="18" charset="2"/>
              </a:rPr>
              <a:t>转</a:t>
            </a:r>
            <a:r>
              <a:rPr lang="en-US" altLang="zh-CN" dirty="0">
                <a:sym typeface="Symbol" pitchFamily="18" charset="2"/>
              </a:rPr>
              <a:t>1.2</a:t>
            </a:r>
            <a:r>
              <a:rPr lang="zh-CN" altLang="en-US" dirty="0">
                <a:sym typeface="Symbol" pitchFamily="18" charset="2"/>
              </a:rPr>
              <a:t>；否则，出错退出；</a:t>
            </a:r>
          </a:p>
          <a:p>
            <a:pPr marL="971550" lvl="1" indent="-514350">
              <a:buFont typeface="+mj-lt"/>
              <a:buAutoNum type="arabicPeriod"/>
            </a:pPr>
            <a:r>
              <a:rPr lang="zh-CN" altLang="en-US" dirty="0">
                <a:sym typeface="Symbol" pitchFamily="18" charset="2"/>
              </a:rPr>
              <a:t> 若</a:t>
            </a:r>
            <a:r>
              <a:rPr lang="en-US" altLang="zh-CN" dirty="0" err="1"/>
              <a:t>Request</a:t>
            </a:r>
            <a:r>
              <a:rPr lang="en-US" altLang="zh-CN" baseline="-25000" dirty="0" err="1"/>
              <a:t>i</a:t>
            </a:r>
            <a:r>
              <a:rPr lang="en-US" altLang="zh-CN" dirty="0"/>
              <a:t> </a:t>
            </a:r>
            <a:r>
              <a:rPr lang="en-US" altLang="zh-CN" dirty="0">
                <a:sym typeface="Symbol" pitchFamily="18" charset="2"/>
              </a:rPr>
              <a:t>&lt;=Available </a:t>
            </a:r>
            <a:r>
              <a:rPr lang="zh-CN" altLang="en-US" dirty="0">
                <a:sym typeface="Symbol" pitchFamily="18" charset="2"/>
              </a:rPr>
              <a:t>转</a:t>
            </a:r>
            <a:r>
              <a:rPr lang="en-US" altLang="zh-CN" dirty="0">
                <a:sym typeface="Symbol" pitchFamily="18" charset="2"/>
              </a:rPr>
              <a:t>2</a:t>
            </a:r>
            <a:r>
              <a:rPr lang="zh-CN" altLang="en-US" dirty="0">
                <a:sym typeface="Symbol" pitchFamily="18" charset="2"/>
              </a:rPr>
              <a:t>； 否则</a:t>
            </a:r>
            <a:r>
              <a:rPr lang="en-US" altLang="zh-CN" dirty="0">
                <a:sym typeface="Symbol" pitchFamily="18" charset="2"/>
              </a:rPr>
              <a:t> Pi</a:t>
            </a:r>
            <a:r>
              <a:rPr lang="zh-CN" altLang="en-US" dirty="0">
                <a:sym typeface="Symbol" pitchFamily="18" charset="2"/>
              </a:rPr>
              <a:t>阻塞；</a:t>
            </a:r>
          </a:p>
        </p:txBody>
      </p:sp>
      <p:sp>
        <p:nvSpPr>
          <p:cNvPr id="2" name="日期占位符 1"/>
          <p:cNvSpPr>
            <a:spLocks noGrp="1"/>
          </p:cNvSpPr>
          <p:nvPr>
            <p:ph type="dt" sz="half" idx="10"/>
          </p:nvPr>
        </p:nvSpPr>
        <p:spPr/>
        <p:txBody>
          <a:bodyPr/>
          <a:lstStyle/>
          <a:p>
            <a:fld id="{EC304B19-13C4-C740-B46D-4C3A865FBF08}"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286845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uiExpand="1"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资源分配算法</a:t>
            </a:r>
          </a:p>
        </p:txBody>
      </p:sp>
      <p:sp>
        <p:nvSpPr>
          <p:cNvPr id="416771" name="Rectangle 3"/>
          <p:cNvSpPr>
            <a:spLocks noGrp="1" noChangeArrowheads="1"/>
          </p:cNvSpPr>
          <p:nvPr>
            <p:ph type="body" idx="1"/>
          </p:nvPr>
        </p:nvSpPr>
        <p:spPr/>
        <p:txBody>
          <a:bodyPr>
            <a:normAutofit fontScale="92500" lnSpcReduction="20000"/>
          </a:bodyPr>
          <a:lstStyle/>
          <a:p>
            <a:pPr marL="514350" indent="-514350">
              <a:buFont typeface="+mj-lt"/>
              <a:buAutoNum type="arabicPeriod" startAt="2"/>
            </a:pPr>
            <a:r>
              <a:rPr lang="zh-CN" altLang="en-US" dirty="0">
                <a:sym typeface="Symbol" pitchFamily="18" charset="2"/>
              </a:rPr>
              <a:t>假定系统可以分配给进程</a:t>
            </a:r>
            <a:r>
              <a:rPr lang="en-US" altLang="zh-CN" dirty="0">
                <a:sym typeface="Symbol" pitchFamily="18" charset="2"/>
              </a:rPr>
              <a:t>Pi</a:t>
            </a:r>
            <a:r>
              <a:rPr lang="zh-CN" altLang="en-US" dirty="0">
                <a:sym typeface="Symbol" pitchFamily="18" charset="2"/>
              </a:rPr>
              <a:t>所请求的资源，并按如下方式修改状态</a:t>
            </a:r>
            <a:r>
              <a:rPr lang="en-US" altLang="zh-CN" dirty="0">
                <a:sym typeface="Symbol" pitchFamily="18" charset="2"/>
              </a:rPr>
              <a:t>:</a:t>
            </a:r>
          </a:p>
          <a:p>
            <a:pPr lvl="1"/>
            <a:r>
              <a:rPr lang="en-US" altLang="zh-CN" dirty="0">
                <a:sym typeface="Symbol" pitchFamily="18" charset="2"/>
              </a:rPr>
              <a:t>Available = Available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lvl="1"/>
            <a:r>
              <a:rPr lang="en-US" altLang="zh-CN" dirty="0" err="1">
                <a:sym typeface="Symbol" pitchFamily="18" charset="2"/>
              </a:rPr>
              <a:t>Allocation</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Allocation</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lvl="1"/>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marL="514350" indent="-514350">
              <a:buFont typeface="+mj-lt"/>
              <a:buAutoNum type="arabicPeriod" startAt="2"/>
            </a:pPr>
            <a:r>
              <a:rPr lang="zh-CN" altLang="en-US" dirty="0">
                <a:sym typeface="Symbol" pitchFamily="18" charset="2"/>
              </a:rPr>
              <a:t>系统执行安全性算法</a:t>
            </a:r>
          </a:p>
          <a:p>
            <a:pPr lvl="1"/>
            <a:r>
              <a:rPr lang="zh-CN" altLang="en-US" dirty="0">
                <a:sym typeface="Symbol" pitchFamily="18" charset="2"/>
              </a:rPr>
              <a:t>如果处于安全状态，那么</a:t>
            </a:r>
            <a:r>
              <a:rPr lang="en-US" altLang="zh-CN" dirty="0">
                <a:sym typeface="Symbol" pitchFamily="18" charset="2"/>
              </a:rPr>
              <a:t>Pi</a:t>
            </a:r>
            <a:r>
              <a:rPr lang="zh-CN" altLang="en-US" dirty="0">
                <a:sym typeface="Symbol" pitchFamily="18" charset="2"/>
              </a:rPr>
              <a:t>可分配到其所需资源;</a:t>
            </a:r>
          </a:p>
          <a:p>
            <a:pPr lvl="1"/>
            <a:r>
              <a:rPr lang="zh-CN" altLang="en-US" dirty="0">
                <a:sym typeface="Symbol" pitchFamily="18" charset="2"/>
              </a:rPr>
              <a:t>如果新状态不安全，那么进程</a:t>
            </a:r>
            <a:r>
              <a:rPr lang="en-US" altLang="zh-CN" dirty="0">
                <a:sym typeface="Symbol" pitchFamily="18" charset="2"/>
              </a:rPr>
              <a:t>Pi</a:t>
            </a:r>
            <a:r>
              <a:rPr lang="zh-CN" altLang="en-US" dirty="0">
                <a:sym typeface="Symbol" pitchFamily="18" charset="2"/>
              </a:rPr>
              <a:t>必须等待，并恢复到原先资源分配状态</a:t>
            </a:r>
          </a:p>
          <a:p>
            <a:endParaRPr lang="zh-CN" altLang="en-US" dirty="0"/>
          </a:p>
        </p:txBody>
      </p:sp>
      <p:sp>
        <p:nvSpPr>
          <p:cNvPr id="2" name="日期占位符 1"/>
          <p:cNvSpPr>
            <a:spLocks noGrp="1"/>
          </p:cNvSpPr>
          <p:nvPr>
            <p:ph type="dt" sz="half" idx="10"/>
          </p:nvPr>
        </p:nvSpPr>
        <p:spPr/>
        <p:txBody>
          <a:bodyPr/>
          <a:lstStyle/>
          <a:p>
            <a:fld id="{F12A368C-8162-F74F-AE9D-C557A996996D}"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41</a:t>
            </a:fld>
            <a:endParaRPr lang="zh-CN" altLang="en-US"/>
          </a:p>
        </p:txBody>
      </p:sp>
    </p:spTree>
    <p:extLst>
      <p:ext uri="{BB962C8B-B14F-4D97-AF65-F5344CB8AC3E}">
        <p14:creationId xmlns:p14="http://schemas.microsoft.com/office/powerpoint/2010/main" val="1071058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6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6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6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6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6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778" name="Group 82"/>
          <p:cNvGraphicFramePr>
            <a:graphicFrameLocks noGrp="1"/>
          </p:cNvGraphicFramePr>
          <p:nvPr>
            <p:extLst>
              <p:ext uri="{D42A27DB-BD31-4B8C-83A1-F6EECF244321}">
                <p14:modId xmlns:p14="http://schemas.microsoft.com/office/powerpoint/2010/main" val="4120786888"/>
              </p:ext>
            </p:extLst>
          </p:nvPr>
        </p:nvGraphicFramePr>
        <p:xfrm>
          <a:off x="407881" y="762001"/>
          <a:ext cx="8268575" cy="2002536"/>
        </p:xfrm>
        <a:graphic>
          <a:graphicData uri="http://schemas.openxmlformats.org/drawingml/2006/table">
            <a:tbl>
              <a:tblPr firstRow="1" firstCol="1" bandRow="1">
                <a:tableStyleId>{8A107856-5554-42FB-B03E-39F5DBC370BA}</a:tableStyleId>
              </a:tblPr>
              <a:tblGrid>
                <a:gridCol w="1211791">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09734">
                  <a:extLst>
                    <a:ext uri="{9D8B030D-6E8A-4147-A177-3AD203B41FA5}">
                      <a16:colId xmlns:a16="http://schemas.microsoft.com/office/drawing/2014/main" val="20002"/>
                    </a:ext>
                  </a:extLst>
                </a:gridCol>
                <a:gridCol w="680604">
                  <a:extLst>
                    <a:ext uri="{9D8B030D-6E8A-4147-A177-3AD203B41FA5}">
                      <a16:colId xmlns:a16="http://schemas.microsoft.com/office/drawing/2014/main" val="20003"/>
                    </a:ext>
                  </a:extLst>
                </a:gridCol>
                <a:gridCol w="1045393">
                  <a:extLst>
                    <a:ext uri="{9D8B030D-6E8A-4147-A177-3AD203B41FA5}">
                      <a16:colId xmlns:a16="http://schemas.microsoft.com/office/drawing/2014/main" val="20004"/>
                    </a:ext>
                  </a:extLst>
                </a:gridCol>
                <a:gridCol w="1085927">
                  <a:extLst>
                    <a:ext uri="{9D8B030D-6E8A-4147-A177-3AD203B41FA5}">
                      <a16:colId xmlns:a16="http://schemas.microsoft.com/office/drawing/2014/main" val="20005"/>
                    </a:ext>
                  </a:extLst>
                </a:gridCol>
                <a:gridCol w="768423">
                  <a:extLst>
                    <a:ext uri="{9D8B030D-6E8A-4147-A177-3AD203B41FA5}">
                      <a16:colId xmlns:a16="http://schemas.microsoft.com/office/drawing/2014/main" val="20006"/>
                    </a:ext>
                  </a:extLst>
                </a:gridCol>
                <a:gridCol w="596162">
                  <a:extLst>
                    <a:ext uri="{9D8B030D-6E8A-4147-A177-3AD203B41FA5}">
                      <a16:colId xmlns:a16="http://schemas.microsoft.com/office/drawing/2014/main" val="20007"/>
                    </a:ext>
                  </a:extLst>
                </a:gridCol>
                <a:gridCol w="711002">
                  <a:extLst>
                    <a:ext uri="{9D8B030D-6E8A-4147-A177-3AD203B41FA5}">
                      <a16:colId xmlns:a16="http://schemas.microsoft.com/office/drawing/2014/main" val="20008"/>
                    </a:ext>
                  </a:extLst>
                </a:gridCol>
                <a:gridCol w="567451">
                  <a:extLst>
                    <a:ext uri="{9D8B030D-6E8A-4147-A177-3AD203B41FA5}">
                      <a16:colId xmlns:a16="http://schemas.microsoft.com/office/drawing/2014/main" val="20009"/>
                    </a:ext>
                  </a:extLst>
                </a:gridCol>
              </a:tblGrid>
              <a:tr h="305399">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Process</a:t>
                      </a:r>
                      <a:endParaRPr kumimoji="0" lang="zh-CN" altLang="en-US" sz="1800" b="1"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Allocation</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Max</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Need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8124">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323397">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D</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sp>
        <p:nvSpPr>
          <p:cNvPr id="413737" name="Text Box 41"/>
          <p:cNvSpPr txBox="1">
            <a:spLocks noChangeArrowheads="1"/>
          </p:cNvSpPr>
          <p:nvPr/>
        </p:nvSpPr>
        <p:spPr bwMode="auto">
          <a:xfrm>
            <a:off x="0" y="0"/>
            <a:ext cx="9144000" cy="4930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dirty="0"/>
              <a:t>例：</a:t>
            </a:r>
            <a:r>
              <a:rPr lang="en-US" altLang="zh-CN" sz="2600" dirty="0"/>
              <a:t>R1,R2,R3</a:t>
            </a:r>
            <a:r>
              <a:rPr lang="zh-CN" altLang="en-US" sz="2600" dirty="0"/>
              <a:t>的数量分别为</a:t>
            </a:r>
            <a:r>
              <a:rPr lang="en-US" altLang="zh-CN" sz="2600" dirty="0"/>
              <a:t>(9,</a:t>
            </a:r>
            <a:r>
              <a:rPr lang="zh-CN" altLang="en-US" sz="2600" dirty="0"/>
              <a:t> </a:t>
            </a:r>
            <a:r>
              <a:rPr lang="en-US" altLang="zh-CN" sz="2600" dirty="0"/>
              <a:t>3,</a:t>
            </a:r>
            <a:r>
              <a:rPr lang="zh-CN" altLang="en-US" sz="2600" dirty="0"/>
              <a:t> </a:t>
            </a:r>
            <a:r>
              <a:rPr lang="en-US" altLang="zh-CN" sz="2600" dirty="0"/>
              <a:t>6)</a:t>
            </a:r>
            <a:r>
              <a:rPr lang="zh-CN" altLang="en-US" sz="2600" dirty="0">
                <a:sym typeface="Wingdings" pitchFamily="2" charset="2"/>
              </a:rPr>
              <a:t> ；</a:t>
            </a:r>
            <a:r>
              <a:rPr lang="en-US" altLang="zh-CN" sz="2600" dirty="0"/>
              <a:t>Available(</a:t>
            </a:r>
            <a:r>
              <a:rPr lang="en-US" altLang="zh-CN" sz="2600" dirty="0">
                <a:sym typeface="Wingdings" pitchFamily="2" charset="2"/>
              </a:rPr>
              <a:t>1,</a:t>
            </a:r>
            <a:r>
              <a:rPr lang="zh-CN" altLang="en-US" sz="2600" dirty="0">
                <a:sym typeface="Wingdings" pitchFamily="2" charset="2"/>
              </a:rPr>
              <a:t> </a:t>
            </a:r>
            <a:r>
              <a:rPr lang="en-US" altLang="zh-CN" sz="2600" dirty="0">
                <a:sym typeface="Wingdings" pitchFamily="2" charset="2"/>
              </a:rPr>
              <a:t>1,</a:t>
            </a:r>
            <a:r>
              <a:rPr lang="zh-CN" altLang="en-US" sz="2600" dirty="0">
                <a:sym typeface="Wingdings" pitchFamily="2" charset="2"/>
              </a:rPr>
              <a:t> </a:t>
            </a:r>
            <a:r>
              <a:rPr lang="en-US" altLang="zh-CN" sz="2600" dirty="0">
                <a:sym typeface="Wingdings" pitchFamily="2" charset="2"/>
              </a:rPr>
              <a:t>2)</a:t>
            </a:r>
            <a:endParaRPr lang="en-US" altLang="zh-CN" sz="2600" dirty="0"/>
          </a:p>
        </p:txBody>
      </p:sp>
      <p:graphicFrame>
        <p:nvGraphicFramePr>
          <p:cNvPr id="413845" name="Group 149"/>
          <p:cNvGraphicFramePr>
            <a:graphicFrameLocks noGrp="1"/>
          </p:cNvGraphicFramePr>
          <p:nvPr>
            <p:extLst>
              <p:ext uri="{D42A27DB-BD31-4B8C-83A1-F6EECF244321}">
                <p14:modId xmlns:p14="http://schemas.microsoft.com/office/powerpoint/2010/main" val="1072275043"/>
              </p:ext>
            </p:extLst>
          </p:nvPr>
        </p:nvGraphicFramePr>
        <p:xfrm>
          <a:off x="113424" y="4005065"/>
          <a:ext cx="6056312" cy="2386203"/>
        </p:xfrm>
        <a:graphic>
          <a:graphicData uri="http://schemas.openxmlformats.org/drawingml/2006/table">
            <a:tbl>
              <a:tblPr firstRow="1" firstCol="1" bandRow="1">
                <a:tableStyleId>{8A107856-5554-42FB-B03E-39F5DBC370BA}</a:tableStyleId>
              </a:tblPr>
              <a:tblGrid>
                <a:gridCol w="470273">
                  <a:extLst>
                    <a:ext uri="{9D8B030D-6E8A-4147-A177-3AD203B41FA5}">
                      <a16:colId xmlns:a16="http://schemas.microsoft.com/office/drawing/2014/main" val="20000"/>
                    </a:ext>
                  </a:extLst>
                </a:gridCol>
                <a:gridCol w="574265">
                  <a:extLst>
                    <a:ext uri="{9D8B030D-6E8A-4147-A177-3AD203B41FA5}">
                      <a16:colId xmlns:a16="http://schemas.microsoft.com/office/drawing/2014/main" val="20001"/>
                    </a:ext>
                  </a:extLst>
                </a:gridCol>
                <a:gridCol w="715968">
                  <a:extLst>
                    <a:ext uri="{9D8B030D-6E8A-4147-A177-3AD203B41FA5}">
                      <a16:colId xmlns:a16="http://schemas.microsoft.com/office/drawing/2014/main" val="20002"/>
                    </a:ext>
                  </a:extLst>
                </a:gridCol>
                <a:gridCol w="644371">
                  <a:extLst>
                    <a:ext uri="{9D8B030D-6E8A-4147-A177-3AD203B41FA5}">
                      <a16:colId xmlns:a16="http://schemas.microsoft.com/office/drawing/2014/main" val="20003"/>
                    </a:ext>
                  </a:extLst>
                </a:gridCol>
                <a:gridCol w="572774">
                  <a:extLst>
                    <a:ext uri="{9D8B030D-6E8A-4147-A177-3AD203B41FA5}">
                      <a16:colId xmlns:a16="http://schemas.microsoft.com/office/drawing/2014/main" val="20004"/>
                    </a:ext>
                  </a:extLst>
                </a:gridCol>
                <a:gridCol w="644371">
                  <a:extLst>
                    <a:ext uri="{9D8B030D-6E8A-4147-A177-3AD203B41FA5}">
                      <a16:colId xmlns:a16="http://schemas.microsoft.com/office/drawing/2014/main" val="20005"/>
                    </a:ext>
                  </a:extLst>
                </a:gridCol>
                <a:gridCol w="572774">
                  <a:extLst>
                    <a:ext uri="{9D8B030D-6E8A-4147-A177-3AD203B41FA5}">
                      <a16:colId xmlns:a16="http://schemas.microsoft.com/office/drawing/2014/main" val="20006"/>
                    </a:ext>
                  </a:extLst>
                </a:gridCol>
                <a:gridCol w="572774">
                  <a:extLst>
                    <a:ext uri="{9D8B030D-6E8A-4147-A177-3AD203B41FA5}">
                      <a16:colId xmlns:a16="http://schemas.microsoft.com/office/drawing/2014/main" val="20007"/>
                    </a:ext>
                  </a:extLst>
                </a:gridCol>
                <a:gridCol w="572774">
                  <a:extLst>
                    <a:ext uri="{9D8B030D-6E8A-4147-A177-3AD203B41FA5}">
                      <a16:colId xmlns:a16="http://schemas.microsoft.com/office/drawing/2014/main" val="20008"/>
                    </a:ext>
                  </a:extLst>
                </a:gridCol>
                <a:gridCol w="715968">
                  <a:extLst>
                    <a:ext uri="{9D8B030D-6E8A-4147-A177-3AD203B41FA5}">
                      <a16:colId xmlns:a16="http://schemas.microsoft.com/office/drawing/2014/main" val="20009"/>
                    </a:ext>
                  </a:extLst>
                </a:gridCol>
              </a:tblGrid>
              <a:tr h="3048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Work</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Need</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graphicFrame>
        <p:nvGraphicFramePr>
          <p:cNvPr id="413869" name="Group 173"/>
          <p:cNvGraphicFramePr>
            <a:graphicFrameLocks noGrp="1"/>
          </p:cNvGraphicFramePr>
          <p:nvPr>
            <p:extLst>
              <p:ext uri="{D42A27DB-BD31-4B8C-83A1-F6EECF244321}">
                <p14:modId xmlns:p14="http://schemas.microsoft.com/office/powerpoint/2010/main" val="4222482873"/>
              </p:ext>
            </p:extLst>
          </p:nvPr>
        </p:nvGraphicFramePr>
        <p:xfrm>
          <a:off x="6125112" y="4005065"/>
          <a:ext cx="1981200" cy="2381693"/>
        </p:xfrm>
        <a:graphic>
          <a:graphicData uri="http://schemas.openxmlformats.org/drawingml/2006/table">
            <a:tbl>
              <a:tblPr firstRow="1" bandRow="1">
                <a:tableStyleId>{8A107856-5554-42FB-B03E-39F5DBC370BA}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22312">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u="none" strike="noStrike" cap="none" normalizeH="0" baseline="0" dirty="0" err="1">
                          <a:ln>
                            <a:noFill/>
                          </a:ln>
                          <a:effectLst/>
                        </a:rPr>
                        <a:t>Work＋allocation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5396">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R1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R2</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1"/>
                  </a:ext>
                </a:extLst>
              </a:tr>
              <a:tr h="1627333">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 </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2"/>
                  </a:ext>
                </a:extLst>
              </a:tr>
            </a:tbl>
          </a:graphicData>
        </a:graphic>
      </p:graphicFrame>
      <p:graphicFrame>
        <p:nvGraphicFramePr>
          <p:cNvPr id="413872" name="Group 176"/>
          <p:cNvGraphicFramePr>
            <a:graphicFrameLocks noGrp="1"/>
          </p:cNvGraphicFramePr>
          <p:nvPr>
            <p:extLst>
              <p:ext uri="{D42A27DB-BD31-4B8C-83A1-F6EECF244321}">
                <p14:modId xmlns:p14="http://schemas.microsoft.com/office/powerpoint/2010/main" val="3242224074"/>
              </p:ext>
            </p:extLst>
          </p:nvPr>
        </p:nvGraphicFramePr>
        <p:xfrm>
          <a:off x="8106312" y="4005064"/>
          <a:ext cx="930184" cy="2386203"/>
        </p:xfrm>
        <a:graphic>
          <a:graphicData uri="http://schemas.openxmlformats.org/drawingml/2006/table">
            <a:tbl>
              <a:tblPr>
                <a:tableStyleId>{8A107856-5554-42FB-B03E-39F5DBC370BA}</a:tableStyleId>
              </a:tblPr>
              <a:tblGrid>
                <a:gridCol w="930184">
                  <a:extLst>
                    <a:ext uri="{9D8B030D-6E8A-4147-A177-3AD203B41FA5}">
                      <a16:colId xmlns:a16="http://schemas.microsoft.com/office/drawing/2014/main" val="20000"/>
                    </a:ext>
                  </a:extLst>
                </a:gridCol>
              </a:tblGrid>
              <a:tr h="770321">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1" u="none" strike="noStrike" cap="none" normalizeH="0" baseline="0" dirty="0">
                          <a:ln>
                            <a:noFill/>
                          </a:ln>
                          <a:effectLst/>
                        </a:rPr>
                        <a:t>Finish</a:t>
                      </a:r>
                      <a:endParaRPr kumimoji="0" lang="en-US" altLang="zh-CN" sz="1800" b="1"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0"/>
                  </a:ext>
                </a:extLst>
              </a:tr>
              <a:tr h="1615882">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1"/>
                  </a:ext>
                </a:extLst>
              </a:tr>
            </a:tbl>
          </a:graphicData>
        </a:graphic>
      </p:graphicFrame>
      <p:sp>
        <p:nvSpPr>
          <p:cNvPr id="413866" name="Text Box 170"/>
          <p:cNvSpPr txBox="1">
            <a:spLocks noChangeArrowheads="1"/>
          </p:cNvSpPr>
          <p:nvPr/>
        </p:nvSpPr>
        <p:spPr bwMode="auto">
          <a:xfrm>
            <a:off x="609600" y="3068960"/>
            <a:ext cx="5943600"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b="1" dirty="0"/>
              <a:t>此时刻是否为安全状态？ </a:t>
            </a:r>
            <a:endParaRPr lang="zh-CN" altLang="en-US" sz="2600" b="1" dirty="0">
              <a:solidFill>
                <a:srgbClr val="66FFFF"/>
              </a:solidFill>
            </a:endParaRPr>
          </a:p>
        </p:txBody>
      </p:sp>
      <p:sp>
        <p:nvSpPr>
          <p:cNvPr id="2" name="日期占位符 1"/>
          <p:cNvSpPr>
            <a:spLocks noGrp="1"/>
          </p:cNvSpPr>
          <p:nvPr>
            <p:ph type="dt" sz="half" idx="10"/>
          </p:nvPr>
        </p:nvSpPr>
        <p:spPr/>
        <p:txBody>
          <a:bodyPr/>
          <a:lstStyle/>
          <a:p>
            <a:fld id="{652CD1A5-AFC1-334E-A392-1FF7891D7FE7}"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42</a:t>
            </a:fld>
            <a:endParaRPr lang="zh-CN" altLang="en-US"/>
          </a:p>
        </p:txBody>
      </p:sp>
    </p:spTree>
    <p:extLst>
      <p:ext uri="{BB962C8B-B14F-4D97-AF65-F5344CB8AC3E}">
        <p14:creationId xmlns:p14="http://schemas.microsoft.com/office/powerpoint/2010/main" val="16996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845"/>
                                        </p:tgtEl>
                                        <p:attrNameLst>
                                          <p:attrName>style.visibility</p:attrName>
                                        </p:attrNameLst>
                                      </p:cBhvr>
                                      <p:to>
                                        <p:strVal val="visible"/>
                                      </p:to>
                                    </p:set>
                                    <p:animEffect transition="in" filter="fade">
                                      <p:cBhvr>
                                        <p:cTn id="7" dur="500"/>
                                        <p:tgtEl>
                                          <p:spTgt spid="413845"/>
                                        </p:tgtEl>
                                      </p:cBhvr>
                                    </p:animEffect>
                                  </p:childTnLst>
                                </p:cTn>
                              </p:par>
                              <p:par>
                                <p:cTn id="8" presetID="10" presetClass="entr" presetSubtype="0" fill="hold" nodeType="withEffect">
                                  <p:stCondLst>
                                    <p:cond delay="0"/>
                                  </p:stCondLst>
                                  <p:childTnLst>
                                    <p:set>
                                      <p:cBhvr>
                                        <p:cTn id="9" dur="1" fill="hold">
                                          <p:stCondLst>
                                            <p:cond delay="0"/>
                                          </p:stCondLst>
                                        </p:cTn>
                                        <p:tgtEl>
                                          <p:spTgt spid="413869"/>
                                        </p:tgtEl>
                                        <p:attrNameLst>
                                          <p:attrName>style.visibility</p:attrName>
                                        </p:attrNameLst>
                                      </p:cBhvr>
                                      <p:to>
                                        <p:strVal val="visible"/>
                                      </p:to>
                                    </p:set>
                                    <p:animEffect transition="in" filter="fade">
                                      <p:cBhvr>
                                        <p:cTn id="10" dur="500"/>
                                        <p:tgtEl>
                                          <p:spTgt spid="413869"/>
                                        </p:tgtEl>
                                      </p:cBhvr>
                                    </p:animEffect>
                                  </p:childTnLst>
                                </p:cTn>
                              </p:par>
                              <p:par>
                                <p:cTn id="11" presetID="10" presetClass="entr" presetSubtype="0" fill="hold" nodeType="withEffect">
                                  <p:stCondLst>
                                    <p:cond delay="0"/>
                                  </p:stCondLst>
                                  <p:childTnLst>
                                    <p:set>
                                      <p:cBhvr>
                                        <p:cTn id="12" dur="1" fill="hold">
                                          <p:stCondLst>
                                            <p:cond delay="0"/>
                                          </p:stCondLst>
                                        </p:cTn>
                                        <p:tgtEl>
                                          <p:spTgt spid="413872"/>
                                        </p:tgtEl>
                                        <p:attrNameLst>
                                          <p:attrName>style.visibility</p:attrName>
                                        </p:attrNameLst>
                                      </p:cBhvr>
                                      <p:to>
                                        <p:strVal val="visible"/>
                                      </p:to>
                                    </p:set>
                                    <p:animEffect transition="in" filter="fade">
                                      <p:cBhvr>
                                        <p:cTn id="13" dur="500"/>
                                        <p:tgtEl>
                                          <p:spTgt spid="413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22" name="Group 2"/>
          <p:cNvGraphicFramePr>
            <a:graphicFrameLocks noGrp="1"/>
          </p:cNvGraphicFramePr>
          <p:nvPr>
            <p:extLst>
              <p:ext uri="{D42A27DB-BD31-4B8C-83A1-F6EECF244321}">
                <p14:modId xmlns:p14="http://schemas.microsoft.com/office/powerpoint/2010/main" val="2579766653"/>
              </p:ext>
            </p:extLst>
          </p:nvPr>
        </p:nvGraphicFramePr>
        <p:xfrm>
          <a:off x="647700" y="2348881"/>
          <a:ext cx="7772400" cy="2002536"/>
        </p:xfrm>
        <a:graphic>
          <a:graphicData uri="http://schemas.openxmlformats.org/drawingml/2006/table">
            <a:tbl>
              <a:tblPr firstRow="1" firstCol="1" bandRow="1">
                <a:tableStyleId>{8A107856-5554-42FB-B03E-39F5DBC370BA}</a:tableStyleId>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82662">
                  <a:extLst>
                    <a:ext uri="{9D8B030D-6E8A-4147-A177-3AD203B41FA5}">
                      <a16:colId xmlns:a16="http://schemas.microsoft.com/office/drawing/2014/main" val="20004"/>
                    </a:ext>
                  </a:extLst>
                </a:gridCol>
                <a:gridCol w="1020763">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68337">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tblGrid>
              <a:tr h="304975">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Max</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Need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682">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321559">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sp>
        <p:nvSpPr>
          <p:cNvPr id="414761" name="Text Box 41"/>
          <p:cNvSpPr txBox="1">
            <a:spLocks noChangeArrowheads="1"/>
          </p:cNvSpPr>
          <p:nvPr/>
        </p:nvSpPr>
        <p:spPr bwMode="auto">
          <a:xfrm>
            <a:off x="533400" y="228600"/>
            <a:ext cx="8001000" cy="18934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dirty="0"/>
              <a:t>进程</a:t>
            </a:r>
            <a:r>
              <a:rPr lang="en-US" altLang="zh-CN" dirty="0"/>
              <a:t>A</a:t>
            </a:r>
            <a:r>
              <a:rPr lang="zh-CN" altLang="en-US" dirty="0"/>
              <a:t>请求资源</a:t>
            </a:r>
            <a:r>
              <a:rPr lang="en-US" altLang="zh-CN" dirty="0"/>
              <a:t>Request(1, 0, 1)，</a:t>
            </a:r>
            <a:r>
              <a:rPr lang="zh-CN" altLang="en-US" dirty="0"/>
              <a:t>能否分配？为什么？</a:t>
            </a:r>
          </a:p>
          <a:p>
            <a:pPr>
              <a:spcBef>
                <a:spcPct val="50000"/>
              </a:spcBef>
            </a:pPr>
            <a:r>
              <a:rPr lang="en-US" altLang="zh-CN" dirty="0" err="1"/>
              <a:t>RequestA</a:t>
            </a:r>
            <a:r>
              <a:rPr lang="en-US" altLang="zh-CN" dirty="0"/>
              <a:t>(1, 0, 1)&lt;=Need(2, 2, 2)</a:t>
            </a:r>
          </a:p>
          <a:p>
            <a:pPr>
              <a:spcBef>
                <a:spcPct val="50000"/>
              </a:spcBef>
            </a:pPr>
            <a:r>
              <a:rPr lang="en-US" altLang="zh-CN" dirty="0" err="1"/>
              <a:t>RequestA</a:t>
            </a:r>
            <a:r>
              <a:rPr lang="en-US" altLang="zh-CN" dirty="0"/>
              <a:t>(1, 0, 1)&lt;=Available(1, 1, 2)</a:t>
            </a:r>
          </a:p>
          <a:p>
            <a:pPr>
              <a:spcBef>
                <a:spcPct val="50000"/>
              </a:spcBef>
            </a:pPr>
            <a:r>
              <a:rPr lang="zh-CN" altLang="en-US" dirty="0"/>
              <a:t>假定满足进程</a:t>
            </a:r>
            <a:r>
              <a:rPr lang="en-US" altLang="zh-CN" dirty="0"/>
              <a:t>A</a:t>
            </a:r>
            <a:r>
              <a:rPr lang="zh-CN" altLang="en-US" dirty="0"/>
              <a:t>的要求，为它分配所申请的资源，并且修改</a:t>
            </a:r>
            <a:r>
              <a:rPr lang="en-US" altLang="zh-CN" dirty="0" err="1"/>
              <a:t>Allocaiton</a:t>
            </a:r>
            <a:r>
              <a:rPr lang="en-US" altLang="zh-CN" dirty="0"/>
              <a:t>[A] </a:t>
            </a:r>
            <a:r>
              <a:rPr lang="zh-CN" altLang="en-US" dirty="0"/>
              <a:t>和 </a:t>
            </a:r>
            <a:r>
              <a:rPr lang="en-US" altLang="zh-CN" dirty="0"/>
              <a:t>Need[A]，</a:t>
            </a:r>
            <a:r>
              <a:rPr lang="zh-CN" altLang="en-US" dirty="0"/>
              <a:t>得到：</a:t>
            </a:r>
          </a:p>
        </p:txBody>
      </p:sp>
      <p:sp>
        <p:nvSpPr>
          <p:cNvPr id="414762" name="Text Box 42"/>
          <p:cNvSpPr txBox="1">
            <a:spLocks noChangeArrowheads="1"/>
          </p:cNvSpPr>
          <p:nvPr/>
        </p:nvSpPr>
        <p:spPr bwMode="auto">
          <a:xfrm>
            <a:off x="533400" y="4725144"/>
            <a:ext cx="8382000"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dirty="0"/>
              <a:t>此时：</a:t>
            </a:r>
            <a:r>
              <a:rPr lang="en-US" altLang="zh-CN" sz="2600" dirty="0"/>
              <a:t>Available＝(0, 1, 1)：</a:t>
            </a:r>
            <a:r>
              <a:rPr lang="zh-CN" altLang="en-US" sz="2600" dirty="0"/>
              <a:t>不能分配给任何进程</a:t>
            </a:r>
            <a:r>
              <a:rPr lang="zh-CN" altLang="en-US" sz="2600" dirty="0">
                <a:sym typeface="Wingdings"/>
              </a:rPr>
              <a:t>不安全状态，</a:t>
            </a:r>
            <a:r>
              <a:rPr lang="zh-CN" altLang="en-US" sz="2600" dirty="0"/>
              <a:t>因此不能分配此次请求</a:t>
            </a:r>
          </a:p>
        </p:txBody>
      </p:sp>
      <p:sp>
        <p:nvSpPr>
          <p:cNvPr id="2" name="日期占位符 1"/>
          <p:cNvSpPr>
            <a:spLocks noGrp="1"/>
          </p:cNvSpPr>
          <p:nvPr>
            <p:ph type="dt" sz="half" idx="10"/>
          </p:nvPr>
        </p:nvSpPr>
        <p:spPr/>
        <p:txBody>
          <a:bodyPr/>
          <a:lstStyle/>
          <a:p>
            <a:fld id="{53101EBE-4D91-F846-8C8F-06BAC1D8BF1A}"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43</a:t>
            </a:fld>
            <a:endParaRPr lang="zh-CN" altLang="en-US"/>
          </a:p>
        </p:txBody>
      </p:sp>
    </p:spTree>
    <p:extLst>
      <p:ext uri="{BB962C8B-B14F-4D97-AF65-F5344CB8AC3E}">
        <p14:creationId xmlns:p14="http://schemas.microsoft.com/office/powerpoint/2010/main" val="261048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761">
                                            <p:txEl>
                                              <p:pRg st="1" end="1"/>
                                            </p:txEl>
                                          </p:spTgt>
                                        </p:tgtEl>
                                        <p:attrNameLst>
                                          <p:attrName>style.visibility</p:attrName>
                                        </p:attrNameLst>
                                      </p:cBhvr>
                                      <p:to>
                                        <p:strVal val="visible"/>
                                      </p:to>
                                    </p:set>
                                    <p:animEffect transition="in" filter="fade">
                                      <p:cBhvr>
                                        <p:cTn id="7" dur="500"/>
                                        <p:tgtEl>
                                          <p:spTgt spid="41476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4761">
                                            <p:txEl>
                                              <p:pRg st="2" end="2"/>
                                            </p:txEl>
                                          </p:spTgt>
                                        </p:tgtEl>
                                        <p:attrNameLst>
                                          <p:attrName>style.visibility</p:attrName>
                                        </p:attrNameLst>
                                      </p:cBhvr>
                                      <p:to>
                                        <p:strVal val="visible"/>
                                      </p:to>
                                    </p:set>
                                    <p:animEffect transition="in" filter="fade">
                                      <p:cBhvr>
                                        <p:cTn id="10" dur="500"/>
                                        <p:tgtEl>
                                          <p:spTgt spid="4147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4761">
                                            <p:txEl>
                                              <p:pRg st="3" end="3"/>
                                            </p:txEl>
                                          </p:spTgt>
                                        </p:tgtEl>
                                        <p:attrNameLst>
                                          <p:attrName>style.visibility</p:attrName>
                                        </p:attrNameLst>
                                      </p:cBhvr>
                                      <p:to>
                                        <p:strVal val="visible"/>
                                      </p:to>
                                    </p:set>
                                    <p:animEffect transition="in" filter="fade">
                                      <p:cBhvr>
                                        <p:cTn id="15" dur="500"/>
                                        <p:tgtEl>
                                          <p:spTgt spid="41476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47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4762"/>
                                        </p:tgtEl>
                                        <p:attrNameLst>
                                          <p:attrName>style.visibility</p:attrName>
                                        </p:attrNameLst>
                                      </p:cBhvr>
                                      <p:to>
                                        <p:strVal val="visible"/>
                                      </p:to>
                                    </p:set>
                                    <p:animEffect transition="in" filter="fade">
                                      <p:cBhvr>
                                        <p:cTn id="24" dur="500"/>
                                        <p:tgtEl>
                                          <p:spTgt spid="4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322563" name="Rectangle 3"/>
          <p:cNvSpPr>
            <a:spLocks noGrp="1" noChangeArrowheads="1"/>
          </p:cNvSpPr>
          <p:nvPr>
            <p:ph type="body" idx="4294967295"/>
          </p:nvPr>
        </p:nvSpPr>
        <p:spPr>
          <a:xfrm>
            <a:off x="179512" y="3933056"/>
            <a:ext cx="8915400" cy="2016224"/>
          </a:xfrm>
        </p:spPr>
        <p:txBody>
          <a:bodyPr>
            <a:normAutofit/>
          </a:bodyPr>
          <a:lstStyle/>
          <a:p>
            <a:pPr algn="just">
              <a:buFont typeface="Monotype Sorts" pitchFamily="1" charset="2"/>
              <a:buNone/>
            </a:pPr>
            <a:r>
              <a:rPr lang="zh-CN" altLang="en-US" sz="2000" dirty="0">
                <a:ea typeface="宋体" pitchFamily="2" charset="-122"/>
              </a:rPr>
              <a:t>系统采用银行家算法实施死锁避免策略。</a:t>
            </a:r>
          </a:p>
          <a:p>
            <a:pPr algn="just"/>
            <a:r>
              <a:rPr lang="zh-CN" altLang="en-US" sz="2000" dirty="0">
                <a:ea typeface="宋体" pitchFamily="2" charset="-122"/>
              </a:rPr>
              <a:t>①</a:t>
            </a:r>
            <a:r>
              <a:rPr lang="en-US" altLang="zh-CN" sz="2000" dirty="0">
                <a:ea typeface="宋体" pitchFamily="2" charset="-122"/>
              </a:rPr>
              <a:t>T0</a:t>
            </a:r>
            <a:r>
              <a:rPr lang="zh-CN" altLang="en-US" sz="2000" dirty="0">
                <a:ea typeface="宋体" pitchFamily="2" charset="-122"/>
              </a:rPr>
              <a:t>时刻是否为安全状态？若是，请给出安全序列。</a:t>
            </a:r>
          </a:p>
          <a:p>
            <a:pPr algn="just"/>
            <a:r>
              <a:rPr lang="zh-CN" altLang="en-US" sz="2000" dirty="0">
                <a:ea typeface="宋体" pitchFamily="2" charset="-122"/>
              </a:rPr>
              <a:t>②在</a:t>
            </a:r>
            <a:r>
              <a:rPr lang="en-US" altLang="zh-CN" sz="2000" dirty="0">
                <a:ea typeface="宋体" pitchFamily="2" charset="-122"/>
              </a:rPr>
              <a:t>T0</a:t>
            </a:r>
            <a:r>
              <a:rPr lang="zh-CN" altLang="en-US" sz="2000" dirty="0">
                <a:ea typeface="宋体" pitchFamily="2" charset="-122"/>
              </a:rPr>
              <a:t>时刻若进程</a:t>
            </a:r>
            <a:r>
              <a:rPr lang="en-US" altLang="zh-CN" sz="2000" dirty="0">
                <a:ea typeface="宋体" pitchFamily="2" charset="-122"/>
              </a:rPr>
              <a:t>P2</a:t>
            </a:r>
            <a:r>
              <a:rPr lang="zh-CN" altLang="en-US" sz="2000" dirty="0">
                <a:ea typeface="宋体" pitchFamily="2" charset="-122"/>
              </a:rPr>
              <a:t>请求资源(</a:t>
            </a:r>
            <a:r>
              <a:rPr lang="en-US" altLang="zh-CN" sz="2000" dirty="0">
                <a:ea typeface="宋体" pitchFamily="2" charset="-122"/>
              </a:rPr>
              <a:t>0,3,4)</a:t>
            </a:r>
            <a:r>
              <a:rPr lang="zh-CN" altLang="en-US" sz="2000" dirty="0">
                <a:ea typeface="宋体" pitchFamily="2" charset="-122"/>
              </a:rPr>
              <a:t>，是否能实施资源分配？</a:t>
            </a:r>
          </a:p>
          <a:p>
            <a:pPr algn="just"/>
            <a:r>
              <a:rPr lang="zh-CN" altLang="en-US" sz="2000" dirty="0">
                <a:ea typeface="宋体" pitchFamily="2" charset="-122"/>
              </a:rPr>
              <a:t>③在②的基础上，若进程</a:t>
            </a:r>
            <a:r>
              <a:rPr lang="en-US" altLang="zh-CN" sz="2000" dirty="0">
                <a:ea typeface="宋体" pitchFamily="2" charset="-122"/>
              </a:rPr>
              <a:t>P4</a:t>
            </a:r>
            <a:r>
              <a:rPr lang="zh-CN" altLang="en-US" sz="2000" dirty="0">
                <a:ea typeface="宋体" pitchFamily="2" charset="-122"/>
              </a:rPr>
              <a:t>请求资源(</a:t>
            </a:r>
            <a:r>
              <a:rPr lang="en-US" altLang="zh-CN" sz="2000" dirty="0">
                <a:ea typeface="宋体" pitchFamily="2" charset="-122"/>
              </a:rPr>
              <a:t>2,0,1)</a:t>
            </a:r>
            <a:r>
              <a:rPr lang="zh-CN" altLang="en-US" sz="2000" dirty="0">
                <a:ea typeface="宋体" pitchFamily="2" charset="-122"/>
              </a:rPr>
              <a:t>，是否能实施资源分配？</a:t>
            </a:r>
          </a:p>
        </p:txBody>
      </p:sp>
      <p:sp>
        <p:nvSpPr>
          <p:cNvPr id="322564" name="Text Box 4"/>
          <p:cNvSpPr txBox="1">
            <a:spLocks noChangeArrowheads="1"/>
          </p:cNvSpPr>
          <p:nvPr/>
        </p:nvSpPr>
        <p:spPr bwMode="auto">
          <a:xfrm>
            <a:off x="228600" y="1244526"/>
            <a:ext cx="8458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800" b="1">
                <a:latin typeface="Times New Roman" pitchFamily="18" charset="0"/>
                <a:cs typeface="Times New Roman" pitchFamily="18" charset="0"/>
              </a:rPr>
              <a:t>设系统在</a:t>
            </a:r>
            <a:r>
              <a:rPr kumimoji="1" lang="en-US" altLang="zh-CN" sz="2800" b="1">
                <a:latin typeface="Times New Roman" pitchFamily="18" charset="0"/>
                <a:cs typeface="Times New Roman" pitchFamily="18" charset="0"/>
              </a:rPr>
              <a:t>T0</a:t>
            </a:r>
            <a:r>
              <a:rPr kumimoji="1" lang="zh-CN" altLang="en-US" sz="2800" b="1">
                <a:latin typeface="Times New Roman" pitchFamily="18" charset="0"/>
                <a:cs typeface="Times New Roman" pitchFamily="18" charset="0"/>
              </a:rPr>
              <a:t>时刻系统状态如下：</a:t>
            </a:r>
          </a:p>
        </p:txBody>
      </p:sp>
      <p:graphicFrame>
        <p:nvGraphicFramePr>
          <p:cNvPr id="322565" name="Group 5"/>
          <p:cNvGraphicFramePr>
            <a:graphicFrameLocks noGrp="1"/>
          </p:cNvGraphicFramePr>
          <p:nvPr>
            <p:extLst>
              <p:ext uri="{D42A27DB-BD31-4B8C-83A1-F6EECF244321}">
                <p14:modId xmlns:p14="http://schemas.microsoft.com/office/powerpoint/2010/main" val="2204510671"/>
              </p:ext>
            </p:extLst>
          </p:nvPr>
        </p:nvGraphicFramePr>
        <p:xfrm>
          <a:off x="304800" y="1782689"/>
          <a:ext cx="5943600" cy="20025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30401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Max</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Allocation</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010">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3324">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2594" name="Text Box 34"/>
          <p:cNvSpPr txBox="1">
            <a:spLocks noChangeArrowheads="1"/>
          </p:cNvSpPr>
          <p:nvPr/>
        </p:nvSpPr>
        <p:spPr bwMode="auto">
          <a:xfrm>
            <a:off x="6471141" y="2636912"/>
            <a:ext cx="26670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b="1" dirty="0">
                <a:latin typeface="Times New Roman" pitchFamily="18" charset="0"/>
              </a:rPr>
              <a:t>Available</a:t>
            </a:r>
            <a:r>
              <a:rPr kumimoji="1" lang="zh-CN" altLang="en-US" sz="2400" b="1" dirty="0">
                <a:latin typeface="Times New Roman" pitchFamily="18" charset="0"/>
              </a:rPr>
              <a:t>=</a:t>
            </a:r>
            <a:r>
              <a:rPr kumimoji="1" lang="zh-CN" altLang="zh-CN" sz="2400" b="1" dirty="0">
                <a:latin typeface="Times New Roman" pitchFamily="18" charset="0"/>
              </a:rPr>
              <a:t>(</a:t>
            </a:r>
            <a:r>
              <a:rPr kumimoji="1" lang="en-US" altLang="zh-CN" sz="2400" b="1" dirty="0">
                <a:latin typeface="Times New Roman" pitchFamily="18" charset="0"/>
              </a:rPr>
              <a:t>2,</a:t>
            </a:r>
            <a:r>
              <a:rPr kumimoji="1" lang="zh-CN" altLang="en-US" sz="2400" b="1" dirty="0">
                <a:latin typeface="Times New Roman" pitchFamily="18" charset="0"/>
              </a:rPr>
              <a:t> </a:t>
            </a:r>
            <a:r>
              <a:rPr kumimoji="1" lang="en-US" altLang="zh-CN" sz="2400" b="1" dirty="0">
                <a:latin typeface="Times New Roman" pitchFamily="18" charset="0"/>
              </a:rPr>
              <a:t>3,</a:t>
            </a:r>
            <a:r>
              <a:rPr kumimoji="1" lang="zh-CN" altLang="en-US" sz="2400" b="1" dirty="0">
                <a:latin typeface="Times New Roman" pitchFamily="18" charset="0"/>
              </a:rPr>
              <a:t> </a:t>
            </a:r>
            <a:r>
              <a:rPr kumimoji="1" lang="en-US" altLang="zh-CN" sz="2400" b="1" dirty="0">
                <a:latin typeface="Times New Roman" pitchFamily="18" charset="0"/>
              </a:rPr>
              <a:t>3)</a:t>
            </a:r>
          </a:p>
        </p:txBody>
      </p:sp>
      <p:sp>
        <p:nvSpPr>
          <p:cNvPr id="2" name="日期占位符 1"/>
          <p:cNvSpPr>
            <a:spLocks noGrp="1"/>
          </p:cNvSpPr>
          <p:nvPr>
            <p:ph type="dt" sz="half" idx="10"/>
          </p:nvPr>
        </p:nvSpPr>
        <p:spPr/>
        <p:txBody>
          <a:bodyPr/>
          <a:lstStyle/>
          <a:p>
            <a:fld id="{A591F898-BDE4-C146-A2BB-F57DE6CC420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1430979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651" name="Group 67"/>
          <p:cNvGraphicFramePr>
            <a:graphicFrameLocks noGrp="1"/>
          </p:cNvGraphicFramePr>
          <p:nvPr>
            <p:extLst>
              <p:ext uri="{D42A27DB-BD31-4B8C-83A1-F6EECF244321}">
                <p14:modId xmlns:p14="http://schemas.microsoft.com/office/powerpoint/2010/main" val="639914646"/>
              </p:ext>
            </p:extLst>
          </p:nvPr>
        </p:nvGraphicFramePr>
        <p:xfrm>
          <a:off x="990600" y="304800"/>
          <a:ext cx="7772400" cy="2554859"/>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82662">
                  <a:extLst>
                    <a:ext uri="{9D8B030D-6E8A-4147-A177-3AD203B41FA5}">
                      <a16:colId xmlns:a16="http://schemas.microsoft.com/office/drawing/2014/main" val="20004"/>
                    </a:ext>
                  </a:extLst>
                </a:gridCol>
                <a:gridCol w="1020763">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3625" name="Text Box 41"/>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剩余向量</a:t>
            </a:r>
            <a:r>
              <a:rPr kumimoji="1" lang="en-US" altLang="zh-CN" sz="2400" b="1" dirty="0">
                <a:latin typeface="Times New Roman" pitchFamily="18" charset="0"/>
              </a:rPr>
              <a:t>A = </a:t>
            </a:r>
            <a:r>
              <a:rPr kumimoji="1" lang="zh-CN" altLang="en-US" sz="2400" b="1" dirty="0">
                <a:latin typeface="Times New Roman" pitchFamily="18" charset="0"/>
              </a:rPr>
              <a:t>(</a:t>
            </a:r>
            <a:r>
              <a:rPr kumimoji="1" lang="en-US" altLang="zh-CN" sz="2400" b="1" dirty="0">
                <a:latin typeface="Times New Roman" pitchFamily="18" charset="0"/>
              </a:rPr>
              <a:t>2，3，3</a:t>
            </a:r>
            <a:r>
              <a:rPr kumimoji="1" lang="zh-CN" altLang="zh-CN" sz="2400" b="1" dirty="0">
                <a:latin typeface="Times New Roman" pitchFamily="18" charset="0"/>
              </a:rPr>
              <a:t>)</a:t>
            </a:r>
            <a:endParaRPr kumimoji="1" lang="en-US" altLang="zh-CN" sz="2400" b="1" dirty="0">
              <a:latin typeface="Times New Roman" pitchFamily="18" charset="0"/>
            </a:endParaRPr>
          </a:p>
        </p:txBody>
      </p:sp>
      <p:sp>
        <p:nvSpPr>
          <p:cNvPr id="323627" name="Text Box 43"/>
          <p:cNvSpPr txBox="1">
            <a:spLocks noChangeArrowheads="1"/>
          </p:cNvSpPr>
          <p:nvPr/>
        </p:nvSpPr>
        <p:spPr bwMode="auto">
          <a:xfrm>
            <a:off x="381000" y="3733800"/>
            <a:ext cx="792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eaLnBrk="1" hangingPunct="1">
              <a:spcBef>
                <a:spcPct val="50000"/>
              </a:spcBef>
              <a:buClrTx/>
              <a:buSzTx/>
              <a:buFontTx/>
              <a:buAutoNum type="arabicPeriod"/>
            </a:pPr>
            <a:r>
              <a:rPr kumimoji="1" lang="zh-CN" altLang="en-US" b="1"/>
              <a:t>是否安全？</a:t>
            </a:r>
          </a:p>
        </p:txBody>
      </p:sp>
      <p:sp>
        <p:nvSpPr>
          <p:cNvPr id="323628" name="Line 44"/>
          <p:cNvSpPr>
            <a:spLocks noChangeShapeType="1"/>
          </p:cNvSpPr>
          <p:nvPr/>
        </p:nvSpPr>
        <p:spPr bwMode="auto">
          <a:xfrm>
            <a:off x="381000" y="4800600"/>
            <a:ext cx="1143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29" name="Text Box 45"/>
          <p:cNvSpPr txBox="1">
            <a:spLocks noChangeArrowheads="1"/>
          </p:cNvSpPr>
          <p:nvPr/>
        </p:nvSpPr>
        <p:spPr bwMode="auto">
          <a:xfrm>
            <a:off x="152400" y="42672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3, 3）</a:t>
            </a:r>
          </a:p>
        </p:txBody>
      </p:sp>
      <p:sp>
        <p:nvSpPr>
          <p:cNvPr id="323630" name="Text Box 46"/>
          <p:cNvSpPr txBox="1">
            <a:spLocks noChangeArrowheads="1"/>
          </p:cNvSpPr>
          <p:nvPr/>
        </p:nvSpPr>
        <p:spPr bwMode="auto">
          <a:xfrm>
            <a:off x="16002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P4</a:t>
            </a:r>
          </a:p>
        </p:txBody>
      </p:sp>
      <p:sp>
        <p:nvSpPr>
          <p:cNvPr id="323631" name="Line 47"/>
          <p:cNvSpPr>
            <a:spLocks noChangeShapeType="1"/>
          </p:cNvSpPr>
          <p:nvPr/>
        </p:nvSpPr>
        <p:spPr bwMode="auto">
          <a:xfrm>
            <a:off x="2133600" y="4800600"/>
            <a:ext cx="1143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32" name="Text Box 48"/>
          <p:cNvSpPr txBox="1">
            <a:spLocks noChangeArrowheads="1"/>
          </p:cNvSpPr>
          <p:nvPr/>
        </p:nvSpPr>
        <p:spPr bwMode="auto">
          <a:xfrm>
            <a:off x="1905000" y="42672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（4, 3, 7）</a:t>
            </a:r>
          </a:p>
        </p:txBody>
      </p:sp>
      <p:sp>
        <p:nvSpPr>
          <p:cNvPr id="323633" name="Text Box 49"/>
          <p:cNvSpPr txBox="1">
            <a:spLocks noChangeArrowheads="1"/>
          </p:cNvSpPr>
          <p:nvPr/>
        </p:nvSpPr>
        <p:spPr bwMode="auto">
          <a:xfrm>
            <a:off x="32766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P5</a:t>
            </a:r>
          </a:p>
        </p:txBody>
      </p:sp>
      <p:sp>
        <p:nvSpPr>
          <p:cNvPr id="323634" name="Text Box 50"/>
          <p:cNvSpPr txBox="1">
            <a:spLocks noChangeArrowheads="1"/>
          </p:cNvSpPr>
          <p:nvPr/>
        </p:nvSpPr>
        <p:spPr bwMode="auto">
          <a:xfrm>
            <a:off x="1905000" y="49530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0, 4）</a:t>
            </a:r>
          </a:p>
        </p:txBody>
      </p:sp>
      <p:sp>
        <p:nvSpPr>
          <p:cNvPr id="323635" name="Line 51"/>
          <p:cNvSpPr>
            <a:spLocks noChangeShapeType="1"/>
          </p:cNvSpPr>
          <p:nvPr/>
        </p:nvSpPr>
        <p:spPr bwMode="auto">
          <a:xfrm>
            <a:off x="38100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36" name="Text Box 52"/>
          <p:cNvSpPr txBox="1">
            <a:spLocks noChangeArrowheads="1"/>
          </p:cNvSpPr>
          <p:nvPr/>
        </p:nvSpPr>
        <p:spPr bwMode="auto">
          <a:xfrm>
            <a:off x="3581400" y="4267200"/>
            <a:ext cx="1828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（7, 4, 11）</a:t>
            </a:r>
          </a:p>
        </p:txBody>
      </p:sp>
      <p:sp>
        <p:nvSpPr>
          <p:cNvPr id="323637" name="Text Box 53"/>
          <p:cNvSpPr txBox="1">
            <a:spLocks noChangeArrowheads="1"/>
          </p:cNvSpPr>
          <p:nvPr/>
        </p:nvSpPr>
        <p:spPr bwMode="auto">
          <a:xfrm>
            <a:off x="49530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P1</a:t>
            </a:r>
          </a:p>
        </p:txBody>
      </p:sp>
      <p:sp>
        <p:nvSpPr>
          <p:cNvPr id="323638" name="Text Box 54"/>
          <p:cNvSpPr txBox="1">
            <a:spLocks noChangeArrowheads="1"/>
          </p:cNvSpPr>
          <p:nvPr/>
        </p:nvSpPr>
        <p:spPr bwMode="auto">
          <a:xfrm>
            <a:off x="35814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（3, 1, 4）</a:t>
            </a:r>
          </a:p>
        </p:txBody>
      </p:sp>
      <p:sp>
        <p:nvSpPr>
          <p:cNvPr id="323639" name="Line 55"/>
          <p:cNvSpPr>
            <a:spLocks noChangeShapeType="1"/>
          </p:cNvSpPr>
          <p:nvPr/>
        </p:nvSpPr>
        <p:spPr bwMode="auto">
          <a:xfrm>
            <a:off x="54102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40" name="Text Box 56"/>
          <p:cNvSpPr txBox="1">
            <a:spLocks noChangeArrowheads="1"/>
          </p:cNvSpPr>
          <p:nvPr/>
        </p:nvSpPr>
        <p:spPr bwMode="auto">
          <a:xfrm>
            <a:off x="5181600" y="42672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（9, 5, 13）</a:t>
            </a:r>
          </a:p>
        </p:txBody>
      </p:sp>
      <p:sp>
        <p:nvSpPr>
          <p:cNvPr id="323641" name="Text Box 57"/>
          <p:cNvSpPr txBox="1">
            <a:spLocks noChangeArrowheads="1"/>
          </p:cNvSpPr>
          <p:nvPr/>
        </p:nvSpPr>
        <p:spPr bwMode="auto">
          <a:xfrm>
            <a:off x="66294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P2</a:t>
            </a:r>
          </a:p>
        </p:txBody>
      </p:sp>
      <p:sp>
        <p:nvSpPr>
          <p:cNvPr id="323642" name="Text Box 58"/>
          <p:cNvSpPr txBox="1">
            <a:spLocks noChangeArrowheads="1"/>
          </p:cNvSpPr>
          <p:nvPr/>
        </p:nvSpPr>
        <p:spPr bwMode="auto">
          <a:xfrm>
            <a:off x="51816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1, 2）</a:t>
            </a:r>
          </a:p>
        </p:txBody>
      </p:sp>
      <p:sp>
        <p:nvSpPr>
          <p:cNvPr id="323643" name="Line 59"/>
          <p:cNvSpPr>
            <a:spLocks noChangeShapeType="1"/>
          </p:cNvSpPr>
          <p:nvPr/>
        </p:nvSpPr>
        <p:spPr bwMode="auto">
          <a:xfrm>
            <a:off x="72390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44" name="Text Box 60"/>
          <p:cNvSpPr txBox="1">
            <a:spLocks noChangeArrowheads="1"/>
          </p:cNvSpPr>
          <p:nvPr/>
        </p:nvSpPr>
        <p:spPr bwMode="auto">
          <a:xfrm>
            <a:off x="7010400" y="42672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（13, 5, 15）</a:t>
            </a:r>
          </a:p>
        </p:txBody>
      </p:sp>
      <p:sp>
        <p:nvSpPr>
          <p:cNvPr id="323645" name="Text Box 61"/>
          <p:cNvSpPr txBox="1">
            <a:spLocks noChangeArrowheads="1"/>
          </p:cNvSpPr>
          <p:nvPr/>
        </p:nvSpPr>
        <p:spPr bwMode="auto">
          <a:xfrm>
            <a:off x="84582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P3</a:t>
            </a:r>
          </a:p>
        </p:txBody>
      </p:sp>
      <p:sp>
        <p:nvSpPr>
          <p:cNvPr id="323646" name="Text Box 62"/>
          <p:cNvSpPr txBox="1">
            <a:spLocks noChangeArrowheads="1"/>
          </p:cNvSpPr>
          <p:nvPr/>
        </p:nvSpPr>
        <p:spPr bwMode="auto">
          <a:xfrm>
            <a:off x="70104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（4, 0, 2）</a:t>
            </a:r>
          </a:p>
        </p:txBody>
      </p:sp>
      <p:sp>
        <p:nvSpPr>
          <p:cNvPr id="323647" name="Text Box 63"/>
          <p:cNvSpPr txBox="1">
            <a:spLocks noChangeArrowheads="1"/>
          </p:cNvSpPr>
          <p:nvPr/>
        </p:nvSpPr>
        <p:spPr bwMode="auto">
          <a:xfrm>
            <a:off x="609600" y="5486400"/>
            <a:ext cx="7772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安全序列：</a:t>
            </a:r>
            <a:r>
              <a:rPr kumimoji="1" lang="en-US" altLang="zh-CN" sz="2400" b="1">
                <a:latin typeface="Times New Roman" pitchFamily="18" charset="0"/>
              </a:rPr>
              <a:t>p4, p5, p1, p2, p3</a:t>
            </a:r>
          </a:p>
        </p:txBody>
      </p:sp>
      <p:sp>
        <p:nvSpPr>
          <p:cNvPr id="2" name="日期占位符 1"/>
          <p:cNvSpPr>
            <a:spLocks noGrp="1"/>
          </p:cNvSpPr>
          <p:nvPr>
            <p:ph type="dt" sz="half" idx="10"/>
          </p:nvPr>
        </p:nvSpPr>
        <p:spPr/>
        <p:txBody>
          <a:bodyPr/>
          <a:lstStyle/>
          <a:p>
            <a:fld id="{3BCDD463-1CFB-094B-A8FC-F8AF94A3B445}"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1695734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55" name="Group 1071"/>
          <p:cNvGraphicFramePr>
            <a:graphicFrameLocks noGrp="1"/>
          </p:cNvGraphicFramePr>
          <p:nvPr>
            <p:extLst>
              <p:ext uri="{D42A27DB-BD31-4B8C-83A1-F6EECF244321}">
                <p14:modId xmlns:p14="http://schemas.microsoft.com/office/powerpoint/2010/main" val="3611307602"/>
              </p:ext>
            </p:extLst>
          </p:nvPr>
        </p:nvGraphicFramePr>
        <p:xfrm>
          <a:off x="990600" y="304800"/>
          <a:ext cx="7772400" cy="2578608"/>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62025">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4649" name="Text Box 1065"/>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剩余向量</a:t>
            </a:r>
            <a:r>
              <a:rPr kumimoji="1" lang="en-US" altLang="zh-CN" sz="2400" b="1" dirty="0">
                <a:latin typeface="Times New Roman" pitchFamily="18" charset="0"/>
              </a:rPr>
              <a:t>A =(2，3，3)</a:t>
            </a:r>
          </a:p>
        </p:txBody>
      </p:sp>
      <p:sp>
        <p:nvSpPr>
          <p:cNvPr id="324650" name="Rectangle 1066"/>
          <p:cNvSpPr>
            <a:spLocks noChangeArrowheads="1"/>
          </p:cNvSpPr>
          <p:nvPr/>
        </p:nvSpPr>
        <p:spPr bwMode="auto">
          <a:xfrm>
            <a:off x="0" y="76200"/>
            <a:ext cx="990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0"/>
              </a:spcBef>
              <a:buClrTx/>
              <a:buSzTx/>
              <a:buFontTx/>
              <a:buNone/>
            </a:pPr>
            <a:endParaRPr kumimoji="1" lang="zh-CN" altLang="en-US" sz="4400" b="1">
              <a:solidFill>
                <a:schemeClr val="tx2"/>
              </a:solidFill>
              <a:latin typeface="Times New Roman" pitchFamily="18" charset="0"/>
            </a:endParaRPr>
          </a:p>
        </p:txBody>
      </p:sp>
      <p:sp>
        <p:nvSpPr>
          <p:cNvPr id="324651" name="Text Box 1067"/>
          <p:cNvSpPr txBox="1">
            <a:spLocks noChangeArrowheads="1"/>
          </p:cNvSpPr>
          <p:nvPr/>
        </p:nvSpPr>
        <p:spPr bwMode="auto">
          <a:xfrm>
            <a:off x="609600" y="4010288"/>
            <a:ext cx="80010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spcBef>
                <a:spcPct val="50000"/>
              </a:spcBef>
              <a:buClrTx/>
              <a:buSzTx/>
              <a:buFontTx/>
              <a:buAutoNum type="arabicPeriod" startAt="2"/>
            </a:pPr>
            <a:r>
              <a:rPr kumimoji="1" lang="zh-CN" altLang="en-US" sz="2400" b="1" dirty="0">
                <a:latin typeface="Times New Roman" pitchFamily="18" charset="0"/>
                <a:cs typeface="Times New Roman" pitchFamily="18" charset="0"/>
              </a:rPr>
              <a:t>在</a:t>
            </a:r>
            <a:r>
              <a:rPr kumimoji="1" lang="en-US" altLang="zh-CN" sz="2400" b="1" dirty="0">
                <a:latin typeface="Times New Roman" pitchFamily="18" charset="0"/>
                <a:cs typeface="Times New Roman" pitchFamily="18" charset="0"/>
              </a:rPr>
              <a:t>T0</a:t>
            </a:r>
            <a:r>
              <a:rPr kumimoji="1" lang="zh-CN" altLang="en-US" sz="2400" b="1" dirty="0">
                <a:latin typeface="Times New Roman" pitchFamily="18" charset="0"/>
                <a:cs typeface="Times New Roman" pitchFamily="18" charset="0"/>
              </a:rPr>
              <a:t>时刻若进程</a:t>
            </a:r>
            <a:r>
              <a:rPr kumimoji="1" lang="en-US" altLang="zh-CN" sz="2400" b="1" dirty="0">
                <a:latin typeface="Times New Roman" pitchFamily="18" charset="0"/>
                <a:cs typeface="Times New Roman" pitchFamily="18" charset="0"/>
              </a:rPr>
              <a:t>P2</a:t>
            </a:r>
            <a:r>
              <a:rPr kumimoji="1" lang="zh-CN" altLang="en-US" sz="2400" b="1" dirty="0">
                <a:latin typeface="Times New Roman" pitchFamily="18" charset="0"/>
                <a:cs typeface="Times New Roman" pitchFamily="18" charset="0"/>
              </a:rPr>
              <a:t>请求资源（0，3，4），是否能实施资源分配？为什么？</a:t>
            </a:r>
            <a:endParaRPr kumimoji="1" lang="en-US" altLang="zh-CN" sz="2400" b="1" dirty="0">
              <a:latin typeface="Times New Roman" pitchFamily="18" charset="0"/>
              <a:cs typeface="Times New Roman" pitchFamily="18" charset="0"/>
            </a:endParaRPr>
          </a:p>
          <a:p>
            <a:pPr>
              <a:spcBef>
                <a:spcPct val="50000"/>
              </a:spcBef>
            </a:pPr>
            <a:endParaRPr kumimoji="1" lang="en-US" altLang="zh-CN" sz="2400" b="1" dirty="0">
              <a:latin typeface="Times New Roman" pitchFamily="18" charset="0"/>
            </a:endParaRPr>
          </a:p>
          <a:p>
            <a:pPr>
              <a:spcBef>
                <a:spcPct val="50000"/>
              </a:spcBef>
            </a:pPr>
            <a:r>
              <a:rPr kumimoji="1" lang="zh-CN" altLang="en-US" sz="2400" b="1" dirty="0">
                <a:latin typeface="Times New Roman" pitchFamily="18" charset="0"/>
              </a:rPr>
              <a:t>解：不能。因为 </a:t>
            </a:r>
            <a:r>
              <a:rPr kumimoji="1" lang="en-US" altLang="zh-CN" sz="2400" b="1" dirty="0">
                <a:latin typeface="Times New Roman" pitchFamily="18" charset="0"/>
              </a:rPr>
              <a:t>R(</a:t>
            </a:r>
            <a:r>
              <a:rPr kumimoji="1" lang="en-US" altLang="zh-CN" sz="2400" b="1" dirty="0">
                <a:latin typeface="Times New Roman" pitchFamily="18" charset="0"/>
                <a:cs typeface="Times New Roman" pitchFamily="18" charset="0"/>
              </a:rPr>
              <a:t>0，3，4</a:t>
            </a:r>
            <a:r>
              <a:rPr kumimoji="1" lang="en-US" altLang="zh-CN" sz="2400" b="1" dirty="0">
                <a:latin typeface="Times New Roman" pitchFamily="18" charset="0"/>
              </a:rPr>
              <a:t>) &gt; A (2，3，3)</a:t>
            </a:r>
          </a:p>
        </p:txBody>
      </p:sp>
      <p:sp>
        <p:nvSpPr>
          <p:cNvPr id="2" name="日期占位符 1"/>
          <p:cNvSpPr>
            <a:spLocks noGrp="1"/>
          </p:cNvSpPr>
          <p:nvPr>
            <p:ph type="dt" sz="half" idx="10"/>
          </p:nvPr>
        </p:nvSpPr>
        <p:spPr/>
        <p:txBody>
          <a:bodyPr/>
          <a:lstStyle/>
          <a:p>
            <a:fld id="{E9DE33C8-4B1F-0F41-A83E-35DC6EFB361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200642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7" name="Group 65"/>
          <p:cNvGraphicFramePr>
            <a:graphicFrameLocks noGrp="1"/>
          </p:cNvGraphicFramePr>
          <p:nvPr>
            <p:extLst>
              <p:ext uri="{D42A27DB-BD31-4B8C-83A1-F6EECF244321}">
                <p14:modId xmlns:p14="http://schemas.microsoft.com/office/powerpoint/2010/main" val="4140350116"/>
              </p:ext>
            </p:extLst>
          </p:nvPr>
        </p:nvGraphicFramePr>
        <p:xfrm>
          <a:off x="990600" y="304800"/>
          <a:ext cx="7772400" cy="2578608"/>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62025">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5673" name="Text Box 41"/>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剩余向量</a:t>
            </a:r>
            <a:r>
              <a:rPr kumimoji="1" lang="en-US" altLang="zh-CN" sz="2400" b="1">
                <a:latin typeface="Times New Roman" pitchFamily="18" charset="0"/>
              </a:rPr>
              <a:t>A = （2，3，3）</a:t>
            </a:r>
          </a:p>
        </p:txBody>
      </p:sp>
      <p:sp>
        <p:nvSpPr>
          <p:cNvPr id="325674" name="Text Box 42"/>
          <p:cNvSpPr txBox="1">
            <a:spLocks noChangeArrowheads="1"/>
          </p:cNvSpPr>
          <p:nvPr/>
        </p:nvSpPr>
        <p:spPr bwMode="auto">
          <a:xfrm>
            <a:off x="685800" y="3597275"/>
            <a:ext cx="77724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cs typeface="Times New Roman" pitchFamily="18" charset="0"/>
              </a:rPr>
              <a:t>③ 在②的基础上，若进程</a:t>
            </a:r>
            <a:r>
              <a:rPr kumimoji="1" lang="en-US" altLang="zh-CN" sz="2400" b="1" dirty="0">
                <a:latin typeface="Times New Roman" pitchFamily="18" charset="0"/>
                <a:cs typeface="Times New Roman" pitchFamily="18" charset="0"/>
              </a:rPr>
              <a:t>P4</a:t>
            </a:r>
            <a:r>
              <a:rPr kumimoji="1" lang="zh-CN" altLang="en-US" sz="2400" b="1" dirty="0">
                <a:latin typeface="Times New Roman" pitchFamily="18" charset="0"/>
                <a:cs typeface="Times New Roman" pitchFamily="18" charset="0"/>
              </a:rPr>
              <a:t>请求资源</a:t>
            </a:r>
            <a:r>
              <a:rPr kumimoji="1" lang="en-US" altLang="zh-CN" sz="2400" b="1" dirty="0">
                <a:latin typeface="Times New Roman" pitchFamily="18" charset="0"/>
              </a:rPr>
              <a:t>(</a:t>
            </a:r>
            <a:r>
              <a:rPr kumimoji="1" lang="en-US" altLang="zh-CN" sz="2400" b="1" dirty="0">
                <a:latin typeface="Times New Roman" pitchFamily="18" charset="0"/>
                <a:cs typeface="Times New Roman" pitchFamily="18" charset="0"/>
              </a:rPr>
              <a:t>2,</a:t>
            </a:r>
            <a:r>
              <a:rPr kumimoji="1" lang="zh-CN" altLang="en-US" sz="2400" b="1" dirty="0">
                <a:latin typeface="Times New Roman" pitchFamily="18" charset="0"/>
                <a:cs typeface="Times New Roman" pitchFamily="18" charset="0"/>
              </a:rPr>
              <a:t> </a:t>
            </a:r>
            <a:r>
              <a:rPr kumimoji="1" lang="en-US" altLang="zh-CN" sz="2400" b="1" dirty="0">
                <a:latin typeface="Times New Roman" pitchFamily="18" charset="0"/>
                <a:cs typeface="Times New Roman" pitchFamily="18" charset="0"/>
              </a:rPr>
              <a:t>0,</a:t>
            </a:r>
            <a:r>
              <a:rPr kumimoji="1" lang="zh-CN" altLang="en-US" sz="2400" b="1" dirty="0">
                <a:latin typeface="Times New Roman" pitchFamily="18" charset="0"/>
                <a:cs typeface="Times New Roman" pitchFamily="18" charset="0"/>
              </a:rPr>
              <a:t> </a:t>
            </a:r>
            <a:r>
              <a:rPr kumimoji="1" lang="en-US" altLang="zh-CN" sz="2400" b="1" dirty="0">
                <a:latin typeface="Times New Roman" pitchFamily="18" charset="0"/>
                <a:cs typeface="Times New Roman" pitchFamily="18" charset="0"/>
              </a:rPr>
              <a:t>1)</a:t>
            </a:r>
            <a:r>
              <a:rPr kumimoji="1" lang="zh-CN" altLang="en-US" sz="2400" b="1" dirty="0">
                <a:latin typeface="Times New Roman" pitchFamily="18" charset="0"/>
                <a:cs typeface="Times New Roman" pitchFamily="18" charset="0"/>
              </a:rPr>
              <a:t>，是否能实施资源分配？为什么？</a:t>
            </a:r>
          </a:p>
        </p:txBody>
      </p:sp>
      <p:sp>
        <p:nvSpPr>
          <p:cNvPr id="325675" name="Text Box 43"/>
          <p:cNvSpPr txBox="1">
            <a:spLocks noChangeArrowheads="1"/>
          </p:cNvSpPr>
          <p:nvPr/>
        </p:nvSpPr>
        <p:spPr bwMode="auto">
          <a:xfrm>
            <a:off x="0" y="4419600"/>
            <a:ext cx="9144000" cy="9417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zh-CN" altLang="en-US" sz="2400" b="1" dirty="0">
                <a:latin typeface="Times New Roman" pitchFamily="18" charset="0"/>
              </a:rPr>
              <a:t>解：因为</a:t>
            </a:r>
            <a:r>
              <a:rPr kumimoji="1" lang="en-US" altLang="zh-CN" sz="2400" b="1" dirty="0">
                <a:latin typeface="Times New Roman" pitchFamily="18" charset="0"/>
              </a:rPr>
              <a:t>R4(</a:t>
            </a:r>
            <a:r>
              <a:rPr kumimoji="1" lang="en-US" altLang="zh-CN" sz="2400" b="1" dirty="0">
                <a:latin typeface="Times New Roman" pitchFamily="18" charset="0"/>
                <a:cs typeface="Times New Roman" pitchFamily="18" charset="0"/>
              </a:rPr>
              <a:t>2，0，1</a:t>
            </a:r>
            <a:r>
              <a:rPr kumimoji="1" lang="en-US" altLang="zh-CN" sz="2400" b="1" dirty="0">
                <a:latin typeface="Times New Roman" pitchFamily="18" charset="0"/>
              </a:rPr>
              <a:t>)</a:t>
            </a:r>
            <a:r>
              <a:rPr kumimoji="1" lang="en-US" altLang="zh-CN" sz="2400" b="1" dirty="0">
                <a:latin typeface="Times New Roman" pitchFamily="18" charset="0"/>
                <a:cs typeface="Times New Roman" pitchFamily="18" charset="0"/>
              </a:rPr>
              <a:t>&lt;=N4(2, 0, 1) </a:t>
            </a:r>
            <a:r>
              <a:rPr kumimoji="1" lang="zh-CN" altLang="en-US" sz="2400" b="1" dirty="0">
                <a:latin typeface="Times New Roman" pitchFamily="18" charset="0"/>
              </a:rPr>
              <a:t>且 &lt; </a:t>
            </a:r>
            <a:r>
              <a:rPr kumimoji="1" lang="en-US" altLang="zh-CN" sz="2400" b="1" dirty="0">
                <a:latin typeface="Times New Roman" pitchFamily="18" charset="0"/>
              </a:rPr>
              <a:t>A(2，3，3)</a:t>
            </a:r>
          </a:p>
          <a:p>
            <a:pPr>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假设可以分配，则</a:t>
            </a:r>
            <a:r>
              <a:rPr kumimoji="1" lang="en-US" altLang="zh-CN" sz="2400" b="1" dirty="0">
                <a:latin typeface="Times New Roman" pitchFamily="18" charset="0"/>
              </a:rPr>
              <a:t>N4=(0, 0, 0), A=(0，3，2)，</a:t>
            </a:r>
            <a:r>
              <a:rPr kumimoji="1" lang="zh-CN" altLang="en-US" sz="2400" b="1" dirty="0">
                <a:latin typeface="Times New Roman" pitchFamily="18" charset="0"/>
              </a:rPr>
              <a:t>在此基础上，</a:t>
            </a:r>
          </a:p>
        </p:txBody>
      </p:sp>
      <p:grpSp>
        <p:nvGrpSpPr>
          <p:cNvPr id="325676" name="Group 44"/>
          <p:cNvGrpSpPr>
            <a:grpSpLocks/>
          </p:cNvGrpSpPr>
          <p:nvPr/>
        </p:nvGrpSpPr>
        <p:grpSpPr bwMode="auto">
          <a:xfrm>
            <a:off x="-252536" y="5445224"/>
            <a:ext cx="9396536" cy="822325"/>
            <a:chOff x="192" y="3696"/>
            <a:chExt cx="5568" cy="518"/>
          </a:xfrm>
        </p:grpSpPr>
        <p:sp>
          <p:nvSpPr>
            <p:cNvPr id="325677" name="Text Box 45"/>
            <p:cNvSpPr txBox="1">
              <a:spLocks noChangeArrowheads="1"/>
            </p:cNvSpPr>
            <p:nvPr/>
          </p:nvSpPr>
          <p:spPr bwMode="auto">
            <a:xfrm>
              <a:off x="192" y="3696"/>
              <a:ext cx="96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solidFill>
                    <a:schemeClr val="accent2"/>
                  </a:solidFill>
                  <a:latin typeface="Times New Roman" pitchFamily="18" charset="0"/>
                </a:rPr>
                <a:t>（0, 3, 2）</a:t>
              </a:r>
            </a:p>
          </p:txBody>
        </p:sp>
        <p:sp>
          <p:nvSpPr>
            <p:cNvPr id="325678" name="Line 46"/>
            <p:cNvSpPr>
              <a:spLocks noChangeShapeType="1"/>
            </p:cNvSpPr>
            <p:nvPr/>
          </p:nvSpPr>
          <p:spPr bwMode="auto">
            <a:xfrm>
              <a:off x="288" y="3984"/>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79" name="Text Box 47"/>
            <p:cNvSpPr txBox="1">
              <a:spLocks noChangeArrowheads="1"/>
            </p:cNvSpPr>
            <p:nvPr/>
          </p:nvSpPr>
          <p:spPr bwMode="auto">
            <a:xfrm>
              <a:off x="1056"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P4</a:t>
              </a:r>
            </a:p>
          </p:txBody>
        </p:sp>
        <p:sp>
          <p:nvSpPr>
            <p:cNvPr id="325680" name="Text Box 48"/>
            <p:cNvSpPr txBox="1">
              <a:spLocks noChangeArrowheads="1"/>
            </p:cNvSpPr>
            <p:nvPr/>
          </p:nvSpPr>
          <p:spPr bwMode="auto">
            <a:xfrm>
              <a:off x="1248"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solidFill>
                    <a:srgbClr val="C0504D"/>
                  </a:solidFill>
                  <a:latin typeface="Times New Roman" pitchFamily="18" charset="0"/>
                </a:rPr>
                <a:t>（4, 3, 7）</a:t>
              </a:r>
            </a:p>
          </p:txBody>
        </p:sp>
        <p:sp>
          <p:nvSpPr>
            <p:cNvPr id="325681" name="Line 49"/>
            <p:cNvSpPr>
              <a:spLocks noChangeShapeType="1"/>
            </p:cNvSpPr>
            <p:nvPr/>
          </p:nvSpPr>
          <p:spPr bwMode="auto">
            <a:xfrm>
              <a:off x="1344" y="3984"/>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2" name="Text Box 50"/>
            <p:cNvSpPr txBox="1">
              <a:spLocks noChangeArrowheads="1"/>
            </p:cNvSpPr>
            <p:nvPr/>
          </p:nvSpPr>
          <p:spPr bwMode="auto">
            <a:xfrm>
              <a:off x="2064"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P5</a:t>
              </a:r>
            </a:p>
          </p:txBody>
        </p:sp>
        <p:sp>
          <p:nvSpPr>
            <p:cNvPr id="325683" name="Text Box 51"/>
            <p:cNvSpPr txBox="1">
              <a:spLocks noChangeArrowheads="1"/>
            </p:cNvSpPr>
            <p:nvPr/>
          </p:nvSpPr>
          <p:spPr bwMode="auto">
            <a:xfrm>
              <a:off x="2256"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（7, 4, 11）</a:t>
              </a:r>
            </a:p>
          </p:txBody>
        </p:sp>
        <p:sp>
          <p:nvSpPr>
            <p:cNvPr id="325684" name="Line 52"/>
            <p:cNvSpPr>
              <a:spLocks noChangeShapeType="1"/>
            </p:cNvSpPr>
            <p:nvPr/>
          </p:nvSpPr>
          <p:spPr bwMode="auto">
            <a:xfrm>
              <a:off x="2352" y="3984"/>
              <a:ext cx="76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5" name="Text Box 53"/>
            <p:cNvSpPr txBox="1">
              <a:spLocks noChangeArrowheads="1"/>
            </p:cNvSpPr>
            <p:nvPr/>
          </p:nvSpPr>
          <p:spPr bwMode="auto">
            <a:xfrm>
              <a:off x="3168"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P1</a:t>
              </a:r>
            </a:p>
          </p:txBody>
        </p:sp>
        <p:sp>
          <p:nvSpPr>
            <p:cNvPr id="325686" name="Text Box 54"/>
            <p:cNvSpPr txBox="1">
              <a:spLocks noChangeArrowheads="1"/>
            </p:cNvSpPr>
            <p:nvPr/>
          </p:nvSpPr>
          <p:spPr bwMode="auto">
            <a:xfrm>
              <a:off x="3408"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（9, 5, 13）</a:t>
              </a:r>
            </a:p>
          </p:txBody>
        </p:sp>
        <p:sp>
          <p:nvSpPr>
            <p:cNvPr id="325687" name="Line 55"/>
            <p:cNvSpPr>
              <a:spLocks noChangeShapeType="1"/>
            </p:cNvSpPr>
            <p:nvPr/>
          </p:nvSpPr>
          <p:spPr bwMode="auto">
            <a:xfrm>
              <a:off x="3504" y="3984"/>
              <a:ext cx="76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8" name="Text Box 56"/>
            <p:cNvSpPr txBox="1">
              <a:spLocks noChangeArrowheads="1"/>
            </p:cNvSpPr>
            <p:nvPr/>
          </p:nvSpPr>
          <p:spPr bwMode="auto">
            <a:xfrm>
              <a:off x="4320"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P2</a:t>
              </a:r>
            </a:p>
          </p:txBody>
        </p:sp>
        <p:sp>
          <p:nvSpPr>
            <p:cNvPr id="325689" name="Text Box 57"/>
            <p:cNvSpPr txBox="1">
              <a:spLocks noChangeArrowheads="1"/>
            </p:cNvSpPr>
            <p:nvPr/>
          </p:nvSpPr>
          <p:spPr bwMode="auto">
            <a:xfrm>
              <a:off x="4416" y="3696"/>
              <a:ext cx="1008"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（13, 5, 15）</a:t>
              </a:r>
            </a:p>
          </p:txBody>
        </p:sp>
        <p:sp>
          <p:nvSpPr>
            <p:cNvPr id="325690" name="Line 58"/>
            <p:cNvSpPr>
              <a:spLocks noChangeShapeType="1"/>
            </p:cNvSpPr>
            <p:nvPr/>
          </p:nvSpPr>
          <p:spPr bwMode="auto">
            <a:xfrm>
              <a:off x="4608" y="3984"/>
              <a:ext cx="81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91" name="Text Box 59"/>
            <p:cNvSpPr txBox="1">
              <a:spLocks noChangeArrowheads="1"/>
            </p:cNvSpPr>
            <p:nvPr/>
          </p:nvSpPr>
          <p:spPr bwMode="auto">
            <a:xfrm>
              <a:off x="5424"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P3</a:t>
              </a:r>
            </a:p>
          </p:txBody>
        </p:sp>
      </p:grpSp>
      <p:sp>
        <p:nvSpPr>
          <p:cNvPr id="325692" name="Text Box 60"/>
          <p:cNvSpPr txBox="1">
            <a:spLocks noChangeArrowheads="1"/>
          </p:cNvSpPr>
          <p:nvPr/>
        </p:nvSpPr>
        <p:spPr bwMode="auto">
          <a:xfrm>
            <a:off x="395536" y="5949280"/>
            <a:ext cx="7162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是安全状态，因此可以实施分配</a:t>
            </a:r>
          </a:p>
        </p:txBody>
      </p:sp>
      <p:sp>
        <p:nvSpPr>
          <p:cNvPr id="2" name="日期占位符 1"/>
          <p:cNvSpPr>
            <a:spLocks noGrp="1"/>
          </p:cNvSpPr>
          <p:nvPr>
            <p:ph type="dt" sz="half" idx="10"/>
          </p:nvPr>
        </p:nvSpPr>
        <p:spPr/>
        <p:txBody>
          <a:bodyPr/>
          <a:lstStyle/>
          <a:p>
            <a:fld id="{078FE457-DEBB-8344-B961-01112FE1F0BD}"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47</a:t>
            </a:fld>
            <a:endParaRPr lang="zh-CN" altLang="en-US"/>
          </a:p>
        </p:txBody>
      </p:sp>
    </p:spTree>
    <p:extLst>
      <p:ext uri="{BB962C8B-B14F-4D97-AF65-F5344CB8AC3E}">
        <p14:creationId xmlns:p14="http://schemas.microsoft.com/office/powerpoint/2010/main" val="1311373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a:t>死锁避免小结</a:t>
            </a:r>
          </a:p>
        </p:txBody>
      </p:sp>
      <p:sp>
        <p:nvSpPr>
          <p:cNvPr id="291843" name="Rectangle 3"/>
          <p:cNvSpPr>
            <a:spLocks noGrp="1" noChangeArrowheads="1"/>
          </p:cNvSpPr>
          <p:nvPr>
            <p:ph idx="1"/>
          </p:nvPr>
        </p:nvSpPr>
        <p:spPr/>
        <p:txBody>
          <a:bodyPr>
            <a:normAutofit fontScale="92500" lnSpcReduction="20000"/>
          </a:bodyPr>
          <a:lstStyle/>
          <a:p>
            <a:r>
              <a:rPr lang="zh-CN" altLang="en-US" dirty="0"/>
              <a:t>优点</a:t>
            </a:r>
          </a:p>
          <a:p>
            <a:pPr lvl="1"/>
            <a:r>
              <a:rPr lang="zh-CN" altLang="en-US" dirty="0"/>
              <a:t>比死锁预防限制少</a:t>
            </a:r>
          </a:p>
          <a:p>
            <a:pPr lvl="1"/>
            <a:r>
              <a:rPr lang="zh-CN" altLang="en-US" dirty="0"/>
              <a:t>无死锁检测方法中的资源剥夺，进程重启</a:t>
            </a:r>
          </a:p>
          <a:p>
            <a:r>
              <a:rPr lang="zh-CN" altLang="en-US" dirty="0"/>
              <a:t>缺点 </a:t>
            </a:r>
          </a:p>
          <a:p>
            <a:pPr lvl="1"/>
            <a:r>
              <a:rPr lang="zh-CN" altLang="en-US" dirty="0"/>
              <a:t>必须事先声明每个进程请求的最大资源</a:t>
            </a:r>
          </a:p>
          <a:p>
            <a:pPr lvl="1"/>
            <a:r>
              <a:rPr lang="zh-CN" altLang="en-US" dirty="0"/>
              <a:t>进程必须是无关的：没有任何同步要求的限制</a:t>
            </a:r>
          </a:p>
          <a:p>
            <a:pPr lvl="1"/>
            <a:r>
              <a:rPr lang="zh-CN" altLang="en-US" dirty="0"/>
              <a:t>进程数量保持不变，分配的资源数目必须是固定的</a:t>
            </a:r>
          </a:p>
          <a:p>
            <a:pPr lvl="1"/>
            <a:r>
              <a:rPr lang="zh-CN" altLang="en-US" dirty="0"/>
              <a:t>在占有资源时，进程不能退出</a:t>
            </a:r>
            <a:endParaRPr lang="en-US" altLang="zh-CN" dirty="0"/>
          </a:p>
          <a:p>
            <a:pPr lvl="1"/>
            <a:r>
              <a:rPr lang="zh-CN" altLang="en-US" dirty="0"/>
              <a:t>保守的分配方案（设置条件严格）</a:t>
            </a:r>
          </a:p>
        </p:txBody>
      </p:sp>
      <p:sp>
        <p:nvSpPr>
          <p:cNvPr id="2" name="日期占位符 1"/>
          <p:cNvSpPr>
            <a:spLocks noGrp="1"/>
          </p:cNvSpPr>
          <p:nvPr>
            <p:ph type="dt" sz="half" idx="10"/>
          </p:nvPr>
        </p:nvSpPr>
        <p:spPr/>
        <p:txBody>
          <a:bodyPr/>
          <a:lstStyle/>
          <a:p>
            <a:fld id="{B5191DDB-1A13-F443-AF90-71645851ED68}"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48</a:t>
            </a:fld>
            <a:endParaRPr lang="zh-CN" altLang="en-US"/>
          </a:p>
        </p:txBody>
      </p:sp>
    </p:spTree>
    <p:extLst>
      <p:ext uri="{BB962C8B-B14F-4D97-AF65-F5344CB8AC3E}">
        <p14:creationId xmlns:p14="http://schemas.microsoft.com/office/powerpoint/2010/main" val="2529929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死锁检测</a:t>
            </a:r>
          </a:p>
        </p:txBody>
      </p:sp>
      <p:sp>
        <p:nvSpPr>
          <p:cNvPr id="409603" name="Rectangle 3"/>
          <p:cNvSpPr>
            <a:spLocks noGrp="1" noChangeArrowheads="1"/>
          </p:cNvSpPr>
          <p:nvPr>
            <p:ph type="body" idx="1"/>
          </p:nvPr>
        </p:nvSpPr>
        <p:spPr/>
        <p:txBody>
          <a:bodyPr/>
          <a:lstStyle/>
          <a:p>
            <a:r>
              <a:rPr lang="zh-CN" altLang="en-US" dirty="0"/>
              <a:t>如果一个系统既不采用死锁预防算法也不采用死锁避免算法，那么可能会出现死锁。因此，系统应该提供：</a:t>
            </a:r>
          </a:p>
          <a:p>
            <a:pPr lvl="1"/>
            <a:r>
              <a:rPr lang="zh-CN" altLang="en-US" dirty="0"/>
              <a:t>用来检查系统状态是否出现死锁的检测算法</a:t>
            </a:r>
          </a:p>
          <a:p>
            <a:pPr lvl="1"/>
            <a:r>
              <a:rPr lang="zh-CN" altLang="en-US" dirty="0"/>
              <a:t>从死锁状态中恢复的方法</a:t>
            </a:r>
          </a:p>
        </p:txBody>
      </p:sp>
      <p:sp>
        <p:nvSpPr>
          <p:cNvPr id="2" name="日期占位符 1"/>
          <p:cNvSpPr>
            <a:spLocks noGrp="1"/>
          </p:cNvSpPr>
          <p:nvPr>
            <p:ph type="dt" sz="half" idx="10"/>
          </p:nvPr>
        </p:nvSpPr>
        <p:spPr/>
        <p:txBody>
          <a:bodyPr/>
          <a:lstStyle/>
          <a:p>
            <a:fld id="{028FB7E3-E8EA-CC42-A166-D56CD9E1B75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49</a:t>
            </a:fld>
            <a:endParaRPr lang="zh-CN" altLang="en-US"/>
          </a:p>
        </p:txBody>
      </p:sp>
    </p:spTree>
    <p:extLst>
      <p:ext uri="{BB962C8B-B14F-4D97-AF65-F5344CB8AC3E}">
        <p14:creationId xmlns:p14="http://schemas.microsoft.com/office/powerpoint/2010/main" val="144356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实例三</a:t>
            </a:r>
            <a:endParaRPr lang="en-US" altLang="zh-CN" dirty="0"/>
          </a:p>
        </p:txBody>
      </p:sp>
      <p:grpSp>
        <p:nvGrpSpPr>
          <p:cNvPr id="62468" name="Group 16"/>
          <p:cNvGrpSpPr>
            <a:grpSpLocks/>
          </p:cNvGrpSpPr>
          <p:nvPr/>
        </p:nvGrpSpPr>
        <p:grpSpPr bwMode="auto">
          <a:xfrm>
            <a:off x="1241741" y="1969641"/>
            <a:ext cx="6509780" cy="3531592"/>
            <a:chOff x="1230" y="1762"/>
            <a:chExt cx="3183" cy="962"/>
          </a:xfrm>
        </p:grpSpPr>
        <p:sp>
          <p:nvSpPr>
            <p:cNvPr id="62470" name="Rectangle 5"/>
            <p:cNvSpPr>
              <a:spLocks noChangeArrowheads="1"/>
            </p:cNvSpPr>
            <p:nvPr/>
          </p:nvSpPr>
          <p:spPr bwMode="auto">
            <a:xfrm>
              <a:off x="1743" y="1762"/>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a:t>
              </a:r>
            </a:p>
          </p:txBody>
        </p:sp>
        <p:sp>
          <p:nvSpPr>
            <p:cNvPr id="62473" name="Rectangle 8"/>
            <p:cNvSpPr>
              <a:spLocks noChangeArrowheads="1"/>
            </p:cNvSpPr>
            <p:nvPr/>
          </p:nvSpPr>
          <p:spPr bwMode="auto">
            <a:xfrm>
              <a:off x="1230" y="1941"/>
              <a:ext cx="1241"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V(A);</a:t>
              </a:r>
            </a:p>
            <a:p>
              <a:pPr algn="ctr" eaLnBrk="0" hangingPunct="0"/>
              <a:r>
                <a:rPr lang="en-US" altLang="zh-CN" sz="3600" b="1" dirty="0">
                  <a:latin typeface="Consolas" pitchFamily="49" charset="0"/>
                  <a:cs typeface="Consolas" pitchFamily="49" charset="0"/>
                </a:rPr>
                <a:t>V(B);</a:t>
              </a:r>
            </a:p>
          </p:txBody>
        </p:sp>
        <p:sp>
          <p:nvSpPr>
            <p:cNvPr id="62476" name="Rectangle 11"/>
            <p:cNvSpPr>
              <a:spLocks noChangeArrowheads="1"/>
            </p:cNvSpPr>
            <p:nvPr/>
          </p:nvSpPr>
          <p:spPr bwMode="auto">
            <a:xfrm>
              <a:off x="3709" y="1765"/>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Q</a:t>
              </a:r>
            </a:p>
          </p:txBody>
        </p:sp>
        <p:sp>
          <p:nvSpPr>
            <p:cNvPr id="62479" name="Rectangle 14"/>
            <p:cNvSpPr>
              <a:spLocks noChangeArrowheads="1"/>
            </p:cNvSpPr>
            <p:nvPr/>
          </p:nvSpPr>
          <p:spPr bwMode="auto">
            <a:xfrm>
              <a:off x="3220" y="1944"/>
              <a:ext cx="1193"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a:p>
              <a:pPr algn="ctr" eaLnBrk="0" hangingPunct="0"/>
              <a:r>
                <a:rPr lang="en-US" altLang="zh-CN" sz="3600" b="1" dirty="0">
                  <a:latin typeface="Consolas" pitchFamily="49" charset="0"/>
                  <a:cs typeface="Consolas" pitchFamily="49" charset="0"/>
                </a:rPr>
                <a:t>V(A);</a:t>
              </a:r>
            </a:p>
          </p:txBody>
        </p:sp>
      </p:grpSp>
      <p:sp>
        <p:nvSpPr>
          <p:cNvPr id="2" name="日期占位符 1"/>
          <p:cNvSpPr>
            <a:spLocks noGrp="1"/>
          </p:cNvSpPr>
          <p:nvPr>
            <p:ph type="dt" sz="half" idx="10"/>
          </p:nvPr>
        </p:nvSpPr>
        <p:spPr/>
        <p:txBody>
          <a:bodyPr/>
          <a:lstStyle/>
          <a:p>
            <a:fld id="{D487B83A-5460-F64E-9C49-E25B60991C91}"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2216033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zh-CN" altLang="en-US" dirty="0"/>
              <a:t>死锁检测</a:t>
            </a:r>
          </a:p>
        </p:txBody>
      </p:sp>
      <p:sp>
        <p:nvSpPr>
          <p:cNvPr id="292867" name="Rectangle 3"/>
          <p:cNvSpPr>
            <a:spLocks noGrp="1" noChangeArrowheads="1"/>
          </p:cNvSpPr>
          <p:nvPr>
            <p:ph type="body" idx="1"/>
          </p:nvPr>
        </p:nvSpPr>
        <p:spPr/>
        <p:txBody>
          <a:bodyPr>
            <a:normAutofit fontScale="85000" lnSpcReduction="20000"/>
          </a:bodyPr>
          <a:lstStyle/>
          <a:p>
            <a:r>
              <a:rPr lang="zh-CN" altLang="en-US" dirty="0"/>
              <a:t>死锁检测</a:t>
            </a:r>
          </a:p>
          <a:p>
            <a:pPr lvl="1"/>
            <a:r>
              <a:rPr lang="zh-CN" altLang="en-US" dirty="0"/>
              <a:t>没有任何预先限制措施</a:t>
            </a:r>
          </a:p>
          <a:p>
            <a:pPr lvl="1"/>
            <a:r>
              <a:rPr lang="zh-CN" altLang="en-US" dirty="0"/>
              <a:t>资源分配时不检查系统是否会进入不安全状态，被请求的资源都被授予给进程</a:t>
            </a:r>
            <a:endParaRPr lang="en-US" altLang="zh-CN" dirty="0"/>
          </a:p>
          <a:p>
            <a:pPr lvl="1"/>
            <a:r>
              <a:rPr lang="zh-CN" altLang="en-US" dirty="0"/>
              <a:t>系统可能出现死锁</a:t>
            </a:r>
          </a:p>
          <a:p>
            <a:pPr lvl="1"/>
            <a:r>
              <a:rPr lang="zh-CN" altLang="en-US" dirty="0"/>
              <a:t>周期性检测是否出现死锁（执行检测算法）</a:t>
            </a:r>
          </a:p>
          <a:p>
            <a:r>
              <a:rPr lang="zh-CN" altLang="en-US" dirty="0"/>
              <a:t>检测时机</a:t>
            </a:r>
          </a:p>
          <a:p>
            <a:pPr lvl="1"/>
            <a:r>
              <a:rPr lang="zh-CN" altLang="en-US" dirty="0"/>
              <a:t>在每个资源请求时都进行</a:t>
            </a:r>
            <a:endParaRPr lang="en-US" altLang="zh-CN" dirty="0"/>
          </a:p>
          <a:p>
            <a:pPr lvl="1"/>
            <a:r>
              <a:rPr lang="zh-CN" altLang="en-US" dirty="0"/>
              <a:t>定时检测</a:t>
            </a:r>
          </a:p>
          <a:p>
            <a:pPr lvl="1"/>
            <a:r>
              <a:rPr lang="zh-CN" altLang="en-US" dirty="0"/>
              <a:t>系统资源利用率下降时检测死锁</a:t>
            </a:r>
          </a:p>
        </p:txBody>
      </p:sp>
      <p:sp>
        <p:nvSpPr>
          <p:cNvPr id="292869" name="Rectangle 5"/>
          <p:cNvSpPr>
            <a:spLocks noChangeArrowheads="1"/>
          </p:cNvSpPr>
          <p:nvPr/>
        </p:nvSpPr>
        <p:spPr bwMode="auto">
          <a:xfrm>
            <a:off x="4495800" y="914400"/>
            <a:ext cx="46482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Monotype Sorts" pitchFamily="1" charset="2"/>
              <a:buChar char="u"/>
            </a:pPr>
            <a:endParaRPr lang="zh-CN" altLang="en-US" sz="2000" b="1">
              <a:solidFill>
                <a:schemeClr val="hlink"/>
              </a:solidFill>
              <a:effectLst>
                <a:outerShdw blurRad="38100" dist="38100" dir="2700000" algn="tl">
                  <a:srgbClr val="000000"/>
                </a:outerShdw>
              </a:effectLst>
              <a:latin typeface="宋体" pitchFamily="2" charset="-122"/>
            </a:endParaRPr>
          </a:p>
        </p:txBody>
      </p:sp>
      <p:sp>
        <p:nvSpPr>
          <p:cNvPr id="2" name="日期占位符 1"/>
          <p:cNvSpPr>
            <a:spLocks noGrp="1"/>
          </p:cNvSpPr>
          <p:nvPr>
            <p:ph type="dt" sz="half" idx="10"/>
          </p:nvPr>
        </p:nvSpPr>
        <p:spPr/>
        <p:txBody>
          <a:bodyPr/>
          <a:lstStyle/>
          <a:p>
            <a:fld id="{8F2D4AF3-B4B1-874C-9F9D-4AE163791E39}"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3658244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dirty="0"/>
              <a:t>死锁的检测</a:t>
            </a:r>
          </a:p>
        </p:txBody>
      </p:sp>
      <p:sp>
        <p:nvSpPr>
          <p:cNvPr id="131075" name="Rectangle 3"/>
          <p:cNvSpPr>
            <a:spLocks noGrp="1" noChangeArrowheads="1"/>
          </p:cNvSpPr>
          <p:nvPr>
            <p:ph idx="1"/>
          </p:nvPr>
        </p:nvSpPr>
        <p:spPr/>
        <p:txBody>
          <a:bodyPr/>
          <a:lstStyle/>
          <a:p>
            <a:r>
              <a:rPr lang="zh-CN" altLang="en-US" dirty="0"/>
              <a:t>资源分配图</a:t>
            </a:r>
          </a:p>
          <a:p>
            <a:endParaRPr lang="en-US" altLang="zh-CN" dirty="0"/>
          </a:p>
        </p:txBody>
      </p:sp>
      <p:sp>
        <p:nvSpPr>
          <p:cNvPr id="21" name="Oval 2"/>
          <p:cNvSpPr>
            <a:spLocks noChangeArrowheads="1"/>
          </p:cNvSpPr>
          <p:nvPr/>
        </p:nvSpPr>
        <p:spPr bwMode="auto">
          <a:xfrm>
            <a:off x="4237111" y="2715834"/>
            <a:ext cx="720725" cy="6477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0">
                <a:ea typeface="宋体" pitchFamily="2" charset="-122"/>
              </a:rPr>
              <a:t>p1</a:t>
            </a:r>
          </a:p>
        </p:txBody>
      </p:sp>
      <p:sp>
        <p:nvSpPr>
          <p:cNvPr id="22" name="Oval 4"/>
          <p:cNvSpPr>
            <a:spLocks noChangeArrowheads="1"/>
          </p:cNvSpPr>
          <p:nvPr/>
        </p:nvSpPr>
        <p:spPr bwMode="auto">
          <a:xfrm>
            <a:off x="4381573" y="5163759"/>
            <a:ext cx="720725" cy="6477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0">
                <a:ea typeface="宋体" pitchFamily="2" charset="-122"/>
              </a:rPr>
              <a:t>p2</a:t>
            </a:r>
          </a:p>
        </p:txBody>
      </p:sp>
      <p:sp>
        <p:nvSpPr>
          <p:cNvPr id="23" name="Rectangle 5"/>
          <p:cNvSpPr>
            <a:spLocks noChangeArrowheads="1"/>
          </p:cNvSpPr>
          <p:nvPr/>
        </p:nvSpPr>
        <p:spPr bwMode="auto">
          <a:xfrm>
            <a:off x="1717748" y="3796922"/>
            <a:ext cx="1366838" cy="792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6"/>
          <p:cNvSpPr>
            <a:spLocks noChangeArrowheads="1"/>
          </p:cNvSpPr>
          <p:nvPr/>
        </p:nvSpPr>
        <p:spPr bwMode="auto">
          <a:xfrm>
            <a:off x="1933648" y="3939797"/>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7"/>
          <p:cNvSpPr>
            <a:spLocks noChangeArrowheads="1"/>
          </p:cNvSpPr>
          <p:nvPr/>
        </p:nvSpPr>
        <p:spPr bwMode="auto">
          <a:xfrm>
            <a:off x="2220986" y="42287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8"/>
          <p:cNvSpPr>
            <a:spLocks noChangeArrowheads="1"/>
          </p:cNvSpPr>
          <p:nvPr/>
        </p:nvSpPr>
        <p:spPr bwMode="auto">
          <a:xfrm>
            <a:off x="2509911" y="3939797"/>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
          <p:cNvSpPr>
            <a:spLocks noChangeShapeType="1"/>
          </p:cNvSpPr>
          <p:nvPr/>
        </p:nvSpPr>
        <p:spPr bwMode="auto">
          <a:xfrm flipV="1">
            <a:off x="2076523" y="2931733"/>
            <a:ext cx="2160588" cy="1081087"/>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0"/>
          <p:cNvSpPr>
            <a:spLocks noChangeShapeType="1"/>
          </p:cNvSpPr>
          <p:nvPr/>
        </p:nvSpPr>
        <p:spPr bwMode="auto">
          <a:xfrm flipV="1">
            <a:off x="2590800" y="3220658"/>
            <a:ext cx="1574873" cy="792163"/>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1"/>
          <p:cNvSpPr>
            <a:spLocks noChangeShapeType="1"/>
          </p:cNvSpPr>
          <p:nvPr/>
        </p:nvSpPr>
        <p:spPr bwMode="auto">
          <a:xfrm flipH="1" flipV="1">
            <a:off x="2941711" y="4660522"/>
            <a:ext cx="1439862" cy="6477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2"/>
          <p:cNvSpPr>
            <a:spLocks noChangeShapeType="1"/>
          </p:cNvSpPr>
          <p:nvPr/>
        </p:nvSpPr>
        <p:spPr bwMode="auto">
          <a:xfrm>
            <a:off x="2294011" y="4444622"/>
            <a:ext cx="2016125" cy="10795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Rectangle 13"/>
          <p:cNvSpPr>
            <a:spLocks noChangeArrowheads="1"/>
          </p:cNvSpPr>
          <p:nvPr/>
        </p:nvSpPr>
        <p:spPr bwMode="auto">
          <a:xfrm>
            <a:off x="6110361" y="3723897"/>
            <a:ext cx="1366837" cy="792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14"/>
          <p:cNvSpPr>
            <a:spLocks noChangeArrowheads="1"/>
          </p:cNvSpPr>
          <p:nvPr/>
        </p:nvSpPr>
        <p:spPr bwMode="auto">
          <a:xfrm>
            <a:off x="6397698" y="40128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15"/>
          <p:cNvSpPr>
            <a:spLocks noChangeArrowheads="1"/>
          </p:cNvSpPr>
          <p:nvPr/>
        </p:nvSpPr>
        <p:spPr bwMode="auto">
          <a:xfrm>
            <a:off x="6829498" y="40128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6"/>
          <p:cNvSpPr>
            <a:spLocks noChangeShapeType="1"/>
          </p:cNvSpPr>
          <p:nvPr/>
        </p:nvSpPr>
        <p:spPr bwMode="auto">
          <a:xfrm>
            <a:off x="5029273" y="3004759"/>
            <a:ext cx="1584325" cy="6477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7"/>
          <p:cNvSpPr>
            <a:spLocks noChangeShapeType="1"/>
          </p:cNvSpPr>
          <p:nvPr/>
        </p:nvSpPr>
        <p:spPr bwMode="auto">
          <a:xfrm flipH="1">
            <a:off x="5102298" y="4155697"/>
            <a:ext cx="1295400" cy="1152525"/>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05F3A9DF-A971-2C4D-AEE4-E2B54EA8EDD1}"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2102903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dirty="0"/>
              <a:t>死锁的检测</a:t>
            </a:r>
          </a:p>
        </p:txBody>
      </p:sp>
      <p:sp>
        <p:nvSpPr>
          <p:cNvPr id="462851" name="Rectangle 3"/>
          <p:cNvSpPr>
            <a:spLocks noGrp="1" noChangeArrowheads="1"/>
          </p:cNvSpPr>
          <p:nvPr>
            <p:ph idx="1"/>
          </p:nvPr>
        </p:nvSpPr>
        <p:spPr/>
        <p:txBody>
          <a:bodyPr>
            <a:normAutofit fontScale="92500" lnSpcReduction="10000"/>
          </a:bodyPr>
          <a:lstStyle/>
          <a:p>
            <a:r>
              <a:rPr lang="zh-CN" altLang="en-US" dirty="0"/>
              <a:t>简化规则</a:t>
            </a:r>
            <a:endParaRPr lang="en-US" altLang="zh-CN" dirty="0"/>
          </a:p>
          <a:p>
            <a:pPr lvl="1"/>
            <a:r>
              <a:rPr lang="zh-CN" altLang="en-US" dirty="0"/>
              <a:t>若已分配和申请能满足需求，则删除边，使其成为孤立点</a:t>
            </a:r>
            <a:r>
              <a:rPr lang="zh-CN" altLang="en-US" dirty="0">
                <a:sym typeface="Wingdings"/>
              </a:rPr>
              <a:t>运行完毕后资源释放</a:t>
            </a:r>
            <a:r>
              <a:rPr lang="zh-CN" altLang="en-US" dirty="0"/>
              <a:t>；</a:t>
            </a:r>
            <a:endParaRPr lang="en-US" altLang="zh-CN" dirty="0"/>
          </a:p>
          <a:p>
            <a:r>
              <a:rPr lang="zh-CN" altLang="en-US" dirty="0"/>
              <a:t>在经过一系列的简化后，若能消去图中的所有边，使所有的进程都成为孤立结点，则称该图是可完全简化的；反之的是不可完全简化的。</a:t>
            </a:r>
          </a:p>
          <a:p>
            <a:r>
              <a:rPr lang="zh-CN" altLang="en-US" dirty="0"/>
              <a:t>死锁定理</a:t>
            </a:r>
          </a:p>
          <a:p>
            <a:pPr lvl="1"/>
            <a:r>
              <a:rPr lang="zh-CN" altLang="en-US" dirty="0">
                <a:solidFill>
                  <a:srgbClr val="C00000"/>
                </a:solidFill>
              </a:rPr>
              <a:t>死锁状态的充要条件：资源分配图不可完全简化</a:t>
            </a:r>
            <a:endParaRPr lang="en-US" altLang="zh-CN" dirty="0">
              <a:solidFill>
                <a:srgbClr val="C00000"/>
              </a:solidFill>
            </a:endParaRPr>
          </a:p>
        </p:txBody>
      </p:sp>
      <p:sp>
        <p:nvSpPr>
          <p:cNvPr id="2" name="日期占位符 1"/>
          <p:cNvSpPr>
            <a:spLocks noGrp="1"/>
          </p:cNvSpPr>
          <p:nvPr>
            <p:ph type="dt" sz="half" idx="10"/>
          </p:nvPr>
        </p:nvSpPr>
        <p:spPr/>
        <p:txBody>
          <a:bodyPr/>
          <a:lstStyle/>
          <a:p>
            <a:fld id="{C98315E5-8C44-8C43-90F8-ADC557E47FA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1527488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死锁定理</a:t>
            </a:r>
            <a:endParaRPr lang="zh-CN" altLang="en-US" dirty="0"/>
          </a:p>
        </p:txBody>
      </p:sp>
      <p:sp>
        <p:nvSpPr>
          <p:cNvPr id="428034" name="Rectangle 2"/>
          <p:cNvSpPr>
            <a:spLocks noGrp="1" noChangeArrowheads="1"/>
          </p:cNvSpPr>
          <p:nvPr>
            <p:ph idx="1"/>
          </p:nvPr>
        </p:nvSpPr>
        <p:spPr/>
        <p:txBody>
          <a:bodyPr/>
          <a:lstStyle/>
          <a:p>
            <a:r>
              <a:rPr lang="zh-CN" altLang="en-US" dirty="0"/>
              <a:t>系统中某个时刻</a:t>
            </a:r>
            <a:r>
              <a:rPr lang="en-US" altLang="zh-CN" dirty="0"/>
              <a:t>S</a:t>
            </a:r>
            <a:r>
              <a:rPr lang="zh-CN" altLang="en-US" dirty="0"/>
              <a:t>为死锁状态的充要条件是</a:t>
            </a:r>
            <a:r>
              <a:rPr lang="en-US" altLang="zh-CN" dirty="0"/>
              <a:t>S</a:t>
            </a:r>
            <a:r>
              <a:rPr lang="zh-CN" altLang="en-US" dirty="0"/>
              <a:t>时刻系统的资源分配图是不可完全简化的。</a:t>
            </a:r>
          </a:p>
        </p:txBody>
      </p:sp>
      <p:grpSp>
        <p:nvGrpSpPr>
          <p:cNvPr id="428035" name="Group 3"/>
          <p:cNvGrpSpPr>
            <a:grpSpLocks/>
          </p:cNvGrpSpPr>
          <p:nvPr/>
        </p:nvGrpSpPr>
        <p:grpSpPr bwMode="auto">
          <a:xfrm>
            <a:off x="467544" y="3108176"/>
            <a:ext cx="2505075" cy="1905000"/>
            <a:chOff x="1200" y="2160"/>
            <a:chExt cx="2663" cy="1728"/>
          </a:xfrm>
        </p:grpSpPr>
        <p:sp>
          <p:nvSpPr>
            <p:cNvPr id="428036" name="Oval 4"/>
            <p:cNvSpPr>
              <a:spLocks noChangeArrowheads="1"/>
            </p:cNvSpPr>
            <p:nvPr/>
          </p:nvSpPr>
          <p:spPr bwMode="auto">
            <a:xfrm>
              <a:off x="2064" y="2160"/>
              <a:ext cx="432" cy="432"/>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37" name="Rectangle 5"/>
            <p:cNvSpPr>
              <a:spLocks noChangeArrowheads="1"/>
            </p:cNvSpPr>
            <p:nvPr/>
          </p:nvSpPr>
          <p:spPr bwMode="auto">
            <a:xfrm>
              <a:off x="1200" y="2784"/>
              <a:ext cx="576" cy="288"/>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38" name="Oval 6"/>
            <p:cNvSpPr>
              <a:spLocks noChangeArrowheads="1"/>
            </p:cNvSpPr>
            <p:nvPr/>
          </p:nvSpPr>
          <p:spPr bwMode="auto">
            <a:xfrm>
              <a:off x="1296" y="2832"/>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39" name="Oval 7"/>
            <p:cNvSpPr>
              <a:spLocks noChangeArrowheads="1"/>
            </p:cNvSpPr>
            <p:nvPr/>
          </p:nvSpPr>
          <p:spPr bwMode="auto">
            <a:xfrm>
              <a:off x="1584" y="2832"/>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0" name="Oval 8"/>
            <p:cNvSpPr>
              <a:spLocks noChangeArrowheads="1"/>
            </p:cNvSpPr>
            <p:nvPr/>
          </p:nvSpPr>
          <p:spPr bwMode="auto">
            <a:xfrm>
              <a:off x="1440" y="2928"/>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1" name="Rectangle 9"/>
            <p:cNvSpPr>
              <a:spLocks noChangeArrowheads="1"/>
            </p:cNvSpPr>
            <p:nvPr/>
          </p:nvSpPr>
          <p:spPr bwMode="auto">
            <a:xfrm>
              <a:off x="2784" y="2784"/>
              <a:ext cx="576" cy="288"/>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2" name="Oval 10"/>
            <p:cNvSpPr>
              <a:spLocks noChangeArrowheads="1"/>
            </p:cNvSpPr>
            <p:nvPr/>
          </p:nvSpPr>
          <p:spPr bwMode="auto">
            <a:xfrm>
              <a:off x="2880" y="2880"/>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3" name="Oval 11"/>
            <p:cNvSpPr>
              <a:spLocks noChangeArrowheads="1"/>
            </p:cNvSpPr>
            <p:nvPr/>
          </p:nvSpPr>
          <p:spPr bwMode="auto">
            <a:xfrm>
              <a:off x="3120" y="2880"/>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4" name="Line 12"/>
            <p:cNvSpPr>
              <a:spLocks noChangeShapeType="1"/>
            </p:cNvSpPr>
            <p:nvPr/>
          </p:nvSpPr>
          <p:spPr bwMode="auto">
            <a:xfrm flipV="1">
              <a:off x="1358" y="2256"/>
              <a:ext cx="754" cy="586"/>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5" name="Line 13"/>
            <p:cNvSpPr>
              <a:spLocks noChangeShapeType="1"/>
            </p:cNvSpPr>
            <p:nvPr/>
          </p:nvSpPr>
          <p:spPr bwMode="auto">
            <a:xfrm flipV="1">
              <a:off x="1632" y="2400"/>
              <a:ext cx="432" cy="42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6" name="Oval 14"/>
            <p:cNvSpPr>
              <a:spLocks noChangeArrowheads="1"/>
            </p:cNvSpPr>
            <p:nvPr/>
          </p:nvSpPr>
          <p:spPr bwMode="auto">
            <a:xfrm>
              <a:off x="2064" y="3456"/>
              <a:ext cx="432" cy="432"/>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47" name="Line 15"/>
            <p:cNvSpPr>
              <a:spLocks noChangeShapeType="1"/>
            </p:cNvSpPr>
            <p:nvPr/>
          </p:nvSpPr>
          <p:spPr bwMode="auto">
            <a:xfrm>
              <a:off x="2496" y="2400"/>
              <a:ext cx="576" cy="384"/>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8" name="Line 16"/>
            <p:cNvSpPr>
              <a:spLocks noChangeShapeType="1"/>
            </p:cNvSpPr>
            <p:nvPr/>
          </p:nvSpPr>
          <p:spPr bwMode="auto">
            <a:xfrm flipH="1">
              <a:off x="2496" y="2979"/>
              <a:ext cx="608" cy="621"/>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9" name="Line 17"/>
            <p:cNvSpPr>
              <a:spLocks noChangeShapeType="1"/>
            </p:cNvSpPr>
            <p:nvPr/>
          </p:nvSpPr>
          <p:spPr bwMode="auto">
            <a:xfrm flipH="1" flipV="1">
              <a:off x="1632" y="3072"/>
              <a:ext cx="432" cy="52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0" name="Line 18"/>
            <p:cNvSpPr>
              <a:spLocks noChangeShapeType="1"/>
            </p:cNvSpPr>
            <p:nvPr/>
          </p:nvSpPr>
          <p:spPr bwMode="auto">
            <a:xfrm>
              <a:off x="1507" y="3003"/>
              <a:ext cx="557" cy="741"/>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1" name="Text Box 19"/>
            <p:cNvSpPr txBox="1">
              <a:spLocks noChangeArrowheads="1"/>
            </p:cNvSpPr>
            <p:nvPr/>
          </p:nvSpPr>
          <p:spPr bwMode="auto">
            <a:xfrm>
              <a:off x="1767" y="2811"/>
              <a:ext cx="462" cy="415"/>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52" name="Text Box 20"/>
            <p:cNvSpPr txBox="1">
              <a:spLocks noChangeArrowheads="1"/>
            </p:cNvSpPr>
            <p:nvPr/>
          </p:nvSpPr>
          <p:spPr bwMode="auto">
            <a:xfrm>
              <a:off x="3401" y="2714"/>
              <a:ext cx="462" cy="415"/>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grpSp>
        <p:nvGrpSpPr>
          <p:cNvPr id="7" name="组合 6"/>
          <p:cNvGrpSpPr/>
          <p:nvPr/>
        </p:nvGrpSpPr>
        <p:grpSpPr>
          <a:xfrm>
            <a:off x="6372993" y="3184376"/>
            <a:ext cx="2303463" cy="1752600"/>
            <a:chOff x="6019800" y="3184376"/>
            <a:chExt cx="2303463" cy="1752600"/>
          </a:xfrm>
        </p:grpSpPr>
        <p:sp>
          <p:nvSpPr>
            <p:cNvPr id="428053" name="Oval 21"/>
            <p:cNvSpPr>
              <a:spLocks noChangeArrowheads="1"/>
            </p:cNvSpPr>
            <p:nvPr/>
          </p:nvSpPr>
          <p:spPr bwMode="auto">
            <a:xfrm>
              <a:off x="6753225" y="3184376"/>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54" name="Rectangle 22"/>
            <p:cNvSpPr>
              <a:spLocks noChangeArrowheads="1"/>
            </p:cNvSpPr>
            <p:nvPr/>
          </p:nvSpPr>
          <p:spPr bwMode="auto">
            <a:xfrm>
              <a:off x="6019800" y="3817789"/>
              <a:ext cx="488950"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5" name="Oval 23"/>
            <p:cNvSpPr>
              <a:spLocks noChangeArrowheads="1"/>
            </p:cNvSpPr>
            <p:nvPr/>
          </p:nvSpPr>
          <p:spPr bwMode="auto">
            <a:xfrm>
              <a:off x="6100763" y="3865414"/>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6" name="Oval 24"/>
            <p:cNvSpPr>
              <a:spLocks noChangeArrowheads="1"/>
            </p:cNvSpPr>
            <p:nvPr/>
          </p:nvSpPr>
          <p:spPr bwMode="auto">
            <a:xfrm>
              <a:off x="6345238" y="3865414"/>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7" name="Oval 25"/>
            <p:cNvSpPr>
              <a:spLocks noChangeArrowheads="1"/>
            </p:cNvSpPr>
            <p:nvPr/>
          </p:nvSpPr>
          <p:spPr bwMode="auto">
            <a:xfrm>
              <a:off x="6223000" y="3963839"/>
              <a:ext cx="82550" cy="96837"/>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8" name="Rectangle 26"/>
            <p:cNvSpPr>
              <a:spLocks noChangeArrowheads="1"/>
            </p:cNvSpPr>
            <p:nvPr/>
          </p:nvSpPr>
          <p:spPr bwMode="auto">
            <a:xfrm>
              <a:off x="7364413" y="3817789"/>
              <a:ext cx="490537"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9" name="Oval 27"/>
            <p:cNvSpPr>
              <a:spLocks noChangeArrowheads="1"/>
            </p:cNvSpPr>
            <p:nvPr/>
          </p:nvSpPr>
          <p:spPr bwMode="auto">
            <a:xfrm>
              <a:off x="7446963" y="3914626"/>
              <a:ext cx="80962"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0" name="Oval 28"/>
            <p:cNvSpPr>
              <a:spLocks noChangeArrowheads="1"/>
            </p:cNvSpPr>
            <p:nvPr/>
          </p:nvSpPr>
          <p:spPr bwMode="auto">
            <a:xfrm>
              <a:off x="7650163" y="3914626"/>
              <a:ext cx="82550"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1" name="Oval 29"/>
            <p:cNvSpPr>
              <a:spLocks noChangeArrowheads="1"/>
            </p:cNvSpPr>
            <p:nvPr/>
          </p:nvSpPr>
          <p:spPr bwMode="auto">
            <a:xfrm>
              <a:off x="6753225" y="4498826"/>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62" name="Text Box 30"/>
            <p:cNvSpPr txBox="1">
              <a:spLocks noChangeArrowheads="1"/>
            </p:cNvSpPr>
            <p:nvPr/>
          </p:nvSpPr>
          <p:spPr bwMode="auto">
            <a:xfrm>
              <a:off x="6502400" y="3844776"/>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63" name="Text Box 31"/>
            <p:cNvSpPr txBox="1">
              <a:spLocks noChangeArrowheads="1"/>
            </p:cNvSpPr>
            <p:nvPr/>
          </p:nvSpPr>
          <p:spPr bwMode="auto">
            <a:xfrm>
              <a:off x="7888288" y="3747939"/>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grpSp>
        <p:nvGrpSpPr>
          <p:cNvPr id="6" name="组合 5"/>
          <p:cNvGrpSpPr/>
          <p:nvPr/>
        </p:nvGrpSpPr>
        <p:grpSpPr>
          <a:xfrm>
            <a:off x="3492673" y="3116560"/>
            <a:ext cx="2303463" cy="1752600"/>
            <a:chOff x="3204641" y="3116560"/>
            <a:chExt cx="2303463" cy="1752600"/>
          </a:xfrm>
        </p:grpSpPr>
        <p:sp>
          <p:nvSpPr>
            <p:cNvPr id="428064" name="Oval 32"/>
            <p:cNvSpPr>
              <a:spLocks noChangeArrowheads="1"/>
            </p:cNvSpPr>
            <p:nvPr/>
          </p:nvSpPr>
          <p:spPr bwMode="auto">
            <a:xfrm>
              <a:off x="3938066" y="3116560"/>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65" name="Rectangle 33"/>
            <p:cNvSpPr>
              <a:spLocks noChangeArrowheads="1"/>
            </p:cNvSpPr>
            <p:nvPr/>
          </p:nvSpPr>
          <p:spPr bwMode="auto">
            <a:xfrm>
              <a:off x="3204641" y="3749973"/>
              <a:ext cx="488950"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6" name="Oval 34"/>
            <p:cNvSpPr>
              <a:spLocks noChangeArrowheads="1"/>
            </p:cNvSpPr>
            <p:nvPr/>
          </p:nvSpPr>
          <p:spPr bwMode="auto">
            <a:xfrm>
              <a:off x="3285604" y="3797598"/>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7" name="Oval 35"/>
            <p:cNvSpPr>
              <a:spLocks noChangeArrowheads="1"/>
            </p:cNvSpPr>
            <p:nvPr/>
          </p:nvSpPr>
          <p:spPr bwMode="auto">
            <a:xfrm>
              <a:off x="3530079" y="3797598"/>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8" name="Oval 36"/>
            <p:cNvSpPr>
              <a:spLocks noChangeArrowheads="1"/>
            </p:cNvSpPr>
            <p:nvPr/>
          </p:nvSpPr>
          <p:spPr bwMode="auto">
            <a:xfrm>
              <a:off x="3407841" y="3896023"/>
              <a:ext cx="82550" cy="96837"/>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9" name="Rectangle 37"/>
            <p:cNvSpPr>
              <a:spLocks noChangeArrowheads="1"/>
            </p:cNvSpPr>
            <p:nvPr/>
          </p:nvSpPr>
          <p:spPr bwMode="auto">
            <a:xfrm>
              <a:off x="4549254" y="3749973"/>
              <a:ext cx="490537"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0" name="Oval 38"/>
            <p:cNvSpPr>
              <a:spLocks noChangeArrowheads="1"/>
            </p:cNvSpPr>
            <p:nvPr/>
          </p:nvSpPr>
          <p:spPr bwMode="auto">
            <a:xfrm>
              <a:off x="4631804" y="3846810"/>
              <a:ext cx="80962"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1" name="Oval 39"/>
            <p:cNvSpPr>
              <a:spLocks noChangeArrowheads="1"/>
            </p:cNvSpPr>
            <p:nvPr/>
          </p:nvSpPr>
          <p:spPr bwMode="auto">
            <a:xfrm>
              <a:off x="4835004" y="3846810"/>
              <a:ext cx="82550"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2" name="Oval 40"/>
            <p:cNvSpPr>
              <a:spLocks noChangeArrowheads="1"/>
            </p:cNvSpPr>
            <p:nvPr/>
          </p:nvSpPr>
          <p:spPr bwMode="auto">
            <a:xfrm>
              <a:off x="3938066" y="4431010"/>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73" name="Line 41"/>
            <p:cNvSpPr>
              <a:spLocks noChangeShapeType="1"/>
            </p:cNvSpPr>
            <p:nvPr/>
          </p:nvSpPr>
          <p:spPr bwMode="auto">
            <a:xfrm flipH="1">
              <a:off x="4304778" y="3943649"/>
              <a:ext cx="565150" cy="633412"/>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4" name="Line 42"/>
            <p:cNvSpPr>
              <a:spLocks noChangeShapeType="1"/>
            </p:cNvSpPr>
            <p:nvPr/>
          </p:nvSpPr>
          <p:spPr bwMode="auto">
            <a:xfrm flipH="1" flipV="1">
              <a:off x="3571354" y="4042073"/>
              <a:ext cx="366712" cy="534987"/>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5" name="Line 43"/>
            <p:cNvSpPr>
              <a:spLocks noChangeShapeType="1"/>
            </p:cNvSpPr>
            <p:nvPr/>
          </p:nvSpPr>
          <p:spPr bwMode="auto">
            <a:xfrm>
              <a:off x="3455494" y="3992861"/>
              <a:ext cx="482572" cy="73025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6" name="Text Box 44"/>
            <p:cNvSpPr txBox="1">
              <a:spLocks noChangeArrowheads="1"/>
            </p:cNvSpPr>
            <p:nvPr/>
          </p:nvSpPr>
          <p:spPr bwMode="auto">
            <a:xfrm>
              <a:off x="3687241" y="3776960"/>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77" name="Text Box 45"/>
            <p:cNvSpPr txBox="1">
              <a:spLocks noChangeArrowheads="1"/>
            </p:cNvSpPr>
            <p:nvPr/>
          </p:nvSpPr>
          <p:spPr bwMode="auto">
            <a:xfrm>
              <a:off x="5073129" y="3680123"/>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sp>
        <p:nvSpPr>
          <p:cNvPr id="3" name="日期占位符 2"/>
          <p:cNvSpPr>
            <a:spLocks noGrp="1"/>
          </p:cNvSpPr>
          <p:nvPr>
            <p:ph type="dt" sz="half" idx="10"/>
          </p:nvPr>
        </p:nvSpPr>
        <p:spPr/>
        <p:txBody>
          <a:bodyPr/>
          <a:lstStyle/>
          <a:p>
            <a:fld id="{4817BB57-9ADD-DA42-A93E-7EAF7A273D5B}"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21118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fade">
                                      <p:cBhvr>
                                        <p:cTn id="7" dur="500"/>
                                        <p:tgtEl>
                                          <p:spTgt spid="428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死锁定理与不安全状态的关系</a:t>
            </a:r>
            <a:endParaRPr kumimoji="1" lang="en-US" altLang="zh-CN" dirty="0"/>
          </a:p>
          <a:p>
            <a:pPr lvl="1"/>
            <a:r>
              <a:rPr kumimoji="1" lang="zh-CN" altLang="en-US" dirty="0"/>
              <a:t>死锁定理：当前请求（</a:t>
            </a:r>
            <a:r>
              <a:rPr kumimoji="1" lang="en-US" altLang="zh-CN" dirty="0"/>
              <a:t>request</a:t>
            </a:r>
            <a:r>
              <a:rPr kumimoji="1" lang="zh-CN" altLang="en-US" dirty="0"/>
              <a:t>）</a:t>
            </a:r>
            <a:endParaRPr kumimoji="1" lang="en-US" altLang="zh-CN" dirty="0"/>
          </a:p>
          <a:p>
            <a:pPr lvl="1"/>
            <a:r>
              <a:rPr kumimoji="1" lang="zh-CN" altLang="en-US" dirty="0"/>
              <a:t>不安全状态：所有剩余请求（</a:t>
            </a:r>
            <a:r>
              <a:rPr kumimoji="1" lang="en-US" altLang="zh-CN" dirty="0"/>
              <a:t>need</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fld id="{EE2B9C51-13E9-DB48-8E8B-22387C4FA902}"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23996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Text Box 4"/>
          <p:cNvSpPr txBox="1">
            <a:spLocks noChangeArrowheads="1"/>
          </p:cNvSpPr>
          <p:nvPr/>
        </p:nvSpPr>
        <p:spPr bwMode="auto">
          <a:xfrm>
            <a:off x="1187450" y="1268413"/>
            <a:ext cx="6553200" cy="5183187"/>
          </a:xfrm>
          <a:prstGeom prst="rect">
            <a:avLst/>
          </a:prstGeom>
          <a:solidFill>
            <a:srgbClr val="FFFFFF"/>
          </a:solidFill>
          <a:ln w="9525">
            <a:solidFill>
              <a:srgbClr val="000000"/>
            </a:solidFill>
            <a:miter lim="800000"/>
            <a:headEnd/>
            <a:tailEnd/>
          </a:ln>
        </p:spPr>
        <p:txBody>
          <a:bodyPr/>
          <a:lstStyle/>
          <a:p>
            <a:pPr algn="just"/>
            <a:r>
              <a:rPr lang="en-US" altLang="zh-CN" sz="2800" dirty="0">
                <a:latin typeface="Times New Roman" pitchFamily="18" charset="0"/>
                <a:ea typeface="宋体" pitchFamily="2" charset="-122"/>
              </a:rPr>
              <a:t>work= available</a:t>
            </a:r>
          </a:p>
          <a:p>
            <a:pPr algn="just"/>
            <a:r>
              <a:rPr lang="en-US" altLang="zh-CN" sz="2800" dirty="0">
                <a:latin typeface="Times New Roman" pitchFamily="18" charset="0"/>
                <a:ea typeface="宋体" pitchFamily="2" charset="-122"/>
              </a:rPr>
              <a:t>L:={Li| </a:t>
            </a:r>
            <a:r>
              <a:rPr lang="en-US" altLang="zh-CN" sz="2800" dirty="0" err="1">
                <a:latin typeface="Times New Roman" pitchFamily="18" charset="0"/>
                <a:ea typeface="宋体" pitchFamily="2" charset="-122"/>
              </a:rPr>
              <a:t>alloc</a:t>
            </a:r>
            <a:r>
              <a:rPr lang="en-US" altLang="zh-CN" sz="2800" baseline="-25000" dirty="0" err="1">
                <a:latin typeface="Times New Roman" pitchFamily="18" charset="0"/>
                <a:ea typeface="宋体" pitchFamily="2" charset="-122"/>
              </a:rPr>
              <a:t>i</a:t>
            </a:r>
            <a:r>
              <a:rPr lang="en-US" altLang="zh-CN" sz="2800" dirty="0">
                <a:latin typeface="Times New Roman" pitchFamily="18" charset="0"/>
                <a:ea typeface="宋体" pitchFamily="2" charset="-122"/>
              </a:rPr>
              <a:t>=0, </a:t>
            </a:r>
            <a:r>
              <a:rPr lang="en-US" altLang="zh-CN" sz="2800" dirty="0" err="1">
                <a:latin typeface="Times New Roman" pitchFamily="18" charset="0"/>
                <a:ea typeface="宋体" pitchFamily="2" charset="-122"/>
              </a:rPr>
              <a:t>req</a:t>
            </a:r>
            <a:r>
              <a:rPr lang="en-US" altLang="zh-CN" sz="2800" baseline="-25000" dirty="0" err="1">
                <a:latin typeface="Times New Roman" pitchFamily="18" charset="0"/>
                <a:ea typeface="宋体" pitchFamily="2" charset="-122"/>
              </a:rPr>
              <a:t>i</a:t>
            </a:r>
            <a:r>
              <a:rPr lang="en-US" altLang="zh-CN" sz="2800" dirty="0">
                <a:latin typeface="Times New Roman" pitchFamily="18" charset="0"/>
                <a:ea typeface="宋体" pitchFamily="2" charset="-122"/>
              </a:rPr>
              <a:t>=0} (</a:t>
            </a:r>
            <a:r>
              <a:rPr lang="zh-CN" altLang="en-US" sz="2800" dirty="0">
                <a:latin typeface="Times New Roman" pitchFamily="18" charset="0"/>
              </a:rPr>
              <a:t>孤立进程点</a:t>
            </a:r>
            <a:r>
              <a:rPr lang="en-US" altLang="zh-CN" sz="2800" dirty="0">
                <a:latin typeface="Times New Roman" pitchFamily="18" charset="0"/>
                <a:ea typeface="宋体" pitchFamily="2" charset="-122"/>
              </a:rPr>
              <a:t>)</a:t>
            </a:r>
          </a:p>
          <a:p>
            <a:pPr algn="just"/>
            <a:r>
              <a:rPr lang="en-US" altLang="zh-CN" sz="2800" dirty="0">
                <a:latin typeface="Times New Roman" pitchFamily="18" charset="0"/>
                <a:ea typeface="宋体" pitchFamily="2" charset="-122"/>
              </a:rPr>
              <a:t>For all  L</a:t>
            </a:r>
            <a:r>
              <a:rPr lang="en-US" altLang="zh-CN" sz="2800" baseline="-25000" dirty="0">
                <a:latin typeface="Times New Roman" pitchFamily="18" charset="0"/>
                <a:ea typeface="宋体" pitchFamily="2" charset="-122"/>
              </a:rPr>
              <a:t>i</a:t>
            </a:r>
            <a:r>
              <a:rPr lang="en-US" altLang="zh-CN" sz="2800" dirty="0">
                <a:latin typeface="Times New Roman" pitchFamily="18" charset="0"/>
                <a:ea typeface="宋体" pitchFamily="2" charset="-122"/>
              </a:rPr>
              <a:t>  ∉ L do</a:t>
            </a:r>
          </a:p>
          <a:p>
            <a:pPr algn="just"/>
            <a:r>
              <a:rPr lang="en-US" altLang="zh-CN" sz="2800" dirty="0">
                <a:latin typeface="Times New Roman" pitchFamily="18" charset="0"/>
                <a:ea typeface="宋体" pitchFamily="2" charset="-122"/>
              </a:rPr>
              <a:t>Begin</a:t>
            </a:r>
          </a:p>
          <a:p>
            <a:pPr algn="just"/>
            <a:r>
              <a:rPr lang="en-US" altLang="zh-CN" sz="2800" dirty="0">
                <a:latin typeface="Times New Roman" pitchFamily="18" charset="0"/>
                <a:ea typeface="宋体" pitchFamily="2" charset="-122"/>
              </a:rPr>
              <a:t>	For all </a:t>
            </a:r>
            <a:r>
              <a:rPr lang="en-US" altLang="zh-CN" sz="2800" dirty="0" err="1">
                <a:latin typeface="Times New Roman" pitchFamily="18" charset="0"/>
                <a:ea typeface="宋体" pitchFamily="2" charset="-122"/>
              </a:rPr>
              <a:t>req</a:t>
            </a:r>
            <a:r>
              <a:rPr lang="en-US" altLang="zh-CN" sz="2800" baseline="-25000" dirty="0" err="1">
                <a:latin typeface="Times New Roman" pitchFamily="18" charset="0"/>
                <a:ea typeface="宋体" pitchFamily="2" charset="-122"/>
              </a:rPr>
              <a:t>i</a:t>
            </a:r>
            <a:r>
              <a:rPr lang="en-US" altLang="zh-CN" sz="2800" baseline="-25000" dirty="0">
                <a:latin typeface="Times New Roman" pitchFamily="18" charset="0"/>
                <a:ea typeface="宋体" pitchFamily="2" charset="-122"/>
              </a:rPr>
              <a:t> </a:t>
            </a:r>
            <a:r>
              <a:rPr lang="en-US" altLang="zh-CN" sz="2800" dirty="0">
                <a:latin typeface="Times New Roman" pitchFamily="18" charset="0"/>
                <a:ea typeface="宋体" pitchFamily="2" charset="-122"/>
              </a:rPr>
              <a:t>≤</a:t>
            </a: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work do</a:t>
            </a:r>
          </a:p>
          <a:p>
            <a:pPr algn="just"/>
            <a:r>
              <a:rPr lang="en-US" altLang="zh-CN" sz="2800" dirty="0">
                <a:latin typeface="Times New Roman" pitchFamily="18" charset="0"/>
                <a:ea typeface="宋体" pitchFamily="2" charset="-122"/>
              </a:rPr>
              <a:t>	Begin</a:t>
            </a:r>
          </a:p>
          <a:p>
            <a:pPr algn="just"/>
            <a:r>
              <a:rPr lang="en-US" altLang="zh-CN" sz="2800" dirty="0">
                <a:latin typeface="Times New Roman" pitchFamily="18" charset="0"/>
                <a:ea typeface="宋体" pitchFamily="2" charset="-122"/>
              </a:rPr>
              <a:t>		work=</a:t>
            </a:r>
            <a:r>
              <a:rPr lang="en-US" altLang="zh-CN" sz="2800" dirty="0" err="1">
                <a:latin typeface="Times New Roman" pitchFamily="18" charset="0"/>
                <a:ea typeface="宋体" pitchFamily="2" charset="-122"/>
              </a:rPr>
              <a:t>work+alloc</a:t>
            </a:r>
            <a:r>
              <a:rPr lang="en-US" altLang="zh-CN" sz="2800" baseline="-25000" dirty="0" err="1">
                <a:latin typeface="Times New Roman" pitchFamily="18" charset="0"/>
                <a:ea typeface="宋体" pitchFamily="2" charset="-122"/>
              </a:rPr>
              <a:t>i</a:t>
            </a:r>
            <a:endParaRPr lang="en-US" altLang="zh-CN" sz="2800" baseline="-25000" dirty="0">
              <a:latin typeface="Times New Roman" pitchFamily="18" charset="0"/>
              <a:ea typeface="宋体" pitchFamily="2" charset="-122"/>
            </a:endParaRPr>
          </a:p>
          <a:p>
            <a:pPr algn="just"/>
            <a:r>
              <a:rPr lang="en-US" altLang="zh-CN" sz="2800" dirty="0">
                <a:latin typeface="Times New Roman" pitchFamily="18" charset="0"/>
                <a:ea typeface="宋体" pitchFamily="2" charset="-122"/>
              </a:rPr>
              <a:t>		L=</a:t>
            </a:r>
            <a:r>
              <a:rPr lang="en-US" altLang="zh-CN" sz="2800" dirty="0" err="1">
                <a:latin typeface="Times New Roman" pitchFamily="18" charset="0"/>
                <a:ea typeface="宋体" pitchFamily="2" charset="-122"/>
              </a:rPr>
              <a:t>L</a:t>
            </a:r>
            <a:r>
              <a:rPr lang="en-US" altLang="zh-CN" sz="2800" baseline="-25000" dirty="0" err="1">
                <a:latin typeface="Times New Roman" pitchFamily="18" charset="0"/>
                <a:ea typeface="宋体" pitchFamily="2" charset="-122"/>
              </a:rPr>
              <a:t>i</a:t>
            </a:r>
            <a:r>
              <a:rPr lang="en-US" altLang="zh-CN" sz="2800" dirty="0" err="1">
                <a:latin typeface="宋体" pitchFamily="2" charset="-122"/>
                <a:ea typeface="宋体" pitchFamily="2" charset="-122"/>
              </a:rPr>
              <a:t>∪</a:t>
            </a:r>
            <a:r>
              <a:rPr lang="en-US" altLang="zh-CN" sz="2800" dirty="0" err="1">
                <a:latin typeface="Times New Roman" pitchFamily="18" charset="0"/>
                <a:ea typeface="宋体" pitchFamily="2" charset="-122"/>
              </a:rPr>
              <a:t>L</a:t>
            </a:r>
            <a:endParaRPr lang="en-US" altLang="zh-CN" sz="2800" dirty="0">
              <a:latin typeface="Times New Roman" pitchFamily="18" charset="0"/>
              <a:ea typeface="宋体" pitchFamily="2" charset="-122"/>
            </a:endParaRPr>
          </a:p>
          <a:p>
            <a:pPr algn="just"/>
            <a:r>
              <a:rPr lang="en-US" altLang="zh-CN" sz="2800" dirty="0">
                <a:latin typeface="Times New Roman" pitchFamily="18" charset="0"/>
                <a:ea typeface="宋体" pitchFamily="2" charset="-122"/>
              </a:rPr>
              <a:t>	end	</a:t>
            </a:r>
          </a:p>
          <a:p>
            <a:pPr algn="just"/>
            <a:r>
              <a:rPr lang="en-US" altLang="zh-CN" sz="2800" dirty="0">
                <a:latin typeface="Times New Roman" pitchFamily="18" charset="0"/>
                <a:ea typeface="宋体" pitchFamily="2" charset="-122"/>
              </a:rPr>
              <a:t>End</a:t>
            </a:r>
          </a:p>
          <a:p>
            <a:pPr algn="just"/>
            <a:r>
              <a:rPr lang="en-US" altLang="zh-CN" sz="2800" dirty="0">
                <a:latin typeface="Times New Roman" pitchFamily="18" charset="0"/>
                <a:ea typeface="宋体" pitchFamily="2" charset="-122"/>
              </a:rPr>
              <a:t>Deadlock= ~L</a:t>
            </a:r>
            <a:endParaRPr lang="en-US" altLang="zh-CN" sz="2800" dirty="0">
              <a:ea typeface="宋体" pitchFamily="2" charset="-122"/>
            </a:endParaRPr>
          </a:p>
        </p:txBody>
      </p:sp>
      <p:sp>
        <p:nvSpPr>
          <p:cNvPr id="461826" name="Rectangle 2"/>
          <p:cNvSpPr>
            <a:spLocks noGrp="1" noChangeArrowheads="1"/>
          </p:cNvSpPr>
          <p:nvPr>
            <p:ph type="title"/>
          </p:nvPr>
        </p:nvSpPr>
        <p:spPr/>
        <p:txBody>
          <a:bodyPr/>
          <a:lstStyle/>
          <a:p>
            <a:r>
              <a:rPr lang="zh-CN" altLang="en-US" dirty="0"/>
              <a:t>死锁检测算法</a:t>
            </a:r>
          </a:p>
        </p:txBody>
      </p:sp>
      <p:sp>
        <p:nvSpPr>
          <p:cNvPr id="2" name="日期占位符 1"/>
          <p:cNvSpPr>
            <a:spLocks noGrp="1"/>
          </p:cNvSpPr>
          <p:nvPr>
            <p:ph type="dt" sz="half" idx="10"/>
          </p:nvPr>
        </p:nvSpPr>
        <p:spPr/>
        <p:txBody>
          <a:bodyPr/>
          <a:lstStyle/>
          <a:p>
            <a:fld id="{ED1A4E33-0B77-E64F-BCF7-1B1CD1E6B259}"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511445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a:bodyPr>
          <a:lstStyle/>
          <a:p>
            <a:r>
              <a:rPr lang="zh-CN" altLang="en-US" dirty="0"/>
              <a:t>死锁的解除</a:t>
            </a:r>
            <a:endParaRPr lang="en-US" altLang="zh-CN" dirty="0"/>
          </a:p>
        </p:txBody>
      </p:sp>
      <p:sp>
        <p:nvSpPr>
          <p:cNvPr id="293891" name="Rectangle 3"/>
          <p:cNvSpPr>
            <a:spLocks noGrp="1" noChangeArrowheads="1"/>
          </p:cNvSpPr>
          <p:nvPr>
            <p:ph type="body" idx="1"/>
          </p:nvPr>
        </p:nvSpPr>
        <p:spPr/>
        <p:txBody>
          <a:bodyPr>
            <a:normAutofit fontScale="85000" lnSpcReduction="20000"/>
          </a:bodyPr>
          <a:lstStyle/>
          <a:p>
            <a:r>
              <a:rPr lang="zh-CN" altLang="en-US" dirty="0"/>
              <a:t>撤销进程</a:t>
            </a:r>
          </a:p>
          <a:p>
            <a:pPr lvl="1"/>
            <a:r>
              <a:rPr lang="zh-CN" altLang="en-US" dirty="0"/>
              <a:t>终止所有的死锁进程</a:t>
            </a:r>
          </a:p>
          <a:p>
            <a:pPr lvl="1"/>
            <a:r>
              <a:rPr lang="zh-CN" altLang="en-US" dirty="0"/>
              <a:t>一次终止一个进程直到取消死锁循环</a:t>
            </a:r>
            <a:r>
              <a:rPr lang="en-US" altLang="zh-CN" dirty="0">
                <a:sym typeface="Wingdings" pitchFamily="2" charset="2"/>
              </a:rPr>
              <a:t></a:t>
            </a:r>
            <a:r>
              <a:rPr lang="zh-CN" altLang="en-US" dirty="0"/>
              <a:t>基于某种最小代价原则</a:t>
            </a:r>
          </a:p>
          <a:p>
            <a:r>
              <a:rPr lang="zh-CN" altLang="en-US" dirty="0"/>
              <a:t>选择原则</a:t>
            </a:r>
          </a:p>
          <a:p>
            <a:pPr lvl="1"/>
            <a:r>
              <a:rPr lang="zh-CN" altLang="en-US" dirty="0"/>
              <a:t>已消耗</a:t>
            </a:r>
            <a:r>
              <a:rPr lang="en-US" altLang="zh-CN" dirty="0"/>
              <a:t>CPU</a:t>
            </a:r>
            <a:r>
              <a:rPr lang="zh-CN" altLang="en-US" dirty="0"/>
              <a:t>时间最少</a:t>
            </a:r>
          </a:p>
          <a:p>
            <a:pPr lvl="1"/>
            <a:r>
              <a:rPr lang="zh-CN" altLang="en-US" dirty="0"/>
              <a:t>到目前为止产生的输出量最少</a:t>
            </a:r>
          </a:p>
          <a:p>
            <a:pPr lvl="1"/>
            <a:r>
              <a:rPr lang="zh-CN" altLang="en-US" dirty="0"/>
              <a:t>预计剩余的时间最长</a:t>
            </a:r>
          </a:p>
          <a:p>
            <a:pPr lvl="1"/>
            <a:r>
              <a:rPr lang="zh-CN" altLang="en-US" dirty="0"/>
              <a:t>目前为止分配的资源总量最少</a:t>
            </a:r>
          </a:p>
          <a:p>
            <a:pPr lvl="1"/>
            <a:r>
              <a:rPr lang="zh-CN" altLang="en-US" dirty="0"/>
              <a:t>优先级最低</a:t>
            </a:r>
          </a:p>
        </p:txBody>
      </p:sp>
      <p:sp>
        <p:nvSpPr>
          <p:cNvPr id="2" name="日期占位符 1"/>
          <p:cNvSpPr>
            <a:spLocks noGrp="1"/>
          </p:cNvSpPr>
          <p:nvPr>
            <p:ph type="dt" sz="half" idx="10"/>
          </p:nvPr>
        </p:nvSpPr>
        <p:spPr/>
        <p:txBody>
          <a:bodyPr/>
          <a:lstStyle/>
          <a:p>
            <a:fld id="{30F6EF10-5994-A646-B840-4A41B37E3BA9}"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185091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fade">
                                      <p:cBhvr>
                                        <p:cTn id="7" dur="500"/>
                                        <p:tgtEl>
                                          <p:spTgt spid="2938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3891">
                                            <p:txEl>
                                              <p:pRg st="1" end="1"/>
                                            </p:txEl>
                                          </p:spTgt>
                                        </p:tgtEl>
                                        <p:attrNameLst>
                                          <p:attrName>style.visibility</p:attrName>
                                        </p:attrNameLst>
                                      </p:cBhvr>
                                      <p:to>
                                        <p:strVal val="visible"/>
                                      </p:to>
                                    </p:set>
                                    <p:animEffect transition="in" filter="fade">
                                      <p:cBhvr>
                                        <p:cTn id="10" dur="500"/>
                                        <p:tgtEl>
                                          <p:spTgt spid="2938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animEffect transition="in" filter="fade">
                                      <p:cBhvr>
                                        <p:cTn id="13" dur="500"/>
                                        <p:tgtEl>
                                          <p:spTgt spid="2938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3891">
                                            <p:txEl>
                                              <p:pRg st="3" end="3"/>
                                            </p:txEl>
                                          </p:spTgt>
                                        </p:tgtEl>
                                        <p:attrNameLst>
                                          <p:attrName>style.visibility</p:attrName>
                                        </p:attrNameLst>
                                      </p:cBhvr>
                                      <p:to>
                                        <p:strVal val="visible"/>
                                      </p:to>
                                    </p:set>
                                    <p:animEffect transition="in" filter="fade">
                                      <p:cBhvr>
                                        <p:cTn id="18" dur="500"/>
                                        <p:tgtEl>
                                          <p:spTgt spid="2938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3891">
                                            <p:txEl>
                                              <p:pRg st="4" end="4"/>
                                            </p:txEl>
                                          </p:spTgt>
                                        </p:tgtEl>
                                        <p:attrNameLst>
                                          <p:attrName>style.visibility</p:attrName>
                                        </p:attrNameLst>
                                      </p:cBhvr>
                                      <p:to>
                                        <p:strVal val="visible"/>
                                      </p:to>
                                    </p:set>
                                    <p:animEffect transition="in" filter="fade">
                                      <p:cBhvr>
                                        <p:cTn id="21" dur="500"/>
                                        <p:tgtEl>
                                          <p:spTgt spid="29389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3891">
                                            <p:txEl>
                                              <p:pRg st="5" end="5"/>
                                            </p:txEl>
                                          </p:spTgt>
                                        </p:tgtEl>
                                        <p:attrNameLst>
                                          <p:attrName>style.visibility</p:attrName>
                                        </p:attrNameLst>
                                      </p:cBhvr>
                                      <p:to>
                                        <p:strVal val="visible"/>
                                      </p:to>
                                    </p:set>
                                    <p:animEffect transition="in" filter="fade">
                                      <p:cBhvr>
                                        <p:cTn id="24" dur="500"/>
                                        <p:tgtEl>
                                          <p:spTgt spid="29389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3891">
                                            <p:txEl>
                                              <p:pRg st="6" end="6"/>
                                            </p:txEl>
                                          </p:spTgt>
                                        </p:tgtEl>
                                        <p:attrNameLst>
                                          <p:attrName>style.visibility</p:attrName>
                                        </p:attrNameLst>
                                      </p:cBhvr>
                                      <p:to>
                                        <p:strVal val="visible"/>
                                      </p:to>
                                    </p:set>
                                    <p:animEffect transition="in" filter="fade">
                                      <p:cBhvr>
                                        <p:cTn id="27" dur="500"/>
                                        <p:tgtEl>
                                          <p:spTgt spid="29389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3891">
                                            <p:txEl>
                                              <p:pRg st="7" end="7"/>
                                            </p:txEl>
                                          </p:spTgt>
                                        </p:tgtEl>
                                        <p:attrNameLst>
                                          <p:attrName>style.visibility</p:attrName>
                                        </p:attrNameLst>
                                      </p:cBhvr>
                                      <p:to>
                                        <p:strVal val="visible"/>
                                      </p:to>
                                    </p:set>
                                    <p:animEffect transition="in" filter="fade">
                                      <p:cBhvr>
                                        <p:cTn id="30" dur="500"/>
                                        <p:tgtEl>
                                          <p:spTgt spid="29389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3891">
                                            <p:txEl>
                                              <p:pRg st="8" end="8"/>
                                            </p:txEl>
                                          </p:spTgt>
                                        </p:tgtEl>
                                        <p:attrNameLst>
                                          <p:attrName>style.visibility</p:attrName>
                                        </p:attrNameLst>
                                      </p:cBhvr>
                                      <p:to>
                                        <p:strVal val="visible"/>
                                      </p:to>
                                    </p:set>
                                    <p:animEffect transition="in" filter="fade">
                                      <p:cBhvr>
                                        <p:cTn id="33" dur="500"/>
                                        <p:tgtEl>
                                          <p:spTgt spid="293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zh-CN" altLang="en-US" dirty="0"/>
              <a:t>死锁的解除</a:t>
            </a:r>
            <a:endParaRPr lang="en-US" altLang="zh-CN" dirty="0"/>
          </a:p>
        </p:txBody>
      </p:sp>
      <p:sp>
        <p:nvSpPr>
          <p:cNvPr id="411651" name="Rectangle 3"/>
          <p:cNvSpPr>
            <a:spLocks noGrp="1" noChangeArrowheads="1"/>
          </p:cNvSpPr>
          <p:nvPr>
            <p:ph type="body" idx="1"/>
          </p:nvPr>
        </p:nvSpPr>
        <p:spPr/>
        <p:txBody>
          <a:bodyPr>
            <a:normAutofit fontScale="92500"/>
          </a:bodyPr>
          <a:lstStyle/>
          <a:p>
            <a:r>
              <a:rPr lang="zh-CN" altLang="en-US" dirty="0"/>
              <a:t>资源剥夺：逐步从进程中抢占资源给其它进程，直到死锁环被打破为止 。</a:t>
            </a:r>
          </a:p>
          <a:p>
            <a:pPr lvl="1"/>
            <a:r>
              <a:rPr lang="zh-CN" altLang="en-US" dirty="0"/>
              <a:t>选择一个牺牲品：抢占哪些资源和哪个进程，确定抢占顺序以使代价最小。</a:t>
            </a:r>
          </a:p>
          <a:p>
            <a:pPr lvl="1"/>
            <a:r>
              <a:rPr lang="zh-CN" altLang="en-US" dirty="0"/>
              <a:t>饥饿：确保资源不会总是从同一个进程中被抢占</a:t>
            </a:r>
          </a:p>
          <a:p>
            <a:r>
              <a:rPr lang="zh-CN" altLang="en-US" dirty="0"/>
              <a:t>进程回退：把每个死锁进程备份到前面定义的某些检查点</a:t>
            </a:r>
            <a:r>
              <a:rPr lang="zh-CN" altLang="zh-CN" dirty="0"/>
              <a:t>，</a:t>
            </a:r>
            <a:r>
              <a:rPr lang="zh-CN" altLang="en-US" dirty="0"/>
              <a:t>并且重新启动所有进程－需要系统构造重新运行和重新启动机制</a:t>
            </a:r>
          </a:p>
        </p:txBody>
      </p:sp>
      <p:sp>
        <p:nvSpPr>
          <p:cNvPr id="2" name="日期占位符 1"/>
          <p:cNvSpPr>
            <a:spLocks noGrp="1"/>
          </p:cNvSpPr>
          <p:nvPr>
            <p:ph type="dt" sz="half" idx="10"/>
          </p:nvPr>
        </p:nvSpPr>
        <p:spPr/>
        <p:txBody>
          <a:bodyPr/>
          <a:lstStyle/>
          <a:p>
            <a:fld id="{AD6E15FA-27A1-C14A-AD4A-D5BD6E7A721F}"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603580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fade">
                                      <p:cBhvr>
                                        <p:cTn id="7" dur="500"/>
                                        <p:tgtEl>
                                          <p:spTgt spid="4116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fade">
                                      <p:cBhvr>
                                        <p:cTn id="10" dur="500"/>
                                        <p:tgtEl>
                                          <p:spTgt spid="4116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1651">
                                            <p:txEl>
                                              <p:pRg st="2" end="2"/>
                                            </p:txEl>
                                          </p:spTgt>
                                        </p:tgtEl>
                                        <p:attrNameLst>
                                          <p:attrName>style.visibility</p:attrName>
                                        </p:attrNameLst>
                                      </p:cBhvr>
                                      <p:to>
                                        <p:strVal val="visible"/>
                                      </p:to>
                                    </p:set>
                                    <p:animEffect transition="in" filter="fade">
                                      <p:cBhvr>
                                        <p:cTn id="13" dur="500"/>
                                        <p:tgtEl>
                                          <p:spTgt spid="4116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fade">
                                      <p:cBhvr>
                                        <p:cTn id="18" dur="500"/>
                                        <p:tgtEl>
                                          <p:spTgt spid="411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死锁忽略</a:t>
            </a:r>
          </a:p>
        </p:txBody>
      </p:sp>
      <p:sp>
        <p:nvSpPr>
          <p:cNvPr id="3" name="内容占位符 2"/>
          <p:cNvSpPr>
            <a:spLocks noGrp="1"/>
          </p:cNvSpPr>
          <p:nvPr>
            <p:ph idx="1"/>
          </p:nvPr>
        </p:nvSpPr>
        <p:spPr/>
        <p:txBody>
          <a:bodyPr/>
          <a:lstStyle/>
          <a:p>
            <a:r>
              <a:rPr lang="zh-CN" altLang="en-US" dirty="0"/>
              <a:t>鸵鸟策略</a:t>
            </a:r>
            <a:endParaRPr lang="en-US" altLang="zh-CN" dirty="0"/>
          </a:p>
          <a:p>
            <a:pPr lvl="1"/>
            <a:r>
              <a:rPr lang="en-US" altLang="zh-CN" dirty="0"/>
              <a:t>UNIX,</a:t>
            </a:r>
            <a:r>
              <a:rPr lang="zh-CN" altLang="en-US" dirty="0"/>
              <a:t> </a:t>
            </a:r>
            <a:r>
              <a:rPr lang="en-US" altLang="zh-CN" dirty="0"/>
              <a:t>JVM</a:t>
            </a:r>
          </a:p>
          <a:p>
            <a:r>
              <a:rPr lang="en-US" altLang="zh-CN" dirty="0"/>
              <a:t>Abort</a:t>
            </a:r>
          </a:p>
          <a:p>
            <a:pPr lvl="1"/>
            <a:r>
              <a:rPr lang="en-US" altLang="zh-CN" dirty="0"/>
              <a:t>Goroutine</a:t>
            </a:r>
            <a:r>
              <a:rPr lang="zh-CN" altLang="en-US" dirty="0"/>
              <a:t> </a:t>
            </a:r>
            <a:r>
              <a:rPr lang="en-US" altLang="zh-CN" dirty="0"/>
              <a:t>asleep</a:t>
            </a:r>
            <a:endParaRPr lang="zh-CN" altLang="en-US" dirty="0"/>
          </a:p>
        </p:txBody>
      </p:sp>
      <p:sp>
        <p:nvSpPr>
          <p:cNvPr id="4" name="日期占位符 3"/>
          <p:cNvSpPr>
            <a:spLocks noGrp="1"/>
          </p:cNvSpPr>
          <p:nvPr>
            <p:ph type="dt" sz="half" idx="10"/>
          </p:nvPr>
        </p:nvSpPr>
        <p:spPr/>
        <p:txBody>
          <a:bodyPr/>
          <a:lstStyle/>
          <a:p>
            <a:fld id="{62999D74-31FE-8E4D-8ECE-08D621E5CE88}"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spTree>
    <p:extLst>
      <p:ext uri="{BB962C8B-B14F-4D97-AF65-F5344CB8AC3E}">
        <p14:creationId xmlns:p14="http://schemas.microsoft.com/office/powerpoint/2010/main" val="2118402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6632DD28-7E00-F64D-B903-A424CB81FF21}"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59</a:t>
            </a:fld>
            <a:endParaRPr lang="zh-CN" altLang="en-US"/>
          </a:p>
        </p:txBody>
      </p:sp>
    </p:spTree>
    <p:extLst>
      <p:ext uri="{BB962C8B-B14F-4D97-AF65-F5344CB8AC3E}">
        <p14:creationId xmlns:p14="http://schemas.microsoft.com/office/powerpoint/2010/main" val="248041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FA0D59-238D-BE44-B494-225357F145C8}"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a:t>
            </a:fld>
            <a:endParaRPr lang="zh-CN" altLang="en-US"/>
          </a:p>
        </p:txBody>
      </p:sp>
      <p:pic>
        <p:nvPicPr>
          <p:cNvPr id="5" name="图片 4"/>
          <p:cNvPicPr>
            <a:picLocks noChangeAspect="1"/>
          </p:cNvPicPr>
          <p:nvPr/>
        </p:nvPicPr>
        <p:blipFill>
          <a:blip r:embed="rId3"/>
          <a:stretch>
            <a:fillRect/>
          </a:stretch>
        </p:blipFill>
        <p:spPr>
          <a:xfrm>
            <a:off x="279400" y="0"/>
            <a:ext cx="8563913" cy="6858000"/>
          </a:xfrm>
          <a:prstGeom prst="rect">
            <a:avLst/>
          </a:prstGeom>
        </p:spPr>
      </p:pic>
    </p:spTree>
    <p:extLst>
      <p:ext uri="{BB962C8B-B14F-4D97-AF65-F5344CB8AC3E}">
        <p14:creationId xmlns:p14="http://schemas.microsoft.com/office/powerpoint/2010/main" val="5251750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实例三：如果不必同时拥有</a:t>
            </a:r>
            <a:r>
              <a:rPr lang="en-US" altLang="zh-CN" dirty="0"/>
              <a:t>A,B</a:t>
            </a:r>
          </a:p>
        </p:txBody>
      </p:sp>
      <p:grpSp>
        <p:nvGrpSpPr>
          <p:cNvPr id="62468" name="Group 16"/>
          <p:cNvGrpSpPr>
            <a:grpSpLocks/>
          </p:cNvGrpSpPr>
          <p:nvPr/>
        </p:nvGrpSpPr>
        <p:grpSpPr bwMode="auto">
          <a:xfrm>
            <a:off x="1241741" y="1969641"/>
            <a:ext cx="6509780" cy="4074914"/>
            <a:chOff x="1230" y="1762"/>
            <a:chExt cx="3183" cy="1110"/>
          </a:xfrm>
        </p:grpSpPr>
        <p:sp>
          <p:nvSpPr>
            <p:cNvPr id="62470" name="Rectangle 5"/>
            <p:cNvSpPr>
              <a:spLocks noChangeArrowheads="1"/>
            </p:cNvSpPr>
            <p:nvPr/>
          </p:nvSpPr>
          <p:spPr bwMode="auto">
            <a:xfrm>
              <a:off x="1743" y="1762"/>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a:t>
              </a:r>
            </a:p>
          </p:txBody>
        </p:sp>
        <p:sp>
          <p:nvSpPr>
            <p:cNvPr id="62473" name="Rectangle 8"/>
            <p:cNvSpPr>
              <a:spLocks noChangeArrowheads="1"/>
            </p:cNvSpPr>
            <p:nvPr/>
          </p:nvSpPr>
          <p:spPr bwMode="auto">
            <a:xfrm>
              <a:off x="1230" y="1941"/>
              <a:ext cx="1241" cy="93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V(A);</a:t>
              </a:r>
            </a:p>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p:txBody>
        </p:sp>
        <p:sp>
          <p:nvSpPr>
            <p:cNvPr id="62476" name="Rectangle 11"/>
            <p:cNvSpPr>
              <a:spLocks noChangeArrowheads="1"/>
            </p:cNvSpPr>
            <p:nvPr/>
          </p:nvSpPr>
          <p:spPr bwMode="auto">
            <a:xfrm>
              <a:off x="3709" y="1765"/>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Q</a:t>
              </a:r>
            </a:p>
          </p:txBody>
        </p:sp>
        <p:sp>
          <p:nvSpPr>
            <p:cNvPr id="62479" name="Rectangle 14"/>
            <p:cNvSpPr>
              <a:spLocks noChangeArrowheads="1"/>
            </p:cNvSpPr>
            <p:nvPr/>
          </p:nvSpPr>
          <p:spPr bwMode="auto">
            <a:xfrm>
              <a:off x="3220" y="1944"/>
              <a:ext cx="1193"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a:p>
              <a:pPr algn="ctr" eaLnBrk="0" hangingPunct="0"/>
              <a:r>
                <a:rPr lang="en-US" altLang="zh-CN" sz="3600" b="1" dirty="0">
                  <a:latin typeface="Consolas" pitchFamily="49" charset="0"/>
                  <a:cs typeface="Consolas" pitchFamily="49" charset="0"/>
                </a:rPr>
                <a:t>V(A);</a:t>
              </a:r>
            </a:p>
          </p:txBody>
        </p:sp>
      </p:grpSp>
      <p:sp>
        <p:nvSpPr>
          <p:cNvPr id="2" name="日期占位符 1"/>
          <p:cNvSpPr>
            <a:spLocks noGrp="1"/>
          </p:cNvSpPr>
          <p:nvPr>
            <p:ph type="dt" sz="half" idx="10"/>
          </p:nvPr>
        </p:nvSpPr>
        <p:spPr/>
        <p:txBody>
          <a:bodyPr/>
          <a:lstStyle/>
          <a:p>
            <a:fld id="{A518B496-2B6E-604D-BC0E-56BF152B8CF6}"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61957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404C8B-D0BE-7A43-B77A-B33806EC9ECC}"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a:t>
            </a:fld>
            <a:endParaRPr lang="zh-CN" altLang="en-US"/>
          </a:p>
        </p:txBody>
      </p:sp>
      <p:pic>
        <p:nvPicPr>
          <p:cNvPr id="5" name="图片 4"/>
          <p:cNvPicPr>
            <a:picLocks noChangeAspect="1"/>
          </p:cNvPicPr>
          <p:nvPr/>
        </p:nvPicPr>
        <p:blipFill>
          <a:blip r:embed="rId3"/>
          <a:stretch>
            <a:fillRect/>
          </a:stretch>
        </p:blipFill>
        <p:spPr>
          <a:xfrm>
            <a:off x="0" y="0"/>
            <a:ext cx="9144000" cy="6846455"/>
          </a:xfrm>
          <a:prstGeom prst="rect">
            <a:avLst/>
          </a:prstGeom>
        </p:spPr>
      </p:pic>
    </p:spTree>
    <p:extLst>
      <p:ext uri="{BB962C8B-B14F-4D97-AF65-F5344CB8AC3E}">
        <p14:creationId xmlns:p14="http://schemas.microsoft.com/office/powerpoint/2010/main" val="27996631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系统模型</a:t>
            </a:r>
            <a:endParaRPr lang="en-US" altLang="zh-CN" dirty="0"/>
          </a:p>
        </p:txBody>
      </p:sp>
      <p:sp>
        <p:nvSpPr>
          <p:cNvPr id="41987" name="Rectangle 3"/>
          <p:cNvSpPr>
            <a:spLocks noGrp="1" noChangeArrowheads="1"/>
          </p:cNvSpPr>
          <p:nvPr>
            <p:ph type="body" idx="1"/>
          </p:nvPr>
        </p:nvSpPr>
        <p:spPr/>
        <p:txBody>
          <a:bodyPr>
            <a:normAutofit/>
          </a:bodyPr>
          <a:lstStyle/>
          <a:p>
            <a:r>
              <a:rPr lang="zh-CN" altLang="en-US" dirty="0"/>
              <a:t>资源（</a:t>
            </a:r>
            <a:r>
              <a:rPr lang="en-US" altLang="zh-CN" dirty="0"/>
              <a:t>R1, R2, . . ., </a:t>
            </a:r>
            <a:r>
              <a:rPr lang="en-US" altLang="zh-CN" dirty="0" err="1"/>
              <a:t>Rm</a:t>
            </a:r>
            <a:r>
              <a:rPr lang="zh-CN" altLang="en-US" dirty="0"/>
              <a:t>）</a:t>
            </a:r>
            <a:endParaRPr lang="en-US" altLang="zh-CN" dirty="0"/>
          </a:p>
          <a:p>
            <a:pPr lvl="2"/>
            <a:r>
              <a:rPr lang="en-US" altLang="zh-CN" dirty="0"/>
              <a:t>CPU, memory, I/O devices</a:t>
            </a:r>
          </a:p>
          <a:p>
            <a:r>
              <a:rPr lang="zh-CN" altLang="en-US" dirty="0"/>
              <a:t>资源</a:t>
            </a:r>
            <a:r>
              <a:rPr lang="en-US" altLang="zh-CN" dirty="0" err="1"/>
              <a:t>Ri</a:t>
            </a:r>
            <a:r>
              <a:rPr lang="zh-CN" altLang="en-US" dirty="0"/>
              <a:t>拥有的实例数</a:t>
            </a:r>
            <a:r>
              <a:rPr lang="en-US" altLang="zh-CN" dirty="0"/>
              <a:t> Wi</a:t>
            </a:r>
            <a:r>
              <a:rPr lang="zh-CN" altLang="en-US" dirty="0"/>
              <a:t>（</a:t>
            </a:r>
            <a:r>
              <a:rPr lang="en-US" altLang="zh-CN" dirty="0"/>
              <a:t>instance</a:t>
            </a:r>
            <a:r>
              <a:rPr lang="zh-CN" altLang="en-US" dirty="0"/>
              <a:t>）</a:t>
            </a:r>
            <a:endParaRPr lang="en-US" altLang="zh-CN" dirty="0"/>
          </a:p>
          <a:p>
            <a:r>
              <a:rPr lang="zh-CN" altLang="en-US" dirty="0"/>
              <a:t>进程使用资源的方式</a:t>
            </a:r>
            <a:endParaRPr lang="en-US" altLang="zh-CN" dirty="0"/>
          </a:p>
          <a:p>
            <a:pPr lvl="1"/>
            <a:r>
              <a:rPr lang="zh-CN" altLang="en-US" dirty="0"/>
              <a:t>请求（</a:t>
            </a:r>
            <a:r>
              <a:rPr lang="en-US" altLang="zh-CN" dirty="0"/>
              <a:t>request</a:t>
            </a:r>
            <a:r>
              <a:rPr lang="zh-CN" altLang="en-US" dirty="0"/>
              <a:t>）</a:t>
            </a:r>
            <a:endParaRPr lang="en-US" altLang="zh-CN" dirty="0"/>
          </a:p>
          <a:p>
            <a:pPr lvl="1"/>
            <a:r>
              <a:rPr lang="zh-CN" altLang="en-US" dirty="0"/>
              <a:t>占用</a:t>
            </a:r>
            <a:r>
              <a:rPr lang="en-US" altLang="zh-CN" dirty="0"/>
              <a:t>/</a:t>
            </a:r>
            <a:r>
              <a:rPr lang="zh-CN" altLang="en-US" dirty="0"/>
              <a:t>使用（</a:t>
            </a:r>
            <a:r>
              <a:rPr lang="en-US" altLang="zh-CN" dirty="0"/>
              <a:t>use</a:t>
            </a:r>
            <a:r>
              <a:rPr lang="zh-CN" altLang="en-US" dirty="0"/>
              <a:t>）</a:t>
            </a:r>
            <a:endParaRPr lang="en-US" altLang="zh-CN" dirty="0"/>
          </a:p>
          <a:p>
            <a:pPr lvl="1"/>
            <a:r>
              <a:rPr lang="zh-CN" altLang="en-US" dirty="0"/>
              <a:t>释放（</a:t>
            </a:r>
            <a:r>
              <a:rPr lang="en-US" altLang="zh-CN" dirty="0"/>
              <a:t>release</a:t>
            </a:r>
            <a:r>
              <a:rPr lang="zh-CN" altLang="en-US" dirty="0"/>
              <a:t>）</a:t>
            </a:r>
            <a:endParaRPr lang="en-US" altLang="zh-CN" dirty="0"/>
          </a:p>
        </p:txBody>
      </p:sp>
      <p:sp>
        <p:nvSpPr>
          <p:cNvPr id="2" name="日期占位符 1"/>
          <p:cNvSpPr>
            <a:spLocks noGrp="1"/>
          </p:cNvSpPr>
          <p:nvPr>
            <p:ph type="dt" sz="half" idx="10"/>
          </p:nvPr>
        </p:nvSpPr>
        <p:spPr/>
        <p:txBody>
          <a:bodyPr/>
          <a:lstStyle/>
          <a:p>
            <a:fld id="{38F8D198-62F9-3C48-A190-41BEB878C02D}"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1959887356"/>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4979</TotalTime>
  <Words>4561</Words>
  <Application>Microsoft Macintosh PowerPoint</Application>
  <PresentationFormat>全屏显示(4:3)</PresentationFormat>
  <Paragraphs>1170</Paragraphs>
  <Slides>59</Slides>
  <Notes>20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5" baseType="lpstr">
      <vt:lpstr>华文细黑</vt:lpstr>
      <vt:lpstr>宋体</vt:lpstr>
      <vt:lpstr>Arial Unicode MS</vt:lpstr>
      <vt:lpstr>Math B</vt:lpstr>
      <vt:lpstr>ＭＳ Ｐゴシック</vt:lpstr>
      <vt:lpstr>Arial</vt:lpstr>
      <vt:lpstr>Calibri</vt:lpstr>
      <vt:lpstr>Cambria Math</vt:lpstr>
      <vt:lpstr>Consolas</vt:lpstr>
      <vt:lpstr>Helvetica</vt:lpstr>
      <vt:lpstr>Monotype Sorts</vt:lpstr>
      <vt:lpstr>Symbol</vt:lpstr>
      <vt:lpstr>Times New Roman</vt:lpstr>
      <vt:lpstr>Wingdings</vt:lpstr>
      <vt:lpstr>自定义设计方案</vt:lpstr>
      <vt:lpstr>公式</vt:lpstr>
      <vt:lpstr>5、死锁（Deadlock）</vt:lpstr>
      <vt:lpstr>实例一</vt:lpstr>
      <vt:lpstr>实例二</vt:lpstr>
      <vt:lpstr>死锁的概念</vt:lpstr>
      <vt:lpstr>实例三</vt:lpstr>
      <vt:lpstr>PowerPoint 演示文稿</vt:lpstr>
      <vt:lpstr>实例三：如果不必同时拥有A,B</vt:lpstr>
      <vt:lpstr>PowerPoint 演示文稿</vt:lpstr>
      <vt:lpstr>系统模型</vt:lpstr>
      <vt:lpstr>资源类型</vt:lpstr>
      <vt:lpstr>资源分配图</vt:lpstr>
      <vt:lpstr>资源分配图</vt:lpstr>
      <vt:lpstr>资源分配图实例</vt:lpstr>
      <vt:lpstr>资源分配图（死锁）</vt:lpstr>
      <vt:lpstr>带环但无死锁的资源分配图</vt:lpstr>
      <vt:lpstr>死锁的充要条件</vt:lpstr>
      <vt:lpstr>死锁的充要条件</vt:lpstr>
      <vt:lpstr>死锁的充要条件</vt:lpstr>
      <vt:lpstr>处理死锁的基本方法 </vt:lpstr>
      <vt:lpstr>死锁预防</vt:lpstr>
      <vt:lpstr>死锁预防</vt:lpstr>
      <vt:lpstr>死锁预防</vt:lpstr>
      <vt:lpstr>死锁预防</vt:lpstr>
      <vt:lpstr>避免死锁</vt:lpstr>
      <vt:lpstr>安全状态（Safe State）</vt:lpstr>
      <vt:lpstr>安全状态</vt:lpstr>
      <vt:lpstr>不安全安全状态</vt:lpstr>
      <vt:lpstr>安全状态</vt:lpstr>
      <vt:lpstr>银行家算法（Banker’s Algorithm）</vt:lpstr>
      <vt:lpstr>银行家算法中的数据结构</vt:lpstr>
      <vt:lpstr>各数据间的关系</vt:lpstr>
      <vt:lpstr>安全性算法</vt:lpstr>
      <vt:lpstr>T0时刻系统资源分配表</vt:lpstr>
      <vt:lpstr>系统资源初始化分配表</vt:lpstr>
      <vt:lpstr>系统将资源分配给P2进程</vt:lpstr>
      <vt:lpstr>系统将资源分配给P3进程</vt:lpstr>
      <vt:lpstr>系统将资源分配给P4进程</vt:lpstr>
      <vt:lpstr>系统将资源分配给P1进程</vt:lpstr>
      <vt:lpstr>安全性计算实例</vt:lpstr>
      <vt:lpstr>资源分配算法</vt:lpstr>
      <vt:lpstr>资源分配算法</vt:lpstr>
      <vt:lpstr>PowerPoint 演示文稿</vt:lpstr>
      <vt:lpstr>PowerPoint 演示文稿</vt:lpstr>
      <vt:lpstr>练习</vt:lpstr>
      <vt:lpstr>PowerPoint 演示文稿</vt:lpstr>
      <vt:lpstr>PowerPoint 演示文稿</vt:lpstr>
      <vt:lpstr>PowerPoint 演示文稿</vt:lpstr>
      <vt:lpstr>死锁避免小结</vt:lpstr>
      <vt:lpstr>死锁检测</vt:lpstr>
      <vt:lpstr>死锁检测</vt:lpstr>
      <vt:lpstr>死锁的检测</vt:lpstr>
      <vt:lpstr>死锁的检测</vt:lpstr>
      <vt:lpstr>死锁定理</vt:lpstr>
      <vt:lpstr>思考</vt:lpstr>
      <vt:lpstr>死锁检测算法</vt:lpstr>
      <vt:lpstr>死锁的解除</vt:lpstr>
      <vt:lpstr>死锁的解除</vt:lpstr>
      <vt:lpstr>死锁忽略</vt:lpstr>
      <vt:lpstr>谢谢！</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595</cp:revision>
  <dcterms:created xsi:type="dcterms:W3CDTF">2011-11-29T05:26:36Z</dcterms:created>
  <dcterms:modified xsi:type="dcterms:W3CDTF">2020-11-02T14:49:11Z</dcterms:modified>
</cp:coreProperties>
</file>