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5" r:id="rId1"/>
  </p:sldMasterIdLst>
  <p:notesMasterIdLst>
    <p:notesMasterId r:id="rId54"/>
  </p:notesMasterIdLst>
  <p:handoutMasterIdLst>
    <p:handoutMasterId r:id="rId55"/>
  </p:handoutMasterIdLst>
  <p:sldIdLst>
    <p:sldId id="256" r:id="rId2"/>
    <p:sldId id="373" r:id="rId3"/>
    <p:sldId id="363" r:id="rId4"/>
    <p:sldId id="396" r:id="rId5"/>
    <p:sldId id="397" r:id="rId6"/>
    <p:sldId id="398" r:id="rId7"/>
    <p:sldId id="539" r:id="rId8"/>
    <p:sldId id="401" r:id="rId9"/>
    <p:sldId id="402" r:id="rId10"/>
    <p:sldId id="405" r:id="rId11"/>
    <p:sldId id="404" r:id="rId12"/>
    <p:sldId id="414" r:id="rId13"/>
    <p:sldId id="406" r:id="rId14"/>
    <p:sldId id="519" r:id="rId15"/>
    <p:sldId id="540" r:id="rId16"/>
    <p:sldId id="541" r:id="rId17"/>
    <p:sldId id="411" r:id="rId18"/>
    <p:sldId id="413" r:id="rId19"/>
    <p:sldId id="415" r:id="rId20"/>
    <p:sldId id="434" r:id="rId21"/>
    <p:sldId id="416" r:id="rId22"/>
    <p:sldId id="417" r:id="rId23"/>
    <p:sldId id="418" r:id="rId24"/>
    <p:sldId id="457" r:id="rId25"/>
    <p:sldId id="419" r:id="rId26"/>
    <p:sldId id="420" r:id="rId27"/>
    <p:sldId id="458" r:id="rId28"/>
    <p:sldId id="421" r:id="rId29"/>
    <p:sldId id="422" r:id="rId30"/>
    <p:sldId id="468" r:id="rId31"/>
    <p:sldId id="533" r:id="rId32"/>
    <p:sldId id="542" r:id="rId33"/>
    <p:sldId id="469" r:id="rId34"/>
    <p:sldId id="534" r:id="rId35"/>
    <p:sldId id="431" r:id="rId36"/>
    <p:sldId id="432" r:id="rId37"/>
    <p:sldId id="275" r:id="rId38"/>
    <p:sldId id="276" r:id="rId39"/>
    <p:sldId id="447" r:id="rId40"/>
    <p:sldId id="423" r:id="rId41"/>
    <p:sldId id="448" r:id="rId42"/>
    <p:sldId id="425" r:id="rId43"/>
    <p:sldId id="449" r:id="rId44"/>
    <p:sldId id="426" r:id="rId45"/>
    <p:sldId id="453" r:id="rId46"/>
    <p:sldId id="454" r:id="rId47"/>
    <p:sldId id="455" r:id="rId48"/>
    <p:sldId id="456" r:id="rId49"/>
    <p:sldId id="459" r:id="rId50"/>
    <p:sldId id="460" r:id="rId51"/>
    <p:sldId id="463" r:id="rId52"/>
    <p:sldId id="34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5124" autoAdjust="0"/>
  </p:normalViewPr>
  <p:slideViewPr>
    <p:cSldViewPr snapToObjects="1">
      <p:cViewPr varScale="1">
        <p:scale>
          <a:sx n="120" d="100"/>
          <a:sy n="120" d="100"/>
        </p:scale>
        <p:origin x="2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E0C36-862D-4901-8FAF-D0A7E8FD507B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FC9EE784-6711-46F3-91C9-E98E9EC6E22C}">
      <dgm:prSet phldrT="[文本]"/>
      <dgm:spPr/>
      <dgm:t>
        <a:bodyPr/>
        <a:lstStyle/>
        <a:p>
          <a:r>
            <a:rPr lang="zh-CN" altLang="en-US" dirty="0"/>
            <a:t>连续分配</a:t>
          </a:r>
          <a:endParaRPr lang="en-US" altLang="zh-CN" dirty="0"/>
        </a:p>
        <a:p>
          <a:r>
            <a:rPr lang="en-US" altLang="en-US" dirty="0"/>
            <a:t>Contiguous Memory Allocation</a:t>
          </a:r>
          <a:endParaRPr lang="zh-CN" altLang="en-US" dirty="0"/>
        </a:p>
      </dgm:t>
    </dgm:pt>
    <dgm:pt modelId="{847577D4-1298-4313-BA39-AE9C65CFA63B}" type="parTrans" cxnId="{AC856530-A3EE-4089-A072-DA6013F20822}">
      <dgm:prSet/>
      <dgm:spPr/>
      <dgm:t>
        <a:bodyPr/>
        <a:lstStyle/>
        <a:p>
          <a:endParaRPr lang="zh-CN" altLang="en-US"/>
        </a:p>
      </dgm:t>
    </dgm:pt>
    <dgm:pt modelId="{36E60ED5-FEA3-48E7-9D57-60B7F8F69DE5}" type="sibTrans" cxnId="{AC856530-A3EE-4089-A072-DA6013F20822}">
      <dgm:prSet/>
      <dgm:spPr/>
      <dgm:t>
        <a:bodyPr/>
        <a:lstStyle/>
        <a:p>
          <a:endParaRPr lang="zh-CN" altLang="en-US"/>
        </a:p>
      </dgm:t>
    </dgm:pt>
    <dgm:pt modelId="{8CA651E9-AA33-45DE-A16C-FF423B392552}">
      <dgm:prSet phldrT="[文本]"/>
      <dgm:spPr/>
      <dgm:t>
        <a:bodyPr/>
        <a:lstStyle/>
        <a:p>
          <a:r>
            <a:rPr lang="zh-CN" altLang="en-US" dirty="0"/>
            <a:t>离散分配</a:t>
          </a:r>
          <a:endParaRPr lang="en-US" altLang="zh-CN" dirty="0"/>
        </a:p>
        <a:p>
          <a:r>
            <a:rPr lang="en-US" altLang="zh-CN" dirty="0"/>
            <a:t>Non-Contiguous Memory Allocation</a:t>
          </a:r>
          <a:endParaRPr lang="zh-CN" altLang="en-US" dirty="0"/>
        </a:p>
      </dgm:t>
    </dgm:pt>
    <dgm:pt modelId="{9A17A7D9-A781-4701-AAE5-9A14414541EB}" type="parTrans" cxnId="{CC95866C-F726-4DD8-9234-977AD6A40590}">
      <dgm:prSet/>
      <dgm:spPr/>
      <dgm:t>
        <a:bodyPr/>
        <a:lstStyle/>
        <a:p>
          <a:endParaRPr lang="zh-CN" altLang="en-US"/>
        </a:p>
      </dgm:t>
    </dgm:pt>
    <dgm:pt modelId="{DA1CC50C-29DA-4088-9E54-82731C52D710}" type="sibTrans" cxnId="{CC95866C-F726-4DD8-9234-977AD6A40590}">
      <dgm:prSet/>
      <dgm:spPr/>
      <dgm:t>
        <a:bodyPr/>
        <a:lstStyle/>
        <a:p>
          <a:endParaRPr lang="zh-CN" altLang="en-US"/>
        </a:p>
      </dgm:t>
    </dgm:pt>
    <dgm:pt modelId="{2BBB758C-54D0-4AFC-8EBA-19C2595AF59B}">
      <dgm:prSet phldrT="[文本]"/>
      <dgm:spPr/>
      <dgm:t>
        <a:bodyPr/>
        <a:lstStyle/>
        <a:p>
          <a:r>
            <a:rPr lang="zh-CN" altLang="en-US" dirty="0"/>
            <a:t>单一连续分配</a:t>
          </a:r>
        </a:p>
      </dgm:t>
    </dgm:pt>
    <dgm:pt modelId="{2D4CAB2C-BC1E-4DE0-9AA0-D89A3656EF75}" type="parTrans" cxnId="{FD897EE3-06D9-474F-856D-E795A1D13147}">
      <dgm:prSet/>
      <dgm:spPr/>
      <dgm:t>
        <a:bodyPr/>
        <a:lstStyle/>
        <a:p>
          <a:endParaRPr lang="zh-CN" altLang="en-US"/>
        </a:p>
      </dgm:t>
    </dgm:pt>
    <dgm:pt modelId="{526D3540-A4A8-49D7-8BF3-94C6041F342C}" type="sibTrans" cxnId="{FD897EE3-06D9-474F-856D-E795A1D13147}">
      <dgm:prSet/>
      <dgm:spPr/>
      <dgm:t>
        <a:bodyPr/>
        <a:lstStyle/>
        <a:p>
          <a:endParaRPr lang="zh-CN" altLang="en-US"/>
        </a:p>
      </dgm:t>
    </dgm:pt>
    <dgm:pt modelId="{0EE6269F-FFBD-4619-87F8-A8BB43F40252}">
      <dgm:prSet phldrT="[文本]"/>
      <dgm:spPr/>
      <dgm:t>
        <a:bodyPr/>
        <a:lstStyle/>
        <a:p>
          <a:r>
            <a:rPr lang="zh-CN" altLang="en-US" dirty="0"/>
            <a:t>固定分区分配</a:t>
          </a:r>
        </a:p>
      </dgm:t>
    </dgm:pt>
    <dgm:pt modelId="{CD04B250-6DB5-4110-85B1-BDBABB08015C}" type="parTrans" cxnId="{3E556456-4998-4151-9558-B9581E9E849D}">
      <dgm:prSet/>
      <dgm:spPr/>
      <dgm:t>
        <a:bodyPr/>
        <a:lstStyle/>
        <a:p>
          <a:endParaRPr lang="zh-CN" altLang="en-US"/>
        </a:p>
      </dgm:t>
    </dgm:pt>
    <dgm:pt modelId="{F3FABF36-5CD8-4112-84E2-9F4CB920F7A9}" type="sibTrans" cxnId="{3E556456-4998-4151-9558-B9581E9E849D}">
      <dgm:prSet/>
      <dgm:spPr/>
      <dgm:t>
        <a:bodyPr/>
        <a:lstStyle/>
        <a:p>
          <a:endParaRPr lang="zh-CN" altLang="en-US"/>
        </a:p>
      </dgm:t>
    </dgm:pt>
    <dgm:pt modelId="{8991B7DA-8F38-469C-AD83-70956B970B27}">
      <dgm:prSet phldrT="[文本]"/>
      <dgm:spPr/>
      <dgm:t>
        <a:bodyPr/>
        <a:lstStyle/>
        <a:p>
          <a:r>
            <a:rPr lang="zh-CN" altLang="en-US" dirty="0"/>
            <a:t>动态分区分配</a:t>
          </a:r>
        </a:p>
      </dgm:t>
    </dgm:pt>
    <dgm:pt modelId="{F72A5292-AFE9-4B54-8A0E-71A22D39460A}" type="parTrans" cxnId="{DF6ADE05-C0DE-44E1-B1FA-19FD1FBBD665}">
      <dgm:prSet/>
      <dgm:spPr/>
      <dgm:t>
        <a:bodyPr/>
        <a:lstStyle/>
        <a:p>
          <a:endParaRPr lang="zh-CN" altLang="en-US"/>
        </a:p>
      </dgm:t>
    </dgm:pt>
    <dgm:pt modelId="{F30AE935-8B59-4648-ABEF-2DD1E630906D}" type="sibTrans" cxnId="{DF6ADE05-C0DE-44E1-B1FA-19FD1FBBD665}">
      <dgm:prSet/>
      <dgm:spPr/>
      <dgm:t>
        <a:bodyPr/>
        <a:lstStyle/>
        <a:p>
          <a:endParaRPr lang="zh-CN" altLang="en-US"/>
        </a:p>
      </dgm:t>
    </dgm:pt>
    <dgm:pt modelId="{219538D2-682F-48AF-AA52-3599BD65139A}">
      <dgm:prSet phldrT="[文本]"/>
      <dgm:spPr/>
      <dgm:t>
        <a:bodyPr/>
        <a:lstStyle/>
        <a:p>
          <a:r>
            <a:rPr lang="zh-CN" altLang="en-US" dirty="0"/>
            <a:t>分页存储管理</a:t>
          </a:r>
        </a:p>
      </dgm:t>
    </dgm:pt>
    <dgm:pt modelId="{703D0FE9-269E-4509-A9DD-2B27D371E07C}" type="parTrans" cxnId="{7924A19A-AE0A-4051-BF06-1124AEBF0769}">
      <dgm:prSet/>
      <dgm:spPr/>
      <dgm:t>
        <a:bodyPr/>
        <a:lstStyle/>
        <a:p>
          <a:endParaRPr lang="zh-CN" altLang="en-US"/>
        </a:p>
      </dgm:t>
    </dgm:pt>
    <dgm:pt modelId="{6786B179-84B3-4EBA-80A9-B119531E0822}" type="sibTrans" cxnId="{7924A19A-AE0A-4051-BF06-1124AEBF0769}">
      <dgm:prSet/>
      <dgm:spPr/>
      <dgm:t>
        <a:bodyPr/>
        <a:lstStyle/>
        <a:p>
          <a:endParaRPr lang="zh-CN" altLang="en-US"/>
        </a:p>
      </dgm:t>
    </dgm:pt>
    <dgm:pt modelId="{A8F1C5CF-1D4A-4148-A0FF-66D010BEB879}">
      <dgm:prSet phldrT="[文本]"/>
      <dgm:spPr/>
      <dgm:t>
        <a:bodyPr/>
        <a:lstStyle/>
        <a:p>
          <a:r>
            <a:rPr lang="zh-CN" altLang="en-US" dirty="0"/>
            <a:t>段式存储管理</a:t>
          </a:r>
        </a:p>
      </dgm:t>
    </dgm:pt>
    <dgm:pt modelId="{102D2E44-5B9E-459E-A214-F5FC5CF066F4}" type="parTrans" cxnId="{1FE08159-0527-4511-8ABD-69E516E03A3B}">
      <dgm:prSet/>
      <dgm:spPr/>
      <dgm:t>
        <a:bodyPr/>
        <a:lstStyle/>
        <a:p>
          <a:endParaRPr lang="zh-CN" altLang="en-US"/>
        </a:p>
      </dgm:t>
    </dgm:pt>
    <dgm:pt modelId="{F439C868-81AC-4BB1-A358-6E84A6ACC236}" type="sibTrans" cxnId="{1FE08159-0527-4511-8ABD-69E516E03A3B}">
      <dgm:prSet/>
      <dgm:spPr/>
      <dgm:t>
        <a:bodyPr/>
        <a:lstStyle/>
        <a:p>
          <a:endParaRPr lang="zh-CN" altLang="en-US"/>
        </a:p>
      </dgm:t>
    </dgm:pt>
    <dgm:pt modelId="{4EF30CA8-7A59-4A84-A2EE-A96F3C979845}">
      <dgm:prSet phldrT="[文本]"/>
      <dgm:spPr/>
      <dgm:t>
        <a:bodyPr/>
        <a:lstStyle/>
        <a:p>
          <a:r>
            <a:rPr lang="zh-CN" altLang="en-US" dirty="0"/>
            <a:t>段页式存储管理</a:t>
          </a:r>
        </a:p>
      </dgm:t>
    </dgm:pt>
    <dgm:pt modelId="{497A8FFF-323B-4AF8-9620-F4BE40B0F47F}" type="parTrans" cxnId="{CEC3FD81-24AA-4A43-B6FD-47E01941AFEE}">
      <dgm:prSet/>
      <dgm:spPr/>
      <dgm:t>
        <a:bodyPr/>
        <a:lstStyle/>
        <a:p>
          <a:endParaRPr lang="zh-CN" altLang="en-US"/>
        </a:p>
      </dgm:t>
    </dgm:pt>
    <dgm:pt modelId="{AB393B0F-60AF-4E94-8059-C369E4445F03}" type="sibTrans" cxnId="{CEC3FD81-24AA-4A43-B6FD-47E01941AFEE}">
      <dgm:prSet/>
      <dgm:spPr/>
      <dgm:t>
        <a:bodyPr/>
        <a:lstStyle/>
        <a:p>
          <a:endParaRPr lang="zh-CN" altLang="en-US"/>
        </a:p>
      </dgm:t>
    </dgm:pt>
    <dgm:pt modelId="{FF5F93F1-4404-432F-9048-CC05554FF28E}">
      <dgm:prSet phldrT="[文本]"/>
      <dgm:spPr/>
      <dgm:t>
        <a:bodyPr/>
        <a:lstStyle/>
        <a:p>
          <a:r>
            <a:rPr lang="zh-CN" altLang="en-US" dirty="0"/>
            <a:t>可重定位分区分配</a:t>
          </a:r>
        </a:p>
      </dgm:t>
    </dgm:pt>
    <dgm:pt modelId="{E9C7540F-D7D3-49C9-95F2-B93AA0EB69DA}" type="parTrans" cxnId="{8E873AF3-885D-48A0-A933-C2462F845108}">
      <dgm:prSet/>
      <dgm:spPr/>
      <dgm:t>
        <a:bodyPr/>
        <a:lstStyle/>
        <a:p>
          <a:endParaRPr lang="zh-CN" altLang="en-US"/>
        </a:p>
      </dgm:t>
    </dgm:pt>
    <dgm:pt modelId="{B97EA600-634A-40D1-9C8F-C61F7E1AE285}" type="sibTrans" cxnId="{8E873AF3-885D-48A0-A933-C2462F845108}">
      <dgm:prSet/>
      <dgm:spPr/>
      <dgm:t>
        <a:bodyPr/>
        <a:lstStyle/>
        <a:p>
          <a:endParaRPr lang="zh-CN" altLang="en-US"/>
        </a:p>
      </dgm:t>
    </dgm:pt>
    <dgm:pt modelId="{7F1BA8B1-A659-4186-B95C-2DB596058140}">
      <dgm:prSet phldrT="[文本]"/>
      <dgm:spPr/>
      <dgm:t>
        <a:bodyPr/>
        <a:lstStyle/>
        <a:p>
          <a:r>
            <a:rPr lang="zh-CN" altLang="en-US" dirty="0"/>
            <a:t>覆盖</a:t>
          </a:r>
        </a:p>
      </dgm:t>
    </dgm:pt>
    <dgm:pt modelId="{DD103219-B55D-4A7A-A8BC-A9A790EADA1A}" type="parTrans" cxnId="{21B41B5E-D448-4B33-9E6A-872D38A0E099}">
      <dgm:prSet/>
      <dgm:spPr/>
      <dgm:t>
        <a:bodyPr/>
        <a:lstStyle/>
        <a:p>
          <a:endParaRPr lang="zh-CN" altLang="en-US"/>
        </a:p>
      </dgm:t>
    </dgm:pt>
    <dgm:pt modelId="{722CBFF8-E73A-4FBC-90E5-D879DC33E4F4}" type="sibTrans" cxnId="{21B41B5E-D448-4B33-9E6A-872D38A0E099}">
      <dgm:prSet/>
      <dgm:spPr/>
      <dgm:t>
        <a:bodyPr/>
        <a:lstStyle/>
        <a:p>
          <a:endParaRPr lang="zh-CN" altLang="en-US"/>
        </a:p>
      </dgm:t>
    </dgm:pt>
    <dgm:pt modelId="{4C270DBE-59E8-4F24-9522-A9EF2F38F7D8}">
      <dgm:prSet phldrT="[文本]"/>
      <dgm:spPr/>
      <dgm:t>
        <a:bodyPr/>
        <a:lstStyle/>
        <a:p>
          <a:r>
            <a:rPr lang="zh-CN" altLang="en-US" dirty="0"/>
            <a:t>对换</a:t>
          </a:r>
        </a:p>
      </dgm:t>
    </dgm:pt>
    <dgm:pt modelId="{52693341-7438-4E1B-9B1E-2520A8A3F252}" type="parTrans" cxnId="{172BC63E-1C45-4B6D-851F-1356526202F8}">
      <dgm:prSet/>
      <dgm:spPr/>
      <dgm:t>
        <a:bodyPr/>
        <a:lstStyle/>
        <a:p>
          <a:endParaRPr lang="zh-CN" altLang="en-US"/>
        </a:p>
      </dgm:t>
    </dgm:pt>
    <dgm:pt modelId="{87855598-30CF-4093-A4F9-7823F0003D51}" type="sibTrans" cxnId="{172BC63E-1C45-4B6D-851F-1356526202F8}">
      <dgm:prSet/>
      <dgm:spPr/>
      <dgm:t>
        <a:bodyPr/>
        <a:lstStyle/>
        <a:p>
          <a:endParaRPr lang="zh-CN" altLang="en-US"/>
        </a:p>
      </dgm:t>
    </dgm:pt>
    <dgm:pt modelId="{D71D76DA-BA74-42AA-90C3-A2510E08DE88}">
      <dgm:prSet phldrT="[文本]"/>
      <dgm:spPr/>
      <dgm:t>
        <a:bodyPr/>
        <a:lstStyle/>
        <a:p>
          <a:r>
            <a:rPr lang="zh-CN" altLang="en-US" dirty="0"/>
            <a:t>分区管理</a:t>
          </a:r>
        </a:p>
      </dgm:t>
    </dgm:pt>
    <dgm:pt modelId="{D918E7BE-2D4A-46E1-8193-37579A4FAFF6}" type="parTrans" cxnId="{CD9AE6D1-B60C-41E9-AC38-5115B95589FE}">
      <dgm:prSet/>
      <dgm:spPr/>
      <dgm:t>
        <a:bodyPr/>
        <a:lstStyle/>
        <a:p>
          <a:endParaRPr lang="zh-CN" altLang="en-US"/>
        </a:p>
      </dgm:t>
    </dgm:pt>
    <dgm:pt modelId="{C50EBBDD-72D0-4226-8B1C-DE0F17238167}" type="sibTrans" cxnId="{CD9AE6D1-B60C-41E9-AC38-5115B95589FE}">
      <dgm:prSet/>
      <dgm:spPr/>
      <dgm:t>
        <a:bodyPr/>
        <a:lstStyle/>
        <a:p>
          <a:endParaRPr lang="zh-CN" altLang="en-US"/>
        </a:p>
      </dgm:t>
    </dgm:pt>
    <dgm:pt modelId="{C5BD31C0-D27F-4FB4-B801-8615F54A9704}">
      <dgm:prSet phldrT="[文本]"/>
      <dgm:spPr/>
      <dgm:t>
        <a:bodyPr/>
        <a:lstStyle/>
        <a:p>
          <a:r>
            <a:rPr lang="zh-CN" altLang="en-US" dirty="0"/>
            <a:t>虚拟存储器</a:t>
          </a:r>
          <a:endParaRPr lang="en-US" altLang="zh-CN" dirty="0"/>
        </a:p>
        <a:p>
          <a:r>
            <a:rPr lang="en-US" altLang="zh-CN" dirty="0"/>
            <a:t>Virtual Memory Management</a:t>
          </a:r>
          <a:endParaRPr lang="zh-CN" altLang="en-US" dirty="0"/>
        </a:p>
      </dgm:t>
    </dgm:pt>
    <dgm:pt modelId="{ED0188C2-98EA-4F19-8FD3-B9AA7FF0A850}" type="parTrans" cxnId="{10703B45-BCCB-4C68-840A-C6A0A2B0A7AD}">
      <dgm:prSet/>
      <dgm:spPr/>
      <dgm:t>
        <a:bodyPr/>
        <a:lstStyle/>
        <a:p>
          <a:endParaRPr lang="zh-CN" altLang="en-US"/>
        </a:p>
      </dgm:t>
    </dgm:pt>
    <dgm:pt modelId="{7F49C959-CF55-44FD-9C78-054814EFF7A2}" type="sibTrans" cxnId="{10703B45-BCCB-4C68-840A-C6A0A2B0A7AD}">
      <dgm:prSet/>
      <dgm:spPr/>
      <dgm:t>
        <a:bodyPr/>
        <a:lstStyle/>
        <a:p>
          <a:endParaRPr lang="zh-CN" altLang="en-US"/>
        </a:p>
      </dgm:t>
    </dgm:pt>
    <dgm:pt modelId="{C722DDEE-90F2-4A7D-BC93-EC9EB18B7222}">
      <dgm:prSet phldrT="[文本]"/>
      <dgm:spPr/>
      <dgm:t>
        <a:bodyPr/>
        <a:lstStyle/>
        <a:p>
          <a:r>
            <a:rPr lang="zh-CN" altLang="en-US" dirty="0"/>
            <a:t>请求分页存储管理</a:t>
          </a:r>
        </a:p>
      </dgm:t>
    </dgm:pt>
    <dgm:pt modelId="{B112A432-B758-4FC0-BC73-9EF758F49059}" type="parTrans" cxnId="{79BA9C74-53C6-4BAB-97D7-FD14A010A7C9}">
      <dgm:prSet/>
      <dgm:spPr/>
      <dgm:t>
        <a:bodyPr/>
        <a:lstStyle/>
        <a:p>
          <a:endParaRPr lang="zh-CN" altLang="en-US"/>
        </a:p>
      </dgm:t>
    </dgm:pt>
    <dgm:pt modelId="{B5E8BA46-8365-42EC-A6C4-FA9B8E2ED855}" type="sibTrans" cxnId="{79BA9C74-53C6-4BAB-97D7-FD14A010A7C9}">
      <dgm:prSet/>
      <dgm:spPr/>
      <dgm:t>
        <a:bodyPr/>
        <a:lstStyle/>
        <a:p>
          <a:endParaRPr lang="zh-CN" altLang="en-US"/>
        </a:p>
      </dgm:t>
    </dgm:pt>
    <dgm:pt modelId="{0DBC0603-3197-4E48-AC59-CF5E1A7EC082}">
      <dgm:prSet phldrT="[文本]"/>
      <dgm:spPr/>
      <dgm:t>
        <a:bodyPr/>
        <a:lstStyle/>
        <a:p>
          <a:r>
            <a:rPr lang="zh-CN" altLang="en-US" dirty="0"/>
            <a:t>段页式虚拟存储</a:t>
          </a:r>
        </a:p>
      </dgm:t>
    </dgm:pt>
    <dgm:pt modelId="{5C4F5C02-12AF-4C47-9303-F63F17B809B5}" type="parTrans" cxnId="{E23C4D5F-5664-4CA3-B9A6-02FC2A32077E}">
      <dgm:prSet/>
      <dgm:spPr/>
      <dgm:t>
        <a:bodyPr/>
        <a:lstStyle/>
        <a:p>
          <a:endParaRPr lang="zh-CN" altLang="en-US"/>
        </a:p>
      </dgm:t>
    </dgm:pt>
    <dgm:pt modelId="{185D0A60-3B9A-4523-AD66-F32ACBC9652C}" type="sibTrans" cxnId="{E23C4D5F-5664-4CA3-B9A6-02FC2A32077E}">
      <dgm:prSet/>
      <dgm:spPr/>
      <dgm:t>
        <a:bodyPr/>
        <a:lstStyle/>
        <a:p>
          <a:endParaRPr lang="zh-CN" altLang="en-US"/>
        </a:p>
      </dgm:t>
    </dgm:pt>
    <dgm:pt modelId="{9EAC13DF-0DAD-4BB5-B3EA-808D3700D8A9}">
      <dgm:prSet phldrT="[文本]"/>
      <dgm:spPr/>
      <dgm:t>
        <a:bodyPr/>
        <a:lstStyle/>
        <a:p>
          <a:r>
            <a:rPr lang="zh-CN" altLang="en-US" dirty="0"/>
            <a:t>请求分段存储管理</a:t>
          </a:r>
        </a:p>
      </dgm:t>
    </dgm:pt>
    <dgm:pt modelId="{CFCE6B90-EEF9-457B-9CA9-E7934B81F007}" type="parTrans" cxnId="{D5CA8891-C76E-4BC6-92B1-34CA814D5905}">
      <dgm:prSet/>
      <dgm:spPr/>
    </dgm:pt>
    <dgm:pt modelId="{64783711-AAAF-4B90-B8F8-AA33E0FD6C63}" type="sibTrans" cxnId="{D5CA8891-C76E-4BC6-92B1-34CA814D5905}">
      <dgm:prSet/>
      <dgm:spPr/>
    </dgm:pt>
    <dgm:pt modelId="{131FF74D-EF7B-4EE8-A2E7-63C3CA7FDFDC}" type="pres">
      <dgm:prSet presAssocID="{ACEE0C36-862D-4901-8FAF-D0A7E8FD507B}" presName="Name0" presStyleCnt="0">
        <dgm:presLayoutVars>
          <dgm:dir/>
          <dgm:animLvl val="lvl"/>
          <dgm:resizeHandles val="exact"/>
        </dgm:presLayoutVars>
      </dgm:prSet>
      <dgm:spPr/>
    </dgm:pt>
    <dgm:pt modelId="{6A6CE17A-239A-41F1-9C0D-6AF887C46205}" type="pres">
      <dgm:prSet presAssocID="{FC9EE784-6711-46F3-91C9-E98E9EC6E22C}" presName="composite" presStyleCnt="0"/>
      <dgm:spPr/>
    </dgm:pt>
    <dgm:pt modelId="{96C153AF-5749-4F44-B92A-BB75450595CF}" type="pres">
      <dgm:prSet presAssocID="{FC9EE784-6711-46F3-91C9-E98E9EC6E22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07A29E6-EDA4-46D2-B705-170063469500}" type="pres">
      <dgm:prSet presAssocID="{FC9EE784-6711-46F3-91C9-E98E9EC6E22C}" presName="desTx" presStyleLbl="revTx" presStyleIdx="0" presStyleCnt="3">
        <dgm:presLayoutVars>
          <dgm:bulletEnabled val="1"/>
        </dgm:presLayoutVars>
      </dgm:prSet>
      <dgm:spPr/>
    </dgm:pt>
    <dgm:pt modelId="{842F028D-1958-4597-811C-8E7896EDA9D1}" type="pres">
      <dgm:prSet presAssocID="{36E60ED5-FEA3-48E7-9D57-60B7F8F69DE5}" presName="space" presStyleCnt="0"/>
      <dgm:spPr/>
    </dgm:pt>
    <dgm:pt modelId="{C9A8C2F1-17D1-4E2A-A03E-823CF262A25C}" type="pres">
      <dgm:prSet presAssocID="{8CA651E9-AA33-45DE-A16C-FF423B392552}" presName="composite" presStyleCnt="0"/>
      <dgm:spPr/>
    </dgm:pt>
    <dgm:pt modelId="{6CA4E663-B25D-47ED-944D-3D10061C988F}" type="pres">
      <dgm:prSet presAssocID="{8CA651E9-AA33-45DE-A16C-FF423B392552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7BF58A0-8F37-4687-98F7-2CDAD7F5AAEA}" type="pres">
      <dgm:prSet presAssocID="{8CA651E9-AA33-45DE-A16C-FF423B392552}" presName="desTx" presStyleLbl="revTx" presStyleIdx="1" presStyleCnt="3">
        <dgm:presLayoutVars>
          <dgm:bulletEnabled val="1"/>
        </dgm:presLayoutVars>
      </dgm:prSet>
      <dgm:spPr/>
    </dgm:pt>
    <dgm:pt modelId="{68750E97-ECB6-4BA1-A892-5A81038C60AB}" type="pres">
      <dgm:prSet presAssocID="{DA1CC50C-29DA-4088-9E54-82731C52D710}" presName="space" presStyleCnt="0"/>
      <dgm:spPr/>
    </dgm:pt>
    <dgm:pt modelId="{59F5C177-1A47-4360-8F63-613561936530}" type="pres">
      <dgm:prSet presAssocID="{C5BD31C0-D27F-4FB4-B801-8615F54A9704}" presName="composite" presStyleCnt="0"/>
      <dgm:spPr/>
    </dgm:pt>
    <dgm:pt modelId="{0CCF1086-004A-4E52-8CE9-8B1F9E6F164E}" type="pres">
      <dgm:prSet presAssocID="{C5BD31C0-D27F-4FB4-B801-8615F54A9704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D3405CC-FA61-44C7-84FF-E8C9696B42BD}" type="pres">
      <dgm:prSet presAssocID="{C5BD31C0-D27F-4FB4-B801-8615F54A9704}" presName="desTx" presStyleLbl="revTx" presStyleIdx="2" presStyleCnt="3">
        <dgm:presLayoutVars>
          <dgm:bulletEnabled val="1"/>
        </dgm:presLayoutVars>
      </dgm:prSet>
      <dgm:spPr/>
    </dgm:pt>
  </dgm:ptLst>
  <dgm:cxnLst>
    <dgm:cxn modelId="{DF6ADE05-C0DE-44E1-B1FA-19FD1FBBD665}" srcId="{D71D76DA-BA74-42AA-90C3-A2510E08DE88}" destId="{8991B7DA-8F38-469C-AD83-70956B970B27}" srcOrd="1" destOrd="0" parTransId="{F72A5292-AFE9-4B54-8A0E-71A22D39460A}" sibTransId="{F30AE935-8B59-4648-ABEF-2DD1E630906D}"/>
    <dgm:cxn modelId="{915F981C-200A-4E3E-944B-8B8C0284A973}" type="presOf" srcId="{0DBC0603-3197-4E48-AC59-CF5E1A7EC082}" destId="{4D3405CC-FA61-44C7-84FF-E8C9696B42BD}" srcOrd="0" destOrd="2" presId="urn:microsoft.com/office/officeart/2005/8/layout/chevron1"/>
    <dgm:cxn modelId="{362D651F-B506-4591-A7E8-3BEC43CF3774}" type="presOf" srcId="{C5BD31C0-D27F-4FB4-B801-8615F54A9704}" destId="{0CCF1086-004A-4E52-8CE9-8B1F9E6F164E}" srcOrd="0" destOrd="0" presId="urn:microsoft.com/office/officeart/2005/8/layout/chevron1"/>
    <dgm:cxn modelId="{6EDEC027-B7F4-4D55-A808-0B2DC60320C0}" type="presOf" srcId="{ACEE0C36-862D-4901-8FAF-D0A7E8FD507B}" destId="{131FF74D-EF7B-4EE8-A2E7-63C3CA7FDFDC}" srcOrd="0" destOrd="0" presId="urn:microsoft.com/office/officeart/2005/8/layout/chevron1"/>
    <dgm:cxn modelId="{5FB9B228-30BF-4428-8C2D-F4EBDED60BA5}" type="presOf" srcId="{8991B7DA-8F38-469C-AD83-70956B970B27}" destId="{A07A29E6-EDA4-46D2-B705-170063469500}" srcOrd="0" destOrd="3" presId="urn:microsoft.com/office/officeart/2005/8/layout/chevron1"/>
    <dgm:cxn modelId="{AC856530-A3EE-4089-A072-DA6013F20822}" srcId="{ACEE0C36-862D-4901-8FAF-D0A7E8FD507B}" destId="{FC9EE784-6711-46F3-91C9-E98E9EC6E22C}" srcOrd="0" destOrd="0" parTransId="{847577D4-1298-4313-BA39-AE9C65CFA63B}" sibTransId="{36E60ED5-FEA3-48E7-9D57-60B7F8F69DE5}"/>
    <dgm:cxn modelId="{172BC63E-1C45-4B6D-851F-1356526202F8}" srcId="{FC9EE784-6711-46F3-91C9-E98E9EC6E22C}" destId="{4C270DBE-59E8-4F24-9522-A9EF2F38F7D8}" srcOrd="3" destOrd="0" parTransId="{52693341-7438-4E1B-9B1E-2520A8A3F252}" sibTransId="{87855598-30CF-4093-A4F9-7823F0003D51}"/>
    <dgm:cxn modelId="{10703B45-BCCB-4C68-840A-C6A0A2B0A7AD}" srcId="{ACEE0C36-862D-4901-8FAF-D0A7E8FD507B}" destId="{C5BD31C0-D27F-4FB4-B801-8615F54A9704}" srcOrd="2" destOrd="0" parTransId="{ED0188C2-98EA-4F19-8FD3-B9AA7FF0A850}" sibTransId="{7F49C959-CF55-44FD-9C78-054814EFF7A2}"/>
    <dgm:cxn modelId="{E4B3FD4D-AFB2-40DA-BB5D-8828FB3760C0}" type="presOf" srcId="{A8F1C5CF-1D4A-4148-A0FF-66D010BEB879}" destId="{67BF58A0-8F37-4687-98F7-2CDAD7F5AAEA}" srcOrd="0" destOrd="1" presId="urn:microsoft.com/office/officeart/2005/8/layout/chevron1"/>
    <dgm:cxn modelId="{3E556456-4998-4151-9558-B9581E9E849D}" srcId="{D71D76DA-BA74-42AA-90C3-A2510E08DE88}" destId="{0EE6269F-FFBD-4619-87F8-A8BB43F40252}" srcOrd="0" destOrd="0" parTransId="{CD04B250-6DB5-4110-85B1-BDBABB08015C}" sibTransId="{F3FABF36-5CD8-4112-84E2-9F4CB920F7A9}"/>
    <dgm:cxn modelId="{ACB65A58-A6A7-4BA6-9A46-0583AE6B3710}" type="presOf" srcId="{4EF30CA8-7A59-4A84-A2EE-A96F3C979845}" destId="{67BF58A0-8F37-4687-98F7-2CDAD7F5AAEA}" srcOrd="0" destOrd="2" presId="urn:microsoft.com/office/officeart/2005/8/layout/chevron1"/>
    <dgm:cxn modelId="{1FE08159-0527-4511-8ABD-69E516E03A3B}" srcId="{8CA651E9-AA33-45DE-A16C-FF423B392552}" destId="{A8F1C5CF-1D4A-4148-A0FF-66D010BEB879}" srcOrd="1" destOrd="0" parTransId="{102D2E44-5B9E-459E-A214-F5FC5CF066F4}" sibTransId="{F439C868-81AC-4BB1-A358-6E84A6ACC236}"/>
    <dgm:cxn modelId="{43FD1A5B-452F-495D-A642-F5D046D7E8AD}" type="presOf" srcId="{C722DDEE-90F2-4A7D-BC93-EC9EB18B7222}" destId="{4D3405CC-FA61-44C7-84FF-E8C9696B42BD}" srcOrd="0" destOrd="0" presId="urn:microsoft.com/office/officeart/2005/8/layout/chevron1"/>
    <dgm:cxn modelId="{21B41B5E-D448-4B33-9E6A-872D38A0E099}" srcId="{FC9EE784-6711-46F3-91C9-E98E9EC6E22C}" destId="{7F1BA8B1-A659-4186-B95C-2DB596058140}" srcOrd="2" destOrd="0" parTransId="{DD103219-B55D-4A7A-A8BC-A9A790EADA1A}" sibTransId="{722CBFF8-E73A-4FBC-90E5-D879DC33E4F4}"/>
    <dgm:cxn modelId="{E23C4D5F-5664-4CA3-B9A6-02FC2A32077E}" srcId="{C5BD31C0-D27F-4FB4-B801-8615F54A9704}" destId="{0DBC0603-3197-4E48-AC59-CF5E1A7EC082}" srcOrd="2" destOrd="0" parTransId="{5C4F5C02-12AF-4C47-9303-F63F17B809B5}" sibTransId="{185D0A60-3B9A-4523-AD66-F32ACBC9652C}"/>
    <dgm:cxn modelId="{CC95866C-F726-4DD8-9234-977AD6A40590}" srcId="{ACEE0C36-862D-4901-8FAF-D0A7E8FD507B}" destId="{8CA651E9-AA33-45DE-A16C-FF423B392552}" srcOrd="1" destOrd="0" parTransId="{9A17A7D9-A781-4701-AAE5-9A14414541EB}" sibTransId="{DA1CC50C-29DA-4088-9E54-82731C52D710}"/>
    <dgm:cxn modelId="{5FE7996D-6A32-47BE-A447-D84276C0A383}" type="presOf" srcId="{0EE6269F-FFBD-4619-87F8-A8BB43F40252}" destId="{A07A29E6-EDA4-46D2-B705-170063469500}" srcOrd="0" destOrd="2" presId="urn:microsoft.com/office/officeart/2005/8/layout/chevron1"/>
    <dgm:cxn modelId="{EFD06B6F-5C71-4743-A96A-70F82F864377}" type="presOf" srcId="{2BBB758C-54D0-4AFC-8EBA-19C2595AF59B}" destId="{A07A29E6-EDA4-46D2-B705-170063469500}" srcOrd="0" destOrd="0" presId="urn:microsoft.com/office/officeart/2005/8/layout/chevron1"/>
    <dgm:cxn modelId="{90290B74-934E-489E-AC3F-BE595B28A8F3}" type="presOf" srcId="{FC9EE784-6711-46F3-91C9-E98E9EC6E22C}" destId="{96C153AF-5749-4F44-B92A-BB75450595CF}" srcOrd="0" destOrd="0" presId="urn:microsoft.com/office/officeart/2005/8/layout/chevron1"/>
    <dgm:cxn modelId="{79BA9C74-53C6-4BAB-97D7-FD14A010A7C9}" srcId="{C5BD31C0-D27F-4FB4-B801-8615F54A9704}" destId="{C722DDEE-90F2-4A7D-BC93-EC9EB18B7222}" srcOrd="0" destOrd="0" parTransId="{B112A432-B758-4FC0-BC73-9EF758F49059}" sibTransId="{B5E8BA46-8365-42EC-A6C4-FA9B8E2ED855}"/>
    <dgm:cxn modelId="{CEC3FD81-24AA-4A43-B6FD-47E01941AFEE}" srcId="{8CA651E9-AA33-45DE-A16C-FF423B392552}" destId="{4EF30CA8-7A59-4A84-A2EE-A96F3C979845}" srcOrd="2" destOrd="0" parTransId="{497A8FFF-323B-4AF8-9620-F4BE40B0F47F}" sibTransId="{AB393B0F-60AF-4E94-8059-C369E4445F03}"/>
    <dgm:cxn modelId="{E7797B90-1765-4D8B-85B8-DB9B9B5436D4}" type="presOf" srcId="{4C270DBE-59E8-4F24-9522-A9EF2F38F7D8}" destId="{A07A29E6-EDA4-46D2-B705-170063469500}" srcOrd="0" destOrd="6" presId="urn:microsoft.com/office/officeart/2005/8/layout/chevron1"/>
    <dgm:cxn modelId="{D5CA8891-C76E-4BC6-92B1-34CA814D5905}" srcId="{C5BD31C0-D27F-4FB4-B801-8615F54A9704}" destId="{9EAC13DF-0DAD-4BB5-B3EA-808D3700D8A9}" srcOrd="1" destOrd="0" parTransId="{CFCE6B90-EEF9-457B-9CA9-E7934B81F007}" sibTransId="{64783711-AAAF-4B90-B8F8-AA33E0FD6C63}"/>
    <dgm:cxn modelId="{7924A19A-AE0A-4051-BF06-1124AEBF0769}" srcId="{8CA651E9-AA33-45DE-A16C-FF423B392552}" destId="{219538D2-682F-48AF-AA52-3599BD65139A}" srcOrd="0" destOrd="0" parTransId="{703D0FE9-269E-4509-A9DD-2B27D371E07C}" sibTransId="{6786B179-84B3-4EBA-80A9-B119531E0822}"/>
    <dgm:cxn modelId="{0851E19F-58EF-4DC4-A2CF-A9552738D77E}" type="presOf" srcId="{8CA651E9-AA33-45DE-A16C-FF423B392552}" destId="{6CA4E663-B25D-47ED-944D-3D10061C988F}" srcOrd="0" destOrd="0" presId="urn:microsoft.com/office/officeart/2005/8/layout/chevron1"/>
    <dgm:cxn modelId="{729B06AA-4AE6-4DA0-B364-D898BC029D9C}" type="presOf" srcId="{D71D76DA-BA74-42AA-90C3-A2510E08DE88}" destId="{A07A29E6-EDA4-46D2-B705-170063469500}" srcOrd="0" destOrd="1" presId="urn:microsoft.com/office/officeart/2005/8/layout/chevron1"/>
    <dgm:cxn modelId="{208093CA-E313-42A5-88C4-3B63FB2482E1}" type="presOf" srcId="{7F1BA8B1-A659-4186-B95C-2DB596058140}" destId="{A07A29E6-EDA4-46D2-B705-170063469500}" srcOrd="0" destOrd="5" presId="urn:microsoft.com/office/officeart/2005/8/layout/chevron1"/>
    <dgm:cxn modelId="{CD9AE6D1-B60C-41E9-AC38-5115B95589FE}" srcId="{FC9EE784-6711-46F3-91C9-E98E9EC6E22C}" destId="{D71D76DA-BA74-42AA-90C3-A2510E08DE88}" srcOrd="1" destOrd="0" parTransId="{D918E7BE-2D4A-46E1-8193-37579A4FAFF6}" sibTransId="{C50EBBDD-72D0-4226-8B1C-DE0F17238167}"/>
    <dgm:cxn modelId="{FD897EE3-06D9-474F-856D-E795A1D13147}" srcId="{FC9EE784-6711-46F3-91C9-E98E9EC6E22C}" destId="{2BBB758C-54D0-4AFC-8EBA-19C2595AF59B}" srcOrd="0" destOrd="0" parTransId="{2D4CAB2C-BC1E-4DE0-9AA0-D89A3656EF75}" sibTransId="{526D3540-A4A8-49D7-8BF3-94C6041F342C}"/>
    <dgm:cxn modelId="{C7759CEA-7D9A-4CBE-88FC-7E15982894F9}" type="presOf" srcId="{FF5F93F1-4404-432F-9048-CC05554FF28E}" destId="{A07A29E6-EDA4-46D2-B705-170063469500}" srcOrd="0" destOrd="4" presId="urn:microsoft.com/office/officeart/2005/8/layout/chevron1"/>
    <dgm:cxn modelId="{8E873AF3-885D-48A0-A933-C2462F845108}" srcId="{D71D76DA-BA74-42AA-90C3-A2510E08DE88}" destId="{FF5F93F1-4404-432F-9048-CC05554FF28E}" srcOrd="2" destOrd="0" parTransId="{E9C7540F-D7D3-49C9-95F2-B93AA0EB69DA}" sibTransId="{B97EA600-634A-40D1-9C8F-C61F7E1AE285}"/>
    <dgm:cxn modelId="{15C72CF4-473D-440F-AF1F-6B6DF99716FF}" type="presOf" srcId="{219538D2-682F-48AF-AA52-3599BD65139A}" destId="{67BF58A0-8F37-4687-98F7-2CDAD7F5AAEA}" srcOrd="0" destOrd="0" presId="urn:microsoft.com/office/officeart/2005/8/layout/chevron1"/>
    <dgm:cxn modelId="{DB72AFF8-ADF0-485E-AFCF-7F3A44830B78}" type="presOf" srcId="{9EAC13DF-0DAD-4BB5-B3EA-808D3700D8A9}" destId="{4D3405CC-FA61-44C7-84FF-E8C9696B42BD}" srcOrd="0" destOrd="1" presId="urn:microsoft.com/office/officeart/2005/8/layout/chevron1"/>
    <dgm:cxn modelId="{6776C178-EB7E-46E6-89C2-C251114BD0B7}" type="presParOf" srcId="{131FF74D-EF7B-4EE8-A2E7-63C3CA7FDFDC}" destId="{6A6CE17A-239A-41F1-9C0D-6AF887C46205}" srcOrd="0" destOrd="0" presId="urn:microsoft.com/office/officeart/2005/8/layout/chevron1"/>
    <dgm:cxn modelId="{AF35AE8C-2C3A-4940-82CC-5CC46BD922FA}" type="presParOf" srcId="{6A6CE17A-239A-41F1-9C0D-6AF887C46205}" destId="{96C153AF-5749-4F44-B92A-BB75450595CF}" srcOrd="0" destOrd="0" presId="urn:microsoft.com/office/officeart/2005/8/layout/chevron1"/>
    <dgm:cxn modelId="{57516FD4-920E-4884-8452-692F0AA712DC}" type="presParOf" srcId="{6A6CE17A-239A-41F1-9C0D-6AF887C46205}" destId="{A07A29E6-EDA4-46D2-B705-170063469500}" srcOrd="1" destOrd="0" presId="urn:microsoft.com/office/officeart/2005/8/layout/chevron1"/>
    <dgm:cxn modelId="{302F43FA-03D3-4B22-B2B5-B4330BE70591}" type="presParOf" srcId="{131FF74D-EF7B-4EE8-A2E7-63C3CA7FDFDC}" destId="{842F028D-1958-4597-811C-8E7896EDA9D1}" srcOrd="1" destOrd="0" presId="urn:microsoft.com/office/officeart/2005/8/layout/chevron1"/>
    <dgm:cxn modelId="{C5F7B37E-7F9C-4B61-9E2D-5BA214F36641}" type="presParOf" srcId="{131FF74D-EF7B-4EE8-A2E7-63C3CA7FDFDC}" destId="{C9A8C2F1-17D1-4E2A-A03E-823CF262A25C}" srcOrd="2" destOrd="0" presId="urn:microsoft.com/office/officeart/2005/8/layout/chevron1"/>
    <dgm:cxn modelId="{4337413D-AD8D-4256-B2E2-BAB496FB0F13}" type="presParOf" srcId="{C9A8C2F1-17D1-4E2A-A03E-823CF262A25C}" destId="{6CA4E663-B25D-47ED-944D-3D10061C988F}" srcOrd="0" destOrd="0" presId="urn:microsoft.com/office/officeart/2005/8/layout/chevron1"/>
    <dgm:cxn modelId="{A1379C98-0E2E-469D-911E-93364F9271AF}" type="presParOf" srcId="{C9A8C2F1-17D1-4E2A-A03E-823CF262A25C}" destId="{67BF58A0-8F37-4687-98F7-2CDAD7F5AAEA}" srcOrd="1" destOrd="0" presId="urn:microsoft.com/office/officeart/2005/8/layout/chevron1"/>
    <dgm:cxn modelId="{6493CB90-4160-4868-AB63-A6AA218DBBCB}" type="presParOf" srcId="{131FF74D-EF7B-4EE8-A2E7-63C3CA7FDFDC}" destId="{68750E97-ECB6-4BA1-A892-5A81038C60AB}" srcOrd="3" destOrd="0" presId="urn:microsoft.com/office/officeart/2005/8/layout/chevron1"/>
    <dgm:cxn modelId="{4D964F44-B53E-4711-B9C4-232E48878932}" type="presParOf" srcId="{131FF74D-EF7B-4EE8-A2E7-63C3CA7FDFDC}" destId="{59F5C177-1A47-4360-8F63-613561936530}" srcOrd="4" destOrd="0" presId="urn:microsoft.com/office/officeart/2005/8/layout/chevron1"/>
    <dgm:cxn modelId="{40390F61-5499-4639-9BCC-5286B4745669}" type="presParOf" srcId="{59F5C177-1A47-4360-8F63-613561936530}" destId="{0CCF1086-004A-4E52-8CE9-8B1F9E6F164E}" srcOrd="0" destOrd="0" presId="urn:microsoft.com/office/officeart/2005/8/layout/chevron1"/>
    <dgm:cxn modelId="{51760F71-697B-4E1A-A82D-01F6379CC35A}" type="presParOf" srcId="{59F5C177-1A47-4360-8F63-613561936530}" destId="{4D3405CC-FA61-44C7-84FF-E8C9696B42BD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153AF-5749-4F44-B92A-BB75450595CF}">
      <dsp:nvSpPr>
        <dsp:cNvPr id="0" name=""/>
        <dsp:cNvSpPr/>
      </dsp:nvSpPr>
      <dsp:spPr>
        <a:xfrm>
          <a:off x="3281" y="310749"/>
          <a:ext cx="3046135" cy="97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连续分配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Contiguous Memory Allocation</a:t>
          </a:r>
          <a:endParaRPr lang="zh-CN" altLang="en-US" sz="1800" kern="1200" dirty="0"/>
        </a:p>
      </dsp:txBody>
      <dsp:txXfrm>
        <a:off x="489281" y="310749"/>
        <a:ext cx="2074135" cy="972000"/>
      </dsp:txXfrm>
    </dsp:sp>
    <dsp:sp modelId="{A07A29E6-EDA4-46D2-B705-170063469500}">
      <dsp:nvSpPr>
        <dsp:cNvPr id="0" name=""/>
        <dsp:cNvSpPr/>
      </dsp:nvSpPr>
      <dsp:spPr>
        <a:xfrm>
          <a:off x="3281" y="1404250"/>
          <a:ext cx="2436908" cy="23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单一连续分配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分区管理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固定分区分配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动态分区分配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可重定位分区分配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覆盖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对换</a:t>
          </a:r>
        </a:p>
      </dsp:txBody>
      <dsp:txXfrm>
        <a:off x="3281" y="1404250"/>
        <a:ext cx="2436908" cy="2349000"/>
      </dsp:txXfrm>
    </dsp:sp>
    <dsp:sp modelId="{6CA4E663-B25D-47ED-944D-3D10061C988F}">
      <dsp:nvSpPr>
        <dsp:cNvPr id="0" name=""/>
        <dsp:cNvSpPr/>
      </dsp:nvSpPr>
      <dsp:spPr>
        <a:xfrm>
          <a:off x="2833416" y="310749"/>
          <a:ext cx="3046135" cy="972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离散分配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Non-Contiguous Memory Allocation</a:t>
          </a:r>
          <a:endParaRPr lang="zh-CN" altLang="en-US" sz="1800" kern="1200" dirty="0"/>
        </a:p>
      </dsp:txBody>
      <dsp:txXfrm>
        <a:off x="3319416" y="310749"/>
        <a:ext cx="2074135" cy="972000"/>
      </dsp:txXfrm>
    </dsp:sp>
    <dsp:sp modelId="{67BF58A0-8F37-4687-98F7-2CDAD7F5AAEA}">
      <dsp:nvSpPr>
        <dsp:cNvPr id="0" name=""/>
        <dsp:cNvSpPr/>
      </dsp:nvSpPr>
      <dsp:spPr>
        <a:xfrm>
          <a:off x="2833416" y="1404250"/>
          <a:ext cx="2436908" cy="23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分页存储管理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段式存储管理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段页式存储管理</a:t>
          </a:r>
        </a:p>
      </dsp:txBody>
      <dsp:txXfrm>
        <a:off x="2833416" y="1404250"/>
        <a:ext cx="2436908" cy="2349000"/>
      </dsp:txXfrm>
    </dsp:sp>
    <dsp:sp modelId="{0CCF1086-004A-4E52-8CE9-8B1F9E6F164E}">
      <dsp:nvSpPr>
        <dsp:cNvPr id="0" name=""/>
        <dsp:cNvSpPr/>
      </dsp:nvSpPr>
      <dsp:spPr>
        <a:xfrm>
          <a:off x="5663551" y="310749"/>
          <a:ext cx="3046135" cy="97200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虚拟存储器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Virtual Memory Management</a:t>
          </a:r>
          <a:endParaRPr lang="zh-CN" altLang="en-US" sz="1800" kern="1200" dirty="0"/>
        </a:p>
      </dsp:txBody>
      <dsp:txXfrm>
        <a:off x="6149551" y="310749"/>
        <a:ext cx="2074135" cy="972000"/>
      </dsp:txXfrm>
    </dsp:sp>
    <dsp:sp modelId="{4D3405CC-FA61-44C7-84FF-E8C9696B42BD}">
      <dsp:nvSpPr>
        <dsp:cNvPr id="0" name=""/>
        <dsp:cNvSpPr/>
      </dsp:nvSpPr>
      <dsp:spPr>
        <a:xfrm>
          <a:off x="5663551" y="1404250"/>
          <a:ext cx="2436908" cy="23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请求分页存储管理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请求分段存储管理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段页式虚拟存储</a:t>
          </a:r>
        </a:p>
      </dsp:txBody>
      <dsp:txXfrm>
        <a:off x="5663551" y="1404250"/>
        <a:ext cx="2436908" cy="234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7FD22-92FC-2247-A7CA-A52C52936A48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94A0A-4C32-304F-BEFD-9BA2E8402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179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C0D16-2F6A-4327-A639-C1806F9F2742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70FC-E299-456B-9B7A-CDEDEACB6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895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1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zh-CN" altLang="en-US" dirty="0"/>
              <a:t>先考虑换出占据了能保存这个新到进程的最小分区的进程</a:t>
            </a:r>
          </a:p>
          <a:p>
            <a:pPr lvl="3"/>
            <a:r>
              <a:rPr lang="zh-CN" altLang="en-US" dirty="0"/>
              <a:t>优先级</a:t>
            </a:r>
          </a:p>
          <a:p>
            <a:pPr lvl="3"/>
            <a:r>
              <a:rPr lang="zh-CN" altLang="en-US" dirty="0"/>
              <a:t>或者选择换出阻塞的进程。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8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0ADA5-C116-4875-B884-327986769FA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093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06C36-8468-4A05-811A-FD0E4CEB56F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224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63613-66D9-411C-9D59-677AE024D08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336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82286-4130-4964-BB74-18511471523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296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329FD-433C-492D-83B1-307F1EB804CD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299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F4EC6-7B22-4217-AD24-11CFCE34579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2572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2F0AA-9820-41A7-8278-8A968DB467D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788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4FE5-A80B-0A4B-B0ED-3ABBCE46D396}" type="datetime5"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85800" y="3600450"/>
            <a:ext cx="7772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CB4-8CF1-5E41-8B05-6ADB4C457BA7}" type="datetime5"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2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0671-35ED-204E-B5B9-D164694E6FE7}" type="datetime5"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53A-7CFA-8445-9373-A2947418F6DF}" type="datetime5"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65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96975"/>
            <a:ext cx="417195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196975"/>
            <a:ext cx="4173537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797204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96975"/>
            <a:ext cx="417195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196975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721100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015402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196975"/>
            <a:ext cx="8497887" cy="48958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0889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17195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196975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721100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333837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FDF4BAA-8CB8-7249-8F3E-44383AA847A7}" type="datetime5">
              <a:t>2020/11/4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7986405-9AC4-4964-B490-DECE5D4099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919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FADB86E-7B88-6540-8B57-495775096A4B}" type="datetime5">
              <a:t>2020/11/4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BECEF87-E090-4850-AD8C-49902FCAEE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817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11188" y="188913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1196975"/>
            <a:ext cx="417195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196975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95288" y="3721100"/>
            <a:ext cx="417195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9638" y="3721100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58783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B579-13F4-B446-A01C-F85A7153D278}" type="datetime5"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0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24FE-7D59-2048-9064-E1F4FD0EE003}" type="datetime5"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4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732A-15A5-FA44-BC5B-17FB4B499C76}" type="datetime5"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8FF7-809D-D74A-8F1A-6E0546662E13}" type="datetime5">
              <a:t>2020/11/4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98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64B-687C-7545-B671-A90173BDF45B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0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5CF9-811B-3641-8230-7547F03ECAA5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0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990D-9F09-264D-86CB-C30E6ED68DEA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6"/>
          <p:cNvSpPr/>
          <p:nvPr userDrawn="1"/>
        </p:nvSpPr>
        <p:spPr>
          <a:xfrm>
            <a:off x="0" y="0"/>
            <a:ext cx="9144000" cy="18015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>
              <a:latin typeface="Arial Unicode MS" pitchFamily="34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FA6B-266D-FE46-9B90-197545E8FC6B}" type="datetime5"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2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114467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>
              <a:latin typeface="Arial Unicode MS" pitchFamily="34" charset="-122"/>
              <a:ea typeface="华文细黑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6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51127"/>
            <a:ext cx="8229600" cy="487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fld id="{CEF0E223-BC05-004D-941F-2CB11C4EC5E6}" type="datetime5"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fld id="{B09550E6-D85C-43A8-841D-66A200A3DB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4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14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2" r:id="rId16"/>
    <p:sldLayoutId id="2147483813" r:id="rId17"/>
    <p:sldLayoutId id="2147483815" r:id="rId18"/>
    <p:sldLayoutId id="2147483816" r:id="rId1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150" baseline="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Arial Unicode MS" pitchFamily="34" charset="-122"/>
          <a:ea typeface="华文细黑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、存储器管理：</a:t>
            </a:r>
            <a:br>
              <a:rPr lang="en-US" altLang="zh-CN" dirty="0"/>
            </a:br>
            <a:r>
              <a:rPr lang="zh-CN" altLang="en-US" dirty="0"/>
              <a:t>连续分配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薛瑞尼</a:t>
            </a:r>
            <a:endParaRPr lang="en-US" altLang="zh-CN" dirty="0"/>
          </a:p>
          <a:p>
            <a:r>
              <a:rPr lang="zh-CN" altLang="en-US" dirty="0"/>
              <a:t>计算机科学与工程学院</a:t>
            </a:r>
            <a:endParaRPr lang="en-US" altLang="zh-CN" dirty="0"/>
          </a:p>
          <a:p>
            <a:fld id="{C61FCED9-3AD1-9643-9589-885E91BB553B}" type="datetime1">
              <a:rPr lang="zh-CN" altLang="en-US" smtClean="0"/>
              <a:t>2020/11/4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7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6781800" y="685800"/>
            <a:ext cx="1676400" cy="55626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分区4</a:t>
            </a: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分区3</a:t>
            </a: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分区2</a:t>
            </a: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分区1</a:t>
            </a: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操作系统</a:t>
            </a:r>
          </a:p>
        </p:txBody>
      </p:sp>
      <p:sp>
        <p:nvSpPr>
          <p:cNvPr id="176131" name="Line 3"/>
          <p:cNvSpPr>
            <a:spLocks noChangeShapeType="1"/>
          </p:cNvSpPr>
          <p:nvPr/>
        </p:nvSpPr>
        <p:spPr bwMode="auto">
          <a:xfrm>
            <a:off x="6781800" y="1295400"/>
            <a:ext cx="1676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32" name="Line 4"/>
          <p:cNvSpPr>
            <a:spLocks noChangeShapeType="1"/>
          </p:cNvSpPr>
          <p:nvPr/>
        </p:nvSpPr>
        <p:spPr bwMode="auto">
          <a:xfrm>
            <a:off x="6781800" y="4648200"/>
            <a:ext cx="1676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>
            <a:off x="6781800" y="5410200"/>
            <a:ext cx="1676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>
            <a:off x="6781800" y="3505200"/>
            <a:ext cx="1676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949325" y="8382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1406525" y="8382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>
            <a:off x="1254125" y="990600"/>
            <a:ext cx="152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>
            <a:off x="1711325" y="990600"/>
            <a:ext cx="3810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1406525" y="41148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1711325" y="4267200"/>
            <a:ext cx="3810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949325" y="48768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1406525" y="48768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1254125" y="5029200"/>
            <a:ext cx="152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44" name="Line 16"/>
          <p:cNvSpPr>
            <a:spLocks noChangeShapeType="1"/>
          </p:cNvSpPr>
          <p:nvPr/>
        </p:nvSpPr>
        <p:spPr bwMode="auto">
          <a:xfrm>
            <a:off x="1711325" y="5029200"/>
            <a:ext cx="3810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492125" y="48768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>
            <a:off x="796925" y="5029200"/>
            <a:ext cx="152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47" name="Text Box 19"/>
          <p:cNvSpPr txBox="1">
            <a:spLocks noChangeArrowheads="1"/>
          </p:cNvSpPr>
          <p:nvPr/>
        </p:nvSpPr>
        <p:spPr bwMode="auto">
          <a:xfrm>
            <a:off x="0" y="320198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CC3300"/>
                </a:solidFill>
                <a:latin typeface="+mn-ea"/>
              </a:rPr>
              <a:t>多个等待队列</a:t>
            </a:r>
          </a:p>
        </p:txBody>
      </p: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4214813" y="270033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CC3300"/>
                </a:solidFill>
                <a:latin typeface="+mn-ea"/>
              </a:rPr>
              <a:t>单个等待队列</a:t>
            </a: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715000" y="20574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5257800" y="20574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5562600" y="2209800"/>
            <a:ext cx="152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4800600" y="20574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>
            <a:off x="5105400" y="2209800"/>
            <a:ext cx="152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4343400" y="20574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>
            <a:off x="4648200" y="2209800"/>
            <a:ext cx="152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6" name="Rectangle 28"/>
          <p:cNvSpPr>
            <a:spLocks noChangeArrowheads="1"/>
          </p:cNvSpPr>
          <p:nvPr/>
        </p:nvSpPr>
        <p:spPr bwMode="auto">
          <a:xfrm>
            <a:off x="3886200" y="20574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4191000" y="2209800"/>
            <a:ext cx="152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6019800" y="990600"/>
            <a:ext cx="762000" cy="12192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 flipH="1" flipV="1">
            <a:off x="6019800" y="2209800"/>
            <a:ext cx="685800" cy="762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H="1" flipV="1">
            <a:off x="6019800" y="2209800"/>
            <a:ext cx="762000" cy="19050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 flipV="1">
            <a:off x="6019800" y="2209800"/>
            <a:ext cx="762000" cy="28956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62" name="Rectangle 34"/>
          <p:cNvSpPr>
            <a:spLocks noChangeArrowheads="1"/>
          </p:cNvSpPr>
          <p:nvPr/>
        </p:nvSpPr>
        <p:spPr bwMode="auto">
          <a:xfrm>
            <a:off x="2057400" y="685800"/>
            <a:ext cx="1676400" cy="55626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分区4</a:t>
            </a: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分区3</a:t>
            </a: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分区2</a:t>
            </a: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分区1</a:t>
            </a: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操作系统</a:t>
            </a:r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2057400" y="1295400"/>
            <a:ext cx="1676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64" name="Line 36"/>
          <p:cNvSpPr>
            <a:spLocks noChangeShapeType="1"/>
          </p:cNvSpPr>
          <p:nvPr/>
        </p:nvSpPr>
        <p:spPr bwMode="auto">
          <a:xfrm>
            <a:off x="2057400" y="4648200"/>
            <a:ext cx="1676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65" name="Line 37"/>
          <p:cNvSpPr>
            <a:spLocks noChangeShapeType="1"/>
          </p:cNvSpPr>
          <p:nvPr/>
        </p:nvSpPr>
        <p:spPr bwMode="auto">
          <a:xfrm>
            <a:off x="2057400" y="5410200"/>
            <a:ext cx="1676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66" name="Line 38"/>
          <p:cNvSpPr>
            <a:spLocks noChangeShapeType="1"/>
          </p:cNvSpPr>
          <p:nvPr/>
        </p:nvSpPr>
        <p:spPr bwMode="auto">
          <a:xfrm>
            <a:off x="2057400" y="3505200"/>
            <a:ext cx="1676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46A3-F7DC-EE49-8929-F84F1F6B5735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0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固定分区</a:t>
            </a:r>
            <a:endParaRPr lang="en-US" altLang="zh-CN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优点：</a:t>
            </a:r>
          </a:p>
          <a:p>
            <a:pPr lvl="1"/>
            <a:r>
              <a:rPr lang="zh-CN" altLang="en-US" dirty="0"/>
              <a:t>比单一连续分配方法，内存利用率提高了</a:t>
            </a:r>
          </a:p>
          <a:p>
            <a:pPr lvl="1"/>
            <a:r>
              <a:rPr lang="zh-CN" altLang="en-US" dirty="0"/>
              <a:t>可以支持多道程序</a:t>
            </a:r>
          </a:p>
          <a:p>
            <a:pPr lvl="1"/>
            <a:r>
              <a:rPr lang="zh-CN" altLang="en-US" dirty="0"/>
              <a:t>实现简单</a:t>
            </a:r>
          </a:p>
          <a:p>
            <a:r>
              <a:rPr lang="zh-CN" altLang="en-US" dirty="0"/>
              <a:t>缺点：</a:t>
            </a:r>
          </a:p>
          <a:p>
            <a:pPr lvl="1"/>
            <a:r>
              <a:rPr lang="zh-CN" altLang="en-US" dirty="0"/>
              <a:t>分区的数目在系统生成时确定，限制了系统中活跃进程的数目</a:t>
            </a:r>
          </a:p>
          <a:p>
            <a:pPr lvl="1"/>
            <a:r>
              <a:rPr lang="zh-CN" altLang="en-US" dirty="0"/>
              <a:t>小作业的内部碎片可能比较大</a:t>
            </a:r>
            <a:endParaRPr lang="en-US" altLang="zh-CN" dirty="0"/>
          </a:p>
          <a:p>
            <a:pPr lvl="1"/>
            <a:r>
              <a:rPr lang="zh-CN" altLang="en-US" dirty="0"/>
              <a:t>作业须预先能够估计要占用的内存空间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12C7-4FDC-994E-A33A-BCA0B9BDAEF6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2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52874"/>
              </p:ext>
            </p:extLst>
          </p:nvPr>
        </p:nvGraphicFramePr>
        <p:xfrm>
          <a:off x="107504" y="549275"/>
          <a:ext cx="8964612" cy="4827683"/>
        </p:xfrm>
        <a:graphic>
          <a:graphicData uri="http://schemas.openxmlformats.org/drawingml/2006/table">
            <a:tbl>
              <a:tblPr/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5469"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　　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 40KB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48KB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 80KB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144KB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272KB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第一分区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(8KB)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第二分区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(32KB)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第三分区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(64KB)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第四分区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(128KB)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空闲分区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作业２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(30K)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碎片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(2KB)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空闲分区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分区号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起始地址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分区大小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40KB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48KB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32KB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作业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1(128K)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80KB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64KB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144KB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128KB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8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958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78" name="Line 62"/>
          <p:cNvSpPr>
            <a:spLocks noChangeShapeType="1"/>
          </p:cNvSpPr>
          <p:nvPr/>
        </p:nvSpPr>
        <p:spPr bwMode="auto">
          <a:xfrm>
            <a:off x="1292073" y="2132856"/>
            <a:ext cx="13606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900113" y="5013325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(a)</a:t>
            </a:r>
            <a:r>
              <a:rPr lang="zh-CN" altLang="en-US">
                <a:solidFill>
                  <a:schemeClr val="accent2"/>
                </a:solidFill>
              </a:rPr>
              <a:t>内存分区</a:t>
            </a:r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5241925" y="58896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5796136" y="5013325"/>
            <a:ext cx="228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(b)</a:t>
            </a:r>
            <a:r>
              <a:rPr lang="zh-CN" altLang="en-US" dirty="0">
                <a:solidFill>
                  <a:schemeClr val="accent2"/>
                </a:solidFill>
              </a:rPr>
              <a:t>分区说明表</a:t>
            </a:r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1835150" y="5589588"/>
            <a:ext cx="470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固定式分区内存分配示意图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0BFF-4FFE-EC44-A8BB-AF604E673F39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en-US" altLang="zh-CN" dirty="0"/>
              <a:t>/</a:t>
            </a:r>
            <a:r>
              <a:rPr lang="zh-CN" altLang="en-US" dirty="0"/>
              <a:t>可变式分区存储管理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动态创建分区</a:t>
            </a:r>
            <a:r>
              <a:rPr lang="zh-CN" altLang="zh-CN" dirty="0"/>
              <a:t>：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Partitioning</a:t>
            </a:r>
            <a:endParaRPr lang="zh-CN" altLang="en-US" dirty="0"/>
          </a:p>
          <a:p>
            <a:r>
              <a:rPr lang="zh-CN" altLang="en-US" dirty="0"/>
              <a:t>在装入程序时按其初始要求分配，或在其执行过程中通过系统调用进行分配或改变分区大小。</a:t>
            </a:r>
          </a:p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没有内部碎片</a:t>
            </a:r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外部碎片</a:t>
            </a:r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6EC6-31C3-9A44-8ED2-5D03A086281F}" type="datetime5">
              <a:t>2020/11/4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9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en-US" altLang="zh-CN" dirty="0"/>
              <a:t>/</a:t>
            </a:r>
            <a:r>
              <a:rPr lang="zh-CN" altLang="en-US" dirty="0"/>
              <a:t>可变式分区存储管理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分区分配算法</a:t>
            </a:r>
          </a:p>
          <a:p>
            <a:pPr lvl="1"/>
            <a:r>
              <a:rPr lang="zh-CN" altLang="en-US" dirty="0"/>
              <a:t>寻找空闲分区，需大等于程序的要求。</a:t>
            </a:r>
            <a:endParaRPr lang="en-US" altLang="zh-CN" dirty="0"/>
          </a:p>
          <a:p>
            <a:pPr lvl="1"/>
            <a:r>
              <a:rPr lang="zh-CN" altLang="en-US" dirty="0"/>
              <a:t>若大于要求，则将该分区进行分割，分别标记为“占用”和 “空闲”。</a:t>
            </a:r>
          </a:p>
          <a:p>
            <a:r>
              <a:rPr lang="zh-CN" altLang="en-US" dirty="0"/>
              <a:t>分区释放算法</a:t>
            </a:r>
          </a:p>
          <a:p>
            <a:pPr lvl="1"/>
            <a:r>
              <a:rPr lang="zh-CN" altLang="en-US" dirty="0"/>
              <a:t>将相邻的空闲分区合并成一个空闲分区。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5CE1-4B9E-354E-B41C-B3297BE9124E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4355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动态分区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8921-4615-2141-9206-7D2AB9758AA3}" type="datetime5"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297"/>
            <a:ext cx="9144000" cy="476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动态分区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FF39-C770-C44C-9A9E-A591B1AB0733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7" y="1424455"/>
            <a:ext cx="9005565" cy="46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2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实现了主存共享，有助于多道程序设计；</a:t>
            </a:r>
          </a:p>
          <a:p>
            <a:pPr lvl="1"/>
            <a:r>
              <a:rPr lang="zh-CN" altLang="en-US" dirty="0"/>
              <a:t>主存利用率比固定分区高；</a:t>
            </a:r>
          </a:p>
          <a:p>
            <a:pPr lvl="1"/>
            <a:r>
              <a:rPr lang="zh-CN" altLang="en-US" dirty="0"/>
              <a:t>实现存储保护的措施比较简单。</a:t>
            </a:r>
            <a:endParaRPr lang="en-US" altLang="zh-CN" dirty="0"/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外部碎片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主存利用率低；</a:t>
            </a:r>
            <a:endParaRPr lang="zh-CN" altLang="en-US" dirty="0"/>
          </a:p>
          <a:p>
            <a:pPr lvl="1"/>
            <a:r>
              <a:rPr lang="zh-CN" altLang="en-US" dirty="0"/>
              <a:t>一个作业执行前必须全部装入主存。</a:t>
            </a: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508F-6B5D-644F-949F-94128FDEAA6C}" type="datetime5">
              <a:t>2020/11/4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常用分区分配算法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最先适配算法</a:t>
            </a:r>
          </a:p>
          <a:p>
            <a:r>
              <a:rPr lang="zh-CN" altLang="en-US" dirty="0"/>
              <a:t> 循环最先适配算法</a:t>
            </a:r>
          </a:p>
          <a:p>
            <a:r>
              <a:rPr lang="zh-CN" altLang="en-US" dirty="0"/>
              <a:t> 最佳适配算法</a:t>
            </a:r>
          </a:p>
          <a:p>
            <a:r>
              <a:rPr lang="zh-CN" altLang="en-US" dirty="0"/>
              <a:t> 最坏适配算法</a:t>
            </a:r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60DA-F35C-D74D-9CBA-7E21421ED33F}" type="datetime5">
              <a:t>2020/11/4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2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最先适配算法</a:t>
            </a:r>
            <a:r>
              <a:rPr lang="en-US" altLang="zh-CN" dirty="0"/>
              <a:t>—First Fit</a:t>
            </a:r>
            <a:endParaRPr lang="zh-CN" alt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算法思想</a:t>
            </a:r>
          </a:p>
          <a:p>
            <a:pPr lvl="1"/>
            <a:r>
              <a:rPr lang="zh-CN" altLang="en-US" dirty="0"/>
              <a:t>按分区先后次序，从头查找，找到符合要求的第一个分区。</a:t>
            </a:r>
          </a:p>
          <a:p>
            <a:r>
              <a:rPr lang="zh-CN" altLang="en-US" dirty="0"/>
              <a:t>算法实质</a:t>
            </a:r>
          </a:p>
          <a:p>
            <a:pPr lvl="1"/>
            <a:r>
              <a:rPr lang="zh-CN" altLang="en-US" dirty="0"/>
              <a:t>尽可能利用存储区低地址空闲区，尽量在高地址部分保存较大空闲区，以便一旦有分配大空闲区要求时，容易得到满足。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空闲区按地址顺序组织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EB7C-4BA2-8345-BA7E-E059FEE1EC23}" type="datetime5">
              <a:t>2020/11/4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114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存储分配管理方式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877-FCAD-594B-B225-081B946A7C74}" type="datetime5"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974339910"/>
              </p:ext>
            </p:extLst>
          </p:nvPr>
        </p:nvGraphicFramePr>
        <p:xfrm>
          <a:off x="179512" y="1397000"/>
          <a:ext cx="87129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6010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97900"/>
              </p:ext>
            </p:extLst>
          </p:nvPr>
        </p:nvGraphicFramePr>
        <p:xfrm>
          <a:off x="539750" y="188913"/>
          <a:ext cx="7239000" cy="485616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38188"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　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　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3(36KB)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1(32KB)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新的空闲分区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118KB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156KB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196KB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256KB-1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1(32KB)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2(40KB)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2(40KB)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635" name="Line 83"/>
          <p:cNvSpPr>
            <a:spLocks noChangeShapeType="1"/>
          </p:cNvSpPr>
          <p:nvPr/>
        </p:nvSpPr>
        <p:spPr bwMode="auto">
          <a:xfrm flipH="1">
            <a:off x="900113" y="278092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36" name="Line 84"/>
          <p:cNvSpPr>
            <a:spLocks noChangeShapeType="1"/>
          </p:cNvSpPr>
          <p:nvPr/>
        </p:nvSpPr>
        <p:spPr bwMode="auto">
          <a:xfrm>
            <a:off x="900113" y="2780929"/>
            <a:ext cx="0" cy="1152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37" name="Line 85"/>
          <p:cNvSpPr>
            <a:spLocks noChangeShapeType="1"/>
          </p:cNvSpPr>
          <p:nvPr/>
        </p:nvSpPr>
        <p:spPr bwMode="auto">
          <a:xfrm>
            <a:off x="900113" y="393305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39" name="Line 87"/>
          <p:cNvSpPr>
            <a:spLocks noChangeShapeType="1"/>
          </p:cNvSpPr>
          <p:nvPr/>
        </p:nvSpPr>
        <p:spPr bwMode="auto">
          <a:xfrm flipH="1" flipV="1">
            <a:off x="899592" y="1378620"/>
            <a:ext cx="4720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0" name="Line 88"/>
          <p:cNvSpPr>
            <a:spLocks noChangeShapeType="1"/>
          </p:cNvSpPr>
          <p:nvPr/>
        </p:nvSpPr>
        <p:spPr bwMode="auto">
          <a:xfrm flipH="1">
            <a:off x="899592" y="1378620"/>
            <a:ext cx="6350" cy="1186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1" name="Line 89"/>
          <p:cNvSpPr>
            <a:spLocks noChangeShapeType="1"/>
          </p:cNvSpPr>
          <p:nvPr/>
        </p:nvSpPr>
        <p:spPr bwMode="auto">
          <a:xfrm>
            <a:off x="899592" y="2565400"/>
            <a:ext cx="390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2" name="AutoShape 90"/>
          <p:cNvSpPr>
            <a:spLocks noChangeArrowheads="1"/>
          </p:cNvSpPr>
          <p:nvPr/>
        </p:nvSpPr>
        <p:spPr bwMode="auto">
          <a:xfrm>
            <a:off x="179388" y="763886"/>
            <a:ext cx="762000" cy="4572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40K</a:t>
            </a:r>
          </a:p>
        </p:txBody>
      </p:sp>
      <p:sp>
        <p:nvSpPr>
          <p:cNvPr id="23643" name="Line 91"/>
          <p:cNvSpPr>
            <a:spLocks noChangeShapeType="1"/>
          </p:cNvSpPr>
          <p:nvPr/>
        </p:nvSpPr>
        <p:spPr bwMode="auto">
          <a:xfrm flipV="1">
            <a:off x="900113" y="979786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4" name="Text Box 92"/>
          <p:cNvSpPr txBox="1">
            <a:spLocks noChangeArrowheads="1"/>
          </p:cNvSpPr>
          <p:nvPr/>
        </p:nvSpPr>
        <p:spPr bwMode="auto">
          <a:xfrm>
            <a:off x="0" y="260648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accent2"/>
                </a:solidFill>
              </a:rPr>
              <a:t>链表头指针</a:t>
            </a:r>
          </a:p>
        </p:txBody>
      </p:sp>
      <p:sp>
        <p:nvSpPr>
          <p:cNvPr id="23645" name="AutoShape 93"/>
          <p:cNvSpPr>
            <a:spLocks noChangeArrowheads="1"/>
          </p:cNvSpPr>
          <p:nvPr/>
        </p:nvSpPr>
        <p:spPr bwMode="auto">
          <a:xfrm>
            <a:off x="4283968" y="1255242"/>
            <a:ext cx="648395" cy="4572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76KB</a:t>
            </a:r>
          </a:p>
        </p:txBody>
      </p:sp>
      <p:sp>
        <p:nvSpPr>
          <p:cNvPr id="23646" name="Line 94"/>
          <p:cNvSpPr>
            <a:spLocks noChangeShapeType="1"/>
          </p:cNvSpPr>
          <p:nvPr/>
        </p:nvSpPr>
        <p:spPr bwMode="auto">
          <a:xfrm>
            <a:off x="4953000" y="145050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7" name="Text Box 95"/>
          <p:cNvSpPr txBox="1">
            <a:spLocks noChangeArrowheads="1"/>
          </p:cNvSpPr>
          <p:nvPr/>
        </p:nvSpPr>
        <p:spPr bwMode="auto">
          <a:xfrm>
            <a:off x="4136504" y="764704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链表头指针</a:t>
            </a:r>
          </a:p>
        </p:txBody>
      </p:sp>
      <p:sp>
        <p:nvSpPr>
          <p:cNvPr id="23648" name="Text Box 96"/>
          <p:cNvSpPr txBox="1">
            <a:spLocks noChangeArrowheads="1"/>
          </p:cNvSpPr>
          <p:nvPr/>
        </p:nvSpPr>
        <p:spPr bwMode="auto">
          <a:xfrm>
            <a:off x="900112" y="5445125"/>
            <a:ext cx="32398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(a)</a:t>
            </a:r>
            <a:r>
              <a:rPr lang="zh-CN" altLang="en-US" dirty="0">
                <a:solidFill>
                  <a:schemeClr val="accent2"/>
                </a:solidFill>
              </a:rPr>
              <a:t>作业</a:t>
            </a:r>
            <a:r>
              <a:rPr lang="en-US" altLang="zh-CN" dirty="0">
                <a:solidFill>
                  <a:schemeClr val="accent2"/>
                </a:solidFill>
              </a:rPr>
              <a:t>3(36K)</a:t>
            </a:r>
            <a:r>
              <a:rPr lang="zh-CN" altLang="en-US" dirty="0">
                <a:solidFill>
                  <a:schemeClr val="accent2"/>
                </a:solidFill>
              </a:rPr>
              <a:t>未进入内存之前</a:t>
            </a:r>
          </a:p>
        </p:txBody>
      </p:sp>
      <p:sp>
        <p:nvSpPr>
          <p:cNvPr id="23649" name="Text Box 97"/>
          <p:cNvSpPr txBox="1">
            <a:spLocks noChangeArrowheads="1"/>
          </p:cNvSpPr>
          <p:nvPr/>
        </p:nvSpPr>
        <p:spPr bwMode="auto">
          <a:xfrm>
            <a:off x="4787900" y="5516563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     (b)</a:t>
            </a:r>
            <a:r>
              <a:rPr lang="zh-CN" altLang="en-US" dirty="0">
                <a:solidFill>
                  <a:schemeClr val="accent2"/>
                </a:solidFill>
              </a:rPr>
              <a:t>作业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zh-CN" altLang="en-US" dirty="0">
                <a:solidFill>
                  <a:schemeClr val="accent2"/>
                </a:solidFill>
              </a:rPr>
              <a:t>进入内存之后</a:t>
            </a:r>
          </a:p>
        </p:txBody>
      </p:sp>
      <p:sp>
        <p:nvSpPr>
          <p:cNvPr id="23650" name="Text Box 98"/>
          <p:cNvSpPr txBox="1">
            <a:spLocks noChangeArrowheads="1"/>
          </p:cNvSpPr>
          <p:nvPr/>
        </p:nvSpPr>
        <p:spPr bwMode="auto">
          <a:xfrm>
            <a:off x="1524000" y="5949280"/>
            <a:ext cx="579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最先适配算法的空闲分区链表组织形式</a:t>
            </a:r>
          </a:p>
        </p:txBody>
      </p:sp>
      <p:sp>
        <p:nvSpPr>
          <p:cNvPr id="23651" name="Text Box 99"/>
          <p:cNvSpPr txBox="1">
            <a:spLocks noChangeArrowheads="1"/>
          </p:cNvSpPr>
          <p:nvPr/>
        </p:nvSpPr>
        <p:spPr bwMode="auto">
          <a:xfrm>
            <a:off x="7848600" y="228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0KB</a:t>
            </a:r>
          </a:p>
        </p:txBody>
      </p:sp>
      <p:sp>
        <p:nvSpPr>
          <p:cNvPr id="23652" name="Text Box 100"/>
          <p:cNvSpPr txBox="1">
            <a:spLocks noChangeArrowheads="1"/>
          </p:cNvSpPr>
          <p:nvPr/>
        </p:nvSpPr>
        <p:spPr bwMode="auto">
          <a:xfrm>
            <a:off x="7812360" y="7620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40KB</a:t>
            </a:r>
          </a:p>
        </p:txBody>
      </p:sp>
      <p:sp>
        <p:nvSpPr>
          <p:cNvPr id="23653" name="Text Box 101"/>
          <p:cNvSpPr txBox="1">
            <a:spLocks noChangeArrowheads="1"/>
          </p:cNvSpPr>
          <p:nvPr/>
        </p:nvSpPr>
        <p:spPr bwMode="auto">
          <a:xfrm>
            <a:off x="7848600" y="1371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76KB</a:t>
            </a:r>
          </a:p>
        </p:txBody>
      </p:sp>
      <p:sp>
        <p:nvSpPr>
          <p:cNvPr id="23654" name="Text Box 102"/>
          <p:cNvSpPr txBox="1">
            <a:spLocks noChangeArrowheads="1"/>
          </p:cNvSpPr>
          <p:nvPr/>
        </p:nvSpPr>
        <p:spPr bwMode="auto">
          <a:xfrm>
            <a:off x="7848600" y="2133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86KB</a:t>
            </a:r>
          </a:p>
        </p:txBody>
      </p:sp>
      <p:sp>
        <p:nvSpPr>
          <p:cNvPr id="23655" name="Text Box 103"/>
          <p:cNvSpPr txBox="1">
            <a:spLocks noChangeArrowheads="1"/>
          </p:cNvSpPr>
          <p:nvPr/>
        </p:nvSpPr>
        <p:spPr bwMode="auto">
          <a:xfrm>
            <a:off x="7848600" y="2819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118KB</a:t>
            </a:r>
          </a:p>
        </p:txBody>
      </p:sp>
      <p:sp>
        <p:nvSpPr>
          <p:cNvPr id="23656" name="Text Box 104"/>
          <p:cNvSpPr txBox="1">
            <a:spLocks noChangeArrowheads="1"/>
          </p:cNvSpPr>
          <p:nvPr/>
        </p:nvSpPr>
        <p:spPr bwMode="auto">
          <a:xfrm>
            <a:off x="7924800" y="3505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156KB</a:t>
            </a:r>
          </a:p>
        </p:txBody>
      </p:sp>
      <p:sp>
        <p:nvSpPr>
          <p:cNvPr id="23657" name="Text Box 105"/>
          <p:cNvSpPr txBox="1">
            <a:spLocks noChangeArrowheads="1"/>
          </p:cNvSpPr>
          <p:nvPr/>
        </p:nvSpPr>
        <p:spPr bwMode="auto">
          <a:xfrm>
            <a:off x="7848600" y="4038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196KB</a:t>
            </a:r>
          </a:p>
        </p:txBody>
      </p:sp>
      <p:sp>
        <p:nvSpPr>
          <p:cNvPr id="23658" name="Text Box 106"/>
          <p:cNvSpPr txBox="1">
            <a:spLocks noChangeArrowheads="1"/>
          </p:cNvSpPr>
          <p:nvPr/>
        </p:nvSpPr>
        <p:spPr bwMode="auto">
          <a:xfrm>
            <a:off x="7924800" y="4724400"/>
            <a:ext cx="990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256KB-1</a:t>
            </a:r>
          </a:p>
        </p:txBody>
      </p:sp>
      <p:sp>
        <p:nvSpPr>
          <p:cNvPr id="23659" name="Line 107"/>
          <p:cNvSpPr>
            <a:spLocks noChangeShapeType="1"/>
          </p:cNvSpPr>
          <p:nvPr/>
        </p:nvSpPr>
        <p:spPr bwMode="auto">
          <a:xfrm flipH="1">
            <a:off x="4938713" y="184482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60" name="Line 108"/>
          <p:cNvSpPr>
            <a:spLocks noChangeShapeType="1"/>
          </p:cNvSpPr>
          <p:nvPr/>
        </p:nvSpPr>
        <p:spPr bwMode="auto">
          <a:xfrm flipH="1">
            <a:off x="4932363" y="1844824"/>
            <a:ext cx="6350" cy="11523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61" name="Line 109"/>
          <p:cNvSpPr>
            <a:spLocks noChangeShapeType="1"/>
          </p:cNvSpPr>
          <p:nvPr/>
        </p:nvSpPr>
        <p:spPr bwMode="auto">
          <a:xfrm>
            <a:off x="4932363" y="29972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62" name="Line 110"/>
          <p:cNvSpPr>
            <a:spLocks noChangeShapeType="1"/>
          </p:cNvSpPr>
          <p:nvPr/>
        </p:nvSpPr>
        <p:spPr bwMode="auto">
          <a:xfrm>
            <a:off x="4932363" y="3212976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63" name="Line 111"/>
          <p:cNvSpPr>
            <a:spLocks noChangeShapeType="1"/>
          </p:cNvSpPr>
          <p:nvPr/>
        </p:nvSpPr>
        <p:spPr bwMode="auto">
          <a:xfrm>
            <a:off x="4932363" y="3186114"/>
            <a:ext cx="0" cy="10985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64" name="Line 112"/>
          <p:cNvSpPr>
            <a:spLocks noChangeShapeType="1"/>
          </p:cNvSpPr>
          <p:nvPr/>
        </p:nvSpPr>
        <p:spPr bwMode="auto">
          <a:xfrm>
            <a:off x="4932363" y="4293096"/>
            <a:ext cx="554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5BC-6CDF-A742-B777-3EAAFB1910C7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BD3A86-8BAD-D149-9988-46D12880DA46}"/>
              </a:ext>
            </a:extLst>
          </p:cNvPr>
          <p:cNvSpPr/>
          <p:nvPr/>
        </p:nvSpPr>
        <p:spPr>
          <a:xfrm>
            <a:off x="4192024" y="0"/>
            <a:ext cx="4938192" cy="5883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08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分配简单，合并相邻空闲区也比较容易</a:t>
            </a:r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查找总是从表首开始，前面空闲区被分割的很小时，满足分配要求的可能性较小，查找次数较多。</a:t>
            </a:r>
          </a:p>
          <a:p>
            <a:r>
              <a:rPr lang="zh-CN" altLang="en-US" dirty="0"/>
              <a:t> 解决方法 </a:t>
            </a:r>
          </a:p>
          <a:p>
            <a:pPr lvl="1"/>
            <a:r>
              <a:rPr lang="zh-CN" altLang="en-US" dirty="0"/>
              <a:t>对最先适配法稍加改进</a:t>
            </a:r>
            <a:r>
              <a:rPr lang="zh-CN" altLang="en-US" dirty="0">
                <a:sym typeface="Wingdings"/>
              </a:rPr>
              <a:t></a:t>
            </a:r>
            <a:r>
              <a:rPr lang="zh-CN" altLang="en-US" dirty="0"/>
              <a:t>循环最先适配法。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F83-5156-F44F-877A-390A45BD7FCD}" type="datetime5">
              <a:t>2020/11/4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3709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循环最先适配法</a:t>
            </a:r>
            <a:r>
              <a:rPr lang="en-US" altLang="zh-CN" dirty="0"/>
              <a:t>—Next Fit</a:t>
            </a:r>
            <a:endParaRPr lang="zh-CN" alt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算法思想</a:t>
            </a:r>
          </a:p>
          <a:p>
            <a:pPr lvl="1"/>
            <a:r>
              <a:rPr lang="zh-CN" altLang="en-US" dirty="0"/>
              <a:t>按分区先后次序，从上次分配的分区起查找（到最后分区时再回到开头），找到符合要求的第一个分区</a:t>
            </a:r>
          </a:p>
          <a:p>
            <a:r>
              <a:rPr lang="zh-CN" altLang="en-US" dirty="0"/>
              <a:t>特点</a:t>
            </a:r>
          </a:p>
          <a:p>
            <a:pPr lvl="1"/>
            <a:r>
              <a:rPr lang="zh-CN" altLang="en-US" dirty="0"/>
              <a:t>算法的分配和释放的时间性能较好，使空闲分区分布得更均匀，但较大的空闲分区不易保留。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504D"/>
                </a:solidFill>
              </a:rPr>
              <a:t>空闲区按顺序组织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BCDB-E64F-ED45-8CA8-A853F240120B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554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最佳适配算法</a:t>
            </a:r>
            <a:r>
              <a:rPr lang="en-US" altLang="zh-CN" dirty="0"/>
              <a:t>—Best Fit</a:t>
            </a:r>
            <a:endParaRPr lang="zh-CN" alt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算法思想</a:t>
            </a:r>
          </a:p>
          <a:p>
            <a:pPr lvl="1"/>
            <a:r>
              <a:rPr lang="zh-CN" altLang="en-US" dirty="0"/>
              <a:t>在所有大等于要求分配长度的空闲区中挑选一个最小的分区，即对该分区所要求分配的大小来说，是最合适的。</a:t>
            </a:r>
            <a:endParaRPr lang="en-US" altLang="zh-CN" dirty="0"/>
          </a:p>
          <a:p>
            <a:r>
              <a:rPr lang="zh-CN" altLang="en-US" dirty="0"/>
              <a:t>算法实现</a:t>
            </a:r>
          </a:p>
          <a:p>
            <a:pPr lvl="1"/>
            <a:r>
              <a:rPr lang="zh-CN" altLang="en-US" dirty="0">
                <a:solidFill>
                  <a:srgbClr val="C0504D"/>
                </a:solidFill>
              </a:rPr>
              <a:t>空闲区从小到大顺序组织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FD7E-7BC6-AE49-911D-C6BF3AC12FF7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742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91307"/>
              </p:ext>
            </p:extLst>
          </p:nvPr>
        </p:nvGraphicFramePr>
        <p:xfrm>
          <a:off x="1066800" y="304800"/>
          <a:ext cx="7188518" cy="477424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5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9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8625"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196KB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1(32KB)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1(32KB)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3(36KB)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2(40KB)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新的空闲分区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2(40KB)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4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31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775" name="Rectangle 79"/>
          <p:cNvSpPr>
            <a:spLocks noChangeArrowheads="1"/>
          </p:cNvSpPr>
          <p:nvPr/>
        </p:nvSpPr>
        <p:spPr bwMode="auto">
          <a:xfrm>
            <a:off x="152400" y="2111896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+mn-ea"/>
              </a:rPr>
              <a:t>118KB</a:t>
            </a:r>
          </a:p>
        </p:txBody>
      </p:sp>
      <p:sp>
        <p:nvSpPr>
          <p:cNvPr id="29776" name="Text Box 80"/>
          <p:cNvSpPr txBox="1">
            <a:spLocks noChangeArrowheads="1"/>
          </p:cNvSpPr>
          <p:nvPr/>
        </p:nvSpPr>
        <p:spPr bwMode="auto">
          <a:xfrm>
            <a:off x="0" y="1654696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accent2"/>
                </a:solidFill>
                <a:latin typeface="+mn-ea"/>
              </a:rPr>
              <a:t>链表头指针</a:t>
            </a:r>
          </a:p>
        </p:txBody>
      </p:sp>
      <p:sp>
        <p:nvSpPr>
          <p:cNvPr id="29777" name="Line 81"/>
          <p:cNvSpPr>
            <a:spLocks noChangeShapeType="1"/>
          </p:cNvSpPr>
          <p:nvPr/>
        </p:nvSpPr>
        <p:spPr bwMode="auto">
          <a:xfrm>
            <a:off x="838200" y="226429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78" name="Line 82"/>
          <p:cNvSpPr>
            <a:spLocks noChangeShapeType="1"/>
          </p:cNvSpPr>
          <p:nvPr/>
        </p:nvSpPr>
        <p:spPr bwMode="auto">
          <a:xfrm flipH="1">
            <a:off x="1371600" y="249289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79" name="Line 83"/>
          <p:cNvSpPr>
            <a:spLocks noChangeShapeType="1"/>
          </p:cNvSpPr>
          <p:nvPr/>
        </p:nvSpPr>
        <p:spPr bwMode="auto">
          <a:xfrm flipV="1">
            <a:off x="1371600" y="1196752"/>
            <a:ext cx="0" cy="13178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80" name="Line 84"/>
          <p:cNvSpPr>
            <a:spLocks noChangeShapeType="1"/>
          </p:cNvSpPr>
          <p:nvPr/>
        </p:nvSpPr>
        <p:spPr bwMode="auto">
          <a:xfrm>
            <a:off x="1371600" y="119675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81" name="Line 85"/>
          <p:cNvSpPr>
            <a:spLocks noChangeShapeType="1"/>
          </p:cNvSpPr>
          <p:nvPr/>
        </p:nvSpPr>
        <p:spPr bwMode="auto">
          <a:xfrm flipH="1">
            <a:off x="1143000" y="106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82" name="Line 86"/>
          <p:cNvSpPr>
            <a:spLocks noChangeShapeType="1"/>
          </p:cNvSpPr>
          <p:nvPr/>
        </p:nvSpPr>
        <p:spPr bwMode="auto">
          <a:xfrm>
            <a:off x="1143000" y="1066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83" name="Line 87"/>
          <p:cNvSpPr>
            <a:spLocks noChangeShapeType="1"/>
          </p:cNvSpPr>
          <p:nvPr/>
        </p:nvSpPr>
        <p:spPr bwMode="auto">
          <a:xfrm>
            <a:off x="11430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84" name="Text Box 88"/>
          <p:cNvSpPr txBox="1">
            <a:spLocks noChangeArrowheads="1"/>
          </p:cNvSpPr>
          <p:nvPr/>
        </p:nvSpPr>
        <p:spPr bwMode="auto">
          <a:xfrm>
            <a:off x="4038600" y="228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0</a:t>
            </a:r>
          </a:p>
        </p:txBody>
      </p:sp>
      <p:sp>
        <p:nvSpPr>
          <p:cNvPr id="29785" name="Text Box 89"/>
          <p:cNvSpPr txBox="1">
            <a:spLocks noChangeArrowheads="1"/>
          </p:cNvSpPr>
          <p:nvPr/>
        </p:nvSpPr>
        <p:spPr bwMode="auto">
          <a:xfrm>
            <a:off x="3962400" y="609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+mn-ea"/>
              </a:rPr>
              <a:t>40KB</a:t>
            </a:r>
          </a:p>
        </p:txBody>
      </p:sp>
      <p:sp>
        <p:nvSpPr>
          <p:cNvPr id="29786" name="Text Box 90"/>
          <p:cNvSpPr txBox="1">
            <a:spLocks noChangeArrowheads="1"/>
          </p:cNvSpPr>
          <p:nvPr/>
        </p:nvSpPr>
        <p:spPr bwMode="auto">
          <a:xfrm>
            <a:off x="4038600" y="16764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+mn-ea"/>
              </a:rPr>
              <a:t>86KB</a:t>
            </a:r>
          </a:p>
        </p:txBody>
      </p:sp>
      <p:sp>
        <p:nvSpPr>
          <p:cNvPr id="29787" name="Text Box 91"/>
          <p:cNvSpPr txBox="1">
            <a:spLocks noChangeArrowheads="1"/>
          </p:cNvSpPr>
          <p:nvPr/>
        </p:nvSpPr>
        <p:spPr bwMode="auto">
          <a:xfrm>
            <a:off x="3962400" y="20574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+mn-ea"/>
              </a:rPr>
              <a:t>118KB</a:t>
            </a:r>
          </a:p>
        </p:txBody>
      </p:sp>
      <p:sp>
        <p:nvSpPr>
          <p:cNvPr id="29788" name="Text Box 92"/>
          <p:cNvSpPr txBox="1">
            <a:spLocks noChangeArrowheads="1"/>
          </p:cNvSpPr>
          <p:nvPr/>
        </p:nvSpPr>
        <p:spPr bwMode="auto">
          <a:xfrm>
            <a:off x="3962400" y="2895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+mn-ea"/>
              </a:rPr>
              <a:t>156KB</a:t>
            </a:r>
          </a:p>
        </p:txBody>
      </p:sp>
      <p:sp>
        <p:nvSpPr>
          <p:cNvPr id="29789" name="Text Box 93"/>
          <p:cNvSpPr txBox="1">
            <a:spLocks noChangeArrowheads="1"/>
          </p:cNvSpPr>
          <p:nvPr/>
        </p:nvSpPr>
        <p:spPr bwMode="auto">
          <a:xfrm>
            <a:off x="3962400" y="33528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+mn-ea"/>
              </a:rPr>
              <a:t>196KB</a:t>
            </a:r>
          </a:p>
        </p:txBody>
      </p:sp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3962400" y="4343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+mn-ea"/>
              </a:rPr>
              <a:t>256KB-1</a:t>
            </a:r>
          </a:p>
        </p:txBody>
      </p:sp>
      <p:sp>
        <p:nvSpPr>
          <p:cNvPr id="29791" name="Rectangle 95"/>
          <p:cNvSpPr>
            <a:spLocks noChangeArrowheads="1"/>
          </p:cNvSpPr>
          <p:nvPr/>
        </p:nvSpPr>
        <p:spPr bwMode="auto">
          <a:xfrm>
            <a:off x="4876800" y="2407418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+mn-ea"/>
              </a:rPr>
              <a:t>154KB</a:t>
            </a:r>
          </a:p>
        </p:txBody>
      </p:sp>
      <p:sp>
        <p:nvSpPr>
          <p:cNvPr id="29792" name="Text Box 96"/>
          <p:cNvSpPr txBox="1">
            <a:spLocks noChangeArrowheads="1"/>
          </p:cNvSpPr>
          <p:nvPr/>
        </p:nvSpPr>
        <p:spPr bwMode="auto">
          <a:xfrm>
            <a:off x="4724400" y="2026418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chemeClr val="accent2"/>
                </a:solidFill>
                <a:latin typeface="+mn-ea"/>
              </a:rPr>
              <a:t>链表头指针</a:t>
            </a:r>
          </a:p>
        </p:txBody>
      </p:sp>
      <p:sp>
        <p:nvSpPr>
          <p:cNvPr id="29793" name="Line 97"/>
          <p:cNvSpPr>
            <a:spLocks noChangeShapeType="1"/>
          </p:cNvSpPr>
          <p:nvPr/>
        </p:nvSpPr>
        <p:spPr bwMode="auto">
          <a:xfrm>
            <a:off x="5638800" y="263601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94" name="Line 98"/>
          <p:cNvSpPr>
            <a:spLocks noChangeShapeType="1"/>
          </p:cNvSpPr>
          <p:nvPr/>
        </p:nvSpPr>
        <p:spPr bwMode="auto">
          <a:xfrm flipH="1">
            <a:off x="6019800" y="292494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95" name="Line 99"/>
          <p:cNvSpPr>
            <a:spLocks noChangeShapeType="1"/>
          </p:cNvSpPr>
          <p:nvPr/>
        </p:nvSpPr>
        <p:spPr bwMode="auto">
          <a:xfrm flipV="1">
            <a:off x="6019800" y="1268760"/>
            <a:ext cx="0" cy="16561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96" name="Line 100"/>
          <p:cNvSpPr>
            <a:spLocks noChangeShapeType="1"/>
          </p:cNvSpPr>
          <p:nvPr/>
        </p:nvSpPr>
        <p:spPr bwMode="auto">
          <a:xfrm>
            <a:off x="6019800" y="12687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97" name="Line 101"/>
          <p:cNvSpPr>
            <a:spLocks noChangeShapeType="1"/>
          </p:cNvSpPr>
          <p:nvPr/>
        </p:nvSpPr>
        <p:spPr bwMode="auto">
          <a:xfrm flipH="1">
            <a:off x="5867400" y="106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98" name="Line 102"/>
          <p:cNvSpPr>
            <a:spLocks noChangeShapeType="1"/>
          </p:cNvSpPr>
          <p:nvPr/>
        </p:nvSpPr>
        <p:spPr bwMode="auto">
          <a:xfrm>
            <a:off x="5867400" y="1066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99" name="Line 103"/>
          <p:cNvSpPr>
            <a:spLocks noChangeShapeType="1"/>
          </p:cNvSpPr>
          <p:nvPr/>
        </p:nvSpPr>
        <p:spPr bwMode="auto">
          <a:xfrm>
            <a:off x="58674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800" name="Text Box 104"/>
          <p:cNvSpPr txBox="1">
            <a:spLocks noChangeArrowheads="1"/>
          </p:cNvSpPr>
          <p:nvPr/>
        </p:nvSpPr>
        <p:spPr bwMode="auto">
          <a:xfrm>
            <a:off x="8305800" y="152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0</a:t>
            </a:r>
          </a:p>
        </p:txBody>
      </p:sp>
      <p:sp>
        <p:nvSpPr>
          <p:cNvPr id="29801" name="Text Box 105"/>
          <p:cNvSpPr txBox="1">
            <a:spLocks noChangeArrowheads="1"/>
          </p:cNvSpPr>
          <p:nvPr/>
        </p:nvSpPr>
        <p:spPr bwMode="auto">
          <a:xfrm>
            <a:off x="8229600" y="6096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+mn-ea"/>
              </a:rPr>
              <a:t>40KB</a:t>
            </a:r>
          </a:p>
        </p:txBody>
      </p:sp>
      <p:sp>
        <p:nvSpPr>
          <p:cNvPr id="29802" name="Text Box 106"/>
          <p:cNvSpPr txBox="1">
            <a:spLocks noChangeArrowheads="1"/>
          </p:cNvSpPr>
          <p:nvPr/>
        </p:nvSpPr>
        <p:spPr bwMode="auto">
          <a:xfrm>
            <a:off x="8229600" y="1600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86KB</a:t>
            </a:r>
          </a:p>
        </p:txBody>
      </p:sp>
      <p:sp>
        <p:nvSpPr>
          <p:cNvPr id="29803" name="Text Box 107"/>
          <p:cNvSpPr txBox="1">
            <a:spLocks noChangeArrowheads="1"/>
          </p:cNvSpPr>
          <p:nvPr/>
        </p:nvSpPr>
        <p:spPr bwMode="auto">
          <a:xfrm>
            <a:off x="8229600" y="2133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118KB</a:t>
            </a:r>
          </a:p>
        </p:txBody>
      </p:sp>
      <p:sp>
        <p:nvSpPr>
          <p:cNvPr id="29804" name="Text Box 108"/>
          <p:cNvSpPr txBox="1">
            <a:spLocks noChangeArrowheads="1"/>
          </p:cNvSpPr>
          <p:nvPr/>
        </p:nvSpPr>
        <p:spPr bwMode="auto">
          <a:xfrm>
            <a:off x="8229600" y="2514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154KB</a:t>
            </a:r>
          </a:p>
        </p:txBody>
      </p:sp>
      <p:sp>
        <p:nvSpPr>
          <p:cNvPr id="29805" name="Text Box 109"/>
          <p:cNvSpPr txBox="1">
            <a:spLocks noChangeArrowheads="1"/>
          </p:cNvSpPr>
          <p:nvPr/>
        </p:nvSpPr>
        <p:spPr bwMode="auto">
          <a:xfrm>
            <a:off x="8229600" y="3276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156KB</a:t>
            </a:r>
          </a:p>
        </p:txBody>
      </p:sp>
      <p:sp>
        <p:nvSpPr>
          <p:cNvPr id="29806" name="Text Box 110"/>
          <p:cNvSpPr txBox="1">
            <a:spLocks noChangeArrowheads="1"/>
          </p:cNvSpPr>
          <p:nvPr/>
        </p:nvSpPr>
        <p:spPr bwMode="auto">
          <a:xfrm>
            <a:off x="8229600" y="3733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196KB</a:t>
            </a:r>
          </a:p>
        </p:txBody>
      </p:sp>
      <p:sp>
        <p:nvSpPr>
          <p:cNvPr id="29807" name="Text Box 111"/>
          <p:cNvSpPr txBox="1">
            <a:spLocks noChangeArrowheads="1"/>
          </p:cNvSpPr>
          <p:nvPr/>
        </p:nvSpPr>
        <p:spPr bwMode="auto">
          <a:xfrm>
            <a:off x="8229600" y="4876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+mn-ea"/>
              </a:rPr>
              <a:t>256KB-1</a:t>
            </a:r>
          </a:p>
        </p:txBody>
      </p:sp>
      <p:sp>
        <p:nvSpPr>
          <p:cNvPr id="29808" name="Text Box 112"/>
          <p:cNvSpPr txBox="1">
            <a:spLocks noChangeArrowheads="1"/>
          </p:cNvSpPr>
          <p:nvPr/>
        </p:nvSpPr>
        <p:spPr bwMode="auto">
          <a:xfrm>
            <a:off x="838200" y="48768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+mn-ea"/>
            </a:endParaRPr>
          </a:p>
        </p:txBody>
      </p:sp>
      <p:sp>
        <p:nvSpPr>
          <p:cNvPr id="29809" name="Text Box 113"/>
          <p:cNvSpPr txBox="1">
            <a:spLocks noChangeArrowheads="1"/>
          </p:cNvSpPr>
          <p:nvPr/>
        </p:nvSpPr>
        <p:spPr bwMode="auto">
          <a:xfrm>
            <a:off x="609600" y="5257800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+mn-ea"/>
            </a:endParaRPr>
          </a:p>
        </p:txBody>
      </p:sp>
      <p:sp>
        <p:nvSpPr>
          <p:cNvPr id="29810" name="Text Box 114"/>
          <p:cNvSpPr txBox="1">
            <a:spLocks noChangeArrowheads="1"/>
          </p:cNvSpPr>
          <p:nvPr/>
        </p:nvSpPr>
        <p:spPr bwMode="auto">
          <a:xfrm>
            <a:off x="990600" y="52578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+mn-ea"/>
              </a:rPr>
              <a:t>(a)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作业</a:t>
            </a:r>
            <a:r>
              <a:rPr lang="en-US" altLang="zh-CN" dirty="0">
                <a:solidFill>
                  <a:schemeClr val="hlink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未进入内存之前</a:t>
            </a:r>
          </a:p>
        </p:txBody>
      </p:sp>
      <p:sp>
        <p:nvSpPr>
          <p:cNvPr id="29811" name="Text Box 115"/>
          <p:cNvSpPr txBox="1">
            <a:spLocks noChangeArrowheads="1"/>
          </p:cNvSpPr>
          <p:nvPr/>
        </p:nvSpPr>
        <p:spPr bwMode="auto">
          <a:xfrm>
            <a:off x="5791200" y="52578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+mn-ea"/>
              </a:rPr>
              <a:t>(b)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作业</a:t>
            </a:r>
            <a:r>
              <a:rPr lang="en-US" altLang="zh-CN" dirty="0">
                <a:solidFill>
                  <a:schemeClr val="hlink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进入内存之后</a:t>
            </a:r>
          </a:p>
        </p:txBody>
      </p:sp>
      <p:sp>
        <p:nvSpPr>
          <p:cNvPr id="29812" name="Text Box 116"/>
          <p:cNvSpPr txBox="1">
            <a:spLocks noChangeArrowheads="1"/>
          </p:cNvSpPr>
          <p:nvPr/>
        </p:nvSpPr>
        <p:spPr bwMode="auto">
          <a:xfrm>
            <a:off x="1676400" y="591244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最佳适配算法的空闲分区链表组织形式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5DF7-B740-8247-893C-69602B41BD59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151368E-B87A-7C40-A4DB-78A95007BED3}"/>
              </a:ext>
            </a:extLst>
          </p:cNvPr>
          <p:cNvSpPr/>
          <p:nvPr/>
        </p:nvSpPr>
        <p:spPr>
          <a:xfrm>
            <a:off x="4800599" y="0"/>
            <a:ext cx="4356259" cy="5883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9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75" grpId="0" animBg="1"/>
      <p:bldP spid="29776" grpId="0"/>
      <p:bldP spid="29777" grpId="0" animBg="1"/>
      <p:bldP spid="29778" grpId="0" animBg="1"/>
      <p:bldP spid="29779" grpId="0" animBg="1"/>
      <p:bldP spid="29780" grpId="0" animBg="1"/>
      <p:bldP spid="29781" grpId="0" animBg="1"/>
      <p:bldP spid="29782" grpId="0" animBg="1"/>
      <p:bldP spid="29783" grpId="0" animBg="1"/>
      <p:bldP spid="29784" grpId="0"/>
      <p:bldP spid="29785" grpId="0"/>
      <p:bldP spid="29786" grpId="0"/>
      <p:bldP spid="29787" grpId="0"/>
      <p:bldP spid="29788" grpId="0"/>
      <p:bldP spid="29789" grpId="0"/>
      <p:bldP spid="29790" grpId="0"/>
      <p:bldP spid="29791" grpId="0" animBg="1"/>
      <p:bldP spid="29792" grpId="0"/>
      <p:bldP spid="29793" grpId="0" animBg="1"/>
      <p:bldP spid="29794" grpId="0" animBg="1"/>
      <p:bldP spid="29795" grpId="0" animBg="1"/>
      <p:bldP spid="29796" grpId="0" animBg="1"/>
      <p:bldP spid="29797" grpId="0" animBg="1"/>
      <p:bldP spid="29798" grpId="0" animBg="1"/>
      <p:bldP spid="29799" grpId="0" animBg="1"/>
      <p:bldP spid="29800" grpId="0"/>
      <p:bldP spid="29801" grpId="0"/>
      <p:bldP spid="29802" grpId="0"/>
      <p:bldP spid="29803" grpId="0"/>
      <p:bldP spid="29804" grpId="0"/>
      <p:bldP spid="29805" grpId="0"/>
      <p:bldP spid="29806" grpId="0"/>
      <p:bldP spid="29807" grpId="0"/>
      <p:bldP spid="29810" grpId="0"/>
      <p:bldP spid="29811" grpId="0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较大的空闲分区可以被保留</a:t>
            </a:r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空闲区按大小而不是按地址顺序排列，因此释放时，要在整个链表上搜索地址相邻的空闲区，合并后，插入到合适的位置。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E8F2-2B2C-0144-AE07-B61797ECA847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30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最差适配算法</a:t>
            </a:r>
            <a:r>
              <a:rPr lang="en-US" altLang="zh-CN" dirty="0"/>
              <a:t>—Worst Fit</a:t>
            </a:r>
            <a:endParaRPr lang="zh-CN" alt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算法思想</a:t>
            </a:r>
          </a:p>
          <a:p>
            <a:pPr lvl="1"/>
            <a:r>
              <a:rPr lang="zh-CN" altLang="en-US" dirty="0"/>
              <a:t>分区时取所有空闲区中最大的一块，必要时拆分形成</a:t>
            </a:r>
            <a:r>
              <a:rPr lang="en-US" altLang="zh-CN" dirty="0"/>
              <a:t>2</a:t>
            </a:r>
            <a:r>
              <a:rPr lang="zh-CN" altLang="en-US" dirty="0"/>
              <a:t>个块，一个选用，一个形成新空闲块。</a:t>
            </a:r>
          </a:p>
          <a:p>
            <a:r>
              <a:rPr lang="zh-CN" altLang="en-US" dirty="0"/>
              <a:t>算法实现</a:t>
            </a:r>
          </a:p>
          <a:p>
            <a:pPr lvl="1"/>
            <a:r>
              <a:rPr lang="zh-CN" altLang="en-US" dirty="0">
                <a:solidFill>
                  <a:srgbClr val="C0504D"/>
                </a:solidFill>
              </a:rPr>
              <a:t>空闲区按由大到小排序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376-6601-CE46-84C8-DC23207786AD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008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89583"/>
              </p:ext>
            </p:extLst>
          </p:nvPr>
        </p:nvGraphicFramePr>
        <p:xfrm>
          <a:off x="1295400" y="381000"/>
          <a:ext cx="6883717" cy="430593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1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1(32KB)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1(32KB)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232KB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5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2(40KB)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2(40KB)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3(36KB)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82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新的空闲分区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228600" y="3115816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+mn-ea"/>
              </a:rPr>
              <a:t>196KB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4800600" y="743744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+mn-ea"/>
              </a:rPr>
              <a:t>40KB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0" y="2658616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+mn-ea"/>
              </a:rPr>
              <a:t>链表头指针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4572000" y="18864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+mn-ea"/>
              </a:rPr>
              <a:t>链表头指针</a:t>
            </a:r>
          </a:p>
        </p:txBody>
      </p:sp>
      <p:sp>
        <p:nvSpPr>
          <p:cNvPr id="33876" name="Line 84"/>
          <p:cNvSpPr>
            <a:spLocks noChangeShapeType="1"/>
          </p:cNvSpPr>
          <p:nvPr/>
        </p:nvSpPr>
        <p:spPr bwMode="auto">
          <a:xfrm>
            <a:off x="5562600" y="90872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77" name="Line 85"/>
          <p:cNvSpPr>
            <a:spLocks noChangeShapeType="1"/>
          </p:cNvSpPr>
          <p:nvPr/>
        </p:nvSpPr>
        <p:spPr bwMode="auto">
          <a:xfrm flipH="1">
            <a:off x="5638800" y="112474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78" name="Line 86"/>
          <p:cNvSpPr>
            <a:spLocks noChangeShapeType="1"/>
          </p:cNvSpPr>
          <p:nvPr/>
        </p:nvSpPr>
        <p:spPr bwMode="auto">
          <a:xfrm>
            <a:off x="5638800" y="1124744"/>
            <a:ext cx="0" cy="100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79" name="Line 87"/>
          <p:cNvSpPr>
            <a:spLocks noChangeShapeType="1"/>
          </p:cNvSpPr>
          <p:nvPr/>
        </p:nvSpPr>
        <p:spPr bwMode="auto">
          <a:xfrm>
            <a:off x="5638800" y="213285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0" name="Line 88"/>
          <p:cNvSpPr>
            <a:spLocks noChangeShapeType="1"/>
          </p:cNvSpPr>
          <p:nvPr/>
        </p:nvSpPr>
        <p:spPr bwMode="auto">
          <a:xfrm flipH="1">
            <a:off x="5562600" y="234888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1" name="Line 89"/>
          <p:cNvSpPr>
            <a:spLocks noChangeShapeType="1"/>
          </p:cNvSpPr>
          <p:nvPr/>
        </p:nvSpPr>
        <p:spPr bwMode="auto">
          <a:xfrm>
            <a:off x="5562600" y="2348880"/>
            <a:ext cx="0" cy="1689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2" name="Line 90"/>
          <p:cNvSpPr>
            <a:spLocks noChangeShapeType="1"/>
          </p:cNvSpPr>
          <p:nvPr/>
        </p:nvSpPr>
        <p:spPr bwMode="auto">
          <a:xfrm>
            <a:off x="55626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3" name="Line 91"/>
          <p:cNvSpPr>
            <a:spLocks noChangeShapeType="1"/>
          </p:cNvSpPr>
          <p:nvPr/>
        </p:nvSpPr>
        <p:spPr bwMode="auto">
          <a:xfrm>
            <a:off x="1143000" y="334441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4" name="Line 92"/>
          <p:cNvSpPr>
            <a:spLocks noChangeShapeType="1"/>
          </p:cNvSpPr>
          <p:nvPr/>
        </p:nvSpPr>
        <p:spPr bwMode="auto">
          <a:xfrm flipH="1">
            <a:off x="1295400" y="364502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5" name="Line 93"/>
          <p:cNvSpPr>
            <a:spLocks noChangeShapeType="1"/>
          </p:cNvSpPr>
          <p:nvPr/>
        </p:nvSpPr>
        <p:spPr bwMode="auto">
          <a:xfrm flipV="1">
            <a:off x="1295400" y="990600"/>
            <a:ext cx="0" cy="2654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6" name="Line 94"/>
          <p:cNvSpPr>
            <a:spLocks noChangeShapeType="1"/>
          </p:cNvSpPr>
          <p:nvPr/>
        </p:nvSpPr>
        <p:spPr bwMode="auto">
          <a:xfrm>
            <a:off x="1295400" y="99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7" name="Line 95"/>
          <p:cNvSpPr>
            <a:spLocks noChangeShapeType="1"/>
          </p:cNvSpPr>
          <p:nvPr/>
        </p:nvSpPr>
        <p:spPr bwMode="auto">
          <a:xfrm flipH="1">
            <a:off x="1447800" y="112474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8" name="Line 96"/>
          <p:cNvSpPr>
            <a:spLocks noChangeShapeType="1"/>
          </p:cNvSpPr>
          <p:nvPr/>
        </p:nvSpPr>
        <p:spPr bwMode="auto">
          <a:xfrm>
            <a:off x="1447800" y="1124744"/>
            <a:ext cx="0" cy="1161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9" name="Line 97"/>
          <p:cNvSpPr>
            <a:spLocks noChangeShapeType="1"/>
          </p:cNvSpPr>
          <p:nvPr/>
        </p:nvSpPr>
        <p:spPr bwMode="auto">
          <a:xfrm>
            <a:off x="14478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4038600" y="22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0</a:t>
            </a:r>
          </a:p>
        </p:txBody>
      </p:sp>
      <p:sp>
        <p:nvSpPr>
          <p:cNvPr id="33891" name="Text Box 99"/>
          <p:cNvSpPr txBox="1">
            <a:spLocks noChangeArrowheads="1"/>
          </p:cNvSpPr>
          <p:nvPr/>
        </p:nvSpPr>
        <p:spPr bwMode="auto">
          <a:xfrm>
            <a:off x="3962400" y="609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40KB</a:t>
            </a:r>
          </a:p>
        </p:txBody>
      </p:sp>
      <p:sp>
        <p:nvSpPr>
          <p:cNvPr id="33892" name="Text Box 100"/>
          <p:cNvSpPr txBox="1">
            <a:spLocks noChangeArrowheads="1"/>
          </p:cNvSpPr>
          <p:nvPr/>
        </p:nvSpPr>
        <p:spPr bwMode="auto">
          <a:xfrm>
            <a:off x="3962400" y="1371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86KB</a:t>
            </a:r>
          </a:p>
        </p:txBody>
      </p:sp>
      <p:sp>
        <p:nvSpPr>
          <p:cNvPr id="33893" name="Text Box 101"/>
          <p:cNvSpPr txBox="1">
            <a:spLocks noChangeArrowheads="1"/>
          </p:cNvSpPr>
          <p:nvPr/>
        </p:nvSpPr>
        <p:spPr bwMode="auto">
          <a:xfrm>
            <a:off x="3886200" y="1828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118KB</a:t>
            </a:r>
          </a:p>
        </p:txBody>
      </p: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3962400" y="2743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156KB</a:t>
            </a: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3962400" y="3200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196KB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3962400" y="3962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256KB-1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8077200" y="45720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+mn-ea"/>
              </a:rPr>
              <a:t>256KB-1</a:t>
            </a:r>
          </a:p>
        </p:txBody>
      </p:sp>
      <p:sp>
        <p:nvSpPr>
          <p:cNvPr id="33898" name="Text Box 106"/>
          <p:cNvSpPr txBox="1">
            <a:spLocks noChangeArrowheads="1"/>
          </p:cNvSpPr>
          <p:nvPr/>
        </p:nvSpPr>
        <p:spPr bwMode="auto">
          <a:xfrm>
            <a:off x="8153400" y="3581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232KB</a:t>
            </a:r>
          </a:p>
        </p:txBody>
      </p:sp>
      <p:sp>
        <p:nvSpPr>
          <p:cNvPr id="33899" name="Text Box 107"/>
          <p:cNvSpPr txBox="1">
            <a:spLocks noChangeArrowheads="1"/>
          </p:cNvSpPr>
          <p:nvPr/>
        </p:nvSpPr>
        <p:spPr bwMode="auto">
          <a:xfrm>
            <a:off x="8077200" y="3124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196KB</a:t>
            </a:r>
          </a:p>
        </p:txBody>
      </p:sp>
      <p:sp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8077200" y="2743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156KB</a:t>
            </a:r>
          </a:p>
        </p:txBody>
      </p:sp>
      <p:sp>
        <p:nvSpPr>
          <p:cNvPr id="33901" name="Text Box 109"/>
          <p:cNvSpPr txBox="1">
            <a:spLocks noChangeArrowheads="1"/>
          </p:cNvSpPr>
          <p:nvPr/>
        </p:nvSpPr>
        <p:spPr bwMode="auto">
          <a:xfrm>
            <a:off x="8077200" y="1905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118KB</a:t>
            </a:r>
          </a:p>
        </p:txBody>
      </p:sp>
      <p:sp>
        <p:nvSpPr>
          <p:cNvPr id="33902" name="Text Box 110"/>
          <p:cNvSpPr txBox="1">
            <a:spLocks noChangeArrowheads="1"/>
          </p:cNvSpPr>
          <p:nvPr/>
        </p:nvSpPr>
        <p:spPr bwMode="auto">
          <a:xfrm>
            <a:off x="8153400" y="1447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86KB</a:t>
            </a:r>
          </a:p>
        </p:txBody>
      </p:sp>
      <p:sp>
        <p:nvSpPr>
          <p:cNvPr id="33903" name="Text Box 111"/>
          <p:cNvSpPr txBox="1">
            <a:spLocks noChangeArrowheads="1"/>
          </p:cNvSpPr>
          <p:nvPr/>
        </p:nvSpPr>
        <p:spPr bwMode="auto">
          <a:xfrm>
            <a:off x="8153400" y="609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40KB</a:t>
            </a:r>
          </a:p>
        </p:txBody>
      </p:sp>
      <p:sp>
        <p:nvSpPr>
          <p:cNvPr id="33904" name="Text Box 112"/>
          <p:cNvSpPr txBox="1">
            <a:spLocks noChangeArrowheads="1"/>
          </p:cNvSpPr>
          <p:nvPr/>
        </p:nvSpPr>
        <p:spPr bwMode="auto">
          <a:xfrm>
            <a:off x="8229600" y="304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0</a:t>
            </a:r>
          </a:p>
        </p:txBody>
      </p:sp>
      <p:sp>
        <p:nvSpPr>
          <p:cNvPr id="33905" name="Text Box 113"/>
          <p:cNvSpPr txBox="1">
            <a:spLocks noChangeArrowheads="1"/>
          </p:cNvSpPr>
          <p:nvPr/>
        </p:nvSpPr>
        <p:spPr bwMode="auto">
          <a:xfrm>
            <a:off x="971550" y="4868863"/>
            <a:ext cx="3048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+mn-ea"/>
              </a:rPr>
              <a:t>(a)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作业</a:t>
            </a:r>
            <a:r>
              <a:rPr lang="en-US" altLang="zh-CN" dirty="0">
                <a:solidFill>
                  <a:schemeClr val="hlink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未进入内存之前</a:t>
            </a:r>
          </a:p>
          <a:p>
            <a:pPr>
              <a:spcBef>
                <a:spcPct val="50000"/>
              </a:spcBef>
            </a:pPr>
            <a:endParaRPr lang="en-US" altLang="zh-CN" dirty="0">
              <a:solidFill>
                <a:schemeClr val="hlink"/>
              </a:solidFill>
              <a:latin typeface="+mn-ea"/>
            </a:endParaRPr>
          </a:p>
        </p:txBody>
      </p:sp>
      <p:sp>
        <p:nvSpPr>
          <p:cNvPr id="33906" name="Text Box 114"/>
          <p:cNvSpPr txBox="1">
            <a:spLocks noChangeArrowheads="1"/>
          </p:cNvSpPr>
          <p:nvPr/>
        </p:nvSpPr>
        <p:spPr bwMode="auto">
          <a:xfrm>
            <a:off x="5638800" y="4876800"/>
            <a:ext cx="2590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+mn-ea"/>
              </a:rPr>
              <a:t>(b)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作业</a:t>
            </a:r>
            <a:r>
              <a:rPr lang="en-US" altLang="zh-CN" dirty="0">
                <a:solidFill>
                  <a:schemeClr val="hlink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进入内存之后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+mn-ea"/>
            </a:endParaRPr>
          </a:p>
        </p:txBody>
      </p:sp>
      <p:sp>
        <p:nvSpPr>
          <p:cNvPr id="33907" name="Text Box 115"/>
          <p:cNvSpPr txBox="1">
            <a:spLocks noChangeArrowheads="1"/>
          </p:cNvSpPr>
          <p:nvPr/>
        </p:nvSpPr>
        <p:spPr bwMode="auto">
          <a:xfrm>
            <a:off x="1187450" y="5589588"/>
            <a:ext cx="628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最差适配算法的空闲分区链表组织形式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699-175E-8E42-A4E6-17AA7A2C20CA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109CD6-CA23-3543-9193-3289CAEF5D72}"/>
              </a:ext>
            </a:extLst>
          </p:cNvPr>
          <p:cNvSpPr/>
          <p:nvPr/>
        </p:nvSpPr>
        <p:spPr>
          <a:xfrm>
            <a:off x="4800599" y="1"/>
            <a:ext cx="4356259" cy="5199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55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2" grpId="0" animBg="1"/>
      <p:bldP spid="33873" grpId="0" animBg="1"/>
      <p:bldP spid="33874" grpId="0"/>
      <p:bldP spid="33875" grpId="0"/>
      <p:bldP spid="33876" grpId="0" animBg="1"/>
      <p:bldP spid="33877" grpId="0" animBg="1"/>
      <p:bldP spid="33878" grpId="0" animBg="1"/>
      <p:bldP spid="33879" grpId="0" animBg="1"/>
      <p:bldP spid="33880" grpId="0" animBg="1"/>
      <p:bldP spid="33881" grpId="0" animBg="1"/>
      <p:bldP spid="33882" grpId="0" animBg="1"/>
      <p:bldP spid="33883" grpId="0" animBg="1"/>
      <p:bldP spid="33884" grpId="0" animBg="1"/>
      <p:bldP spid="33885" grpId="0" animBg="1"/>
      <p:bldP spid="33886" grpId="0" animBg="1"/>
      <p:bldP spid="33887" grpId="0" animBg="1"/>
      <p:bldP spid="33888" grpId="0" animBg="1"/>
      <p:bldP spid="33889" grpId="0" animBg="1"/>
      <p:bldP spid="33890" grpId="0"/>
      <p:bldP spid="33891" grpId="0"/>
      <p:bldP spid="33892" grpId="0"/>
      <p:bldP spid="33893" grpId="0"/>
      <p:bldP spid="33894" grpId="0"/>
      <p:bldP spid="33895" grpId="0"/>
      <p:bldP spid="33896" grpId="0"/>
      <p:bldP spid="33897" grpId="0"/>
      <p:bldP spid="33898" grpId="0"/>
      <p:bldP spid="33899" grpId="0"/>
      <p:bldP spid="33900" grpId="0"/>
      <p:bldP spid="33901" grpId="0"/>
      <p:bldP spid="33902" grpId="0"/>
      <p:bldP spid="33903" grpId="0"/>
      <p:bldP spid="33904" grpId="0"/>
      <p:bldP spid="33905" grpId="0"/>
      <p:bldP spid="33906" grpId="0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分配时，只需查找一次，就可成功，分配算法很快。</a:t>
            </a:r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最后剩余分区会越来越小，无法运行大程序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F6C8-6B88-FA41-887C-D10A85A888FE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62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6A3-F004-6C45-AB82-FC22CD47044B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0"/>
            <a:ext cx="5968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8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单一连续分配 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基本思想</a:t>
            </a:r>
          </a:p>
          <a:p>
            <a:pPr lvl="1"/>
            <a:r>
              <a:rPr lang="zh-CN" altLang="en-US" dirty="0"/>
              <a:t>整个内存空间分成系统区和用户区，系统区给操作系统使用，用户区给用户使用。</a:t>
            </a:r>
            <a:endParaRPr lang="en-US" altLang="zh-CN" dirty="0"/>
          </a:p>
          <a:p>
            <a:pPr lvl="1"/>
            <a:r>
              <a:rPr lang="zh-CN" altLang="en-US" dirty="0"/>
              <a:t>用户区分配给一个进程</a:t>
            </a:r>
          </a:p>
          <a:p>
            <a:r>
              <a:rPr lang="zh-CN" altLang="en-US" dirty="0"/>
              <a:t>适用场合</a:t>
            </a:r>
          </a:p>
          <a:p>
            <a:pPr lvl="1"/>
            <a:r>
              <a:rPr lang="zh-CN" altLang="en-US" dirty="0"/>
              <a:t>最简单，适用于单用户、单任务</a:t>
            </a:r>
            <a:r>
              <a:rPr lang="en-US" altLang="zh-CN" dirty="0"/>
              <a:t>OS</a:t>
            </a:r>
          </a:p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易于管理</a:t>
            </a:r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对内存空间需求少的程序，造成内存浪费；</a:t>
            </a:r>
            <a:endParaRPr lang="en-US" altLang="zh-CN" dirty="0"/>
          </a:p>
          <a:p>
            <a:pPr lvl="1"/>
            <a:r>
              <a:rPr lang="zh-CN" altLang="en-US" dirty="0"/>
              <a:t>程序全部装入，很少使用的程序部分也占用内存。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0EFA-96E8-CE4C-86D1-417C33866711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3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伙伴系统</a:t>
            </a:r>
            <a:r>
              <a:rPr lang="en-US" altLang="zh-CN" dirty="0"/>
              <a:t>—Buddy System</a:t>
            </a:r>
            <a:r>
              <a:rPr lang="zh-CN" altLang="en-US" dirty="0"/>
              <a:t>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按照页面组织为块（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次幂个页面）</a:t>
            </a:r>
            <a:endParaRPr lang="en-US" altLang="zh-CN" dirty="0"/>
          </a:p>
          <a:p>
            <a:r>
              <a:rPr lang="zh-CN" altLang="en-US" dirty="0"/>
              <a:t>申请时对半拆分，直到能够容纳申请量，空闲的放入新队列</a:t>
            </a:r>
            <a:endParaRPr lang="en-US" altLang="zh-CN" dirty="0"/>
          </a:p>
          <a:p>
            <a:r>
              <a:rPr lang="zh-CN" altLang="en-US" dirty="0"/>
              <a:t>释放回收时合并：尺寸相同</a:t>
            </a:r>
            <a:endParaRPr lang="en-US" altLang="zh-CN" dirty="0"/>
          </a:p>
          <a:p>
            <a:r>
              <a:rPr lang="zh-CN" altLang="en-US" dirty="0"/>
              <a:t>速度快，但利用率不高（</a:t>
            </a:r>
            <a:r>
              <a:rPr lang="en-US" altLang="zh-CN" dirty="0"/>
              <a:t>33—64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Donald Knuth @ 1968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40FB-809B-9D46-BE55-F4EC84200EE9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46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伙伴系统例子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58B-1CF6-734B-A7B5-C5F359501CBE}" type="datetime5"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 descr="Prentice_Hall_Operating_Systems_Internals_and_pdf（第_340_页，共_820_页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715"/>
            <a:ext cx="9144000" cy="527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5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二叉树表示法（</a:t>
            </a:r>
            <a:r>
              <a:rPr kumimoji="1" lang="en-US" altLang="zh-CN" dirty="0"/>
              <a:t>Release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A25D-3C35-E844-AAA2-0BF3169FE5F1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84784"/>
            <a:ext cx="5881092" cy="45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90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One You MUST know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7058-CD47-2648-80DF-A9C10AEDFCC5}" type="datetime5"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45058" name="Picture 2" descr="http://www-cs-faculty.stanford.edu/~uno/d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1" y="1340768"/>
            <a:ext cx="13335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/>
          <p:nvPr/>
        </p:nvSpPr>
        <p:spPr>
          <a:xfrm>
            <a:off x="502911" y="3272897"/>
            <a:ext cx="26212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Donald E. Knuth,</a:t>
            </a:r>
            <a:r>
              <a:rPr lang="zh-CN" altLang="en-US" dirty="0"/>
              <a:t>高德纳</a:t>
            </a:r>
            <a:endParaRPr lang="en-US" altLang="zh-CN" dirty="0"/>
          </a:p>
          <a:p>
            <a:r>
              <a:rPr lang="en-US" altLang="zh-CN" dirty="0"/>
              <a:t>(January 10, 1938-)</a:t>
            </a:r>
          </a:p>
          <a:p>
            <a:r>
              <a:rPr lang="en-US" altLang="zh-CN" dirty="0"/>
              <a:t>o 1974, Turning Award</a:t>
            </a:r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24128" y="1412776"/>
            <a:ext cx="324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Georgia" pitchFamily="18" charset="0"/>
              </a:rPr>
              <a:t>The Art of Computer Programming (TAOCP)</a:t>
            </a:r>
            <a:endParaRPr lang="zh-CN" altLang="en-US" sz="2400" dirty="0">
              <a:solidFill>
                <a:schemeClr val="accent2"/>
              </a:solidFill>
              <a:latin typeface="Georgia" pitchFamily="18" charset="0"/>
            </a:endParaRPr>
          </a:p>
        </p:txBody>
      </p:sp>
      <p:pic>
        <p:nvPicPr>
          <p:cNvPr id="45060" name="Picture 4" descr="The cover of the third edition of volum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78211"/>
            <a:ext cx="2016224" cy="2842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724128" y="2507992"/>
            <a:ext cx="34198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you think you're a really good programmer… read (Knuth's) Art of Computer Programming… You should definitely send me a résumé if you can read the whole thing. </a:t>
            </a:r>
          </a:p>
          <a:p>
            <a:pPr algn="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Bill Gates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062" name="Picture 6" descr="http://tex.loria.fr/historique/knuth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570" y="1350006"/>
            <a:ext cx="1564477" cy="1810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5064" name="Picture 8" descr="http://slow-media.net/wp-content/uploads/tex12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81128"/>
            <a:ext cx="2376859" cy="13637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6" name="Picture 10" descr="http://www.lnds.net/images/metafont.gi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81128"/>
            <a:ext cx="3765739" cy="480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7824" y="5404574"/>
            <a:ext cx="562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KMP, LR, literate programming…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540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Knuth’s check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找到任何一个错误（拼写，技术，建议等）：</a:t>
            </a:r>
            <a:r>
              <a:rPr kumimoji="1" lang="en-US" altLang="zh-CN" dirty="0"/>
              <a:t>$2.56</a:t>
            </a:r>
            <a:r>
              <a:rPr kumimoji="1" lang="zh-CN" altLang="en-US" dirty="0"/>
              <a:t>（</a:t>
            </a:r>
            <a:r>
              <a:rPr kumimoji="1" lang="en-US" altLang="zh-CN" dirty="0"/>
              <a:t>doubled/year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/>
              </a:rPr>
              <a:t>$327.68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35FC-34D2-6844-B42D-D7CAF80B6901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08400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en.wikipedia.org</a:t>
            </a:r>
            <a:r>
              <a:rPr lang="en-US" altLang="zh-CN" dirty="0"/>
              <a:t>/wiki/</a:t>
            </a:r>
            <a:r>
              <a:rPr lang="en-US" altLang="zh-CN" dirty="0" err="1"/>
              <a:t>Knuth_reward_check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647950"/>
            <a:ext cx="3923928" cy="1861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" y="2725517"/>
            <a:ext cx="3923928" cy="1783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Knuth_reward_check_-_Wikipedia__the_free_encyclopedi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1128"/>
            <a:ext cx="9144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3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常用分区分配算法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碎片问题</a:t>
            </a:r>
          </a:p>
          <a:p>
            <a:pPr lvl="1"/>
            <a:r>
              <a:rPr lang="zh-CN" altLang="en-US" dirty="0"/>
              <a:t>经过一段时间分配、回收后，内存中存在很多很小的空闲块。每一个都很小，不足以满足分配要求；但其总和满足分配要求</a:t>
            </a:r>
            <a:r>
              <a:rPr lang="zh-CN" altLang="en-US" dirty="0">
                <a:sym typeface="Wingdings"/>
              </a:rPr>
              <a:t></a:t>
            </a:r>
            <a:r>
              <a:rPr lang="zh-CN" altLang="en-US" dirty="0"/>
              <a:t>存储资源浪费。</a:t>
            </a:r>
          </a:p>
          <a:p>
            <a:r>
              <a:rPr lang="zh-CN" altLang="en-US" dirty="0"/>
              <a:t>解决方法</a:t>
            </a:r>
            <a:endParaRPr lang="en-US" altLang="zh-CN" dirty="0"/>
          </a:p>
          <a:p>
            <a:pPr lvl="1"/>
            <a:r>
              <a:rPr lang="zh-CN" altLang="en-US" dirty="0"/>
              <a:t>紧凑技术</a:t>
            </a:r>
          </a:p>
          <a:p>
            <a:pPr lvl="2"/>
            <a:r>
              <a:rPr lang="zh-CN" altLang="en-US" dirty="0"/>
              <a:t>在内存移动程序，将所有小的空闲区合并为大空闲区域</a:t>
            </a:r>
          </a:p>
          <a:p>
            <a:pPr lvl="2"/>
            <a:r>
              <a:rPr lang="zh-CN" altLang="en-US" dirty="0"/>
              <a:t>系统开销大</a:t>
            </a:r>
          </a:p>
          <a:p>
            <a:pPr lvl="1"/>
            <a:r>
              <a:rPr lang="zh-CN" altLang="en-US" dirty="0"/>
              <a:t>离散分配方式</a:t>
            </a:r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77A8-7359-244B-A44B-147A0BD5E560}" type="datetime5">
              <a:t>2020/11/4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38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973B-55BE-D040-945D-26CDD6C56EE6}" type="datetime5">
              <a:t>2020/11/4</a:t>
            </a:fld>
            <a:endParaRPr lang="zh-CN" altLang="en-US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36</a:t>
            </a:fld>
            <a:endParaRPr lang="zh-CN" altLang="en-US"/>
          </a:p>
        </p:txBody>
      </p:sp>
      <p:graphicFrame>
        <p:nvGraphicFramePr>
          <p:cNvPr id="193538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47964334"/>
              </p:ext>
            </p:extLst>
          </p:nvPr>
        </p:nvGraphicFramePr>
        <p:xfrm>
          <a:off x="355600" y="1332077"/>
          <a:ext cx="8331200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4" name="Visio" r:id="rId3" imgW="4598822" imgH="2617622" progId="Visio.Drawing.6">
                  <p:embed/>
                </p:oleObj>
              </mc:Choice>
              <mc:Fallback>
                <p:oleObj name="Visio" r:id="rId3" imgW="4598822" imgH="261762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1332077"/>
                        <a:ext cx="8331200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78007" y="2204863"/>
            <a:ext cx="1889737" cy="576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OS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59231" y="2204863"/>
            <a:ext cx="1889737" cy="576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OS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62480" y="2204864"/>
            <a:ext cx="1889737" cy="576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11395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紧凑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动态重定位</a:t>
            </a:r>
          </a:p>
        </p:txBody>
      </p:sp>
      <p:sp>
        <p:nvSpPr>
          <p:cNvPr id="35" name="Oval 68"/>
          <p:cNvSpPr>
            <a:spLocks noChangeArrowheads="1"/>
          </p:cNvSpPr>
          <p:nvPr/>
        </p:nvSpPr>
        <p:spPr bwMode="auto">
          <a:xfrm>
            <a:off x="5292725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Arial"/>
              <a:cs typeface="Arial"/>
            </a:endParaRPr>
          </a:p>
        </p:txBody>
      </p:sp>
      <p:graphicFrame>
        <p:nvGraphicFramePr>
          <p:cNvPr id="36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687677"/>
              </p:ext>
            </p:extLst>
          </p:nvPr>
        </p:nvGraphicFramePr>
        <p:xfrm>
          <a:off x="827088" y="1700213"/>
          <a:ext cx="2016125" cy="3527428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  <a:cs typeface="Arial"/>
                        </a:rPr>
                        <a:t>load R1,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  <a:cs typeface="Arial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  <a:cs typeface="Arial"/>
                        </a:rPr>
                        <a:t>[2500]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  <a:cs typeface="Arial"/>
                        </a:rPr>
                        <a:t>365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" name="Group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134288"/>
              </p:ext>
            </p:extLst>
          </p:nvPr>
        </p:nvGraphicFramePr>
        <p:xfrm>
          <a:off x="6948488" y="1196975"/>
          <a:ext cx="1944687" cy="4895852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  <a:cs typeface="Arial"/>
                        </a:rPr>
                        <a:t>load R1,[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ea typeface="楷体_GB2312" pitchFamily="49" charset="-122"/>
                          <a:cs typeface="Arial"/>
                        </a:rPr>
                        <a:t>2500]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  <a:cs typeface="Arial"/>
                        </a:rPr>
                        <a:t>365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9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7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303213" y="133985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0</a:t>
            </a:r>
          </a:p>
        </p:txBody>
      </p: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87313" y="1989138"/>
            <a:ext cx="699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100</a:t>
            </a:r>
          </a:p>
        </p:txBody>
      </p:sp>
      <p:sp>
        <p:nvSpPr>
          <p:cNvPr id="40" name="Text Box 52"/>
          <p:cNvSpPr txBox="1">
            <a:spLocks noChangeArrowheads="1"/>
          </p:cNvSpPr>
          <p:nvPr/>
        </p:nvSpPr>
        <p:spPr bwMode="auto">
          <a:xfrm>
            <a:off x="0" y="3200400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2500</a:t>
            </a:r>
          </a:p>
        </p:txBody>
      </p:sp>
      <p:sp>
        <p:nvSpPr>
          <p:cNvPr id="41" name="Text Box 53"/>
          <p:cNvSpPr txBox="1">
            <a:spLocks noChangeArrowheads="1"/>
          </p:cNvSpPr>
          <p:nvPr/>
        </p:nvSpPr>
        <p:spPr bwMode="auto">
          <a:xfrm>
            <a:off x="49213" y="4940300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5000</a:t>
            </a:r>
          </a:p>
        </p:txBody>
      </p:sp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276600" y="1700213"/>
            <a:ext cx="10795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latin typeface="Arial"/>
                <a:cs typeface="Arial"/>
              </a:rPr>
              <a:t>2500</a:t>
            </a:r>
          </a:p>
        </p:txBody>
      </p:sp>
      <p:sp>
        <p:nvSpPr>
          <p:cNvPr id="43" name="Rectangle 56"/>
          <p:cNvSpPr>
            <a:spLocks noChangeArrowheads="1"/>
          </p:cNvSpPr>
          <p:nvPr/>
        </p:nvSpPr>
        <p:spPr bwMode="auto">
          <a:xfrm>
            <a:off x="4860925" y="1700213"/>
            <a:ext cx="10795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latin typeface="Arial"/>
                <a:cs typeface="Arial"/>
              </a:rPr>
              <a:t>10000</a:t>
            </a:r>
          </a:p>
        </p:txBody>
      </p:sp>
      <p:sp>
        <p:nvSpPr>
          <p:cNvPr id="44" name="Line 57"/>
          <p:cNvSpPr>
            <a:spLocks noChangeShapeType="1"/>
          </p:cNvSpPr>
          <p:nvPr/>
        </p:nvSpPr>
        <p:spPr bwMode="auto">
          <a:xfrm>
            <a:off x="4572000" y="981075"/>
            <a:ext cx="0" cy="568801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58"/>
          <p:cNvSpPr>
            <a:spLocks noChangeShapeType="1"/>
          </p:cNvSpPr>
          <p:nvPr/>
        </p:nvSpPr>
        <p:spPr bwMode="auto">
          <a:xfrm>
            <a:off x="2627313" y="2565400"/>
            <a:ext cx="288925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46" name="Line 59"/>
          <p:cNvSpPr>
            <a:spLocks noChangeShapeType="1"/>
          </p:cNvSpPr>
          <p:nvPr/>
        </p:nvSpPr>
        <p:spPr bwMode="auto">
          <a:xfrm flipV="1">
            <a:off x="2916238" y="1989138"/>
            <a:ext cx="0" cy="576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47" name="Line 60"/>
          <p:cNvSpPr>
            <a:spLocks noChangeShapeType="1"/>
          </p:cNvSpPr>
          <p:nvPr/>
        </p:nvSpPr>
        <p:spPr bwMode="auto">
          <a:xfrm>
            <a:off x="2916238" y="1989138"/>
            <a:ext cx="360362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48" name="Text Box 61"/>
          <p:cNvSpPr txBox="1">
            <a:spLocks noChangeArrowheads="1"/>
          </p:cNvSpPr>
          <p:nvPr/>
        </p:nvSpPr>
        <p:spPr bwMode="auto">
          <a:xfrm>
            <a:off x="5992813" y="1412875"/>
            <a:ext cx="10422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10000</a:t>
            </a:r>
          </a:p>
        </p:txBody>
      </p:sp>
      <p:sp>
        <p:nvSpPr>
          <p:cNvPr id="49" name="Text Box 62"/>
          <p:cNvSpPr txBox="1">
            <a:spLocks noChangeArrowheads="1"/>
          </p:cNvSpPr>
          <p:nvPr/>
        </p:nvSpPr>
        <p:spPr bwMode="auto">
          <a:xfrm>
            <a:off x="6011863" y="2047875"/>
            <a:ext cx="10422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10100</a:t>
            </a:r>
          </a:p>
        </p:txBody>
      </p:sp>
      <p:sp>
        <p:nvSpPr>
          <p:cNvPr id="50" name="Line 63"/>
          <p:cNvSpPr>
            <a:spLocks noChangeShapeType="1"/>
          </p:cNvSpPr>
          <p:nvPr/>
        </p:nvSpPr>
        <p:spPr bwMode="auto">
          <a:xfrm>
            <a:off x="3851275" y="2205038"/>
            <a:ext cx="0" cy="15113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51" name="Line 64"/>
          <p:cNvSpPr>
            <a:spLocks noChangeShapeType="1"/>
          </p:cNvSpPr>
          <p:nvPr/>
        </p:nvSpPr>
        <p:spPr bwMode="auto">
          <a:xfrm>
            <a:off x="3851275" y="3716338"/>
            <a:ext cx="144145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52" name="Line 65"/>
          <p:cNvSpPr>
            <a:spLocks noChangeShapeType="1"/>
          </p:cNvSpPr>
          <p:nvPr/>
        </p:nvSpPr>
        <p:spPr bwMode="auto">
          <a:xfrm>
            <a:off x="5508625" y="2205038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5318125" y="3463925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+</a:t>
            </a:r>
          </a:p>
        </p:txBody>
      </p:sp>
      <p:sp>
        <p:nvSpPr>
          <p:cNvPr id="54" name="Line 67"/>
          <p:cNvSpPr>
            <a:spLocks noChangeShapeType="1"/>
          </p:cNvSpPr>
          <p:nvPr/>
        </p:nvSpPr>
        <p:spPr bwMode="auto">
          <a:xfrm>
            <a:off x="5724525" y="3716338"/>
            <a:ext cx="1223963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55" name="Text Box 69"/>
          <p:cNvSpPr txBox="1">
            <a:spLocks noChangeArrowheads="1"/>
          </p:cNvSpPr>
          <p:nvPr/>
        </p:nvSpPr>
        <p:spPr bwMode="auto">
          <a:xfrm>
            <a:off x="5992813" y="3068638"/>
            <a:ext cx="10422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12500</a:t>
            </a:r>
          </a:p>
        </p:txBody>
      </p:sp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6011863" y="4711700"/>
            <a:ext cx="10422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15000</a:t>
            </a:r>
          </a:p>
        </p:txBody>
      </p:sp>
      <p:sp>
        <p:nvSpPr>
          <p:cNvPr id="57" name="Text Box 73"/>
          <p:cNvSpPr txBox="1">
            <a:spLocks noChangeArrowheads="1"/>
          </p:cNvSpPr>
          <p:nvPr/>
        </p:nvSpPr>
        <p:spPr bwMode="auto">
          <a:xfrm>
            <a:off x="1116013" y="5445125"/>
            <a:ext cx="950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Arial"/>
                <a:cs typeface="Arial"/>
              </a:rPr>
              <a:t>作业</a:t>
            </a:r>
            <a:r>
              <a:rPr lang="en-US" altLang="zh-CN" sz="2400">
                <a:latin typeface="Arial"/>
                <a:cs typeface="Arial"/>
              </a:rPr>
              <a:t>J</a:t>
            </a:r>
          </a:p>
        </p:txBody>
      </p: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2679700" y="5948363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处理机</a:t>
            </a:r>
          </a:p>
        </p:txBody>
      </p:sp>
      <p:sp>
        <p:nvSpPr>
          <p:cNvPr id="59" name="Text Box 75"/>
          <p:cNvSpPr txBox="1">
            <a:spLocks noChangeArrowheads="1"/>
          </p:cNvSpPr>
          <p:nvPr/>
        </p:nvSpPr>
        <p:spPr bwMode="auto">
          <a:xfrm>
            <a:off x="4716463" y="5949950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存储器</a:t>
            </a:r>
          </a:p>
        </p:txBody>
      </p:sp>
      <p:sp>
        <p:nvSpPr>
          <p:cNvPr id="60" name="Text Box 77"/>
          <p:cNvSpPr txBox="1">
            <a:spLocks noChangeArrowheads="1"/>
          </p:cNvSpPr>
          <p:nvPr/>
        </p:nvSpPr>
        <p:spPr bwMode="auto">
          <a:xfrm>
            <a:off x="4494213" y="112553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Arial"/>
                <a:cs typeface="Arial"/>
              </a:rPr>
              <a:t>重定位寄存器</a:t>
            </a:r>
          </a:p>
        </p:txBody>
      </p:sp>
      <p:sp>
        <p:nvSpPr>
          <p:cNvPr id="61" name="Text Box 78"/>
          <p:cNvSpPr txBox="1">
            <a:spLocks noChangeArrowheads="1"/>
          </p:cNvSpPr>
          <p:nvPr/>
        </p:nvSpPr>
        <p:spPr bwMode="auto">
          <a:xfrm>
            <a:off x="3090863" y="11255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Arial"/>
                <a:cs typeface="Arial"/>
              </a:rPr>
              <a:t>相对地址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8FF3-5F16-A24E-8403-8B43C7FB23BF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60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动态分区分配算法</a:t>
            </a:r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6325844"/>
              </p:ext>
            </p:extLst>
          </p:nvPr>
        </p:nvGraphicFramePr>
        <p:xfrm>
          <a:off x="302013" y="1268760"/>
          <a:ext cx="8532813" cy="518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" name="Visio" r:id="rId3" imgW="5233721" imgH="3181502" progId="Visio.Drawing.11">
                  <p:embed/>
                </p:oleObj>
              </mc:Choice>
              <mc:Fallback>
                <p:oleObj name="Visio" r:id="rId3" imgW="5233721" imgH="3181502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13" y="1268760"/>
                        <a:ext cx="8532813" cy="518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D5A8-4DD4-2443-A762-594CC73328ED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65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内存扩充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问题提出</a:t>
            </a:r>
          </a:p>
          <a:p>
            <a:pPr lvl="1"/>
            <a:r>
              <a:rPr lang="zh-CN" altLang="en-US" dirty="0"/>
              <a:t>一个作业的逻辑地址空间大于内存可用空间时，该作业就不能装入运行；</a:t>
            </a:r>
          </a:p>
          <a:p>
            <a:pPr lvl="1"/>
            <a:r>
              <a:rPr lang="zh-CN" altLang="en-US" dirty="0"/>
              <a:t>当并发作业的地址空间总和大于内存可用空间时，多道程序设计实现就会碰到困难。</a:t>
            </a:r>
          </a:p>
          <a:p>
            <a:r>
              <a:rPr lang="zh-CN" altLang="en-US" dirty="0"/>
              <a:t>内存扩充</a:t>
            </a:r>
          </a:p>
          <a:p>
            <a:pPr lvl="1"/>
            <a:r>
              <a:rPr lang="zh-CN" altLang="en-US" dirty="0"/>
              <a:t>借助大容量辅存在逻辑上实现内存扩充，解决内存容量不足的问题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0781-3712-2F46-BEC8-BB6477638222}" type="datetime5">
              <a:t>2020/11/4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287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分区存储管理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基本原理</a:t>
            </a:r>
          </a:p>
          <a:p>
            <a:pPr lvl="1"/>
            <a:r>
              <a:rPr lang="zh-CN" altLang="en-US" dirty="0"/>
              <a:t>把内存分为一些大小相等或不等的分区；</a:t>
            </a:r>
            <a:endParaRPr lang="en-US" altLang="zh-CN" dirty="0"/>
          </a:p>
          <a:p>
            <a:pPr lvl="1"/>
            <a:r>
              <a:rPr lang="zh-CN" altLang="en-US" dirty="0"/>
              <a:t>每个应用进程占用一个分区，操作系统占用一个分区。</a:t>
            </a:r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适用于多道程序系统和分时系统</a:t>
            </a:r>
          </a:p>
          <a:p>
            <a:r>
              <a:rPr lang="zh-CN" altLang="en-US" dirty="0"/>
              <a:t>问题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内部碎片</a:t>
            </a:r>
            <a:r>
              <a:rPr lang="zh-CN" altLang="en-US" dirty="0"/>
              <a:t>：占用分区之内未被利用的空间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外部碎片</a:t>
            </a:r>
            <a:r>
              <a:rPr lang="zh-CN" altLang="en-US" dirty="0"/>
              <a:t>：占用分区之间难以利用的空闲分区</a:t>
            </a:r>
          </a:p>
          <a:p>
            <a:pPr lvl="1"/>
            <a:r>
              <a:rPr lang="zh-CN" altLang="en-US" dirty="0"/>
              <a:t>难以进行内存分区的共享。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9018-2E65-C14B-A78A-A01F68F3E7B0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2810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覆盖</a:t>
            </a:r>
            <a:r>
              <a:rPr lang="en-US" altLang="zh-CN" dirty="0"/>
              <a:t>(overlay)</a:t>
            </a:r>
            <a:r>
              <a:rPr lang="zh-CN" altLang="en-US" dirty="0"/>
              <a:t>与交换</a:t>
            </a:r>
            <a:r>
              <a:rPr lang="en-US" altLang="zh-CN" dirty="0"/>
              <a:t>(swapping)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目标：在较小的可用内存中运行较大的程序。</a:t>
            </a:r>
            <a:endParaRPr lang="en-US" altLang="zh-CN" dirty="0"/>
          </a:p>
          <a:p>
            <a:r>
              <a:rPr lang="zh-CN" altLang="en-US" dirty="0"/>
              <a:t>原理：任何时刻只在内存中保留必需的指令和数据；当需要其它指令数据时，将其装入到暂时不再需要的指令数据所占用的内存空间。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74ED-1FC2-7348-A18B-1B8BEF704CB5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80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</a:t>
            </a:r>
            <a:r>
              <a:rPr lang="en-US" altLang="zh-CN" dirty="0"/>
              <a:t>(overlay)</a:t>
            </a:r>
            <a:endParaRPr lang="zh-CN" alt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一个程序的几个代码段或数据段，按照时间先后占用公共的内存空间</a:t>
            </a:r>
          </a:p>
          <a:p>
            <a:pPr lvl="1"/>
            <a:r>
              <a:rPr lang="zh-CN" altLang="en-US" dirty="0"/>
              <a:t>将程序的必要部分代码和数据常驻内存；</a:t>
            </a:r>
          </a:p>
          <a:p>
            <a:pPr lvl="1"/>
            <a:r>
              <a:rPr lang="zh-CN" altLang="en-US" dirty="0"/>
              <a:t>可选部分在独立模块中，平时存放在外存中（覆盖文件），需要时才装入到内存；</a:t>
            </a:r>
          </a:p>
          <a:p>
            <a:pPr lvl="1"/>
            <a:r>
              <a:rPr lang="zh-CN" altLang="en-US" dirty="0"/>
              <a:t>不存在调用关系的模块不必同时装入到内存，可相互覆盖。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85A7-F0A5-B849-A31D-2B9CD7244D3F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80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850" name="Object 2"/>
          <p:cNvGraphicFramePr>
            <a:graphicFrameLocks noChangeAspect="1"/>
          </p:cNvGraphicFramePr>
          <p:nvPr/>
        </p:nvGraphicFramePr>
        <p:xfrm>
          <a:off x="228600" y="1295400"/>
          <a:ext cx="868680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8" name="VISIO" r:id="rId3" imgW="5122080" imgH="1699200" progId="Visio.Drawing.6">
                  <p:embed/>
                </p:oleObj>
              </mc:Choice>
              <mc:Fallback>
                <p:oleObj name="VISIO" r:id="rId3" imgW="5122080" imgH="1699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2879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1066800" y="4668838"/>
            <a:ext cx="72478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Arial"/>
                <a:cs typeface="Arial"/>
              </a:rPr>
              <a:t>注：另一种覆盖方法：</a:t>
            </a:r>
            <a:r>
              <a:rPr kumimoji="1" lang="en-US" altLang="zh-CN" sz="2400" b="0" dirty="0">
                <a:latin typeface="Arial"/>
                <a:cs typeface="Arial"/>
              </a:rPr>
              <a:t>(100K)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400" b="0" dirty="0">
                <a:latin typeface="Arial"/>
                <a:cs typeface="Arial"/>
              </a:rPr>
              <a:t> </a:t>
            </a:r>
            <a:r>
              <a:rPr kumimoji="1" lang="en-US" altLang="zh-CN" sz="2400" b="0" dirty="0">
                <a:latin typeface="Arial"/>
                <a:cs typeface="Arial"/>
              </a:rPr>
              <a:t>A(20K)</a:t>
            </a:r>
            <a:r>
              <a:rPr kumimoji="1" lang="zh-CN" altLang="en-US" sz="2400" b="0" dirty="0">
                <a:latin typeface="Arial"/>
                <a:cs typeface="Arial"/>
              </a:rPr>
              <a:t>占一个分区：</a:t>
            </a:r>
            <a:r>
              <a:rPr kumimoji="1" lang="en-US" altLang="zh-CN" sz="2400" b="0" dirty="0">
                <a:latin typeface="Arial"/>
                <a:cs typeface="Arial"/>
              </a:rPr>
              <a:t>20K；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400" b="0" dirty="0">
                <a:latin typeface="Arial"/>
                <a:cs typeface="Arial"/>
              </a:rPr>
              <a:t> </a:t>
            </a:r>
            <a:r>
              <a:rPr kumimoji="1" lang="en-US" altLang="zh-CN" sz="2400" b="0" dirty="0">
                <a:latin typeface="Arial"/>
                <a:cs typeface="Arial"/>
              </a:rPr>
              <a:t>B(50K)、D(20K)</a:t>
            </a:r>
            <a:r>
              <a:rPr kumimoji="1" lang="zh-CN" altLang="en-US" sz="2400" b="0" dirty="0">
                <a:latin typeface="Arial"/>
                <a:cs typeface="Arial"/>
              </a:rPr>
              <a:t>和</a:t>
            </a:r>
            <a:r>
              <a:rPr kumimoji="1" lang="en-US" altLang="zh-CN" sz="2400" b="0" dirty="0">
                <a:latin typeface="Arial"/>
                <a:cs typeface="Arial"/>
              </a:rPr>
              <a:t>E(40K)</a:t>
            </a:r>
            <a:r>
              <a:rPr kumimoji="1" lang="zh-CN" altLang="en-US" sz="2400" b="0" dirty="0">
                <a:latin typeface="Arial"/>
                <a:cs typeface="Arial"/>
              </a:rPr>
              <a:t>共用一个分区：</a:t>
            </a:r>
            <a:r>
              <a:rPr kumimoji="1" lang="en-US" altLang="zh-CN" sz="2400" b="0" dirty="0">
                <a:latin typeface="Arial"/>
                <a:cs typeface="Arial"/>
              </a:rPr>
              <a:t>50K；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400" b="0" dirty="0">
                <a:latin typeface="Arial"/>
                <a:cs typeface="Arial"/>
              </a:rPr>
              <a:t> </a:t>
            </a:r>
            <a:r>
              <a:rPr kumimoji="1" lang="en-US" altLang="zh-CN" sz="2400" b="0" dirty="0">
                <a:latin typeface="Arial"/>
                <a:cs typeface="Arial"/>
              </a:rPr>
              <a:t>F(30K)</a:t>
            </a:r>
            <a:r>
              <a:rPr kumimoji="1" lang="zh-CN" altLang="en-US" sz="2400" b="0" dirty="0">
                <a:latin typeface="Arial"/>
                <a:cs typeface="Arial"/>
              </a:rPr>
              <a:t>和</a:t>
            </a:r>
            <a:r>
              <a:rPr kumimoji="1" lang="en-US" altLang="zh-CN" sz="2400" b="0" dirty="0">
                <a:latin typeface="Arial"/>
                <a:cs typeface="Arial"/>
              </a:rPr>
              <a:t>C(30K)</a:t>
            </a:r>
            <a:r>
              <a:rPr kumimoji="1" lang="zh-CN" altLang="en-US" sz="2400" b="0" dirty="0">
                <a:latin typeface="Arial"/>
                <a:cs typeface="Arial"/>
              </a:rPr>
              <a:t>共用一个分区：</a:t>
            </a:r>
            <a:r>
              <a:rPr kumimoji="1" lang="en-US" altLang="zh-CN" sz="2400" b="0" dirty="0">
                <a:latin typeface="Arial"/>
                <a:cs typeface="Arial"/>
              </a:rPr>
              <a:t>30K；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覆盖技术示例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8AE9-EBFA-F544-BC48-DEE993A4B917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7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覆盖</a:t>
            </a:r>
            <a:endParaRPr lang="zh-CN" altLang="en-US" dirty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覆盖不需要</a:t>
            </a:r>
            <a:r>
              <a:rPr lang="en-US" altLang="zh-CN" dirty="0"/>
              <a:t>OS</a:t>
            </a:r>
            <a:r>
              <a:rPr lang="zh-CN" altLang="en-US" dirty="0"/>
              <a:t>提供特殊的支持，但程序员必须适当地设计和编写覆盖结构。</a:t>
            </a:r>
            <a:endParaRPr lang="en-US" altLang="zh-CN" dirty="0"/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编程时必须划分程序模块和确定程序模块之间的覆盖关系</a:t>
            </a:r>
            <a:r>
              <a:rPr lang="zh-CN" altLang="en-US" dirty="0">
                <a:sym typeface="Wingdings"/>
              </a:rPr>
              <a:t></a:t>
            </a:r>
            <a:r>
              <a:rPr lang="zh-CN" altLang="en-US" dirty="0"/>
              <a:t>增加编程复杂度。</a:t>
            </a:r>
          </a:p>
          <a:p>
            <a:pPr lvl="1"/>
            <a:r>
              <a:rPr lang="zh-CN" altLang="en-US" dirty="0"/>
              <a:t>从外存装入覆盖文件，以时间换空间。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09AB-2EB4-CE42-A0B9-23D7F859B5DC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302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交换</a:t>
            </a:r>
            <a:r>
              <a:rPr lang="en-US" altLang="zh-CN"/>
              <a:t>/</a:t>
            </a:r>
            <a:r>
              <a:rPr lang="zh-CN" altLang="en-US"/>
              <a:t>对换</a:t>
            </a:r>
            <a:r>
              <a:rPr lang="en-US" altLang="zh-CN"/>
              <a:t>(Swapping)</a:t>
            </a:r>
            <a:endParaRPr lang="en-US" altLang="zh-CN" dirty="0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多个程序并发执行，将暂时不能执行的程序换出到外存中，从而获得空闲内存空间来装入新程序；</a:t>
            </a:r>
            <a:endParaRPr lang="en-US" altLang="zh-CN" dirty="0"/>
          </a:p>
          <a:p>
            <a:r>
              <a:rPr lang="zh-CN" altLang="en-US"/>
              <a:t>或读入</a:t>
            </a:r>
            <a:r>
              <a:rPr lang="zh-CN" altLang="en-US" dirty="0"/>
              <a:t>保存在外存中而目前到达就绪状态</a:t>
            </a:r>
            <a:r>
              <a:rPr lang="zh-CN" altLang="en-US"/>
              <a:t>的进程到内存中</a:t>
            </a:r>
            <a:r>
              <a:rPr lang="zh-CN" altLang="en-US" dirty="0"/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E62E-DDC0-5A49-BAEE-74180395E5E8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37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F33B-B4A4-734D-A5B5-A2CB91CA61B5}" type="datetime5">
              <a:t>2020/11/4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t="339" r="487" b="1299"/>
          <a:stretch>
            <a:fillRect/>
          </a:stretch>
        </p:blipFill>
        <p:spPr bwMode="auto">
          <a:xfrm>
            <a:off x="1547664" y="1309503"/>
            <a:ext cx="6483821" cy="4841944"/>
          </a:xfrm>
          <a:prstGeom prst="rect">
            <a:avLst/>
          </a:prstGeom>
          <a:noFill/>
          <a:ln w="38160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194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交换粒度</a:t>
            </a:r>
            <a:r>
              <a:rPr lang="en-US" altLang="zh-CN"/>
              <a:t>(granularity)</a:t>
            </a:r>
            <a:endParaRPr lang="zh-CN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整体交换</a:t>
            </a:r>
          </a:p>
          <a:p>
            <a:pPr lvl="1"/>
            <a:r>
              <a:rPr lang="zh-CN" altLang="en-US" dirty="0"/>
              <a:t>也称为进程交换，交换是以整个进程为单位</a:t>
            </a:r>
          </a:p>
          <a:p>
            <a:r>
              <a:rPr lang="zh-CN" altLang="en-US" dirty="0"/>
              <a:t>部分交换</a:t>
            </a:r>
          </a:p>
          <a:p>
            <a:pPr lvl="1"/>
            <a:r>
              <a:rPr lang="zh-CN" altLang="en-US" dirty="0"/>
              <a:t>也称为页面交换、分段交换，是分页、分段交换的基础，目的是为了支持虚拟存储系统</a:t>
            </a:r>
            <a:endParaRPr lang="en-US" altLang="zh-CN" dirty="0"/>
          </a:p>
          <a:p>
            <a:r>
              <a:rPr lang="zh-CN" altLang="en-US" dirty="0"/>
              <a:t>对换空间的管理</a:t>
            </a:r>
          </a:p>
          <a:p>
            <a:pPr lvl="1"/>
            <a:r>
              <a:rPr lang="en-US" altLang="zh-CN" dirty="0" err="1"/>
              <a:t>pagefile.sys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swap</a:t>
            </a:r>
            <a:r>
              <a:rPr lang="zh-CN" altLang="en-US" dirty="0"/>
              <a:t> </a:t>
            </a:r>
            <a:r>
              <a:rPr lang="en-US" altLang="zh-CN" dirty="0"/>
              <a:t>partition</a:t>
            </a:r>
          </a:p>
          <a:p>
            <a:pPr lvl="1"/>
            <a:r>
              <a:rPr lang="zh-CN" altLang="en-US" dirty="0"/>
              <a:t>对换区一般采用连续分配</a:t>
            </a:r>
          </a:p>
          <a:p>
            <a:pPr lvl="1"/>
            <a:r>
              <a:rPr lang="zh-CN" altLang="en-US" dirty="0"/>
              <a:t>对换区比普通文件区侧重于对换速度</a:t>
            </a:r>
          </a:p>
          <a:p>
            <a:pPr lvl="1"/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6ADC-B56F-7C46-9767-AC102B910341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07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</a:t>
            </a:r>
          </a:p>
        </p:txBody>
      </p:sp>
      <p:sp>
        <p:nvSpPr>
          <p:cNvPr id="2027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增加并发程序数量，并给用户提供适当的响应时间；</a:t>
            </a:r>
            <a:endParaRPr lang="en-US" altLang="zh-CN" dirty="0"/>
          </a:p>
          <a:p>
            <a:pPr lvl="1"/>
            <a:r>
              <a:rPr lang="zh-CN" altLang="en-US" dirty="0"/>
              <a:t>编写程序时不影响程序结构</a:t>
            </a:r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换入和换出的控制增加处理机开销</a:t>
            </a:r>
          </a:p>
          <a:p>
            <a:pPr lvl="1"/>
            <a:r>
              <a:rPr lang="zh-CN" altLang="en-US" dirty="0"/>
              <a:t>时间换空间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12DF-F464-924B-875D-4F4953FB1317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4113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覆盖技术主要用在早期的操作系统中；</a:t>
            </a:r>
          </a:p>
          <a:p>
            <a:r>
              <a:rPr lang="zh-CN" altLang="en-US" dirty="0"/>
              <a:t>交换技术被广泛用于分时系统中，导致了虚存技术的出现；</a:t>
            </a:r>
          </a:p>
          <a:p>
            <a:r>
              <a:rPr lang="zh-CN" altLang="en-US" dirty="0"/>
              <a:t>覆盖发生在无调用关系程序段之间；</a:t>
            </a:r>
          </a:p>
          <a:p>
            <a:r>
              <a:rPr lang="zh-CN" altLang="en-US" dirty="0"/>
              <a:t>交换技术对程序段之间的逻辑关系无要求；</a:t>
            </a:r>
          </a:p>
          <a:p>
            <a:r>
              <a:rPr lang="zh-CN" altLang="en-US" dirty="0"/>
              <a:t>交换发生在进程或作业之间，覆盖发生在同一进程或作业内。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AB3C-9330-6F4C-85AC-4110BCA0CCB3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9639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14DBCD9-7901-4746-AC98-FC51887A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作业</a:t>
            </a:r>
            <a:r>
              <a:rPr kumimoji="1" lang="en-US" altLang="zh-CN"/>
              <a:t>7</a:t>
            </a:r>
            <a:endParaRPr kumimoji="1" lang="zh-CN" altLang="en-US"/>
          </a:p>
        </p:txBody>
      </p:sp>
      <p:graphicFrame>
        <p:nvGraphicFramePr>
          <p:cNvPr id="35843" name="Group 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645152"/>
        </p:xfrm>
        <a:graphic>
          <a:graphicData uri="http://schemas.openxmlformats.org/drawingml/2006/table">
            <a:tbl>
              <a:tblPr/>
              <a:tblGrid>
                <a:gridCol w="227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56KB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84KB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105KB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256KB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1(16KB)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已使用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2(14KB)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已使用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3(5KB)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已使用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4(30KB)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已使用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842" name="Rectangle 2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en-US" sz="2400" dirty="0">
                <a:latin typeface="+mn-lt"/>
                <a:ea typeface="+mn-ea"/>
              </a:rPr>
              <a:t>现有一作业序列，</a:t>
            </a:r>
            <a:r>
              <a:rPr lang="en-US" altLang="zh-CN" sz="2400" dirty="0">
                <a:latin typeface="+mn-lt"/>
                <a:ea typeface="+mn-ea"/>
              </a:rPr>
              <a:t>A</a:t>
            </a:r>
            <a:r>
              <a:rPr lang="zh-CN" altLang="en-US" sz="2400" dirty="0">
                <a:latin typeface="+mn-lt"/>
                <a:ea typeface="+mn-ea"/>
              </a:rPr>
              <a:t>(</a:t>
            </a:r>
            <a:r>
              <a:rPr lang="en-US" altLang="zh-CN" sz="2400" dirty="0">
                <a:latin typeface="+mn-lt"/>
                <a:ea typeface="+mn-ea"/>
              </a:rPr>
              <a:t>15k</a:t>
            </a:r>
            <a:r>
              <a:rPr lang="zh-CN" altLang="en-US" sz="2400" dirty="0">
                <a:latin typeface="+mn-lt"/>
                <a:ea typeface="+mn-ea"/>
              </a:rPr>
              <a:t>)，</a:t>
            </a:r>
            <a:r>
              <a:rPr lang="en-US" altLang="zh-CN" sz="2400" dirty="0">
                <a:latin typeface="+mn-lt"/>
                <a:ea typeface="+mn-ea"/>
              </a:rPr>
              <a:t>B</a:t>
            </a:r>
            <a:r>
              <a:rPr lang="zh-CN" altLang="en-US" sz="2400" dirty="0">
                <a:latin typeface="+mn-lt"/>
                <a:ea typeface="+mn-ea"/>
              </a:rPr>
              <a:t>(</a:t>
            </a:r>
            <a:r>
              <a:rPr lang="en-US" altLang="zh-CN" sz="2400" dirty="0">
                <a:latin typeface="+mn-lt"/>
                <a:ea typeface="+mn-ea"/>
              </a:rPr>
              <a:t>16k</a:t>
            </a:r>
            <a:r>
              <a:rPr lang="zh-CN" altLang="en-US" sz="2400" dirty="0">
                <a:latin typeface="+mn-lt"/>
                <a:ea typeface="+mn-ea"/>
              </a:rPr>
              <a:t>)，</a:t>
            </a:r>
            <a:r>
              <a:rPr lang="en-US" altLang="zh-CN" sz="2400" dirty="0">
                <a:latin typeface="+mn-lt"/>
                <a:ea typeface="+mn-ea"/>
              </a:rPr>
              <a:t>C</a:t>
            </a:r>
            <a:r>
              <a:rPr lang="zh-CN" altLang="en-US" sz="2400" dirty="0">
                <a:latin typeface="+mn-lt"/>
                <a:ea typeface="+mn-ea"/>
              </a:rPr>
              <a:t>(</a:t>
            </a:r>
            <a:r>
              <a:rPr lang="en-US" altLang="zh-CN" sz="2400" dirty="0">
                <a:latin typeface="+mn-lt"/>
                <a:ea typeface="+mn-ea"/>
              </a:rPr>
              <a:t>15k</a:t>
            </a:r>
            <a:r>
              <a:rPr lang="zh-CN" altLang="en-US" sz="2400" dirty="0">
                <a:latin typeface="+mn-lt"/>
                <a:ea typeface="+mn-ea"/>
              </a:rPr>
              <a:t>)，依次要求进入系统运行。假设此时系统内存分配情况如图所示。</a:t>
            </a:r>
            <a:endParaRPr lang="en-US" altLang="zh-CN" sz="2400" dirty="0">
              <a:latin typeface="+mn-lt"/>
              <a:ea typeface="+mn-ea"/>
            </a:endParaRPr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zh-CN" altLang="en-US" sz="2400" dirty="0">
                <a:latin typeface="+mn-lt"/>
                <a:ea typeface="+mn-ea"/>
              </a:rPr>
              <a:t>请用首次适应算法、最佳适应算法和最差适应算法来处理该作业序列，看哪种算法是合适的。</a:t>
            </a:r>
            <a:endParaRPr lang="en-US" altLang="zh-CN" sz="2400" dirty="0">
              <a:latin typeface="+mn-lt"/>
              <a:ea typeface="+mn-ea"/>
            </a:endParaRPr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zh-CN" altLang="en-US" sz="2400" dirty="0">
                <a:latin typeface="+mn-lt"/>
                <a:ea typeface="+mn-ea"/>
              </a:rPr>
              <a:t>若将任务顺序改为</a:t>
            </a:r>
            <a:r>
              <a:rPr lang="en-US" altLang="zh-CN" sz="2400" dirty="0">
                <a:latin typeface="+mn-lt"/>
                <a:ea typeface="+mn-ea"/>
              </a:rPr>
              <a:t>B</a:t>
            </a:r>
            <a:r>
              <a:rPr lang="zh-CN" altLang="en-US" sz="2400" dirty="0">
                <a:latin typeface="+mn-lt"/>
                <a:ea typeface="+mn-ea"/>
              </a:rPr>
              <a:t>、</a:t>
            </a:r>
            <a:r>
              <a:rPr lang="en-US" altLang="zh-CN" sz="2400" dirty="0">
                <a:latin typeface="+mn-lt"/>
                <a:ea typeface="+mn-ea"/>
              </a:rPr>
              <a:t>A</a:t>
            </a:r>
            <a:r>
              <a:rPr lang="zh-CN" altLang="en-US" sz="2400" dirty="0">
                <a:latin typeface="+mn-lt"/>
                <a:ea typeface="+mn-ea"/>
              </a:rPr>
              <a:t>、</a:t>
            </a:r>
            <a:r>
              <a:rPr lang="en-US" altLang="zh-CN" sz="2400" dirty="0">
                <a:latin typeface="+mn-lt"/>
                <a:ea typeface="+mn-ea"/>
              </a:rPr>
              <a:t>C</a:t>
            </a:r>
            <a:r>
              <a:rPr lang="zh-CN" altLang="en-US" sz="2400" dirty="0">
                <a:latin typeface="+mn-lt"/>
                <a:ea typeface="+mn-ea"/>
              </a:rPr>
              <a:t>，再进行</a:t>
            </a:r>
            <a:r>
              <a:rPr lang="en-US" altLang="zh-CN" sz="2400" dirty="0">
                <a:latin typeface="+mn-lt"/>
                <a:ea typeface="+mn-ea"/>
              </a:rPr>
              <a:t>1</a:t>
            </a:r>
            <a:r>
              <a:rPr lang="zh-CN" altLang="en-US" sz="2400" dirty="0">
                <a:latin typeface="+mn-lt"/>
                <a:ea typeface="+mn-ea"/>
              </a:rPr>
              <a:t>中的分配过程。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1AF3-55ED-EC4B-B2A4-08F68F1C2015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683568" y="6277101"/>
            <a:ext cx="295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</a:rPr>
              <a:t>内存使用情况</a:t>
            </a:r>
          </a:p>
        </p:txBody>
      </p:sp>
    </p:spTree>
    <p:extLst>
      <p:ext uri="{BB962C8B-B14F-4D97-AF65-F5344CB8AC3E}">
        <p14:creationId xmlns:p14="http://schemas.microsoft.com/office/powerpoint/2010/main" val="21899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分区存储管理</a:t>
            </a:r>
            <a:r>
              <a:rPr lang="en-US" altLang="zh-CN" dirty="0"/>
              <a:t>——</a:t>
            </a:r>
            <a:r>
              <a:rPr lang="zh-CN" altLang="en-US" dirty="0"/>
              <a:t>数据结构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分区表，或分区链表；</a:t>
            </a:r>
          </a:p>
          <a:p>
            <a:r>
              <a:rPr lang="zh-CN" altLang="en-US" dirty="0"/>
              <a:t>记录空闲分区或占用分区；</a:t>
            </a:r>
          </a:p>
          <a:p>
            <a:r>
              <a:rPr lang="zh-CN" altLang="en-US" dirty="0"/>
              <a:t>表项数目随着内存的分配和释放而动态改变；</a:t>
            </a:r>
            <a:endParaRPr lang="en-US" altLang="zh-CN" dirty="0"/>
          </a:p>
          <a:p>
            <a:r>
              <a:rPr lang="zh-CN" altLang="en-US" dirty="0"/>
              <a:t>空闲分配表根据分配算法组织表项。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2D42-3173-2949-99F4-90770737980D}" type="datetime5"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097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为了简单明了，我们把三种算法的空闲区用链表形式组织起来，如图（</a:t>
            </a:r>
            <a:r>
              <a:rPr lang="en-US" altLang="zh-CN" dirty="0"/>
              <a:t>a</a:t>
            </a:r>
            <a:r>
              <a:rPr lang="zh-CN" altLang="en-US" dirty="0"/>
              <a:t>）、（</a:t>
            </a:r>
            <a:r>
              <a:rPr lang="en-US" altLang="zh-CN" dirty="0"/>
              <a:t>b</a:t>
            </a:r>
            <a:r>
              <a:rPr lang="zh-CN" altLang="en-US" dirty="0"/>
              <a:t>）、（</a:t>
            </a:r>
            <a:r>
              <a:rPr lang="en-US" altLang="zh-CN" dirty="0"/>
              <a:t>c</a:t>
            </a:r>
            <a:r>
              <a:rPr lang="zh-CN" altLang="en-US" dirty="0"/>
              <a:t>）所示。</a:t>
            </a:r>
          </a:p>
          <a:p>
            <a:r>
              <a:rPr lang="zh-CN" altLang="en-US" dirty="0"/>
              <a:t>在图中，由三种算法的空闲区链表组织形式，结合动态分区分配，可以分析得出这样的结论：首次适应算法和最佳适应算法都只能分配作业</a:t>
            </a:r>
            <a:r>
              <a:rPr lang="en-US" altLang="zh-CN" dirty="0"/>
              <a:t>A</a:t>
            </a:r>
            <a:r>
              <a:rPr lang="zh-CN" altLang="en-US" dirty="0"/>
              <a:t>和作业</a:t>
            </a:r>
            <a:r>
              <a:rPr lang="en-US" altLang="zh-CN" dirty="0"/>
              <a:t>B</a:t>
            </a:r>
            <a:r>
              <a:rPr lang="zh-CN" altLang="en-US" dirty="0"/>
              <a:t>，不能再分配作业</a:t>
            </a:r>
            <a:r>
              <a:rPr lang="en-US" altLang="zh-CN" dirty="0"/>
              <a:t>C</a:t>
            </a:r>
            <a:r>
              <a:rPr lang="zh-CN" altLang="en-US" dirty="0"/>
              <a:t>，即不能对这三个作业进行完全吞吐。只有最差适应算法，可将作业</a:t>
            </a:r>
            <a:r>
              <a:rPr lang="en-US" altLang="zh-CN" dirty="0"/>
              <a:t>A</a:t>
            </a:r>
            <a:r>
              <a:rPr lang="zh-CN" altLang="en-US" dirty="0"/>
              <a:t>、作业</a:t>
            </a:r>
            <a:r>
              <a:rPr lang="en-US" altLang="zh-CN" dirty="0"/>
              <a:t>B</a:t>
            </a:r>
            <a:r>
              <a:rPr lang="zh-CN" altLang="en-US" dirty="0"/>
              <a:t>、作业</a:t>
            </a:r>
            <a:r>
              <a:rPr lang="en-US" altLang="zh-CN" dirty="0"/>
              <a:t>C</a:t>
            </a:r>
            <a:r>
              <a:rPr lang="zh-CN" altLang="en-US" dirty="0"/>
              <a:t>这个作业序列的三个作业全部分配，所以最差适应算法对该作业序列而言是合适的。</a:t>
            </a:r>
          </a:p>
          <a:p>
            <a:r>
              <a:rPr lang="zh-CN" altLang="en-US" dirty="0"/>
              <a:t>若作业进入内存的顺序依次为：</a:t>
            </a:r>
            <a:r>
              <a:rPr lang="en-US" altLang="zh-CN" dirty="0"/>
              <a:t>B</a:t>
            </a:r>
            <a:r>
              <a:rPr lang="en-US" altLang="zh-CN" dirty="0">
                <a:sym typeface="Wingdings"/>
              </a:rPr>
              <a:t>AC</a:t>
            </a:r>
            <a:r>
              <a:rPr lang="zh-CN" altLang="en-US" dirty="0"/>
              <a:t>，则首次适应法和最佳适应法都能将该作业序列完全吞吐，而最差适应法不能将该作业系列完全吞吐。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9524-4CE9-4A44-AD97-73FF7352F0D0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3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Group 2"/>
          <p:cNvGraphicFramePr>
            <a:graphicFrameLocks noGrp="1"/>
          </p:cNvGraphicFramePr>
          <p:nvPr/>
        </p:nvGraphicFramePr>
        <p:xfrm>
          <a:off x="838200" y="152400"/>
          <a:ext cx="7391400" cy="1249680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40KB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091" name="Line 59"/>
          <p:cNvSpPr>
            <a:spLocks noChangeShapeType="1"/>
          </p:cNvSpPr>
          <p:nvPr/>
        </p:nvSpPr>
        <p:spPr bwMode="auto">
          <a:xfrm>
            <a:off x="1676400" y="30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2" name="Line 60"/>
          <p:cNvSpPr>
            <a:spLocks noChangeShapeType="1"/>
          </p:cNvSpPr>
          <p:nvPr/>
        </p:nvSpPr>
        <p:spPr bwMode="auto">
          <a:xfrm>
            <a:off x="3200400" y="685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3" name="Line 61"/>
          <p:cNvSpPr>
            <a:spLocks noChangeShapeType="1"/>
          </p:cNvSpPr>
          <p:nvPr/>
        </p:nvSpPr>
        <p:spPr bwMode="auto">
          <a:xfrm flipV="1">
            <a:off x="3352800" y="38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4" name="Line 62"/>
          <p:cNvSpPr>
            <a:spLocks noChangeShapeType="1"/>
          </p:cNvSpPr>
          <p:nvPr/>
        </p:nvSpPr>
        <p:spPr bwMode="auto">
          <a:xfrm>
            <a:off x="3352800" y="38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5" name="Line 63"/>
          <p:cNvSpPr>
            <a:spLocks noChangeShapeType="1"/>
          </p:cNvSpPr>
          <p:nvPr/>
        </p:nvSpPr>
        <p:spPr bwMode="auto">
          <a:xfrm>
            <a:off x="4876800" y="685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6" name="Line 64"/>
          <p:cNvSpPr>
            <a:spLocks noChangeShapeType="1"/>
          </p:cNvSpPr>
          <p:nvPr/>
        </p:nvSpPr>
        <p:spPr bwMode="auto">
          <a:xfrm flipV="1">
            <a:off x="5029200" y="30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7" name="Line 65"/>
          <p:cNvSpPr>
            <a:spLocks noChangeShapeType="1"/>
          </p:cNvSpPr>
          <p:nvPr/>
        </p:nvSpPr>
        <p:spPr bwMode="auto">
          <a:xfrm>
            <a:off x="5029200" y="30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8" name="Line 66"/>
          <p:cNvSpPr>
            <a:spLocks noChangeShapeType="1"/>
          </p:cNvSpPr>
          <p:nvPr/>
        </p:nvSpPr>
        <p:spPr bwMode="auto">
          <a:xfrm>
            <a:off x="6477000" y="68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9" name="Line 67"/>
          <p:cNvSpPr>
            <a:spLocks noChangeShapeType="1"/>
          </p:cNvSpPr>
          <p:nvPr/>
        </p:nvSpPr>
        <p:spPr bwMode="auto">
          <a:xfrm flipV="1">
            <a:off x="6705600" y="38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0" name="Line 68"/>
          <p:cNvSpPr>
            <a:spLocks noChangeShapeType="1"/>
          </p:cNvSpPr>
          <p:nvPr/>
        </p:nvSpPr>
        <p:spPr bwMode="auto">
          <a:xfrm>
            <a:off x="6705600" y="38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1" name="Text Box 69"/>
          <p:cNvSpPr txBox="1">
            <a:spLocks noChangeArrowheads="1"/>
          </p:cNvSpPr>
          <p:nvPr/>
        </p:nvSpPr>
        <p:spPr bwMode="auto">
          <a:xfrm>
            <a:off x="609600" y="609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链表头指针</a:t>
            </a:r>
          </a:p>
        </p:txBody>
      </p:sp>
      <p:sp>
        <p:nvSpPr>
          <p:cNvPr id="44102" name="Text Box 70"/>
          <p:cNvSpPr txBox="1">
            <a:spLocks noChangeArrowheads="1"/>
          </p:cNvSpPr>
          <p:nvPr/>
        </p:nvSpPr>
        <p:spPr bwMode="auto">
          <a:xfrm>
            <a:off x="2514600" y="1524000"/>
            <a:ext cx="441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(a) </a:t>
            </a:r>
            <a:r>
              <a:rPr lang="zh-CN" altLang="en-US" b="1">
                <a:solidFill>
                  <a:schemeClr val="hlink"/>
                </a:solidFill>
              </a:rPr>
              <a:t>首次适应算法空闲区链表组织</a:t>
            </a:r>
          </a:p>
        </p:txBody>
      </p:sp>
      <p:graphicFrame>
        <p:nvGraphicFramePr>
          <p:cNvPr id="44103" name="Group 71"/>
          <p:cNvGraphicFramePr>
            <a:graphicFrameLocks noGrp="1"/>
          </p:cNvGraphicFramePr>
          <p:nvPr/>
        </p:nvGraphicFramePr>
        <p:xfrm>
          <a:off x="685800" y="1981200"/>
          <a:ext cx="7620000" cy="124968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100KB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160" name="Line 128"/>
          <p:cNvSpPr>
            <a:spLocks noChangeShapeType="1"/>
          </p:cNvSpPr>
          <p:nvPr/>
        </p:nvSpPr>
        <p:spPr bwMode="auto">
          <a:xfrm>
            <a:off x="3124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1" name="Line 129"/>
          <p:cNvSpPr>
            <a:spLocks noChangeShapeType="1"/>
          </p:cNvSpPr>
          <p:nvPr/>
        </p:nvSpPr>
        <p:spPr bwMode="auto">
          <a:xfrm flipV="1">
            <a:off x="33528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2" name="Line 130"/>
          <p:cNvSpPr>
            <a:spLocks noChangeShapeType="1"/>
          </p:cNvSpPr>
          <p:nvPr/>
        </p:nvSpPr>
        <p:spPr bwMode="auto">
          <a:xfrm>
            <a:off x="3352800" y="213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3" name="Line 131"/>
          <p:cNvSpPr>
            <a:spLocks noChangeShapeType="1"/>
          </p:cNvSpPr>
          <p:nvPr/>
        </p:nvSpPr>
        <p:spPr bwMode="auto">
          <a:xfrm>
            <a:off x="4800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4" name="Line 132"/>
          <p:cNvSpPr>
            <a:spLocks noChangeShapeType="1"/>
          </p:cNvSpPr>
          <p:nvPr/>
        </p:nvSpPr>
        <p:spPr bwMode="auto">
          <a:xfrm flipV="1">
            <a:off x="51054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5" name="Line 133"/>
          <p:cNvSpPr>
            <a:spLocks noChangeShapeType="1"/>
          </p:cNvSpPr>
          <p:nvPr/>
        </p:nvSpPr>
        <p:spPr bwMode="auto">
          <a:xfrm>
            <a:off x="51054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6" name="Line 134"/>
          <p:cNvSpPr>
            <a:spLocks noChangeShapeType="1"/>
          </p:cNvSpPr>
          <p:nvPr/>
        </p:nvSpPr>
        <p:spPr bwMode="auto">
          <a:xfrm>
            <a:off x="64770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7" name="Line 135"/>
          <p:cNvSpPr>
            <a:spLocks noChangeShapeType="1"/>
          </p:cNvSpPr>
          <p:nvPr/>
        </p:nvSpPr>
        <p:spPr bwMode="auto">
          <a:xfrm flipV="1">
            <a:off x="67818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8" name="Line 136"/>
          <p:cNvSpPr>
            <a:spLocks noChangeShapeType="1"/>
          </p:cNvSpPr>
          <p:nvPr/>
        </p:nvSpPr>
        <p:spPr bwMode="auto">
          <a:xfrm>
            <a:off x="6781800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9" name="Line 137"/>
          <p:cNvSpPr>
            <a:spLocks noChangeShapeType="1"/>
          </p:cNvSpPr>
          <p:nvPr/>
        </p:nvSpPr>
        <p:spPr bwMode="auto">
          <a:xfrm>
            <a:off x="16002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762000" y="830263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4171" name="Text Box 139"/>
          <p:cNvSpPr txBox="1">
            <a:spLocks noChangeArrowheads="1"/>
          </p:cNvSpPr>
          <p:nvPr/>
        </p:nvSpPr>
        <p:spPr bwMode="auto">
          <a:xfrm>
            <a:off x="609600" y="2514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链表头指针</a:t>
            </a:r>
          </a:p>
        </p:txBody>
      </p:sp>
      <p:sp>
        <p:nvSpPr>
          <p:cNvPr id="44172" name="Text Box 140"/>
          <p:cNvSpPr txBox="1">
            <a:spLocks noChangeArrowheads="1"/>
          </p:cNvSpPr>
          <p:nvPr/>
        </p:nvSpPr>
        <p:spPr bwMode="auto">
          <a:xfrm>
            <a:off x="2438400" y="3429000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(b) </a:t>
            </a:r>
            <a:r>
              <a:rPr lang="zh-CN" altLang="en-US" b="1">
                <a:solidFill>
                  <a:schemeClr val="hlink"/>
                </a:solidFill>
              </a:rPr>
              <a:t>最佳适应算法空闲区链表组织</a:t>
            </a:r>
          </a:p>
        </p:txBody>
      </p:sp>
      <p:graphicFrame>
        <p:nvGraphicFramePr>
          <p:cNvPr id="44173" name="Group 141"/>
          <p:cNvGraphicFramePr>
            <a:graphicFrameLocks noGrp="1"/>
          </p:cNvGraphicFramePr>
          <p:nvPr/>
        </p:nvGraphicFramePr>
        <p:xfrm>
          <a:off x="685800" y="3886200"/>
          <a:ext cx="7620000" cy="14325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150KB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229" name="Line 197"/>
          <p:cNvSpPr>
            <a:spLocks noChangeShapeType="1"/>
          </p:cNvSpPr>
          <p:nvPr/>
        </p:nvSpPr>
        <p:spPr bwMode="auto">
          <a:xfrm>
            <a:off x="16764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0" name="Line 198"/>
          <p:cNvSpPr>
            <a:spLocks noChangeShapeType="1"/>
          </p:cNvSpPr>
          <p:nvPr/>
        </p:nvSpPr>
        <p:spPr bwMode="auto">
          <a:xfrm>
            <a:off x="33528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1" name="Line 199"/>
          <p:cNvSpPr>
            <a:spLocks noChangeShapeType="1"/>
          </p:cNvSpPr>
          <p:nvPr/>
        </p:nvSpPr>
        <p:spPr bwMode="auto">
          <a:xfrm>
            <a:off x="51054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2" name="Line 200"/>
          <p:cNvSpPr>
            <a:spLocks noChangeShapeType="1"/>
          </p:cNvSpPr>
          <p:nvPr/>
        </p:nvSpPr>
        <p:spPr bwMode="auto">
          <a:xfrm>
            <a:off x="67818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3" name="Line 201"/>
          <p:cNvSpPr>
            <a:spLocks noChangeShapeType="1"/>
          </p:cNvSpPr>
          <p:nvPr/>
        </p:nvSpPr>
        <p:spPr bwMode="auto">
          <a:xfrm>
            <a:off x="3124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4" name="Line 202"/>
          <p:cNvSpPr>
            <a:spLocks noChangeShapeType="1"/>
          </p:cNvSpPr>
          <p:nvPr/>
        </p:nvSpPr>
        <p:spPr bwMode="auto">
          <a:xfrm flipV="1">
            <a:off x="3352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5" name="Line 203"/>
          <p:cNvSpPr>
            <a:spLocks noChangeShapeType="1"/>
          </p:cNvSpPr>
          <p:nvPr/>
        </p:nvSpPr>
        <p:spPr bwMode="auto">
          <a:xfrm>
            <a:off x="48006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6" name="Line 204"/>
          <p:cNvSpPr>
            <a:spLocks noChangeShapeType="1"/>
          </p:cNvSpPr>
          <p:nvPr/>
        </p:nvSpPr>
        <p:spPr bwMode="auto">
          <a:xfrm flipV="1">
            <a:off x="51054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7" name="Line 205"/>
          <p:cNvSpPr>
            <a:spLocks noChangeShapeType="1"/>
          </p:cNvSpPr>
          <p:nvPr/>
        </p:nvSpPr>
        <p:spPr bwMode="auto">
          <a:xfrm>
            <a:off x="6553200" y="4572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8" name="Line 206"/>
          <p:cNvSpPr>
            <a:spLocks noChangeShapeType="1"/>
          </p:cNvSpPr>
          <p:nvPr/>
        </p:nvSpPr>
        <p:spPr bwMode="auto">
          <a:xfrm flipV="1">
            <a:off x="67818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457200" y="44958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链表头指针</a:t>
            </a:r>
          </a:p>
        </p:txBody>
      </p:sp>
      <p:sp>
        <p:nvSpPr>
          <p:cNvPr id="44240" name="Text Box 208"/>
          <p:cNvSpPr txBox="1">
            <a:spLocks noChangeArrowheads="1"/>
          </p:cNvSpPr>
          <p:nvPr/>
        </p:nvSpPr>
        <p:spPr bwMode="auto">
          <a:xfrm>
            <a:off x="2514600" y="5410200"/>
            <a:ext cx="426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(c)</a:t>
            </a:r>
            <a:r>
              <a:rPr lang="zh-CN" altLang="en-US" b="1">
                <a:solidFill>
                  <a:schemeClr val="hlink"/>
                </a:solidFill>
              </a:rPr>
              <a:t>最差适应算法空闲区链表组织</a:t>
            </a:r>
          </a:p>
        </p:txBody>
      </p:sp>
      <p:sp>
        <p:nvSpPr>
          <p:cNvPr id="44241" name="Text Box 209"/>
          <p:cNvSpPr txBox="1">
            <a:spLocks noChangeArrowheads="1"/>
          </p:cNvSpPr>
          <p:nvPr/>
        </p:nvSpPr>
        <p:spPr bwMode="auto">
          <a:xfrm>
            <a:off x="1116013" y="5876925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      </a:t>
            </a:r>
            <a:r>
              <a:rPr lang="zh-CN" altLang="en-US" sz="2400" b="1" dirty="0">
                <a:solidFill>
                  <a:srgbClr val="0000FF"/>
                </a:solidFill>
              </a:rPr>
              <a:t>用三种适应算法处理同一作业序列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067-C3A3-1741-8F23-184C0C685F6D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1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4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4" dur="500"/>
                                        <p:tgtEl>
                                          <p:spTgt spid="4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91" grpId="0" animBg="1"/>
      <p:bldP spid="44092" grpId="0" animBg="1"/>
      <p:bldP spid="44093" grpId="0" animBg="1"/>
      <p:bldP spid="44094" grpId="0" animBg="1"/>
      <p:bldP spid="44095" grpId="0" animBg="1"/>
      <p:bldP spid="44096" grpId="0" animBg="1"/>
      <p:bldP spid="44097" grpId="0" animBg="1"/>
      <p:bldP spid="44098" grpId="0" animBg="1"/>
      <p:bldP spid="44099" grpId="0" animBg="1"/>
      <p:bldP spid="44100" grpId="0" animBg="1"/>
      <p:bldP spid="44101" grpId="0"/>
      <p:bldP spid="44102" grpId="0"/>
      <p:bldP spid="44160" grpId="0" animBg="1"/>
      <p:bldP spid="44161" grpId="0" animBg="1"/>
      <p:bldP spid="44162" grpId="0" animBg="1"/>
      <p:bldP spid="44163" grpId="0" animBg="1"/>
      <p:bldP spid="44164" grpId="0" animBg="1"/>
      <p:bldP spid="44165" grpId="0" animBg="1"/>
      <p:bldP spid="44166" grpId="0" animBg="1"/>
      <p:bldP spid="44167" grpId="0" animBg="1"/>
      <p:bldP spid="44168" grpId="0" animBg="1"/>
      <p:bldP spid="44169" grpId="0" animBg="1"/>
      <p:bldP spid="44171" grpId="0"/>
      <p:bldP spid="44172" grpId="0"/>
      <p:bldP spid="44229" grpId="0" animBg="1"/>
      <p:bldP spid="44230" grpId="0" animBg="1"/>
      <p:bldP spid="44231" grpId="0" animBg="1"/>
      <p:bldP spid="44232" grpId="0" animBg="1"/>
      <p:bldP spid="44233" grpId="0" animBg="1"/>
      <p:bldP spid="44234" grpId="0" animBg="1"/>
      <p:bldP spid="44235" grpId="0" animBg="1"/>
      <p:bldP spid="44236" grpId="0" animBg="1"/>
      <p:bldP spid="44237" grpId="0" animBg="1"/>
      <p:bldP spid="44238" grpId="0" animBg="1"/>
      <p:bldP spid="44239" grpId="0"/>
      <p:bldP spid="44240" grpId="0"/>
      <p:bldP spid="4424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5348-5AEE-9B4C-8868-09357E18D0CC}" type="datetime5"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9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固定分区（</a:t>
            </a:r>
            <a:r>
              <a:rPr lang="en-US" altLang="zh-CN" dirty="0"/>
              <a:t>fixed partitioning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把内存分为大小相等或不等的分区</a:t>
            </a:r>
            <a:r>
              <a:rPr lang="en-US" altLang="zh-CN" dirty="0"/>
              <a:t>(partition)</a:t>
            </a:r>
            <a:endParaRPr lang="zh-CN" altLang="en-US" dirty="0"/>
          </a:p>
          <a:p>
            <a:r>
              <a:rPr lang="zh-CN" altLang="en-US" dirty="0"/>
              <a:t>分区的划分一般由系统管理员或操作系统决定，一旦划定，在整个执行过程中分区不变</a:t>
            </a:r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适用于多道程序系统和分时系统</a:t>
            </a:r>
          </a:p>
          <a:p>
            <a:pPr lvl="1"/>
            <a:r>
              <a:rPr lang="zh-CN" altLang="en-US" dirty="0"/>
              <a:t>支持多个程序并发执行</a:t>
            </a:r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难以进行内存分区的共享</a:t>
            </a:r>
            <a:endParaRPr lang="en-US" altLang="zh-CN" dirty="0"/>
          </a:p>
          <a:p>
            <a:pPr lvl="1"/>
            <a:r>
              <a:rPr lang="zh-CN" altLang="en-US" dirty="0"/>
              <a:t>碎片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FAD-E99E-1243-A183-2D0D910B1EAE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0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等大小分区和不等大小分区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44B7-A40C-ED45-9FA3-B6988A791A00}" type="datetime5"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46" y="1224136"/>
            <a:ext cx="3758984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7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放置算法（分配算法）</a:t>
            </a:r>
            <a:endParaRPr lang="zh-CN" alt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Placement Algorithm</a:t>
            </a:r>
            <a:endParaRPr lang="zh-CN" altLang="en-US" dirty="0"/>
          </a:p>
          <a:p>
            <a:pPr lvl="1"/>
            <a:r>
              <a:rPr lang="zh-CN" altLang="en-US" dirty="0"/>
              <a:t>当一个进程装入或换入主存中时，如果存储器中有多个足够大的空闲分区，放置算法确定分配哪个自由块</a:t>
            </a:r>
          </a:p>
          <a:p>
            <a:r>
              <a:rPr lang="zh-CN" altLang="en-US" dirty="0"/>
              <a:t>等大小分区</a:t>
            </a:r>
          </a:p>
          <a:p>
            <a:pPr lvl="1"/>
            <a:r>
              <a:rPr lang="zh-CN" altLang="en-US" dirty="0"/>
              <a:t>只要有一个可用分区，进程就可以装入该分区</a:t>
            </a:r>
            <a:endParaRPr lang="en-US" altLang="zh-CN" dirty="0"/>
          </a:p>
          <a:p>
            <a:pPr lvl="1"/>
            <a:r>
              <a:rPr lang="zh-CN" altLang="en-US" dirty="0"/>
              <a:t>如果所有分区都被占满了，须换出一个进程</a:t>
            </a:r>
            <a:endParaRPr lang="en-US" altLang="zh-CN" dirty="0"/>
          </a:p>
          <a:p>
            <a:pPr lvl="1"/>
            <a:r>
              <a:rPr lang="zh-CN" altLang="en-US" dirty="0"/>
              <a:t>一个程序可能太大而不能放到一个分区中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D4D6-16C1-DD44-AA22-2894A8B58841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2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分配算法</a:t>
            </a: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大小不相等的分区</a:t>
            </a:r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：每个分区一个调度队列，将每个进程指定到适应它的最小分区。</a:t>
            </a:r>
            <a:endParaRPr lang="en-US" altLang="zh-CN" dirty="0"/>
          </a:p>
          <a:p>
            <a:pPr lvl="2"/>
            <a:r>
              <a:rPr lang="zh-CN" altLang="en-US" dirty="0"/>
              <a:t>内部碎片最小</a:t>
            </a:r>
            <a:endParaRPr lang="en-US" altLang="zh-CN" dirty="0"/>
          </a:p>
          <a:p>
            <a:pPr lvl="2"/>
            <a:r>
              <a:rPr lang="zh-CN" altLang="en-US" dirty="0"/>
              <a:t>缺点：一段时间没有大尺寸程序到来，小程序排队，大空间闲置。</a:t>
            </a:r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：所有进程一个队列。</a:t>
            </a:r>
          </a:p>
          <a:p>
            <a:pPr lvl="2"/>
            <a:r>
              <a:rPr lang="zh-CN" altLang="en-US" dirty="0"/>
              <a:t>当需要把一个进程装入主存时，选择可以保存该进程的最小的可用分区。</a:t>
            </a:r>
          </a:p>
          <a:p>
            <a:pPr lvl="2"/>
            <a:r>
              <a:rPr lang="zh-CN" altLang="en-US" dirty="0"/>
              <a:t>如果所有分区分区都已被占据，须进行交换。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57A1-A53F-E944-A9AD-88CA80520ED6}" type="datetime5"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4753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XRN_Arial_华文细黑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6533</TotalTime>
  <Words>3319</Words>
  <Application>Microsoft Macintosh PowerPoint</Application>
  <PresentationFormat>全屏显示(4:3)</PresentationFormat>
  <Paragraphs>716</Paragraphs>
  <Slides>52</Slides>
  <Notes>9</Notes>
  <HiddenSlides>2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华文细黑</vt:lpstr>
      <vt:lpstr>楷体_GB2312</vt:lpstr>
      <vt:lpstr>Arial Unicode MS</vt:lpstr>
      <vt:lpstr>Arial</vt:lpstr>
      <vt:lpstr>Calibri</vt:lpstr>
      <vt:lpstr>Georgia</vt:lpstr>
      <vt:lpstr>Times New Roman</vt:lpstr>
      <vt:lpstr>Wingdings</vt:lpstr>
      <vt:lpstr>自定义设计方案</vt:lpstr>
      <vt:lpstr>Visio</vt:lpstr>
      <vt:lpstr>VISIO</vt:lpstr>
      <vt:lpstr>6、存储器管理： 连续分配</vt:lpstr>
      <vt:lpstr>存储分配管理方式</vt:lpstr>
      <vt:lpstr>单一连续分配 </vt:lpstr>
      <vt:lpstr>分区存储管理</vt:lpstr>
      <vt:lpstr>分区存储管理——数据结构</vt:lpstr>
      <vt:lpstr>固定分区（fixed partitioning）</vt:lpstr>
      <vt:lpstr>等大小分区和不等大小分区</vt:lpstr>
      <vt:lpstr>放置算法（分配算法）</vt:lpstr>
      <vt:lpstr>分配算法</vt:lpstr>
      <vt:lpstr>PowerPoint 演示文稿</vt:lpstr>
      <vt:lpstr>固定分区</vt:lpstr>
      <vt:lpstr>PowerPoint 演示文稿</vt:lpstr>
      <vt:lpstr>动态/可变式分区存储管理</vt:lpstr>
      <vt:lpstr>动态/可变式分区存储管理</vt:lpstr>
      <vt:lpstr>动态分区</vt:lpstr>
      <vt:lpstr>动态分区</vt:lpstr>
      <vt:lpstr>评价</vt:lpstr>
      <vt:lpstr>常用分区分配算法</vt:lpstr>
      <vt:lpstr>最先适配算法—First Fit</vt:lpstr>
      <vt:lpstr>PowerPoint 演示文稿</vt:lpstr>
      <vt:lpstr>评价</vt:lpstr>
      <vt:lpstr>循环最先适配法—Next Fit</vt:lpstr>
      <vt:lpstr>最佳适配算法—Best Fit</vt:lpstr>
      <vt:lpstr>PowerPoint 演示文稿</vt:lpstr>
      <vt:lpstr>评价</vt:lpstr>
      <vt:lpstr>最差适配算法—Worst Fit</vt:lpstr>
      <vt:lpstr>PowerPoint 演示文稿</vt:lpstr>
      <vt:lpstr>评价</vt:lpstr>
      <vt:lpstr>PowerPoint 演示文稿</vt:lpstr>
      <vt:lpstr>伙伴系统—Buddy System </vt:lpstr>
      <vt:lpstr>伙伴系统例子</vt:lpstr>
      <vt:lpstr>二叉树表示法（Release B）</vt:lpstr>
      <vt:lpstr>The One You MUST know</vt:lpstr>
      <vt:lpstr>Knuth’s check</vt:lpstr>
      <vt:lpstr>常用分区分配算法</vt:lpstr>
      <vt:lpstr>PowerPoint 演示文稿</vt:lpstr>
      <vt:lpstr>紧凑动态重定位</vt:lpstr>
      <vt:lpstr>动态分区分配算法</vt:lpstr>
      <vt:lpstr>内存扩充</vt:lpstr>
      <vt:lpstr>覆盖(overlay)与交换(swapping)</vt:lpstr>
      <vt:lpstr>覆盖(overlay)</vt:lpstr>
      <vt:lpstr>覆盖技术示例</vt:lpstr>
      <vt:lpstr>覆盖</vt:lpstr>
      <vt:lpstr>交换/对换(Swapping)</vt:lpstr>
      <vt:lpstr>PowerPoint 演示文稿</vt:lpstr>
      <vt:lpstr>交换粒度(granularity)</vt:lpstr>
      <vt:lpstr>交换</vt:lpstr>
      <vt:lpstr>比较</vt:lpstr>
      <vt:lpstr>作业7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Ruini Xue</dc:creator>
  <cp:lastModifiedBy>Xue Ruini</cp:lastModifiedBy>
  <cp:revision>897</cp:revision>
  <dcterms:created xsi:type="dcterms:W3CDTF">2011-11-29T05:26:36Z</dcterms:created>
  <dcterms:modified xsi:type="dcterms:W3CDTF">2020-11-04T03:35:26Z</dcterms:modified>
</cp:coreProperties>
</file>