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5" r:id="rId1"/>
  </p:sldMasterIdLst>
  <p:notesMasterIdLst>
    <p:notesMasterId r:id="rId67"/>
  </p:notesMasterIdLst>
  <p:sldIdLst>
    <p:sldId id="256" r:id="rId2"/>
    <p:sldId id="412" r:id="rId3"/>
    <p:sldId id="349" r:id="rId4"/>
    <p:sldId id="350" r:id="rId5"/>
    <p:sldId id="413" r:id="rId6"/>
    <p:sldId id="351" r:id="rId7"/>
    <p:sldId id="352" r:id="rId8"/>
    <p:sldId id="353" r:id="rId9"/>
    <p:sldId id="354" r:id="rId10"/>
    <p:sldId id="356" r:id="rId11"/>
    <p:sldId id="357" r:id="rId12"/>
    <p:sldId id="358" r:id="rId13"/>
    <p:sldId id="360" r:id="rId14"/>
    <p:sldId id="362" r:id="rId15"/>
    <p:sldId id="364" r:id="rId16"/>
    <p:sldId id="366" r:id="rId17"/>
    <p:sldId id="367" r:id="rId18"/>
    <p:sldId id="393" r:id="rId19"/>
    <p:sldId id="394" r:id="rId20"/>
    <p:sldId id="396" r:id="rId21"/>
    <p:sldId id="397" r:id="rId22"/>
    <p:sldId id="398" r:id="rId23"/>
    <p:sldId id="410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400" r:id="rId33"/>
    <p:sldId id="376" r:id="rId34"/>
    <p:sldId id="377" r:id="rId35"/>
    <p:sldId id="378" r:id="rId36"/>
    <p:sldId id="402" r:id="rId37"/>
    <p:sldId id="403" r:id="rId38"/>
    <p:sldId id="404" r:id="rId39"/>
    <p:sldId id="427" r:id="rId40"/>
    <p:sldId id="419" r:id="rId41"/>
    <p:sldId id="417" r:id="rId42"/>
    <p:sldId id="418" r:id="rId43"/>
    <p:sldId id="420" r:id="rId44"/>
    <p:sldId id="421" r:id="rId45"/>
    <p:sldId id="423" r:id="rId46"/>
    <p:sldId id="422" r:id="rId47"/>
    <p:sldId id="384" r:id="rId48"/>
    <p:sldId id="414" r:id="rId49"/>
    <p:sldId id="385" r:id="rId50"/>
    <p:sldId id="386" r:id="rId51"/>
    <p:sldId id="425" r:id="rId52"/>
    <p:sldId id="424" r:id="rId53"/>
    <p:sldId id="426" r:id="rId54"/>
    <p:sldId id="428" r:id="rId55"/>
    <p:sldId id="387" r:id="rId56"/>
    <p:sldId id="388" r:id="rId57"/>
    <p:sldId id="409" r:id="rId58"/>
    <p:sldId id="392" r:id="rId59"/>
    <p:sldId id="321" r:id="rId60"/>
    <p:sldId id="323" r:id="rId61"/>
    <p:sldId id="324" r:id="rId62"/>
    <p:sldId id="411" r:id="rId63"/>
    <p:sldId id="415" r:id="rId64"/>
    <p:sldId id="399" r:id="rId65"/>
    <p:sldId id="348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6740353-C7EC-4D20-9C65-FBE73134CCBC}">
          <p14:sldIdLst>
            <p14:sldId id="256"/>
            <p14:sldId id="412"/>
            <p14:sldId id="349"/>
            <p14:sldId id="350"/>
            <p14:sldId id="413"/>
            <p14:sldId id="351"/>
            <p14:sldId id="352"/>
            <p14:sldId id="353"/>
            <p14:sldId id="354"/>
            <p14:sldId id="356"/>
            <p14:sldId id="357"/>
            <p14:sldId id="358"/>
            <p14:sldId id="360"/>
            <p14:sldId id="362"/>
            <p14:sldId id="364"/>
            <p14:sldId id="366"/>
            <p14:sldId id="367"/>
            <p14:sldId id="393"/>
            <p14:sldId id="394"/>
            <p14:sldId id="396"/>
            <p14:sldId id="397"/>
            <p14:sldId id="398"/>
            <p14:sldId id="410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400"/>
            <p14:sldId id="376"/>
            <p14:sldId id="377"/>
            <p14:sldId id="378"/>
            <p14:sldId id="402"/>
            <p14:sldId id="403"/>
            <p14:sldId id="404"/>
            <p14:sldId id="427"/>
            <p14:sldId id="419"/>
            <p14:sldId id="417"/>
            <p14:sldId id="418"/>
            <p14:sldId id="420"/>
            <p14:sldId id="421"/>
            <p14:sldId id="423"/>
            <p14:sldId id="422"/>
            <p14:sldId id="384"/>
            <p14:sldId id="414"/>
            <p14:sldId id="385"/>
            <p14:sldId id="386"/>
            <p14:sldId id="425"/>
            <p14:sldId id="424"/>
            <p14:sldId id="426"/>
            <p14:sldId id="428"/>
            <p14:sldId id="387"/>
            <p14:sldId id="388"/>
            <p14:sldId id="409"/>
            <p14:sldId id="392"/>
            <p14:sldId id="321"/>
            <p14:sldId id="323"/>
            <p14:sldId id="324"/>
            <p14:sldId id="411"/>
            <p14:sldId id="415"/>
            <p14:sldId id="399"/>
            <p14:sldId id="3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3291" autoAdjust="0"/>
  </p:normalViewPr>
  <p:slideViewPr>
    <p:cSldViewPr snapToObjects="1">
      <p:cViewPr varScale="1">
        <p:scale>
          <a:sx n="100" d="100"/>
          <a:sy n="100" d="100"/>
        </p:scale>
        <p:origin x="14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C0D16-2F6A-4327-A639-C1806F9F274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970FC-E299-456B-9B7A-CDEDEACB6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589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970FC-E299-456B-9B7A-CDEDEACB6FD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464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45000"/>
              </a:lnSpc>
              <a:spcBef>
                <a:spcPct val="50000"/>
              </a:spcBef>
            </a:pPr>
            <a:r>
              <a:rPr lang="zh-CN" altLang="en-US" dirty="0"/>
              <a:t>指令</a:t>
            </a:r>
            <a:r>
              <a:rPr lang="en-US" altLang="zh-CN" dirty="0"/>
              <a:t>cache,</a:t>
            </a:r>
            <a:r>
              <a:rPr lang="zh-CN" altLang="en-US" dirty="0"/>
              <a:t>数据</a:t>
            </a:r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970FC-E299-456B-9B7A-CDEDEACB6FD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570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970FC-E299-456B-9B7A-CDEDEACB6FD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194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970FC-E299-456B-9B7A-CDEDEACB6FD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272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970FC-E299-456B-9B7A-CDEDEACB6FD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361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固定分配局部置换。它为每个进程分配一定数目的物理块，在整个运行期间都不改变。若进程在运行中发生缺页，则只能从该进程在内存中的页面中选出一页换出，然后再调入需要的页面。实现这种策略难以确定为每个进程应分配的物理块数目：太少会频繁出现缺页中断，太多又会使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和其他资源利用率下降。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zh-CN" altLang="en-US" dirty="0"/>
              <a:t>可变分配全局置换。这是最易于实现的物理块分配和置换策略，为系统中的每个进程分配一定数目的物理块</a:t>
            </a:r>
            <a:r>
              <a:rPr kumimoji="1" lang="en-US" altLang="zh-CN" dirty="0"/>
              <a:t>,</a:t>
            </a:r>
            <a:r>
              <a:rPr kumimoji="1" lang="zh-CN" altLang="en-US" dirty="0"/>
              <a:t>操作系统自身也保持一个空闲物理块队列。当某进程发生缺页时，系统从空闲物理块队列中取出一个物理块分配给该进程，并将欲调入的页装入其中。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可变分配局部置换。它为每个进程分配一定数目的物理块，当某进程发生缺页时，只允许从该进程在内存的页面中选出一页换出，这样就不会影响其他进程的运行。如果进程在运行中频繁地缺页，系统再为该进程分配若干物理块，直至该进程缺页率趋于适当程度； 反之，若进程在运行中缺页率特别低，则可适当减少分配给该进程的物理块。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970FC-E299-456B-9B7A-CDEDEACB6FD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587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970FC-E299-456B-9B7A-CDEDEACB6FD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686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寄存器移位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970FC-E299-456B-9B7A-CDEDEACB6FD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694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presence of an asterisk indicates that the corresponding use bit is equal to 1, and the arrow indicates the current position of the pointer. 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970FC-E299-456B-9B7A-CDEDEACB6FD4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0797-F416-9943-892C-747CB2746620}" type="datetime5"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85800" y="3600450"/>
            <a:ext cx="77724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1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0E25-0514-5D43-BF8D-15B259E9983E}" type="datetime5">
              <a:t>2020/11/24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62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856-832E-9C40-95B8-847C66EAF650}" type="datetime5"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2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7E98-6C7C-0C4F-9F04-4A16FAA01D1B}" type="datetime5"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965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8532812" cy="549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196975"/>
            <a:ext cx="4171950" cy="489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196975"/>
            <a:ext cx="4173537" cy="489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7797204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8532812" cy="549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196975"/>
            <a:ext cx="4171950" cy="489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19638" y="1196975"/>
            <a:ext cx="4173537" cy="2371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19638" y="3721100"/>
            <a:ext cx="4173537" cy="2371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0015402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8532812" cy="549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95288" y="1196975"/>
            <a:ext cx="8497887" cy="489585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50889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8532812" cy="549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196975"/>
            <a:ext cx="4171950" cy="489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19638" y="1196975"/>
            <a:ext cx="4173537" cy="2371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19638" y="3721100"/>
            <a:ext cx="4173537" cy="2371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3338370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CA66E69-3B0D-9B4E-876D-878B77809339}" type="datetime5">
              <a:t>2020/11/24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7986405-9AC4-4964-B490-DECE5D4099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89193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D3C6AD9-8330-E344-A39C-776034C97BD5}" type="datetime5">
              <a:t>2020/11/24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BECEF87-E090-4850-AD8C-49902FCAEE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481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EA11-BABC-C34B-AB90-25402857562D}" type="datetime5"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40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3D2-6C90-2E4B-BE13-F75ED1BFD3A5}" type="datetime5"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4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1AED-0574-B84B-A96B-762465FD1370}" type="datetime5">
              <a:t>2020/11/24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21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9669-C4A2-1141-B3C9-80C50B16E1A4}" type="datetime5">
              <a:t>2020/11/24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98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61F7-0BD0-8049-B0A8-4576DC602E31}" type="datetime5">
              <a:t>2020/11/24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70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FB67-CA31-4343-BEBC-519A76AF3648}" type="datetime5">
              <a:t>2020/11/24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10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F548-BFAE-9C4C-95C4-66244826A881}" type="datetime5">
              <a:t>2020/11/24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6"/>
          <p:cNvSpPr/>
          <p:nvPr userDrawn="1"/>
        </p:nvSpPr>
        <p:spPr>
          <a:xfrm>
            <a:off x="0" y="0"/>
            <a:ext cx="9144000" cy="18015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>
              <a:latin typeface="Arial Unicode MS" pitchFamily="34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7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5DF7-8FA2-6143-8D01-595CFCC11A2A}" type="datetime5">
              <a:t>2020/11/24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82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114467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>
              <a:latin typeface="Arial Unicode MS" pitchFamily="34" charset="-122"/>
              <a:ea typeface="华文细黑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67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51127"/>
            <a:ext cx="8229600" cy="487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 Unicode MS" pitchFamily="34" charset="-122"/>
                <a:ea typeface="华文细黑" pitchFamily="2" charset="-122"/>
              </a:defRPr>
            </a:lvl1pPr>
          </a:lstStyle>
          <a:p>
            <a:fld id="{FC8D4A89-773A-864B-97B9-DE2540FCFEF5}" type="datetime5"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 Unicode MS" pitchFamily="34" charset="-122"/>
                <a:ea typeface="华文细黑" pitchFamily="2" charset="-122"/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 Unicode MS" pitchFamily="34" charset="-122"/>
                <a:ea typeface="华文细黑" pitchFamily="2" charset="-122"/>
              </a:defRPr>
            </a:lvl1pPr>
          </a:lstStyle>
          <a:p>
            <a:fld id="{B09550E6-D85C-43A8-841D-66A200A3DB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34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14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2" r:id="rId16"/>
    <p:sldLayoutId id="2147483813" r:id="rId17"/>
    <p:sldLayoutId id="2147483815" r:id="rId18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b="1" kern="1200" cap="none" spc="150" baseline="0">
          <a:ln w="11430"/>
          <a:solidFill>
            <a:srgbClr val="F8F8F8"/>
          </a:solidFill>
          <a:effectLst>
            <a:outerShdw blurRad="25400" algn="tl" rotWithShape="0">
              <a:srgbClr val="000000">
                <a:alpha val="43000"/>
              </a:srgbClr>
            </a:outerShdw>
          </a:effectLst>
          <a:latin typeface="Arial Unicode MS" pitchFamily="34" charset="-122"/>
          <a:ea typeface="华文细黑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tx1"/>
          </a:solidFill>
          <a:latin typeface="Arial Unicode MS" pitchFamily="34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tx1"/>
          </a:solidFill>
          <a:latin typeface="Arial Unicode MS" pitchFamily="34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/>
          </a:solidFill>
          <a:latin typeface="Arial Unicode MS" pitchFamily="34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Arial Unicode MS" pitchFamily="34" charset="-122"/>
          <a:ea typeface="华文细黑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Arial Unicode MS" pitchFamily="34" charset="-122"/>
          <a:ea typeface="华文细黑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9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0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1.w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age_replacement_algorithm" TargetMode="External"/><Relationship Id="rId2" Type="http://schemas.openxmlformats.org/officeDocument/2006/relationships/hyperlink" Target="http://en.wikipedia.org/wiki/B%C3%A9l%C3%A1dy's_anomal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Working_set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、虚拟存储器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/>
              <a:t>薛瑞尼</a:t>
            </a:r>
            <a:endParaRPr lang="en-US" altLang="zh-CN"/>
          </a:p>
          <a:p>
            <a:r>
              <a:rPr lang="zh-CN" altLang="en-US"/>
              <a:t>计算机科学与工程学院</a:t>
            </a:r>
            <a:endParaRPr lang="en-US" altLang="zh-CN"/>
          </a:p>
          <a:p>
            <a:fld id="{234D94C4-66A6-B04C-B0B8-7EE941061EB9}" type="datetime1">
              <a:rPr lang="zh-CN" altLang="en-US"/>
              <a:t>2020/11/24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73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1" name="Text Box 3"/>
          <p:cNvSpPr txBox="1">
            <a:spLocks noChangeArrowheads="1"/>
          </p:cNvSpPr>
          <p:nvPr/>
        </p:nvSpPr>
        <p:spPr bwMode="auto">
          <a:xfrm>
            <a:off x="2590800" y="6019800"/>
            <a:ext cx="381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虚拟内存大于物理内存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6A75-030E-6543-8CE9-4568540E899C}" type="datetime5">
              <a:t>2020/11/24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7624" y="1234128"/>
            <a:ext cx="6681812" cy="5249214"/>
          </a:xfrm>
          <a:prstGeom prst="rect">
            <a:avLst/>
          </a:prstGeom>
        </p:spPr>
      </p:pic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2086326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实现方法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虚拟页式</a:t>
            </a:r>
            <a:r>
              <a:rPr lang="en-US" altLang="zh-CN" dirty="0"/>
              <a:t>——</a:t>
            </a:r>
            <a:r>
              <a:rPr lang="zh-CN" altLang="en-US" dirty="0"/>
              <a:t>请求分页</a:t>
            </a:r>
            <a:r>
              <a:rPr lang="en-US" altLang="zh-CN" dirty="0"/>
              <a:t>(Demand Page)</a:t>
            </a:r>
            <a:endParaRPr lang="zh-CN" altLang="en-US" dirty="0"/>
          </a:p>
          <a:p>
            <a:r>
              <a:rPr lang="zh-CN" altLang="en-US" dirty="0"/>
              <a:t>虚拟段式</a:t>
            </a:r>
            <a:r>
              <a:rPr lang="en-US" altLang="zh-CN" dirty="0"/>
              <a:t>——</a:t>
            </a:r>
            <a:r>
              <a:rPr lang="zh-CN" altLang="en-US" dirty="0"/>
              <a:t>请求段式调度</a:t>
            </a:r>
            <a:r>
              <a:rPr lang="en-US" altLang="zh-CN" dirty="0"/>
              <a:t>(Demand Segmentation)</a:t>
            </a:r>
            <a:endParaRPr lang="zh-CN" altLang="en-US" dirty="0"/>
          </a:p>
          <a:p>
            <a:r>
              <a:rPr lang="zh-CN" altLang="en-US" dirty="0"/>
              <a:t>虚拟段页式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56E3-A4BE-7B44-8BDA-92D55A291768}" type="datetime5">
              <a:t>2020/11/24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1086020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请求分页－基本思想 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在简单页式存储管理的基础上，增加请求调页和页面置换功能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BEAC-13AD-894C-BFC3-D0CF57B8ED15}" type="datetime5">
              <a:t>2020/11/24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FBA1B4-46B3-F341-842C-1E8449106DC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67744" y="2755087"/>
            <a:ext cx="4124422" cy="367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57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对进程页表的修改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页表：与简单分页相比，增加了如下位：</a:t>
            </a:r>
          </a:p>
          <a:p>
            <a:pPr lvl="1"/>
            <a:r>
              <a:rPr lang="en-US" altLang="zh-CN" dirty="0"/>
              <a:t>P：</a:t>
            </a:r>
            <a:r>
              <a:rPr lang="zh-CN" altLang="en-US" dirty="0"/>
              <a:t>表示该页是否在内存中。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：访问位，是否被访问过</a:t>
            </a:r>
          </a:p>
          <a:p>
            <a:pPr lvl="1"/>
            <a:r>
              <a:rPr lang="en-US" altLang="zh-CN" dirty="0"/>
              <a:t>M：</a:t>
            </a:r>
            <a:r>
              <a:rPr lang="zh-CN" altLang="en-US" dirty="0"/>
              <a:t>修改位，从上次装入到现在是否已经改变</a:t>
            </a:r>
            <a:endParaRPr lang="en-US" altLang="zh-CN" dirty="0"/>
          </a:p>
          <a:p>
            <a:pPr lvl="1"/>
            <a:r>
              <a:rPr lang="zh-CN" altLang="en-US" dirty="0"/>
              <a:t>外存地址。</a:t>
            </a:r>
          </a:p>
        </p:txBody>
      </p:sp>
      <p:graphicFrame>
        <p:nvGraphicFramePr>
          <p:cNvPr id="6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633486"/>
              </p:ext>
            </p:extLst>
          </p:nvPr>
        </p:nvGraphicFramePr>
        <p:xfrm>
          <a:off x="304800" y="5157192"/>
          <a:ext cx="8534400" cy="6096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页号 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物理块号 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状态位</a:t>
                      </a:r>
                      <a:r>
                        <a:rPr kumimoji="1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 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访问字段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 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修改位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外存地址 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CF86-EF77-7948-B624-714B0A7484F4}" type="datetime5">
              <a:t>2020/11/24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3507417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有些页不在内存中时的页表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83C1-7AF2-144D-A476-266B6F1C8F60}" type="datetime5">
              <a:t>2020/11/24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35696" y="1330953"/>
            <a:ext cx="5142772" cy="5053544"/>
          </a:xfrm>
          <a:prstGeom prst="rect">
            <a:avLst/>
          </a:prstGeom>
        </p:spPr>
      </p:pic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3585056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缺页中断处理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要访问的页不在内存，则产生缺页中断(</a:t>
            </a:r>
            <a:r>
              <a:rPr lang="en-US" altLang="zh-CN" dirty="0"/>
              <a:t>page fault)。</a:t>
            </a:r>
          </a:p>
          <a:p>
            <a:r>
              <a:rPr lang="zh-CN" altLang="en-US" dirty="0"/>
              <a:t>操作系统接到此中断信号后，调用缺页中断处理程序，根据页表中给出的外存地址，将该页调入内存，使作业继续运行下去</a:t>
            </a:r>
          </a:p>
          <a:p>
            <a:pPr lvl="1"/>
            <a:r>
              <a:rPr lang="zh-CN" altLang="en-US" dirty="0"/>
              <a:t>如果内存中有空闲块，则分配一页，将新调入页装入内存，并修改页表中相应页表项目的驻留位及相应的内存块号</a:t>
            </a:r>
          </a:p>
          <a:p>
            <a:pPr lvl="1"/>
            <a:r>
              <a:rPr lang="zh-CN" altLang="en-US" dirty="0"/>
              <a:t>若此时内存中没有空闲块，则要淘汰某页，若该页在内存期间被修改过，则要将其写回外存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F231-2F61-3C42-9934-8BE6C5EA5A7D}" type="datetime5">
              <a:t>2020/11/24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3956749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缺页中断处理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A4CF-67EB-4844-9D47-8D9FEB087826}" type="datetime5">
              <a:t>2020/11/24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31640" y="1268760"/>
            <a:ext cx="6408712" cy="5210028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571021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缺页中断的特殊性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缺页中断在指令执行期间产生和处理，而不是在一条指令执行完毕之后。所缺的页面调入之后，重新执行被中断的指令。</a:t>
            </a:r>
          </a:p>
          <a:p>
            <a:r>
              <a:rPr lang="zh-CN" altLang="en-US" dirty="0"/>
              <a:t>一条指令的执行可能产生多次缺页中断，如：</a:t>
            </a:r>
          </a:p>
        </p:txBody>
      </p:sp>
      <p:graphicFrame>
        <p:nvGraphicFramePr>
          <p:cNvPr id="3706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49296"/>
              </p:ext>
            </p:extLst>
          </p:nvPr>
        </p:nvGraphicFramePr>
        <p:xfrm>
          <a:off x="3707904" y="4005064"/>
          <a:ext cx="4040530" cy="252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9" name="Visio" r:id="rId3" imgW="2147040" imgH="1340599" progId="Visio.Drawing.11">
                  <p:embed/>
                </p:oleObj>
              </mc:Choice>
              <mc:Fallback>
                <p:oleObj name="Visio" r:id="rId3" imgW="2147040" imgH="134059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4005064"/>
                        <a:ext cx="4040530" cy="2520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B884-FF95-A347-8EBC-C1DDD7F35B2B}" type="datetime5">
              <a:t>2020/11/24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1426610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15367"/>
              </p:ext>
            </p:extLst>
          </p:nvPr>
        </p:nvGraphicFramePr>
        <p:xfrm>
          <a:off x="1619672" y="-27384"/>
          <a:ext cx="7086600" cy="654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4" name="VISIO" r:id="rId4" imgW="4748040" imgH="4386240" progId="Visio.Drawing.4">
                  <p:embed/>
                </p:oleObj>
              </mc:Choice>
              <mc:Fallback>
                <p:oleObj name="VISIO" r:id="rId4" imgW="4748040" imgH="4386240" progId="Visio.Drawing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-27384"/>
                        <a:ext cx="7086600" cy="654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528" y="548680"/>
            <a:ext cx="3600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请求分页地址转换流程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25441-2316-984D-B311-67580926CD50}" type="datetime5">
              <a:t>2020/11/24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2111399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内存分配、置换策略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分配策略：固定分配，可变分配</a:t>
            </a:r>
            <a:endParaRPr lang="en-US" altLang="zh-CN" dirty="0"/>
          </a:p>
          <a:p>
            <a:r>
              <a:rPr lang="zh-CN" altLang="en-US" dirty="0"/>
              <a:t>置换策略：全局置换，局部置换</a:t>
            </a:r>
            <a:endParaRPr lang="en-US" altLang="zh-CN" dirty="0"/>
          </a:p>
          <a:p>
            <a:r>
              <a:rPr lang="zh-CN" altLang="en-US" dirty="0"/>
              <a:t>可组合出以下三种适用的策略：</a:t>
            </a:r>
          </a:p>
          <a:p>
            <a:pPr lvl="1"/>
            <a:r>
              <a:rPr lang="zh-CN" altLang="en-US" dirty="0"/>
              <a:t>固定分配局部置换</a:t>
            </a:r>
            <a:r>
              <a:rPr lang="en-US" altLang="zh-CN" dirty="0"/>
              <a:t>(Fixed Allocation, Local Replacement) </a:t>
            </a:r>
          </a:p>
          <a:p>
            <a:pPr lvl="1"/>
            <a:r>
              <a:rPr lang="zh-CN" altLang="en-US" dirty="0"/>
              <a:t>可变分配全局置换</a:t>
            </a:r>
            <a:r>
              <a:rPr lang="en-US" altLang="zh-CN" dirty="0"/>
              <a:t>(Variable Allocation, Global Replacement) </a:t>
            </a:r>
          </a:p>
          <a:p>
            <a:pPr lvl="1"/>
            <a:r>
              <a:rPr lang="zh-CN" altLang="en-US" dirty="0"/>
              <a:t>可变分配局部置换</a:t>
            </a:r>
            <a:r>
              <a:rPr lang="en-US" altLang="zh-CN" dirty="0"/>
              <a:t>(Variable Allocation, Local Replacement)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B7ECC-DF6A-804D-8523-3B54DCCA9566}" type="datetime5">
              <a:t>2020/11/24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18415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常规存储</a:t>
            </a:r>
            <a:endParaRPr lang="en-US" altLang="zh-CN" dirty="0"/>
          </a:p>
          <a:p>
            <a:pPr lvl="1"/>
            <a:r>
              <a:rPr lang="zh-CN" altLang="en-US" dirty="0"/>
              <a:t>一次性，驻留性</a:t>
            </a:r>
            <a:endParaRPr lang="en-US" altLang="zh-CN" dirty="0"/>
          </a:p>
          <a:p>
            <a:pPr lvl="1"/>
            <a:r>
              <a:rPr lang="zh-CN" altLang="en-US" dirty="0"/>
              <a:t>覆盖和交换可以减轻这一限制</a:t>
            </a:r>
            <a:endParaRPr lang="en-US" altLang="zh-CN" dirty="0"/>
          </a:p>
          <a:p>
            <a:r>
              <a:rPr lang="zh-CN" altLang="en-US" dirty="0"/>
              <a:t>有时，并不需要将整个程序放入内存中</a:t>
            </a:r>
            <a:endParaRPr lang="en-US" altLang="zh-CN" dirty="0"/>
          </a:p>
          <a:p>
            <a:pPr lvl="1"/>
            <a:r>
              <a:rPr lang="zh-CN" altLang="en-US" dirty="0"/>
              <a:t>程序中的异常分支</a:t>
            </a:r>
          </a:p>
          <a:p>
            <a:pPr lvl="1"/>
            <a:r>
              <a:rPr lang="zh-CN" altLang="en-US" dirty="0"/>
              <a:t>数组通常分配了比实际所需要更多的内存</a:t>
            </a:r>
          </a:p>
          <a:p>
            <a:pPr lvl="1"/>
            <a:r>
              <a:rPr lang="zh-CN" altLang="en-US" dirty="0"/>
              <a:t>程序的某些选项或特点可能很少使用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7679-8DB6-D242-BEAA-399DE703436A}" type="datetime5">
              <a:t>2020/11/24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2575726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分配算法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平均分配算法</a:t>
            </a:r>
          </a:p>
          <a:p>
            <a:pPr lvl="1"/>
            <a:r>
              <a:rPr lang="zh-CN" altLang="en-US" dirty="0"/>
              <a:t>将系统中所有可供分配的物理块，平均分配给各个进程。 </a:t>
            </a:r>
            <a:endParaRPr lang="en-US" altLang="zh-CN" dirty="0"/>
          </a:p>
          <a:p>
            <a:pPr lvl="1"/>
            <a:r>
              <a:rPr lang="zh-CN" altLang="en-US" dirty="0"/>
              <a:t>未考虑各进程本身的大小</a:t>
            </a:r>
            <a:endParaRPr lang="en-US" altLang="zh-CN" dirty="0"/>
          </a:p>
          <a:p>
            <a:pPr lvl="1"/>
            <a:r>
              <a:rPr lang="zh-CN" altLang="en-US" dirty="0"/>
              <a:t>小进程页闲置，大进程频繁缺页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E625-F788-0041-8B51-09D3CA787A1A}" type="datetime5">
              <a:t>2020/11/24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104297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995986"/>
              </p:ext>
            </p:extLst>
          </p:nvPr>
        </p:nvGraphicFramePr>
        <p:xfrm>
          <a:off x="3484240" y="2492896"/>
          <a:ext cx="14478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38" name="Equation" r:id="rId3" imgW="596880" imgH="431640" progId="Equation.3">
                  <p:embed/>
                </p:oleObj>
              </mc:Choice>
              <mc:Fallback>
                <p:oleObj name="Equation" r:id="rId3" imgW="596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240" y="2492896"/>
                        <a:ext cx="14478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907427"/>
              </p:ext>
            </p:extLst>
          </p:nvPr>
        </p:nvGraphicFramePr>
        <p:xfrm>
          <a:off x="3399256" y="4912529"/>
          <a:ext cx="16764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39" name="Equation" r:id="rId5" imgW="698400" imgH="393480" progId="Equation.3">
                  <p:embed/>
                </p:oleObj>
              </mc:Choice>
              <mc:Fallback>
                <p:oleObj name="Equation" r:id="rId5" imgW="698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9256" y="4912529"/>
                        <a:ext cx="1676400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按程序大小比例分配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若系统中共有</a:t>
            </a:r>
            <a:r>
              <a:rPr lang="en-US" altLang="zh-CN" dirty="0"/>
              <a:t>n</a:t>
            </a:r>
            <a:r>
              <a:rPr lang="zh-CN" altLang="en-US" dirty="0"/>
              <a:t>个进程，每个进程的页面数为</a:t>
            </a:r>
            <a:r>
              <a:rPr lang="en-US" altLang="zh-CN" dirty="0"/>
              <a:t>Si</a:t>
            </a:r>
            <a:r>
              <a:rPr lang="zh-CN" altLang="en-US" dirty="0"/>
              <a:t>，则系统中各进程页面数的总和为：</a:t>
            </a:r>
          </a:p>
          <a:p>
            <a:endParaRPr lang="en-US" altLang="zh-CN" dirty="0"/>
          </a:p>
          <a:p>
            <a:r>
              <a:rPr lang="zh-CN" altLang="en-US" dirty="0"/>
              <a:t>系统中可用的物理块总数为</a:t>
            </a:r>
            <a:r>
              <a:rPr lang="en-US" altLang="zh-CN" dirty="0"/>
              <a:t>m</a:t>
            </a:r>
            <a:r>
              <a:rPr lang="zh-CN" altLang="en-US" dirty="0"/>
              <a:t>，则每个进程所能分到的物理块数为</a:t>
            </a:r>
            <a:r>
              <a:rPr lang="en-US" altLang="zh-CN" dirty="0"/>
              <a:t>bi</a:t>
            </a:r>
            <a:r>
              <a:rPr lang="zh-CN" altLang="en-US" dirty="0"/>
              <a:t>，有：</a:t>
            </a:r>
          </a:p>
          <a:p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56BD-3B70-3D40-8603-7844D1A4EE10}" type="datetime5">
              <a:t>2020/11/24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2715867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按优先级分配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为了重要的、紧迫的作业能尽快地完成， 为其分配较多的内存空间。</a:t>
            </a:r>
            <a:endParaRPr lang="en-US" altLang="zh-CN" dirty="0"/>
          </a:p>
          <a:p>
            <a:r>
              <a:rPr lang="zh-CN" altLang="en-US" dirty="0"/>
              <a:t>把内存中所有物理块分成两部分</a:t>
            </a:r>
            <a:endParaRPr lang="en-US" altLang="zh-CN" dirty="0"/>
          </a:p>
          <a:p>
            <a:pPr lvl="1"/>
            <a:r>
              <a:rPr lang="zh-CN" altLang="en-US" dirty="0"/>
              <a:t>一部分按比例地分配给各进程；</a:t>
            </a:r>
            <a:endParaRPr lang="en-US" altLang="zh-CN" dirty="0"/>
          </a:p>
          <a:p>
            <a:pPr lvl="1"/>
            <a:r>
              <a:rPr lang="zh-CN" altLang="en-US" dirty="0"/>
              <a:t>一部分根据各进程的优先权，适当地增加其相应份额后，分配给各进程。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BD02-58FA-8343-A2CF-D835D0FA828A}" type="datetime5">
              <a:t>2020/11/24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339808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页面调入策略 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when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预调：准确性不高（一般不采用）</a:t>
            </a:r>
          </a:p>
          <a:p>
            <a:pPr lvl="1"/>
            <a:r>
              <a:rPr lang="zh-CN" altLang="en-US" dirty="0"/>
              <a:t>请求调入：系统开销较大（主流方式）</a:t>
            </a:r>
          </a:p>
          <a:p>
            <a:r>
              <a:rPr lang="en-US" altLang="zh-CN" dirty="0"/>
              <a:t>where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对换区：修改过的页被换出时入对换区，快</a:t>
            </a:r>
          </a:p>
          <a:p>
            <a:pPr lvl="1"/>
            <a:r>
              <a:rPr lang="zh-CN" altLang="en-US" dirty="0"/>
              <a:t>文件区：稍慢（对换区不足时）</a:t>
            </a:r>
          </a:p>
          <a:p>
            <a:pPr lvl="1"/>
            <a:r>
              <a:rPr lang="zh-CN" altLang="en-US" dirty="0"/>
              <a:t>共享页：应判断其是否在内存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E133-735A-1B44-B13B-8FB886F142B3}" type="datetime5">
              <a:t>2020/11/24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278316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页面置换算法（</a:t>
            </a:r>
            <a:r>
              <a:rPr lang="en-US" altLang="zh-CN" dirty="0"/>
              <a:t>Replacement）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定义</a:t>
            </a:r>
          </a:p>
          <a:p>
            <a:pPr lvl="1"/>
            <a:r>
              <a:rPr lang="zh-CN" altLang="en-US" dirty="0"/>
              <a:t>当主存中的所有页都被占据，并且需要取进一个新页以满足一次缺页时，置换算法</a:t>
            </a:r>
            <a:r>
              <a:rPr lang="en-US" altLang="zh-CN" dirty="0"/>
              <a:t>/</a:t>
            </a:r>
            <a:r>
              <a:rPr lang="zh-CN" altLang="en-US" dirty="0"/>
              <a:t>替换策略决定当前在主存中的哪个页将被置换。</a:t>
            </a:r>
          </a:p>
          <a:p>
            <a:r>
              <a:rPr lang="zh-CN" altLang="en-US" dirty="0"/>
              <a:t>原则</a:t>
            </a:r>
          </a:p>
          <a:p>
            <a:pPr lvl="1"/>
            <a:r>
              <a:rPr lang="zh-CN" altLang="en-US" dirty="0"/>
              <a:t>把未来不再使用的或短期内较少使用的页面调出。通常只能在局部性原理指导下依据过去的统计数据进行预测。</a:t>
            </a:r>
          </a:p>
          <a:p>
            <a:pPr lvl="1"/>
            <a:r>
              <a:rPr lang="zh-CN" altLang="en-US" dirty="0"/>
              <a:t>由于局部性原理，最近的访问历史和最近将要访问的模式间有很大的相关性。</a:t>
            </a:r>
            <a:endParaRPr lang="en-US" altLang="zh-CN" dirty="0"/>
          </a:p>
          <a:p>
            <a:pPr lvl="1"/>
            <a:r>
              <a:rPr lang="zh-CN" altLang="en-US" dirty="0"/>
              <a:t>大多数策略都基于过去的行为预测将来的行为。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B1C-FAE7-1B48-8A4B-39854D219F04}" type="datetime5">
              <a:t>2020/11/24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118041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页面置换－基本工作过程</a:t>
            </a:r>
            <a:endParaRPr lang="zh-CN" altLang="en-US" dirty="0"/>
          </a:p>
        </p:txBody>
      </p:sp>
      <p:sp>
        <p:nvSpPr>
          <p:cNvPr id="3778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查找所需页在磁盘上的位置</a:t>
            </a:r>
          </a:p>
          <a:p>
            <a:r>
              <a:rPr lang="zh-CN" altLang="en-US" dirty="0"/>
              <a:t>查找一个空闲帧（</a:t>
            </a:r>
            <a:r>
              <a:rPr lang="en-US" altLang="zh-CN" dirty="0"/>
              <a:t>frame）</a:t>
            </a:r>
            <a:br>
              <a:rPr lang="en-US" altLang="zh-CN" dirty="0"/>
            </a:br>
            <a:r>
              <a:rPr lang="en-US" altLang="zh-CN" dirty="0"/>
              <a:t>- </a:t>
            </a:r>
            <a:r>
              <a:rPr lang="zh-CN" altLang="en-US" dirty="0"/>
              <a:t>如果有空闲帧，就使用它</a:t>
            </a:r>
            <a:r>
              <a:rPr lang="en-US" altLang="zh-CN" dirty="0"/>
              <a:t>；</a:t>
            </a:r>
            <a:br>
              <a:rPr lang="en-US" altLang="zh-CN" dirty="0"/>
            </a:br>
            <a:r>
              <a:rPr lang="en-US" altLang="zh-CN" dirty="0"/>
              <a:t>- </a:t>
            </a:r>
            <a:r>
              <a:rPr lang="zh-CN" altLang="en-US" dirty="0"/>
              <a:t>如果没有空闲帧，就使用替换算法选择一个“牺牲”帧（</a:t>
            </a:r>
            <a:r>
              <a:rPr lang="en-US" altLang="zh-CN" dirty="0"/>
              <a:t>victim frame）；</a:t>
            </a:r>
          </a:p>
          <a:p>
            <a:pPr lvl="1"/>
            <a:r>
              <a:rPr lang="zh-CN" altLang="en-US" dirty="0"/>
              <a:t>将牺牲帧的内容写到磁盘上，改变页表和空闲页表</a:t>
            </a:r>
            <a:endParaRPr lang="en-US" altLang="zh-CN" dirty="0"/>
          </a:p>
          <a:p>
            <a:r>
              <a:rPr lang="zh-CN" altLang="en-US" dirty="0"/>
              <a:t>将所需页读入（新）空闲帧，改变页表</a:t>
            </a:r>
            <a:endParaRPr lang="en-US" altLang="zh-CN" dirty="0"/>
          </a:p>
          <a:p>
            <a:r>
              <a:rPr lang="zh-CN" altLang="en-US" dirty="0"/>
              <a:t>恢复用户进程</a:t>
            </a:r>
          </a:p>
          <a:p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660-0640-D845-92BD-3EB45CCD93C2}" type="datetime5">
              <a:t>2020/11/24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2079608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页面置换－基本工作过程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0C75-2AC9-4247-AE84-7643EA36EF93}" type="datetime5">
              <a:t>2020/11/24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1600" y="1319374"/>
            <a:ext cx="6863804" cy="5036976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3963542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页面替换</a:t>
            </a:r>
            <a:r>
              <a:rPr lang="en-US" altLang="zh-CN" dirty="0"/>
              <a:t>/</a:t>
            </a:r>
            <a:r>
              <a:rPr lang="zh-CN" altLang="en-US" dirty="0"/>
              <a:t>置换算法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最佳算法（</a:t>
            </a:r>
            <a:r>
              <a:rPr lang="en-US" altLang="zh-CN" dirty="0"/>
              <a:t>OPT）</a:t>
            </a:r>
          </a:p>
          <a:p>
            <a:r>
              <a:rPr lang="zh-CN" altLang="en-US" dirty="0"/>
              <a:t>先进先出算法(</a:t>
            </a:r>
            <a:r>
              <a:rPr lang="en-US" altLang="zh-CN" dirty="0"/>
              <a:t>First in First Out</a:t>
            </a:r>
            <a:r>
              <a:rPr lang="zh-CN" altLang="en-US" dirty="0"/>
              <a:t>，</a:t>
            </a:r>
            <a:r>
              <a:rPr lang="en-US" altLang="zh-CN" dirty="0"/>
              <a:t>FIFO)</a:t>
            </a:r>
          </a:p>
          <a:p>
            <a:r>
              <a:rPr lang="zh-CN" altLang="en-US" dirty="0"/>
              <a:t>最近最久未使用算法(</a:t>
            </a:r>
            <a:r>
              <a:rPr lang="en-US" altLang="zh-CN" dirty="0"/>
              <a:t>LRU, Least Recently Used)</a:t>
            </a:r>
          </a:p>
          <a:p>
            <a:r>
              <a:rPr lang="en-US" altLang="zh-CN" dirty="0"/>
              <a:t>Clock</a:t>
            </a:r>
            <a:r>
              <a:rPr lang="zh-CN" altLang="en-US" dirty="0"/>
              <a:t>算法</a:t>
            </a:r>
          </a:p>
          <a:p>
            <a:r>
              <a:rPr lang="zh-CN" altLang="en-US" dirty="0"/>
              <a:t>改进</a:t>
            </a:r>
            <a:r>
              <a:rPr lang="en-US" altLang="zh-CN"/>
              <a:t>Clock</a:t>
            </a:r>
            <a:r>
              <a:rPr lang="zh-CN" altLang="en-US"/>
              <a:t>算法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14BC-1D27-6F45-88A5-D203340D9BC2}" type="datetime5">
              <a:t>2020/11/24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1474997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最佳算法</a:t>
            </a:r>
            <a:r>
              <a:rPr lang="en-US" altLang="zh-CN" dirty="0"/>
              <a:t>OPT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选择替换下次访问距当前时间最长的那些页。</a:t>
            </a:r>
            <a:r>
              <a:rPr lang="en-US" altLang="zh-CN" dirty="0"/>
              <a:t> Bélády@1966</a:t>
            </a:r>
            <a:endParaRPr lang="zh-CN" altLang="en-US" dirty="0"/>
          </a:p>
          <a:p>
            <a:r>
              <a:rPr lang="zh-CN" altLang="en-US" dirty="0"/>
              <a:t>特点</a:t>
            </a:r>
          </a:p>
          <a:p>
            <a:pPr lvl="1"/>
            <a:r>
              <a:rPr lang="zh-CN" altLang="en-US" dirty="0"/>
              <a:t>缺页错误率最低，没有</a:t>
            </a:r>
            <a:r>
              <a:rPr lang="en-US" altLang="zh-CN" dirty="0" err="1"/>
              <a:t>Belady</a:t>
            </a:r>
            <a:r>
              <a:rPr lang="zh-CN" altLang="en-US" dirty="0"/>
              <a:t>现象；</a:t>
            </a:r>
          </a:p>
          <a:p>
            <a:pPr lvl="1"/>
            <a:r>
              <a:rPr lang="zh-CN" altLang="en-US" dirty="0"/>
              <a:t>必须知道页面未来的访问顺序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不可能实现。</a:t>
            </a:r>
          </a:p>
          <a:p>
            <a:pPr lvl="1"/>
            <a:r>
              <a:rPr lang="zh-CN" altLang="en-US" dirty="0"/>
              <a:t>仅作为一种标准，用于测试其他算法的性能。</a:t>
            </a:r>
          </a:p>
        </p:txBody>
      </p:sp>
      <p:sp>
        <p:nvSpPr>
          <p:cNvPr id="379908" name="Rectangle 4"/>
          <p:cNvSpPr>
            <a:spLocks noChangeArrowheads="1"/>
          </p:cNvSpPr>
          <p:nvPr/>
        </p:nvSpPr>
        <p:spPr bwMode="auto">
          <a:xfrm>
            <a:off x="899592" y="5445223"/>
            <a:ext cx="7200800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zh-CN" sz="2400" dirty="0" err="1">
                <a:solidFill>
                  <a:schemeClr val="hlink"/>
                </a:solidFill>
              </a:rPr>
              <a:t>Belady</a:t>
            </a:r>
            <a:r>
              <a:rPr lang="zh-CN" altLang="en-US" sz="2400" dirty="0">
                <a:solidFill>
                  <a:schemeClr val="hlink"/>
                </a:solidFill>
              </a:rPr>
              <a:t>异常（</a:t>
            </a:r>
            <a:r>
              <a:rPr lang="en-US" altLang="zh-CN" sz="2400" dirty="0" err="1">
                <a:solidFill>
                  <a:schemeClr val="hlink"/>
                </a:solidFill>
              </a:rPr>
              <a:t>Belady</a:t>
            </a:r>
            <a:r>
              <a:rPr lang="en-US" altLang="zh-CN" sz="2400" dirty="0">
                <a:solidFill>
                  <a:schemeClr val="hlink"/>
                </a:solidFill>
              </a:rPr>
              <a:t> Anomaly）：</a:t>
            </a:r>
            <a:r>
              <a:rPr lang="zh-CN" altLang="en-US" sz="2400" dirty="0"/>
              <a:t>有些情况下，缺页率可能会随着所分配帧数的增加而增加。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C237-0725-9249-B4A5-A4AB45DEED5F}" type="datetime5">
              <a:t>2020/11/24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3972844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最佳算法</a:t>
            </a:r>
            <a:r>
              <a:rPr lang="en-US" altLang="zh-CN" dirty="0"/>
              <a:t>OPT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缺页：</a:t>
            </a:r>
            <a:r>
              <a:rPr lang="en-US" altLang="zh-CN" dirty="0"/>
              <a:t>3+6</a:t>
            </a:r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" t="32106" r="1828" b="32675"/>
          <a:stretch>
            <a:fillRect/>
          </a:stretch>
        </p:blipFill>
        <p:spPr bwMode="auto">
          <a:xfrm>
            <a:off x="0" y="2348880"/>
            <a:ext cx="9144000" cy="2552700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240622"/>
              </p:ext>
            </p:extLst>
          </p:nvPr>
        </p:nvGraphicFramePr>
        <p:xfrm>
          <a:off x="-11460" y="2780928"/>
          <a:ext cx="9144000" cy="1728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504D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504D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504D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504D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504D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504D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504D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504D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504D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70F6-C4B2-7B4D-9AE0-1E99BA36BDE5}" type="datetime5">
              <a:t>2020/11/24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71911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允许执行只有部分在内存中的程序</a:t>
            </a:r>
          </a:p>
          <a:p>
            <a:r>
              <a:rPr lang="zh-CN" altLang="en-US" dirty="0"/>
              <a:t>程序不受现有物理内存空间限制，用户只对一个大的虚拟地址空间写程序，简化了编程操作</a:t>
            </a:r>
          </a:p>
          <a:p>
            <a:r>
              <a:rPr lang="zh-CN" altLang="en-US" dirty="0"/>
              <a:t>提高程序执行的并发性、</a:t>
            </a:r>
            <a:r>
              <a:rPr lang="en-US" altLang="zh-CN" dirty="0"/>
              <a:t>CPU</a:t>
            </a:r>
            <a:r>
              <a:rPr lang="zh-CN" altLang="en-US" dirty="0"/>
              <a:t>利用率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C10B-3E33-AF46-9FE1-814C66DAD12D}" type="datetime5">
              <a:t>2020/11/24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172496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先进先出算法</a:t>
            </a:r>
            <a:r>
              <a:rPr lang="en-US" altLang="zh-CN" dirty="0"/>
              <a:t>FIFO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替换驻留在主存中时间最长的页</a:t>
            </a:r>
            <a:endParaRPr lang="en-US" altLang="zh-CN" dirty="0"/>
          </a:p>
          <a:p>
            <a:pPr lvl="1"/>
            <a:r>
              <a:rPr lang="zh-CN" altLang="en-US" dirty="0"/>
              <a:t>注意：驻留时间和访问时间无关</a:t>
            </a:r>
          </a:p>
          <a:p>
            <a:r>
              <a:rPr lang="zh-CN" altLang="en-US" dirty="0"/>
              <a:t>实现</a:t>
            </a:r>
          </a:p>
          <a:p>
            <a:pPr lvl="1"/>
            <a:r>
              <a:rPr lang="zh-CN" altLang="en-US" dirty="0"/>
              <a:t>将分配给进程的页帧看作</a:t>
            </a:r>
            <a:r>
              <a:rPr lang="en-US" altLang="zh-CN" dirty="0"/>
              <a:t>FIFO</a:t>
            </a:r>
            <a:r>
              <a:rPr lang="zh-CN" altLang="en-US" dirty="0"/>
              <a:t>队列，按循环方式移动页：置换队列的首页，调入的新页加入队尾。</a:t>
            </a:r>
          </a:p>
          <a:p>
            <a:r>
              <a:rPr lang="zh-CN" altLang="en-US" dirty="0"/>
              <a:t>问题</a:t>
            </a:r>
          </a:p>
          <a:p>
            <a:pPr lvl="1"/>
            <a:r>
              <a:rPr lang="en-US" altLang="zh-CN" dirty="0"/>
              <a:t>FIFO</a:t>
            </a:r>
            <a:r>
              <a:rPr lang="zh-CN" altLang="en-US" dirty="0"/>
              <a:t>策略实现简单，但性能相对较差。</a:t>
            </a:r>
          </a:p>
          <a:p>
            <a:pPr lvl="1"/>
            <a:r>
              <a:rPr lang="en-US" altLang="zh-CN" dirty="0" err="1"/>
              <a:t>Belady</a:t>
            </a:r>
            <a:r>
              <a:rPr lang="zh-CN" altLang="en-US" dirty="0"/>
              <a:t>异常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B42E-C6ED-1248-B9CA-59873CC50BE5}" type="datetime5">
              <a:t>2020/11/24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456824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先进先出算法</a:t>
            </a:r>
            <a:r>
              <a:rPr lang="en-US" altLang="zh-CN" dirty="0"/>
              <a:t>FIFO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缺页：</a:t>
            </a:r>
            <a:r>
              <a:rPr lang="en-US" altLang="zh-CN" dirty="0"/>
              <a:t>3+12</a:t>
            </a:r>
            <a:r>
              <a:rPr lang="zh-CN" altLang="en-US" dirty="0"/>
              <a:t>次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" t="32248" r="1999" b="32661"/>
          <a:stretch>
            <a:fillRect/>
          </a:stretch>
        </p:blipFill>
        <p:spPr bwMode="auto">
          <a:xfrm>
            <a:off x="0" y="2492896"/>
            <a:ext cx="9143992" cy="2152650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998572"/>
              </p:ext>
            </p:extLst>
          </p:nvPr>
        </p:nvGraphicFramePr>
        <p:xfrm>
          <a:off x="-8" y="2780928"/>
          <a:ext cx="914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504D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504D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504D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504D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504D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504D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C3B6-A171-DB4B-8E52-1D450D828E1C}" type="datetime5">
              <a:t>2020/11/24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68152" y="3169776"/>
            <a:ext cx="7740352" cy="11233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223775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04514 -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14 -0.00208 L 0.15538 -0.0020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4" grpId="1" animBg="1"/>
      <p:bldP spid="4" grpId="2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页面请求序列：</a:t>
            </a:r>
            <a:r>
              <a:rPr lang="en-US" altLang="zh-CN" dirty="0"/>
              <a:t>3 2 1 0 3 2 4 3 2 1 0 4</a:t>
            </a:r>
          </a:p>
          <a:p>
            <a:r>
              <a:rPr lang="zh-CN" altLang="en-US" dirty="0"/>
              <a:t>分别计算使用</a:t>
            </a:r>
            <a:r>
              <a:rPr lang="en-US" altLang="zh-CN" dirty="0"/>
              <a:t>FIFO</a:t>
            </a:r>
            <a:r>
              <a:rPr lang="zh-CN" altLang="en-US" dirty="0"/>
              <a:t>算法，分配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Frame</a:t>
            </a:r>
            <a:r>
              <a:rPr lang="zh-CN" altLang="en-US" dirty="0"/>
              <a:t>和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Frame</a:t>
            </a:r>
            <a:r>
              <a:rPr lang="zh-CN" altLang="en-US" dirty="0"/>
              <a:t>时产生</a:t>
            </a:r>
            <a:r>
              <a:rPr lang="en-US" altLang="zh-CN" dirty="0"/>
              <a:t>page fault</a:t>
            </a:r>
            <a:r>
              <a:rPr lang="zh-CN" altLang="en-US" dirty="0"/>
              <a:t>的次数。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263A-4404-594D-8A1C-54E3C7E3D7A9}" type="datetime5">
              <a:t>2020/11/24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7" y="3414761"/>
            <a:ext cx="5184576" cy="3030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163031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最近最久未使用算法</a:t>
            </a:r>
            <a:endParaRPr lang="en-US" altLang="zh-CN" dirty="0"/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LRU, Least Recently Used</a:t>
            </a:r>
            <a:endParaRPr lang="zh-CN" altLang="en-US" dirty="0"/>
          </a:p>
          <a:p>
            <a:pPr lvl="1"/>
            <a:r>
              <a:rPr lang="zh-CN" altLang="en-US" dirty="0"/>
              <a:t>替换主存中</a:t>
            </a:r>
            <a:r>
              <a:rPr lang="zh-CN" altLang="en-US" dirty="0">
                <a:solidFill>
                  <a:srgbClr val="C00000"/>
                </a:solidFill>
              </a:rPr>
              <a:t>上次使用距离当前最远</a:t>
            </a:r>
            <a:r>
              <a:rPr lang="zh-CN" altLang="en-US" dirty="0"/>
              <a:t>的页（最长时间没有使用的页）</a:t>
            </a:r>
            <a:endParaRPr lang="en-US" altLang="zh-CN" dirty="0"/>
          </a:p>
          <a:p>
            <a:pPr lvl="1"/>
            <a:r>
              <a:rPr lang="zh-CN" altLang="en-US" dirty="0"/>
              <a:t>可以理解为向后看最优置换算法：根据局部性原理，这也是最近最不可能访问到的页。</a:t>
            </a:r>
            <a:endParaRPr lang="en-US" altLang="zh-CN" dirty="0"/>
          </a:p>
          <a:p>
            <a:pPr lvl="1"/>
            <a:r>
              <a:rPr lang="zh-CN" altLang="en-US" dirty="0"/>
              <a:t>性能接近</a:t>
            </a:r>
            <a:r>
              <a:rPr lang="en-US" altLang="zh-CN" dirty="0"/>
              <a:t>OPT</a:t>
            </a:r>
            <a:r>
              <a:rPr lang="zh-CN" altLang="en-US" dirty="0"/>
              <a:t>，但历史不等于未来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26D1-1F98-054F-BD3E-63D57D8A3598}" type="datetime5">
              <a:t>2020/11/24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1711122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缺页：</a:t>
            </a:r>
            <a:r>
              <a:rPr lang="en-US" altLang="zh-CN" dirty="0"/>
              <a:t>3+9</a:t>
            </a:r>
            <a:r>
              <a:rPr lang="zh-CN" altLang="en-US" dirty="0"/>
              <a:t>次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" t="32031" r="1259" b="32426"/>
          <a:stretch>
            <a:fillRect/>
          </a:stretch>
        </p:blipFill>
        <p:spPr bwMode="auto">
          <a:xfrm>
            <a:off x="0" y="2060848"/>
            <a:ext cx="9143992" cy="2517775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496816"/>
              </p:ext>
            </p:extLst>
          </p:nvPr>
        </p:nvGraphicFramePr>
        <p:xfrm>
          <a:off x="-8" y="2449696"/>
          <a:ext cx="9144000" cy="169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424846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846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504D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504D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84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504D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84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504D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A0D5-435B-1E4A-A8F0-CCBF9DBF0B2C}" type="datetime5">
              <a:t>2020/11/24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42730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LRU</a:t>
            </a:r>
            <a:r>
              <a:rPr lang="zh-CN" altLang="en-US" dirty="0"/>
              <a:t>实现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计数器：每个页添加逻辑时钟或计数器，访问页面时加</a:t>
            </a:r>
            <a:r>
              <a:rPr lang="en-US" altLang="zh-CN" dirty="0"/>
              <a:t>1</a:t>
            </a:r>
            <a:r>
              <a:rPr lang="zh-CN" altLang="en-US" dirty="0"/>
              <a:t>，定时减</a:t>
            </a:r>
            <a:r>
              <a:rPr lang="en-US" altLang="zh-CN" dirty="0"/>
              <a:t>1</a:t>
            </a:r>
            <a:r>
              <a:rPr lang="zh-CN" altLang="en-US" dirty="0"/>
              <a:t>（或寄存器移位）。在淘汰时，选择该值最小的页面。</a:t>
            </a:r>
            <a:endParaRPr lang="en-US" altLang="zh-CN" dirty="0"/>
          </a:p>
          <a:p>
            <a:pPr lvl="1"/>
            <a:r>
              <a:rPr lang="zh-CN" altLang="en-US" dirty="0"/>
              <a:t>比较开销</a:t>
            </a:r>
          </a:p>
          <a:p>
            <a:r>
              <a:rPr lang="zh-CN" altLang="en-US" dirty="0"/>
              <a:t>堆栈：页面被访问，该页就从堆栈中提到顶部，底部是目前最少使用的页。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C58E-DF6A-8748-A303-A18AFC1D0AA9}" type="datetime5">
              <a:t>2020/11/24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190490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9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1" name="Picture 5" descr="未标题-1 拷贝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464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</a:t>
            </a:r>
            <a:r>
              <a:rPr lang="en-US" altLang="zh-CN" dirty="0"/>
              <a:t>LRU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663A-27B9-2A44-8FF8-EB1DECBF6968}" type="datetime5">
              <a:t>2020/11/24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15993399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8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850984"/>
              </p:ext>
            </p:extLst>
          </p:nvPr>
        </p:nvGraphicFramePr>
        <p:xfrm>
          <a:off x="0" y="2250451"/>
          <a:ext cx="9144000" cy="21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8" name="VISIO" r:id="rId3" imgW="3089160" imgH="929160" progId="Visio.Drawing.4">
                  <p:embed/>
                </p:oleObj>
              </mc:Choice>
              <mc:Fallback>
                <p:oleObj name="VISIO" r:id="rId3" imgW="3089160" imgH="929160" progId="Visio.Drawing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50451"/>
                        <a:ext cx="9144000" cy="217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  <a:r>
              <a:rPr lang="en-US" altLang="zh-CN" dirty="0"/>
              <a:t>LRU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1538-9391-014B-9A10-070CCF3E3672}" type="datetime5">
              <a:t>2020/11/24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12527029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Clock</a:t>
            </a:r>
            <a:r>
              <a:rPr lang="zh-CN" altLang="en-US" dirty="0"/>
              <a:t>置换算法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页面组织在一个类似时钟表盘的循环链表中</a:t>
            </a:r>
            <a:endParaRPr lang="en-US" altLang="zh-CN" dirty="0"/>
          </a:p>
          <a:p>
            <a:r>
              <a:rPr lang="zh-CN" altLang="en-US" dirty="0"/>
              <a:t>当前指针初始位置：第一个页面（替换候选）</a:t>
            </a:r>
            <a:endParaRPr lang="en-US" altLang="zh-CN" dirty="0"/>
          </a:p>
          <a:p>
            <a:r>
              <a:rPr lang="zh-CN" altLang="en-US" dirty="0"/>
              <a:t>按顺序检查各页</a:t>
            </a:r>
            <a:endParaRPr lang="en-US" altLang="zh-CN" dirty="0"/>
          </a:p>
          <a:p>
            <a:pPr lvl="1"/>
            <a:r>
              <a:rPr lang="zh-CN" altLang="en-US" dirty="0"/>
              <a:t>若访问位</a:t>
            </a:r>
            <a:r>
              <a:rPr lang="en-US" altLang="zh-CN" dirty="0"/>
              <a:t>A=1</a:t>
            </a:r>
            <a:r>
              <a:rPr lang="zh-CN" altLang="en-US" dirty="0"/>
              <a:t>，置</a:t>
            </a:r>
            <a:r>
              <a:rPr lang="en-US" altLang="zh-CN" dirty="0"/>
              <a:t>0</a:t>
            </a:r>
            <a:r>
              <a:rPr lang="zh-CN" altLang="en-US" dirty="0"/>
              <a:t>，继续</a:t>
            </a:r>
            <a:endParaRPr lang="en-US" altLang="zh-CN" dirty="0"/>
          </a:p>
          <a:p>
            <a:pPr lvl="1"/>
            <a:r>
              <a:rPr lang="zh-CN" altLang="en-US" dirty="0"/>
              <a:t>若访问位</a:t>
            </a:r>
            <a:r>
              <a:rPr lang="en-US" altLang="zh-CN" dirty="0"/>
              <a:t>A=0</a:t>
            </a:r>
            <a:r>
              <a:rPr lang="zh-CN" altLang="en-US" dirty="0"/>
              <a:t>，置换页面，并将访问位置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当前指针后移一页。</a:t>
            </a:r>
            <a:endParaRPr lang="en-US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流程图: 可选过程 3"/>
          <p:cNvSpPr/>
          <p:nvPr/>
        </p:nvSpPr>
        <p:spPr>
          <a:xfrm>
            <a:off x="5127526" y="1268760"/>
            <a:ext cx="1152128" cy="4320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</a:p>
        </p:txBody>
      </p:sp>
      <p:sp>
        <p:nvSpPr>
          <p:cNvPr id="9" name="流程图: 可选过程 8"/>
          <p:cNvSpPr/>
          <p:nvPr/>
        </p:nvSpPr>
        <p:spPr>
          <a:xfrm>
            <a:off x="5127526" y="5996310"/>
            <a:ext cx="1152128" cy="4320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sp>
        <p:nvSpPr>
          <p:cNvPr id="5" name="流程图: 过程 4"/>
          <p:cNvSpPr/>
          <p:nvPr/>
        </p:nvSpPr>
        <p:spPr>
          <a:xfrm>
            <a:off x="6099584" y="1884846"/>
            <a:ext cx="1568760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指针前进一页</a:t>
            </a:r>
          </a:p>
        </p:txBody>
      </p:sp>
      <p:sp>
        <p:nvSpPr>
          <p:cNvPr id="6" name="流程图: 决策 5"/>
          <p:cNvSpPr/>
          <p:nvPr/>
        </p:nvSpPr>
        <p:spPr>
          <a:xfrm>
            <a:off x="4037112" y="2708920"/>
            <a:ext cx="3312368" cy="576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页面访问位</a:t>
            </a:r>
            <a:r>
              <a:rPr lang="en-US" altLang="zh-CN" dirty="0"/>
              <a:t>=0?</a:t>
            </a:r>
            <a:endParaRPr lang="zh-CN" altLang="en-US" dirty="0"/>
          </a:p>
        </p:txBody>
      </p:sp>
      <p:sp>
        <p:nvSpPr>
          <p:cNvPr id="12" name="流程图: 过程 11"/>
          <p:cNvSpPr/>
          <p:nvPr/>
        </p:nvSpPr>
        <p:spPr>
          <a:xfrm>
            <a:off x="7668344" y="2744924"/>
            <a:ext cx="1440160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访问位</a:t>
            </a:r>
            <a:r>
              <a:rPr lang="en-US" altLang="zh-CN" dirty="0"/>
              <a:t>=0</a:t>
            </a:r>
            <a:endParaRPr lang="zh-CN" altLang="en-US" dirty="0"/>
          </a:p>
        </p:txBody>
      </p:sp>
      <p:sp>
        <p:nvSpPr>
          <p:cNvPr id="13" name="流程图: 过程 12"/>
          <p:cNvSpPr/>
          <p:nvPr/>
        </p:nvSpPr>
        <p:spPr>
          <a:xfrm>
            <a:off x="4659474" y="3717032"/>
            <a:ext cx="2088232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置换此页面</a:t>
            </a:r>
          </a:p>
        </p:txBody>
      </p:sp>
      <p:cxnSp>
        <p:nvCxnSpPr>
          <p:cNvPr id="8" name="直接箭头连接符 7"/>
          <p:cNvCxnSpPr>
            <a:cxnSpLocks/>
            <a:stCxn id="4" idx="2"/>
            <a:endCxn id="6" idx="0"/>
          </p:cNvCxnSpPr>
          <p:nvPr/>
        </p:nvCxnSpPr>
        <p:spPr>
          <a:xfrm flipH="1">
            <a:off x="5693296" y="1700808"/>
            <a:ext cx="10294" cy="1008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cxnSpLocks/>
            <a:stCxn id="5" idx="1"/>
          </p:cNvCxnSpPr>
          <p:nvPr/>
        </p:nvCxnSpPr>
        <p:spPr>
          <a:xfrm rot="10800000" flipV="1">
            <a:off x="5703590" y="2136874"/>
            <a:ext cx="395994" cy="572046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698443" y="3284984"/>
            <a:ext cx="10294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703590" y="5778863"/>
            <a:ext cx="0" cy="21744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3"/>
            <a:endCxn id="12" idx="1"/>
          </p:cNvCxnSpPr>
          <p:nvPr/>
        </p:nvCxnSpPr>
        <p:spPr>
          <a:xfrm>
            <a:off x="7349480" y="2996952"/>
            <a:ext cx="3188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cxnSpLocks/>
            <a:stCxn id="12" idx="0"/>
            <a:endCxn id="5" idx="3"/>
          </p:cNvCxnSpPr>
          <p:nvPr/>
        </p:nvCxnSpPr>
        <p:spPr>
          <a:xfrm rot="16200000" flipV="1">
            <a:off x="7724359" y="2080859"/>
            <a:ext cx="608050" cy="72008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29" name="日期占位符 737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8F1A-3D57-9E4B-83B9-455D1F131AF4}" type="datetime5">
              <a:t>2020/11/24</a:t>
            </a:fld>
            <a:endParaRPr lang="zh-CN" altLang="en-US"/>
          </a:p>
        </p:txBody>
      </p:sp>
      <p:sp>
        <p:nvSpPr>
          <p:cNvPr id="73731" name="灯片编号占位符 737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23" name="流程图: 过程 12"/>
          <p:cNvSpPr/>
          <p:nvPr/>
        </p:nvSpPr>
        <p:spPr>
          <a:xfrm>
            <a:off x="4659474" y="4509120"/>
            <a:ext cx="2088232" cy="5124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访问位</a:t>
            </a:r>
            <a:r>
              <a:rPr lang="en-US" altLang="zh-CN" dirty="0"/>
              <a:t>=1</a:t>
            </a:r>
            <a:endParaRPr lang="zh-CN" altLang="en-US" dirty="0"/>
          </a:p>
        </p:txBody>
      </p:sp>
      <p:sp>
        <p:nvSpPr>
          <p:cNvPr id="32" name="流程图: 过程 12"/>
          <p:cNvSpPr/>
          <p:nvPr/>
        </p:nvSpPr>
        <p:spPr>
          <a:xfrm>
            <a:off x="4659474" y="5266423"/>
            <a:ext cx="2088232" cy="5124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指针移动一页</a:t>
            </a:r>
          </a:p>
        </p:txBody>
      </p:sp>
      <p:sp>
        <p:nvSpPr>
          <p:cNvPr id="73732" name="文本框 73731"/>
          <p:cNvSpPr txBox="1"/>
          <p:nvPr/>
        </p:nvSpPr>
        <p:spPr>
          <a:xfrm>
            <a:off x="5740678" y="32849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是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7164288" y="29969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否</a:t>
            </a:r>
          </a:p>
        </p:txBody>
      </p:sp>
      <p:cxnSp>
        <p:nvCxnSpPr>
          <p:cNvPr id="41" name="直接箭头连接符 14"/>
          <p:cNvCxnSpPr>
            <a:stCxn id="13" idx="2"/>
            <a:endCxn id="23" idx="0"/>
          </p:cNvCxnSpPr>
          <p:nvPr/>
        </p:nvCxnSpPr>
        <p:spPr>
          <a:xfrm>
            <a:off x="5703590" y="4221088"/>
            <a:ext cx="0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14"/>
          <p:cNvCxnSpPr>
            <a:endCxn id="32" idx="0"/>
          </p:cNvCxnSpPr>
          <p:nvPr/>
        </p:nvCxnSpPr>
        <p:spPr>
          <a:xfrm>
            <a:off x="5698443" y="4869160"/>
            <a:ext cx="5147" cy="3972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2888550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Clock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8062-423F-414B-9D63-21350530743B}" type="datetime5">
              <a:t>2020/11/24</a:t>
            </a:fld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39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576" y="1268760"/>
            <a:ext cx="5770720" cy="5157192"/>
          </a:xfrm>
          <a:prstGeom prst="rect">
            <a:avLst/>
          </a:prstGeom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288506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局部性原理（</a:t>
            </a:r>
            <a:r>
              <a:rPr lang="en-US" altLang="zh-CN" dirty="0"/>
              <a:t>Locality Principle</a:t>
            </a:r>
            <a:r>
              <a:rPr lang="zh-CN" altLang="en-US" dirty="0"/>
              <a:t>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51127"/>
            <a:ext cx="6923112" cy="4872251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Peter James Denning @ 1968</a:t>
            </a:r>
          </a:p>
          <a:p>
            <a:r>
              <a:rPr lang="zh-CN" altLang="en-US" dirty="0"/>
              <a:t>程序在执行时，大部分是顺序执行的指令，少部分是转移和过程调用指令。</a:t>
            </a:r>
          </a:p>
          <a:p>
            <a:r>
              <a:rPr lang="zh-CN" altLang="en-US" dirty="0"/>
              <a:t>过程调用的嵌套深度一般不超过</a:t>
            </a:r>
            <a:r>
              <a:rPr lang="en-US" altLang="zh-CN" dirty="0"/>
              <a:t>5</a:t>
            </a:r>
            <a:r>
              <a:rPr lang="zh-CN" altLang="en-US" dirty="0"/>
              <a:t>，因此执行的范围不超过这组嵌套的过程。</a:t>
            </a:r>
          </a:p>
          <a:p>
            <a:r>
              <a:rPr lang="zh-CN" altLang="en-US" dirty="0"/>
              <a:t>程序中存在相当多的循环结构，它们由少量指令组成，而被多次执行。</a:t>
            </a:r>
          </a:p>
          <a:p>
            <a:r>
              <a:rPr lang="zh-CN" altLang="en-US" dirty="0"/>
              <a:t>程序中存在相当多对一定数据结构的操作，如数组操作，往往局限在较小范围内。</a:t>
            </a:r>
          </a:p>
          <a:p>
            <a:endParaRPr lang="zh-CN" altLang="en-US" dirty="0"/>
          </a:p>
        </p:txBody>
      </p:sp>
      <p:pic>
        <p:nvPicPr>
          <p:cNvPr id="29698" name="Picture 2" descr="http://upload.wikimedia.org/wikipedia/commons/thumb/1/1a/PJD.jpg/150px-PJ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348195"/>
            <a:ext cx="1644774" cy="234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7283216" y="3707358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January 6, 1942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57C2-966B-AD42-B03A-3BDECD4FCFF6}" type="datetime5">
              <a:t>2020/11/24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1907146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调入</a:t>
            </a:r>
            <a:r>
              <a:rPr kumimoji="1" lang="en-US" altLang="zh-CN" dirty="0"/>
              <a:t>Page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727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0BD2-BE48-CA49-964D-C708581BB84D}" type="datetime5">
              <a:t>2020/11/24</a:t>
            </a:fld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40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107" y="1571369"/>
            <a:ext cx="4277721" cy="46067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484784"/>
            <a:ext cx="5200031" cy="4693361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164852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练习：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</a:t>
            </a:r>
            <a:r>
              <a:rPr kumimoji="1" lang="en-US" altLang="zh-CN" dirty="0"/>
              <a:t>frame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6EAB-F78C-EE44-AC19-55EA5B1FA8A4}" type="datetime5">
              <a:t>2020/11/24</a:t>
            </a:fld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41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206616"/>
            <a:ext cx="8100392" cy="514973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91680" y="1772816"/>
            <a:ext cx="6995120" cy="108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691680" y="2933328"/>
            <a:ext cx="6995120" cy="108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91680" y="4049445"/>
            <a:ext cx="6995120" cy="108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91680" y="5229200"/>
            <a:ext cx="6995120" cy="108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219640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性能比较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25</a:t>
            </a:r>
            <a:r>
              <a:rPr kumimoji="1" lang="zh-CN" altLang="en-US" dirty="0"/>
              <a:t>万次</a:t>
            </a:r>
            <a:r>
              <a:rPr kumimoji="1" lang="en-US" altLang="zh-CN" dirty="0" err="1"/>
              <a:t>mem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</a:t>
            </a:r>
            <a:r>
              <a:rPr kumimoji="1" lang="zh-CN" altLang="en-US" dirty="0"/>
              <a:t>，</a:t>
            </a:r>
            <a:r>
              <a:rPr kumimoji="1" lang="en-US" altLang="zh-CN" dirty="0"/>
              <a:t>FORTRAN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Page=256B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D9A5-C979-7A42-A091-3BE13B234470}" type="datetime5">
              <a:t>2020/11/24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42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6556" y="2276872"/>
            <a:ext cx="7043836" cy="3812538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12577056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改进的</a:t>
            </a:r>
            <a:r>
              <a:rPr lang="en-US" altLang="zh-CN"/>
              <a:t>Clock</a:t>
            </a:r>
            <a:r>
              <a:rPr lang="zh-CN" altLang="en-US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增加修改位</a:t>
            </a:r>
            <a:r>
              <a:rPr lang="en-US" altLang="zh-CN" dirty="0"/>
              <a:t>M</a:t>
            </a:r>
          </a:p>
          <a:p>
            <a:r>
              <a:rPr lang="zh-CN" altLang="en-US" dirty="0"/>
              <a:t>由</a:t>
            </a:r>
            <a:r>
              <a:rPr lang="en-US" altLang="zh-CN" dirty="0"/>
              <a:t>(A</a:t>
            </a:r>
            <a:r>
              <a:rPr lang="zh-CN" altLang="en-US" dirty="0"/>
              <a:t>, </a:t>
            </a:r>
            <a:r>
              <a:rPr lang="en-US" altLang="zh-CN" dirty="0"/>
              <a:t>M)</a:t>
            </a:r>
            <a:r>
              <a:rPr lang="zh-CN" altLang="en-US" dirty="0"/>
              <a:t>可以组合成四种页面：</a:t>
            </a:r>
          </a:p>
          <a:p>
            <a:pPr lvl="1"/>
            <a:r>
              <a:rPr lang="en-US" altLang="zh-CN" dirty="0"/>
              <a:t>(A=0, M=0)</a:t>
            </a:r>
            <a:r>
              <a:rPr lang="zh-CN" altLang="en-US" dirty="0"/>
              <a:t>：表示该页最近既未被访问，又未被修改， 是最佳淘汰页。</a:t>
            </a:r>
          </a:p>
          <a:p>
            <a:pPr lvl="1"/>
            <a:r>
              <a:rPr lang="en-US" altLang="zh-CN" dirty="0"/>
              <a:t>(A=0, M=1)</a:t>
            </a:r>
            <a:r>
              <a:rPr lang="zh-CN" altLang="en-US" dirty="0"/>
              <a:t>：表示该页最近未被访问，但已被修改，若替换要被写回。</a:t>
            </a:r>
          </a:p>
          <a:p>
            <a:pPr lvl="1"/>
            <a:r>
              <a:rPr lang="en-US" altLang="zh-CN" dirty="0"/>
              <a:t>(A=1, M=0)</a:t>
            </a:r>
            <a:r>
              <a:rPr lang="zh-CN" altLang="en-US" dirty="0"/>
              <a:t>：最近已被访问，但未被修改，该页有可能再被访问。</a:t>
            </a:r>
          </a:p>
          <a:p>
            <a:pPr lvl="1"/>
            <a:r>
              <a:rPr lang="en-US" altLang="zh-CN" dirty="0"/>
              <a:t>(A=1, M=1)</a:t>
            </a:r>
            <a:r>
              <a:rPr lang="zh-CN" altLang="en-US" dirty="0"/>
              <a:t>：最近已被访问且被修改，该页可能再被访问。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F4B0-9B7C-9448-AFA5-81F768F037C0}" type="datetime5">
              <a:t>2020/11/24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16872848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改进</a:t>
            </a:r>
            <a:r>
              <a:rPr lang="en-US" altLang="zh-CN"/>
              <a:t>Clock</a:t>
            </a:r>
            <a:r>
              <a:rPr lang="zh-CN" altLang="en-US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从指针所指示的当前位置开始，扫描循环队列， 寻找(</a:t>
            </a:r>
            <a:r>
              <a:rPr lang="en-US" altLang="zh-CN" dirty="0"/>
              <a:t>A=0</a:t>
            </a:r>
            <a:r>
              <a:rPr lang="zh-CN" altLang="en-US" dirty="0"/>
              <a:t>, </a:t>
            </a:r>
            <a:r>
              <a:rPr lang="en-US" altLang="zh-CN" dirty="0"/>
              <a:t>M=0)</a:t>
            </a:r>
            <a:r>
              <a:rPr lang="zh-CN" altLang="en-US" dirty="0"/>
              <a:t>的第一类页面，将遇到的第一个页面作为淘汰页，如未找到，转第</a:t>
            </a:r>
            <a:r>
              <a:rPr lang="en-US" altLang="zh-CN" dirty="0"/>
              <a:t>2</a:t>
            </a:r>
            <a:r>
              <a:rPr lang="zh-CN" altLang="en-US" dirty="0"/>
              <a:t>步；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同样扫描方法，寻找</a:t>
            </a:r>
            <a:r>
              <a:rPr lang="en-US" altLang="zh-CN" dirty="0"/>
              <a:t>(A=0</a:t>
            </a:r>
            <a:r>
              <a:rPr lang="zh-CN" altLang="en-US" dirty="0"/>
              <a:t>, </a:t>
            </a:r>
            <a:r>
              <a:rPr lang="en-US" altLang="zh-CN" dirty="0"/>
              <a:t>M=1)</a:t>
            </a:r>
            <a:r>
              <a:rPr lang="zh-CN" altLang="en-US" dirty="0"/>
              <a:t>的第二类页面，将遇到的第一个此类页面作为淘汰页。将所有扫描过的页面的访问位</a:t>
            </a:r>
            <a:r>
              <a:rPr lang="en-US" altLang="zh-CN" dirty="0"/>
              <a:t>A</a:t>
            </a:r>
            <a:r>
              <a:rPr lang="zh-CN" altLang="en-US" dirty="0"/>
              <a:t>置</a:t>
            </a:r>
            <a:r>
              <a:rPr lang="en-US" altLang="zh-CN" dirty="0"/>
              <a:t>0</a:t>
            </a:r>
            <a:r>
              <a:rPr lang="zh-CN" altLang="en-US" dirty="0"/>
              <a:t>。若未找到，转第</a:t>
            </a:r>
            <a:r>
              <a:rPr lang="en-US" altLang="zh-CN" dirty="0"/>
              <a:t>1</a:t>
            </a:r>
            <a:r>
              <a:rPr lang="zh-CN" altLang="en-US" dirty="0"/>
              <a:t>步。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21FC-A37A-D848-B5A5-91F312A969B7}" type="datetime5">
              <a:t>2020/11/24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172840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改进</a:t>
            </a:r>
            <a:r>
              <a:rPr kumimoji="1" lang="en-US" altLang="zh-CN" dirty="0"/>
              <a:t>Clock</a:t>
            </a:r>
            <a:r>
              <a:rPr kumimoji="1" lang="zh-CN" altLang="en-US" dirty="0"/>
              <a:t>算法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FCD7-0A20-6841-855A-E614657CA285}" type="datetime5">
              <a:t>2020/11/24</a:t>
            </a:fld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45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268760"/>
            <a:ext cx="5280670" cy="4882289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19613816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其它置换算法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最不经常使用算法</a:t>
            </a:r>
            <a:r>
              <a:rPr lang="en-US" altLang="zh-CN" dirty="0"/>
              <a:t>LFU(Least Frequently Used)</a:t>
            </a:r>
            <a:endParaRPr lang="zh-CN" altLang="en-US" dirty="0"/>
          </a:p>
          <a:p>
            <a:pPr lvl="1"/>
            <a:r>
              <a:rPr lang="zh-CN" altLang="en-US" dirty="0"/>
              <a:t>访问频繁</a:t>
            </a:r>
            <a:r>
              <a:rPr lang="zh-CN" altLang="en-US" dirty="0">
                <a:sym typeface="Wingdings"/>
              </a:rPr>
              <a:t>访问记数</a:t>
            </a:r>
            <a:r>
              <a:rPr lang="zh-CN" altLang="en-US" dirty="0"/>
              <a:t>大</a:t>
            </a:r>
            <a:endParaRPr lang="en-US" altLang="zh-CN" dirty="0"/>
          </a:p>
          <a:p>
            <a:pPr lvl="2"/>
            <a:r>
              <a:rPr lang="zh-CN" altLang="en-US" dirty="0"/>
              <a:t>例外：一个页在进程开始时使用得很多，但以后就不再使用</a:t>
            </a:r>
          </a:p>
          <a:p>
            <a:pPr lvl="1"/>
            <a:r>
              <a:rPr lang="zh-CN" altLang="en-US" dirty="0"/>
              <a:t>定期将次数寄存器右移一位，形成指数衰减</a:t>
            </a:r>
            <a:endParaRPr lang="en-US" altLang="zh-CN" dirty="0"/>
          </a:p>
          <a:p>
            <a:pPr lvl="1"/>
            <a:r>
              <a:rPr lang="zh-CN" altLang="en-US" dirty="0"/>
              <a:t>关注访问次数，</a:t>
            </a:r>
            <a:r>
              <a:rPr lang="en-US" altLang="zh-CN" dirty="0"/>
              <a:t>LRU</a:t>
            </a:r>
            <a:r>
              <a:rPr lang="zh-CN" altLang="en-US" dirty="0"/>
              <a:t>关注上次访问时间</a:t>
            </a:r>
          </a:p>
          <a:p>
            <a:r>
              <a:rPr lang="zh-CN" altLang="en-US" dirty="0"/>
              <a:t>最常使用算法</a:t>
            </a:r>
            <a:r>
              <a:rPr lang="en-US" altLang="zh-CN" dirty="0"/>
              <a:t>MFU(Most Frequently Used)</a:t>
            </a:r>
          </a:p>
          <a:p>
            <a:pPr lvl="1"/>
            <a:r>
              <a:rPr lang="zh-CN" altLang="en-US" dirty="0"/>
              <a:t>最小次数的页可能刚刚调进来，且还没有使用，不换出</a:t>
            </a:r>
          </a:p>
          <a:p>
            <a:r>
              <a:rPr lang="zh-CN" altLang="en-US" dirty="0"/>
              <a:t>页面缓冲算法</a:t>
            </a:r>
            <a:r>
              <a:rPr lang="en-US" altLang="zh-CN" dirty="0"/>
              <a:t>PBA(Page Buffering Algorithm)</a:t>
            </a:r>
          </a:p>
          <a:p>
            <a:pPr lvl="1"/>
            <a:r>
              <a:rPr lang="zh-CN" altLang="en-US" dirty="0"/>
              <a:t>维护一个</a:t>
            </a:r>
            <a:r>
              <a:rPr lang="en-US" altLang="zh-CN" dirty="0"/>
              <a:t>free page pool</a:t>
            </a:r>
          </a:p>
          <a:p>
            <a:pPr lvl="1"/>
            <a:r>
              <a:rPr lang="zh-CN" altLang="en-US" dirty="0"/>
              <a:t>换出页可稍后换出，避免调入时换出写磁盘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50C2-20E8-D444-A0A6-7E8E5D537AB4}" type="datetime5">
              <a:t>2020/11/24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106915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系统颠簸（抖动）</a:t>
            </a:r>
            <a:r>
              <a:rPr lang="en-US" altLang="zh-CN" dirty="0"/>
              <a:t>Thrashing</a:t>
            </a:r>
            <a:endParaRPr lang="zh-CN" altLang="en-US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页面被频繁地换入换出</a:t>
            </a:r>
            <a:endParaRPr lang="en-US" altLang="zh-CN" sz="2400" dirty="0"/>
          </a:p>
          <a:p>
            <a:pPr lvl="1"/>
            <a:r>
              <a:rPr lang="zh-CN" altLang="en-US" sz="2000" dirty="0"/>
              <a:t>缺页率急剧增加，内存有效存取时间加长，系统吞吐量骤减；系统已基本不能完成什么任务。</a:t>
            </a:r>
          </a:p>
          <a:p>
            <a:r>
              <a:rPr lang="zh-CN" altLang="en-US" sz="2400" dirty="0"/>
              <a:t>原因：</a:t>
            </a:r>
            <a:r>
              <a:rPr lang="en-US" altLang="zh-CN" sz="2400" dirty="0"/>
              <a:t>CPU</a:t>
            </a:r>
            <a:r>
              <a:rPr lang="zh-CN" altLang="en-US" sz="2400" dirty="0"/>
              <a:t>利用率太低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zh-CN" altLang="en-US" sz="2400" dirty="0"/>
              <a:t>调度程序增加多道程序度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zh-CN" altLang="en-US" sz="2400" dirty="0"/>
              <a:t>新进程启动运行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zh-CN" altLang="en-US" sz="2400" dirty="0">
                <a:sym typeface="Wingdings" pitchFamily="2" charset="2"/>
              </a:rPr>
              <a:t>内存不足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zh-CN" altLang="en-US" sz="2400" dirty="0"/>
              <a:t>缺页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en-US" altLang="zh-CN" sz="2400" dirty="0"/>
              <a:t>I/O</a:t>
            </a:r>
            <a:r>
              <a:rPr lang="zh-CN" altLang="en-US" sz="2400" dirty="0"/>
              <a:t>忙碌，</a:t>
            </a:r>
            <a:r>
              <a:rPr lang="en-US" altLang="zh-CN" sz="2400" dirty="0"/>
              <a:t>CPU</a:t>
            </a:r>
            <a:r>
              <a:rPr lang="zh-CN" altLang="en-US" sz="2400" dirty="0"/>
              <a:t>空闲。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060A-3CFF-184D-A27C-4E20E5A2254E}" type="datetime5">
              <a:t>2020/11/24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47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67744" y="3697468"/>
            <a:ext cx="4588330" cy="2675203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166999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防止系统颠簸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局部置换策略：如果一个进程出现抖动，它不能从另外的进程取帧。</a:t>
            </a:r>
          </a:p>
          <a:p>
            <a:r>
              <a:rPr lang="zh-CN" altLang="en-US" dirty="0"/>
              <a:t>挂起某些进程：优先级低、缺页进程、最大的进程等</a:t>
            </a:r>
          </a:p>
          <a:p>
            <a:r>
              <a:rPr lang="zh-CN" altLang="en-US" dirty="0"/>
              <a:t>利用工作集、缺页频率策略防止抖动</a:t>
            </a:r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E9C7-46E0-0444-8561-96B70312102A}" type="datetime5">
              <a:t>2020/11/24</a:t>
            </a:fld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3599675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工作集</a:t>
            </a:r>
            <a:r>
              <a:rPr lang="en-US" altLang="zh-CN" dirty="0"/>
              <a:t>(working set)</a:t>
            </a:r>
            <a:endParaRPr lang="zh-CN" altLang="en-US" dirty="0"/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一个进程在某一段时间</a:t>
            </a:r>
            <a:r>
              <a:rPr lang="zh-CN" altLang="en-US" dirty="0">
                <a:sym typeface="Symbol" pitchFamily="18" charset="2"/>
              </a:rPr>
              <a:t>内访问页面的集合。</a:t>
            </a:r>
            <a:endParaRPr lang="en-US" altLang="zh-CN" dirty="0">
              <a:sym typeface="Symbol" pitchFamily="18" charset="2"/>
            </a:endParaRPr>
          </a:p>
          <a:p>
            <a:r>
              <a:rPr lang="zh-CN" altLang="en-US" dirty="0">
                <a:sym typeface="Symbol" pitchFamily="18" charset="2"/>
              </a:rPr>
              <a:t>如果页面正在使用，它就落在工作集中；</a:t>
            </a:r>
            <a:endParaRPr lang="en-US" altLang="zh-CN" dirty="0">
              <a:sym typeface="Symbol" pitchFamily="18" charset="2"/>
            </a:endParaRPr>
          </a:p>
          <a:p>
            <a:r>
              <a:rPr lang="zh-CN" altLang="en-US" dirty="0">
                <a:sym typeface="Symbol" pitchFamily="18" charset="2"/>
              </a:rPr>
              <a:t>如果不再使用，它将不出现在相应的工作集中，所以，工作集是程序局部性的近似表示。</a:t>
            </a:r>
            <a:endParaRPr lang="en-US" altLang="zh-CN" dirty="0">
              <a:sym typeface="Symbol" pitchFamily="18" charset="2"/>
            </a:endParaRPr>
          </a:p>
          <a:p>
            <a:r>
              <a:rPr lang="en-US" altLang="zh-CN" dirty="0">
                <a:sym typeface="Symbol" pitchFamily="18" charset="2"/>
              </a:rPr>
              <a:t>Peter Denning @ 1968</a:t>
            </a:r>
            <a:endParaRPr lang="zh-CN" altLang="en-US" dirty="0">
              <a:sym typeface="Symbol" pitchFamily="18" charset="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96B1-0D65-8C4B-8733-E432A9EC1DF2}" type="datetime5">
              <a:t>2020/11/24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149846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7673-725A-BF47-9A61-82A3116DA1C1}" type="datetime5">
              <a:t>2020/11/24</a:t>
            </a:fld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822" y="0"/>
            <a:ext cx="5460602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703" y="76470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页面访问特征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32336892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Symbol" pitchFamily="18" charset="2"/>
              </a:rPr>
              <a:t>工作集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工作集：</a:t>
            </a:r>
            <a:r>
              <a:rPr lang="en-US" altLang="zh-CN" dirty="0"/>
              <a:t>W(t,</a:t>
            </a:r>
            <a:r>
              <a:rPr lang="zh-CN" altLang="en-US" dirty="0"/>
              <a:t> </a:t>
            </a:r>
            <a:r>
              <a:rPr lang="el-GR" altLang="zh-CN"/>
              <a:t>Δ</a:t>
            </a:r>
            <a:r>
              <a:rPr lang="en-US" altLang="zh-CN"/>
              <a:t>t</a:t>
            </a:r>
            <a:r>
              <a:rPr lang="en-US" altLang="zh-CN" dirty="0">
                <a:sym typeface="Symbol" pitchFamily="18" charset="2"/>
              </a:rPr>
              <a:t>)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en-US" altLang="zh-CN" dirty="0">
                <a:sym typeface="Symbol" pitchFamily="18" charset="2"/>
              </a:rPr>
              <a:t>(t-</a:t>
            </a:r>
            <a:r>
              <a:rPr lang="el-GR" altLang="zh-CN"/>
              <a:t>Δ</a:t>
            </a:r>
            <a:r>
              <a:rPr lang="en-US" altLang="zh-CN" dirty="0">
                <a:sym typeface="Symbol" pitchFamily="18" charset="2"/>
              </a:rPr>
              <a:t>t,</a:t>
            </a:r>
            <a:r>
              <a:rPr lang="zh-CN" altLang="en-US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t]</a:t>
            </a:r>
            <a:r>
              <a:rPr lang="zh-CN" altLang="en-US" dirty="0"/>
              <a:t> 内访问的页面集合</a:t>
            </a:r>
            <a:r>
              <a:rPr lang="zh-CN" altLang="en-US" dirty="0">
                <a:sym typeface="Symbol" pitchFamily="18" charset="2"/>
              </a:rPr>
              <a:t>。</a:t>
            </a:r>
            <a:endParaRPr lang="en-US" altLang="zh-CN" dirty="0">
              <a:sym typeface="Symbol" pitchFamily="18" charset="2"/>
            </a:endParaRPr>
          </a:p>
          <a:p>
            <a:r>
              <a:rPr lang="zh-CN" altLang="en-US" dirty="0">
                <a:sym typeface="Symbol" pitchFamily="18" charset="2"/>
              </a:rPr>
              <a:t>虚拟时间</a:t>
            </a:r>
            <a:r>
              <a:rPr lang="en-US" altLang="zh-CN" dirty="0">
                <a:sym typeface="Symbol" pitchFamily="18" charset="2"/>
              </a:rPr>
              <a:t>t</a:t>
            </a:r>
            <a:r>
              <a:rPr lang="zh-CN" altLang="en-US" dirty="0">
                <a:sym typeface="Symbol" pitchFamily="18" charset="2"/>
              </a:rPr>
              <a:t>：页面访问点</a:t>
            </a:r>
            <a:endParaRPr lang="en-US" altLang="zh-CN" dirty="0">
              <a:sym typeface="Symbol" pitchFamily="18" charset="2"/>
            </a:endParaRPr>
          </a:p>
          <a:p>
            <a:r>
              <a:rPr lang="zh-CN" altLang="en-US" dirty="0">
                <a:sym typeface="Symbol" pitchFamily="18" charset="2"/>
              </a:rPr>
              <a:t>时间窗口</a:t>
            </a:r>
            <a:r>
              <a:rPr lang="el-GR" altLang="zh-CN"/>
              <a:t>Δ</a:t>
            </a:r>
            <a:r>
              <a:rPr lang="en-US" altLang="zh-CN"/>
              <a:t>t</a:t>
            </a:r>
            <a:endParaRPr lang="en-US" altLang="zh-CN" dirty="0">
              <a:sym typeface="Symbol" pitchFamily="18" charset="2"/>
            </a:endParaRPr>
          </a:p>
          <a:p>
            <a:pPr lvl="1"/>
            <a:r>
              <a:rPr lang="zh-CN" altLang="en-US" dirty="0">
                <a:sym typeface="Symbol" pitchFamily="18" charset="2"/>
              </a:rPr>
              <a:t>太小，不能包含整个局部；</a:t>
            </a:r>
            <a:endParaRPr lang="en-US" altLang="zh-CN" dirty="0">
              <a:sym typeface="Symbol" pitchFamily="18" charset="2"/>
            </a:endParaRPr>
          </a:p>
          <a:p>
            <a:pPr lvl="1"/>
            <a:r>
              <a:rPr lang="zh-CN" altLang="en-US" dirty="0">
                <a:sym typeface="Symbol" pitchFamily="18" charset="2"/>
              </a:rPr>
              <a:t>太大，是进程执行所碰到的所有页的集合。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5E36-02BF-3A45-ADE9-1DA7DAFEAF55}" type="datetime5">
              <a:t>2020/11/24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50</a:t>
            </a:fld>
            <a:endParaRPr lang="zh-CN" altLang="en-US"/>
          </a:p>
        </p:txBody>
      </p:sp>
      <p:pic>
        <p:nvPicPr>
          <p:cNvPr id="7" name="图片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5517232"/>
            <a:ext cx="4521200" cy="469900"/>
          </a:xfrm>
          <a:prstGeom prst="rect">
            <a:avLst/>
          </a:prstGeom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124225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工作集：并非越大越好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4728-F4C7-704D-9C87-95CD62051C8D}" type="datetime5">
              <a:t>2020/11/24</a:t>
            </a:fld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51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40768"/>
            <a:ext cx="7092280" cy="4866295"/>
          </a:xfrm>
          <a:prstGeom prst="rect">
            <a:avLst/>
          </a:prstGeom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2462468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工作集</a:t>
            </a:r>
            <a:r>
              <a:rPr kumimoji="1" lang="zh-CN" altLang="zh-CN" dirty="0"/>
              <a:t>：</a:t>
            </a:r>
            <a:r>
              <a:rPr kumimoji="1" lang="zh-CN" altLang="en-US" dirty="0"/>
              <a:t>固定</a:t>
            </a:r>
            <a:r>
              <a:rPr lang="en-US" altLang="zh-CN" dirty="0">
                <a:sym typeface="Symbol" pitchFamily="18" charset="2"/>
              </a:rPr>
              <a:t>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7031-89A8-0D48-8CA9-845ABF0E5AAB}" type="datetime5">
              <a:t>2020/11/24</a:t>
            </a:fld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52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42372"/>
            <a:ext cx="6912768" cy="4938956"/>
          </a:xfrm>
          <a:prstGeom prst="rect">
            <a:avLst/>
          </a:prstGeom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38934615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工作集避免抖动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sym typeface="Symbol" pitchFamily="18" charset="2"/>
              </a:rPr>
              <a:t>方法</a:t>
            </a:r>
            <a:endParaRPr lang="en-US" altLang="zh-CN" dirty="0">
              <a:sym typeface="Symbol" pitchFamily="18" charset="2"/>
            </a:endParaRPr>
          </a:p>
          <a:p>
            <a:pPr lvl="1"/>
            <a:r>
              <a:rPr lang="en-US" altLang="zh-CN" dirty="0">
                <a:sym typeface="Symbol" pitchFamily="18" charset="2"/>
              </a:rPr>
              <a:t>OS</a:t>
            </a:r>
            <a:r>
              <a:rPr lang="zh-CN" altLang="en-US" dirty="0">
                <a:sym typeface="Symbol" pitchFamily="18" charset="2"/>
              </a:rPr>
              <a:t>监视每个进程的工作集</a:t>
            </a:r>
            <a:endParaRPr lang="en-US" altLang="zh-CN" dirty="0">
              <a:sym typeface="Symbol" pitchFamily="18" charset="2"/>
            </a:endParaRPr>
          </a:p>
          <a:p>
            <a:pPr lvl="2"/>
            <a:r>
              <a:rPr lang="zh-CN" altLang="en-US" dirty="0">
                <a:sym typeface="Symbol" pitchFamily="18" charset="2"/>
              </a:rPr>
              <a:t>新增页面分配内存。</a:t>
            </a:r>
          </a:p>
          <a:p>
            <a:pPr lvl="2"/>
            <a:r>
              <a:rPr lang="zh-CN" altLang="en-US" dirty="0">
                <a:sym typeface="Symbol" pitchFamily="18" charset="2"/>
              </a:rPr>
              <a:t>淘汰不在工作集中的页面。</a:t>
            </a:r>
          </a:p>
          <a:p>
            <a:pPr lvl="1"/>
            <a:r>
              <a:rPr lang="zh-CN" altLang="en-US" dirty="0">
                <a:sym typeface="Symbol" pitchFamily="18" charset="2"/>
              </a:rPr>
              <a:t>若有足够多的额外内存块，就可装入另一个进程。</a:t>
            </a:r>
          </a:p>
          <a:p>
            <a:pPr lvl="1"/>
            <a:r>
              <a:rPr lang="zh-CN" altLang="en-US" dirty="0">
                <a:sym typeface="Symbol" pitchFamily="18" charset="2"/>
              </a:rPr>
              <a:t>如果所有工作集之和超过了可用内存，则</a:t>
            </a:r>
            <a:r>
              <a:rPr lang="en-US" altLang="zh-CN" dirty="0">
                <a:sym typeface="Symbol" pitchFamily="18" charset="2"/>
              </a:rPr>
              <a:t>OS</a:t>
            </a:r>
            <a:r>
              <a:rPr lang="zh-CN" altLang="en-US" dirty="0">
                <a:sym typeface="Symbol" pitchFamily="18" charset="2"/>
              </a:rPr>
              <a:t>选择挂起一个进程，把它的页换出，将其内存块分配给其它进程。</a:t>
            </a:r>
            <a:endParaRPr lang="en-US" altLang="zh-CN" dirty="0">
              <a:sym typeface="Symbol" pitchFamily="18" charset="2"/>
            </a:endParaRPr>
          </a:p>
          <a:p>
            <a:r>
              <a:rPr lang="zh-CN" altLang="en-US" dirty="0">
                <a:sym typeface="Symbol" pitchFamily="18" charset="2"/>
              </a:rPr>
              <a:t>工作集的估算不容易：</a:t>
            </a:r>
            <a:r>
              <a:rPr lang="el-GR" altLang="zh-CN"/>
              <a:t>Δ</a:t>
            </a:r>
            <a:endParaRPr lang="zh-CN" altLang="en-US" dirty="0">
              <a:sym typeface="Symbol" pitchFamily="18" charset="2"/>
            </a:endParaRPr>
          </a:p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F206-ED94-7A4A-92CB-49127DD2088D}" type="datetime5">
              <a:t>2020/11/24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6453786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缺页频率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Fault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Frequency:</a:t>
            </a:r>
            <a:r>
              <a:rPr kumimoji="1" lang="zh-CN" altLang="en-US" dirty="0"/>
              <a:t> </a:t>
            </a:r>
            <a:r>
              <a:rPr kumimoji="1" lang="en-US" altLang="zh-CN" dirty="0"/>
              <a:t>PFP</a:t>
            </a:r>
          </a:p>
          <a:p>
            <a:r>
              <a:rPr kumimoji="1" lang="zh-CN" altLang="en-US" dirty="0"/>
              <a:t>抖动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高缺页率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3DE06-87A5-4F4A-8031-CCCEB50136A0}" type="datetime5">
              <a:t>2020/11/24</a:t>
            </a:fld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54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852019"/>
            <a:ext cx="6876256" cy="3537991"/>
          </a:xfrm>
          <a:prstGeom prst="rect">
            <a:avLst/>
          </a:prstGeom>
        </p:spPr>
      </p:pic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18204048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请求分段技术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在简单段式存储管理的基础上，增加请求调段和段置换功能。</a:t>
            </a:r>
          </a:p>
          <a:p>
            <a:r>
              <a:rPr lang="zh-CN" altLang="en-US" dirty="0"/>
              <a:t>段表添加若干项：</a:t>
            </a:r>
          </a:p>
          <a:p>
            <a:pPr lvl="1"/>
            <a:r>
              <a:rPr lang="zh-CN" altLang="en-US" dirty="0"/>
              <a:t>存在位(</a:t>
            </a:r>
            <a:r>
              <a:rPr lang="en-US" altLang="zh-CN" dirty="0"/>
              <a:t>present bit)</a:t>
            </a:r>
          </a:p>
          <a:p>
            <a:pPr lvl="1"/>
            <a:r>
              <a:rPr lang="zh-CN" altLang="en-US" dirty="0"/>
              <a:t>修改位(</a:t>
            </a:r>
            <a:r>
              <a:rPr lang="en-US" altLang="zh-CN" dirty="0"/>
              <a:t>modified bit/dirty bit)</a:t>
            </a:r>
          </a:p>
          <a:p>
            <a:pPr lvl="1"/>
            <a:r>
              <a:rPr lang="zh-CN" altLang="en-US" dirty="0"/>
              <a:t>访问</a:t>
            </a:r>
            <a:r>
              <a:rPr lang="en-US" altLang="zh-CN" dirty="0"/>
              <a:t>/</a:t>
            </a:r>
            <a:r>
              <a:rPr lang="zh-CN" altLang="en-US" dirty="0"/>
              <a:t>使用位(</a:t>
            </a:r>
            <a:r>
              <a:rPr lang="en-US" altLang="zh-CN" dirty="0"/>
              <a:t>use bit)</a:t>
            </a:r>
          </a:p>
          <a:p>
            <a:pPr lvl="1"/>
            <a:r>
              <a:rPr lang="zh-CN" altLang="en-US" dirty="0"/>
              <a:t>存取权限：如读</a:t>
            </a:r>
            <a:r>
              <a:rPr lang="en-US" altLang="zh-CN" dirty="0"/>
              <a:t>R，</a:t>
            </a:r>
            <a:r>
              <a:rPr lang="zh-CN" altLang="en-US" dirty="0"/>
              <a:t>写</a:t>
            </a:r>
            <a:r>
              <a:rPr lang="en-US" altLang="zh-CN" dirty="0"/>
              <a:t>W，</a:t>
            </a:r>
            <a:r>
              <a:rPr lang="zh-CN" altLang="en-US" dirty="0"/>
              <a:t>执行</a:t>
            </a:r>
            <a:r>
              <a:rPr lang="en-US" altLang="zh-CN" dirty="0"/>
              <a:t>X</a:t>
            </a:r>
          </a:p>
          <a:p>
            <a:pPr lvl="1"/>
            <a:r>
              <a:rPr lang="zh-CN" altLang="en-US" dirty="0"/>
              <a:t>外存地址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dirty="0"/>
              <a:t>动态地址变换和缺段中断：指令和操作数必定不会跨越在段边界上</a:t>
            </a:r>
          </a:p>
        </p:txBody>
      </p:sp>
      <p:graphicFrame>
        <p:nvGraphicFramePr>
          <p:cNvPr id="8" name="Group 10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303234"/>
              </p:ext>
            </p:extLst>
          </p:nvPr>
        </p:nvGraphicFramePr>
        <p:xfrm>
          <a:off x="107504" y="4307283"/>
          <a:ext cx="9036495" cy="685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7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1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4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6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75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段名 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段长 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段基址 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存取方式 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访问字段</a:t>
                      </a:r>
                      <a:r>
                        <a:rPr kumimoji="1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 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修改位</a:t>
                      </a:r>
                      <a:r>
                        <a:rPr kumimoji="1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 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存在位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 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外存地址 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…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DA3C-B1EA-4648-88C6-0BDCF6164201}" type="datetime5">
              <a:t>2020/11/24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372951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请求分段技术</a:t>
            </a:r>
            <a:endParaRPr lang="en-US" altLang="zh-CN" dirty="0"/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1127"/>
            <a:ext cx="8229600" cy="853737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程序运行时，先把当前需要的一段或者几段装入内存，其它段仅仅在调用时才装入。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210B-B948-704C-9DF5-ECB687D740E5}" type="datetime5">
              <a:t>2020/11/24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56</a:t>
            </a:fld>
            <a:endParaRPr lang="zh-CN" altLang="en-US"/>
          </a:p>
        </p:txBody>
      </p:sp>
      <p:graphicFrame>
        <p:nvGraphicFramePr>
          <p:cNvPr id="7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861624"/>
              </p:ext>
            </p:extLst>
          </p:nvPr>
        </p:nvGraphicFramePr>
        <p:xfrm>
          <a:off x="1691680" y="2276871"/>
          <a:ext cx="6363298" cy="4444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Visio" r:id="rId3" imgW="3881160" imgH="2711160" progId="Visio.Drawing.11">
                  <p:embed/>
                </p:oleObj>
              </mc:Choice>
              <mc:Fallback>
                <p:oleObj name="Visio" r:id="rId3" imgW="3881160" imgH="27111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276871"/>
                        <a:ext cx="6363298" cy="4444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8072440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9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654231"/>
              </p:ext>
            </p:extLst>
          </p:nvPr>
        </p:nvGraphicFramePr>
        <p:xfrm>
          <a:off x="3203848" y="44624"/>
          <a:ext cx="3752850" cy="640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3" name="VISIO" r:id="rId3" imgW="1769760" imgH="3017160" progId="Visio.Drawing.4">
                  <p:embed/>
                </p:oleObj>
              </mc:Choice>
              <mc:Fallback>
                <p:oleObj name="VISIO" r:id="rId3" imgW="1769760" imgH="3017160" progId="Visio.Drawing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44624"/>
                        <a:ext cx="3752850" cy="640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375211" y="435579"/>
            <a:ext cx="553998" cy="5593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zh-CN" altLang="en-US" sz="2400" dirty="0"/>
              <a:t>请求分段系统的地址变换过程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D227-BBDB-D942-9A66-C6090E641FA4}" type="datetime5">
              <a:t>2020/11/24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15666458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虚拟段页式</a:t>
            </a:r>
            <a:endParaRPr lang="en-US" altLang="zh-CN" dirty="0"/>
          </a:p>
        </p:txBody>
      </p:sp>
      <p:sp>
        <p:nvSpPr>
          <p:cNvPr id="4352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虚拟段页式：虚拟页式和虚拟段式存储管理的结合，存储管理的分配单位是：段，页</a:t>
            </a:r>
          </a:p>
          <a:p>
            <a:r>
              <a:rPr lang="zh-CN" altLang="en-US" dirty="0"/>
              <a:t>逻辑地址的组成：段号，页号，页内偏移地址，程序员可见的仍是段号和段内相对地址。</a:t>
            </a:r>
          </a:p>
          <a:p>
            <a:r>
              <a:rPr lang="zh-CN" altLang="en-US" dirty="0"/>
              <a:t>地址变换：先查段表，再查该段的页表。缺段中断和缺页中断。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29B1-F2FE-6A43-9C86-21E3A3C85BC6}" type="datetime5">
              <a:t>2020/11/24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23987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分段的共享与保护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共享段表：整个系统一张</a:t>
            </a:r>
          </a:p>
          <a:p>
            <a:pPr lvl="1"/>
            <a:r>
              <a:rPr lang="zh-CN" altLang="en-US" dirty="0"/>
              <a:t>共享进程计数，存取控制字段。</a:t>
            </a:r>
          </a:p>
          <a:p>
            <a:pPr lvl="1"/>
            <a:r>
              <a:rPr lang="zh-CN" altLang="en-US" dirty="0"/>
              <a:t>段号：不同进程可以使用不同的段号共享段。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DDB8-6CB6-E443-86EC-5A61BF81FDE0}" type="datetime5">
              <a:t>2020/11/24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59</a:t>
            </a:fld>
            <a:endParaRPr lang="zh-CN" altLang="en-US"/>
          </a:p>
        </p:txBody>
      </p:sp>
      <p:graphicFrame>
        <p:nvGraphicFramePr>
          <p:cNvPr id="7" name="Group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7130831"/>
              </p:ext>
            </p:extLst>
          </p:nvPr>
        </p:nvGraphicFramePr>
        <p:xfrm>
          <a:off x="1331640" y="3455640"/>
          <a:ext cx="6210524" cy="2277616"/>
        </p:xfrm>
        <a:graphic>
          <a:graphicData uri="http://schemas.openxmlformats.org/drawingml/2006/table">
            <a:tbl>
              <a:tblPr/>
              <a:tblGrid>
                <a:gridCol w="1241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2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5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4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段名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段长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内存地址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状态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外存地址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74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共享进程计数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状态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进程名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进程号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段号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存取控制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574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             …                  …              …                …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208103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局部性原理</a:t>
            </a:r>
            <a:endParaRPr lang="zh-CN" altLang="en-US" dirty="0"/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程序在执行过程中的一个较短时期，所执行的指令地址和指令的操作数地址，分别局限于一定区域。</a:t>
            </a:r>
          </a:p>
          <a:p>
            <a:r>
              <a:rPr lang="zh-CN" altLang="en-US" dirty="0"/>
              <a:t>时间局部性（</a:t>
            </a:r>
            <a:r>
              <a:rPr lang="en-US" altLang="zh-CN" dirty="0"/>
              <a:t>Temporal Locality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如果程序中的某条指令一旦执行， 则不久以后该指令可能再次执行；如果某数据被访问过， 则不久以后该数据可能再次被访问。</a:t>
            </a:r>
          </a:p>
          <a:p>
            <a:r>
              <a:rPr lang="zh-CN" altLang="en-US" dirty="0"/>
              <a:t>空间局部性（</a:t>
            </a:r>
            <a:r>
              <a:rPr lang="en-US" altLang="zh-CN" dirty="0"/>
              <a:t>Spatial Locality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若某一存储单元被使用，则在一定时间内，与该存储单元相邻的单元可能被使用。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D269-1AAF-4041-8CEA-F00D98BAF7D6}" type="datetime5">
              <a:t>2020/11/24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38156037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共享段的分配与回收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分配：</a:t>
            </a:r>
          </a:p>
          <a:p>
            <a:pPr lvl="1"/>
            <a:r>
              <a:rPr lang="zh-CN" altLang="en-US" dirty="0"/>
              <a:t>第一次访问</a:t>
            </a:r>
            <a:endParaRPr lang="en-US" altLang="zh-CN" dirty="0">
              <a:sym typeface="Wingdings" pitchFamily="2" charset="2"/>
            </a:endParaRPr>
          </a:p>
          <a:p>
            <a:pPr lvl="2"/>
            <a:r>
              <a:rPr lang="zh-CN" altLang="en-US" dirty="0"/>
              <a:t>分配内存</a:t>
            </a:r>
            <a:endParaRPr lang="en-US" altLang="zh-CN" dirty="0"/>
          </a:p>
          <a:p>
            <a:pPr lvl="2"/>
            <a:r>
              <a:rPr lang="zh-CN" altLang="en-US" dirty="0"/>
              <a:t>增加共享段表</a:t>
            </a:r>
            <a:endParaRPr lang="en-US" altLang="zh-CN" dirty="0"/>
          </a:p>
          <a:p>
            <a:pPr lvl="2"/>
            <a:r>
              <a:rPr lang="zh-CN" altLang="en-US" dirty="0"/>
              <a:t>修改进程段表。</a:t>
            </a:r>
          </a:p>
          <a:p>
            <a:pPr lvl="1"/>
            <a:r>
              <a:rPr lang="zh-CN" altLang="en-US" dirty="0"/>
              <a:t>后续访问：</a:t>
            </a:r>
            <a:endParaRPr lang="en-US" altLang="zh-CN" dirty="0"/>
          </a:p>
          <a:p>
            <a:pPr lvl="2"/>
            <a:r>
              <a:rPr lang="zh-CN" altLang="en-US" dirty="0"/>
              <a:t>修改共享段表；</a:t>
            </a:r>
            <a:endParaRPr lang="en-US" altLang="zh-CN" dirty="0"/>
          </a:p>
          <a:p>
            <a:pPr lvl="2"/>
            <a:r>
              <a:rPr lang="zh-CN" altLang="en-US" dirty="0"/>
              <a:t>修改进程段表。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回收：</a:t>
            </a:r>
            <a:endParaRPr lang="en-US" altLang="zh-CN" dirty="0"/>
          </a:p>
          <a:p>
            <a:pPr lvl="1"/>
            <a:r>
              <a:rPr lang="en-US" altLang="zh-CN" dirty="0"/>
              <a:t>count=0</a:t>
            </a:r>
          </a:p>
          <a:p>
            <a:pPr lvl="1"/>
            <a:r>
              <a:rPr lang="en-US" altLang="zh-CN" dirty="0"/>
              <a:t>count</a:t>
            </a:r>
            <a:r>
              <a:rPr lang="zh-CN" altLang="en-US" dirty="0"/>
              <a:t>≠</a:t>
            </a:r>
            <a:r>
              <a:rPr lang="en-US" altLang="zh-CN" dirty="0"/>
              <a:t>0</a:t>
            </a:r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E09C-83CA-324B-8296-ECD96C8F5FCF}" type="datetime5">
              <a:t>2020/11/24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23167795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分段保护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越界检查</a:t>
            </a:r>
          </a:p>
          <a:p>
            <a:pPr lvl="1"/>
            <a:r>
              <a:rPr lang="zh-CN" altLang="en-US" dirty="0"/>
              <a:t>段号越界检查。</a:t>
            </a:r>
          </a:p>
          <a:p>
            <a:pPr lvl="1"/>
            <a:r>
              <a:rPr lang="zh-CN" altLang="en-US" dirty="0"/>
              <a:t>段内偏移越界检查。</a:t>
            </a:r>
          </a:p>
          <a:p>
            <a:r>
              <a:rPr lang="zh-CN" altLang="en-US" dirty="0"/>
              <a:t>存取控制检查。</a:t>
            </a:r>
          </a:p>
          <a:p>
            <a:pPr lvl="1"/>
            <a:r>
              <a:rPr lang="en-US" altLang="zh-CN" dirty="0"/>
              <a:t>R</a:t>
            </a:r>
            <a:r>
              <a:rPr lang="zh-CN" altLang="en-US" dirty="0"/>
              <a:t>；</a:t>
            </a:r>
            <a:r>
              <a:rPr lang="en-US" altLang="zh-CN" dirty="0"/>
              <a:t>R/W</a:t>
            </a:r>
            <a:r>
              <a:rPr lang="zh-CN" altLang="en-US" dirty="0"/>
              <a:t>；</a:t>
            </a:r>
            <a:r>
              <a:rPr lang="en-US" altLang="zh-CN" dirty="0"/>
              <a:t>X</a:t>
            </a:r>
          </a:p>
          <a:p>
            <a:r>
              <a:rPr lang="zh-CN" altLang="en-US" dirty="0"/>
              <a:t>环保护机构</a:t>
            </a:r>
          </a:p>
          <a:p>
            <a:pPr lvl="1"/>
            <a:r>
              <a:rPr lang="zh-CN" altLang="en-US" dirty="0"/>
              <a:t>内环可访问外环数据；</a:t>
            </a:r>
          </a:p>
          <a:p>
            <a:pPr lvl="1"/>
            <a:r>
              <a:rPr lang="zh-CN" altLang="en-US" dirty="0"/>
              <a:t>外环可请求内环服务。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FBCB-7F4F-BD49-9A80-9C733FAA8082}" type="datetime5">
              <a:t>2020/11/24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382896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9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9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255487"/>
              </p:ext>
            </p:extLst>
          </p:nvPr>
        </p:nvGraphicFramePr>
        <p:xfrm>
          <a:off x="0" y="1628800"/>
          <a:ext cx="9144000" cy="374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3" name="VISIO" r:id="rId3" imgW="4025160" imgH="1649160" progId="Visio.Drawing.4">
                  <p:embed/>
                </p:oleObj>
              </mc:Choice>
              <mc:Fallback>
                <p:oleObj name="VISIO" r:id="rId3" imgW="4025160" imgH="1649160" progId="Visio.Drawing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28800"/>
                        <a:ext cx="9144000" cy="374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环保护机制（</a:t>
            </a:r>
            <a:r>
              <a:rPr lang="en-US" altLang="zh-CN" dirty="0"/>
              <a:t>ring</a:t>
            </a:r>
            <a:r>
              <a:rPr lang="zh-CN" altLang="en-US" dirty="0"/>
              <a:t>）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0B9C-F078-664E-B280-4600EE7F83AA}" type="datetime5">
              <a:t>2020/11/24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12826876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思考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94D2-A2D7-6844-8181-7771BF35E1F4}" type="datetime5">
              <a:t>2020/11/24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63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9144000" cy="4494344"/>
          </a:xfrm>
          <a:prstGeom prst="rect">
            <a:avLst/>
          </a:prstGeom>
        </p:spPr>
      </p:pic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1455707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http://en.wikipedia.org/wiki/B%C3%A9l%C3%A1dy's_anomaly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http://en.wikipedia.org/wiki/Page_replacement_algorithm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http://en.wikipedia.org/wiki/Working_set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4444-FBBD-5747-9766-DDB671FC6A1E}" type="datetime5">
              <a:t>2020/11/24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64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774586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D72D-368A-B34D-8D16-05D7E7625EF9}" type="datetime5">
              <a:t>2020/11/24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65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71189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虚拟内存</a:t>
            </a:r>
            <a:endParaRPr lang="en-US" altLang="zh-CN" dirty="0"/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具有</a:t>
            </a:r>
            <a:r>
              <a:rPr lang="zh-CN" altLang="en-US" dirty="0">
                <a:solidFill>
                  <a:schemeClr val="accent2"/>
                </a:solidFill>
              </a:rPr>
              <a:t>请求调入功能和置换功能</a:t>
            </a:r>
            <a:r>
              <a:rPr lang="zh-CN" altLang="en-US" dirty="0"/>
              <a:t>，能从逻辑上对内存容量加以扩充的一种存储器系统。</a:t>
            </a:r>
            <a:endParaRPr lang="en-US" altLang="zh-CN" dirty="0"/>
          </a:p>
          <a:p>
            <a:r>
              <a:rPr lang="zh-CN" altLang="en-US" dirty="0"/>
              <a:t>逻辑容量由内存容量和外存容量之和所决定</a:t>
            </a:r>
            <a:endParaRPr lang="en-US" altLang="zh-CN" dirty="0"/>
          </a:p>
          <a:p>
            <a:pPr lvl="1"/>
            <a:r>
              <a:rPr lang="zh-CN" altLang="en-US" dirty="0"/>
              <a:t>运行速度接近于内存速度</a:t>
            </a:r>
            <a:endParaRPr lang="en-US" altLang="zh-CN" dirty="0"/>
          </a:p>
          <a:p>
            <a:pPr lvl="1"/>
            <a:r>
              <a:rPr lang="zh-CN" altLang="en-US" dirty="0"/>
              <a:t>成本接近于外存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D346-AC62-924B-9AEA-E41F3E12CE3F}" type="datetime5">
              <a:t>2020/11/24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75659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在程序装入时，只需将当前需要执行的部分读入内存，就可让程序开始执行。</a:t>
            </a:r>
          </a:p>
          <a:p>
            <a:r>
              <a:rPr lang="zh-CN" altLang="en-US" dirty="0"/>
              <a:t>在程序执行过程中，如果需执行的指令或访问的数据尚未在内存（称为</a:t>
            </a:r>
            <a:r>
              <a:rPr lang="zh-CN" altLang="en-US" dirty="0">
                <a:solidFill>
                  <a:schemeClr val="accent2"/>
                </a:solidFill>
              </a:rPr>
              <a:t>缺页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C0504D"/>
                </a:solidFill>
              </a:rPr>
              <a:t>缺段</a:t>
            </a:r>
            <a:r>
              <a:rPr lang="zh-CN" altLang="en-US" dirty="0"/>
              <a:t>），则由处理器通知操作系统将相应的页或段调入内存，然后继续执行程序。</a:t>
            </a:r>
          </a:p>
          <a:p>
            <a:r>
              <a:rPr lang="zh-CN" altLang="en-US" dirty="0"/>
              <a:t>另一方面，操作系统将内存中暂时不用的页或段调出保存在外存上，腾出空间存放将要调入的页或段。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EA84-647E-FA43-9CE8-21F5AA1F615C}" type="datetime5">
              <a:t>2020/11/24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1225639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技术特征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部分装入：允许部分程序代码装入内存就可以执行</a:t>
            </a:r>
            <a:endParaRPr lang="en-US" altLang="zh-CN" dirty="0"/>
          </a:p>
          <a:p>
            <a:r>
              <a:rPr lang="zh-CN" altLang="en-US" dirty="0"/>
              <a:t>大程序：可在较小的可用内存中执行</a:t>
            </a:r>
          </a:p>
          <a:p>
            <a:r>
              <a:rPr lang="zh-CN" altLang="en-US" dirty="0"/>
              <a:t>大用户空间：逻辑空间通常大于物理内存</a:t>
            </a:r>
            <a:r>
              <a:rPr lang="en-US" altLang="zh-CN" dirty="0"/>
              <a:t>，</a:t>
            </a:r>
            <a:r>
              <a:rPr lang="zh-CN" altLang="en-US" dirty="0"/>
              <a:t>将用户看到的逻辑空间与物理空间分开</a:t>
            </a:r>
            <a:endParaRPr lang="en-US" altLang="zh-CN" dirty="0"/>
          </a:p>
          <a:p>
            <a:r>
              <a:rPr lang="zh-CN" altLang="en-US" dirty="0"/>
              <a:t>并发：可在内存中容纳更多程序并发执行</a:t>
            </a:r>
          </a:p>
          <a:p>
            <a:r>
              <a:rPr lang="zh-CN" altLang="en-US" dirty="0"/>
              <a:t>简单：与覆盖技术比较，不影响程序结构</a:t>
            </a:r>
            <a:endParaRPr lang="en-US" altLang="zh-CN" dirty="0"/>
          </a:p>
          <a:p>
            <a:r>
              <a:rPr lang="zh-CN" altLang="en-US" dirty="0"/>
              <a:t>局部对换：与交换技术相比较，虚拟存储的调入和调出可在虚拟空间局部进行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505D-D8FB-7846-867E-7D45C4D604EA}" type="datetime5">
              <a:t>2020/11/24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</p:spTree>
    <p:extLst>
      <p:ext uri="{BB962C8B-B14F-4D97-AF65-F5344CB8AC3E}">
        <p14:creationId xmlns:p14="http://schemas.microsoft.com/office/powerpoint/2010/main" val="2672771452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XRN_Arial_华文细黑">
      <a:majorFont>
        <a:latin typeface="Arial"/>
        <a:ea typeface="华文细黑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6142</TotalTime>
  <Words>4096</Words>
  <Application>Microsoft Macintosh PowerPoint</Application>
  <PresentationFormat>全屏显示(4:3)</PresentationFormat>
  <Paragraphs>675</Paragraphs>
  <Slides>65</Slides>
  <Notes>9</Notes>
  <HiddenSlides>7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65</vt:i4>
      </vt:variant>
    </vt:vector>
  </HeadingPairs>
  <TitlesOfParts>
    <vt:vector size="74" baseType="lpstr">
      <vt:lpstr>Arial Unicode MS</vt:lpstr>
      <vt:lpstr>Arial</vt:lpstr>
      <vt:lpstr>Calibri</vt:lpstr>
      <vt:lpstr>Times New Roman</vt:lpstr>
      <vt:lpstr>Wingdings</vt:lpstr>
      <vt:lpstr>自定义设计方案</vt:lpstr>
      <vt:lpstr>Visio</vt:lpstr>
      <vt:lpstr>VISIO</vt:lpstr>
      <vt:lpstr>Equation</vt:lpstr>
      <vt:lpstr>7、虚拟存储器</vt:lpstr>
      <vt:lpstr>问题</vt:lpstr>
      <vt:lpstr>目标</vt:lpstr>
      <vt:lpstr>局部性原理（Locality Principle）</vt:lpstr>
      <vt:lpstr>PowerPoint 演示文稿</vt:lpstr>
      <vt:lpstr>局部性原理</vt:lpstr>
      <vt:lpstr>虚拟内存</vt:lpstr>
      <vt:lpstr>原理</vt:lpstr>
      <vt:lpstr>技术特征</vt:lpstr>
      <vt:lpstr>虚拟内存大于物理内存</vt:lpstr>
      <vt:lpstr>实现方法</vt:lpstr>
      <vt:lpstr>请求分页－基本思想 </vt:lpstr>
      <vt:lpstr>对进程页表的修改</vt:lpstr>
      <vt:lpstr>有些页不在内存中时的页表</vt:lpstr>
      <vt:lpstr>缺页中断处理</vt:lpstr>
      <vt:lpstr>缺页中断处理</vt:lpstr>
      <vt:lpstr>缺页中断的特殊性</vt:lpstr>
      <vt:lpstr>PowerPoint 演示文稿</vt:lpstr>
      <vt:lpstr>内存分配、置换策略</vt:lpstr>
      <vt:lpstr>分配算法</vt:lpstr>
      <vt:lpstr>按程序大小比例分配</vt:lpstr>
      <vt:lpstr>按优先级分配</vt:lpstr>
      <vt:lpstr>页面调入策略 </vt:lpstr>
      <vt:lpstr>页面置换算法（Replacement）</vt:lpstr>
      <vt:lpstr>页面置换－基本工作过程</vt:lpstr>
      <vt:lpstr>页面置换－基本工作过程</vt:lpstr>
      <vt:lpstr>页面替换/置换算法</vt:lpstr>
      <vt:lpstr>最佳算法OPT</vt:lpstr>
      <vt:lpstr>最佳算法OPT</vt:lpstr>
      <vt:lpstr>先进先出算法FIFO</vt:lpstr>
      <vt:lpstr>先进先出算法FIFO</vt:lpstr>
      <vt:lpstr>练习</vt:lpstr>
      <vt:lpstr>最近最久未使用算法</vt:lpstr>
      <vt:lpstr>LRU</vt:lpstr>
      <vt:lpstr>LRU实现</vt:lpstr>
      <vt:lpstr>寄存器LRU</vt:lpstr>
      <vt:lpstr>栈LRU</vt:lpstr>
      <vt:lpstr>Clock置换算法 </vt:lpstr>
      <vt:lpstr>Clock</vt:lpstr>
      <vt:lpstr>调入Page 727</vt:lpstr>
      <vt:lpstr>练习：3个frame</vt:lpstr>
      <vt:lpstr>性能比较</vt:lpstr>
      <vt:lpstr>改进的Clock算法</vt:lpstr>
      <vt:lpstr>改进Clock算法</vt:lpstr>
      <vt:lpstr>改进Clock算法</vt:lpstr>
      <vt:lpstr>其它置换算法 </vt:lpstr>
      <vt:lpstr>系统颠簸（抖动）Thrashing</vt:lpstr>
      <vt:lpstr>防止系统颠簸</vt:lpstr>
      <vt:lpstr>工作集(working set)</vt:lpstr>
      <vt:lpstr>工作集</vt:lpstr>
      <vt:lpstr>工作集：并非越大越好</vt:lpstr>
      <vt:lpstr>工作集：固定</vt:lpstr>
      <vt:lpstr>工作集避免抖动</vt:lpstr>
      <vt:lpstr>缺页频率</vt:lpstr>
      <vt:lpstr>请求分段技术</vt:lpstr>
      <vt:lpstr>请求分段技术</vt:lpstr>
      <vt:lpstr>PowerPoint 演示文稿</vt:lpstr>
      <vt:lpstr>虚拟段页式</vt:lpstr>
      <vt:lpstr>分段的共享与保护</vt:lpstr>
      <vt:lpstr>共享段的分配与回收</vt:lpstr>
      <vt:lpstr>分段保护</vt:lpstr>
      <vt:lpstr>环保护机制（ring）</vt:lpstr>
      <vt:lpstr>思考</vt:lpstr>
      <vt:lpstr>参考文献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Ruini Xue</dc:creator>
  <cp:lastModifiedBy>Ruini Xue</cp:lastModifiedBy>
  <cp:revision>656</cp:revision>
  <dcterms:created xsi:type="dcterms:W3CDTF">2011-11-29T05:26:36Z</dcterms:created>
  <dcterms:modified xsi:type="dcterms:W3CDTF">2020-11-24T14:36:13Z</dcterms:modified>
</cp:coreProperties>
</file>