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95" r:id="rId1"/>
  </p:sldMasterIdLst>
  <p:notesMasterIdLst>
    <p:notesMasterId r:id="rId75"/>
  </p:notesMasterIdLst>
  <p:sldIdLst>
    <p:sldId id="256" r:id="rId2"/>
    <p:sldId id="335" r:id="rId3"/>
    <p:sldId id="336" r:id="rId4"/>
    <p:sldId id="338" r:id="rId5"/>
    <p:sldId id="458" r:id="rId6"/>
    <p:sldId id="339" r:id="rId7"/>
    <p:sldId id="340" r:id="rId8"/>
    <p:sldId id="341" r:id="rId9"/>
    <p:sldId id="342" r:id="rId10"/>
    <p:sldId id="343" r:id="rId11"/>
    <p:sldId id="344" r:id="rId12"/>
    <p:sldId id="459" r:id="rId13"/>
    <p:sldId id="460" r:id="rId14"/>
    <p:sldId id="462" r:id="rId15"/>
    <p:sldId id="345" r:id="rId16"/>
    <p:sldId id="346" r:id="rId17"/>
    <p:sldId id="347" r:id="rId18"/>
    <p:sldId id="348" r:id="rId19"/>
    <p:sldId id="349" r:id="rId20"/>
    <p:sldId id="350" r:id="rId21"/>
    <p:sldId id="351" r:id="rId22"/>
    <p:sldId id="357" r:id="rId23"/>
    <p:sldId id="356" r:id="rId24"/>
    <p:sldId id="358" r:id="rId25"/>
    <p:sldId id="359" r:id="rId26"/>
    <p:sldId id="360" r:id="rId27"/>
    <p:sldId id="362" r:id="rId28"/>
    <p:sldId id="363" r:id="rId29"/>
    <p:sldId id="364" r:id="rId30"/>
    <p:sldId id="365" r:id="rId31"/>
    <p:sldId id="366" r:id="rId32"/>
    <p:sldId id="367" r:id="rId33"/>
    <p:sldId id="368" r:id="rId34"/>
    <p:sldId id="369" r:id="rId35"/>
    <p:sldId id="371" r:id="rId36"/>
    <p:sldId id="372" r:id="rId37"/>
    <p:sldId id="373" r:id="rId38"/>
    <p:sldId id="408" r:id="rId39"/>
    <p:sldId id="374" r:id="rId40"/>
    <p:sldId id="375" r:id="rId41"/>
    <p:sldId id="376" r:id="rId42"/>
    <p:sldId id="464" r:id="rId43"/>
    <p:sldId id="463" r:id="rId44"/>
    <p:sldId id="378" r:id="rId45"/>
    <p:sldId id="467" r:id="rId46"/>
    <p:sldId id="379" r:id="rId47"/>
    <p:sldId id="380" r:id="rId48"/>
    <p:sldId id="381" r:id="rId49"/>
    <p:sldId id="382" r:id="rId50"/>
    <p:sldId id="383" r:id="rId51"/>
    <p:sldId id="384" r:id="rId52"/>
    <p:sldId id="385" r:id="rId53"/>
    <p:sldId id="386" r:id="rId54"/>
    <p:sldId id="387" r:id="rId55"/>
    <p:sldId id="389" r:id="rId56"/>
    <p:sldId id="390" r:id="rId57"/>
    <p:sldId id="391" r:id="rId58"/>
    <p:sldId id="392" r:id="rId59"/>
    <p:sldId id="393" r:id="rId60"/>
    <p:sldId id="424" r:id="rId61"/>
    <p:sldId id="425" r:id="rId62"/>
    <p:sldId id="426" r:id="rId63"/>
    <p:sldId id="396" r:id="rId64"/>
    <p:sldId id="395" r:id="rId65"/>
    <p:sldId id="397" r:id="rId66"/>
    <p:sldId id="398" r:id="rId67"/>
    <p:sldId id="439" r:id="rId68"/>
    <p:sldId id="400" r:id="rId69"/>
    <p:sldId id="399" r:id="rId70"/>
    <p:sldId id="440" r:id="rId71"/>
    <p:sldId id="401" r:id="rId72"/>
    <p:sldId id="453" r:id="rId73"/>
    <p:sldId id="334" r:id="rId7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41"/>
    <p:restoredTop sz="77396" autoAdjust="0"/>
  </p:normalViewPr>
  <p:slideViewPr>
    <p:cSldViewPr snapToGrid="0" snapToObjects="1">
      <p:cViewPr varScale="1">
        <p:scale>
          <a:sx n="82" d="100"/>
          <a:sy n="82" d="100"/>
        </p:scale>
        <p:origin x="528" y="16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2D01CC-82D2-4E82-B018-FA82D0D4BFF6}" type="doc">
      <dgm:prSet loTypeId="urn:microsoft.com/office/officeart/2005/8/layout/cycle3" loCatId="cycle" qsTypeId="urn:microsoft.com/office/officeart/2005/8/quickstyle/simple4" qsCatId="simple" csTypeId="urn:microsoft.com/office/officeart/2005/8/colors/colorful1" csCatId="colorful"/>
      <dgm:spPr/>
      <dgm:t>
        <a:bodyPr/>
        <a:lstStyle/>
        <a:p>
          <a:endParaRPr lang="zh-CN" altLang="en-US"/>
        </a:p>
      </dgm:t>
    </dgm:pt>
    <dgm:pt modelId="{F9BF7766-C471-4F64-9B9A-78B3B0DB408E}">
      <dgm:prSet custT="1"/>
      <dgm:spPr/>
      <dgm:t>
        <a:bodyPr/>
        <a:lstStyle/>
        <a:p>
          <a:pPr rtl="0"/>
          <a:r>
            <a:rPr lang="zh-CN" altLang="en-US" sz="2400" baseline="0"/>
            <a:t>接收和识别命令</a:t>
          </a:r>
          <a:endParaRPr lang="zh-CN" altLang="en-US" sz="2400"/>
        </a:p>
      </dgm:t>
    </dgm:pt>
    <dgm:pt modelId="{E7063D2C-9F4E-4FE6-B9A5-B666142DFDC3}" type="parTrans" cxnId="{72432AB7-D41D-42C8-8E18-F8A5ED32E103}">
      <dgm:prSet/>
      <dgm:spPr/>
      <dgm:t>
        <a:bodyPr/>
        <a:lstStyle/>
        <a:p>
          <a:endParaRPr lang="zh-CN" altLang="en-US" sz="2000"/>
        </a:p>
      </dgm:t>
    </dgm:pt>
    <dgm:pt modelId="{3AF4147F-CCC2-4457-8D7B-43E3B4BC05A6}" type="sibTrans" cxnId="{72432AB7-D41D-42C8-8E18-F8A5ED32E103}">
      <dgm:prSet/>
      <dgm:spPr/>
      <dgm:t>
        <a:bodyPr/>
        <a:lstStyle/>
        <a:p>
          <a:endParaRPr lang="zh-CN" altLang="en-US" sz="2000"/>
        </a:p>
      </dgm:t>
    </dgm:pt>
    <dgm:pt modelId="{79E6C4CA-D7E3-4F87-ACAE-54DA122E6D61}">
      <dgm:prSet custT="1"/>
      <dgm:spPr/>
      <dgm:t>
        <a:bodyPr/>
        <a:lstStyle/>
        <a:p>
          <a:pPr rtl="0"/>
          <a:r>
            <a:rPr lang="zh-CN" altLang="en-US" sz="2400" baseline="0"/>
            <a:t>数据交换</a:t>
          </a:r>
          <a:endParaRPr lang="zh-CN" altLang="en-US" sz="2400"/>
        </a:p>
      </dgm:t>
    </dgm:pt>
    <dgm:pt modelId="{F8917B74-C065-45EC-834C-609559356D3E}" type="parTrans" cxnId="{ABF77A48-E596-4CF1-977A-942CFE55464F}">
      <dgm:prSet/>
      <dgm:spPr/>
      <dgm:t>
        <a:bodyPr/>
        <a:lstStyle/>
        <a:p>
          <a:endParaRPr lang="zh-CN" altLang="en-US" sz="2000"/>
        </a:p>
      </dgm:t>
    </dgm:pt>
    <dgm:pt modelId="{FC06855C-B6C5-46D0-A809-B1A546225818}" type="sibTrans" cxnId="{ABF77A48-E596-4CF1-977A-942CFE55464F}">
      <dgm:prSet/>
      <dgm:spPr/>
      <dgm:t>
        <a:bodyPr/>
        <a:lstStyle/>
        <a:p>
          <a:endParaRPr lang="zh-CN" altLang="en-US" sz="2000"/>
        </a:p>
      </dgm:t>
    </dgm:pt>
    <dgm:pt modelId="{1A8C0479-0AFB-4DDF-B016-12F5D6BB2818}">
      <dgm:prSet custT="1"/>
      <dgm:spPr/>
      <dgm:t>
        <a:bodyPr/>
        <a:lstStyle/>
        <a:p>
          <a:pPr rtl="0"/>
          <a:r>
            <a:rPr lang="zh-CN" altLang="en-US" sz="2400" baseline="0"/>
            <a:t>标识和报告设备的状态</a:t>
          </a:r>
          <a:endParaRPr lang="zh-CN" altLang="en-US" sz="2400"/>
        </a:p>
      </dgm:t>
    </dgm:pt>
    <dgm:pt modelId="{840A96EF-BD29-435F-8EC6-BCEA24C9AB96}" type="parTrans" cxnId="{02D8B6CA-60B8-471F-8665-97B9C590A3C2}">
      <dgm:prSet/>
      <dgm:spPr/>
      <dgm:t>
        <a:bodyPr/>
        <a:lstStyle/>
        <a:p>
          <a:endParaRPr lang="zh-CN" altLang="en-US" sz="2000"/>
        </a:p>
      </dgm:t>
    </dgm:pt>
    <dgm:pt modelId="{5C0B64AB-4921-4AAE-BC96-ACF4F0B049EA}" type="sibTrans" cxnId="{02D8B6CA-60B8-471F-8665-97B9C590A3C2}">
      <dgm:prSet/>
      <dgm:spPr/>
      <dgm:t>
        <a:bodyPr/>
        <a:lstStyle/>
        <a:p>
          <a:endParaRPr lang="zh-CN" altLang="en-US" sz="2000"/>
        </a:p>
      </dgm:t>
    </dgm:pt>
    <dgm:pt modelId="{FAD8BB9E-BE65-437E-B154-73D6AE4F8D24}">
      <dgm:prSet custT="1"/>
      <dgm:spPr/>
      <dgm:t>
        <a:bodyPr/>
        <a:lstStyle/>
        <a:p>
          <a:pPr rtl="0"/>
          <a:r>
            <a:rPr lang="zh-CN" altLang="en-US" sz="2400" baseline="0"/>
            <a:t>地址识别</a:t>
          </a:r>
          <a:endParaRPr lang="zh-CN" altLang="en-US" sz="2400"/>
        </a:p>
      </dgm:t>
    </dgm:pt>
    <dgm:pt modelId="{DBBB24AC-E7E6-42E0-93C0-CF64F611FF50}" type="parTrans" cxnId="{2DB63F54-6015-404E-A42D-AC93AB99A116}">
      <dgm:prSet/>
      <dgm:spPr/>
      <dgm:t>
        <a:bodyPr/>
        <a:lstStyle/>
        <a:p>
          <a:endParaRPr lang="zh-CN" altLang="en-US" sz="2000"/>
        </a:p>
      </dgm:t>
    </dgm:pt>
    <dgm:pt modelId="{D8A5A873-8719-4744-86C2-4420F119C874}" type="sibTrans" cxnId="{2DB63F54-6015-404E-A42D-AC93AB99A116}">
      <dgm:prSet/>
      <dgm:spPr/>
      <dgm:t>
        <a:bodyPr/>
        <a:lstStyle/>
        <a:p>
          <a:endParaRPr lang="zh-CN" altLang="en-US" sz="2000"/>
        </a:p>
      </dgm:t>
    </dgm:pt>
    <dgm:pt modelId="{C202F048-F820-420C-8C04-A5660862A3AE}">
      <dgm:prSet custT="1"/>
      <dgm:spPr/>
      <dgm:t>
        <a:bodyPr/>
        <a:lstStyle/>
        <a:p>
          <a:pPr rtl="0"/>
          <a:r>
            <a:rPr lang="zh-CN" altLang="en-US" sz="2400" baseline="0"/>
            <a:t>数据缓冲</a:t>
          </a:r>
          <a:endParaRPr lang="zh-CN" altLang="en-US" sz="2400"/>
        </a:p>
      </dgm:t>
    </dgm:pt>
    <dgm:pt modelId="{E2EFED7F-4E11-4302-9784-8822F75D1AF1}" type="parTrans" cxnId="{D367FFB2-0497-4863-A9D1-58E9057DFCC6}">
      <dgm:prSet/>
      <dgm:spPr/>
      <dgm:t>
        <a:bodyPr/>
        <a:lstStyle/>
        <a:p>
          <a:endParaRPr lang="zh-CN" altLang="en-US" sz="2000"/>
        </a:p>
      </dgm:t>
    </dgm:pt>
    <dgm:pt modelId="{0DAA5D12-E765-403A-A98F-8CD314BF9158}" type="sibTrans" cxnId="{D367FFB2-0497-4863-A9D1-58E9057DFCC6}">
      <dgm:prSet/>
      <dgm:spPr/>
      <dgm:t>
        <a:bodyPr/>
        <a:lstStyle/>
        <a:p>
          <a:endParaRPr lang="zh-CN" altLang="en-US" sz="2000"/>
        </a:p>
      </dgm:t>
    </dgm:pt>
    <dgm:pt modelId="{FCFDA2B7-135A-4444-A60C-D7263C3CE0AB}">
      <dgm:prSet custT="1"/>
      <dgm:spPr/>
      <dgm:t>
        <a:bodyPr/>
        <a:lstStyle/>
        <a:p>
          <a:pPr rtl="0"/>
          <a:r>
            <a:rPr lang="zh-CN" altLang="en-US" sz="2400" baseline="0"/>
            <a:t>差错控制</a:t>
          </a:r>
          <a:endParaRPr lang="zh-CN" altLang="en-US" sz="2400"/>
        </a:p>
      </dgm:t>
    </dgm:pt>
    <dgm:pt modelId="{94ECAB73-2B0B-4775-8045-BB8062D3C39F}" type="parTrans" cxnId="{8C1A0C43-006C-4ACE-9B21-C82C86C75927}">
      <dgm:prSet/>
      <dgm:spPr/>
      <dgm:t>
        <a:bodyPr/>
        <a:lstStyle/>
        <a:p>
          <a:endParaRPr lang="zh-CN" altLang="en-US" sz="2000"/>
        </a:p>
      </dgm:t>
    </dgm:pt>
    <dgm:pt modelId="{0E1BC795-1BF2-4067-97D5-23DD39024D92}" type="sibTrans" cxnId="{8C1A0C43-006C-4ACE-9B21-C82C86C75927}">
      <dgm:prSet/>
      <dgm:spPr/>
      <dgm:t>
        <a:bodyPr/>
        <a:lstStyle/>
        <a:p>
          <a:endParaRPr lang="zh-CN" altLang="en-US" sz="2000"/>
        </a:p>
      </dgm:t>
    </dgm:pt>
    <dgm:pt modelId="{9DC5B6C0-79E9-461C-BBF2-2886E03D3073}" type="pres">
      <dgm:prSet presAssocID="{3C2D01CC-82D2-4E82-B018-FA82D0D4BFF6}" presName="Name0" presStyleCnt="0">
        <dgm:presLayoutVars>
          <dgm:dir/>
          <dgm:resizeHandles val="exact"/>
        </dgm:presLayoutVars>
      </dgm:prSet>
      <dgm:spPr/>
    </dgm:pt>
    <dgm:pt modelId="{9ECB26C9-8EB8-4F39-A1CC-D5BE97E7D6B1}" type="pres">
      <dgm:prSet presAssocID="{3C2D01CC-82D2-4E82-B018-FA82D0D4BFF6}" presName="cycle" presStyleCnt="0"/>
      <dgm:spPr/>
    </dgm:pt>
    <dgm:pt modelId="{08DACA10-DE0C-4842-A915-E4BE4E097577}" type="pres">
      <dgm:prSet presAssocID="{F9BF7766-C471-4F64-9B9A-78B3B0DB408E}" presName="nodeFirstNode" presStyleLbl="node1" presStyleIdx="0" presStyleCnt="6">
        <dgm:presLayoutVars>
          <dgm:bulletEnabled val="1"/>
        </dgm:presLayoutVars>
      </dgm:prSet>
      <dgm:spPr/>
    </dgm:pt>
    <dgm:pt modelId="{D5E2F522-062A-4B3E-9005-53BF46CE1D1A}" type="pres">
      <dgm:prSet presAssocID="{3AF4147F-CCC2-4457-8D7B-43E3B4BC05A6}" presName="sibTransFirstNode" presStyleLbl="bgShp" presStyleIdx="0" presStyleCnt="1"/>
      <dgm:spPr/>
    </dgm:pt>
    <dgm:pt modelId="{44C31CDC-9837-4D33-8F18-E5D0D00BC194}" type="pres">
      <dgm:prSet presAssocID="{79E6C4CA-D7E3-4F87-ACAE-54DA122E6D61}" presName="nodeFollowingNodes" presStyleLbl="node1" presStyleIdx="1" presStyleCnt="6">
        <dgm:presLayoutVars>
          <dgm:bulletEnabled val="1"/>
        </dgm:presLayoutVars>
      </dgm:prSet>
      <dgm:spPr/>
    </dgm:pt>
    <dgm:pt modelId="{E139DB7C-36E4-41F2-95F5-95DEF65E2B6F}" type="pres">
      <dgm:prSet presAssocID="{1A8C0479-0AFB-4DDF-B016-12F5D6BB2818}" presName="nodeFollowingNodes" presStyleLbl="node1" presStyleIdx="2" presStyleCnt="6">
        <dgm:presLayoutVars>
          <dgm:bulletEnabled val="1"/>
        </dgm:presLayoutVars>
      </dgm:prSet>
      <dgm:spPr/>
    </dgm:pt>
    <dgm:pt modelId="{950AE518-5EDE-4760-86FC-FD79DFF02119}" type="pres">
      <dgm:prSet presAssocID="{FAD8BB9E-BE65-437E-B154-73D6AE4F8D24}" presName="nodeFollowingNodes" presStyleLbl="node1" presStyleIdx="3" presStyleCnt="6">
        <dgm:presLayoutVars>
          <dgm:bulletEnabled val="1"/>
        </dgm:presLayoutVars>
      </dgm:prSet>
      <dgm:spPr/>
    </dgm:pt>
    <dgm:pt modelId="{8FE86DAC-3D4A-4E7B-9A96-8632849821F3}" type="pres">
      <dgm:prSet presAssocID="{C202F048-F820-420C-8C04-A5660862A3AE}" presName="nodeFollowingNodes" presStyleLbl="node1" presStyleIdx="4" presStyleCnt="6">
        <dgm:presLayoutVars>
          <dgm:bulletEnabled val="1"/>
        </dgm:presLayoutVars>
      </dgm:prSet>
      <dgm:spPr/>
    </dgm:pt>
    <dgm:pt modelId="{1A1F8FBC-13C7-4B19-B3DB-B2B2DD65DA4F}" type="pres">
      <dgm:prSet presAssocID="{FCFDA2B7-135A-4444-A60C-D7263C3CE0AB}" presName="nodeFollowingNodes" presStyleLbl="node1" presStyleIdx="5" presStyleCnt="6">
        <dgm:presLayoutVars>
          <dgm:bulletEnabled val="1"/>
        </dgm:presLayoutVars>
      </dgm:prSet>
      <dgm:spPr/>
    </dgm:pt>
  </dgm:ptLst>
  <dgm:cxnLst>
    <dgm:cxn modelId="{2DC99316-52A4-4081-B938-9242EEB3ED3E}" type="presOf" srcId="{FAD8BB9E-BE65-437E-B154-73D6AE4F8D24}" destId="{950AE518-5EDE-4760-86FC-FD79DFF02119}" srcOrd="0" destOrd="0" presId="urn:microsoft.com/office/officeart/2005/8/layout/cycle3"/>
    <dgm:cxn modelId="{8C1A0C43-006C-4ACE-9B21-C82C86C75927}" srcId="{3C2D01CC-82D2-4E82-B018-FA82D0D4BFF6}" destId="{FCFDA2B7-135A-4444-A60C-D7263C3CE0AB}" srcOrd="5" destOrd="0" parTransId="{94ECAB73-2B0B-4775-8045-BB8062D3C39F}" sibTransId="{0E1BC795-1BF2-4067-97D5-23DD39024D92}"/>
    <dgm:cxn modelId="{ABF77A48-E596-4CF1-977A-942CFE55464F}" srcId="{3C2D01CC-82D2-4E82-B018-FA82D0D4BFF6}" destId="{79E6C4CA-D7E3-4F87-ACAE-54DA122E6D61}" srcOrd="1" destOrd="0" parTransId="{F8917B74-C065-45EC-834C-609559356D3E}" sibTransId="{FC06855C-B6C5-46D0-A809-B1A546225818}"/>
    <dgm:cxn modelId="{2DB63F54-6015-404E-A42D-AC93AB99A116}" srcId="{3C2D01CC-82D2-4E82-B018-FA82D0D4BFF6}" destId="{FAD8BB9E-BE65-437E-B154-73D6AE4F8D24}" srcOrd="3" destOrd="0" parTransId="{DBBB24AC-E7E6-42E0-93C0-CF64F611FF50}" sibTransId="{D8A5A873-8719-4744-86C2-4420F119C874}"/>
    <dgm:cxn modelId="{44358B59-FB71-4187-840E-47F4ED440830}" type="presOf" srcId="{1A8C0479-0AFB-4DDF-B016-12F5D6BB2818}" destId="{E139DB7C-36E4-41F2-95F5-95DEF65E2B6F}" srcOrd="0" destOrd="0" presId="urn:microsoft.com/office/officeart/2005/8/layout/cycle3"/>
    <dgm:cxn modelId="{F88A036E-CD13-4F37-A8D9-323551753154}" type="presOf" srcId="{3C2D01CC-82D2-4E82-B018-FA82D0D4BFF6}" destId="{9DC5B6C0-79E9-461C-BBF2-2886E03D3073}" srcOrd="0" destOrd="0" presId="urn:microsoft.com/office/officeart/2005/8/layout/cycle3"/>
    <dgm:cxn modelId="{0BFACB89-668D-4126-BAAF-C2F905F29372}" type="presOf" srcId="{FCFDA2B7-135A-4444-A60C-D7263C3CE0AB}" destId="{1A1F8FBC-13C7-4B19-B3DB-B2B2DD65DA4F}" srcOrd="0" destOrd="0" presId="urn:microsoft.com/office/officeart/2005/8/layout/cycle3"/>
    <dgm:cxn modelId="{83108F9B-9F11-407E-B2C4-219E31D9937B}" type="presOf" srcId="{3AF4147F-CCC2-4457-8D7B-43E3B4BC05A6}" destId="{D5E2F522-062A-4B3E-9005-53BF46CE1D1A}" srcOrd="0" destOrd="0" presId="urn:microsoft.com/office/officeart/2005/8/layout/cycle3"/>
    <dgm:cxn modelId="{D367FFB2-0497-4863-A9D1-58E9057DFCC6}" srcId="{3C2D01CC-82D2-4E82-B018-FA82D0D4BFF6}" destId="{C202F048-F820-420C-8C04-A5660862A3AE}" srcOrd="4" destOrd="0" parTransId="{E2EFED7F-4E11-4302-9784-8822F75D1AF1}" sibTransId="{0DAA5D12-E765-403A-A98F-8CD314BF9158}"/>
    <dgm:cxn modelId="{BFAFAAB4-FCB0-4FD9-BD96-0C1D8F0D151E}" type="presOf" srcId="{79E6C4CA-D7E3-4F87-ACAE-54DA122E6D61}" destId="{44C31CDC-9837-4D33-8F18-E5D0D00BC194}" srcOrd="0" destOrd="0" presId="urn:microsoft.com/office/officeart/2005/8/layout/cycle3"/>
    <dgm:cxn modelId="{72432AB7-D41D-42C8-8E18-F8A5ED32E103}" srcId="{3C2D01CC-82D2-4E82-B018-FA82D0D4BFF6}" destId="{F9BF7766-C471-4F64-9B9A-78B3B0DB408E}" srcOrd="0" destOrd="0" parTransId="{E7063D2C-9F4E-4FE6-B9A5-B666142DFDC3}" sibTransId="{3AF4147F-CCC2-4457-8D7B-43E3B4BC05A6}"/>
    <dgm:cxn modelId="{B7739ABA-F9B0-4FF1-8A0B-3FA504E5B1C5}" type="presOf" srcId="{F9BF7766-C471-4F64-9B9A-78B3B0DB408E}" destId="{08DACA10-DE0C-4842-A915-E4BE4E097577}" srcOrd="0" destOrd="0" presId="urn:microsoft.com/office/officeart/2005/8/layout/cycle3"/>
    <dgm:cxn modelId="{02D8B6CA-60B8-471F-8665-97B9C590A3C2}" srcId="{3C2D01CC-82D2-4E82-B018-FA82D0D4BFF6}" destId="{1A8C0479-0AFB-4DDF-B016-12F5D6BB2818}" srcOrd="2" destOrd="0" parTransId="{840A96EF-BD29-435F-8EC6-BCEA24C9AB96}" sibTransId="{5C0B64AB-4921-4AAE-BC96-ACF4F0B049EA}"/>
    <dgm:cxn modelId="{D3052FFC-563D-42EE-B190-096FF7B817D2}" type="presOf" srcId="{C202F048-F820-420C-8C04-A5660862A3AE}" destId="{8FE86DAC-3D4A-4E7B-9A96-8632849821F3}" srcOrd="0" destOrd="0" presId="urn:microsoft.com/office/officeart/2005/8/layout/cycle3"/>
    <dgm:cxn modelId="{D8A97837-965A-4AEE-991D-23BD0ACD9A1D}" type="presParOf" srcId="{9DC5B6C0-79E9-461C-BBF2-2886E03D3073}" destId="{9ECB26C9-8EB8-4F39-A1CC-D5BE97E7D6B1}" srcOrd="0" destOrd="0" presId="urn:microsoft.com/office/officeart/2005/8/layout/cycle3"/>
    <dgm:cxn modelId="{917C2644-B382-4AC2-9B24-6FBF25D521F7}" type="presParOf" srcId="{9ECB26C9-8EB8-4F39-A1CC-D5BE97E7D6B1}" destId="{08DACA10-DE0C-4842-A915-E4BE4E097577}" srcOrd="0" destOrd="0" presId="urn:microsoft.com/office/officeart/2005/8/layout/cycle3"/>
    <dgm:cxn modelId="{E701A43D-CCFA-4198-8736-0F04AE3CDA6E}" type="presParOf" srcId="{9ECB26C9-8EB8-4F39-A1CC-D5BE97E7D6B1}" destId="{D5E2F522-062A-4B3E-9005-53BF46CE1D1A}" srcOrd="1" destOrd="0" presId="urn:microsoft.com/office/officeart/2005/8/layout/cycle3"/>
    <dgm:cxn modelId="{BC42E50C-2C11-48B4-9382-8DC780582F3E}" type="presParOf" srcId="{9ECB26C9-8EB8-4F39-A1CC-D5BE97E7D6B1}" destId="{44C31CDC-9837-4D33-8F18-E5D0D00BC194}" srcOrd="2" destOrd="0" presId="urn:microsoft.com/office/officeart/2005/8/layout/cycle3"/>
    <dgm:cxn modelId="{C21AA7CF-F9EF-40A9-B2F7-8CFF7BECD606}" type="presParOf" srcId="{9ECB26C9-8EB8-4F39-A1CC-D5BE97E7D6B1}" destId="{E139DB7C-36E4-41F2-95F5-95DEF65E2B6F}" srcOrd="3" destOrd="0" presId="urn:microsoft.com/office/officeart/2005/8/layout/cycle3"/>
    <dgm:cxn modelId="{E40A384D-CE21-49AB-8130-AA12C339065E}" type="presParOf" srcId="{9ECB26C9-8EB8-4F39-A1CC-D5BE97E7D6B1}" destId="{950AE518-5EDE-4760-86FC-FD79DFF02119}" srcOrd="4" destOrd="0" presId="urn:microsoft.com/office/officeart/2005/8/layout/cycle3"/>
    <dgm:cxn modelId="{B090E183-DB2B-467F-AE1D-E538A6E8AD25}" type="presParOf" srcId="{9ECB26C9-8EB8-4F39-A1CC-D5BE97E7D6B1}" destId="{8FE86DAC-3D4A-4E7B-9A96-8632849821F3}" srcOrd="5" destOrd="0" presId="urn:microsoft.com/office/officeart/2005/8/layout/cycle3"/>
    <dgm:cxn modelId="{2B29C690-172C-418A-AABF-C5E9326AEEFA}" type="presParOf" srcId="{9ECB26C9-8EB8-4F39-A1CC-D5BE97E7D6B1}" destId="{1A1F8FBC-13C7-4B19-B3DB-B2B2DD65DA4F}" srcOrd="6"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5A208B7-7721-459D-B3B8-F2AD81F030BB}" type="doc">
      <dgm:prSet loTypeId="urn:diagrams.loki3.com/TabbedArc+Icon" loCatId="officeonline" qsTypeId="urn:microsoft.com/office/officeart/2005/8/quickstyle/simple1" qsCatId="simple" csTypeId="urn:microsoft.com/office/officeart/2005/8/colors/colorful1" csCatId="colorful" phldr="1"/>
      <dgm:spPr/>
      <dgm:t>
        <a:bodyPr/>
        <a:lstStyle/>
        <a:p>
          <a:endParaRPr lang="zh-CN" altLang="en-US"/>
        </a:p>
      </dgm:t>
    </dgm:pt>
    <dgm:pt modelId="{285BCBA1-E313-4C78-A6A5-4FE5C26D75B6}">
      <dgm:prSet phldrT="[文本]"/>
      <dgm:spPr/>
      <dgm:t>
        <a:bodyPr/>
        <a:lstStyle/>
        <a:p>
          <a:r>
            <a:rPr lang="zh-CN" altLang="en-US" dirty="0"/>
            <a:t>字节多路通道</a:t>
          </a:r>
          <a:r>
            <a:rPr lang="en-US" altLang="en-US" dirty="0"/>
            <a:t>(Byte Multiplexor Channel)</a:t>
          </a:r>
          <a:endParaRPr lang="zh-CN" altLang="en-US" dirty="0"/>
        </a:p>
      </dgm:t>
    </dgm:pt>
    <dgm:pt modelId="{1529C96B-5372-408A-B878-ACA85C099F60}" type="parTrans" cxnId="{74A5F7B9-C027-4243-B69C-EBDFB7636545}">
      <dgm:prSet/>
      <dgm:spPr/>
      <dgm:t>
        <a:bodyPr/>
        <a:lstStyle/>
        <a:p>
          <a:endParaRPr lang="zh-CN" altLang="en-US"/>
        </a:p>
      </dgm:t>
    </dgm:pt>
    <dgm:pt modelId="{91B83F0F-BB67-4843-8F9F-6707B5E79BE2}" type="sibTrans" cxnId="{74A5F7B9-C027-4243-B69C-EBDFB7636545}">
      <dgm:prSet/>
      <dgm:spPr/>
      <dgm:t>
        <a:bodyPr/>
        <a:lstStyle/>
        <a:p>
          <a:endParaRPr lang="zh-CN" altLang="en-US"/>
        </a:p>
      </dgm:t>
    </dgm:pt>
    <dgm:pt modelId="{4CEB2C41-06EA-4C1E-BEB4-4BAF3E408330}">
      <dgm:prSet/>
      <dgm:spPr/>
      <dgm:t>
        <a:bodyPr/>
        <a:lstStyle/>
        <a:p>
          <a:r>
            <a:rPr lang="zh-CN" altLang="en-US" dirty="0"/>
            <a:t>数组选择通道</a:t>
          </a:r>
          <a:r>
            <a:rPr lang="en-US" altLang="en-US" dirty="0"/>
            <a:t>(Block Selector Channel)</a:t>
          </a:r>
          <a:endParaRPr lang="zh-CN" altLang="en-US" dirty="0"/>
        </a:p>
      </dgm:t>
    </dgm:pt>
    <dgm:pt modelId="{93424DDA-7659-47E2-9228-065C167BB29A}" type="parTrans" cxnId="{234FC174-2134-41B4-95F9-72FAF745E03B}">
      <dgm:prSet/>
      <dgm:spPr/>
      <dgm:t>
        <a:bodyPr/>
        <a:lstStyle/>
        <a:p>
          <a:endParaRPr lang="zh-CN" altLang="en-US"/>
        </a:p>
      </dgm:t>
    </dgm:pt>
    <dgm:pt modelId="{094EA81A-58F4-404E-B029-4D02F0041ED2}" type="sibTrans" cxnId="{234FC174-2134-41B4-95F9-72FAF745E03B}">
      <dgm:prSet/>
      <dgm:spPr/>
      <dgm:t>
        <a:bodyPr/>
        <a:lstStyle/>
        <a:p>
          <a:endParaRPr lang="zh-CN" altLang="en-US"/>
        </a:p>
      </dgm:t>
    </dgm:pt>
    <dgm:pt modelId="{E95A6AA3-1F0F-421F-949B-A5D884782AFD}">
      <dgm:prSet/>
      <dgm:spPr/>
      <dgm:t>
        <a:bodyPr/>
        <a:lstStyle/>
        <a:p>
          <a:r>
            <a:rPr lang="zh-CN" altLang="en-US" dirty="0"/>
            <a:t>数组多路通道</a:t>
          </a:r>
          <a:r>
            <a:rPr lang="en-US" altLang="en-US" dirty="0"/>
            <a:t>(Block Multiplexor Channel)</a:t>
          </a:r>
          <a:endParaRPr lang="zh-CN" altLang="en-US" dirty="0"/>
        </a:p>
      </dgm:t>
    </dgm:pt>
    <dgm:pt modelId="{81B1FF36-0964-4C2F-912C-9A572D5BEEFD}" type="parTrans" cxnId="{8701D415-3B96-4531-803C-7E0205FD9E57}">
      <dgm:prSet/>
      <dgm:spPr/>
      <dgm:t>
        <a:bodyPr/>
        <a:lstStyle/>
        <a:p>
          <a:endParaRPr lang="zh-CN" altLang="en-US"/>
        </a:p>
      </dgm:t>
    </dgm:pt>
    <dgm:pt modelId="{D279097A-8A38-4BF7-948C-6CD5ECEA1814}" type="sibTrans" cxnId="{8701D415-3B96-4531-803C-7E0205FD9E57}">
      <dgm:prSet/>
      <dgm:spPr/>
      <dgm:t>
        <a:bodyPr/>
        <a:lstStyle/>
        <a:p>
          <a:endParaRPr lang="zh-CN" altLang="en-US"/>
        </a:p>
      </dgm:t>
    </dgm:pt>
    <dgm:pt modelId="{901F9186-EBA1-4B34-8DFF-0E10C0481C5A}" type="pres">
      <dgm:prSet presAssocID="{B5A208B7-7721-459D-B3B8-F2AD81F030BB}" presName="Name0" presStyleCnt="0">
        <dgm:presLayoutVars>
          <dgm:dir/>
          <dgm:resizeHandles val="exact"/>
        </dgm:presLayoutVars>
      </dgm:prSet>
      <dgm:spPr/>
    </dgm:pt>
    <dgm:pt modelId="{FB8D60AE-5E9E-4C31-8F6F-11099C5A52F3}" type="pres">
      <dgm:prSet presAssocID="{285BCBA1-E313-4C78-A6A5-4FE5C26D75B6}" presName="twoplus" presStyleLbl="node1" presStyleIdx="0" presStyleCnt="3">
        <dgm:presLayoutVars>
          <dgm:bulletEnabled val="1"/>
        </dgm:presLayoutVars>
      </dgm:prSet>
      <dgm:spPr/>
    </dgm:pt>
    <dgm:pt modelId="{E2E0C0D5-E1CE-436E-8BFB-7F834010B520}" type="pres">
      <dgm:prSet presAssocID="{4CEB2C41-06EA-4C1E-BEB4-4BAF3E408330}" presName="twoplus" presStyleLbl="node1" presStyleIdx="1" presStyleCnt="3">
        <dgm:presLayoutVars>
          <dgm:bulletEnabled val="1"/>
        </dgm:presLayoutVars>
      </dgm:prSet>
      <dgm:spPr/>
    </dgm:pt>
    <dgm:pt modelId="{65C09ED9-8EEE-4A32-8A31-37D045D7E4E4}" type="pres">
      <dgm:prSet presAssocID="{E95A6AA3-1F0F-421F-949B-A5D884782AFD}" presName="twoplus" presStyleLbl="node1" presStyleIdx="2" presStyleCnt="3">
        <dgm:presLayoutVars>
          <dgm:bulletEnabled val="1"/>
        </dgm:presLayoutVars>
      </dgm:prSet>
      <dgm:spPr/>
    </dgm:pt>
  </dgm:ptLst>
  <dgm:cxnLst>
    <dgm:cxn modelId="{0818C607-F81A-4CF3-BB9E-674622211110}" type="presOf" srcId="{E95A6AA3-1F0F-421F-949B-A5D884782AFD}" destId="{65C09ED9-8EEE-4A32-8A31-37D045D7E4E4}" srcOrd="0" destOrd="0" presId="urn:diagrams.loki3.com/TabbedArc+Icon"/>
    <dgm:cxn modelId="{8701D415-3B96-4531-803C-7E0205FD9E57}" srcId="{B5A208B7-7721-459D-B3B8-F2AD81F030BB}" destId="{E95A6AA3-1F0F-421F-949B-A5D884782AFD}" srcOrd="2" destOrd="0" parTransId="{81B1FF36-0964-4C2F-912C-9A572D5BEEFD}" sibTransId="{D279097A-8A38-4BF7-948C-6CD5ECEA1814}"/>
    <dgm:cxn modelId="{97FE0952-13C0-4C97-BC72-8786CD08B89E}" type="presOf" srcId="{4CEB2C41-06EA-4C1E-BEB4-4BAF3E408330}" destId="{E2E0C0D5-E1CE-436E-8BFB-7F834010B520}" srcOrd="0" destOrd="0" presId="urn:diagrams.loki3.com/TabbedArc+Icon"/>
    <dgm:cxn modelId="{234FC174-2134-41B4-95F9-72FAF745E03B}" srcId="{B5A208B7-7721-459D-B3B8-F2AD81F030BB}" destId="{4CEB2C41-06EA-4C1E-BEB4-4BAF3E408330}" srcOrd="1" destOrd="0" parTransId="{93424DDA-7659-47E2-9228-065C167BB29A}" sibTransId="{094EA81A-58F4-404E-B029-4D02F0041ED2}"/>
    <dgm:cxn modelId="{74A5F7B9-C027-4243-B69C-EBDFB7636545}" srcId="{B5A208B7-7721-459D-B3B8-F2AD81F030BB}" destId="{285BCBA1-E313-4C78-A6A5-4FE5C26D75B6}" srcOrd="0" destOrd="0" parTransId="{1529C96B-5372-408A-B878-ACA85C099F60}" sibTransId="{91B83F0F-BB67-4843-8F9F-6707B5E79BE2}"/>
    <dgm:cxn modelId="{FAAC07CA-9CF2-43EF-8E32-347DDC48F004}" type="presOf" srcId="{B5A208B7-7721-459D-B3B8-F2AD81F030BB}" destId="{901F9186-EBA1-4B34-8DFF-0E10C0481C5A}" srcOrd="0" destOrd="0" presId="urn:diagrams.loki3.com/TabbedArc+Icon"/>
    <dgm:cxn modelId="{306DF3D0-C48F-4935-8CDD-CA5975BEF78F}" type="presOf" srcId="{285BCBA1-E313-4C78-A6A5-4FE5C26D75B6}" destId="{FB8D60AE-5E9E-4C31-8F6F-11099C5A52F3}" srcOrd="0" destOrd="0" presId="urn:diagrams.loki3.com/TabbedArc+Icon"/>
    <dgm:cxn modelId="{6FB33DD4-6C85-44CD-97F3-829B6C30B0A0}" type="presParOf" srcId="{901F9186-EBA1-4B34-8DFF-0E10C0481C5A}" destId="{FB8D60AE-5E9E-4C31-8F6F-11099C5A52F3}" srcOrd="0" destOrd="0" presId="urn:diagrams.loki3.com/TabbedArc+Icon"/>
    <dgm:cxn modelId="{084910FA-27E1-4BD2-A288-2098F894E699}" type="presParOf" srcId="{901F9186-EBA1-4B34-8DFF-0E10C0481C5A}" destId="{E2E0C0D5-E1CE-436E-8BFB-7F834010B520}" srcOrd="1" destOrd="0" presId="urn:diagrams.loki3.com/TabbedArc+Icon"/>
    <dgm:cxn modelId="{CD971CF4-F151-4FDE-AFFE-F38802C131FF}" type="presParOf" srcId="{901F9186-EBA1-4B34-8DFF-0E10C0481C5A}" destId="{65C09ED9-8EEE-4A32-8A31-37D045D7E4E4}" srcOrd="2" destOrd="0" presId="urn:diagrams.loki3.com/TabbedArc+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34CACCC-CB3C-4341-8AA6-9575491CA0B3}" type="doc">
      <dgm:prSet loTypeId="urn:microsoft.com/office/officeart/2005/8/layout/process1" loCatId="process" qsTypeId="urn:microsoft.com/office/officeart/2005/8/quickstyle/simple4" qsCatId="simple" csTypeId="urn:microsoft.com/office/officeart/2005/8/colors/colorful1" csCatId="colorful" phldr="1"/>
      <dgm:spPr/>
      <dgm:t>
        <a:bodyPr/>
        <a:lstStyle/>
        <a:p>
          <a:endParaRPr lang="zh-CN" altLang="en-US"/>
        </a:p>
      </dgm:t>
    </dgm:pt>
    <dgm:pt modelId="{EFAAD748-E569-4741-9CC6-17D05441EC82}">
      <dgm:prSet/>
      <dgm:spPr/>
      <dgm:t>
        <a:bodyPr/>
        <a:lstStyle/>
        <a:p>
          <a:pPr rtl="0"/>
          <a:r>
            <a:rPr lang="zh-CN" baseline="0" dirty="0"/>
            <a:t>程序</a:t>
          </a:r>
          <a:r>
            <a:rPr lang="en-US" baseline="0" dirty="0"/>
            <a:t>I/O</a:t>
          </a:r>
          <a:r>
            <a:rPr lang="zh-CN" baseline="0" dirty="0"/>
            <a:t>控制方式</a:t>
          </a:r>
          <a:endParaRPr lang="zh-CN" dirty="0"/>
        </a:p>
      </dgm:t>
    </dgm:pt>
    <dgm:pt modelId="{F659B3F8-EF48-4EA0-8373-48EDE48FFB1C}" type="parTrans" cxnId="{1DA4BF3A-DF64-44D7-8675-17F282AA9268}">
      <dgm:prSet/>
      <dgm:spPr/>
      <dgm:t>
        <a:bodyPr/>
        <a:lstStyle/>
        <a:p>
          <a:endParaRPr lang="zh-CN" altLang="en-US"/>
        </a:p>
      </dgm:t>
    </dgm:pt>
    <dgm:pt modelId="{19993623-5E93-4F59-B1B1-1FED308E1977}" type="sibTrans" cxnId="{1DA4BF3A-DF64-44D7-8675-17F282AA9268}">
      <dgm:prSet/>
      <dgm:spPr/>
      <dgm:t>
        <a:bodyPr/>
        <a:lstStyle/>
        <a:p>
          <a:endParaRPr lang="zh-CN" altLang="en-US"/>
        </a:p>
      </dgm:t>
    </dgm:pt>
    <dgm:pt modelId="{67CD4BF4-67F3-46D3-91D0-FD4B37F4F4E6}">
      <dgm:prSet/>
      <dgm:spPr/>
      <dgm:t>
        <a:bodyPr/>
        <a:lstStyle/>
        <a:p>
          <a:pPr rtl="0"/>
          <a:r>
            <a:rPr lang="zh-CN" baseline="0"/>
            <a:t>中断方式</a:t>
          </a:r>
          <a:endParaRPr lang="zh-CN"/>
        </a:p>
      </dgm:t>
    </dgm:pt>
    <dgm:pt modelId="{FD39EAC4-4571-4E8D-9025-BF8E386589B9}" type="parTrans" cxnId="{68503ECE-1B20-49BF-BE1D-66D0B57AF505}">
      <dgm:prSet/>
      <dgm:spPr/>
      <dgm:t>
        <a:bodyPr/>
        <a:lstStyle/>
        <a:p>
          <a:endParaRPr lang="zh-CN" altLang="en-US"/>
        </a:p>
      </dgm:t>
    </dgm:pt>
    <dgm:pt modelId="{A480CCAE-92D1-45EE-A8A0-22DBEAB22D81}" type="sibTrans" cxnId="{68503ECE-1B20-49BF-BE1D-66D0B57AF505}">
      <dgm:prSet/>
      <dgm:spPr/>
      <dgm:t>
        <a:bodyPr/>
        <a:lstStyle/>
        <a:p>
          <a:endParaRPr lang="zh-CN" altLang="en-US"/>
        </a:p>
      </dgm:t>
    </dgm:pt>
    <dgm:pt modelId="{F129EDC3-C168-4E00-B202-709AD7B374D3}">
      <dgm:prSet/>
      <dgm:spPr/>
      <dgm:t>
        <a:bodyPr/>
        <a:lstStyle/>
        <a:p>
          <a:pPr rtl="0"/>
          <a:r>
            <a:rPr lang="zh-CN" baseline="0"/>
            <a:t>直接存储器访问</a:t>
          </a:r>
          <a:endParaRPr lang="zh-CN"/>
        </a:p>
      </dgm:t>
    </dgm:pt>
    <dgm:pt modelId="{98C3883D-D577-4442-B301-5F196A06B4DA}" type="parTrans" cxnId="{C584854B-9EF3-465D-8AAA-38D1DE3FA5A8}">
      <dgm:prSet/>
      <dgm:spPr/>
      <dgm:t>
        <a:bodyPr/>
        <a:lstStyle/>
        <a:p>
          <a:endParaRPr lang="zh-CN" altLang="en-US"/>
        </a:p>
      </dgm:t>
    </dgm:pt>
    <dgm:pt modelId="{57E50A68-8002-456A-8AE7-FC442A509549}" type="sibTrans" cxnId="{C584854B-9EF3-465D-8AAA-38D1DE3FA5A8}">
      <dgm:prSet/>
      <dgm:spPr/>
      <dgm:t>
        <a:bodyPr/>
        <a:lstStyle/>
        <a:p>
          <a:endParaRPr lang="zh-CN" altLang="en-US"/>
        </a:p>
      </dgm:t>
    </dgm:pt>
    <dgm:pt modelId="{069FE667-F0C9-4DC0-A4B6-0347707EECF5}" type="pres">
      <dgm:prSet presAssocID="{A34CACCC-CB3C-4341-8AA6-9575491CA0B3}" presName="Name0" presStyleCnt="0">
        <dgm:presLayoutVars>
          <dgm:dir/>
          <dgm:resizeHandles val="exact"/>
        </dgm:presLayoutVars>
      </dgm:prSet>
      <dgm:spPr/>
    </dgm:pt>
    <dgm:pt modelId="{6A5ACA47-2F15-41F4-87E0-462A7381E349}" type="pres">
      <dgm:prSet presAssocID="{EFAAD748-E569-4741-9CC6-17D05441EC82}" presName="node" presStyleLbl="node1" presStyleIdx="0" presStyleCnt="3">
        <dgm:presLayoutVars>
          <dgm:bulletEnabled val="1"/>
        </dgm:presLayoutVars>
      </dgm:prSet>
      <dgm:spPr/>
    </dgm:pt>
    <dgm:pt modelId="{A3B6BE6F-A8FA-49C8-A509-291D9024A7CE}" type="pres">
      <dgm:prSet presAssocID="{19993623-5E93-4F59-B1B1-1FED308E1977}" presName="sibTrans" presStyleLbl="sibTrans2D1" presStyleIdx="0" presStyleCnt="2"/>
      <dgm:spPr/>
    </dgm:pt>
    <dgm:pt modelId="{36A33306-8C8C-4EC0-A0B7-C6A7FB312460}" type="pres">
      <dgm:prSet presAssocID="{19993623-5E93-4F59-B1B1-1FED308E1977}" presName="connectorText" presStyleLbl="sibTrans2D1" presStyleIdx="0" presStyleCnt="2"/>
      <dgm:spPr/>
    </dgm:pt>
    <dgm:pt modelId="{F6494EE6-9DF4-419E-917C-864E10ABED05}" type="pres">
      <dgm:prSet presAssocID="{67CD4BF4-67F3-46D3-91D0-FD4B37F4F4E6}" presName="node" presStyleLbl="node1" presStyleIdx="1" presStyleCnt="3">
        <dgm:presLayoutVars>
          <dgm:bulletEnabled val="1"/>
        </dgm:presLayoutVars>
      </dgm:prSet>
      <dgm:spPr/>
    </dgm:pt>
    <dgm:pt modelId="{197777E4-076A-4F4F-AFC1-CEF6C986735E}" type="pres">
      <dgm:prSet presAssocID="{A480CCAE-92D1-45EE-A8A0-22DBEAB22D81}" presName="sibTrans" presStyleLbl="sibTrans2D1" presStyleIdx="1" presStyleCnt="2"/>
      <dgm:spPr/>
    </dgm:pt>
    <dgm:pt modelId="{CDAC755C-72DA-4F5C-8D78-AD8E1BDC0AC9}" type="pres">
      <dgm:prSet presAssocID="{A480CCAE-92D1-45EE-A8A0-22DBEAB22D81}" presName="connectorText" presStyleLbl="sibTrans2D1" presStyleIdx="1" presStyleCnt="2"/>
      <dgm:spPr/>
    </dgm:pt>
    <dgm:pt modelId="{D4B9A025-B0AA-4137-8DF3-BA887306D944}" type="pres">
      <dgm:prSet presAssocID="{F129EDC3-C168-4E00-B202-709AD7B374D3}" presName="node" presStyleLbl="node1" presStyleIdx="2" presStyleCnt="3">
        <dgm:presLayoutVars>
          <dgm:bulletEnabled val="1"/>
        </dgm:presLayoutVars>
      </dgm:prSet>
      <dgm:spPr/>
    </dgm:pt>
  </dgm:ptLst>
  <dgm:cxnLst>
    <dgm:cxn modelId="{87400E0D-FB42-4408-AB2F-D2B5FD7A1E59}" type="presOf" srcId="{19993623-5E93-4F59-B1B1-1FED308E1977}" destId="{36A33306-8C8C-4EC0-A0B7-C6A7FB312460}" srcOrd="1" destOrd="0" presId="urn:microsoft.com/office/officeart/2005/8/layout/process1"/>
    <dgm:cxn modelId="{1DA4BF3A-DF64-44D7-8675-17F282AA9268}" srcId="{A34CACCC-CB3C-4341-8AA6-9575491CA0B3}" destId="{EFAAD748-E569-4741-9CC6-17D05441EC82}" srcOrd="0" destOrd="0" parTransId="{F659B3F8-EF48-4EA0-8373-48EDE48FFB1C}" sibTransId="{19993623-5E93-4F59-B1B1-1FED308E1977}"/>
    <dgm:cxn modelId="{C584854B-9EF3-465D-8AAA-38D1DE3FA5A8}" srcId="{A34CACCC-CB3C-4341-8AA6-9575491CA0B3}" destId="{F129EDC3-C168-4E00-B202-709AD7B374D3}" srcOrd="2" destOrd="0" parTransId="{98C3883D-D577-4442-B301-5F196A06B4DA}" sibTransId="{57E50A68-8002-456A-8AE7-FC442A509549}"/>
    <dgm:cxn modelId="{2A775C5B-0FDF-4525-B68F-6181943F5350}" type="presOf" srcId="{19993623-5E93-4F59-B1B1-1FED308E1977}" destId="{A3B6BE6F-A8FA-49C8-A509-291D9024A7CE}" srcOrd="0" destOrd="0" presId="urn:microsoft.com/office/officeart/2005/8/layout/process1"/>
    <dgm:cxn modelId="{F79B4D70-7BD1-42B9-9C7D-4DED295EBAF4}" type="presOf" srcId="{EFAAD748-E569-4741-9CC6-17D05441EC82}" destId="{6A5ACA47-2F15-41F4-87E0-462A7381E349}" srcOrd="0" destOrd="0" presId="urn:microsoft.com/office/officeart/2005/8/layout/process1"/>
    <dgm:cxn modelId="{C8429497-799D-4810-808C-F688D990D9C2}" type="presOf" srcId="{A480CCAE-92D1-45EE-A8A0-22DBEAB22D81}" destId="{197777E4-076A-4F4F-AFC1-CEF6C986735E}" srcOrd="0" destOrd="0" presId="urn:microsoft.com/office/officeart/2005/8/layout/process1"/>
    <dgm:cxn modelId="{A77955A2-8756-4A6E-A52C-3B3FE8A94AA4}" type="presOf" srcId="{67CD4BF4-67F3-46D3-91D0-FD4B37F4F4E6}" destId="{F6494EE6-9DF4-419E-917C-864E10ABED05}" srcOrd="0" destOrd="0" presId="urn:microsoft.com/office/officeart/2005/8/layout/process1"/>
    <dgm:cxn modelId="{04F7A6B8-E8BD-49E9-97E1-A1ED3B862599}" type="presOf" srcId="{F129EDC3-C168-4E00-B202-709AD7B374D3}" destId="{D4B9A025-B0AA-4137-8DF3-BA887306D944}" srcOrd="0" destOrd="0" presId="urn:microsoft.com/office/officeart/2005/8/layout/process1"/>
    <dgm:cxn modelId="{334E44BF-23A6-47C2-8A72-45864626C61A}" type="presOf" srcId="{A480CCAE-92D1-45EE-A8A0-22DBEAB22D81}" destId="{CDAC755C-72DA-4F5C-8D78-AD8E1BDC0AC9}" srcOrd="1" destOrd="0" presId="urn:microsoft.com/office/officeart/2005/8/layout/process1"/>
    <dgm:cxn modelId="{68503ECE-1B20-49BF-BE1D-66D0B57AF505}" srcId="{A34CACCC-CB3C-4341-8AA6-9575491CA0B3}" destId="{67CD4BF4-67F3-46D3-91D0-FD4B37F4F4E6}" srcOrd="1" destOrd="0" parTransId="{FD39EAC4-4571-4E8D-9025-BF8E386589B9}" sibTransId="{A480CCAE-92D1-45EE-A8A0-22DBEAB22D81}"/>
    <dgm:cxn modelId="{84934AFD-22A7-4548-87E4-FE0B622156E8}" type="presOf" srcId="{A34CACCC-CB3C-4341-8AA6-9575491CA0B3}" destId="{069FE667-F0C9-4DC0-A4B6-0347707EECF5}" srcOrd="0" destOrd="0" presId="urn:microsoft.com/office/officeart/2005/8/layout/process1"/>
    <dgm:cxn modelId="{11BABC11-59C7-4D06-96C3-7A8867570F16}" type="presParOf" srcId="{069FE667-F0C9-4DC0-A4B6-0347707EECF5}" destId="{6A5ACA47-2F15-41F4-87E0-462A7381E349}" srcOrd="0" destOrd="0" presId="urn:microsoft.com/office/officeart/2005/8/layout/process1"/>
    <dgm:cxn modelId="{89F5C0C9-9235-4BA5-8000-C29D6DE7A48C}" type="presParOf" srcId="{069FE667-F0C9-4DC0-A4B6-0347707EECF5}" destId="{A3B6BE6F-A8FA-49C8-A509-291D9024A7CE}" srcOrd="1" destOrd="0" presId="urn:microsoft.com/office/officeart/2005/8/layout/process1"/>
    <dgm:cxn modelId="{4462E74A-813E-4D3D-8704-D7AFDB182A5C}" type="presParOf" srcId="{A3B6BE6F-A8FA-49C8-A509-291D9024A7CE}" destId="{36A33306-8C8C-4EC0-A0B7-C6A7FB312460}" srcOrd="0" destOrd="0" presId="urn:microsoft.com/office/officeart/2005/8/layout/process1"/>
    <dgm:cxn modelId="{679C2654-FCC8-4296-9524-F1A9751F2ACB}" type="presParOf" srcId="{069FE667-F0C9-4DC0-A4B6-0347707EECF5}" destId="{F6494EE6-9DF4-419E-917C-864E10ABED05}" srcOrd="2" destOrd="0" presId="urn:microsoft.com/office/officeart/2005/8/layout/process1"/>
    <dgm:cxn modelId="{04DCAA65-C54D-4A5A-AF63-E8FF2B6D871A}" type="presParOf" srcId="{069FE667-F0C9-4DC0-A4B6-0347707EECF5}" destId="{197777E4-076A-4F4F-AFC1-CEF6C986735E}" srcOrd="3" destOrd="0" presId="urn:microsoft.com/office/officeart/2005/8/layout/process1"/>
    <dgm:cxn modelId="{F86E3B53-62D2-4E98-8BD3-042467D7BA7D}" type="presParOf" srcId="{197777E4-076A-4F4F-AFC1-CEF6C986735E}" destId="{CDAC755C-72DA-4F5C-8D78-AD8E1BDC0AC9}" srcOrd="0" destOrd="0" presId="urn:microsoft.com/office/officeart/2005/8/layout/process1"/>
    <dgm:cxn modelId="{79ACE179-8ECD-4BF8-B366-2AC65B4E56C4}" type="presParOf" srcId="{069FE667-F0C9-4DC0-A4B6-0347707EECF5}" destId="{D4B9A025-B0AA-4137-8DF3-BA887306D944}"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9FC40EC-894E-43E0-9FAA-B57690FE966D}" type="doc">
      <dgm:prSet loTypeId="urn:microsoft.com/office/officeart/2005/8/layout/cycle8" loCatId="cycle" qsTypeId="urn:microsoft.com/office/officeart/2005/8/quickstyle/simple4" qsCatId="simple" csTypeId="urn:microsoft.com/office/officeart/2005/8/colors/colorful1" csCatId="colorful" phldr="1"/>
      <dgm:spPr/>
    </dgm:pt>
    <dgm:pt modelId="{743070DF-611E-4B27-A6F7-7D213A2274BB}">
      <dgm:prSet phldrT="[文本]"/>
      <dgm:spPr/>
      <dgm:t>
        <a:bodyPr/>
        <a:lstStyle/>
        <a:p>
          <a:r>
            <a:rPr lang="zh-CN" altLang="en-US" dirty="0"/>
            <a:t>输入井</a:t>
          </a:r>
          <a:br>
            <a:rPr lang="en-US" altLang="zh-CN" dirty="0"/>
          </a:br>
          <a:r>
            <a:rPr lang="zh-CN" altLang="en-US" dirty="0"/>
            <a:t>输出井</a:t>
          </a:r>
        </a:p>
      </dgm:t>
    </dgm:pt>
    <dgm:pt modelId="{C11BA221-3061-41B5-82BB-6C48C7ADF452}" type="parTrans" cxnId="{BDF37535-F40D-466F-8696-875E6539E600}">
      <dgm:prSet/>
      <dgm:spPr/>
      <dgm:t>
        <a:bodyPr/>
        <a:lstStyle/>
        <a:p>
          <a:endParaRPr lang="zh-CN" altLang="en-US"/>
        </a:p>
      </dgm:t>
    </dgm:pt>
    <dgm:pt modelId="{30E83D3A-FB3F-48DD-87AE-B29D495867FE}" type="sibTrans" cxnId="{BDF37535-F40D-466F-8696-875E6539E600}">
      <dgm:prSet/>
      <dgm:spPr/>
      <dgm:t>
        <a:bodyPr/>
        <a:lstStyle/>
        <a:p>
          <a:endParaRPr lang="zh-CN" altLang="en-US"/>
        </a:p>
      </dgm:t>
    </dgm:pt>
    <dgm:pt modelId="{9BB3F432-45B1-4D7F-A01C-F1AF97F4B977}">
      <dgm:prSet phldrT="[文本]"/>
      <dgm:spPr/>
      <dgm:t>
        <a:bodyPr/>
        <a:lstStyle/>
        <a:p>
          <a:r>
            <a:rPr lang="zh-CN" altLang="en-US" dirty="0"/>
            <a:t>输入缓冲</a:t>
          </a:r>
          <a:br>
            <a:rPr lang="en-US" altLang="zh-CN" dirty="0"/>
          </a:br>
          <a:r>
            <a:rPr lang="zh-CN" altLang="en-US" dirty="0"/>
            <a:t>输出缓冲</a:t>
          </a:r>
        </a:p>
      </dgm:t>
    </dgm:pt>
    <dgm:pt modelId="{F4D2D9DC-90EB-4FD5-BFB6-2FACCCA97381}" type="parTrans" cxnId="{451FF08E-D8F3-4342-935C-EE7B9644B008}">
      <dgm:prSet/>
      <dgm:spPr/>
      <dgm:t>
        <a:bodyPr/>
        <a:lstStyle/>
        <a:p>
          <a:endParaRPr lang="zh-CN" altLang="en-US"/>
        </a:p>
      </dgm:t>
    </dgm:pt>
    <dgm:pt modelId="{92EAAF8F-E7AF-496D-82B1-CB39658DEC50}" type="sibTrans" cxnId="{451FF08E-D8F3-4342-935C-EE7B9644B008}">
      <dgm:prSet/>
      <dgm:spPr/>
      <dgm:t>
        <a:bodyPr/>
        <a:lstStyle/>
        <a:p>
          <a:endParaRPr lang="zh-CN" altLang="en-US"/>
        </a:p>
      </dgm:t>
    </dgm:pt>
    <dgm:pt modelId="{40388786-9DB0-4CB4-98C0-13AD163798D5}">
      <dgm:prSet phldrT="[文本]"/>
      <dgm:spPr/>
      <dgm:t>
        <a:bodyPr/>
        <a:lstStyle/>
        <a:p>
          <a:r>
            <a:rPr lang="zh-CN" altLang="en-US" dirty="0"/>
            <a:t>输入进程</a:t>
          </a:r>
          <a:br>
            <a:rPr lang="en-US" altLang="zh-CN" dirty="0"/>
          </a:br>
          <a:r>
            <a:rPr lang="zh-CN" altLang="en-US" dirty="0"/>
            <a:t>输出进程</a:t>
          </a:r>
        </a:p>
      </dgm:t>
    </dgm:pt>
    <dgm:pt modelId="{7C396269-7A0A-4816-9FA0-71A134B99D1A}" type="parTrans" cxnId="{0E43872C-84BA-4F10-9BFC-A3D40E7E7CE1}">
      <dgm:prSet/>
      <dgm:spPr/>
      <dgm:t>
        <a:bodyPr/>
        <a:lstStyle/>
        <a:p>
          <a:endParaRPr lang="zh-CN" altLang="en-US"/>
        </a:p>
      </dgm:t>
    </dgm:pt>
    <dgm:pt modelId="{B3F03628-530A-44B8-AE13-633CEB6BA798}" type="sibTrans" cxnId="{0E43872C-84BA-4F10-9BFC-A3D40E7E7CE1}">
      <dgm:prSet/>
      <dgm:spPr/>
      <dgm:t>
        <a:bodyPr/>
        <a:lstStyle/>
        <a:p>
          <a:endParaRPr lang="zh-CN" altLang="en-US"/>
        </a:p>
      </dgm:t>
    </dgm:pt>
    <dgm:pt modelId="{4ADC4E93-EBE7-4207-9782-757E524FE002}" type="pres">
      <dgm:prSet presAssocID="{19FC40EC-894E-43E0-9FAA-B57690FE966D}" presName="compositeShape" presStyleCnt="0">
        <dgm:presLayoutVars>
          <dgm:chMax val="7"/>
          <dgm:dir/>
          <dgm:resizeHandles val="exact"/>
        </dgm:presLayoutVars>
      </dgm:prSet>
      <dgm:spPr/>
    </dgm:pt>
    <dgm:pt modelId="{2C8ED822-CEB6-49BD-B2F2-E4F707BCADD2}" type="pres">
      <dgm:prSet presAssocID="{19FC40EC-894E-43E0-9FAA-B57690FE966D}" presName="wedge1" presStyleLbl="node1" presStyleIdx="0" presStyleCnt="3"/>
      <dgm:spPr/>
    </dgm:pt>
    <dgm:pt modelId="{0166F965-1FA1-4980-AFD6-B19593D24D96}" type="pres">
      <dgm:prSet presAssocID="{19FC40EC-894E-43E0-9FAA-B57690FE966D}" presName="dummy1a" presStyleCnt="0"/>
      <dgm:spPr/>
    </dgm:pt>
    <dgm:pt modelId="{7897D723-0D3E-4404-9EA2-963C0C39FF41}" type="pres">
      <dgm:prSet presAssocID="{19FC40EC-894E-43E0-9FAA-B57690FE966D}" presName="dummy1b" presStyleCnt="0"/>
      <dgm:spPr/>
    </dgm:pt>
    <dgm:pt modelId="{11935C25-6B39-48BF-AAFA-071CBCBE8C2B}" type="pres">
      <dgm:prSet presAssocID="{19FC40EC-894E-43E0-9FAA-B57690FE966D}" presName="wedge1Tx" presStyleLbl="node1" presStyleIdx="0" presStyleCnt="3">
        <dgm:presLayoutVars>
          <dgm:chMax val="0"/>
          <dgm:chPref val="0"/>
          <dgm:bulletEnabled val="1"/>
        </dgm:presLayoutVars>
      </dgm:prSet>
      <dgm:spPr/>
    </dgm:pt>
    <dgm:pt modelId="{B517ADD3-7AF2-42CF-8C62-1C218B23C754}" type="pres">
      <dgm:prSet presAssocID="{19FC40EC-894E-43E0-9FAA-B57690FE966D}" presName="wedge2" presStyleLbl="node1" presStyleIdx="1" presStyleCnt="3"/>
      <dgm:spPr/>
    </dgm:pt>
    <dgm:pt modelId="{2008F757-3854-4798-8F3F-30651EE0C5B8}" type="pres">
      <dgm:prSet presAssocID="{19FC40EC-894E-43E0-9FAA-B57690FE966D}" presName="dummy2a" presStyleCnt="0"/>
      <dgm:spPr/>
    </dgm:pt>
    <dgm:pt modelId="{966D64FC-5A5E-4945-B02E-B957981546AF}" type="pres">
      <dgm:prSet presAssocID="{19FC40EC-894E-43E0-9FAA-B57690FE966D}" presName="dummy2b" presStyleCnt="0"/>
      <dgm:spPr/>
    </dgm:pt>
    <dgm:pt modelId="{E988D13E-4EFD-4112-8907-01F3404C86A9}" type="pres">
      <dgm:prSet presAssocID="{19FC40EC-894E-43E0-9FAA-B57690FE966D}" presName="wedge2Tx" presStyleLbl="node1" presStyleIdx="1" presStyleCnt="3">
        <dgm:presLayoutVars>
          <dgm:chMax val="0"/>
          <dgm:chPref val="0"/>
          <dgm:bulletEnabled val="1"/>
        </dgm:presLayoutVars>
      </dgm:prSet>
      <dgm:spPr/>
    </dgm:pt>
    <dgm:pt modelId="{B7CB9DAB-6FD8-4D81-9DBD-F19A9ADC8B6C}" type="pres">
      <dgm:prSet presAssocID="{19FC40EC-894E-43E0-9FAA-B57690FE966D}" presName="wedge3" presStyleLbl="node1" presStyleIdx="2" presStyleCnt="3"/>
      <dgm:spPr/>
    </dgm:pt>
    <dgm:pt modelId="{7BDCDBA9-E9A2-46EA-97ED-B6F3CA2B9F12}" type="pres">
      <dgm:prSet presAssocID="{19FC40EC-894E-43E0-9FAA-B57690FE966D}" presName="dummy3a" presStyleCnt="0"/>
      <dgm:spPr/>
    </dgm:pt>
    <dgm:pt modelId="{055DFB86-ED6F-490B-85D0-B0F2946406E5}" type="pres">
      <dgm:prSet presAssocID="{19FC40EC-894E-43E0-9FAA-B57690FE966D}" presName="dummy3b" presStyleCnt="0"/>
      <dgm:spPr/>
    </dgm:pt>
    <dgm:pt modelId="{4BB4A34A-6333-444D-BDD3-D150D5002024}" type="pres">
      <dgm:prSet presAssocID="{19FC40EC-894E-43E0-9FAA-B57690FE966D}" presName="wedge3Tx" presStyleLbl="node1" presStyleIdx="2" presStyleCnt="3">
        <dgm:presLayoutVars>
          <dgm:chMax val="0"/>
          <dgm:chPref val="0"/>
          <dgm:bulletEnabled val="1"/>
        </dgm:presLayoutVars>
      </dgm:prSet>
      <dgm:spPr/>
    </dgm:pt>
    <dgm:pt modelId="{BE2E30E9-2FA7-41EA-9A66-AF6248C38305}" type="pres">
      <dgm:prSet presAssocID="{30E83D3A-FB3F-48DD-87AE-B29D495867FE}" presName="arrowWedge1" presStyleLbl="fgSibTrans2D1" presStyleIdx="0" presStyleCnt="3"/>
      <dgm:spPr/>
    </dgm:pt>
    <dgm:pt modelId="{12D21D47-1495-4708-87BF-3C62FDC7CBC7}" type="pres">
      <dgm:prSet presAssocID="{92EAAF8F-E7AF-496D-82B1-CB39658DEC50}" presName="arrowWedge2" presStyleLbl="fgSibTrans2D1" presStyleIdx="1" presStyleCnt="3"/>
      <dgm:spPr/>
    </dgm:pt>
    <dgm:pt modelId="{4AB3D7A3-8F89-4262-A355-9B068AB9483B}" type="pres">
      <dgm:prSet presAssocID="{B3F03628-530A-44B8-AE13-633CEB6BA798}" presName="arrowWedge3" presStyleLbl="fgSibTrans2D1" presStyleIdx="2" presStyleCnt="3"/>
      <dgm:spPr/>
    </dgm:pt>
  </dgm:ptLst>
  <dgm:cxnLst>
    <dgm:cxn modelId="{49B8E203-1264-44F7-843B-122E0A11563A}" type="presOf" srcId="{9BB3F432-45B1-4D7F-A01C-F1AF97F4B977}" destId="{E988D13E-4EFD-4112-8907-01F3404C86A9}" srcOrd="1" destOrd="0" presId="urn:microsoft.com/office/officeart/2005/8/layout/cycle8"/>
    <dgm:cxn modelId="{5820EB19-C52F-4044-968F-62926189D860}" type="presOf" srcId="{19FC40EC-894E-43E0-9FAA-B57690FE966D}" destId="{4ADC4E93-EBE7-4207-9782-757E524FE002}" srcOrd="0" destOrd="0" presId="urn:microsoft.com/office/officeart/2005/8/layout/cycle8"/>
    <dgm:cxn modelId="{0E43872C-84BA-4F10-9BFC-A3D40E7E7CE1}" srcId="{19FC40EC-894E-43E0-9FAA-B57690FE966D}" destId="{40388786-9DB0-4CB4-98C0-13AD163798D5}" srcOrd="2" destOrd="0" parTransId="{7C396269-7A0A-4816-9FA0-71A134B99D1A}" sibTransId="{B3F03628-530A-44B8-AE13-633CEB6BA798}"/>
    <dgm:cxn modelId="{BDF37535-F40D-466F-8696-875E6539E600}" srcId="{19FC40EC-894E-43E0-9FAA-B57690FE966D}" destId="{743070DF-611E-4B27-A6F7-7D213A2274BB}" srcOrd="0" destOrd="0" parTransId="{C11BA221-3061-41B5-82BB-6C48C7ADF452}" sibTransId="{30E83D3A-FB3F-48DD-87AE-B29D495867FE}"/>
    <dgm:cxn modelId="{6E93B76D-367A-4186-999A-59CA67AE7D46}" type="presOf" srcId="{40388786-9DB0-4CB4-98C0-13AD163798D5}" destId="{B7CB9DAB-6FD8-4D81-9DBD-F19A9ADC8B6C}" srcOrd="0" destOrd="0" presId="urn:microsoft.com/office/officeart/2005/8/layout/cycle8"/>
    <dgm:cxn modelId="{6970BF8A-DC84-41D4-9BCD-CB87B91F62F2}" type="presOf" srcId="{40388786-9DB0-4CB4-98C0-13AD163798D5}" destId="{4BB4A34A-6333-444D-BDD3-D150D5002024}" srcOrd="1" destOrd="0" presId="urn:microsoft.com/office/officeart/2005/8/layout/cycle8"/>
    <dgm:cxn modelId="{451FF08E-D8F3-4342-935C-EE7B9644B008}" srcId="{19FC40EC-894E-43E0-9FAA-B57690FE966D}" destId="{9BB3F432-45B1-4D7F-A01C-F1AF97F4B977}" srcOrd="1" destOrd="0" parTransId="{F4D2D9DC-90EB-4FD5-BFB6-2FACCCA97381}" sibTransId="{92EAAF8F-E7AF-496D-82B1-CB39658DEC50}"/>
    <dgm:cxn modelId="{30F95F95-FDD5-4765-B8F0-6A0E06B2A869}" type="presOf" srcId="{9BB3F432-45B1-4D7F-A01C-F1AF97F4B977}" destId="{B517ADD3-7AF2-42CF-8C62-1C218B23C754}" srcOrd="0" destOrd="0" presId="urn:microsoft.com/office/officeart/2005/8/layout/cycle8"/>
    <dgm:cxn modelId="{E8FB40A4-604D-486A-BB85-234836BB6D16}" type="presOf" srcId="{743070DF-611E-4B27-A6F7-7D213A2274BB}" destId="{11935C25-6B39-48BF-AAFA-071CBCBE8C2B}" srcOrd="1" destOrd="0" presId="urn:microsoft.com/office/officeart/2005/8/layout/cycle8"/>
    <dgm:cxn modelId="{59EA4DBA-5F8D-4BDE-96A4-168AEF1DFEA3}" type="presOf" srcId="{743070DF-611E-4B27-A6F7-7D213A2274BB}" destId="{2C8ED822-CEB6-49BD-B2F2-E4F707BCADD2}" srcOrd="0" destOrd="0" presId="urn:microsoft.com/office/officeart/2005/8/layout/cycle8"/>
    <dgm:cxn modelId="{25483E82-6861-48E6-A665-2281AAB26A00}" type="presParOf" srcId="{4ADC4E93-EBE7-4207-9782-757E524FE002}" destId="{2C8ED822-CEB6-49BD-B2F2-E4F707BCADD2}" srcOrd="0" destOrd="0" presId="urn:microsoft.com/office/officeart/2005/8/layout/cycle8"/>
    <dgm:cxn modelId="{2CF00CDE-F05C-40B3-BB79-B26526E28EB5}" type="presParOf" srcId="{4ADC4E93-EBE7-4207-9782-757E524FE002}" destId="{0166F965-1FA1-4980-AFD6-B19593D24D96}" srcOrd="1" destOrd="0" presId="urn:microsoft.com/office/officeart/2005/8/layout/cycle8"/>
    <dgm:cxn modelId="{66FF049E-FBCC-4AA9-91BC-8A34C66AA9C9}" type="presParOf" srcId="{4ADC4E93-EBE7-4207-9782-757E524FE002}" destId="{7897D723-0D3E-4404-9EA2-963C0C39FF41}" srcOrd="2" destOrd="0" presId="urn:microsoft.com/office/officeart/2005/8/layout/cycle8"/>
    <dgm:cxn modelId="{2DB10678-2496-434D-B5BB-E6E1AECB5D69}" type="presParOf" srcId="{4ADC4E93-EBE7-4207-9782-757E524FE002}" destId="{11935C25-6B39-48BF-AAFA-071CBCBE8C2B}" srcOrd="3" destOrd="0" presId="urn:microsoft.com/office/officeart/2005/8/layout/cycle8"/>
    <dgm:cxn modelId="{BF1827FE-D8AD-4A37-99E1-BDD76B1FBD5E}" type="presParOf" srcId="{4ADC4E93-EBE7-4207-9782-757E524FE002}" destId="{B517ADD3-7AF2-42CF-8C62-1C218B23C754}" srcOrd="4" destOrd="0" presId="urn:microsoft.com/office/officeart/2005/8/layout/cycle8"/>
    <dgm:cxn modelId="{753F4107-3933-400A-BE55-4F28A523C5A9}" type="presParOf" srcId="{4ADC4E93-EBE7-4207-9782-757E524FE002}" destId="{2008F757-3854-4798-8F3F-30651EE0C5B8}" srcOrd="5" destOrd="0" presId="urn:microsoft.com/office/officeart/2005/8/layout/cycle8"/>
    <dgm:cxn modelId="{DE99C6F4-DFCC-423C-8943-9A9A66DF7454}" type="presParOf" srcId="{4ADC4E93-EBE7-4207-9782-757E524FE002}" destId="{966D64FC-5A5E-4945-B02E-B957981546AF}" srcOrd="6" destOrd="0" presId="urn:microsoft.com/office/officeart/2005/8/layout/cycle8"/>
    <dgm:cxn modelId="{9FB1D98D-198B-43B3-BB18-7DD1508580DB}" type="presParOf" srcId="{4ADC4E93-EBE7-4207-9782-757E524FE002}" destId="{E988D13E-4EFD-4112-8907-01F3404C86A9}" srcOrd="7" destOrd="0" presId="urn:microsoft.com/office/officeart/2005/8/layout/cycle8"/>
    <dgm:cxn modelId="{4FE0A56F-F4D2-42B6-AD46-953677771E0B}" type="presParOf" srcId="{4ADC4E93-EBE7-4207-9782-757E524FE002}" destId="{B7CB9DAB-6FD8-4D81-9DBD-F19A9ADC8B6C}" srcOrd="8" destOrd="0" presId="urn:microsoft.com/office/officeart/2005/8/layout/cycle8"/>
    <dgm:cxn modelId="{B25115E0-9F60-4436-8B64-B70518644047}" type="presParOf" srcId="{4ADC4E93-EBE7-4207-9782-757E524FE002}" destId="{7BDCDBA9-E9A2-46EA-97ED-B6F3CA2B9F12}" srcOrd="9" destOrd="0" presId="urn:microsoft.com/office/officeart/2005/8/layout/cycle8"/>
    <dgm:cxn modelId="{213280DB-1AA8-43E8-B718-4612B584A749}" type="presParOf" srcId="{4ADC4E93-EBE7-4207-9782-757E524FE002}" destId="{055DFB86-ED6F-490B-85D0-B0F2946406E5}" srcOrd="10" destOrd="0" presId="urn:microsoft.com/office/officeart/2005/8/layout/cycle8"/>
    <dgm:cxn modelId="{2953553A-23F4-4725-8C32-07AF63993429}" type="presParOf" srcId="{4ADC4E93-EBE7-4207-9782-757E524FE002}" destId="{4BB4A34A-6333-444D-BDD3-D150D5002024}" srcOrd="11" destOrd="0" presId="urn:microsoft.com/office/officeart/2005/8/layout/cycle8"/>
    <dgm:cxn modelId="{F70685FF-8941-4003-8BC2-0F9081490156}" type="presParOf" srcId="{4ADC4E93-EBE7-4207-9782-757E524FE002}" destId="{BE2E30E9-2FA7-41EA-9A66-AF6248C38305}" srcOrd="12" destOrd="0" presId="urn:microsoft.com/office/officeart/2005/8/layout/cycle8"/>
    <dgm:cxn modelId="{F360A150-788A-4F18-ABA1-C34C80DD8D31}" type="presParOf" srcId="{4ADC4E93-EBE7-4207-9782-757E524FE002}" destId="{12D21D47-1495-4708-87BF-3C62FDC7CBC7}" srcOrd="13" destOrd="0" presId="urn:microsoft.com/office/officeart/2005/8/layout/cycle8"/>
    <dgm:cxn modelId="{F389F2E7-9B2F-42F6-8A81-70E730565105}" type="presParOf" srcId="{4ADC4E93-EBE7-4207-9782-757E524FE002}" destId="{4AB3D7A3-8F89-4262-A355-9B068AB9483B}" srcOrd="14"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E2F522-062A-4B3E-9005-53BF46CE1D1A}">
      <dsp:nvSpPr>
        <dsp:cNvPr id="0" name=""/>
        <dsp:cNvSpPr/>
      </dsp:nvSpPr>
      <dsp:spPr>
        <a:xfrm>
          <a:off x="1802964" y="-5485"/>
          <a:ext cx="4862507" cy="4862507"/>
        </a:xfrm>
        <a:prstGeom prst="circularArrow">
          <a:avLst>
            <a:gd name="adj1" fmla="val 5274"/>
            <a:gd name="adj2" fmla="val 312630"/>
            <a:gd name="adj3" fmla="val 14224520"/>
            <a:gd name="adj4" fmla="val 17129132"/>
            <a:gd name="adj5" fmla="val 5477"/>
          </a:avLst>
        </a:prstGeom>
        <a:solidFill>
          <a:schemeClr val="accent2">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08DACA10-DE0C-4842-A915-E4BE4E097577}">
      <dsp:nvSpPr>
        <dsp:cNvPr id="0" name=""/>
        <dsp:cNvSpPr/>
      </dsp:nvSpPr>
      <dsp:spPr>
        <a:xfrm>
          <a:off x="3307982" y="388"/>
          <a:ext cx="1852470" cy="926235"/>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zh-CN" altLang="en-US" sz="2400" kern="1200" baseline="0"/>
            <a:t>接收和识别命令</a:t>
          </a:r>
          <a:endParaRPr lang="zh-CN" altLang="en-US" sz="2400" kern="1200"/>
        </a:p>
      </dsp:txBody>
      <dsp:txXfrm>
        <a:off x="3353197" y="45603"/>
        <a:ext cx="1762040" cy="835805"/>
      </dsp:txXfrm>
    </dsp:sp>
    <dsp:sp modelId="{44C31CDC-9837-4D33-8F18-E5D0D00BC194}">
      <dsp:nvSpPr>
        <dsp:cNvPr id="0" name=""/>
        <dsp:cNvSpPr/>
      </dsp:nvSpPr>
      <dsp:spPr>
        <a:xfrm>
          <a:off x="5016321" y="986698"/>
          <a:ext cx="1852470" cy="926235"/>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zh-CN" altLang="en-US" sz="2400" kern="1200" baseline="0"/>
            <a:t>数据交换</a:t>
          </a:r>
          <a:endParaRPr lang="zh-CN" altLang="en-US" sz="2400" kern="1200"/>
        </a:p>
      </dsp:txBody>
      <dsp:txXfrm>
        <a:off x="5061536" y="1031913"/>
        <a:ext cx="1762040" cy="835805"/>
      </dsp:txXfrm>
    </dsp:sp>
    <dsp:sp modelId="{E139DB7C-36E4-41F2-95F5-95DEF65E2B6F}">
      <dsp:nvSpPr>
        <dsp:cNvPr id="0" name=""/>
        <dsp:cNvSpPr/>
      </dsp:nvSpPr>
      <dsp:spPr>
        <a:xfrm>
          <a:off x="5016321" y="2959317"/>
          <a:ext cx="1852470" cy="926235"/>
        </a:xfrm>
        <a:prstGeom prst="round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zh-CN" altLang="en-US" sz="2400" kern="1200" baseline="0"/>
            <a:t>标识和报告设备的状态</a:t>
          </a:r>
          <a:endParaRPr lang="zh-CN" altLang="en-US" sz="2400" kern="1200"/>
        </a:p>
      </dsp:txBody>
      <dsp:txXfrm>
        <a:off x="5061536" y="3004532"/>
        <a:ext cx="1762040" cy="835805"/>
      </dsp:txXfrm>
    </dsp:sp>
    <dsp:sp modelId="{950AE518-5EDE-4760-86FC-FD79DFF02119}">
      <dsp:nvSpPr>
        <dsp:cNvPr id="0" name=""/>
        <dsp:cNvSpPr/>
      </dsp:nvSpPr>
      <dsp:spPr>
        <a:xfrm>
          <a:off x="3307982" y="3945627"/>
          <a:ext cx="1852470" cy="926235"/>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zh-CN" altLang="en-US" sz="2400" kern="1200" baseline="0"/>
            <a:t>地址识别</a:t>
          </a:r>
          <a:endParaRPr lang="zh-CN" altLang="en-US" sz="2400" kern="1200"/>
        </a:p>
      </dsp:txBody>
      <dsp:txXfrm>
        <a:off x="3353197" y="3990842"/>
        <a:ext cx="1762040" cy="835805"/>
      </dsp:txXfrm>
    </dsp:sp>
    <dsp:sp modelId="{8FE86DAC-3D4A-4E7B-9A96-8632849821F3}">
      <dsp:nvSpPr>
        <dsp:cNvPr id="0" name=""/>
        <dsp:cNvSpPr/>
      </dsp:nvSpPr>
      <dsp:spPr>
        <a:xfrm>
          <a:off x="1599644" y="2959317"/>
          <a:ext cx="1852470" cy="926235"/>
        </a:xfrm>
        <a:prstGeom prst="roundRect">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zh-CN" altLang="en-US" sz="2400" kern="1200" baseline="0"/>
            <a:t>数据缓冲</a:t>
          </a:r>
          <a:endParaRPr lang="zh-CN" altLang="en-US" sz="2400" kern="1200"/>
        </a:p>
      </dsp:txBody>
      <dsp:txXfrm>
        <a:off x="1644859" y="3004532"/>
        <a:ext cx="1762040" cy="835805"/>
      </dsp:txXfrm>
    </dsp:sp>
    <dsp:sp modelId="{1A1F8FBC-13C7-4B19-B3DB-B2B2DD65DA4F}">
      <dsp:nvSpPr>
        <dsp:cNvPr id="0" name=""/>
        <dsp:cNvSpPr/>
      </dsp:nvSpPr>
      <dsp:spPr>
        <a:xfrm>
          <a:off x="1599644" y="986698"/>
          <a:ext cx="1852470" cy="926235"/>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zh-CN" altLang="en-US" sz="2400" kern="1200" baseline="0"/>
            <a:t>差错控制</a:t>
          </a:r>
          <a:endParaRPr lang="zh-CN" altLang="en-US" sz="2400" kern="1200"/>
        </a:p>
      </dsp:txBody>
      <dsp:txXfrm>
        <a:off x="1644859" y="1031913"/>
        <a:ext cx="1762040" cy="8358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8D60AE-5E9E-4C31-8F6F-11099C5A52F3}">
      <dsp:nvSpPr>
        <dsp:cNvPr id="0" name=""/>
        <dsp:cNvSpPr/>
      </dsp:nvSpPr>
      <dsp:spPr>
        <a:xfrm rot="19200000">
          <a:off x="3387" y="2136136"/>
          <a:ext cx="2519511" cy="1637682"/>
        </a:xfrm>
        <a:prstGeom prst="round2Same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33020" rIns="99060" bIns="3302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t>字节多路通道</a:t>
          </a:r>
          <a:r>
            <a:rPr lang="en-US" altLang="en-US" sz="2600" kern="1200" dirty="0"/>
            <a:t>(Byte Multiplexor Channel)</a:t>
          </a:r>
          <a:endParaRPr lang="zh-CN" altLang="en-US" sz="2600" kern="1200" dirty="0"/>
        </a:p>
      </dsp:txBody>
      <dsp:txXfrm>
        <a:off x="109026" y="2206729"/>
        <a:ext cx="2359621" cy="1557737"/>
      </dsp:txXfrm>
    </dsp:sp>
    <dsp:sp modelId="{E2E0C0D5-E1CE-436E-8BFB-7F834010B520}">
      <dsp:nvSpPr>
        <dsp:cNvPr id="0" name=""/>
        <dsp:cNvSpPr/>
      </dsp:nvSpPr>
      <dsp:spPr>
        <a:xfrm>
          <a:off x="2855044" y="1098218"/>
          <a:ext cx="2519511" cy="1637682"/>
        </a:xfrm>
        <a:prstGeom prst="round2Same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33020" rIns="99060" bIns="3302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t>数组选择通道</a:t>
          </a:r>
          <a:r>
            <a:rPr lang="en-US" altLang="en-US" sz="2600" kern="1200" dirty="0"/>
            <a:t>(Block Selector Channel)</a:t>
          </a:r>
          <a:endParaRPr lang="zh-CN" altLang="en-US" sz="2600" kern="1200" dirty="0"/>
        </a:p>
      </dsp:txBody>
      <dsp:txXfrm>
        <a:off x="2934989" y="1178163"/>
        <a:ext cx="2359621" cy="1557737"/>
      </dsp:txXfrm>
    </dsp:sp>
    <dsp:sp modelId="{65C09ED9-8EEE-4A32-8A31-37D045D7E4E4}">
      <dsp:nvSpPr>
        <dsp:cNvPr id="0" name=""/>
        <dsp:cNvSpPr/>
      </dsp:nvSpPr>
      <dsp:spPr>
        <a:xfrm rot="2400000">
          <a:off x="5706701" y="2136136"/>
          <a:ext cx="2519511" cy="1637682"/>
        </a:xfrm>
        <a:prstGeom prst="round2Same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33020" rIns="99060" bIns="3302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t>数组多路通道</a:t>
          </a:r>
          <a:r>
            <a:rPr lang="en-US" altLang="en-US" sz="2600" kern="1200" dirty="0"/>
            <a:t>(Block Multiplexor Channel)</a:t>
          </a:r>
          <a:endParaRPr lang="zh-CN" altLang="en-US" sz="2600" kern="1200" dirty="0"/>
        </a:p>
      </dsp:txBody>
      <dsp:txXfrm>
        <a:off x="5760952" y="2206729"/>
        <a:ext cx="2359621" cy="155773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5ACA47-2F15-41F4-87E0-462A7381E349}">
      <dsp:nvSpPr>
        <dsp:cNvPr id="0" name=""/>
        <dsp:cNvSpPr/>
      </dsp:nvSpPr>
      <dsp:spPr>
        <a:xfrm>
          <a:off x="7233" y="1787562"/>
          <a:ext cx="2161877" cy="1297126"/>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rtl="0">
            <a:lnSpc>
              <a:spcPct val="90000"/>
            </a:lnSpc>
            <a:spcBef>
              <a:spcPct val="0"/>
            </a:spcBef>
            <a:spcAft>
              <a:spcPct val="35000"/>
            </a:spcAft>
            <a:buNone/>
          </a:pPr>
          <a:r>
            <a:rPr lang="zh-CN" sz="3000" kern="1200" baseline="0" dirty="0"/>
            <a:t>程序</a:t>
          </a:r>
          <a:r>
            <a:rPr lang="en-US" sz="3000" kern="1200" baseline="0" dirty="0"/>
            <a:t>I/O</a:t>
          </a:r>
          <a:r>
            <a:rPr lang="zh-CN" sz="3000" kern="1200" baseline="0" dirty="0"/>
            <a:t>控制方式</a:t>
          </a:r>
          <a:endParaRPr lang="zh-CN" sz="3000" kern="1200" dirty="0"/>
        </a:p>
      </dsp:txBody>
      <dsp:txXfrm>
        <a:off x="45225" y="1825554"/>
        <a:ext cx="2085893" cy="1221142"/>
      </dsp:txXfrm>
    </dsp:sp>
    <dsp:sp modelId="{A3B6BE6F-A8FA-49C8-A509-291D9024A7CE}">
      <dsp:nvSpPr>
        <dsp:cNvPr id="0" name=""/>
        <dsp:cNvSpPr/>
      </dsp:nvSpPr>
      <dsp:spPr>
        <a:xfrm>
          <a:off x="2385298" y="2168052"/>
          <a:ext cx="458317" cy="536145"/>
        </a:xfrm>
        <a:prstGeom prst="rightArrow">
          <a:avLst>
            <a:gd name="adj1" fmla="val 60000"/>
            <a:gd name="adj2" fmla="val 5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zh-CN" altLang="en-US" sz="2400" kern="1200"/>
        </a:p>
      </dsp:txBody>
      <dsp:txXfrm>
        <a:off x="2385298" y="2275281"/>
        <a:ext cx="320822" cy="321687"/>
      </dsp:txXfrm>
    </dsp:sp>
    <dsp:sp modelId="{F6494EE6-9DF4-419E-917C-864E10ABED05}">
      <dsp:nvSpPr>
        <dsp:cNvPr id="0" name=""/>
        <dsp:cNvSpPr/>
      </dsp:nvSpPr>
      <dsp:spPr>
        <a:xfrm>
          <a:off x="3033861" y="1787562"/>
          <a:ext cx="2161877" cy="1297126"/>
        </a:xfrm>
        <a:prstGeom prst="roundRect">
          <a:avLst>
            <a:gd name="adj" fmla="val 1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rtl="0">
            <a:lnSpc>
              <a:spcPct val="90000"/>
            </a:lnSpc>
            <a:spcBef>
              <a:spcPct val="0"/>
            </a:spcBef>
            <a:spcAft>
              <a:spcPct val="35000"/>
            </a:spcAft>
            <a:buNone/>
          </a:pPr>
          <a:r>
            <a:rPr lang="zh-CN" sz="3000" kern="1200" baseline="0"/>
            <a:t>中断方式</a:t>
          </a:r>
          <a:endParaRPr lang="zh-CN" sz="3000" kern="1200"/>
        </a:p>
      </dsp:txBody>
      <dsp:txXfrm>
        <a:off x="3071853" y="1825554"/>
        <a:ext cx="2085893" cy="1221142"/>
      </dsp:txXfrm>
    </dsp:sp>
    <dsp:sp modelId="{197777E4-076A-4F4F-AFC1-CEF6C986735E}">
      <dsp:nvSpPr>
        <dsp:cNvPr id="0" name=""/>
        <dsp:cNvSpPr/>
      </dsp:nvSpPr>
      <dsp:spPr>
        <a:xfrm>
          <a:off x="5411926" y="2168052"/>
          <a:ext cx="458317" cy="536145"/>
        </a:xfrm>
        <a:prstGeom prst="rightArrow">
          <a:avLst>
            <a:gd name="adj1" fmla="val 60000"/>
            <a:gd name="adj2" fmla="val 5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zh-CN" altLang="en-US" sz="2400" kern="1200"/>
        </a:p>
      </dsp:txBody>
      <dsp:txXfrm>
        <a:off x="5411926" y="2275281"/>
        <a:ext cx="320822" cy="321687"/>
      </dsp:txXfrm>
    </dsp:sp>
    <dsp:sp modelId="{D4B9A025-B0AA-4137-8DF3-BA887306D944}">
      <dsp:nvSpPr>
        <dsp:cNvPr id="0" name=""/>
        <dsp:cNvSpPr/>
      </dsp:nvSpPr>
      <dsp:spPr>
        <a:xfrm>
          <a:off x="6060489" y="1787562"/>
          <a:ext cx="2161877" cy="1297126"/>
        </a:xfrm>
        <a:prstGeom prst="roundRect">
          <a:avLst>
            <a:gd name="adj" fmla="val 1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rtl="0">
            <a:lnSpc>
              <a:spcPct val="90000"/>
            </a:lnSpc>
            <a:spcBef>
              <a:spcPct val="0"/>
            </a:spcBef>
            <a:spcAft>
              <a:spcPct val="35000"/>
            </a:spcAft>
            <a:buNone/>
          </a:pPr>
          <a:r>
            <a:rPr lang="zh-CN" sz="3000" kern="1200" baseline="0"/>
            <a:t>直接存储器访问</a:t>
          </a:r>
          <a:endParaRPr lang="zh-CN" sz="3000" kern="1200"/>
        </a:p>
      </dsp:txBody>
      <dsp:txXfrm>
        <a:off x="6098481" y="1825554"/>
        <a:ext cx="2085893" cy="122114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8ED822-CEB6-49BD-B2F2-E4F707BCADD2}">
      <dsp:nvSpPr>
        <dsp:cNvPr id="0" name=""/>
        <dsp:cNvSpPr/>
      </dsp:nvSpPr>
      <dsp:spPr>
        <a:xfrm>
          <a:off x="2152830" y="316682"/>
          <a:ext cx="4092511" cy="4092511"/>
        </a:xfrm>
        <a:prstGeom prst="pie">
          <a:avLst>
            <a:gd name="adj1" fmla="val 16200000"/>
            <a:gd name="adj2" fmla="val 180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zh-CN" altLang="en-US" sz="2700" kern="1200" dirty="0"/>
            <a:t>输入井</a:t>
          </a:r>
          <a:br>
            <a:rPr lang="en-US" altLang="zh-CN" sz="2700" kern="1200" dirty="0"/>
          </a:br>
          <a:r>
            <a:rPr lang="zh-CN" altLang="en-US" sz="2700" kern="1200" dirty="0"/>
            <a:t>输出井</a:t>
          </a:r>
        </a:p>
      </dsp:txBody>
      <dsp:txXfrm>
        <a:off x="4309681" y="1183904"/>
        <a:ext cx="1461611" cy="1218009"/>
      </dsp:txXfrm>
    </dsp:sp>
    <dsp:sp modelId="{B517ADD3-7AF2-42CF-8C62-1C218B23C754}">
      <dsp:nvSpPr>
        <dsp:cNvPr id="0" name=""/>
        <dsp:cNvSpPr/>
      </dsp:nvSpPr>
      <dsp:spPr>
        <a:xfrm>
          <a:off x="2068544" y="462843"/>
          <a:ext cx="4092511" cy="4092511"/>
        </a:xfrm>
        <a:prstGeom prst="pie">
          <a:avLst>
            <a:gd name="adj1" fmla="val 1800000"/>
            <a:gd name="adj2" fmla="val 900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zh-CN" altLang="en-US" sz="2700" kern="1200" dirty="0"/>
            <a:t>输入缓冲</a:t>
          </a:r>
          <a:br>
            <a:rPr lang="en-US" altLang="zh-CN" sz="2700" kern="1200" dirty="0"/>
          </a:br>
          <a:r>
            <a:rPr lang="zh-CN" altLang="en-US" sz="2700" kern="1200" dirty="0"/>
            <a:t>输出缓冲</a:t>
          </a:r>
        </a:p>
      </dsp:txBody>
      <dsp:txXfrm>
        <a:off x="3042951" y="3118103"/>
        <a:ext cx="2192416" cy="1071848"/>
      </dsp:txXfrm>
    </dsp:sp>
    <dsp:sp modelId="{B7CB9DAB-6FD8-4D81-9DBD-F19A9ADC8B6C}">
      <dsp:nvSpPr>
        <dsp:cNvPr id="0" name=""/>
        <dsp:cNvSpPr/>
      </dsp:nvSpPr>
      <dsp:spPr>
        <a:xfrm>
          <a:off x="1984258" y="316682"/>
          <a:ext cx="4092511" cy="4092511"/>
        </a:xfrm>
        <a:prstGeom prst="pie">
          <a:avLst>
            <a:gd name="adj1" fmla="val 9000000"/>
            <a:gd name="adj2" fmla="val 1620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zh-CN" altLang="en-US" sz="2700" kern="1200" dirty="0"/>
            <a:t>输入进程</a:t>
          </a:r>
          <a:br>
            <a:rPr lang="en-US" altLang="zh-CN" sz="2700" kern="1200" dirty="0"/>
          </a:br>
          <a:r>
            <a:rPr lang="zh-CN" altLang="en-US" sz="2700" kern="1200" dirty="0"/>
            <a:t>输出进程</a:t>
          </a:r>
        </a:p>
      </dsp:txBody>
      <dsp:txXfrm>
        <a:off x="2458307" y="1183904"/>
        <a:ext cx="1461611" cy="1218009"/>
      </dsp:txXfrm>
    </dsp:sp>
    <dsp:sp modelId="{BE2E30E9-2FA7-41EA-9A66-AF6248C38305}">
      <dsp:nvSpPr>
        <dsp:cNvPr id="0" name=""/>
        <dsp:cNvSpPr/>
      </dsp:nvSpPr>
      <dsp:spPr>
        <a:xfrm>
          <a:off x="1899822" y="63336"/>
          <a:ext cx="4599202" cy="4599202"/>
        </a:xfrm>
        <a:prstGeom prst="circularArrow">
          <a:avLst>
            <a:gd name="adj1" fmla="val 5085"/>
            <a:gd name="adj2" fmla="val 327528"/>
            <a:gd name="adj3" fmla="val 1472472"/>
            <a:gd name="adj4" fmla="val 16199432"/>
            <a:gd name="adj5" fmla="val 5932"/>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12D21D47-1495-4708-87BF-3C62FDC7CBC7}">
      <dsp:nvSpPr>
        <dsp:cNvPr id="0" name=""/>
        <dsp:cNvSpPr/>
      </dsp:nvSpPr>
      <dsp:spPr>
        <a:xfrm>
          <a:off x="1815198" y="209238"/>
          <a:ext cx="4599202" cy="4599202"/>
        </a:xfrm>
        <a:prstGeom prst="circularArrow">
          <a:avLst>
            <a:gd name="adj1" fmla="val 5085"/>
            <a:gd name="adj2" fmla="val 327528"/>
            <a:gd name="adj3" fmla="val 8671970"/>
            <a:gd name="adj4" fmla="val 1800502"/>
            <a:gd name="adj5" fmla="val 5932"/>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4AB3D7A3-8F89-4262-A355-9B068AB9483B}">
      <dsp:nvSpPr>
        <dsp:cNvPr id="0" name=""/>
        <dsp:cNvSpPr/>
      </dsp:nvSpPr>
      <dsp:spPr>
        <a:xfrm>
          <a:off x="1730574" y="63336"/>
          <a:ext cx="4599202" cy="4599202"/>
        </a:xfrm>
        <a:prstGeom prst="circularArrow">
          <a:avLst>
            <a:gd name="adj1" fmla="val 5085"/>
            <a:gd name="adj2" fmla="val 327528"/>
            <a:gd name="adj3" fmla="val 15873039"/>
            <a:gd name="adj4" fmla="val 9000000"/>
            <a:gd name="adj5" fmla="val 5932"/>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2.xml><?xml version="1.0" encoding="utf-8"?>
<dgm:layoutDef xmlns:dgm="http://schemas.openxmlformats.org/drawingml/2006/diagram" xmlns:a="http://schemas.openxmlformats.org/drawingml/2006/main" uniqueId="urn:diagrams.loki3.com/TabbedArc+Icon">
  <dgm:title val="标签式拱形"/>
  <dgm:desc val="用于显示一系列相关项以拱形围绕在公共区域周围。非常适合于少量的文本。"/>
  <dgm:catLst>
    <dgm:cat type="relationship" pri="20500"/>
    <dgm:cat type="officeonline" pri="4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dir/>
      <dgm:resizeHandles val="exact"/>
    </dgm:varLst>
    <dgm:choose name="Name1">
      <dgm:if name="Name2" axis="ch" ptType="node" func="cnt" op="equ" val="1">
        <dgm:alg type="cycle"/>
      </dgm:if>
      <dgm:else name="Name3">
        <dgm:choose name="Name4">
          <dgm:if name="Name5" axis="ch" ptType="node" func="cnt" op="lte" val="3">
            <dgm:choose name="Name6">
              <dgm:if name="Name7" func="var" arg="dir" op="equ" val="norm">
                <dgm:alg type="cycle">
                  <dgm:param type="stAng" val="-40"/>
                  <dgm:param type="spanAng" val="80"/>
                  <dgm:param type="rotPath" val="alongPath"/>
                </dgm:alg>
              </dgm:if>
              <dgm:else name="Name8">
                <dgm:alg type="cycle">
                  <dgm:param type="stAng" val="40"/>
                  <dgm:param type="spanAng" val="-80"/>
                  <dgm:param type="rotPath" val="alongPath"/>
                </dgm:alg>
              </dgm:else>
            </dgm:choose>
          </dgm:if>
          <dgm:else name="Name9">
            <dgm:choose name="Name10">
              <dgm:if name="Name11" func="var" arg="dir" op="equ" val="norm">
                <dgm:alg type="cycle">
                  <dgm:param type="stAng" val="-60"/>
                  <dgm:param type="spanAng" val="120"/>
                  <dgm:param type="rotPath" val="alongPath"/>
                </dgm:alg>
              </dgm:if>
              <dgm:else name="Name12">
                <dgm:alg type="cycle">
                  <dgm:param type="stAng" val="60"/>
                  <dgm:param type="spanAng" val="-120"/>
                  <dgm:param type="rotPath" val="alongPath"/>
                </dgm:alg>
              </dgm:else>
            </dgm:choose>
          </dgm:else>
        </dgm:choose>
      </dgm:else>
    </dgm:choose>
    <dgm:shape xmlns:r="http://schemas.openxmlformats.org/officeDocument/2006/relationships" r:blip="">
      <dgm:adjLst/>
    </dgm:shape>
    <dgm:presOf/>
    <dgm:choose name="Name13">
      <dgm:if name="Name14" axis="ch" ptType="node" func="cnt" op="equ" val="2">
        <dgm:constrLst>
          <dgm:constr type="w" for="ch" ptType="node" refType="w"/>
          <dgm:constr type="primFontSz" for="ch" ptType="node" op="equ" val="65"/>
          <dgm:constr type="sibSp" refType="w" fact="0.22"/>
        </dgm:constrLst>
      </dgm:if>
      <dgm:else name="Name15">
        <dgm:constrLst>
          <dgm:constr type="w" for="ch" ptType="node" refType="w"/>
          <dgm:constr type="primFontSz" for="ch" ptType="node" op="equ" val="65"/>
          <dgm:constr type="sibSp" refType="w" fact="0.14"/>
        </dgm:constrLst>
      </dgm:else>
    </dgm:choose>
    <dgm:ruleLst/>
    <dgm:forEach name="Name16" axis="ch" ptType="node">
      <dgm:choose name="Name17">
        <dgm:if name="Name18" axis="par ch" ptType="doc node" func="cnt" op="equ" val="1">
          <dgm:layoutNode name="one">
            <dgm:varLst>
              <dgm:bulletEnabled val="1"/>
            </dgm:varLst>
            <dgm:alg type="tx"/>
            <dgm:shape xmlns:r="http://schemas.openxmlformats.org/officeDocument/2006/relationships" type="round2SameRect" r:blip="">
              <dgm:adjLst/>
            </dgm:shape>
            <dgm:presOf axis="desOrSelf" ptType="node"/>
            <dgm:constrLst>
              <dgm:constr type="h" refType="w" fact="0.65"/>
              <dgm:constr type="tMarg" refType="primFontSz" fact="0.1"/>
              <dgm:constr type="bMarg" refType="primFontSz" fact="0.1"/>
              <dgm:constr type="lMarg" refType="primFontSz" fact="0.3"/>
              <dgm:constr type="rMarg" refType="primFontSz" fact="0.3"/>
            </dgm:constrLst>
            <dgm:ruleLst>
              <dgm:rule type="primFontSz" val="5" fact="NaN" max="NaN"/>
            </dgm:ruleLst>
          </dgm:layoutNode>
        </dgm:if>
        <dgm:else name="Name19">
          <dgm:layoutNode name="twoplus">
            <dgm:varLst>
              <dgm:bulletEnabled val="1"/>
            </dgm:varLst>
            <dgm:alg type="tx">
              <dgm:param type="autoTxRot" val="grav"/>
            </dgm:alg>
            <dgm:shape xmlns:r="http://schemas.openxmlformats.org/officeDocument/2006/relationships" type="round2SameRect" r:blip="">
              <dgm:adjLst/>
            </dgm:shape>
            <dgm:presOf axis="desOrSelf" ptType="node"/>
            <dgm:constrLst>
              <dgm:constr type="h" refType="w" fact="0.65"/>
              <dgm:constr type="tMarg" refType="primFontSz" fact="0.1"/>
              <dgm:constr type="bMarg" refType="primFontSz" fact="0.1"/>
              <dgm:constr type="lMarg" refType="primFontSz" fact="0.3"/>
              <dgm:constr type="rMarg" refType="primFontSz" fact="0.3"/>
            </dgm:constrLst>
            <dgm:ruleLst>
              <dgm:rule type="primFontSz" val="5" fact="NaN" max="NaN"/>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3C0D16-2F6A-4327-A639-C1806F9F2742}" type="datetimeFigureOut">
              <a:rPr lang="zh-CN" altLang="en-US" smtClean="0"/>
              <a:t>2020/11/30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0970FC-E299-456B-9B7A-CDEDEACB6FD4}" type="slidenum">
              <a:rPr lang="zh-CN" altLang="en-US" smtClean="0"/>
              <a:t>‹#›</a:t>
            </a:fld>
            <a:endParaRPr lang="zh-CN" altLang="en-US"/>
          </a:p>
        </p:txBody>
      </p:sp>
    </p:spTree>
    <p:extLst>
      <p:ext uri="{BB962C8B-B14F-4D97-AF65-F5344CB8AC3E}">
        <p14:creationId xmlns:p14="http://schemas.microsoft.com/office/powerpoint/2010/main" val="15355895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baike.baidu.com/view/87697.htm"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460970FC-E299-456B-9B7A-CDEDEACB6FD4}" type="slidenum">
              <a:rPr lang="zh-CN" altLang="en-US" smtClean="0"/>
              <a:t>1</a:t>
            </a:fld>
            <a:endParaRPr lang="zh-CN" altLang="en-US"/>
          </a:p>
        </p:txBody>
      </p:sp>
    </p:spTree>
    <p:extLst>
      <p:ext uri="{BB962C8B-B14F-4D97-AF65-F5344CB8AC3E}">
        <p14:creationId xmlns:p14="http://schemas.microsoft.com/office/powerpoint/2010/main" val="11888292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独立总线后，</a:t>
            </a:r>
            <a:r>
              <a:rPr kumimoji="1" lang="en-US" altLang="zh-CN" dirty="0"/>
              <a:t>IO—DMA</a:t>
            </a:r>
            <a:r>
              <a:rPr kumimoji="1" lang="zh-CN" altLang="en-US" dirty="0"/>
              <a:t>的数据传输不需要经过系统总线</a:t>
            </a:r>
          </a:p>
        </p:txBody>
      </p:sp>
      <p:sp>
        <p:nvSpPr>
          <p:cNvPr id="4" name="幻灯片编号占位符 3"/>
          <p:cNvSpPr>
            <a:spLocks noGrp="1"/>
          </p:cNvSpPr>
          <p:nvPr>
            <p:ph type="sldNum" sz="quarter" idx="10"/>
          </p:nvPr>
        </p:nvSpPr>
        <p:spPr/>
        <p:txBody>
          <a:bodyPr/>
          <a:lstStyle/>
          <a:p>
            <a:fld id="{460970FC-E299-456B-9B7A-CDEDEACB6FD4}" type="slidenum">
              <a:rPr lang="zh-CN" altLang="en-US" smtClean="0"/>
              <a:t>43</a:t>
            </a:fld>
            <a:endParaRPr lang="zh-CN" altLang="en-US"/>
          </a:p>
        </p:txBody>
      </p:sp>
    </p:spTree>
    <p:extLst>
      <p:ext uri="{BB962C8B-B14F-4D97-AF65-F5344CB8AC3E}">
        <p14:creationId xmlns:p14="http://schemas.microsoft.com/office/powerpoint/2010/main" val="6390394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a:t>
            </a:r>
            <a:r>
              <a:rPr lang="zh-CN" altLang="en-US" dirty="0"/>
              <a:t>为多用户系统，每个用户一张</a:t>
            </a:r>
            <a:r>
              <a:rPr lang="en-US" altLang="zh-CN" dirty="0"/>
              <a:t>LUT</a:t>
            </a:r>
            <a:endParaRPr lang="zh-CN" altLang="en-US" dirty="0"/>
          </a:p>
        </p:txBody>
      </p:sp>
      <p:sp>
        <p:nvSpPr>
          <p:cNvPr id="4" name="灯片编号占位符 3"/>
          <p:cNvSpPr>
            <a:spLocks noGrp="1"/>
          </p:cNvSpPr>
          <p:nvPr>
            <p:ph type="sldNum" sz="quarter" idx="10"/>
          </p:nvPr>
        </p:nvSpPr>
        <p:spPr/>
        <p:txBody>
          <a:bodyPr/>
          <a:lstStyle/>
          <a:p>
            <a:fld id="{460970FC-E299-456B-9B7A-CDEDEACB6FD4}" type="slidenum">
              <a:rPr lang="zh-CN" altLang="en-US" smtClean="0"/>
              <a:t>57</a:t>
            </a:fld>
            <a:endParaRPr lang="zh-CN" altLang="en-US"/>
          </a:p>
        </p:txBody>
      </p:sp>
    </p:spTree>
    <p:extLst>
      <p:ext uri="{BB962C8B-B14F-4D97-AF65-F5344CB8AC3E}">
        <p14:creationId xmlns:p14="http://schemas.microsoft.com/office/powerpoint/2010/main" val="26241733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lnSpc>
                <a:spcPct val="130000"/>
              </a:lnSpc>
              <a:spcBef>
                <a:spcPct val="50000"/>
              </a:spcBef>
            </a:pPr>
            <a:r>
              <a:rPr lang="en-US" altLang="zh-CN" dirty="0">
                <a:latin typeface="宋体" charset="-122"/>
              </a:rPr>
              <a:t>(1) </a:t>
            </a:r>
            <a:r>
              <a:rPr lang="zh-CN" altLang="en-US" dirty="0">
                <a:latin typeface="宋体" charset="-122"/>
              </a:rPr>
              <a:t>设备队列队首指针。凡因请求本设备而未得到满足的进程，其</a:t>
            </a:r>
            <a:r>
              <a:rPr lang="en-US" altLang="zh-CN" dirty="0">
                <a:latin typeface="宋体" charset="-122"/>
              </a:rPr>
              <a:t>PCB</a:t>
            </a:r>
            <a:r>
              <a:rPr lang="zh-CN" altLang="en-US" dirty="0">
                <a:latin typeface="宋体" charset="-122"/>
              </a:rPr>
              <a:t>都应按照一定的策略排成一个队列，称该队列为设备请求队列或简称设备队列。其队首指针指向队首</a:t>
            </a:r>
            <a:r>
              <a:rPr lang="en-US" altLang="zh-CN" dirty="0">
                <a:latin typeface="宋体" charset="-122"/>
              </a:rPr>
              <a:t>PCB</a:t>
            </a:r>
            <a:r>
              <a:rPr lang="zh-CN" altLang="en-US" dirty="0">
                <a:latin typeface="宋体" charset="-122"/>
              </a:rPr>
              <a:t>。在有的系统中还设置了队尾指针。</a:t>
            </a:r>
          </a:p>
          <a:p>
            <a:pPr>
              <a:lnSpc>
                <a:spcPct val="130000"/>
              </a:lnSpc>
              <a:spcBef>
                <a:spcPct val="50000"/>
              </a:spcBef>
            </a:pPr>
            <a:r>
              <a:rPr lang="zh-CN" altLang="en-US" dirty="0"/>
              <a:t>　　</a:t>
            </a:r>
            <a:r>
              <a:rPr lang="en-US" altLang="zh-CN" dirty="0"/>
              <a:t>(2) </a:t>
            </a:r>
            <a:r>
              <a:rPr lang="zh-CN" altLang="en-US" dirty="0">
                <a:latin typeface="宋体" charset="-122"/>
              </a:rPr>
              <a:t>设备状态。当设备自身正处于使用状态时，应将设备的忙</a:t>
            </a:r>
            <a:r>
              <a:rPr lang="en-US" altLang="zh-CN" dirty="0"/>
              <a:t>/</a:t>
            </a:r>
            <a:r>
              <a:rPr lang="zh-CN" altLang="en-US" dirty="0">
                <a:latin typeface="宋体" charset="-122"/>
              </a:rPr>
              <a:t>闲标志置</a:t>
            </a:r>
            <a:r>
              <a:rPr lang="zh-CN" altLang="en-US" dirty="0">
                <a:latin typeface="Times New Roman"/>
              </a:rPr>
              <a:t>“</a:t>
            </a:r>
            <a:r>
              <a:rPr lang="en-US" altLang="zh-CN" dirty="0"/>
              <a:t>1</a:t>
            </a:r>
            <a:r>
              <a:rPr lang="en-US" altLang="zh-CN" dirty="0">
                <a:latin typeface="Times New Roman"/>
              </a:rPr>
              <a:t>”</a:t>
            </a:r>
            <a:r>
              <a:rPr lang="zh-CN" altLang="en-US" dirty="0">
                <a:latin typeface="宋体" charset="-122"/>
              </a:rPr>
              <a:t>。若与该设备相连接的控制器或通道正忙，也不能启动该设备，此时则应将设备的等待标志置</a:t>
            </a:r>
            <a:r>
              <a:rPr lang="zh-CN" altLang="en-US" dirty="0">
                <a:latin typeface="Times New Roman"/>
              </a:rPr>
              <a:t>“</a:t>
            </a:r>
            <a:r>
              <a:rPr lang="en-US" altLang="zh-CN" dirty="0"/>
              <a:t>1</a:t>
            </a:r>
            <a:r>
              <a:rPr lang="en-US" altLang="zh-CN" dirty="0">
                <a:latin typeface="Times New Roman"/>
              </a:rPr>
              <a:t>”</a:t>
            </a:r>
            <a:r>
              <a:rPr lang="zh-CN" altLang="en-US" dirty="0">
                <a:latin typeface="宋体" charset="-122"/>
              </a:rPr>
              <a:t>。</a:t>
            </a:r>
            <a:r>
              <a:rPr lang="zh-CN" altLang="en-US" dirty="0"/>
              <a:t> </a:t>
            </a:r>
          </a:p>
          <a:p>
            <a:endParaRPr lang="en-US" altLang="zh-CN" dirty="0"/>
          </a:p>
          <a:p>
            <a:pPr algn="just">
              <a:lnSpc>
                <a:spcPct val="120000"/>
              </a:lnSpc>
              <a:spcBef>
                <a:spcPct val="50000"/>
              </a:spcBef>
            </a:pPr>
            <a:r>
              <a:rPr lang="en-US" altLang="zh-CN" dirty="0">
                <a:latin typeface="宋体" charset="-122"/>
              </a:rPr>
              <a:t>(3) </a:t>
            </a:r>
            <a:r>
              <a:rPr lang="zh-CN" altLang="en-US" dirty="0">
                <a:latin typeface="宋体" charset="-122"/>
              </a:rPr>
              <a:t>与设备连接的控制器表指针。该指针指向该设备所连接的控制器的控制表。在设备到主机之间具有多条通路的情况下，一个设备将与多个控制器相连接。此时，在</a:t>
            </a:r>
            <a:r>
              <a:rPr lang="en-US" altLang="zh-CN" dirty="0">
                <a:latin typeface="宋体" charset="-122"/>
              </a:rPr>
              <a:t>DCT</a:t>
            </a:r>
            <a:r>
              <a:rPr lang="zh-CN" altLang="en-US" dirty="0">
                <a:latin typeface="宋体" charset="-122"/>
              </a:rPr>
              <a:t>中还应设置多个控制器表指针。</a:t>
            </a:r>
          </a:p>
          <a:p>
            <a:pPr>
              <a:lnSpc>
                <a:spcPct val="120000"/>
              </a:lnSpc>
              <a:spcBef>
                <a:spcPct val="50000"/>
              </a:spcBef>
            </a:pPr>
            <a:r>
              <a:rPr lang="zh-CN" altLang="en-US" dirty="0"/>
              <a:t>　　</a:t>
            </a:r>
            <a:r>
              <a:rPr lang="en-US" altLang="zh-CN" dirty="0"/>
              <a:t>(4) </a:t>
            </a:r>
            <a:r>
              <a:rPr lang="zh-CN" altLang="en-US" dirty="0">
                <a:latin typeface="宋体" charset="-122"/>
              </a:rPr>
              <a:t>重复执行次数。由于外部设备在传送数据时，较易发生数据传送错误，因而在许多系统中，如果发生传送错误，并不立即认为传送失败，而是令它重新传送，并由系统规定设备在工作中发生错误时应重复执行的次数。在重复执行时，若能恢复正常传送，则仍认为传送成功。仅当屡次失败，致使重复执行次数达到规定值而传送仍不成功时，才认为传送失败。</a:t>
            </a:r>
            <a:r>
              <a:rPr lang="zh-CN" altLang="en-US" dirty="0"/>
              <a:t> 　</a:t>
            </a:r>
          </a:p>
          <a:p>
            <a:endParaRPr lang="zh-CN" altLang="en-US" dirty="0"/>
          </a:p>
        </p:txBody>
      </p:sp>
      <p:sp>
        <p:nvSpPr>
          <p:cNvPr id="4" name="灯片编号占位符 3"/>
          <p:cNvSpPr>
            <a:spLocks noGrp="1"/>
          </p:cNvSpPr>
          <p:nvPr>
            <p:ph type="sldNum" sz="quarter" idx="10"/>
          </p:nvPr>
        </p:nvSpPr>
        <p:spPr/>
        <p:txBody>
          <a:bodyPr/>
          <a:lstStyle/>
          <a:p>
            <a:fld id="{460970FC-E299-456B-9B7A-CDEDEACB6FD4}" type="slidenum">
              <a:rPr lang="zh-CN" altLang="en-US" smtClean="0"/>
              <a:t>58</a:t>
            </a:fld>
            <a:endParaRPr lang="zh-CN" altLang="en-US"/>
          </a:p>
        </p:txBody>
      </p:sp>
    </p:spTree>
    <p:extLst>
      <p:ext uri="{BB962C8B-B14F-4D97-AF65-F5344CB8AC3E}">
        <p14:creationId xmlns:p14="http://schemas.microsoft.com/office/powerpoint/2010/main" val="2012696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0970FC-E299-456B-9B7A-CDEDEACB6FD4}" type="slidenum">
              <a:rPr lang="zh-CN" altLang="en-US" smtClean="0"/>
              <a:t>8</a:t>
            </a:fld>
            <a:endParaRPr lang="zh-CN" altLang="en-US"/>
          </a:p>
        </p:txBody>
      </p:sp>
    </p:spTree>
    <p:extLst>
      <p:ext uri="{BB962C8B-B14F-4D97-AF65-F5344CB8AC3E}">
        <p14:creationId xmlns:p14="http://schemas.microsoft.com/office/powerpoint/2010/main" val="16314816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a:t>为使</a:t>
            </a:r>
            <a:r>
              <a:rPr lang="en-US" altLang="zh-CN" dirty="0"/>
              <a:t>CPU</a:t>
            </a:r>
            <a:r>
              <a:rPr lang="zh-CN" altLang="en-US" dirty="0"/>
              <a:t>能向</a:t>
            </a:r>
            <a:r>
              <a:rPr lang="en-US" altLang="zh-CN" dirty="0"/>
              <a:t>(</a:t>
            </a:r>
            <a:r>
              <a:rPr lang="zh-CN" altLang="en-US" dirty="0"/>
              <a:t>或从</a:t>
            </a:r>
            <a:r>
              <a:rPr lang="en-US" altLang="zh-CN" dirty="0"/>
              <a:t>)</a:t>
            </a:r>
            <a:r>
              <a:rPr lang="zh-CN" altLang="en-US" dirty="0"/>
              <a:t>寄存器中写入</a:t>
            </a:r>
            <a:r>
              <a:rPr lang="en-US" altLang="zh-CN" dirty="0"/>
              <a:t>(</a:t>
            </a:r>
            <a:r>
              <a:rPr lang="zh-CN" altLang="en-US" dirty="0"/>
              <a:t>或读出</a:t>
            </a:r>
            <a:r>
              <a:rPr lang="en-US" altLang="zh-CN" dirty="0"/>
              <a:t>)</a:t>
            </a:r>
            <a:r>
              <a:rPr lang="zh-CN" altLang="en-US" dirty="0"/>
              <a:t>数据，这些寄存器都应具有唯一的地址。</a:t>
            </a:r>
            <a:endParaRPr lang="en-US" altLang="zh-CN" dirty="0"/>
          </a:p>
          <a:p>
            <a:endParaRPr kumimoji="1" lang="zh-CN" altLang="en-US" dirty="0"/>
          </a:p>
        </p:txBody>
      </p:sp>
      <p:sp>
        <p:nvSpPr>
          <p:cNvPr id="4" name="幻灯片编号占位符 3"/>
          <p:cNvSpPr>
            <a:spLocks noGrp="1"/>
          </p:cNvSpPr>
          <p:nvPr>
            <p:ph type="sldNum" sz="quarter" idx="10"/>
          </p:nvPr>
        </p:nvSpPr>
        <p:spPr/>
        <p:txBody>
          <a:bodyPr/>
          <a:lstStyle/>
          <a:p>
            <a:fld id="{460970FC-E299-456B-9B7A-CDEDEACB6FD4}" type="slidenum">
              <a:rPr lang="zh-CN" altLang="en-US" smtClean="0"/>
              <a:t>19</a:t>
            </a:fld>
            <a:endParaRPr lang="zh-CN" altLang="en-US"/>
          </a:p>
        </p:txBody>
      </p:sp>
    </p:spTree>
    <p:extLst>
      <p:ext uri="{BB962C8B-B14F-4D97-AF65-F5344CB8AC3E}">
        <p14:creationId xmlns:p14="http://schemas.microsoft.com/office/powerpoint/2010/main" val="24947174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占用过多</a:t>
            </a:r>
            <a:r>
              <a:rPr kumimoji="1" lang="en-US" altLang="zh-CN" dirty="0"/>
              <a:t>CPU</a:t>
            </a:r>
            <a:r>
              <a:rPr kumimoji="1" lang="zh-CN" altLang="en-US" dirty="0"/>
              <a:t>资源</a:t>
            </a:r>
          </a:p>
        </p:txBody>
      </p:sp>
      <p:sp>
        <p:nvSpPr>
          <p:cNvPr id="4" name="幻灯片编号占位符 3"/>
          <p:cNvSpPr>
            <a:spLocks noGrp="1"/>
          </p:cNvSpPr>
          <p:nvPr>
            <p:ph type="sldNum" sz="quarter" idx="10"/>
          </p:nvPr>
        </p:nvSpPr>
        <p:spPr/>
        <p:txBody>
          <a:bodyPr/>
          <a:lstStyle/>
          <a:p>
            <a:fld id="{460970FC-E299-456B-9B7A-CDEDEACB6FD4}" type="slidenum">
              <a:rPr lang="zh-CN" altLang="en-US" smtClean="0"/>
              <a:t>22</a:t>
            </a:fld>
            <a:endParaRPr lang="zh-CN" altLang="en-US"/>
          </a:p>
        </p:txBody>
      </p:sp>
    </p:spTree>
    <p:extLst>
      <p:ext uri="{BB962C8B-B14F-4D97-AF65-F5344CB8AC3E}">
        <p14:creationId xmlns:p14="http://schemas.microsoft.com/office/powerpoint/2010/main" val="24677567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宋体" charset="-122"/>
              </a:rPr>
              <a:t>虽然在</a:t>
            </a:r>
            <a:r>
              <a:rPr lang="en-US" altLang="zh-CN" dirty="0"/>
              <a:t>CPU</a:t>
            </a:r>
            <a:r>
              <a:rPr lang="zh-CN" altLang="en-US" dirty="0">
                <a:latin typeface="宋体" charset="-122"/>
              </a:rPr>
              <a:t>与</a:t>
            </a:r>
            <a:r>
              <a:rPr lang="en-US" altLang="zh-CN" dirty="0"/>
              <a:t>I/O</a:t>
            </a:r>
            <a:r>
              <a:rPr lang="zh-CN" altLang="en-US" dirty="0">
                <a:latin typeface="宋体" charset="-122"/>
              </a:rPr>
              <a:t>设备之间增加了设备控制器后，已能大大减少</a:t>
            </a:r>
            <a:r>
              <a:rPr lang="en-US" altLang="zh-CN" dirty="0"/>
              <a:t>CPU</a:t>
            </a:r>
            <a:r>
              <a:rPr lang="zh-CN" altLang="en-US" dirty="0">
                <a:latin typeface="宋体" charset="-122"/>
              </a:rPr>
              <a:t>对</a:t>
            </a:r>
            <a:r>
              <a:rPr lang="en-US" altLang="zh-CN" dirty="0"/>
              <a:t>I/O</a:t>
            </a:r>
            <a:r>
              <a:rPr lang="zh-CN" altLang="en-US" dirty="0">
                <a:latin typeface="宋体" charset="-122"/>
              </a:rPr>
              <a:t>的干预，但当主机所配置的外设很多时，</a:t>
            </a:r>
            <a:r>
              <a:rPr lang="en-US" altLang="zh-CN" dirty="0"/>
              <a:t>CPU</a:t>
            </a:r>
            <a:r>
              <a:rPr lang="zh-CN" altLang="en-US" dirty="0">
                <a:latin typeface="宋体" charset="-122"/>
              </a:rPr>
              <a:t>的负担仍然很重。为此，在</a:t>
            </a:r>
            <a:r>
              <a:rPr lang="en-US" altLang="zh-CN" dirty="0"/>
              <a:t>CPU</a:t>
            </a:r>
            <a:r>
              <a:rPr lang="zh-CN" altLang="en-US" dirty="0">
                <a:latin typeface="宋体" charset="-122"/>
              </a:rPr>
              <a:t>和设备控制器之间又增设了通道。其主要目的是为了建立独立的</a:t>
            </a:r>
            <a:r>
              <a:rPr lang="en-US" altLang="zh-CN" dirty="0"/>
              <a:t>I/O</a:t>
            </a:r>
            <a:r>
              <a:rPr lang="zh-CN" altLang="en-US" dirty="0">
                <a:latin typeface="宋体" charset="-122"/>
              </a:rPr>
              <a:t>操作，不仅使数据的传送能独立于</a:t>
            </a:r>
            <a:r>
              <a:rPr lang="en-US" altLang="zh-CN" dirty="0"/>
              <a:t>CPU</a:t>
            </a:r>
            <a:r>
              <a:rPr lang="zh-CN" altLang="en-US" dirty="0">
                <a:latin typeface="宋体" charset="-122"/>
              </a:rPr>
              <a:t>，而且也希望有关对</a:t>
            </a:r>
            <a:r>
              <a:rPr lang="en-US" altLang="zh-CN" dirty="0"/>
              <a:t>I/O</a:t>
            </a:r>
            <a:r>
              <a:rPr lang="zh-CN" altLang="en-US" dirty="0">
                <a:latin typeface="宋体" charset="-122"/>
              </a:rPr>
              <a:t>操作的组织、</a:t>
            </a:r>
            <a:r>
              <a:rPr lang="zh-CN" altLang="en-US" dirty="0"/>
              <a:t> </a:t>
            </a:r>
            <a:r>
              <a:rPr lang="zh-CN" altLang="en-US" dirty="0">
                <a:latin typeface="宋体" charset="-122"/>
              </a:rPr>
              <a:t>管理及其结束处理尽量独立，以保证</a:t>
            </a:r>
            <a:r>
              <a:rPr lang="en-US" altLang="zh-CN" dirty="0"/>
              <a:t>CPU</a:t>
            </a:r>
            <a:r>
              <a:rPr lang="zh-CN" altLang="en-US" dirty="0">
                <a:latin typeface="宋体" charset="-122"/>
              </a:rPr>
              <a:t>有更多的时间去进行数据处理；或者说，其目的是使一些原来由</a:t>
            </a:r>
            <a:r>
              <a:rPr lang="en-US" altLang="zh-CN" dirty="0"/>
              <a:t>CPU</a:t>
            </a:r>
            <a:r>
              <a:rPr lang="zh-CN" altLang="en-US" dirty="0">
                <a:latin typeface="宋体" charset="-122"/>
              </a:rPr>
              <a:t>处理的</a:t>
            </a:r>
            <a:r>
              <a:rPr lang="en-US" altLang="zh-CN" dirty="0"/>
              <a:t>I/O</a:t>
            </a:r>
            <a:r>
              <a:rPr lang="zh-CN" altLang="en-US" dirty="0">
                <a:latin typeface="宋体" charset="-122"/>
              </a:rPr>
              <a:t>任务转由通道来承担，从而把</a:t>
            </a:r>
            <a:r>
              <a:rPr lang="en-US" altLang="zh-CN" dirty="0"/>
              <a:t>CPU</a:t>
            </a:r>
            <a:r>
              <a:rPr lang="zh-CN" altLang="en-US" dirty="0">
                <a:latin typeface="宋体" charset="-122"/>
              </a:rPr>
              <a:t>从繁杂的</a:t>
            </a:r>
            <a:r>
              <a:rPr lang="en-US" altLang="zh-CN" dirty="0"/>
              <a:t>I/O</a:t>
            </a:r>
            <a:r>
              <a:rPr lang="zh-CN" altLang="en-US" dirty="0">
                <a:latin typeface="宋体" charset="-122"/>
              </a:rPr>
              <a:t>任务中解脱出来。在设置了通道后，</a:t>
            </a:r>
            <a:r>
              <a:rPr lang="en-US" altLang="zh-CN" dirty="0"/>
              <a:t>CPU</a:t>
            </a:r>
            <a:r>
              <a:rPr lang="zh-CN" altLang="en-US" dirty="0">
                <a:latin typeface="宋体" charset="-122"/>
              </a:rPr>
              <a:t>只需向通道发送一条</a:t>
            </a:r>
            <a:r>
              <a:rPr lang="en-US" altLang="zh-CN" dirty="0"/>
              <a:t>I/O</a:t>
            </a:r>
            <a:r>
              <a:rPr lang="zh-CN" altLang="en-US" dirty="0">
                <a:latin typeface="宋体" charset="-122"/>
              </a:rPr>
              <a:t>指令。通道在收到该指令后，便从内存中取出本次要执行的通道程序，然后执行该通道程序，仅当通道完成了规定的</a:t>
            </a:r>
            <a:r>
              <a:rPr lang="en-US" altLang="zh-CN" dirty="0"/>
              <a:t>I/O</a:t>
            </a:r>
            <a:r>
              <a:rPr lang="zh-CN" altLang="en-US" dirty="0">
                <a:latin typeface="宋体" charset="-122"/>
              </a:rPr>
              <a:t>任务后，才向</a:t>
            </a:r>
            <a:r>
              <a:rPr lang="en-US" altLang="zh-CN" dirty="0"/>
              <a:t>CPU</a:t>
            </a:r>
            <a:r>
              <a:rPr lang="zh-CN" altLang="en-US" dirty="0">
                <a:latin typeface="宋体" charset="-122"/>
              </a:rPr>
              <a:t>发中断信号。</a:t>
            </a:r>
            <a:r>
              <a:rPr lang="zh-CN" altLang="en-US" dirty="0"/>
              <a:t> </a:t>
            </a:r>
          </a:p>
          <a:p>
            <a:endParaRPr lang="zh-CN" altLang="en-US" dirty="0"/>
          </a:p>
        </p:txBody>
      </p:sp>
      <p:sp>
        <p:nvSpPr>
          <p:cNvPr id="4" name="灯片编号占位符 3"/>
          <p:cNvSpPr>
            <a:spLocks noGrp="1"/>
          </p:cNvSpPr>
          <p:nvPr>
            <p:ph type="sldNum" sz="quarter" idx="10"/>
          </p:nvPr>
        </p:nvSpPr>
        <p:spPr/>
        <p:txBody>
          <a:bodyPr/>
          <a:lstStyle/>
          <a:p>
            <a:fld id="{460970FC-E299-456B-9B7A-CDEDEACB6FD4}" type="slidenum">
              <a:rPr lang="zh-CN" altLang="en-US" smtClean="0"/>
              <a:t>23</a:t>
            </a:fld>
            <a:endParaRPr lang="zh-CN" altLang="en-US"/>
          </a:p>
        </p:txBody>
      </p:sp>
    </p:spTree>
    <p:extLst>
      <p:ext uri="{BB962C8B-B14F-4D97-AF65-F5344CB8AC3E}">
        <p14:creationId xmlns:p14="http://schemas.microsoft.com/office/powerpoint/2010/main" val="33458705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多媒体技术的兴起，特别是全运动视频处理、高保真音响、高速</a:t>
            </a:r>
            <a:r>
              <a:rPr lang="en-US" altLang="zh-CN" dirty="0"/>
              <a:t>LAN</a:t>
            </a:r>
            <a:r>
              <a:rPr lang="zh-CN" altLang="en-US" dirty="0"/>
              <a:t>，以及高质量图形处理等技术，都要求总线具有更高的传输速率，这时的</a:t>
            </a:r>
            <a:r>
              <a:rPr lang="en-US" altLang="zh-CN" dirty="0"/>
              <a:t>EISA</a:t>
            </a:r>
            <a:r>
              <a:rPr lang="zh-CN" altLang="en-US" dirty="0"/>
              <a:t>总线已难于满足要求，于是，局部总线便应运而生。</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dirty="0"/>
              <a:t>P</a:t>
            </a:r>
            <a:r>
              <a:rPr lang="en-US" altLang="zh-CN" dirty="0"/>
              <a:t>CI</a:t>
            </a:r>
            <a:r>
              <a:rPr lang="zh-CN" altLang="en-US" dirty="0"/>
              <a:t> </a:t>
            </a:r>
            <a:r>
              <a:rPr lang="en-US" altLang="zh-CN"/>
              <a:t>Express</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460970FC-E299-456B-9B7A-CDEDEACB6FD4}" type="slidenum">
              <a:rPr lang="zh-CN" altLang="en-US" smtClean="0"/>
              <a:t>33</a:t>
            </a:fld>
            <a:endParaRPr lang="zh-CN" altLang="en-US"/>
          </a:p>
        </p:txBody>
      </p:sp>
    </p:spTree>
    <p:extLst>
      <p:ext uri="{BB962C8B-B14F-4D97-AF65-F5344CB8AC3E}">
        <p14:creationId xmlns:p14="http://schemas.microsoft.com/office/powerpoint/2010/main" val="34695200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虽然中断驱动</a:t>
            </a:r>
            <a:r>
              <a:rPr lang="en-US" altLang="zh-CN" dirty="0"/>
              <a:t>I/O</a:t>
            </a:r>
            <a:r>
              <a:rPr lang="zh-CN" altLang="en-US" dirty="0"/>
              <a:t>比程序</a:t>
            </a:r>
            <a:r>
              <a:rPr lang="en-US" altLang="zh-CN" dirty="0"/>
              <a:t>I/O</a:t>
            </a:r>
            <a:r>
              <a:rPr lang="zh-CN" altLang="en-US" dirty="0"/>
              <a:t>方式更有效，但须注意，它仍是以字</a:t>
            </a:r>
            <a:r>
              <a:rPr lang="en-US" altLang="zh-CN" dirty="0"/>
              <a:t>(</a:t>
            </a:r>
            <a:r>
              <a:rPr lang="zh-CN" altLang="en-US" dirty="0"/>
              <a:t>节</a:t>
            </a:r>
            <a:r>
              <a:rPr lang="en-US" altLang="zh-CN" dirty="0"/>
              <a:t>)</a:t>
            </a:r>
            <a:r>
              <a:rPr lang="zh-CN" altLang="en-US" dirty="0"/>
              <a:t>为单位进行</a:t>
            </a:r>
            <a:r>
              <a:rPr lang="en-US" altLang="zh-CN" dirty="0"/>
              <a:t>I/O</a:t>
            </a:r>
            <a:r>
              <a:rPr lang="zh-CN" altLang="en-US" dirty="0"/>
              <a:t>的，每当完成一个字</a:t>
            </a:r>
            <a:r>
              <a:rPr lang="en-US" altLang="zh-CN" dirty="0"/>
              <a:t>(</a:t>
            </a:r>
            <a:r>
              <a:rPr lang="zh-CN" altLang="en-US" dirty="0"/>
              <a:t>节</a:t>
            </a:r>
            <a:r>
              <a:rPr lang="en-US" altLang="zh-CN" dirty="0"/>
              <a:t>)</a:t>
            </a:r>
            <a:r>
              <a:rPr lang="zh-CN" altLang="en-US" dirty="0"/>
              <a:t>的</a:t>
            </a:r>
            <a:r>
              <a:rPr lang="en-US" altLang="zh-CN" dirty="0"/>
              <a:t>I/O</a:t>
            </a:r>
            <a:r>
              <a:rPr lang="zh-CN" altLang="en-US" dirty="0"/>
              <a:t>时，控制器便要向</a:t>
            </a:r>
            <a:r>
              <a:rPr lang="en-US" altLang="zh-CN" dirty="0"/>
              <a:t>CPU</a:t>
            </a:r>
            <a:r>
              <a:rPr lang="zh-CN" altLang="en-US" dirty="0"/>
              <a:t>请求一次中断。换言之，采用中断驱动</a:t>
            </a:r>
            <a:r>
              <a:rPr lang="en-US" altLang="zh-CN" dirty="0"/>
              <a:t>I/O</a:t>
            </a:r>
            <a:r>
              <a:rPr lang="zh-CN" altLang="en-US" dirty="0"/>
              <a:t>方式时的</a:t>
            </a:r>
            <a:r>
              <a:rPr lang="en-US" altLang="zh-CN" dirty="0"/>
              <a:t>CPU</a:t>
            </a:r>
            <a:r>
              <a:rPr lang="zh-CN" altLang="en-US" dirty="0"/>
              <a:t>是以字</a:t>
            </a:r>
            <a:r>
              <a:rPr lang="en-US" altLang="zh-CN" dirty="0"/>
              <a:t>(</a:t>
            </a:r>
            <a:r>
              <a:rPr lang="zh-CN" altLang="en-US" dirty="0"/>
              <a:t>节</a:t>
            </a:r>
            <a:r>
              <a:rPr lang="en-US" altLang="zh-CN" dirty="0"/>
              <a:t>)</a:t>
            </a:r>
            <a:r>
              <a:rPr lang="zh-CN" altLang="en-US" dirty="0"/>
              <a:t>为单位进行干预的。如果将这种方式用于块设备的</a:t>
            </a:r>
            <a:r>
              <a:rPr lang="en-US" altLang="zh-CN" dirty="0"/>
              <a:t>I/O</a:t>
            </a:r>
            <a:r>
              <a:rPr lang="zh-CN" altLang="en-US" dirty="0"/>
              <a:t>，显然是极其低效的。</a:t>
            </a:r>
          </a:p>
        </p:txBody>
      </p:sp>
      <p:sp>
        <p:nvSpPr>
          <p:cNvPr id="4" name="灯片编号占位符 3"/>
          <p:cNvSpPr>
            <a:spLocks noGrp="1"/>
          </p:cNvSpPr>
          <p:nvPr>
            <p:ph type="sldNum" sz="quarter" idx="10"/>
          </p:nvPr>
        </p:nvSpPr>
        <p:spPr/>
        <p:txBody>
          <a:bodyPr/>
          <a:lstStyle/>
          <a:p>
            <a:fld id="{460970FC-E299-456B-9B7A-CDEDEACB6FD4}" type="slidenum">
              <a:rPr lang="zh-CN" altLang="en-US" smtClean="0"/>
              <a:t>37</a:t>
            </a:fld>
            <a:endParaRPr lang="zh-CN" altLang="en-US"/>
          </a:p>
        </p:txBody>
      </p:sp>
    </p:spTree>
    <p:extLst>
      <p:ext uri="{BB962C8B-B14F-4D97-AF65-F5344CB8AC3E}">
        <p14:creationId xmlns:p14="http://schemas.microsoft.com/office/powerpoint/2010/main" val="18670270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460970FC-E299-456B-9B7A-CDEDEACB6FD4}" type="slidenum">
              <a:rPr lang="zh-CN" altLang="en-US" smtClean="0"/>
              <a:t>39</a:t>
            </a:fld>
            <a:endParaRPr lang="zh-CN" altLang="en-US"/>
          </a:p>
        </p:txBody>
      </p:sp>
    </p:spTree>
    <p:extLst>
      <p:ext uri="{BB962C8B-B14F-4D97-AF65-F5344CB8AC3E}">
        <p14:creationId xmlns:p14="http://schemas.microsoft.com/office/powerpoint/2010/main" val="10328195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挪用：</a:t>
            </a:r>
            <a:r>
              <a:rPr lang="zh-CN" altLang="en-US" sz="1200" b="0" i="0" kern="1200" dirty="0">
                <a:solidFill>
                  <a:schemeClr val="tx1"/>
                </a:solidFill>
                <a:effectLst/>
                <a:latin typeface="+mn-lt"/>
                <a:ea typeface="+mn-ea"/>
                <a:cs typeface="+mn-cs"/>
              </a:rPr>
              <a:t>周期挪用是指利用</a:t>
            </a:r>
            <a:r>
              <a:rPr lang="en-US" altLang="zh-CN" sz="1200" b="0" i="0" kern="1200" dirty="0">
                <a:solidFill>
                  <a:schemeClr val="tx1"/>
                </a:solidFill>
                <a:effectLst/>
                <a:latin typeface="+mn-lt"/>
                <a:ea typeface="+mn-ea"/>
                <a:cs typeface="+mn-cs"/>
              </a:rPr>
              <a:t>CPU</a:t>
            </a:r>
            <a:r>
              <a:rPr lang="zh-CN" altLang="en-US" sz="1200" b="0" i="0" kern="1200" dirty="0">
                <a:solidFill>
                  <a:schemeClr val="tx1"/>
                </a:solidFill>
                <a:effectLst/>
                <a:latin typeface="+mn-lt"/>
                <a:ea typeface="+mn-ea"/>
                <a:cs typeface="+mn-cs"/>
              </a:rPr>
              <a:t>不访问 </a:t>
            </a:r>
            <a:r>
              <a:rPr lang="zh-CN" altLang="en-US" sz="1200" b="0" i="0" u="none" strike="noStrike" kern="1200" dirty="0">
                <a:solidFill>
                  <a:schemeClr val="tx1"/>
                </a:solidFill>
                <a:effectLst/>
                <a:latin typeface="+mn-lt"/>
                <a:ea typeface="+mn-ea"/>
                <a:cs typeface="+mn-cs"/>
                <a:hlinkClick r:id="rId3"/>
              </a:rPr>
              <a:t>存储器</a:t>
            </a:r>
            <a:r>
              <a:rPr lang="zh-CN" altLang="en-US" sz="1200" b="0" i="0" kern="1200" dirty="0">
                <a:solidFill>
                  <a:schemeClr val="tx1"/>
                </a:solidFill>
                <a:effectLst/>
                <a:latin typeface="+mn-lt"/>
                <a:ea typeface="+mn-ea"/>
                <a:cs typeface="+mn-cs"/>
              </a:rPr>
              <a:t>的那些周期来实现</a:t>
            </a:r>
            <a:r>
              <a:rPr lang="en-US" altLang="zh-CN" sz="1200" b="0" i="0" kern="1200" dirty="0">
                <a:solidFill>
                  <a:schemeClr val="tx1"/>
                </a:solidFill>
                <a:effectLst/>
                <a:latin typeface="+mn-lt"/>
                <a:ea typeface="+mn-ea"/>
                <a:cs typeface="+mn-cs"/>
              </a:rPr>
              <a:t>DMA</a:t>
            </a:r>
            <a:r>
              <a:rPr lang="zh-CN" altLang="en-US" sz="1200" b="0" i="0" kern="1200" dirty="0">
                <a:solidFill>
                  <a:schemeClr val="tx1"/>
                </a:solidFill>
                <a:effectLst/>
                <a:latin typeface="+mn-lt"/>
                <a:ea typeface="+mn-ea"/>
                <a:cs typeface="+mn-cs"/>
              </a:rPr>
              <a:t>操作</a:t>
            </a:r>
            <a:endParaRPr lang="en-US" altLang="zh-CN" sz="1200" b="0" i="0" kern="1200" dirty="0">
              <a:solidFill>
                <a:schemeClr val="tx1"/>
              </a:solidFill>
              <a:effectLst/>
              <a:latin typeface="+mn-lt"/>
              <a:ea typeface="+mn-ea"/>
              <a:cs typeface="+mn-cs"/>
            </a:endParaRPr>
          </a:p>
          <a:p>
            <a:endParaRPr kumimoji="1" lang="en-US" altLang="zh-CN" dirty="0"/>
          </a:p>
          <a:p>
            <a:r>
              <a:rPr kumimoji="1" lang="en-US" altLang="zh-CN" dirty="0"/>
              <a:t>CPU </a:t>
            </a:r>
            <a:r>
              <a:rPr kumimoji="1" lang="zh-CN" altLang="en-US" dirty="0"/>
              <a:t>停止法</a:t>
            </a:r>
            <a:r>
              <a:rPr kumimoji="1" lang="en-US" altLang="zh-CN" dirty="0"/>
              <a:t>(</a:t>
            </a:r>
            <a:r>
              <a:rPr kumimoji="1" lang="zh-CN" altLang="en-US" dirty="0"/>
              <a:t>成组传送</a:t>
            </a:r>
            <a:r>
              <a:rPr kumimoji="1" lang="en-US" altLang="zh-CN" dirty="0"/>
              <a:t>)</a:t>
            </a:r>
          </a:p>
          <a:p>
            <a:r>
              <a:rPr kumimoji="1" lang="en-US" altLang="zh-CN" dirty="0"/>
              <a:t> DMA </a:t>
            </a:r>
            <a:r>
              <a:rPr kumimoji="1" lang="zh-CN" altLang="en-US" dirty="0"/>
              <a:t>传输时，</a:t>
            </a:r>
            <a:r>
              <a:rPr kumimoji="1" lang="en-US" altLang="zh-CN" dirty="0"/>
              <a:t>CPU </a:t>
            </a:r>
            <a:r>
              <a:rPr kumimoji="1" lang="zh-CN" altLang="en-US" dirty="0"/>
              <a:t>脱离总线，停止访问主存，直到 </a:t>
            </a:r>
            <a:r>
              <a:rPr kumimoji="1" lang="en-US" altLang="zh-CN" dirty="0"/>
              <a:t>DMA </a:t>
            </a:r>
            <a:r>
              <a:rPr kumimoji="1" lang="zh-CN" altLang="en-US" dirty="0"/>
              <a:t>传送一块数据结束。</a:t>
            </a:r>
          </a:p>
          <a:p>
            <a:r>
              <a:rPr kumimoji="1" lang="zh-CN" altLang="en-US" dirty="0"/>
              <a:t>周期挪用</a:t>
            </a:r>
            <a:r>
              <a:rPr kumimoji="1" lang="en-US" altLang="zh-CN" dirty="0"/>
              <a:t>(</a:t>
            </a:r>
            <a:r>
              <a:rPr kumimoji="1" lang="zh-CN" altLang="en-US" dirty="0"/>
              <a:t>窃取</a:t>
            </a:r>
            <a:r>
              <a:rPr kumimoji="1" lang="en-US" altLang="zh-CN" dirty="0"/>
              <a:t>)</a:t>
            </a:r>
            <a:r>
              <a:rPr kumimoji="1" lang="zh-CN" altLang="en-US" dirty="0"/>
              <a:t>法</a:t>
            </a:r>
            <a:r>
              <a:rPr kumimoji="1" lang="en-US" altLang="zh-CN" dirty="0"/>
              <a:t>(</a:t>
            </a:r>
            <a:r>
              <a:rPr kumimoji="1" lang="zh-CN" altLang="en-US" dirty="0"/>
              <a:t>单字传送</a:t>
            </a:r>
            <a:r>
              <a:rPr kumimoji="1" lang="en-US" altLang="zh-CN" dirty="0"/>
              <a:t>)</a:t>
            </a:r>
          </a:p>
          <a:p>
            <a:r>
              <a:rPr kumimoji="1" lang="en-US" altLang="zh-CN" dirty="0"/>
              <a:t> DMA </a:t>
            </a:r>
            <a:r>
              <a:rPr kumimoji="1" lang="zh-CN" altLang="en-US" dirty="0"/>
              <a:t>传输时，</a:t>
            </a:r>
            <a:r>
              <a:rPr kumimoji="1" lang="en-US" altLang="zh-CN" dirty="0"/>
              <a:t>CPU </a:t>
            </a:r>
            <a:r>
              <a:rPr kumimoji="1" lang="zh-CN" altLang="en-US" dirty="0"/>
              <a:t>让出一个总线事务周期，由 </a:t>
            </a:r>
            <a:r>
              <a:rPr kumimoji="1" lang="en-US" altLang="zh-CN" dirty="0"/>
              <a:t>DMA </a:t>
            </a:r>
            <a:r>
              <a:rPr kumimoji="1" lang="zh-CN" altLang="en-US" dirty="0"/>
              <a:t>挪用来访问主存，传送完</a:t>
            </a:r>
          </a:p>
          <a:p>
            <a:r>
              <a:rPr kumimoji="1" lang="zh-CN" altLang="en-US" dirty="0"/>
              <a:t>一个数据后立即释放总线。</a:t>
            </a:r>
          </a:p>
          <a:p>
            <a:r>
              <a:rPr kumimoji="1" lang="zh-CN" altLang="en-US" dirty="0"/>
              <a:t>交替分时访问法</a:t>
            </a:r>
          </a:p>
          <a:p>
            <a:r>
              <a:rPr kumimoji="1" lang="zh-CN" altLang="en-US" dirty="0"/>
              <a:t> 每个存储周期分成两个时间片，一个给 </a:t>
            </a:r>
            <a:r>
              <a:rPr kumimoji="1" lang="en-US" altLang="zh-CN" dirty="0"/>
              <a:t>CPU</a:t>
            </a:r>
            <a:r>
              <a:rPr kumimoji="1" lang="zh-CN" altLang="en-US" dirty="0"/>
              <a:t>，一个给 </a:t>
            </a:r>
            <a:r>
              <a:rPr kumimoji="1" lang="en-US" altLang="zh-CN" dirty="0"/>
              <a:t>DMA</a:t>
            </a:r>
            <a:r>
              <a:rPr kumimoji="1" lang="zh-CN" altLang="en-US" dirty="0"/>
              <a:t>，这样在每个存储周</a:t>
            </a:r>
          </a:p>
          <a:p>
            <a:r>
              <a:rPr kumimoji="1" lang="zh-CN" altLang="en-US" dirty="0"/>
              <a:t>期内，</a:t>
            </a:r>
            <a:r>
              <a:rPr kumimoji="1" lang="en-US" altLang="zh-CN" dirty="0"/>
              <a:t>CPU </a:t>
            </a:r>
            <a:r>
              <a:rPr kumimoji="1" lang="zh-CN" altLang="en-US" dirty="0"/>
              <a:t>和 </a:t>
            </a:r>
            <a:r>
              <a:rPr kumimoji="1" lang="en-US" altLang="zh-CN" dirty="0"/>
              <a:t>DMA </a:t>
            </a:r>
            <a:r>
              <a:rPr kumimoji="1" lang="zh-CN" altLang="en-US" dirty="0"/>
              <a:t>都可访问存储器。</a:t>
            </a:r>
          </a:p>
        </p:txBody>
      </p:sp>
      <p:sp>
        <p:nvSpPr>
          <p:cNvPr id="4" name="幻灯片编号占位符 3"/>
          <p:cNvSpPr>
            <a:spLocks noGrp="1"/>
          </p:cNvSpPr>
          <p:nvPr>
            <p:ph type="sldNum" sz="quarter" idx="10"/>
          </p:nvPr>
        </p:nvSpPr>
        <p:spPr/>
        <p:txBody>
          <a:bodyPr/>
          <a:lstStyle/>
          <a:p>
            <a:fld id="{460970FC-E299-456B-9B7A-CDEDEACB6FD4}" type="slidenum">
              <a:rPr lang="zh-CN" altLang="en-US" smtClean="0"/>
              <a:t>41</a:t>
            </a:fld>
            <a:endParaRPr lang="zh-CN" altLang="en-US"/>
          </a:p>
        </p:txBody>
      </p:sp>
    </p:spTree>
    <p:extLst>
      <p:ext uri="{BB962C8B-B14F-4D97-AF65-F5344CB8AC3E}">
        <p14:creationId xmlns:p14="http://schemas.microsoft.com/office/powerpoint/2010/main" val="6162438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normAutofit/>
          </a:bodyPr>
          <a:lstStyle>
            <a:lvl1pPr algn="ctr">
              <a:defRPr sz="4800" b="1" cap="none" spc="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defRPr>
            </a:lvl1pPr>
          </a:lstStyle>
          <a:p>
            <a:r>
              <a:rPr lang="zh-CN" altLang="en-US" dirty="0"/>
              <a:t>单击此处编辑母版标题样式</a:t>
            </a:r>
          </a:p>
        </p:txBody>
      </p:sp>
      <p:sp>
        <p:nvSpPr>
          <p:cNvPr id="3" name="副标题 2"/>
          <p:cNvSpPr>
            <a:spLocks noGrp="1"/>
          </p:cNvSpPr>
          <p:nvPr>
            <p:ph type="subTitle" idx="1"/>
          </p:nvPr>
        </p:nvSpPr>
        <p:spPr>
          <a:xfrm>
            <a:off x="1371600" y="3886200"/>
            <a:ext cx="6400800" cy="1752600"/>
          </a:xfrm>
        </p:spPr>
        <p:txBody>
          <a:bodyPr>
            <a:normAutofit/>
          </a:bodyPr>
          <a:lstStyle>
            <a:lvl1pPr marL="0" indent="0" algn="ctr">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E7542BE9-4C15-534B-927B-315BFB9B9835}" type="datetime5">
              <a:t>2020/11/30</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a:t>
            </a:fld>
            <a:endParaRPr lang="zh-CN" altLang="en-US"/>
          </a:p>
        </p:txBody>
      </p:sp>
      <p:cxnSp>
        <p:nvCxnSpPr>
          <p:cNvPr id="8" name="直接连接符 7"/>
          <p:cNvCxnSpPr/>
          <p:nvPr userDrawn="1"/>
        </p:nvCxnSpPr>
        <p:spPr>
          <a:xfrm>
            <a:off x="685800" y="3600450"/>
            <a:ext cx="7772400"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4111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A0A5233-82BF-1348-BC48-06761875F2A6}" type="datetime5">
              <a:t>2020/11/30</a:t>
            </a:fld>
            <a:endParaRPr lang="zh-CN" altLang="en-US"/>
          </a:p>
        </p:txBody>
      </p:sp>
      <p:sp>
        <p:nvSpPr>
          <p:cNvPr id="6" name="页脚占位符 5"/>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7" name="灯片编号占位符 6"/>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4041621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91A0724-5C2C-874C-BC1C-EFBD1BB56B71}" type="datetime5">
              <a:t>2020/11/30</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2122221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D28D8F9-E72A-9C44-801C-F73BD980489B}" type="datetime5">
              <a:t>2020/11/30</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34109657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11188" y="188913"/>
            <a:ext cx="8532812" cy="549275"/>
          </a:xfrm>
        </p:spPr>
        <p:txBody>
          <a:bodyPr/>
          <a:lstStyle/>
          <a:p>
            <a:r>
              <a:rPr lang="zh-CN" altLang="en-US"/>
              <a:t>单击此处编辑母版标题样式</a:t>
            </a:r>
          </a:p>
        </p:txBody>
      </p:sp>
      <p:sp>
        <p:nvSpPr>
          <p:cNvPr id="3" name="文本占位符 2"/>
          <p:cNvSpPr>
            <a:spLocks noGrp="1"/>
          </p:cNvSpPr>
          <p:nvPr>
            <p:ph type="body" sz="half" idx="1"/>
          </p:nvPr>
        </p:nvSpPr>
        <p:spPr>
          <a:xfrm>
            <a:off x="395288" y="1196975"/>
            <a:ext cx="4171950" cy="4895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19638" y="1196975"/>
            <a:ext cx="4173537" cy="4895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077972040"/>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11188" y="188913"/>
            <a:ext cx="8532812" cy="549275"/>
          </a:xfrm>
        </p:spPr>
        <p:txBody>
          <a:bodyPr/>
          <a:lstStyle/>
          <a:p>
            <a:r>
              <a:rPr lang="zh-CN" altLang="en-US"/>
              <a:t>单击此处编辑母版标题样式</a:t>
            </a:r>
          </a:p>
        </p:txBody>
      </p:sp>
      <p:sp>
        <p:nvSpPr>
          <p:cNvPr id="3" name="文本占位符 2"/>
          <p:cNvSpPr>
            <a:spLocks noGrp="1"/>
          </p:cNvSpPr>
          <p:nvPr>
            <p:ph type="body" sz="half" idx="1"/>
          </p:nvPr>
        </p:nvSpPr>
        <p:spPr>
          <a:xfrm>
            <a:off x="395288" y="1196975"/>
            <a:ext cx="4171950" cy="4895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719638" y="1196975"/>
            <a:ext cx="4173537" cy="2371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719638" y="3721100"/>
            <a:ext cx="4173537" cy="2371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0015402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4AEFEAC-815A-C543-871E-66737CC9E8ED}" type="datetime5">
              <a:t>2020/11/30</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4128402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none" spc="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defRPr>
            </a:lvl1pPr>
          </a:lstStyle>
          <a:p>
            <a:r>
              <a:rPr lang="zh-CN" altLang="en-US" dirty="0"/>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CB8ED70F-A961-7740-BC3D-B56D0DE96905}" type="datetime5">
              <a:t>2020/11/30</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703845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EAB3230-3A79-A140-9D1C-ACA96F3AEE21}" type="datetime5">
              <a:t>2020/11/30</a:t>
            </a:fld>
            <a:endParaRPr lang="zh-CN" altLang="en-US"/>
          </a:p>
        </p:txBody>
      </p:sp>
      <p:sp>
        <p:nvSpPr>
          <p:cNvPr id="6" name="页脚占位符 5"/>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7" name="灯片编号占位符 6"/>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2169211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32CBA9A-8343-0E46-A938-C925ECB60E1F}" type="datetime5">
              <a:t>2020/11/30</a:t>
            </a:fld>
            <a:endParaRPr lang="zh-CN" altLang="en-US"/>
          </a:p>
        </p:txBody>
      </p:sp>
      <p:sp>
        <p:nvSpPr>
          <p:cNvPr id="8" name="页脚占位符 7"/>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9" name="灯片编号占位符 8"/>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3013984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8BDDB34-259B-AC4D-ABC6-57923F9AB3F5}" type="datetime5">
              <a:t>2020/11/30</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灯片编号占位符 4"/>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3733700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CA56874-96A7-2548-9BEE-AA68879CDB8E}" type="datetime5">
              <a:t>2020/11/30</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2750101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83B213C-A452-B64C-84C1-C65D658B12C3}" type="datetime5">
              <a:t>2020/11/30</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a:t>
            </a:fld>
            <a:endParaRPr lang="zh-CN" altLang="en-US"/>
          </a:p>
        </p:txBody>
      </p:sp>
      <p:sp>
        <p:nvSpPr>
          <p:cNvPr id="5" name="Rectangle 6"/>
          <p:cNvSpPr/>
          <p:nvPr userDrawn="1"/>
        </p:nvSpPr>
        <p:spPr>
          <a:xfrm>
            <a:off x="0" y="0"/>
            <a:ext cx="9144000" cy="180150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0">
              <a:latin typeface="Arial Unicode MS" pitchFamily="34" charset="-122"/>
              <a:ea typeface="华文细黑" pitchFamily="2" charset="-122"/>
            </a:endParaRPr>
          </a:p>
        </p:txBody>
      </p:sp>
    </p:spTree>
    <p:extLst>
      <p:ext uri="{BB962C8B-B14F-4D97-AF65-F5344CB8AC3E}">
        <p14:creationId xmlns:p14="http://schemas.microsoft.com/office/powerpoint/2010/main" val="3808804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871D15F-0ED1-5A46-9D68-73C76C657771}" type="datetime5">
              <a:t>2020/11/30</a:t>
            </a:fld>
            <a:endParaRPr lang="zh-CN" altLang="en-US"/>
          </a:p>
        </p:txBody>
      </p:sp>
      <p:sp>
        <p:nvSpPr>
          <p:cNvPr id="6" name="页脚占位符 5"/>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7" name="灯片编号占位符 6"/>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4130824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1"/>
            <a:ext cx="9144000" cy="1144678"/>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0">
              <a:latin typeface="Arial Unicode MS" pitchFamily="34" charset="-122"/>
              <a:ea typeface="华文细黑" pitchFamily="2" charset="-122"/>
            </a:endParaRPr>
          </a:p>
        </p:txBody>
      </p:sp>
      <p:sp>
        <p:nvSpPr>
          <p:cNvPr id="2" name="标题占位符 1"/>
          <p:cNvSpPr>
            <a:spLocks noGrp="1"/>
          </p:cNvSpPr>
          <p:nvPr>
            <p:ph type="title"/>
          </p:nvPr>
        </p:nvSpPr>
        <p:spPr>
          <a:xfrm>
            <a:off x="457200" y="1678"/>
            <a:ext cx="8229600" cy="1143000"/>
          </a:xfrm>
          <a:prstGeom prst="rect">
            <a:avLst/>
          </a:prstGeom>
        </p:spPr>
        <p:txBody>
          <a:bodyPr vert="horz" lIns="91440" tIns="45720" rIns="91440" bIns="45720" rtlCol="0" anchor="ctr">
            <a:normAutofit/>
            <a:scene3d>
              <a:camera prst="orthographicFront"/>
              <a:lightRig rig="soft" dir="t">
                <a:rot lat="0" lon="0" rev="10800000"/>
              </a:lightRig>
            </a:scene3d>
            <a:sp3d>
              <a:bevelT w="27940" h="12700"/>
              <a:contourClr>
                <a:srgbClr val="DDDDDD"/>
              </a:contourClr>
            </a:sp3d>
          </a:bodyPr>
          <a:lstStyle/>
          <a:p>
            <a:r>
              <a:rPr lang="zh-CN" altLang="en-US" dirty="0"/>
              <a:t>单击此处编辑母版标题样式</a:t>
            </a:r>
          </a:p>
        </p:txBody>
      </p:sp>
      <p:sp>
        <p:nvSpPr>
          <p:cNvPr id="3" name="文本占位符 2"/>
          <p:cNvSpPr>
            <a:spLocks noGrp="1"/>
          </p:cNvSpPr>
          <p:nvPr>
            <p:ph type="body" idx="1"/>
          </p:nvPr>
        </p:nvSpPr>
        <p:spPr>
          <a:xfrm>
            <a:off x="457200" y="1351127"/>
            <a:ext cx="8229600" cy="4872251"/>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baseline="0">
                <a:solidFill>
                  <a:schemeClr val="tx1">
                    <a:tint val="75000"/>
                  </a:schemeClr>
                </a:solidFill>
                <a:latin typeface="Arial Unicode MS" pitchFamily="34" charset="-122"/>
                <a:ea typeface="华文细黑" pitchFamily="2" charset="-122"/>
              </a:defRPr>
            </a:lvl1pPr>
          </a:lstStyle>
          <a:p>
            <a:fld id="{C41E5512-1EEB-7344-B561-1DB7FB4BC388}" type="datetime5">
              <a:t>2020/11/30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baseline="0">
                <a:solidFill>
                  <a:schemeClr val="tx1">
                    <a:tint val="75000"/>
                  </a:schemeClr>
                </a:solidFill>
                <a:latin typeface="Arial Unicode MS" pitchFamily="34" charset="-122"/>
                <a:ea typeface="华文细黑" pitchFamily="2" charset="-122"/>
              </a:defRPr>
            </a:lvl1p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baseline="0">
                <a:solidFill>
                  <a:schemeClr val="tx1">
                    <a:tint val="75000"/>
                  </a:schemeClr>
                </a:solidFill>
                <a:latin typeface="Arial Unicode MS" pitchFamily="34" charset="-122"/>
                <a:ea typeface="华文细黑" pitchFamily="2" charset="-122"/>
              </a:defRPr>
            </a:lvl1pPr>
          </a:lstStyle>
          <a:p>
            <a:fld id="{B09550E6-D85C-43A8-841D-66A200A3DB30}" type="slidenum">
              <a:rPr lang="zh-CN" altLang="en-US" smtClean="0"/>
              <a:pPr/>
              <a:t>‹#›</a:t>
            </a:fld>
            <a:endParaRPr lang="zh-CN" altLang="en-US"/>
          </a:p>
        </p:txBody>
      </p:sp>
    </p:spTree>
    <p:extLst>
      <p:ext uri="{BB962C8B-B14F-4D97-AF65-F5344CB8AC3E}">
        <p14:creationId xmlns:p14="http://schemas.microsoft.com/office/powerpoint/2010/main" val="4226345599"/>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02" r:id="rId7"/>
    <p:sldLayoutId id="2147483809" r:id="rId8"/>
    <p:sldLayoutId id="2147483803" r:id="rId9"/>
    <p:sldLayoutId id="2147483804" r:id="rId10"/>
    <p:sldLayoutId id="2147483805" r:id="rId11"/>
    <p:sldLayoutId id="2147483806" r:id="rId12"/>
    <p:sldLayoutId id="2147483807" r:id="rId13"/>
    <p:sldLayoutId id="2147483808" r:id="rId14"/>
  </p:sldLayoutIdLst>
  <p:hf hdr="0"/>
  <p:txStyles>
    <p:titleStyle>
      <a:lvl1pPr algn="l" defTabSz="914400" rtl="0" eaLnBrk="1" latinLnBrk="0" hangingPunct="1">
        <a:spcBef>
          <a:spcPct val="0"/>
        </a:spcBef>
        <a:buNone/>
        <a:defRPr sz="4400" b="1" kern="1200" cap="none" spc="150" baseline="0">
          <a:ln w="11430"/>
          <a:solidFill>
            <a:srgbClr val="F8F8F8"/>
          </a:solidFill>
          <a:effectLst>
            <a:outerShdw blurRad="25400" algn="tl" rotWithShape="0">
              <a:srgbClr val="000000">
                <a:alpha val="43000"/>
              </a:srgbClr>
            </a:outerShdw>
          </a:effectLst>
          <a:latin typeface="Arial Unicode MS" pitchFamily="34" charset="-122"/>
          <a:ea typeface="华文细黑" pitchFamily="2" charset="-122"/>
          <a:cs typeface="+mj-cs"/>
        </a:defRPr>
      </a:lvl1pPr>
    </p:titleStyle>
    <p:bodyStyle>
      <a:lvl1pPr marL="342900" indent="-342900" algn="l" defTabSz="914400" rtl="0" eaLnBrk="1" latinLnBrk="0" hangingPunct="1">
        <a:lnSpc>
          <a:spcPct val="130000"/>
        </a:lnSpc>
        <a:spcBef>
          <a:spcPct val="20000"/>
        </a:spcBef>
        <a:buFont typeface="Arial" pitchFamily="34" charset="0"/>
        <a:buChar char="•"/>
        <a:defRPr sz="3200" kern="1200" baseline="0">
          <a:solidFill>
            <a:schemeClr val="tx1"/>
          </a:solidFill>
          <a:latin typeface="Arial Unicode MS" pitchFamily="34" charset="-122"/>
          <a:ea typeface="华文细黑" pitchFamily="2" charset="-122"/>
          <a:cs typeface="+mn-cs"/>
        </a:defRPr>
      </a:lvl1pPr>
      <a:lvl2pPr marL="742950" indent="-285750" algn="l" defTabSz="914400" rtl="0" eaLnBrk="1" latinLnBrk="0" hangingPunct="1">
        <a:lnSpc>
          <a:spcPct val="130000"/>
        </a:lnSpc>
        <a:spcBef>
          <a:spcPct val="20000"/>
        </a:spcBef>
        <a:buFont typeface="Arial" pitchFamily="34" charset="0"/>
        <a:buChar char="–"/>
        <a:defRPr sz="2800" kern="1200" baseline="0">
          <a:solidFill>
            <a:schemeClr val="tx1"/>
          </a:solidFill>
          <a:latin typeface="Arial Unicode MS" pitchFamily="34" charset="-122"/>
          <a:ea typeface="华文细黑" pitchFamily="2" charset="-122"/>
          <a:cs typeface="+mn-cs"/>
        </a:defRPr>
      </a:lvl2pPr>
      <a:lvl3pPr marL="1143000" indent="-228600" algn="l" defTabSz="914400" rtl="0" eaLnBrk="1" latinLnBrk="0" hangingPunct="1">
        <a:lnSpc>
          <a:spcPct val="130000"/>
        </a:lnSpc>
        <a:spcBef>
          <a:spcPct val="20000"/>
        </a:spcBef>
        <a:buFont typeface="Arial" pitchFamily="34" charset="0"/>
        <a:buChar char="•"/>
        <a:defRPr sz="2400" kern="1200" baseline="0">
          <a:solidFill>
            <a:schemeClr val="tx1"/>
          </a:solidFill>
          <a:latin typeface="Arial Unicode MS" pitchFamily="34" charset="-122"/>
          <a:ea typeface="华文细黑" pitchFamily="2" charset="-122"/>
          <a:cs typeface="+mn-cs"/>
        </a:defRPr>
      </a:lvl3pPr>
      <a:lvl4pPr marL="1600200" indent="-228600" algn="l" defTabSz="914400" rtl="0" eaLnBrk="1" latinLnBrk="0" hangingPunct="1">
        <a:lnSpc>
          <a:spcPct val="130000"/>
        </a:lnSpc>
        <a:spcBef>
          <a:spcPct val="20000"/>
        </a:spcBef>
        <a:buFont typeface="Arial" pitchFamily="34" charset="0"/>
        <a:buChar char="–"/>
        <a:defRPr sz="2000" kern="1200" baseline="0">
          <a:solidFill>
            <a:schemeClr val="tx1"/>
          </a:solidFill>
          <a:latin typeface="Arial Unicode MS" pitchFamily="34" charset="-122"/>
          <a:ea typeface="华文细黑" pitchFamily="2" charset="-122"/>
          <a:cs typeface="+mn-cs"/>
        </a:defRPr>
      </a:lvl4pPr>
      <a:lvl5pPr marL="2057400" indent="-228600" algn="l" defTabSz="914400" rtl="0" eaLnBrk="1" latinLnBrk="0" hangingPunct="1">
        <a:lnSpc>
          <a:spcPct val="130000"/>
        </a:lnSpc>
        <a:spcBef>
          <a:spcPct val="20000"/>
        </a:spcBef>
        <a:buFont typeface="Arial" pitchFamily="34" charset="0"/>
        <a:buChar char="»"/>
        <a:defRPr sz="2000" kern="1200" baseline="0">
          <a:solidFill>
            <a:schemeClr val="tx1"/>
          </a:solidFill>
          <a:latin typeface="Arial Unicode MS" pitchFamily="34" charset="-122"/>
          <a:ea typeface="华文细黑"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4.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5.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6.e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7.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4.xml"/><Relationship Id="rId1" Type="http://schemas.openxmlformats.org/officeDocument/2006/relationships/vmlDrawing" Target="../drawings/vmlDrawing7.vml"/><Relationship Id="rId4" Type="http://schemas.openxmlformats.org/officeDocument/2006/relationships/image" Target="../media/image8.e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4.xml"/><Relationship Id="rId1" Type="http://schemas.openxmlformats.org/officeDocument/2006/relationships/vmlDrawing" Target="../drawings/vmlDrawing8.vml"/><Relationship Id="rId4" Type="http://schemas.openxmlformats.org/officeDocument/2006/relationships/image" Target="../media/image9.emf"/></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8.xml"/><Relationship Id="rId1" Type="http://schemas.openxmlformats.org/officeDocument/2006/relationships/vmlDrawing" Target="../drawings/vmlDrawing9.vml"/><Relationship Id="rId4" Type="http://schemas.openxmlformats.org/officeDocument/2006/relationships/image" Target="../media/image10.emf"/></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11.emf"/><Relationship Id="rId4" Type="http://schemas.openxmlformats.org/officeDocument/2006/relationships/oleObject" Target="../embeddings/oleObject10.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vmlDrawing" Target="../drawings/vmlDrawing11.vml"/><Relationship Id="rId5" Type="http://schemas.openxmlformats.org/officeDocument/2006/relationships/image" Target="../media/image12.emf"/><Relationship Id="rId4" Type="http://schemas.openxmlformats.org/officeDocument/2006/relationships/oleObject" Target="../embeddings/oleObject11.bin"/></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6.xml"/><Relationship Id="rId1" Type="http://schemas.openxmlformats.org/officeDocument/2006/relationships/vmlDrawing" Target="../drawings/vmlDrawing12.vml"/><Relationship Id="rId4" Type="http://schemas.openxmlformats.org/officeDocument/2006/relationships/image" Target="../media/image15.e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16.e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17.e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18.emf"/></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19.e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6.xml"/><Relationship Id="rId1" Type="http://schemas.openxmlformats.org/officeDocument/2006/relationships/vmlDrawing" Target="../drawings/vmlDrawing17.vml"/><Relationship Id="rId4" Type="http://schemas.openxmlformats.org/officeDocument/2006/relationships/image" Target="../media/image20.e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image" Target="../media/image21.emf"/><Relationship Id="rId4" Type="http://schemas.openxmlformats.org/officeDocument/2006/relationships/oleObject" Target="../embeddings/oleObject18.bin"/></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19.vml"/><Relationship Id="rId5" Type="http://schemas.openxmlformats.org/officeDocument/2006/relationships/image" Target="../media/image22.emf"/><Relationship Id="rId4" Type="http://schemas.openxmlformats.org/officeDocument/2006/relationships/oleObject" Target="../embeddings/oleObject19.bin"/></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23.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image" Target="../media/image24.emf"/></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image" Target="../media/image25.em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6.xml"/><Relationship Id="rId1" Type="http://schemas.openxmlformats.org/officeDocument/2006/relationships/vmlDrawing" Target="../drawings/vmlDrawing23.vml"/><Relationship Id="rId4" Type="http://schemas.openxmlformats.org/officeDocument/2006/relationships/image" Target="../media/image26.emf"/></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ltLang="zh-CN" dirty="0"/>
              <a:t>8</a:t>
            </a:r>
            <a:r>
              <a:rPr lang="zh-CN" altLang="en-US" dirty="0"/>
              <a:t>、设备管理</a:t>
            </a:r>
            <a:br>
              <a:rPr lang="en-US" altLang="zh-CN" dirty="0"/>
            </a:br>
            <a:r>
              <a:rPr lang="en-US" altLang="zh-CN" dirty="0"/>
              <a:t>(Device Management)</a:t>
            </a:r>
            <a:endParaRPr lang="en-US" dirty="0"/>
          </a:p>
        </p:txBody>
      </p:sp>
      <p:sp>
        <p:nvSpPr>
          <p:cNvPr id="3" name="Subtitle 2"/>
          <p:cNvSpPr>
            <a:spLocks noGrp="1"/>
          </p:cNvSpPr>
          <p:nvPr>
            <p:ph type="subTitle" idx="1"/>
          </p:nvPr>
        </p:nvSpPr>
        <p:spPr/>
        <p:txBody>
          <a:bodyPr>
            <a:normAutofit fontScale="92500"/>
          </a:bodyPr>
          <a:lstStyle/>
          <a:p>
            <a:r>
              <a:rPr lang="zh-CN" altLang="en-US"/>
              <a:t>薛瑞尼</a:t>
            </a:r>
            <a:endParaRPr lang="en-US" altLang="zh-CN"/>
          </a:p>
          <a:p>
            <a:r>
              <a:rPr lang="zh-CN" altLang="en-US"/>
              <a:t>计算机科学与工程学院</a:t>
            </a:r>
            <a:endParaRPr lang="en-US" altLang="zh-CN"/>
          </a:p>
          <a:p>
            <a:fld id="{2A957835-3F88-FD4B-9AB9-4C86D2B2B1D7}" type="datetime5">
              <a:rPr lang="zh-CN" altLang="en-US" smtClean="0"/>
              <a:t>2020/11/30</a:t>
            </a:fld>
            <a:endParaRPr lang="en-US" dirty="0"/>
          </a:p>
        </p:txBody>
      </p:sp>
    </p:spTree>
    <p:extLst>
      <p:ext uri="{BB962C8B-B14F-4D97-AF65-F5344CB8AC3E}">
        <p14:creationId xmlns:p14="http://schemas.microsoft.com/office/powerpoint/2010/main" val="2944873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信号线</a:t>
            </a:r>
          </a:p>
        </p:txBody>
      </p:sp>
      <p:sp>
        <p:nvSpPr>
          <p:cNvPr id="3" name="内容占位符 2"/>
          <p:cNvSpPr>
            <a:spLocks noGrp="1"/>
          </p:cNvSpPr>
          <p:nvPr>
            <p:ph idx="1"/>
          </p:nvPr>
        </p:nvSpPr>
        <p:spPr/>
        <p:txBody>
          <a:bodyPr>
            <a:normAutofit fontScale="92500" lnSpcReduction="10000"/>
          </a:bodyPr>
          <a:lstStyle/>
          <a:p>
            <a:r>
              <a:rPr lang="zh-CN" altLang="en-US" dirty="0"/>
              <a:t>数据信号线</a:t>
            </a:r>
          </a:p>
          <a:p>
            <a:pPr lvl="1"/>
            <a:r>
              <a:rPr lang="zh-CN" altLang="en-US" dirty="0"/>
              <a:t>用于在设备和设备控制器之间传送数据信号。</a:t>
            </a:r>
            <a:endParaRPr lang="en-US" altLang="zh-CN" dirty="0"/>
          </a:p>
          <a:p>
            <a:pPr lvl="1"/>
            <a:r>
              <a:rPr lang="zh-CN" altLang="en-US" dirty="0"/>
              <a:t>对输入设备而言，由外界输入的信号经转换器转换后所形成的数据，通常先送入缓冲器中，当数据量达到一定的比特</a:t>
            </a:r>
            <a:r>
              <a:rPr lang="en-US" altLang="zh-CN" dirty="0"/>
              <a:t>(</a:t>
            </a:r>
            <a:r>
              <a:rPr lang="zh-CN" altLang="en-US" dirty="0"/>
              <a:t>字符</a:t>
            </a:r>
            <a:r>
              <a:rPr lang="en-US" altLang="zh-CN" dirty="0"/>
              <a:t>)</a:t>
            </a:r>
            <a:r>
              <a:rPr lang="zh-CN" altLang="en-US" dirty="0"/>
              <a:t>数后，再从缓冲器通过一组数据信号线传送给设备控制器。</a:t>
            </a:r>
            <a:endParaRPr lang="en-US" altLang="zh-CN" dirty="0"/>
          </a:p>
          <a:p>
            <a:pPr lvl="1"/>
            <a:r>
              <a:rPr lang="zh-CN" altLang="en-US" dirty="0"/>
              <a:t>对输出设备而言，则是将从设备控制器经过数据信号线传送来的一批数据先暂存于缓冲器中，经转换器作适当转换后，再输出。 </a:t>
            </a:r>
          </a:p>
          <a:p>
            <a:endParaRPr lang="zh-CN" altLang="en-US" dirty="0"/>
          </a:p>
        </p:txBody>
      </p:sp>
      <p:sp>
        <p:nvSpPr>
          <p:cNvPr id="4" name="日期占位符 3"/>
          <p:cNvSpPr>
            <a:spLocks noGrp="1"/>
          </p:cNvSpPr>
          <p:nvPr>
            <p:ph type="dt" sz="half" idx="10"/>
          </p:nvPr>
        </p:nvSpPr>
        <p:spPr/>
        <p:txBody>
          <a:bodyPr/>
          <a:lstStyle/>
          <a:p>
            <a:fld id="{BD647925-970E-7847-90EF-EDF7E5171354}" type="datetime5">
              <a:t>2020/11/30</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10</a:t>
            </a:fld>
            <a:endParaRPr lang="zh-CN" altLang="en-US"/>
          </a:p>
        </p:txBody>
      </p:sp>
    </p:spTree>
    <p:extLst>
      <p:ext uri="{BB962C8B-B14F-4D97-AF65-F5344CB8AC3E}">
        <p14:creationId xmlns:p14="http://schemas.microsoft.com/office/powerpoint/2010/main" val="2270363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信号线</a:t>
            </a:r>
          </a:p>
        </p:txBody>
      </p:sp>
      <p:sp>
        <p:nvSpPr>
          <p:cNvPr id="3" name="内容占位符 2"/>
          <p:cNvSpPr>
            <a:spLocks noGrp="1"/>
          </p:cNvSpPr>
          <p:nvPr>
            <p:ph idx="1"/>
          </p:nvPr>
        </p:nvSpPr>
        <p:spPr/>
        <p:txBody>
          <a:bodyPr>
            <a:normAutofit fontScale="92500"/>
          </a:bodyPr>
          <a:lstStyle/>
          <a:p>
            <a:r>
              <a:rPr lang="zh-CN" altLang="en-US" dirty="0"/>
              <a:t>控制信号线</a:t>
            </a:r>
          </a:p>
          <a:p>
            <a:pPr lvl="1"/>
            <a:r>
              <a:rPr lang="zh-CN" altLang="en-US" dirty="0"/>
              <a:t>由设备控制器向</a:t>
            </a:r>
            <a:r>
              <a:rPr lang="en-US" altLang="zh-CN" dirty="0"/>
              <a:t>I/O</a:t>
            </a:r>
            <a:r>
              <a:rPr lang="zh-CN" altLang="en-US" dirty="0"/>
              <a:t>设备发送控制信号的通路。</a:t>
            </a:r>
            <a:endParaRPr lang="en-US" altLang="zh-CN" dirty="0"/>
          </a:p>
          <a:p>
            <a:pPr lvl="1"/>
            <a:r>
              <a:rPr lang="zh-CN" altLang="en-US" dirty="0"/>
              <a:t>规定了设备将要执行的操作，如读操作</a:t>
            </a:r>
            <a:r>
              <a:rPr lang="en-US" altLang="zh-CN" dirty="0"/>
              <a:t>(</a:t>
            </a:r>
            <a:r>
              <a:rPr lang="zh-CN" altLang="en-US" dirty="0"/>
              <a:t>由设备向控制器传送数据</a:t>
            </a:r>
            <a:r>
              <a:rPr lang="en-US" altLang="zh-CN" dirty="0"/>
              <a:t>)</a:t>
            </a:r>
            <a:r>
              <a:rPr lang="zh-CN" altLang="en-US" dirty="0"/>
              <a:t>或写操作</a:t>
            </a:r>
            <a:r>
              <a:rPr lang="en-US" altLang="zh-CN" dirty="0"/>
              <a:t>(</a:t>
            </a:r>
            <a:r>
              <a:rPr lang="zh-CN" altLang="en-US" dirty="0"/>
              <a:t>从控制器接收数据</a:t>
            </a:r>
            <a:r>
              <a:rPr lang="en-US" altLang="zh-CN" dirty="0"/>
              <a:t>)</a:t>
            </a:r>
            <a:r>
              <a:rPr lang="zh-CN" altLang="en-US" dirty="0"/>
              <a:t> 。</a:t>
            </a:r>
          </a:p>
          <a:p>
            <a:r>
              <a:rPr lang="zh-CN" altLang="en-US" dirty="0"/>
              <a:t>状态信号线</a:t>
            </a:r>
          </a:p>
          <a:p>
            <a:pPr lvl="1"/>
            <a:r>
              <a:rPr lang="zh-CN" altLang="en-US" dirty="0"/>
              <a:t>用于传送指示设备当前状态的信号。</a:t>
            </a:r>
            <a:endParaRPr lang="en-US" altLang="zh-CN" dirty="0"/>
          </a:p>
          <a:p>
            <a:pPr lvl="1"/>
            <a:r>
              <a:rPr lang="zh-CN" altLang="en-US" dirty="0"/>
              <a:t>设备的当前状态有：正在读</a:t>
            </a:r>
            <a:r>
              <a:rPr lang="en-US" altLang="zh-CN" dirty="0"/>
              <a:t>(</a:t>
            </a:r>
            <a:r>
              <a:rPr lang="zh-CN" altLang="en-US" dirty="0"/>
              <a:t>或写</a:t>
            </a:r>
            <a:r>
              <a:rPr lang="en-US" altLang="zh-CN" dirty="0"/>
              <a:t>)</a:t>
            </a:r>
            <a:r>
              <a:rPr lang="zh-CN" altLang="en-US" dirty="0"/>
              <a:t>；设备已读</a:t>
            </a:r>
            <a:r>
              <a:rPr lang="en-US" altLang="zh-CN" dirty="0"/>
              <a:t>(</a:t>
            </a:r>
            <a:r>
              <a:rPr lang="zh-CN" altLang="en-US" dirty="0"/>
              <a:t>写</a:t>
            </a:r>
            <a:r>
              <a:rPr lang="en-US" altLang="zh-CN" dirty="0"/>
              <a:t>)</a:t>
            </a:r>
            <a:r>
              <a:rPr lang="zh-CN" altLang="en-US" dirty="0"/>
              <a:t>完成，准备好新的数据等待传送等。 </a:t>
            </a:r>
          </a:p>
          <a:p>
            <a:endParaRPr lang="zh-CN" altLang="en-US" dirty="0"/>
          </a:p>
        </p:txBody>
      </p:sp>
      <p:sp>
        <p:nvSpPr>
          <p:cNvPr id="4" name="日期占位符 3"/>
          <p:cNvSpPr>
            <a:spLocks noGrp="1"/>
          </p:cNvSpPr>
          <p:nvPr>
            <p:ph type="dt" sz="half" idx="10"/>
          </p:nvPr>
        </p:nvSpPr>
        <p:spPr/>
        <p:txBody>
          <a:bodyPr/>
          <a:lstStyle/>
          <a:p>
            <a:fld id="{F90EC763-C53B-DB42-9E37-46126D255CF4}" type="datetime5">
              <a:t>2020/11/30</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11</a:t>
            </a:fld>
            <a:endParaRPr lang="zh-CN" altLang="en-US"/>
          </a:p>
        </p:txBody>
      </p:sp>
    </p:spTree>
    <p:extLst>
      <p:ext uri="{BB962C8B-B14F-4D97-AF65-F5344CB8AC3E}">
        <p14:creationId xmlns:p14="http://schemas.microsoft.com/office/powerpoint/2010/main" val="2730335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设备控制器的组成</a:t>
            </a:r>
          </a:p>
        </p:txBody>
      </p:sp>
      <p:sp>
        <p:nvSpPr>
          <p:cNvPr id="3" name="内容占位符 2"/>
          <p:cNvSpPr>
            <a:spLocks noGrp="1"/>
          </p:cNvSpPr>
          <p:nvPr>
            <p:ph idx="1"/>
          </p:nvPr>
        </p:nvSpPr>
        <p:spPr/>
        <p:txBody>
          <a:bodyPr/>
          <a:lstStyle/>
          <a:p>
            <a:r>
              <a:rPr lang="zh-CN" altLang="en-US" dirty="0"/>
              <a:t>设备控制器与处理机的接口</a:t>
            </a:r>
          </a:p>
          <a:p>
            <a:r>
              <a:rPr lang="zh-CN" altLang="en-US" dirty="0"/>
              <a:t>设备控制器与设备的接口</a:t>
            </a:r>
          </a:p>
          <a:p>
            <a:r>
              <a:rPr lang="en-US" altLang="zh-CN" dirty="0"/>
              <a:t>I/O</a:t>
            </a:r>
            <a:r>
              <a:rPr lang="zh-CN" altLang="en-US" dirty="0"/>
              <a:t>逻辑</a:t>
            </a:r>
          </a:p>
        </p:txBody>
      </p:sp>
      <p:sp>
        <p:nvSpPr>
          <p:cNvPr id="4" name="日期占位符 3"/>
          <p:cNvSpPr>
            <a:spLocks noGrp="1"/>
          </p:cNvSpPr>
          <p:nvPr>
            <p:ph type="dt" sz="half" idx="10"/>
          </p:nvPr>
        </p:nvSpPr>
        <p:spPr/>
        <p:txBody>
          <a:bodyPr/>
          <a:lstStyle/>
          <a:p>
            <a:fld id="{E94DEB79-EC5E-7242-9DBD-83B43AA07C84}" type="datetime5">
              <a:t>2020/11/30</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12</a:t>
            </a:fld>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2881506348"/>
              </p:ext>
            </p:extLst>
          </p:nvPr>
        </p:nvGraphicFramePr>
        <p:xfrm>
          <a:off x="1501254" y="3032857"/>
          <a:ext cx="7261746" cy="3190521"/>
        </p:xfrm>
        <a:graphic>
          <a:graphicData uri="http://schemas.openxmlformats.org/presentationml/2006/ole">
            <mc:AlternateContent xmlns:mc="http://schemas.openxmlformats.org/markup-compatibility/2006">
              <mc:Choice xmlns:v="urn:schemas-microsoft-com:vml" Requires="v">
                <p:oleObj spid="_x0000_s55442" name="Visio" r:id="rId3" imgW="3919860" imgH="1793216" progId="Visio.Drawing.11">
                  <p:embed/>
                </p:oleObj>
              </mc:Choice>
              <mc:Fallback>
                <p:oleObj name="Visio" r:id="rId3" imgW="3919860" imgH="1793216" progId="Visio.Drawing.11">
                  <p:embed/>
                  <p:pic>
                    <p:nvPicPr>
                      <p:cNvPr id="0" name=""/>
                      <p:cNvPicPr>
                        <a:picLocks noChangeAspect="1" noChangeArrowheads="1"/>
                      </p:cNvPicPr>
                      <p:nvPr/>
                    </p:nvPicPr>
                    <p:blipFill>
                      <a:blip r:embed="rId4"/>
                      <a:srcRect t="3511"/>
                      <a:stretch>
                        <a:fillRect/>
                      </a:stretch>
                    </p:blipFill>
                    <p:spPr bwMode="auto">
                      <a:xfrm>
                        <a:off x="1501254" y="3032857"/>
                        <a:ext cx="7261746" cy="3190521"/>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8865385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设备控制器与处理机的接口</a:t>
            </a:r>
          </a:p>
        </p:txBody>
      </p:sp>
      <p:sp>
        <p:nvSpPr>
          <p:cNvPr id="3" name="内容占位符 2"/>
          <p:cNvSpPr>
            <a:spLocks noGrp="1"/>
          </p:cNvSpPr>
          <p:nvPr>
            <p:ph idx="1"/>
          </p:nvPr>
        </p:nvSpPr>
        <p:spPr/>
        <p:txBody>
          <a:bodyPr>
            <a:normAutofit lnSpcReduction="10000"/>
          </a:bodyPr>
          <a:lstStyle/>
          <a:p>
            <a:r>
              <a:rPr lang="zh-CN" altLang="en-US" dirty="0"/>
              <a:t>实现</a:t>
            </a:r>
            <a:r>
              <a:rPr lang="en-US" altLang="zh-CN" dirty="0"/>
              <a:t>CPU</a:t>
            </a:r>
            <a:r>
              <a:rPr lang="zh-CN" altLang="en-US" dirty="0"/>
              <a:t>与设备控制器之间的通信</a:t>
            </a:r>
            <a:endParaRPr lang="en-US" altLang="zh-CN" dirty="0"/>
          </a:p>
          <a:p>
            <a:pPr lvl="1"/>
            <a:r>
              <a:rPr lang="zh-CN" altLang="en-US" dirty="0"/>
              <a:t>数据线、地址线和控制线</a:t>
            </a:r>
            <a:endParaRPr lang="en-US" altLang="zh-CN" dirty="0"/>
          </a:p>
          <a:p>
            <a:pPr lvl="1"/>
            <a:r>
              <a:rPr lang="zh-CN" altLang="en-US" dirty="0"/>
              <a:t>数据线通常与两类寄存器相连接</a:t>
            </a:r>
            <a:endParaRPr lang="en-US" altLang="zh-CN" dirty="0"/>
          </a:p>
          <a:p>
            <a:pPr lvl="2"/>
            <a:r>
              <a:rPr lang="zh-CN" altLang="en-US" dirty="0"/>
              <a:t>数据寄存器；</a:t>
            </a:r>
            <a:endParaRPr lang="en-US" altLang="zh-CN" dirty="0"/>
          </a:p>
          <a:p>
            <a:pPr lvl="2"/>
            <a:r>
              <a:rPr lang="zh-CN" altLang="en-US" dirty="0"/>
              <a:t>控制</a:t>
            </a:r>
            <a:r>
              <a:rPr lang="en-US" altLang="zh-CN" dirty="0"/>
              <a:t>/</a:t>
            </a:r>
            <a:r>
              <a:rPr lang="zh-CN" altLang="en-US" dirty="0"/>
              <a:t>状态寄存器 </a:t>
            </a:r>
            <a:endParaRPr lang="en-US" altLang="zh-CN" dirty="0"/>
          </a:p>
          <a:p>
            <a:r>
              <a:rPr lang="zh-CN" altLang="en-US" dirty="0"/>
              <a:t>一个设备控制器可连接一个或多个设备</a:t>
            </a:r>
            <a:endParaRPr lang="en-US" altLang="zh-CN" dirty="0"/>
          </a:p>
          <a:p>
            <a:pPr lvl="1"/>
            <a:r>
              <a:rPr lang="zh-CN" altLang="en-US" dirty="0"/>
              <a:t>多个设备接口，一个接口连接一台设备</a:t>
            </a:r>
            <a:endParaRPr lang="en-US" altLang="zh-CN" dirty="0"/>
          </a:p>
          <a:p>
            <a:pPr lvl="1"/>
            <a:r>
              <a:rPr lang="zh-CN" altLang="en-US" dirty="0"/>
              <a:t>数据、控制和状态三种类型的信号</a:t>
            </a:r>
          </a:p>
          <a:p>
            <a:pPr marL="0" indent="0">
              <a:buNone/>
            </a:pPr>
            <a:endParaRPr lang="zh-CN" altLang="en-US" dirty="0"/>
          </a:p>
          <a:p>
            <a:endParaRPr lang="zh-CN" altLang="en-US" dirty="0"/>
          </a:p>
        </p:txBody>
      </p:sp>
      <p:sp>
        <p:nvSpPr>
          <p:cNvPr id="4" name="日期占位符 3"/>
          <p:cNvSpPr>
            <a:spLocks noGrp="1"/>
          </p:cNvSpPr>
          <p:nvPr>
            <p:ph type="dt" sz="half" idx="10"/>
          </p:nvPr>
        </p:nvSpPr>
        <p:spPr/>
        <p:txBody>
          <a:bodyPr/>
          <a:lstStyle/>
          <a:p>
            <a:fld id="{8CBBE2F1-FE11-1D48-ACF8-206B462A4A93}" type="datetime5">
              <a:t>2020/11/30</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13</a:t>
            </a:fld>
            <a:endParaRPr lang="zh-CN" altLang="en-US"/>
          </a:p>
        </p:txBody>
      </p:sp>
    </p:spTree>
    <p:extLst>
      <p:ext uri="{BB962C8B-B14F-4D97-AF65-F5344CB8AC3E}">
        <p14:creationId xmlns:p14="http://schemas.microsoft.com/office/powerpoint/2010/main" val="12106287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I/O</a:t>
            </a:r>
            <a:r>
              <a:rPr lang="zh-CN" altLang="en-US" dirty="0"/>
              <a:t>逻辑</a:t>
            </a:r>
          </a:p>
        </p:txBody>
      </p:sp>
      <p:sp>
        <p:nvSpPr>
          <p:cNvPr id="3" name="内容占位符 2"/>
          <p:cNvSpPr>
            <a:spLocks noGrp="1"/>
          </p:cNvSpPr>
          <p:nvPr>
            <p:ph idx="1"/>
          </p:nvPr>
        </p:nvSpPr>
        <p:spPr/>
        <p:txBody>
          <a:bodyPr>
            <a:normAutofit/>
          </a:bodyPr>
          <a:lstStyle/>
          <a:p>
            <a:r>
              <a:rPr lang="en-US" altLang="zh-CN" dirty="0"/>
              <a:t>I/O</a:t>
            </a:r>
            <a:r>
              <a:rPr lang="zh-CN" altLang="en-US" dirty="0"/>
              <a:t>逻辑用于实现对设备的控制。</a:t>
            </a:r>
            <a:endParaRPr lang="en-US" altLang="zh-CN" dirty="0"/>
          </a:p>
          <a:p>
            <a:pPr lvl="1"/>
            <a:r>
              <a:rPr lang="zh-CN" altLang="en-US" dirty="0"/>
              <a:t>通过一组控制线与处理机交互，处理机利用该逻辑向控制器发送</a:t>
            </a:r>
            <a:r>
              <a:rPr lang="en-US" altLang="zh-CN" dirty="0"/>
              <a:t>I/O</a:t>
            </a:r>
            <a:r>
              <a:rPr lang="zh-CN" altLang="en-US" dirty="0"/>
              <a:t>命令；</a:t>
            </a:r>
            <a:endParaRPr lang="en-US" altLang="zh-CN" dirty="0"/>
          </a:p>
          <a:p>
            <a:r>
              <a:rPr lang="zh-CN" altLang="en-US" dirty="0"/>
              <a:t>每当</a:t>
            </a:r>
            <a:r>
              <a:rPr lang="en-US" altLang="zh-CN" dirty="0"/>
              <a:t>CPU</a:t>
            </a:r>
            <a:r>
              <a:rPr lang="zh-CN" altLang="en-US" dirty="0"/>
              <a:t>要启动一个设备时</a:t>
            </a:r>
            <a:endParaRPr lang="en-US" altLang="zh-CN" dirty="0"/>
          </a:p>
          <a:p>
            <a:pPr lvl="1"/>
            <a:r>
              <a:rPr lang="zh-CN" altLang="en-US" dirty="0"/>
              <a:t>将启动命令发送给控制器；</a:t>
            </a:r>
            <a:endParaRPr lang="en-US" altLang="zh-CN" dirty="0"/>
          </a:p>
          <a:p>
            <a:pPr lvl="1"/>
            <a:r>
              <a:rPr lang="zh-CN" altLang="en-US" dirty="0"/>
              <a:t>同时通过地址线把地址发送给控制器</a:t>
            </a:r>
          </a:p>
        </p:txBody>
      </p:sp>
      <p:sp>
        <p:nvSpPr>
          <p:cNvPr id="4" name="日期占位符 3"/>
          <p:cNvSpPr>
            <a:spLocks noGrp="1"/>
          </p:cNvSpPr>
          <p:nvPr>
            <p:ph type="dt" sz="half" idx="10"/>
          </p:nvPr>
        </p:nvSpPr>
        <p:spPr/>
        <p:txBody>
          <a:bodyPr/>
          <a:lstStyle/>
          <a:p>
            <a:fld id="{9DB8AC64-972B-544C-8247-47DE14F909C1}" type="datetime5">
              <a:t>2020/11/30</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14</a:t>
            </a:fld>
            <a:endParaRPr lang="zh-CN" altLang="en-US"/>
          </a:p>
        </p:txBody>
      </p:sp>
    </p:spTree>
    <p:extLst>
      <p:ext uri="{BB962C8B-B14F-4D97-AF65-F5344CB8AC3E}">
        <p14:creationId xmlns:p14="http://schemas.microsoft.com/office/powerpoint/2010/main" val="1596524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设备控制器</a:t>
            </a:r>
          </a:p>
        </p:txBody>
      </p:sp>
      <p:graphicFrame>
        <p:nvGraphicFramePr>
          <p:cNvPr id="7" name="内容占位符 6"/>
          <p:cNvGraphicFramePr>
            <a:graphicFrameLocks noGrp="1"/>
          </p:cNvGraphicFramePr>
          <p:nvPr>
            <p:ph idx="1"/>
            <p:extLst>
              <p:ext uri="{D42A27DB-BD31-4B8C-83A1-F6EECF244321}">
                <p14:modId xmlns:p14="http://schemas.microsoft.com/office/powerpoint/2010/main" val="1231840923"/>
              </p:ext>
            </p:extLst>
          </p:nvPr>
        </p:nvGraphicFramePr>
        <p:xfrm>
          <a:off x="457200" y="1351127"/>
          <a:ext cx="8468436" cy="48722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日期占位符 3"/>
          <p:cNvSpPr>
            <a:spLocks noGrp="1"/>
          </p:cNvSpPr>
          <p:nvPr>
            <p:ph type="dt" sz="half" idx="10"/>
          </p:nvPr>
        </p:nvSpPr>
        <p:spPr/>
        <p:txBody>
          <a:bodyPr/>
          <a:lstStyle/>
          <a:p>
            <a:fld id="{88A08B71-87E5-304D-8F31-DD5D3E7826DC}" type="datetime5">
              <a:t>2020/11/30</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15</a:t>
            </a:fld>
            <a:endParaRPr lang="zh-CN" altLang="en-US"/>
          </a:p>
        </p:txBody>
      </p:sp>
    </p:spTree>
    <p:extLst>
      <p:ext uri="{BB962C8B-B14F-4D97-AF65-F5344CB8AC3E}">
        <p14:creationId xmlns:p14="http://schemas.microsoft.com/office/powerpoint/2010/main" val="34438756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接收和识别命令</a:t>
            </a:r>
          </a:p>
        </p:txBody>
      </p:sp>
      <p:sp>
        <p:nvSpPr>
          <p:cNvPr id="3" name="内容占位符 2"/>
          <p:cNvSpPr>
            <a:spLocks noGrp="1"/>
          </p:cNvSpPr>
          <p:nvPr>
            <p:ph idx="1"/>
          </p:nvPr>
        </p:nvSpPr>
        <p:spPr/>
        <p:txBody>
          <a:bodyPr>
            <a:normAutofit/>
          </a:bodyPr>
          <a:lstStyle/>
          <a:p>
            <a:r>
              <a:rPr lang="en-US" altLang="zh-CN" dirty="0"/>
              <a:t>CPU</a:t>
            </a:r>
            <a:r>
              <a:rPr lang="zh-CN" altLang="en-US" dirty="0"/>
              <a:t>可以向控制器发送不同的命令，设备控制器应能接收并识别这些命令。</a:t>
            </a:r>
            <a:endParaRPr lang="en-US" altLang="zh-CN" dirty="0"/>
          </a:p>
          <a:p>
            <a:r>
              <a:rPr lang="zh-CN" altLang="en-US" dirty="0"/>
              <a:t>控制器中应具有相应的控制寄存器，用来存放接收的命令和参数，并对所接收的命令进行译码。</a:t>
            </a:r>
            <a:endParaRPr lang="en-US" altLang="zh-CN" dirty="0"/>
          </a:p>
          <a:p>
            <a:pPr lvl="1"/>
            <a:r>
              <a:rPr lang="zh-CN" altLang="en-US" dirty="0"/>
              <a:t>磁盘控制器可以接收</a:t>
            </a:r>
            <a:r>
              <a:rPr lang="en-US" altLang="zh-CN" dirty="0"/>
              <a:t>CPU</a:t>
            </a:r>
            <a:r>
              <a:rPr lang="zh-CN" altLang="en-US" dirty="0"/>
              <a:t>发来的</a:t>
            </a:r>
            <a:r>
              <a:rPr lang="en-US" altLang="zh-CN" dirty="0"/>
              <a:t>Read</a:t>
            </a:r>
            <a:r>
              <a:rPr lang="zh-CN" altLang="en-US" dirty="0"/>
              <a:t>、</a:t>
            </a:r>
            <a:r>
              <a:rPr lang="en-US" altLang="zh-CN" dirty="0"/>
              <a:t>Write</a:t>
            </a:r>
            <a:r>
              <a:rPr lang="zh-CN" altLang="en-US" dirty="0"/>
              <a:t>、</a:t>
            </a:r>
            <a:r>
              <a:rPr lang="en-US" altLang="zh-CN" dirty="0"/>
              <a:t>Format</a:t>
            </a:r>
            <a:r>
              <a:rPr lang="zh-CN" altLang="en-US" dirty="0"/>
              <a:t>等不同的命令，有些命令还带有参数</a:t>
            </a:r>
          </a:p>
        </p:txBody>
      </p:sp>
      <p:sp>
        <p:nvSpPr>
          <p:cNvPr id="4" name="日期占位符 3"/>
          <p:cNvSpPr>
            <a:spLocks noGrp="1"/>
          </p:cNvSpPr>
          <p:nvPr>
            <p:ph type="dt" sz="half" idx="10"/>
          </p:nvPr>
        </p:nvSpPr>
        <p:spPr/>
        <p:txBody>
          <a:bodyPr/>
          <a:lstStyle/>
          <a:p>
            <a:fld id="{7E10C866-A2D2-1944-8C8D-DB48711D6407}" type="datetime5">
              <a:t>2020/11/30</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16</a:t>
            </a:fld>
            <a:endParaRPr lang="zh-CN" altLang="en-US"/>
          </a:p>
        </p:txBody>
      </p:sp>
    </p:spTree>
    <p:extLst>
      <p:ext uri="{BB962C8B-B14F-4D97-AF65-F5344CB8AC3E}">
        <p14:creationId xmlns:p14="http://schemas.microsoft.com/office/powerpoint/2010/main" val="12508199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数据交换</a:t>
            </a:r>
          </a:p>
        </p:txBody>
      </p:sp>
      <p:sp>
        <p:nvSpPr>
          <p:cNvPr id="3" name="内容占位符 2"/>
          <p:cNvSpPr>
            <a:spLocks noGrp="1"/>
          </p:cNvSpPr>
          <p:nvPr>
            <p:ph idx="1"/>
          </p:nvPr>
        </p:nvSpPr>
        <p:spPr/>
        <p:txBody>
          <a:bodyPr>
            <a:normAutofit/>
          </a:bodyPr>
          <a:lstStyle/>
          <a:p>
            <a:r>
              <a:rPr lang="zh-CN" altLang="en-US" dirty="0"/>
              <a:t>实现</a:t>
            </a:r>
            <a:r>
              <a:rPr lang="en-US" altLang="zh-CN" dirty="0"/>
              <a:t>CPU</a:t>
            </a:r>
            <a:r>
              <a:rPr lang="zh-CN" altLang="en-US" dirty="0"/>
              <a:t>与控制器之间、控制器与设备之间的数据交换。</a:t>
            </a:r>
            <a:endParaRPr lang="en-US" altLang="zh-CN" dirty="0"/>
          </a:p>
          <a:p>
            <a:r>
              <a:rPr lang="zh-CN" altLang="en-US" dirty="0"/>
              <a:t>控制器中设置数据寄存器。 </a:t>
            </a:r>
          </a:p>
        </p:txBody>
      </p:sp>
      <p:sp>
        <p:nvSpPr>
          <p:cNvPr id="4" name="日期占位符 3"/>
          <p:cNvSpPr>
            <a:spLocks noGrp="1"/>
          </p:cNvSpPr>
          <p:nvPr>
            <p:ph type="dt" sz="half" idx="10"/>
          </p:nvPr>
        </p:nvSpPr>
        <p:spPr/>
        <p:txBody>
          <a:bodyPr/>
          <a:lstStyle/>
          <a:p>
            <a:fld id="{1F2C8142-96CE-DC4C-94BB-15C8B0C6E1A3}" type="datetime5">
              <a:t>2020/11/30</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17</a:t>
            </a:fld>
            <a:endParaRPr lang="zh-CN" altLang="en-US"/>
          </a:p>
        </p:txBody>
      </p:sp>
    </p:spTree>
    <p:extLst>
      <p:ext uri="{BB962C8B-B14F-4D97-AF65-F5344CB8AC3E}">
        <p14:creationId xmlns:p14="http://schemas.microsoft.com/office/powerpoint/2010/main" val="22911066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标识和报告设备的状态</a:t>
            </a:r>
          </a:p>
        </p:txBody>
      </p:sp>
      <p:sp>
        <p:nvSpPr>
          <p:cNvPr id="3" name="内容占位符 2"/>
          <p:cNvSpPr>
            <a:spLocks noGrp="1"/>
          </p:cNvSpPr>
          <p:nvPr>
            <p:ph idx="1"/>
          </p:nvPr>
        </p:nvSpPr>
        <p:spPr/>
        <p:txBody>
          <a:bodyPr/>
          <a:lstStyle/>
          <a:p>
            <a:r>
              <a:rPr lang="zh-CN" altLang="en-US" dirty="0"/>
              <a:t>控制器记下设备的状态供</a:t>
            </a:r>
            <a:r>
              <a:rPr lang="en-US" altLang="zh-CN" dirty="0"/>
              <a:t>CPU</a:t>
            </a:r>
            <a:r>
              <a:rPr lang="zh-CN" altLang="en-US" dirty="0"/>
              <a:t>了解；</a:t>
            </a:r>
            <a:endParaRPr lang="en-US" altLang="zh-CN" dirty="0"/>
          </a:p>
          <a:p>
            <a:pPr lvl="1"/>
            <a:r>
              <a:rPr lang="zh-CN" altLang="en-US" dirty="0"/>
              <a:t>例如，仅当该设备处于发送就绪状态时，</a:t>
            </a:r>
            <a:r>
              <a:rPr lang="en-US" altLang="zh-CN" dirty="0"/>
              <a:t>CPU</a:t>
            </a:r>
            <a:r>
              <a:rPr lang="zh-CN" altLang="en-US" dirty="0"/>
              <a:t>才能启动控制器从设备中读出数据；</a:t>
            </a:r>
            <a:endParaRPr lang="en-US" altLang="zh-CN" dirty="0"/>
          </a:p>
          <a:p>
            <a:r>
              <a:rPr lang="zh-CN" altLang="en-US" dirty="0"/>
              <a:t>在控制器中应设置状态寄存器。</a:t>
            </a:r>
          </a:p>
        </p:txBody>
      </p:sp>
      <p:sp>
        <p:nvSpPr>
          <p:cNvPr id="4" name="日期占位符 3"/>
          <p:cNvSpPr>
            <a:spLocks noGrp="1"/>
          </p:cNvSpPr>
          <p:nvPr>
            <p:ph type="dt" sz="half" idx="10"/>
          </p:nvPr>
        </p:nvSpPr>
        <p:spPr/>
        <p:txBody>
          <a:bodyPr/>
          <a:lstStyle/>
          <a:p>
            <a:fld id="{777F8F11-7EA6-1643-9DD3-6A4C8B126A5C}" type="datetime5">
              <a:t>2020/11/30</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18</a:t>
            </a:fld>
            <a:endParaRPr lang="zh-CN" altLang="en-US"/>
          </a:p>
        </p:txBody>
      </p:sp>
    </p:spTree>
    <p:extLst>
      <p:ext uri="{BB962C8B-B14F-4D97-AF65-F5344CB8AC3E}">
        <p14:creationId xmlns:p14="http://schemas.microsoft.com/office/powerpoint/2010/main" val="964039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地址识别</a:t>
            </a:r>
          </a:p>
        </p:txBody>
      </p:sp>
      <p:sp>
        <p:nvSpPr>
          <p:cNvPr id="3" name="内容占位符 2"/>
          <p:cNvSpPr>
            <a:spLocks noGrp="1"/>
          </p:cNvSpPr>
          <p:nvPr>
            <p:ph idx="1"/>
          </p:nvPr>
        </p:nvSpPr>
        <p:spPr/>
        <p:txBody>
          <a:bodyPr>
            <a:normAutofit/>
          </a:bodyPr>
          <a:lstStyle/>
          <a:p>
            <a:r>
              <a:rPr lang="zh-CN" altLang="en-US" dirty="0"/>
              <a:t>系统中的每一个设备都有一个地址，而设备控制器必须能够识别它所控制的每个设备的地址。</a:t>
            </a:r>
            <a:endParaRPr lang="en-US" altLang="zh-CN" dirty="0"/>
          </a:p>
        </p:txBody>
      </p:sp>
      <p:sp>
        <p:nvSpPr>
          <p:cNvPr id="4" name="日期占位符 3"/>
          <p:cNvSpPr>
            <a:spLocks noGrp="1"/>
          </p:cNvSpPr>
          <p:nvPr>
            <p:ph type="dt" sz="half" idx="10"/>
          </p:nvPr>
        </p:nvSpPr>
        <p:spPr/>
        <p:txBody>
          <a:bodyPr/>
          <a:lstStyle/>
          <a:p>
            <a:fld id="{97219BD6-B469-C244-BDA5-C891A2E344A6}" type="datetime5">
              <a:t>2020/11/30</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19</a:t>
            </a:fld>
            <a:endParaRPr lang="zh-CN" altLang="en-US"/>
          </a:p>
        </p:txBody>
      </p:sp>
    </p:spTree>
    <p:extLst>
      <p:ext uri="{BB962C8B-B14F-4D97-AF65-F5344CB8AC3E}">
        <p14:creationId xmlns:p14="http://schemas.microsoft.com/office/powerpoint/2010/main" val="3835857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a:t>
            </a:r>
          </a:p>
        </p:txBody>
      </p:sp>
      <p:sp>
        <p:nvSpPr>
          <p:cNvPr id="3" name="内容占位符 2"/>
          <p:cNvSpPr>
            <a:spLocks noGrp="1"/>
          </p:cNvSpPr>
          <p:nvPr>
            <p:ph idx="1"/>
          </p:nvPr>
        </p:nvSpPr>
        <p:spPr/>
        <p:txBody>
          <a:bodyPr/>
          <a:lstStyle/>
          <a:p>
            <a:r>
              <a:rPr lang="en-US" altLang="zh-CN" dirty="0"/>
              <a:t>I/O</a:t>
            </a:r>
            <a:r>
              <a:rPr lang="zh-CN" altLang="en-US" dirty="0"/>
              <a:t>系统</a:t>
            </a:r>
          </a:p>
          <a:p>
            <a:r>
              <a:rPr lang="en-US" altLang="zh-CN" dirty="0"/>
              <a:t>I/O</a:t>
            </a:r>
            <a:r>
              <a:rPr lang="zh-CN" altLang="en-US" dirty="0"/>
              <a:t>控制方式</a:t>
            </a:r>
          </a:p>
          <a:p>
            <a:r>
              <a:rPr lang="zh-CN" altLang="en-US" dirty="0"/>
              <a:t>缓冲管理</a:t>
            </a:r>
          </a:p>
          <a:p>
            <a:r>
              <a:rPr lang="en-US" altLang="zh-CN" dirty="0"/>
              <a:t>I/O</a:t>
            </a:r>
            <a:r>
              <a:rPr lang="zh-CN" altLang="en-US" dirty="0"/>
              <a:t>软件</a:t>
            </a:r>
          </a:p>
          <a:p>
            <a:r>
              <a:rPr lang="zh-CN" altLang="en-US" dirty="0"/>
              <a:t>设备分配</a:t>
            </a:r>
          </a:p>
          <a:p>
            <a:r>
              <a:rPr lang="zh-CN" altLang="en-US" dirty="0"/>
              <a:t>磁盘存储器的管理 </a:t>
            </a:r>
          </a:p>
          <a:p>
            <a:endParaRPr lang="zh-CN" altLang="en-US" dirty="0"/>
          </a:p>
        </p:txBody>
      </p:sp>
      <p:sp>
        <p:nvSpPr>
          <p:cNvPr id="4" name="日期占位符 3"/>
          <p:cNvSpPr>
            <a:spLocks noGrp="1"/>
          </p:cNvSpPr>
          <p:nvPr>
            <p:ph type="dt" sz="half" idx="10"/>
          </p:nvPr>
        </p:nvSpPr>
        <p:spPr/>
        <p:txBody>
          <a:bodyPr/>
          <a:lstStyle/>
          <a:p>
            <a:fld id="{B4DC5084-8D81-C54A-91E4-779CCCF31390}" type="datetime5">
              <a:t>2020/11/30</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2</a:t>
            </a:fld>
            <a:endParaRPr lang="zh-CN" altLang="en-US"/>
          </a:p>
        </p:txBody>
      </p:sp>
    </p:spTree>
    <p:extLst>
      <p:ext uri="{BB962C8B-B14F-4D97-AF65-F5344CB8AC3E}">
        <p14:creationId xmlns:p14="http://schemas.microsoft.com/office/powerpoint/2010/main" val="39690147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数据缓冲</a:t>
            </a:r>
          </a:p>
        </p:txBody>
      </p:sp>
      <p:sp>
        <p:nvSpPr>
          <p:cNvPr id="3" name="内容占位符 2"/>
          <p:cNvSpPr>
            <a:spLocks noGrp="1"/>
          </p:cNvSpPr>
          <p:nvPr>
            <p:ph idx="1"/>
          </p:nvPr>
        </p:nvSpPr>
        <p:spPr/>
        <p:txBody>
          <a:bodyPr>
            <a:normAutofit/>
          </a:bodyPr>
          <a:lstStyle/>
          <a:p>
            <a:r>
              <a:rPr lang="zh-CN" altLang="en-US" dirty="0"/>
              <a:t>由于</a:t>
            </a:r>
            <a:r>
              <a:rPr lang="en-US" altLang="zh-CN" dirty="0"/>
              <a:t>I/O</a:t>
            </a:r>
            <a:r>
              <a:rPr lang="zh-CN" altLang="en-US" dirty="0"/>
              <a:t>设备的速率较低而</a:t>
            </a:r>
            <a:r>
              <a:rPr lang="en-US" altLang="zh-CN" dirty="0"/>
              <a:t>CPU</a:t>
            </a:r>
            <a:r>
              <a:rPr lang="zh-CN" altLang="en-US" dirty="0"/>
              <a:t>和内存的速率很高，需在控制器中须设置缓冲器。</a:t>
            </a:r>
            <a:endParaRPr lang="en-US" altLang="zh-CN" dirty="0"/>
          </a:p>
          <a:p>
            <a:pPr lvl="1"/>
            <a:r>
              <a:rPr lang="zh-CN" altLang="en-US" dirty="0"/>
              <a:t>在输出时，用缓冲器暂存由</a:t>
            </a:r>
            <a:r>
              <a:rPr lang="en-US" altLang="zh-CN" dirty="0"/>
              <a:t>CPU</a:t>
            </a:r>
            <a:r>
              <a:rPr lang="zh-CN" altLang="en-US" dirty="0"/>
              <a:t>高速传来的数据，然后以</a:t>
            </a:r>
            <a:r>
              <a:rPr lang="en-US" altLang="zh-CN" dirty="0"/>
              <a:t>I/O</a:t>
            </a:r>
            <a:r>
              <a:rPr lang="zh-CN" altLang="en-US" dirty="0"/>
              <a:t>设备所具有的速率将缓冲器中的数据传送给</a:t>
            </a:r>
            <a:r>
              <a:rPr lang="en-US" altLang="zh-CN" dirty="0"/>
              <a:t>I/O</a:t>
            </a:r>
            <a:r>
              <a:rPr lang="zh-CN" altLang="en-US" dirty="0"/>
              <a:t>设备；</a:t>
            </a:r>
            <a:endParaRPr lang="en-US" altLang="zh-CN" dirty="0"/>
          </a:p>
          <a:p>
            <a:pPr lvl="1"/>
            <a:r>
              <a:rPr lang="zh-CN" altLang="en-US" dirty="0"/>
              <a:t>在输入时，缓冲器则用于暂存从</a:t>
            </a:r>
            <a:r>
              <a:rPr lang="en-US" altLang="zh-CN" dirty="0"/>
              <a:t>I/O</a:t>
            </a:r>
            <a:r>
              <a:rPr lang="zh-CN" altLang="en-US" dirty="0"/>
              <a:t>设备送来的数据，待接收到一批数据后，再将缓冲器中的数据高速地传送给</a:t>
            </a:r>
            <a:r>
              <a:rPr lang="en-US" altLang="zh-CN" dirty="0"/>
              <a:t>CPU</a:t>
            </a:r>
            <a:r>
              <a:rPr lang="zh-CN" altLang="en-US" dirty="0"/>
              <a:t>。 </a:t>
            </a:r>
          </a:p>
        </p:txBody>
      </p:sp>
      <p:sp>
        <p:nvSpPr>
          <p:cNvPr id="4" name="日期占位符 3"/>
          <p:cNvSpPr>
            <a:spLocks noGrp="1"/>
          </p:cNvSpPr>
          <p:nvPr>
            <p:ph type="dt" sz="half" idx="10"/>
          </p:nvPr>
        </p:nvSpPr>
        <p:spPr/>
        <p:txBody>
          <a:bodyPr/>
          <a:lstStyle/>
          <a:p>
            <a:fld id="{CD8336EA-4EBF-A84F-826B-02B714FCE837}" type="datetime5">
              <a:t>2020/11/30</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20</a:t>
            </a:fld>
            <a:endParaRPr lang="zh-CN" altLang="en-US"/>
          </a:p>
        </p:txBody>
      </p:sp>
    </p:spTree>
    <p:extLst>
      <p:ext uri="{BB962C8B-B14F-4D97-AF65-F5344CB8AC3E}">
        <p14:creationId xmlns:p14="http://schemas.microsoft.com/office/powerpoint/2010/main" val="22617518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差错控制</a:t>
            </a:r>
          </a:p>
        </p:txBody>
      </p:sp>
      <p:sp>
        <p:nvSpPr>
          <p:cNvPr id="3" name="内容占位符 2"/>
          <p:cNvSpPr>
            <a:spLocks noGrp="1"/>
          </p:cNvSpPr>
          <p:nvPr>
            <p:ph idx="1"/>
          </p:nvPr>
        </p:nvSpPr>
        <p:spPr/>
        <p:txBody>
          <a:bodyPr/>
          <a:lstStyle/>
          <a:p>
            <a:r>
              <a:rPr lang="zh-CN" altLang="en-US" dirty="0"/>
              <a:t>对由</a:t>
            </a:r>
            <a:r>
              <a:rPr lang="en-US" altLang="zh-CN" dirty="0"/>
              <a:t>I/O</a:t>
            </a:r>
            <a:r>
              <a:rPr lang="zh-CN" altLang="en-US" dirty="0"/>
              <a:t>设备传送来的数据进行差错检测。</a:t>
            </a:r>
            <a:endParaRPr lang="en-US" altLang="zh-CN" dirty="0"/>
          </a:p>
          <a:p>
            <a:r>
              <a:rPr lang="zh-CN" altLang="en-US" dirty="0"/>
              <a:t>若发现传送中出现错误（通常是将差错检测码置位），则向</a:t>
            </a:r>
            <a:r>
              <a:rPr lang="en-US" altLang="zh-CN" dirty="0"/>
              <a:t>CPU</a:t>
            </a:r>
            <a:r>
              <a:rPr lang="zh-CN" altLang="en-US" dirty="0"/>
              <a:t>报告，</a:t>
            </a:r>
            <a:r>
              <a:rPr lang="en-US" altLang="zh-CN" dirty="0"/>
              <a:t>CPU</a:t>
            </a:r>
            <a:r>
              <a:rPr lang="zh-CN" altLang="en-US" dirty="0"/>
              <a:t>将本次传送来的数据作废，并重新进行一次传送。</a:t>
            </a:r>
          </a:p>
        </p:txBody>
      </p:sp>
      <p:sp>
        <p:nvSpPr>
          <p:cNvPr id="4" name="日期占位符 3"/>
          <p:cNvSpPr>
            <a:spLocks noGrp="1"/>
          </p:cNvSpPr>
          <p:nvPr>
            <p:ph type="dt" sz="half" idx="10"/>
          </p:nvPr>
        </p:nvSpPr>
        <p:spPr/>
        <p:txBody>
          <a:bodyPr/>
          <a:lstStyle/>
          <a:p>
            <a:fld id="{05977A15-865D-F54E-9E0F-70192E928398}" type="datetime5">
              <a:t>2020/11/30</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21</a:t>
            </a:fld>
            <a:endParaRPr lang="zh-CN" altLang="en-US"/>
          </a:p>
        </p:txBody>
      </p:sp>
    </p:spTree>
    <p:extLst>
      <p:ext uri="{BB962C8B-B14F-4D97-AF65-F5344CB8AC3E}">
        <p14:creationId xmlns:p14="http://schemas.microsoft.com/office/powerpoint/2010/main" val="36648192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思考</a:t>
            </a:r>
          </a:p>
        </p:txBody>
      </p:sp>
      <p:sp>
        <p:nvSpPr>
          <p:cNvPr id="3" name="内容占位符 2"/>
          <p:cNvSpPr>
            <a:spLocks noGrp="1"/>
          </p:cNvSpPr>
          <p:nvPr>
            <p:ph idx="1"/>
          </p:nvPr>
        </p:nvSpPr>
        <p:spPr/>
        <p:txBody>
          <a:bodyPr/>
          <a:lstStyle/>
          <a:p>
            <a:r>
              <a:rPr lang="zh-CN" altLang="en-US" dirty="0"/>
              <a:t>设备控制器方案的不足？</a:t>
            </a:r>
            <a:endParaRPr lang="en-US" altLang="zh-CN" dirty="0"/>
          </a:p>
          <a:p>
            <a:pPr lvl="1"/>
            <a:r>
              <a:rPr lang="en-US" altLang="zh-CN" dirty="0"/>
              <a:t>CPU</a:t>
            </a:r>
            <a:endParaRPr lang="zh-CN" altLang="en-US" dirty="0"/>
          </a:p>
        </p:txBody>
      </p:sp>
      <p:sp>
        <p:nvSpPr>
          <p:cNvPr id="4" name="日期占位符 3"/>
          <p:cNvSpPr>
            <a:spLocks noGrp="1"/>
          </p:cNvSpPr>
          <p:nvPr>
            <p:ph type="dt" sz="half" idx="10"/>
          </p:nvPr>
        </p:nvSpPr>
        <p:spPr/>
        <p:txBody>
          <a:bodyPr/>
          <a:lstStyle/>
          <a:p>
            <a:fld id="{C08DA017-0D44-8A48-8B23-B25FE021C06C}" type="datetime5">
              <a:t>2020/11/30</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22</a:t>
            </a:fld>
            <a:endParaRPr lang="zh-CN" altLang="en-US"/>
          </a:p>
        </p:txBody>
      </p:sp>
    </p:spTree>
    <p:extLst>
      <p:ext uri="{BB962C8B-B14F-4D97-AF65-F5344CB8AC3E}">
        <p14:creationId xmlns:p14="http://schemas.microsoft.com/office/powerpoint/2010/main" val="603014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I/O</a:t>
            </a:r>
            <a:r>
              <a:rPr lang="zh-CN" altLang="en-US" dirty="0"/>
              <a:t>通道（</a:t>
            </a:r>
            <a:r>
              <a:rPr lang="en-US" altLang="zh-CN" dirty="0"/>
              <a:t>Channel</a:t>
            </a:r>
            <a:r>
              <a:rPr lang="zh-CN" altLang="en-US" dirty="0"/>
              <a:t>）</a:t>
            </a:r>
          </a:p>
        </p:txBody>
      </p:sp>
      <p:sp>
        <p:nvSpPr>
          <p:cNvPr id="3" name="内容占位符 2"/>
          <p:cNvSpPr>
            <a:spLocks noGrp="1"/>
          </p:cNvSpPr>
          <p:nvPr>
            <p:ph idx="1"/>
          </p:nvPr>
        </p:nvSpPr>
        <p:spPr/>
        <p:txBody>
          <a:bodyPr>
            <a:normAutofit lnSpcReduction="10000"/>
          </a:bodyPr>
          <a:lstStyle/>
          <a:p>
            <a:r>
              <a:rPr lang="zh-CN" altLang="en-US" dirty="0"/>
              <a:t>将</a:t>
            </a:r>
            <a:r>
              <a:rPr lang="en-US" altLang="zh-CN" dirty="0"/>
              <a:t>CPU</a:t>
            </a:r>
            <a:r>
              <a:rPr lang="zh-CN" altLang="en-US" dirty="0"/>
              <a:t>从设备控制器中解脱出来</a:t>
            </a:r>
            <a:endParaRPr lang="en-US" altLang="zh-CN" dirty="0"/>
          </a:p>
          <a:p>
            <a:r>
              <a:rPr lang="zh-CN" altLang="en-US" dirty="0"/>
              <a:t>一种特殊的处理机，具有执行</a:t>
            </a:r>
            <a:r>
              <a:rPr lang="en-US" altLang="zh-CN" dirty="0"/>
              <a:t>I/O</a:t>
            </a:r>
            <a:r>
              <a:rPr lang="zh-CN" altLang="en-US" dirty="0"/>
              <a:t>指令的能力，通过执行通道程序来控制</a:t>
            </a:r>
            <a:r>
              <a:rPr lang="en-US" altLang="zh-CN" dirty="0"/>
              <a:t>I/O</a:t>
            </a:r>
            <a:r>
              <a:rPr lang="zh-CN" altLang="en-US" dirty="0"/>
              <a:t>操作。</a:t>
            </a:r>
            <a:endParaRPr lang="en-US" altLang="zh-CN" dirty="0"/>
          </a:p>
          <a:p>
            <a:r>
              <a:rPr lang="zh-CN" altLang="en-US" dirty="0"/>
              <a:t>与一般的处理机不同</a:t>
            </a:r>
            <a:endParaRPr lang="en-US" altLang="zh-CN" dirty="0"/>
          </a:p>
          <a:p>
            <a:pPr lvl="1"/>
            <a:r>
              <a:rPr lang="zh-CN" altLang="en-US" dirty="0"/>
              <a:t>指令类型单一。由于通道硬件比较简单，其所能执行的命令主要局限于与</a:t>
            </a:r>
            <a:r>
              <a:rPr lang="en-US" altLang="zh-CN" dirty="0"/>
              <a:t>I/O</a:t>
            </a:r>
            <a:r>
              <a:rPr lang="zh-CN" altLang="en-US" dirty="0"/>
              <a:t>操作有关的指令；</a:t>
            </a:r>
            <a:endParaRPr lang="en-US" altLang="zh-CN" dirty="0"/>
          </a:p>
          <a:p>
            <a:pPr lvl="1"/>
            <a:r>
              <a:rPr lang="zh-CN" altLang="en-US" dirty="0"/>
              <a:t>通道没有自己的内存。通道所执行的通道程序放在主机内存中。 </a:t>
            </a:r>
          </a:p>
          <a:p>
            <a:endParaRPr lang="zh-CN" altLang="en-US" dirty="0"/>
          </a:p>
        </p:txBody>
      </p:sp>
      <p:sp>
        <p:nvSpPr>
          <p:cNvPr id="4" name="日期占位符 3"/>
          <p:cNvSpPr>
            <a:spLocks noGrp="1"/>
          </p:cNvSpPr>
          <p:nvPr>
            <p:ph type="dt" sz="half" idx="10"/>
          </p:nvPr>
        </p:nvSpPr>
        <p:spPr/>
        <p:txBody>
          <a:bodyPr/>
          <a:lstStyle/>
          <a:p>
            <a:fld id="{BBABE465-2A39-6344-A252-16738B0B2047}" type="datetime5">
              <a:t>2020/11/30</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23</a:t>
            </a:fld>
            <a:endParaRPr lang="zh-CN" altLang="en-US"/>
          </a:p>
        </p:txBody>
      </p:sp>
    </p:spTree>
    <p:extLst>
      <p:ext uri="{BB962C8B-B14F-4D97-AF65-F5344CB8AC3E}">
        <p14:creationId xmlns:p14="http://schemas.microsoft.com/office/powerpoint/2010/main" val="23183625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通道类型</a:t>
            </a:r>
            <a:endParaRPr lang="zh-CN" altLang="en-US" dirty="0"/>
          </a:p>
        </p:txBody>
      </p:sp>
      <p:graphicFrame>
        <p:nvGraphicFramePr>
          <p:cNvPr id="7" name="内容占位符 6"/>
          <p:cNvGraphicFramePr>
            <a:graphicFrameLocks noGrp="1"/>
          </p:cNvGraphicFramePr>
          <p:nvPr>
            <p:ph idx="1"/>
            <p:extLst>
              <p:ext uri="{D42A27DB-BD31-4B8C-83A1-F6EECF244321}">
                <p14:modId xmlns:p14="http://schemas.microsoft.com/office/powerpoint/2010/main" val="3299238857"/>
              </p:ext>
            </p:extLst>
          </p:nvPr>
        </p:nvGraphicFramePr>
        <p:xfrm>
          <a:off x="457200" y="1350963"/>
          <a:ext cx="8229600" cy="48720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日期占位符 3"/>
          <p:cNvSpPr>
            <a:spLocks noGrp="1"/>
          </p:cNvSpPr>
          <p:nvPr>
            <p:ph type="dt" sz="half" idx="10"/>
          </p:nvPr>
        </p:nvSpPr>
        <p:spPr/>
        <p:txBody>
          <a:bodyPr/>
          <a:lstStyle/>
          <a:p>
            <a:fld id="{FE8454D2-F35D-2D4B-AF67-85E1E328413D}" type="datetime5">
              <a:t>2020/11/30</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pPr/>
              <a:t>24</a:t>
            </a:fld>
            <a:endParaRPr lang="zh-CN" altLang="en-US"/>
          </a:p>
        </p:txBody>
      </p:sp>
    </p:spTree>
    <p:extLst>
      <p:ext uri="{BB962C8B-B14F-4D97-AF65-F5344CB8AC3E}">
        <p14:creationId xmlns:p14="http://schemas.microsoft.com/office/powerpoint/2010/main" val="14687697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字节多路通道</a:t>
            </a:r>
          </a:p>
        </p:txBody>
      </p:sp>
      <p:sp>
        <p:nvSpPr>
          <p:cNvPr id="3" name="内容占位符 2"/>
          <p:cNvSpPr>
            <a:spLocks noGrp="1"/>
          </p:cNvSpPr>
          <p:nvPr>
            <p:ph idx="1"/>
          </p:nvPr>
        </p:nvSpPr>
        <p:spPr/>
        <p:txBody>
          <a:bodyPr>
            <a:normAutofit fontScale="92500" lnSpcReduction="10000"/>
          </a:bodyPr>
          <a:lstStyle/>
          <a:p>
            <a:r>
              <a:rPr lang="zh-CN" altLang="en-US" dirty="0"/>
              <a:t>按字节交叉方式工作的通道。</a:t>
            </a:r>
            <a:endParaRPr lang="en-US" altLang="zh-CN" dirty="0"/>
          </a:p>
          <a:p>
            <a:r>
              <a:rPr lang="zh-CN" altLang="en-US" dirty="0"/>
              <a:t>通常含有</a:t>
            </a:r>
            <a:r>
              <a:rPr lang="zh-CN" altLang="en-US" dirty="0">
                <a:solidFill>
                  <a:srgbClr val="C00000"/>
                </a:solidFill>
              </a:rPr>
              <a:t>许多非分配型子</a:t>
            </a:r>
            <a:r>
              <a:rPr lang="zh-CN" altLang="en-US" dirty="0"/>
              <a:t>通道，其数量可从几十到数百个，每一个子通道连接一台</a:t>
            </a:r>
            <a:r>
              <a:rPr lang="en-US" altLang="zh-CN" dirty="0"/>
              <a:t>I/O</a:t>
            </a:r>
            <a:r>
              <a:rPr lang="zh-CN" altLang="en-US" dirty="0"/>
              <a:t>设备，并控制该设备的</a:t>
            </a:r>
            <a:r>
              <a:rPr lang="en-US" altLang="zh-CN" dirty="0"/>
              <a:t>I/O</a:t>
            </a:r>
            <a:r>
              <a:rPr lang="zh-CN" altLang="en-US" dirty="0"/>
              <a:t>操作。</a:t>
            </a:r>
            <a:endParaRPr lang="en-US" altLang="zh-CN" dirty="0"/>
          </a:p>
          <a:p>
            <a:r>
              <a:rPr lang="zh-CN" altLang="en-US" dirty="0"/>
              <a:t>子通道按时间片轮转方式共享主通道。</a:t>
            </a:r>
            <a:endParaRPr lang="en-US" altLang="zh-CN" dirty="0"/>
          </a:p>
          <a:p>
            <a:r>
              <a:rPr lang="zh-CN" altLang="en-US" dirty="0"/>
              <a:t>若扫描每个子通道的速率足够快，而连接到子通道上的设备的速率不太高时，便不致丢失信息。 </a:t>
            </a:r>
          </a:p>
          <a:p>
            <a:endParaRPr lang="zh-CN" altLang="en-US" dirty="0"/>
          </a:p>
        </p:txBody>
      </p:sp>
      <p:sp>
        <p:nvSpPr>
          <p:cNvPr id="4" name="日期占位符 3"/>
          <p:cNvSpPr>
            <a:spLocks noGrp="1"/>
          </p:cNvSpPr>
          <p:nvPr>
            <p:ph type="dt" sz="half" idx="10"/>
          </p:nvPr>
        </p:nvSpPr>
        <p:spPr/>
        <p:txBody>
          <a:bodyPr/>
          <a:lstStyle/>
          <a:p>
            <a:fld id="{4D2EEDCE-BC8A-8F43-9C1F-5F5DE9AC9C56}" type="datetime5">
              <a:t>2020/11/30</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25</a:t>
            </a:fld>
            <a:endParaRPr lang="zh-CN" altLang="en-US"/>
          </a:p>
        </p:txBody>
      </p:sp>
    </p:spTree>
    <p:extLst>
      <p:ext uri="{BB962C8B-B14F-4D97-AF65-F5344CB8AC3E}">
        <p14:creationId xmlns:p14="http://schemas.microsoft.com/office/powerpoint/2010/main" val="40316571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实例</a:t>
            </a:r>
          </a:p>
        </p:txBody>
      </p:sp>
      <p:sp>
        <p:nvSpPr>
          <p:cNvPr id="3" name="内容占位符 2"/>
          <p:cNvSpPr>
            <a:spLocks noGrp="1"/>
          </p:cNvSpPr>
          <p:nvPr>
            <p:ph idx="1"/>
          </p:nvPr>
        </p:nvSpPr>
        <p:spPr>
          <a:xfrm>
            <a:off x="457200" y="1351127"/>
            <a:ext cx="8229600" cy="2306473"/>
          </a:xfrm>
        </p:spPr>
        <p:txBody>
          <a:bodyPr>
            <a:normAutofit fontScale="62500" lnSpcReduction="20000"/>
          </a:bodyPr>
          <a:lstStyle/>
          <a:p>
            <a:r>
              <a:rPr lang="zh-CN" altLang="en-US" dirty="0"/>
              <a:t>子通道</a:t>
            </a:r>
            <a:r>
              <a:rPr lang="en-US" altLang="zh-CN" dirty="0"/>
              <a:t>A</a:t>
            </a:r>
            <a:r>
              <a:rPr lang="zh-CN" altLang="en-US" dirty="0"/>
              <a:t>，</a:t>
            </a:r>
            <a:r>
              <a:rPr lang="en-US" altLang="zh-CN" dirty="0"/>
              <a:t>B</a:t>
            </a:r>
            <a:r>
              <a:rPr lang="zh-CN" altLang="en-US" dirty="0"/>
              <a:t>，</a:t>
            </a:r>
            <a:r>
              <a:rPr lang="en-US" altLang="zh-CN" dirty="0"/>
              <a:t>C</a:t>
            </a:r>
            <a:r>
              <a:rPr lang="zh-CN" altLang="en-US" dirty="0"/>
              <a:t>，</a:t>
            </a:r>
            <a:r>
              <a:rPr lang="en-US" altLang="zh-CN" dirty="0"/>
              <a:t>D</a:t>
            </a:r>
            <a:r>
              <a:rPr lang="zh-CN" altLang="en-US" dirty="0"/>
              <a:t>，</a:t>
            </a:r>
            <a:r>
              <a:rPr lang="en-US" altLang="zh-CN" dirty="0"/>
              <a:t>E</a:t>
            </a:r>
            <a:r>
              <a:rPr lang="zh-CN" altLang="en-US" dirty="0"/>
              <a:t>，</a:t>
            </a:r>
            <a:r>
              <a:rPr lang="en-US" altLang="zh-CN" dirty="0"/>
              <a:t>…</a:t>
            </a:r>
            <a:r>
              <a:rPr lang="zh-CN" altLang="en-US" dirty="0"/>
              <a:t>，</a:t>
            </a:r>
            <a:r>
              <a:rPr lang="en-US" altLang="zh-CN" dirty="0"/>
              <a:t>N</a:t>
            </a:r>
            <a:r>
              <a:rPr lang="zh-CN" altLang="en-US" dirty="0"/>
              <a:t>，分别通过控制器各与一台设备相连。</a:t>
            </a:r>
            <a:endParaRPr lang="en-US" altLang="zh-CN" dirty="0"/>
          </a:p>
          <a:p>
            <a:r>
              <a:rPr lang="zh-CN" altLang="en-US" dirty="0"/>
              <a:t>假定这些设备的速率相近，且同时向主机传送数据。</a:t>
            </a:r>
            <a:endParaRPr lang="en-US" altLang="zh-CN" dirty="0"/>
          </a:p>
          <a:p>
            <a:r>
              <a:rPr lang="zh-CN" altLang="en-US" dirty="0"/>
              <a:t>设备</a:t>
            </a:r>
            <a:r>
              <a:rPr lang="en-US" altLang="zh-CN" dirty="0"/>
              <a:t>A</a:t>
            </a:r>
            <a:r>
              <a:rPr lang="zh-CN" altLang="en-US" dirty="0"/>
              <a:t>所传送的数据流为</a:t>
            </a:r>
            <a:r>
              <a:rPr lang="en-US" altLang="zh-CN" dirty="0"/>
              <a:t>A</a:t>
            </a:r>
            <a:r>
              <a:rPr lang="en-US" altLang="zh-CN" baseline="-25000" dirty="0"/>
              <a:t>1</a:t>
            </a:r>
            <a:r>
              <a:rPr lang="en-US" altLang="zh-CN" dirty="0"/>
              <a:t>A</a:t>
            </a:r>
            <a:r>
              <a:rPr lang="en-US" altLang="zh-CN" baseline="-25000" dirty="0"/>
              <a:t>2</a:t>
            </a:r>
            <a:r>
              <a:rPr lang="en-US" altLang="zh-CN" dirty="0"/>
              <a:t>A</a:t>
            </a:r>
            <a:r>
              <a:rPr lang="en-US" altLang="zh-CN" baseline="-25000" dirty="0"/>
              <a:t>3</a:t>
            </a:r>
            <a:r>
              <a:rPr lang="en-US" altLang="zh-CN" dirty="0"/>
              <a:t>…</a:t>
            </a:r>
            <a:r>
              <a:rPr lang="zh-CN" altLang="en-US" dirty="0"/>
              <a:t>；设备</a:t>
            </a:r>
            <a:r>
              <a:rPr lang="en-US" altLang="zh-CN" dirty="0"/>
              <a:t>B</a:t>
            </a:r>
            <a:r>
              <a:rPr lang="zh-CN" altLang="en-US" dirty="0"/>
              <a:t>所传送的数据流为</a:t>
            </a:r>
            <a:r>
              <a:rPr lang="en-US" altLang="zh-CN" dirty="0"/>
              <a:t>B</a:t>
            </a:r>
            <a:r>
              <a:rPr lang="en-US" altLang="zh-CN" baseline="-25000" dirty="0"/>
              <a:t>1</a:t>
            </a:r>
            <a:r>
              <a:rPr lang="en-US" altLang="zh-CN" dirty="0"/>
              <a:t>B</a:t>
            </a:r>
            <a:r>
              <a:rPr lang="en-US" altLang="zh-CN" baseline="-25000" dirty="0"/>
              <a:t>2</a:t>
            </a:r>
            <a:r>
              <a:rPr lang="en-US" altLang="zh-CN" dirty="0"/>
              <a:t>B</a:t>
            </a:r>
            <a:r>
              <a:rPr lang="en-US" altLang="zh-CN" baseline="-25000" dirty="0"/>
              <a:t>3</a:t>
            </a:r>
            <a:r>
              <a:rPr lang="en-US" altLang="zh-CN" dirty="0"/>
              <a:t>…</a:t>
            </a:r>
          </a:p>
          <a:p>
            <a:r>
              <a:rPr lang="zh-CN" altLang="en-US" dirty="0"/>
              <a:t>这些数据流合成后</a:t>
            </a:r>
            <a:r>
              <a:rPr lang="en-US" altLang="zh-CN" dirty="0"/>
              <a:t>(</a:t>
            </a:r>
            <a:r>
              <a:rPr lang="zh-CN" altLang="en-US" dirty="0"/>
              <a:t>通过主通道</a:t>
            </a:r>
            <a:r>
              <a:rPr lang="en-US" altLang="zh-CN" dirty="0"/>
              <a:t>)</a:t>
            </a:r>
            <a:r>
              <a:rPr lang="zh-CN" altLang="en-US" dirty="0"/>
              <a:t>送往主机的数据流为</a:t>
            </a:r>
            <a:r>
              <a:rPr lang="en-US" altLang="zh-CN" dirty="0"/>
              <a:t>A</a:t>
            </a:r>
            <a:r>
              <a:rPr lang="en-US" altLang="zh-CN" baseline="-25000" dirty="0"/>
              <a:t>1</a:t>
            </a:r>
            <a:r>
              <a:rPr lang="en-US" altLang="zh-CN" dirty="0"/>
              <a:t>B</a:t>
            </a:r>
            <a:r>
              <a:rPr lang="en-US" altLang="zh-CN" baseline="-25000" dirty="0"/>
              <a:t>1</a:t>
            </a:r>
            <a:r>
              <a:rPr lang="en-US" altLang="zh-CN" dirty="0"/>
              <a:t>C</a:t>
            </a:r>
            <a:r>
              <a:rPr lang="en-US" altLang="zh-CN" baseline="-25000" dirty="0"/>
              <a:t>1</a:t>
            </a:r>
            <a:r>
              <a:rPr lang="en-US" altLang="zh-CN" dirty="0"/>
              <a:t>D</a:t>
            </a:r>
            <a:r>
              <a:rPr lang="en-US" altLang="zh-CN" baseline="-25000" dirty="0"/>
              <a:t>1</a:t>
            </a:r>
            <a:r>
              <a:rPr lang="en-US" altLang="zh-CN" dirty="0"/>
              <a:t> …A</a:t>
            </a:r>
            <a:r>
              <a:rPr lang="en-US" altLang="zh-CN" baseline="-25000" dirty="0"/>
              <a:t>2</a:t>
            </a:r>
            <a:r>
              <a:rPr lang="en-US" altLang="zh-CN" dirty="0"/>
              <a:t>B</a:t>
            </a:r>
            <a:r>
              <a:rPr lang="en-US" altLang="zh-CN" baseline="-25000" dirty="0"/>
              <a:t>2</a:t>
            </a:r>
            <a:r>
              <a:rPr lang="en-US" altLang="zh-CN" dirty="0"/>
              <a:t>C</a:t>
            </a:r>
            <a:r>
              <a:rPr lang="en-US" altLang="zh-CN" baseline="-25000" dirty="0"/>
              <a:t>2</a:t>
            </a:r>
            <a:r>
              <a:rPr lang="en-US" altLang="zh-CN" dirty="0"/>
              <a:t>D</a:t>
            </a:r>
            <a:r>
              <a:rPr lang="en-US" altLang="zh-CN" baseline="-25000" dirty="0"/>
              <a:t>2</a:t>
            </a:r>
            <a:r>
              <a:rPr lang="en-US" altLang="zh-CN" dirty="0"/>
              <a:t> … A</a:t>
            </a:r>
            <a:r>
              <a:rPr lang="en-US" altLang="zh-CN" baseline="-25000" dirty="0"/>
              <a:t>3</a:t>
            </a:r>
            <a:r>
              <a:rPr lang="en-US" altLang="zh-CN" dirty="0"/>
              <a:t>B</a:t>
            </a:r>
            <a:r>
              <a:rPr lang="en-US" altLang="zh-CN" baseline="-25000" dirty="0"/>
              <a:t>3</a:t>
            </a:r>
            <a:r>
              <a:rPr lang="en-US" altLang="zh-CN" dirty="0"/>
              <a:t>C</a:t>
            </a:r>
            <a:r>
              <a:rPr lang="en-US" altLang="zh-CN" baseline="-25000" dirty="0"/>
              <a:t>3</a:t>
            </a:r>
            <a:r>
              <a:rPr lang="en-US" altLang="zh-CN" dirty="0"/>
              <a:t>D</a:t>
            </a:r>
            <a:r>
              <a:rPr lang="en-US" altLang="zh-CN" baseline="-25000" dirty="0"/>
              <a:t>3</a:t>
            </a:r>
            <a:r>
              <a:rPr lang="en-US" altLang="zh-CN" dirty="0"/>
              <a:t> …</a:t>
            </a:r>
            <a:endParaRPr lang="zh-CN" altLang="en-US" dirty="0"/>
          </a:p>
          <a:p>
            <a:endParaRPr lang="zh-CN" altLang="en-US" dirty="0"/>
          </a:p>
        </p:txBody>
      </p:sp>
      <p:sp>
        <p:nvSpPr>
          <p:cNvPr id="4" name="日期占位符 3"/>
          <p:cNvSpPr>
            <a:spLocks noGrp="1"/>
          </p:cNvSpPr>
          <p:nvPr>
            <p:ph type="dt" sz="half" idx="10"/>
          </p:nvPr>
        </p:nvSpPr>
        <p:spPr/>
        <p:txBody>
          <a:bodyPr/>
          <a:lstStyle/>
          <a:p>
            <a:fld id="{60EDB04A-7024-9E42-BA4D-9144DFEF4391}" type="datetime5">
              <a:t>2020/11/30</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26</a:t>
            </a:fld>
            <a:endParaRPr lang="zh-CN" altLang="en-US"/>
          </a:p>
        </p:txBody>
      </p:sp>
      <p:graphicFrame>
        <p:nvGraphicFramePr>
          <p:cNvPr id="7" name="对象 6">
            <a:extLst>
              <a:ext uri="{FF2B5EF4-FFF2-40B4-BE49-F238E27FC236}">
                <a16:creationId xmlns:a16="http://schemas.microsoft.com/office/drawing/2014/main" id="{09E8827C-024C-5045-AC73-5CEFF86754C0}"/>
              </a:ext>
            </a:extLst>
          </p:cNvPr>
          <p:cNvGraphicFramePr>
            <a:graphicFrameLocks noChangeAspect="1"/>
          </p:cNvGraphicFramePr>
          <p:nvPr>
            <p:extLst>
              <p:ext uri="{D42A27DB-BD31-4B8C-83A1-F6EECF244321}">
                <p14:modId xmlns:p14="http://schemas.microsoft.com/office/powerpoint/2010/main" val="1379367467"/>
              </p:ext>
            </p:extLst>
          </p:nvPr>
        </p:nvGraphicFramePr>
        <p:xfrm>
          <a:off x="457200" y="3864049"/>
          <a:ext cx="7429500" cy="2563564"/>
        </p:xfrm>
        <a:graphic>
          <a:graphicData uri="http://schemas.openxmlformats.org/presentationml/2006/ole">
            <mc:AlternateContent xmlns:mc="http://schemas.openxmlformats.org/markup-compatibility/2006">
              <mc:Choice xmlns:v="urn:schemas-microsoft-com:vml" Requires="v">
                <p:oleObj spid="_x0000_s77851" name="Visio" r:id="rId3" imgW="4133160" imgH="1433063" progId="Visio.Drawing.11">
                  <p:embed/>
                </p:oleObj>
              </mc:Choice>
              <mc:Fallback>
                <p:oleObj name="Visio" r:id="rId3" imgW="4133160" imgH="1433063" progId="Visio.Drawing.11">
                  <p:embed/>
                  <p:pic>
                    <p:nvPicPr>
                      <p:cNvPr id="7" name="对象 6"/>
                      <p:cNvPicPr>
                        <a:picLocks noChangeAspect="1" noChangeArrowheads="1"/>
                      </p:cNvPicPr>
                      <p:nvPr/>
                    </p:nvPicPr>
                    <p:blipFill>
                      <a:blip r:embed="rId4"/>
                      <a:srcRect/>
                      <a:stretch>
                        <a:fillRect/>
                      </a:stretch>
                    </p:blipFill>
                    <p:spPr bwMode="auto">
                      <a:xfrm>
                        <a:off x="457200" y="3864049"/>
                        <a:ext cx="7429500" cy="2563564"/>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2145132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dirty="0"/>
              <a:t>数组选择通道</a:t>
            </a:r>
          </a:p>
        </p:txBody>
      </p:sp>
      <p:sp>
        <p:nvSpPr>
          <p:cNvPr id="6" name="内容占位符 5"/>
          <p:cNvSpPr>
            <a:spLocks noGrp="1"/>
          </p:cNvSpPr>
          <p:nvPr>
            <p:ph idx="1"/>
          </p:nvPr>
        </p:nvSpPr>
        <p:spPr/>
        <p:txBody>
          <a:bodyPr>
            <a:normAutofit fontScale="85000" lnSpcReduction="10000"/>
          </a:bodyPr>
          <a:lstStyle/>
          <a:p>
            <a:r>
              <a:rPr lang="zh-CN" altLang="en-US" dirty="0"/>
              <a:t>字节多路通道不适于连接高速设备</a:t>
            </a:r>
            <a:r>
              <a:rPr lang="en-US" altLang="zh-CN" dirty="0">
                <a:sym typeface="Wingdings" pitchFamily="2" charset="2"/>
              </a:rPr>
              <a:t></a:t>
            </a:r>
            <a:r>
              <a:rPr lang="zh-CN" altLang="en-US" dirty="0"/>
              <a:t>按数组方式进行数据传送的</a:t>
            </a:r>
            <a:r>
              <a:rPr lang="zh-CN" altLang="en-US" dirty="0">
                <a:solidFill>
                  <a:schemeClr val="accent2"/>
                </a:solidFill>
              </a:rPr>
              <a:t>数组选择通道</a:t>
            </a:r>
            <a:r>
              <a:rPr lang="zh-CN" altLang="en-US" dirty="0"/>
              <a:t>。</a:t>
            </a:r>
            <a:endParaRPr lang="en-US" altLang="zh-CN" dirty="0"/>
          </a:p>
          <a:p>
            <a:r>
              <a:rPr lang="zh-CN" altLang="en-US" dirty="0"/>
              <a:t>连接多台高速设备，但只含有</a:t>
            </a:r>
            <a:r>
              <a:rPr lang="zh-CN" altLang="en-US" dirty="0">
                <a:solidFill>
                  <a:srgbClr val="C00000"/>
                </a:solidFill>
              </a:rPr>
              <a:t>一个分配型</a:t>
            </a:r>
            <a:r>
              <a:rPr lang="zh-CN" altLang="en-US" dirty="0"/>
              <a:t>子通道</a:t>
            </a:r>
            <a:endParaRPr lang="en-US" altLang="zh-CN" dirty="0"/>
          </a:p>
          <a:p>
            <a:r>
              <a:rPr lang="zh-CN" altLang="en-US" dirty="0"/>
              <a:t>在一段时间内只能执行一道通道程序，控制一台设备进行数据传送</a:t>
            </a:r>
            <a:r>
              <a:rPr lang="en-US" altLang="zh-CN" dirty="0">
                <a:sym typeface="Wingdings" pitchFamily="2" charset="2"/>
              </a:rPr>
              <a:t></a:t>
            </a:r>
            <a:r>
              <a:rPr lang="zh-CN" altLang="en-US" dirty="0"/>
              <a:t>当某台设备占用了该通道后，便一直由它独占，即使是它无数据传送，通道被闲置，也不允许其它设备使用该通道，直至该设备传送完毕释放该通道。</a:t>
            </a:r>
            <a:endParaRPr lang="en-US" altLang="zh-CN" dirty="0"/>
          </a:p>
          <a:p>
            <a:r>
              <a:rPr lang="zh-CN" altLang="en-US" dirty="0"/>
              <a:t>通道利用率低。 </a:t>
            </a:r>
          </a:p>
          <a:p>
            <a:endParaRPr lang="zh-CN" altLang="en-US" dirty="0"/>
          </a:p>
        </p:txBody>
      </p:sp>
      <p:sp>
        <p:nvSpPr>
          <p:cNvPr id="2" name="日期占位符 1"/>
          <p:cNvSpPr>
            <a:spLocks noGrp="1"/>
          </p:cNvSpPr>
          <p:nvPr>
            <p:ph type="dt" sz="half" idx="10"/>
          </p:nvPr>
        </p:nvSpPr>
        <p:spPr/>
        <p:txBody>
          <a:bodyPr/>
          <a:lstStyle/>
          <a:p>
            <a:fld id="{65C9330F-288B-D34F-84D5-88AFA92D0870}" type="datetime5">
              <a:t>2020/11/30</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27</a:t>
            </a:fld>
            <a:endParaRPr lang="zh-CN" altLang="en-US"/>
          </a:p>
        </p:txBody>
      </p:sp>
    </p:spTree>
    <p:extLst>
      <p:ext uri="{BB962C8B-B14F-4D97-AF65-F5344CB8AC3E}">
        <p14:creationId xmlns:p14="http://schemas.microsoft.com/office/powerpoint/2010/main" val="9113495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数组多路通道</a:t>
            </a:r>
          </a:p>
        </p:txBody>
      </p:sp>
      <p:sp>
        <p:nvSpPr>
          <p:cNvPr id="3" name="内容占位符 2"/>
          <p:cNvSpPr>
            <a:spLocks noGrp="1"/>
          </p:cNvSpPr>
          <p:nvPr>
            <p:ph idx="1"/>
          </p:nvPr>
        </p:nvSpPr>
        <p:spPr/>
        <p:txBody>
          <a:bodyPr>
            <a:normAutofit/>
          </a:bodyPr>
          <a:lstStyle/>
          <a:p>
            <a:r>
              <a:rPr lang="zh-CN" altLang="en-US" dirty="0"/>
              <a:t>数组多路通道：数组选择通道传输速率高和字节多路通道能使各子通道分时并行操作的优点相结合而形成。</a:t>
            </a:r>
            <a:endParaRPr lang="en-US" altLang="zh-CN" dirty="0"/>
          </a:p>
          <a:p>
            <a:r>
              <a:rPr lang="zh-CN" altLang="en-US" dirty="0"/>
              <a:t>含有多个非分配型子通道</a:t>
            </a:r>
            <a:endParaRPr lang="en-US" altLang="zh-CN" dirty="0"/>
          </a:p>
          <a:p>
            <a:r>
              <a:rPr lang="zh-CN" altLang="en-US" dirty="0"/>
              <a:t>被广泛地用于连接多台高、中速的外围设备。 </a:t>
            </a:r>
          </a:p>
          <a:p>
            <a:endParaRPr lang="zh-CN" altLang="en-US" dirty="0"/>
          </a:p>
        </p:txBody>
      </p:sp>
      <p:sp>
        <p:nvSpPr>
          <p:cNvPr id="4" name="日期占位符 3"/>
          <p:cNvSpPr>
            <a:spLocks noGrp="1"/>
          </p:cNvSpPr>
          <p:nvPr>
            <p:ph type="dt" sz="half" idx="10"/>
          </p:nvPr>
        </p:nvSpPr>
        <p:spPr/>
        <p:txBody>
          <a:bodyPr/>
          <a:lstStyle/>
          <a:p>
            <a:fld id="{815678C0-82FA-9449-8B0B-F0864D2070FA}" type="datetime5">
              <a:t>2020/11/30</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28</a:t>
            </a:fld>
            <a:endParaRPr lang="zh-CN" altLang="en-US"/>
          </a:p>
        </p:txBody>
      </p:sp>
    </p:spTree>
    <p:extLst>
      <p:ext uri="{BB962C8B-B14F-4D97-AF65-F5344CB8AC3E}">
        <p14:creationId xmlns:p14="http://schemas.microsoft.com/office/powerpoint/2010/main" val="31658946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通道中的“瓶颈”</a:t>
            </a:r>
          </a:p>
        </p:txBody>
      </p:sp>
      <p:sp>
        <p:nvSpPr>
          <p:cNvPr id="3" name="内容占位符 2"/>
          <p:cNvSpPr>
            <a:spLocks noGrp="1"/>
          </p:cNvSpPr>
          <p:nvPr>
            <p:ph idx="1"/>
          </p:nvPr>
        </p:nvSpPr>
        <p:spPr/>
        <p:txBody>
          <a:bodyPr/>
          <a:lstStyle/>
          <a:p>
            <a:r>
              <a:rPr lang="zh-CN" altLang="en-US" dirty="0"/>
              <a:t>通道价格昂贵</a:t>
            </a:r>
            <a:r>
              <a:rPr lang="zh-CN" altLang="en-US" dirty="0">
                <a:sym typeface="Wingdings"/>
              </a:rPr>
              <a:t></a:t>
            </a:r>
            <a:r>
              <a:rPr lang="zh-CN" altLang="en-US" dirty="0"/>
              <a:t>通道数量较少</a:t>
            </a:r>
            <a:r>
              <a:rPr lang="zh-CN" altLang="en-US" dirty="0">
                <a:sym typeface="Wingdings"/>
              </a:rPr>
              <a:t></a:t>
            </a:r>
            <a:r>
              <a:rPr lang="en-US" altLang="zh-CN" dirty="0"/>
              <a:t>I/O</a:t>
            </a:r>
            <a:r>
              <a:rPr lang="zh-CN" altLang="en-US" dirty="0"/>
              <a:t>的瓶颈</a:t>
            </a:r>
            <a:r>
              <a:rPr lang="zh-CN" altLang="en-US" dirty="0">
                <a:sym typeface="Wingdings"/>
              </a:rPr>
              <a:t></a:t>
            </a:r>
            <a:r>
              <a:rPr lang="zh-CN" altLang="en-US" dirty="0"/>
              <a:t>系统吞吐量下降</a:t>
            </a:r>
          </a:p>
        </p:txBody>
      </p:sp>
      <p:sp>
        <p:nvSpPr>
          <p:cNvPr id="4" name="日期占位符 3"/>
          <p:cNvSpPr>
            <a:spLocks noGrp="1"/>
          </p:cNvSpPr>
          <p:nvPr>
            <p:ph type="dt" sz="half" idx="10"/>
          </p:nvPr>
        </p:nvSpPr>
        <p:spPr/>
        <p:txBody>
          <a:bodyPr/>
          <a:lstStyle/>
          <a:p>
            <a:fld id="{AE2ACCB9-CE29-D04A-BAA7-F6EB4C911843}" type="datetime5">
              <a:t>2020/11/30</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29</a:t>
            </a:fld>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396475279"/>
              </p:ext>
            </p:extLst>
          </p:nvPr>
        </p:nvGraphicFramePr>
        <p:xfrm>
          <a:off x="1074156" y="2735564"/>
          <a:ext cx="6679442" cy="3214765"/>
        </p:xfrm>
        <a:graphic>
          <a:graphicData uri="http://schemas.openxmlformats.org/presentationml/2006/ole">
            <mc:AlternateContent xmlns:mc="http://schemas.openxmlformats.org/markup-compatibility/2006">
              <mc:Choice xmlns:v="urn:schemas-microsoft-com:vml" Requires="v">
                <p:oleObj spid="_x0000_s22821" name="Visio" r:id="rId3" imgW="3089070" imgH="1506388" progId="Visio.Drawing.11">
                  <p:embed/>
                </p:oleObj>
              </mc:Choice>
              <mc:Fallback>
                <p:oleObj name="Visio" r:id="rId3" imgW="3089070" imgH="1506388" progId="Visio.Drawing.11">
                  <p:embed/>
                  <p:pic>
                    <p:nvPicPr>
                      <p:cNvPr id="0" name="Object 5"/>
                      <p:cNvPicPr>
                        <a:picLocks noChangeAspect="1" noChangeArrowheads="1"/>
                      </p:cNvPicPr>
                      <p:nvPr/>
                    </p:nvPicPr>
                    <p:blipFill>
                      <a:blip r:embed="rId4"/>
                      <a:srcRect/>
                      <a:stretch>
                        <a:fillRect/>
                      </a:stretch>
                    </p:blipFill>
                    <p:spPr bwMode="auto">
                      <a:xfrm>
                        <a:off x="1074156" y="2735564"/>
                        <a:ext cx="6679442" cy="321476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4217465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I/O</a:t>
            </a:r>
            <a:r>
              <a:rPr lang="zh-CN" altLang="en-US" dirty="0"/>
              <a:t>系统</a:t>
            </a:r>
          </a:p>
        </p:txBody>
      </p:sp>
      <p:sp>
        <p:nvSpPr>
          <p:cNvPr id="11" name="内容占位符 10"/>
          <p:cNvSpPr>
            <a:spLocks noGrp="1"/>
          </p:cNvSpPr>
          <p:nvPr>
            <p:ph idx="1"/>
          </p:nvPr>
        </p:nvSpPr>
        <p:spPr/>
        <p:txBody>
          <a:bodyPr/>
          <a:lstStyle/>
          <a:p>
            <a:r>
              <a:rPr lang="zh-CN" altLang="en-US" dirty="0"/>
              <a:t>从</a:t>
            </a:r>
            <a:r>
              <a:rPr lang="en-US" altLang="zh-CN" dirty="0"/>
              <a:t>OS</a:t>
            </a:r>
            <a:r>
              <a:rPr lang="zh-CN" altLang="en-US" dirty="0"/>
              <a:t>观点看，重要的评价、分类指标：</a:t>
            </a:r>
            <a:endParaRPr lang="en-US" altLang="zh-CN" dirty="0"/>
          </a:p>
          <a:p>
            <a:pPr lvl="1"/>
            <a:r>
              <a:rPr lang="zh-CN" altLang="en-US" dirty="0"/>
              <a:t>设备使用特性</a:t>
            </a:r>
            <a:endParaRPr lang="en-US" altLang="zh-CN" dirty="0"/>
          </a:p>
          <a:p>
            <a:pPr lvl="1"/>
            <a:r>
              <a:rPr lang="zh-CN" altLang="en-US" dirty="0"/>
              <a:t>数据传输速率</a:t>
            </a:r>
            <a:endParaRPr lang="en-US" altLang="zh-CN" dirty="0"/>
          </a:p>
          <a:p>
            <a:pPr lvl="1"/>
            <a:r>
              <a:rPr lang="zh-CN" altLang="en-US" dirty="0"/>
              <a:t>数据传输单位</a:t>
            </a:r>
            <a:endParaRPr lang="en-US" altLang="zh-CN" dirty="0"/>
          </a:p>
          <a:p>
            <a:pPr lvl="1"/>
            <a:r>
              <a:rPr lang="zh-CN" altLang="en-US" dirty="0"/>
              <a:t>设备共享属性</a:t>
            </a:r>
            <a:endParaRPr lang="en-US" altLang="zh-CN" dirty="0"/>
          </a:p>
          <a:p>
            <a:endParaRPr lang="zh-CN" altLang="en-US" dirty="0"/>
          </a:p>
        </p:txBody>
      </p:sp>
      <p:sp>
        <p:nvSpPr>
          <p:cNvPr id="2" name="日期占位符 1"/>
          <p:cNvSpPr>
            <a:spLocks noGrp="1"/>
          </p:cNvSpPr>
          <p:nvPr>
            <p:ph type="dt" sz="half" idx="10"/>
          </p:nvPr>
        </p:nvSpPr>
        <p:spPr/>
        <p:txBody>
          <a:bodyPr/>
          <a:lstStyle/>
          <a:p>
            <a:fld id="{DB37A99D-C946-1840-BE18-97D7B431ACEB}" type="datetime5">
              <a:t>2020/11/30</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3</a:t>
            </a:fld>
            <a:endParaRPr lang="zh-CN" altLang="en-US"/>
          </a:p>
        </p:txBody>
      </p:sp>
    </p:spTree>
    <p:extLst>
      <p:ext uri="{BB962C8B-B14F-4D97-AF65-F5344CB8AC3E}">
        <p14:creationId xmlns:p14="http://schemas.microsoft.com/office/powerpoint/2010/main" val="4927016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解决办法</a:t>
            </a:r>
          </a:p>
        </p:txBody>
      </p:sp>
      <p:sp>
        <p:nvSpPr>
          <p:cNvPr id="3" name="内容占位符 2"/>
          <p:cNvSpPr>
            <a:spLocks noGrp="1"/>
          </p:cNvSpPr>
          <p:nvPr>
            <p:ph idx="1"/>
          </p:nvPr>
        </p:nvSpPr>
        <p:spPr/>
        <p:txBody>
          <a:bodyPr/>
          <a:lstStyle/>
          <a:p>
            <a:r>
              <a:rPr lang="zh-CN" altLang="en-US" dirty="0"/>
              <a:t>增加通道</a:t>
            </a:r>
            <a:endParaRPr lang="en-US" altLang="zh-CN" dirty="0"/>
          </a:p>
          <a:p>
            <a:r>
              <a:rPr lang="zh-CN" altLang="en-US" dirty="0"/>
              <a:t>增加设备到主机间的通路而不增加通道</a:t>
            </a:r>
            <a:endParaRPr lang="en-US" altLang="zh-CN" dirty="0"/>
          </a:p>
          <a:p>
            <a:pPr lvl="1"/>
            <a:r>
              <a:rPr lang="zh-CN" altLang="en-US" dirty="0"/>
              <a:t>把一个设备连接到多个控制器上，一个控制器连接到多个通道上</a:t>
            </a:r>
          </a:p>
        </p:txBody>
      </p:sp>
      <p:sp>
        <p:nvSpPr>
          <p:cNvPr id="4" name="日期占位符 3"/>
          <p:cNvSpPr>
            <a:spLocks noGrp="1"/>
          </p:cNvSpPr>
          <p:nvPr>
            <p:ph type="dt" sz="half" idx="10"/>
          </p:nvPr>
        </p:nvSpPr>
        <p:spPr/>
        <p:txBody>
          <a:bodyPr/>
          <a:lstStyle/>
          <a:p>
            <a:fld id="{F99BDE43-1B99-744C-838C-D60F1321E21E}" type="datetime5">
              <a:t>2020/11/30</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30</a:t>
            </a:fld>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3019141679"/>
              </p:ext>
            </p:extLst>
          </p:nvPr>
        </p:nvGraphicFramePr>
        <p:xfrm>
          <a:off x="764275" y="3810671"/>
          <a:ext cx="7509680" cy="2678792"/>
        </p:xfrm>
        <a:graphic>
          <a:graphicData uri="http://schemas.openxmlformats.org/presentationml/2006/ole">
            <mc:AlternateContent xmlns:mc="http://schemas.openxmlformats.org/markup-compatibility/2006">
              <mc:Choice xmlns:v="urn:schemas-microsoft-com:vml" Requires="v">
                <p:oleObj spid="_x0000_s23844" name="Visio" r:id="rId3" imgW="3125250" imgH="1111729" progId="Visio.Drawing.11">
                  <p:embed/>
                </p:oleObj>
              </mc:Choice>
              <mc:Fallback>
                <p:oleObj name="Visio" r:id="rId3" imgW="3125250" imgH="1111729" progId="Visio.Drawing.11">
                  <p:embed/>
                  <p:pic>
                    <p:nvPicPr>
                      <p:cNvPr id="0" name="Object 5"/>
                      <p:cNvPicPr>
                        <a:picLocks noChangeAspect="1" noChangeArrowheads="1"/>
                      </p:cNvPicPr>
                      <p:nvPr/>
                    </p:nvPicPr>
                    <p:blipFill>
                      <a:blip r:embed="rId4"/>
                      <a:srcRect/>
                      <a:stretch>
                        <a:fillRect/>
                      </a:stretch>
                    </p:blipFill>
                    <p:spPr bwMode="auto">
                      <a:xfrm>
                        <a:off x="764275" y="3810671"/>
                        <a:ext cx="7509680" cy="267879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8785554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总线系统</a:t>
            </a:r>
            <a:r>
              <a:rPr lang="en-US" altLang="zh-CN" dirty="0"/>
              <a:t>——Bus</a:t>
            </a:r>
            <a:endParaRPr lang="zh-CN" altLang="en-US" dirty="0"/>
          </a:p>
        </p:txBody>
      </p:sp>
      <p:sp>
        <p:nvSpPr>
          <p:cNvPr id="3" name="内容占位符 2"/>
          <p:cNvSpPr>
            <a:spLocks noGrp="1"/>
          </p:cNvSpPr>
          <p:nvPr>
            <p:ph idx="1"/>
          </p:nvPr>
        </p:nvSpPr>
        <p:spPr/>
        <p:txBody>
          <a:bodyPr/>
          <a:lstStyle/>
          <a:p>
            <a:r>
              <a:rPr lang="zh-CN" altLang="en-US" dirty="0"/>
              <a:t>计算机系统中的各部件都是通过总线来连接的。</a:t>
            </a:r>
            <a:endParaRPr lang="en-US" altLang="zh-CN" dirty="0"/>
          </a:p>
          <a:p>
            <a:pPr lvl="1"/>
            <a:r>
              <a:rPr lang="zh-CN" altLang="en-US" dirty="0"/>
              <a:t>时钟频率、带宽、传输速率。</a:t>
            </a:r>
            <a:endParaRPr lang="en-US" altLang="zh-CN" dirty="0"/>
          </a:p>
          <a:p>
            <a:r>
              <a:rPr lang="en-US" altLang="zh-CN" dirty="0"/>
              <a:t>ISA</a:t>
            </a:r>
            <a:r>
              <a:rPr lang="en-US" altLang="zh-CN" dirty="0">
                <a:sym typeface="Wingdings" pitchFamily="2" charset="2"/>
              </a:rPr>
              <a:t>EISAVESAPCI</a:t>
            </a:r>
            <a:endParaRPr lang="zh-CN" altLang="en-US" dirty="0"/>
          </a:p>
        </p:txBody>
      </p:sp>
      <p:sp>
        <p:nvSpPr>
          <p:cNvPr id="4" name="日期占位符 3"/>
          <p:cNvSpPr>
            <a:spLocks noGrp="1"/>
          </p:cNvSpPr>
          <p:nvPr>
            <p:ph type="dt" sz="half" idx="10"/>
          </p:nvPr>
        </p:nvSpPr>
        <p:spPr/>
        <p:txBody>
          <a:bodyPr/>
          <a:lstStyle/>
          <a:p>
            <a:fld id="{D9CBD315-9437-C545-BDEC-2A73C707A109}" type="datetime5">
              <a:t>2020/11/30</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31</a:t>
            </a:fld>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4002667869"/>
              </p:ext>
            </p:extLst>
          </p:nvPr>
        </p:nvGraphicFramePr>
        <p:xfrm>
          <a:off x="833650" y="4138283"/>
          <a:ext cx="8153400" cy="2303463"/>
        </p:xfrm>
        <a:graphic>
          <a:graphicData uri="http://schemas.openxmlformats.org/presentationml/2006/ole">
            <mc:AlternateContent xmlns:mc="http://schemas.openxmlformats.org/markup-compatibility/2006">
              <mc:Choice xmlns:v="urn:schemas-microsoft-com:vml" Requires="v">
                <p:oleObj spid="_x0000_s24868" name="Visio" r:id="rId3" imgW="3804300" imgH="1073180" progId="Visio.Drawing.11">
                  <p:embed/>
                </p:oleObj>
              </mc:Choice>
              <mc:Fallback>
                <p:oleObj name="Visio" r:id="rId3" imgW="3804300" imgH="1073180" progId="Visio.Drawing.11">
                  <p:embed/>
                  <p:pic>
                    <p:nvPicPr>
                      <p:cNvPr id="0" name="Object 5"/>
                      <p:cNvPicPr>
                        <a:picLocks noChangeAspect="1" noChangeArrowheads="1"/>
                      </p:cNvPicPr>
                      <p:nvPr/>
                    </p:nvPicPr>
                    <p:blipFill>
                      <a:blip r:embed="rId4"/>
                      <a:srcRect/>
                      <a:stretch>
                        <a:fillRect/>
                      </a:stretch>
                    </p:blipFill>
                    <p:spPr bwMode="auto">
                      <a:xfrm>
                        <a:off x="833650" y="4138283"/>
                        <a:ext cx="8153400" cy="2303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0584889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总线介绍</a:t>
            </a:r>
          </a:p>
        </p:txBody>
      </p:sp>
      <p:sp>
        <p:nvSpPr>
          <p:cNvPr id="3" name="内容占位符 2"/>
          <p:cNvSpPr>
            <a:spLocks noGrp="1"/>
          </p:cNvSpPr>
          <p:nvPr>
            <p:ph idx="1"/>
          </p:nvPr>
        </p:nvSpPr>
        <p:spPr/>
        <p:txBody>
          <a:bodyPr>
            <a:normAutofit lnSpcReduction="10000"/>
          </a:bodyPr>
          <a:lstStyle/>
          <a:p>
            <a:r>
              <a:rPr lang="en-US" altLang="zh-CN" dirty="0"/>
              <a:t>ISA(Industry Standard Architecture)</a:t>
            </a:r>
            <a:endParaRPr lang="zh-CN" altLang="en-US" dirty="0"/>
          </a:p>
          <a:p>
            <a:pPr lvl="1"/>
            <a:r>
              <a:rPr lang="en-US" altLang="zh-CN" dirty="0"/>
              <a:t>1984</a:t>
            </a:r>
            <a:r>
              <a:rPr lang="zh-CN" altLang="en-US" dirty="0"/>
              <a:t>年，为</a:t>
            </a:r>
            <a:r>
              <a:rPr lang="en-US" altLang="zh-CN" dirty="0"/>
              <a:t>80286</a:t>
            </a:r>
            <a:r>
              <a:rPr lang="zh-CN" altLang="en-US" dirty="0"/>
              <a:t>型微机而设计的总线结构。带宽为</a:t>
            </a:r>
            <a:r>
              <a:rPr lang="en-US" altLang="zh-CN" dirty="0"/>
              <a:t>8</a:t>
            </a:r>
            <a:r>
              <a:rPr lang="zh-CN" altLang="en-US" dirty="0"/>
              <a:t>位，最高传输速率为</a:t>
            </a:r>
            <a:r>
              <a:rPr lang="en-US" altLang="zh-CN" dirty="0"/>
              <a:t>2Mbps</a:t>
            </a:r>
            <a:r>
              <a:rPr lang="zh-CN" altLang="en-US" dirty="0"/>
              <a:t>。</a:t>
            </a:r>
          </a:p>
          <a:p>
            <a:r>
              <a:rPr lang="en-US" altLang="zh-CN" dirty="0"/>
              <a:t>EISA(Extended ISA)</a:t>
            </a:r>
            <a:endParaRPr lang="zh-CN" altLang="en-US" dirty="0"/>
          </a:p>
          <a:p>
            <a:pPr lvl="1"/>
            <a:r>
              <a:rPr lang="en-US" altLang="zh-CN" dirty="0"/>
              <a:t>20</a:t>
            </a:r>
            <a:r>
              <a:rPr lang="zh-CN" altLang="en-US" dirty="0"/>
              <a:t>世纪</a:t>
            </a:r>
            <a:r>
              <a:rPr lang="en-US" altLang="zh-CN" dirty="0"/>
              <a:t>80</a:t>
            </a:r>
            <a:r>
              <a:rPr lang="zh-CN" altLang="en-US" dirty="0"/>
              <a:t>年代末期，</a:t>
            </a:r>
            <a:r>
              <a:rPr lang="en-US" altLang="zh-CN" dirty="0"/>
              <a:t>ISA</a:t>
            </a:r>
            <a:r>
              <a:rPr lang="zh-CN" altLang="en-US" dirty="0"/>
              <a:t>总线已难于满足带宽和传输速率的要求</a:t>
            </a:r>
            <a:endParaRPr lang="en-US" altLang="zh-CN" dirty="0"/>
          </a:p>
          <a:p>
            <a:pPr lvl="1"/>
            <a:r>
              <a:rPr lang="zh-CN" altLang="en-US" dirty="0"/>
              <a:t>扩展</a:t>
            </a:r>
            <a:r>
              <a:rPr lang="en-US" altLang="zh-CN" dirty="0"/>
              <a:t>ISA(EISA)</a:t>
            </a:r>
            <a:r>
              <a:rPr lang="zh-CN" altLang="en-US" dirty="0"/>
              <a:t>总线：带宽为</a:t>
            </a:r>
            <a:r>
              <a:rPr lang="en-US" altLang="zh-CN" dirty="0"/>
              <a:t>32</a:t>
            </a:r>
            <a:r>
              <a:rPr lang="zh-CN" altLang="en-US" dirty="0"/>
              <a:t>位，传输速率</a:t>
            </a:r>
            <a:r>
              <a:rPr lang="en-US" altLang="zh-CN" dirty="0"/>
              <a:t>32 Mbps</a:t>
            </a:r>
            <a:r>
              <a:rPr lang="zh-CN" altLang="en-US" dirty="0"/>
              <a:t>。 </a:t>
            </a:r>
          </a:p>
          <a:p>
            <a:endParaRPr lang="zh-CN" altLang="en-US" dirty="0"/>
          </a:p>
        </p:txBody>
      </p:sp>
      <p:sp>
        <p:nvSpPr>
          <p:cNvPr id="4" name="日期占位符 3"/>
          <p:cNvSpPr>
            <a:spLocks noGrp="1"/>
          </p:cNvSpPr>
          <p:nvPr>
            <p:ph type="dt" sz="half" idx="10"/>
          </p:nvPr>
        </p:nvSpPr>
        <p:spPr/>
        <p:txBody>
          <a:bodyPr/>
          <a:lstStyle/>
          <a:p>
            <a:fld id="{247B5300-8CE0-4C46-8443-E782D8BBFB9B}" type="datetime5">
              <a:t>2020/11/30</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32</a:t>
            </a:fld>
            <a:endParaRPr lang="zh-CN" altLang="en-US"/>
          </a:p>
        </p:txBody>
      </p:sp>
    </p:spTree>
    <p:extLst>
      <p:ext uri="{BB962C8B-B14F-4D97-AF65-F5344CB8AC3E}">
        <p14:creationId xmlns:p14="http://schemas.microsoft.com/office/powerpoint/2010/main" val="14625014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局部总线</a:t>
            </a:r>
            <a:r>
              <a:rPr lang="en-US" altLang="zh-CN" dirty="0"/>
              <a:t>(Local Bus)</a:t>
            </a:r>
            <a:endParaRPr lang="zh-CN" altLang="en-US" dirty="0"/>
          </a:p>
        </p:txBody>
      </p:sp>
      <p:sp>
        <p:nvSpPr>
          <p:cNvPr id="3" name="内容占位符 2"/>
          <p:cNvSpPr>
            <a:spLocks noGrp="1"/>
          </p:cNvSpPr>
          <p:nvPr>
            <p:ph idx="1"/>
          </p:nvPr>
        </p:nvSpPr>
        <p:spPr/>
        <p:txBody>
          <a:bodyPr>
            <a:normAutofit/>
          </a:bodyPr>
          <a:lstStyle/>
          <a:p>
            <a:r>
              <a:rPr lang="zh-CN" altLang="en-US" dirty="0"/>
              <a:t>将多媒体卡、高速</a:t>
            </a:r>
            <a:r>
              <a:rPr lang="en-US" altLang="zh-CN" dirty="0"/>
              <a:t>LAN</a:t>
            </a:r>
            <a:r>
              <a:rPr lang="zh-CN" altLang="en-US" dirty="0"/>
              <a:t>网卡、高性能图形板等，从</a:t>
            </a:r>
            <a:r>
              <a:rPr lang="en-US" altLang="zh-CN" dirty="0"/>
              <a:t>ISA</a:t>
            </a:r>
            <a:r>
              <a:rPr lang="zh-CN" altLang="en-US" dirty="0"/>
              <a:t>总线上卸下来，再通过局部总线控制器直接接到</a:t>
            </a:r>
            <a:r>
              <a:rPr lang="en-US" altLang="zh-CN" dirty="0"/>
              <a:t>CPU</a:t>
            </a:r>
            <a:r>
              <a:rPr lang="zh-CN" altLang="en-US" dirty="0"/>
              <a:t>总线上，使之与高速</a:t>
            </a:r>
            <a:r>
              <a:rPr lang="en-US" altLang="zh-CN" dirty="0"/>
              <a:t>CPU</a:t>
            </a:r>
            <a:r>
              <a:rPr lang="zh-CN" altLang="en-US" dirty="0"/>
              <a:t>总线相匹配，而打印机、</a:t>
            </a:r>
            <a:r>
              <a:rPr lang="en-US" altLang="zh-CN" dirty="0"/>
              <a:t>CDROM</a:t>
            </a:r>
            <a:r>
              <a:rPr lang="zh-CN" altLang="en-US" dirty="0"/>
              <a:t>等仍挂在</a:t>
            </a:r>
            <a:r>
              <a:rPr lang="en-US" altLang="zh-CN" dirty="0"/>
              <a:t>ISA</a:t>
            </a:r>
            <a:r>
              <a:rPr lang="zh-CN" altLang="en-US" dirty="0"/>
              <a:t>总线上。 </a:t>
            </a:r>
            <a:endParaRPr lang="en-US" altLang="zh-CN" dirty="0"/>
          </a:p>
          <a:p>
            <a:pPr lvl="1"/>
            <a:r>
              <a:rPr lang="en-US" altLang="zh-CN" dirty="0"/>
              <a:t>VESA(Video Electronic Standard Association)</a:t>
            </a:r>
          </a:p>
          <a:p>
            <a:pPr lvl="1"/>
            <a:r>
              <a:rPr lang="en-US" altLang="zh-CN" dirty="0"/>
              <a:t>PCI(Peripheral Component Interface)</a:t>
            </a:r>
            <a:r>
              <a:rPr lang="en-US" altLang="zh-CN" dirty="0">
                <a:sym typeface="Wingdings"/>
              </a:rPr>
              <a:t></a:t>
            </a:r>
            <a:r>
              <a:rPr lang="en-US" altLang="zh-CN" dirty="0" err="1">
                <a:sym typeface="Wingdings"/>
              </a:rPr>
              <a:t>PCIe</a:t>
            </a:r>
            <a:endParaRPr lang="zh-CN" altLang="en-US" dirty="0"/>
          </a:p>
          <a:p>
            <a:endParaRPr lang="zh-CN" altLang="en-US" dirty="0"/>
          </a:p>
        </p:txBody>
      </p:sp>
      <p:sp>
        <p:nvSpPr>
          <p:cNvPr id="4" name="日期占位符 3"/>
          <p:cNvSpPr>
            <a:spLocks noGrp="1"/>
          </p:cNvSpPr>
          <p:nvPr>
            <p:ph type="dt" sz="half" idx="10"/>
          </p:nvPr>
        </p:nvSpPr>
        <p:spPr/>
        <p:txBody>
          <a:bodyPr/>
          <a:lstStyle/>
          <a:p>
            <a:fld id="{3DCDCD9A-90E8-014C-B6B9-D636A92CF042}" type="datetime5">
              <a:t>2020/11/30</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33</a:t>
            </a:fld>
            <a:endParaRPr lang="zh-CN" altLang="en-US"/>
          </a:p>
        </p:txBody>
      </p:sp>
    </p:spTree>
    <p:extLst>
      <p:ext uri="{BB962C8B-B14F-4D97-AF65-F5344CB8AC3E}">
        <p14:creationId xmlns:p14="http://schemas.microsoft.com/office/powerpoint/2010/main" val="1801420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I/O</a:t>
            </a:r>
            <a:r>
              <a:rPr lang="zh-CN" altLang="en-US" dirty="0"/>
              <a:t>控制方式</a:t>
            </a:r>
          </a:p>
        </p:txBody>
      </p:sp>
      <p:graphicFrame>
        <p:nvGraphicFramePr>
          <p:cNvPr id="7" name="内容占位符 6"/>
          <p:cNvGraphicFramePr>
            <a:graphicFrameLocks noGrp="1"/>
          </p:cNvGraphicFramePr>
          <p:nvPr>
            <p:ph idx="1"/>
            <p:extLst>
              <p:ext uri="{D42A27DB-BD31-4B8C-83A1-F6EECF244321}">
                <p14:modId xmlns:p14="http://schemas.microsoft.com/office/powerpoint/2010/main" val="4188218588"/>
              </p:ext>
            </p:extLst>
          </p:nvPr>
        </p:nvGraphicFramePr>
        <p:xfrm>
          <a:off x="457200" y="1351127"/>
          <a:ext cx="8229600" cy="48722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日期占位符 3"/>
          <p:cNvSpPr>
            <a:spLocks noGrp="1"/>
          </p:cNvSpPr>
          <p:nvPr>
            <p:ph type="dt" sz="half" idx="10"/>
          </p:nvPr>
        </p:nvSpPr>
        <p:spPr/>
        <p:txBody>
          <a:bodyPr/>
          <a:lstStyle/>
          <a:p>
            <a:fld id="{CCDD9F1C-CDE8-0A49-A2FB-D4CEF9172AF7}" type="datetime5">
              <a:t>2020/11/30</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34</a:t>
            </a:fld>
            <a:endParaRPr lang="zh-CN" altLang="en-US"/>
          </a:p>
        </p:txBody>
      </p:sp>
    </p:spTree>
    <p:extLst>
      <p:ext uri="{BB962C8B-B14F-4D97-AF65-F5344CB8AC3E}">
        <p14:creationId xmlns:p14="http://schemas.microsoft.com/office/powerpoint/2010/main" val="13483695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程序</a:t>
            </a:r>
            <a:r>
              <a:rPr lang="en-US" altLang="zh-CN" dirty="0"/>
              <a:t>I/O</a:t>
            </a:r>
            <a:r>
              <a:rPr lang="zh-CN" altLang="en-US" dirty="0"/>
              <a:t>方式</a:t>
            </a:r>
          </a:p>
        </p:txBody>
      </p:sp>
      <p:sp>
        <p:nvSpPr>
          <p:cNvPr id="6" name="内容占位符 5"/>
          <p:cNvSpPr>
            <a:spLocks noGrp="1"/>
          </p:cNvSpPr>
          <p:nvPr>
            <p:ph sz="half" idx="1"/>
          </p:nvPr>
        </p:nvSpPr>
        <p:spPr/>
        <p:txBody>
          <a:bodyPr>
            <a:normAutofit/>
          </a:bodyPr>
          <a:lstStyle/>
          <a:p>
            <a:r>
              <a:rPr lang="zh-CN" altLang="en-US" dirty="0"/>
              <a:t>早期的计算机系统中，无中断机构，处理机对</a:t>
            </a:r>
            <a:r>
              <a:rPr lang="en-US" altLang="zh-CN" dirty="0"/>
              <a:t>I/O</a:t>
            </a:r>
            <a:r>
              <a:rPr lang="zh-CN" altLang="en-US" dirty="0"/>
              <a:t>设备的控制采取程序</a:t>
            </a:r>
            <a:r>
              <a:rPr lang="en-US" altLang="zh-CN" dirty="0"/>
              <a:t>I/O(Programmed I/O)</a:t>
            </a:r>
            <a:r>
              <a:rPr lang="zh-CN" altLang="en-US" dirty="0"/>
              <a:t>方式，或称为</a:t>
            </a:r>
            <a:r>
              <a:rPr lang="zh-CN" altLang="zh-CN" dirty="0"/>
              <a:t>“</a:t>
            </a:r>
            <a:r>
              <a:rPr lang="zh-CN" altLang="en-US" dirty="0"/>
              <a:t>忙</a:t>
            </a:r>
            <a:r>
              <a:rPr lang="en-US" altLang="zh-CN" dirty="0"/>
              <a:t>—</a:t>
            </a:r>
            <a:r>
              <a:rPr lang="zh-CN" altLang="en-US" dirty="0"/>
              <a:t>等待</a:t>
            </a:r>
            <a:r>
              <a:rPr lang="en-US" altLang="zh-CN" dirty="0"/>
              <a:t>”</a:t>
            </a:r>
            <a:r>
              <a:rPr lang="zh-CN" altLang="en-US" dirty="0"/>
              <a:t>方式</a:t>
            </a:r>
            <a:endParaRPr lang="en-US" altLang="zh-CN" dirty="0"/>
          </a:p>
          <a:p>
            <a:r>
              <a:rPr lang="en-US" altLang="zh-CN" dirty="0"/>
              <a:t>Polling</a:t>
            </a:r>
          </a:p>
          <a:p>
            <a:endParaRPr lang="zh-CN" altLang="en-US" dirty="0"/>
          </a:p>
        </p:txBody>
      </p:sp>
      <p:sp>
        <p:nvSpPr>
          <p:cNvPr id="2" name="日期占位符 1"/>
          <p:cNvSpPr>
            <a:spLocks noGrp="1"/>
          </p:cNvSpPr>
          <p:nvPr>
            <p:ph type="dt" sz="half" idx="10"/>
          </p:nvPr>
        </p:nvSpPr>
        <p:spPr/>
        <p:txBody>
          <a:bodyPr/>
          <a:lstStyle/>
          <a:p>
            <a:fld id="{707A6328-8085-1E4A-AC83-F6D68467668E}" type="datetime5">
              <a:t>2020/11/30</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35</a:t>
            </a:fld>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2997552945"/>
              </p:ext>
            </p:extLst>
          </p:nvPr>
        </p:nvGraphicFramePr>
        <p:xfrm>
          <a:off x="5404395" y="1030287"/>
          <a:ext cx="2933700" cy="5827713"/>
        </p:xfrm>
        <a:graphic>
          <a:graphicData uri="http://schemas.openxmlformats.org/presentationml/2006/ole">
            <mc:AlternateContent xmlns:mc="http://schemas.openxmlformats.org/markup-compatibility/2006">
              <mc:Choice xmlns:v="urn:schemas-microsoft-com:vml" Requires="v">
                <p:oleObj spid="_x0000_s41228" name="Visio" r:id="rId3" imgW="1943190" imgH="3594250" progId="Visio.Drawing.11">
                  <p:embed/>
                </p:oleObj>
              </mc:Choice>
              <mc:Fallback>
                <p:oleObj name="Visio" r:id="rId3" imgW="1943190" imgH="3594250" progId="Visio.Drawing.11">
                  <p:embed/>
                  <p:pic>
                    <p:nvPicPr>
                      <p:cNvPr id="0" name="对象 6"/>
                      <p:cNvPicPr>
                        <a:picLocks noChangeAspect="1" noChangeArrowheads="1"/>
                      </p:cNvPicPr>
                      <p:nvPr/>
                    </p:nvPicPr>
                    <p:blipFill>
                      <a:blip r:embed="rId4"/>
                      <a:srcRect l="6763"/>
                      <a:stretch>
                        <a:fillRect/>
                      </a:stretch>
                    </p:blipFill>
                    <p:spPr bwMode="auto">
                      <a:xfrm>
                        <a:off x="5404395" y="1030287"/>
                        <a:ext cx="2933700" cy="5827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5826372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678"/>
            <a:ext cx="8229600" cy="1143000"/>
          </a:xfrm>
        </p:spPr>
        <p:txBody>
          <a:bodyPr>
            <a:normAutofit/>
          </a:bodyPr>
          <a:lstStyle/>
          <a:p>
            <a:r>
              <a:rPr lang="zh-CN" altLang="en-US" dirty="0"/>
              <a:t>中断驱动</a:t>
            </a:r>
            <a:r>
              <a:rPr lang="en-US" altLang="zh-CN" dirty="0"/>
              <a:t>I/O</a:t>
            </a:r>
            <a:r>
              <a:rPr lang="zh-CN" altLang="en-US" dirty="0"/>
              <a:t>控制方式</a:t>
            </a:r>
          </a:p>
        </p:txBody>
      </p:sp>
      <p:sp>
        <p:nvSpPr>
          <p:cNvPr id="3" name="内容占位符 2"/>
          <p:cNvSpPr>
            <a:spLocks noGrp="1"/>
          </p:cNvSpPr>
          <p:nvPr>
            <p:ph sz="half" idx="1"/>
          </p:nvPr>
        </p:nvSpPr>
        <p:spPr>
          <a:xfrm>
            <a:off x="457200" y="1600200"/>
            <a:ext cx="4038600" cy="4525963"/>
          </a:xfrm>
        </p:spPr>
        <p:txBody>
          <a:bodyPr>
            <a:normAutofit fontScale="62500" lnSpcReduction="20000"/>
          </a:bodyPr>
          <a:lstStyle/>
          <a:p>
            <a:r>
              <a:rPr lang="zh-CN" altLang="en-US" dirty="0"/>
              <a:t>现代计算机系统广泛采用中断驱动</a:t>
            </a:r>
            <a:r>
              <a:rPr lang="en-US" altLang="zh-CN" dirty="0"/>
              <a:t>(Interrupt Driven)</a:t>
            </a:r>
            <a:r>
              <a:rPr lang="zh-CN" altLang="en-US" dirty="0"/>
              <a:t>方式</a:t>
            </a:r>
            <a:endParaRPr lang="en-US" altLang="zh-CN" dirty="0"/>
          </a:p>
          <a:p>
            <a:r>
              <a:rPr lang="en-US" altLang="zh-CN" dirty="0"/>
              <a:t>CPU</a:t>
            </a:r>
            <a:r>
              <a:rPr lang="en-US" altLang="zh-CN" dirty="0">
                <a:sym typeface="Wingdings" pitchFamily="2" charset="2"/>
              </a:rPr>
              <a:t></a:t>
            </a:r>
            <a:r>
              <a:rPr lang="zh-CN" altLang="en-US" dirty="0"/>
              <a:t>设备控制器发出</a:t>
            </a:r>
            <a:r>
              <a:rPr lang="en-US" altLang="zh-CN" dirty="0"/>
              <a:t>I/O</a:t>
            </a:r>
            <a:r>
              <a:rPr lang="zh-CN" altLang="en-US" dirty="0"/>
              <a:t>命令，立即返回继续执行原来的任务。</a:t>
            </a:r>
            <a:endParaRPr lang="en-US" altLang="zh-CN" dirty="0"/>
          </a:p>
          <a:p>
            <a:r>
              <a:rPr lang="zh-CN" altLang="en-US" dirty="0"/>
              <a:t>设备控制器按照该命令的要求控制指定设备。此时，</a:t>
            </a:r>
            <a:r>
              <a:rPr lang="en-US" altLang="zh-CN" dirty="0"/>
              <a:t>CPU</a:t>
            </a:r>
            <a:r>
              <a:rPr lang="zh-CN" altLang="en-US" dirty="0"/>
              <a:t>与</a:t>
            </a:r>
            <a:r>
              <a:rPr lang="en-US" altLang="zh-CN" dirty="0"/>
              <a:t>I/O</a:t>
            </a:r>
            <a:r>
              <a:rPr lang="zh-CN" altLang="en-US" dirty="0"/>
              <a:t>设备并行操作。</a:t>
            </a:r>
            <a:endParaRPr lang="en-US" altLang="zh-CN" dirty="0"/>
          </a:p>
          <a:p>
            <a:r>
              <a:rPr lang="zh-CN" altLang="en-US" dirty="0"/>
              <a:t>一旦设备操作完成，控制器便通过控制线向</a:t>
            </a:r>
            <a:r>
              <a:rPr lang="en-US" altLang="zh-CN" dirty="0"/>
              <a:t>CPU</a:t>
            </a:r>
            <a:r>
              <a:rPr lang="zh-CN" altLang="en-US" dirty="0"/>
              <a:t>发送中断信号；</a:t>
            </a:r>
            <a:endParaRPr lang="en-US" altLang="zh-CN" dirty="0"/>
          </a:p>
          <a:p>
            <a:r>
              <a:rPr lang="en-US" altLang="zh-CN" dirty="0"/>
              <a:t>CPU</a:t>
            </a:r>
            <a:r>
              <a:rPr lang="zh-CN" altLang="en-US" dirty="0"/>
              <a:t>向控制器发送取走数据的信号，然后再通过控制器及数据线将数据写入内存指定单元中。</a:t>
            </a:r>
            <a:endParaRPr lang="en-US" altLang="zh-CN" dirty="0"/>
          </a:p>
        </p:txBody>
      </p:sp>
      <p:sp>
        <p:nvSpPr>
          <p:cNvPr id="4" name="日期占位符 3"/>
          <p:cNvSpPr>
            <a:spLocks noGrp="1"/>
          </p:cNvSpPr>
          <p:nvPr>
            <p:ph type="dt" sz="half" idx="10"/>
          </p:nvPr>
        </p:nvSpPr>
        <p:spPr>
          <a:xfrm>
            <a:off x="457200" y="6356350"/>
            <a:ext cx="2133600" cy="365125"/>
          </a:xfrm>
        </p:spPr>
        <p:txBody>
          <a:bodyPr/>
          <a:lstStyle/>
          <a:p>
            <a:fld id="{0E68C288-658C-B649-A9CC-E9EF546331D3}" type="datetime5">
              <a:rPr lang="zh-CN" altLang="en-US"/>
              <a:pPr/>
              <a:t>2020/11/30</a:t>
            </a:fld>
            <a:endParaRPr lang="zh-CN" altLang="en-US"/>
          </a:p>
        </p:txBody>
      </p:sp>
      <p:sp>
        <p:nvSpPr>
          <p:cNvPr id="5" name="页脚占位符 4"/>
          <p:cNvSpPr>
            <a:spLocks noGrp="1"/>
          </p:cNvSpPr>
          <p:nvPr>
            <p:ph type="ftr" sz="quarter" idx="11"/>
          </p:nvPr>
        </p:nvSpPr>
        <p:spPr>
          <a:xfrm>
            <a:off x="3124200" y="6356350"/>
            <a:ext cx="2895600" cy="365125"/>
          </a:xfrm>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a:xfrm>
            <a:off x="6553200" y="6356350"/>
            <a:ext cx="2133600" cy="365125"/>
          </a:xfrm>
        </p:spPr>
        <p:txBody>
          <a:bodyPr/>
          <a:lstStyle/>
          <a:p>
            <a:fld id="{B09550E6-D85C-43A8-841D-66A200A3DB30}" type="slidenum">
              <a:rPr lang="zh-CN" altLang="en-US" smtClean="0"/>
              <a:pPr/>
              <a:t>36</a:t>
            </a:fld>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2315292308"/>
              </p:ext>
            </p:extLst>
          </p:nvPr>
        </p:nvGraphicFramePr>
        <p:xfrm>
          <a:off x="5834305" y="983117"/>
          <a:ext cx="3111500" cy="5827713"/>
        </p:xfrm>
        <a:graphic>
          <a:graphicData uri="http://schemas.openxmlformats.org/presentationml/2006/ole">
            <mc:AlternateContent xmlns:mc="http://schemas.openxmlformats.org/markup-compatibility/2006">
              <mc:Choice xmlns:v="urn:schemas-microsoft-com:vml" Requires="v">
                <p:oleObj spid="_x0000_s42249" name="Visio" r:id="rId3" imgW="2060640" imgH="3594250" progId="Visio.Drawing.11">
                  <p:embed/>
                </p:oleObj>
              </mc:Choice>
              <mc:Fallback>
                <p:oleObj name="Visio" r:id="rId3" imgW="2060640" imgH="3594250" progId="Visio.Drawing.11">
                  <p:embed/>
                  <p:pic>
                    <p:nvPicPr>
                      <p:cNvPr id="0" name="对象 6"/>
                      <p:cNvPicPr>
                        <a:picLocks noChangeAspect="1" noChangeArrowheads="1"/>
                      </p:cNvPicPr>
                      <p:nvPr/>
                    </p:nvPicPr>
                    <p:blipFill>
                      <a:blip r:embed="rId4"/>
                      <a:srcRect l="6763"/>
                      <a:stretch>
                        <a:fillRect/>
                      </a:stretch>
                    </p:blipFill>
                    <p:spPr bwMode="auto">
                      <a:xfrm>
                        <a:off x="5834305" y="983117"/>
                        <a:ext cx="3111500" cy="5827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0015165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DMA(Direct Memory Access)</a:t>
            </a:r>
            <a:endParaRPr lang="zh-CN" altLang="en-US" dirty="0"/>
          </a:p>
        </p:txBody>
      </p:sp>
      <p:sp>
        <p:nvSpPr>
          <p:cNvPr id="3" name="内容占位符 2"/>
          <p:cNvSpPr>
            <a:spLocks noGrp="1"/>
          </p:cNvSpPr>
          <p:nvPr>
            <p:ph idx="1"/>
          </p:nvPr>
        </p:nvSpPr>
        <p:spPr/>
        <p:txBody>
          <a:bodyPr>
            <a:normAutofit fontScale="92500"/>
          </a:bodyPr>
          <a:lstStyle/>
          <a:p>
            <a:r>
              <a:rPr lang="zh-CN" altLang="en-US" dirty="0"/>
              <a:t>中断方式对块设备不适用</a:t>
            </a:r>
            <a:endParaRPr lang="en-US" altLang="zh-CN" dirty="0"/>
          </a:p>
          <a:p>
            <a:pPr lvl="1"/>
            <a:r>
              <a:rPr lang="zh-CN" altLang="en-US" dirty="0"/>
              <a:t>例：从磁盘中读</a:t>
            </a:r>
            <a:r>
              <a:rPr lang="en-US" altLang="zh-CN" dirty="0"/>
              <a:t>1 KB</a:t>
            </a:r>
            <a:r>
              <a:rPr lang="zh-CN" altLang="en-US" dirty="0"/>
              <a:t>数据，需中断</a:t>
            </a:r>
            <a:r>
              <a:rPr lang="en-US" altLang="zh-CN" dirty="0"/>
              <a:t>CPU 1K</a:t>
            </a:r>
            <a:r>
              <a:rPr lang="zh-CN" altLang="en-US" dirty="0"/>
              <a:t>次</a:t>
            </a:r>
            <a:r>
              <a:rPr lang="en-US" altLang="zh-CN" dirty="0">
                <a:sym typeface="Wingdings" pitchFamily="2" charset="2"/>
              </a:rPr>
              <a:t></a:t>
            </a:r>
            <a:r>
              <a:rPr lang="zh-CN" altLang="en-US" dirty="0"/>
              <a:t>减少</a:t>
            </a:r>
            <a:r>
              <a:rPr lang="en-US" altLang="zh-CN" dirty="0"/>
              <a:t>CPU</a:t>
            </a:r>
            <a:r>
              <a:rPr lang="zh-CN" altLang="en-US" dirty="0"/>
              <a:t>对</a:t>
            </a:r>
            <a:r>
              <a:rPr lang="en-US" altLang="zh-CN" dirty="0"/>
              <a:t>I/O</a:t>
            </a:r>
            <a:r>
              <a:rPr lang="zh-CN" altLang="en-US" dirty="0"/>
              <a:t>的干预</a:t>
            </a:r>
            <a:r>
              <a:rPr lang="en-US" altLang="zh-CN" dirty="0">
                <a:sym typeface="Wingdings" pitchFamily="2" charset="2"/>
              </a:rPr>
              <a:t></a:t>
            </a:r>
            <a:r>
              <a:rPr lang="zh-CN" altLang="en-US" dirty="0"/>
              <a:t>直接存储器访问方式</a:t>
            </a:r>
            <a:endParaRPr lang="en-US" altLang="zh-CN" dirty="0"/>
          </a:p>
          <a:p>
            <a:pPr lvl="1"/>
            <a:r>
              <a:rPr lang="zh-CN" altLang="en-US" dirty="0"/>
              <a:t>数据传输的基本单位是</a:t>
            </a:r>
            <a:r>
              <a:rPr lang="zh-CN" altLang="en-US" dirty="0">
                <a:solidFill>
                  <a:schemeClr val="accent2"/>
                </a:solidFill>
              </a:rPr>
              <a:t>数据块</a:t>
            </a:r>
            <a:r>
              <a:rPr lang="zh-CN" altLang="en-US" dirty="0"/>
              <a:t>；</a:t>
            </a:r>
            <a:endParaRPr lang="en-US" altLang="zh-CN" dirty="0"/>
          </a:p>
          <a:p>
            <a:pPr lvl="1"/>
            <a:r>
              <a:rPr lang="zh-CN" altLang="en-US" dirty="0"/>
              <a:t>所传送的数据是从</a:t>
            </a:r>
            <a:r>
              <a:rPr lang="zh-CN" altLang="en-US" dirty="0">
                <a:solidFill>
                  <a:schemeClr val="accent2"/>
                </a:solidFill>
              </a:rPr>
              <a:t>设备直接送入内存</a:t>
            </a:r>
            <a:r>
              <a:rPr lang="zh-CN" altLang="en-US" dirty="0"/>
              <a:t>的，或者相反；</a:t>
            </a:r>
          </a:p>
          <a:p>
            <a:pPr lvl="1"/>
            <a:r>
              <a:rPr lang="zh-CN" altLang="en-US" dirty="0"/>
              <a:t>仅在传送一个或多个数据块的开始和结束时，才需</a:t>
            </a:r>
            <a:r>
              <a:rPr lang="en-US" altLang="zh-CN" dirty="0"/>
              <a:t>CPU</a:t>
            </a:r>
            <a:r>
              <a:rPr lang="zh-CN" altLang="en-US" dirty="0"/>
              <a:t>干预，整块数据的传送是在控制器的控制下完成的。 </a:t>
            </a:r>
          </a:p>
          <a:p>
            <a:endParaRPr lang="zh-CN" altLang="en-US" dirty="0"/>
          </a:p>
        </p:txBody>
      </p:sp>
      <p:sp>
        <p:nvSpPr>
          <p:cNvPr id="4" name="日期占位符 3"/>
          <p:cNvSpPr>
            <a:spLocks noGrp="1"/>
          </p:cNvSpPr>
          <p:nvPr>
            <p:ph type="dt" sz="half" idx="10"/>
          </p:nvPr>
        </p:nvSpPr>
        <p:spPr/>
        <p:txBody>
          <a:bodyPr/>
          <a:lstStyle/>
          <a:p>
            <a:fld id="{A09DD612-E06F-E447-B915-EC51C35E2A4E}" type="datetime5">
              <a:t>2020/11/30</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37</a:t>
            </a:fld>
            <a:endParaRPr lang="zh-CN" altLang="en-US"/>
          </a:p>
        </p:txBody>
      </p:sp>
    </p:spTree>
    <p:extLst>
      <p:ext uri="{BB962C8B-B14F-4D97-AF65-F5344CB8AC3E}">
        <p14:creationId xmlns:p14="http://schemas.microsoft.com/office/powerpoint/2010/main" val="4167058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F1A1206-A880-5B45-91D9-71D7805F8594}" type="datetime5">
              <a:t>2020/11/30</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38</a:t>
            </a:fld>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1610096433"/>
              </p:ext>
            </p:extLst>
          </p:nvPr>
        </p:nvGraphicFramePr>
        <p:xfrm>
          <a:off x="1803660" y="136952"/>
          <a:ext cx="5502845" cy="6219398"/>
        </p:xfrm>
        <a:graphic>
          <a:graphicData uri="http://schemas.openxmlformats.org/presentationml/2006/ole">
            <mc:AlternateContent xmlns:mc="http://schemas.openxmlformats.org/markup-compatibility/2006">
              <mc:Choice xmlns:v="urn:schemas-microsoft-com:vml" Requires="v">
                <p:oleObj spid="_x0000_s43269" name="Visio" r:id="rId3" imgW="2494530" imgH="2554767" progId="Visio.Drawing.11">
                  <p:embed/>
                </p:oleObj>
              </mc:Choice>
              <mc:Fallback>
                <p:oleObj name="Visio" r:id="rId3" imgW="2494530" imgH="2554767" progId="Visio.Drawing.11">
                  <p:embed/>
                  <p:pic>
                    <p:nvPicPr>
                      <p:cNvPr id="0" name=""/>
                      <p:cNvPicPr>
                        <a:picLocks noChangeAspect="1" noChangeArrowheads="1"/>
                      </p:cNvPicPr>
                      <p:nvPr/>
                    </p:nvPicPr>
                    <p:blipFill>
                      <a:blip r:embed="rId4"/>
                      <a:srcRect l="6763"/>
                      <a:stretch>
                        <a:fillRect/>
                      </a:stretch>
                    </p:blipFill>
                    <p:spPr bwMode="auto">
                      <a:xfrm>
                        <a:off x="1803660" y="136952"/>
                        <a:ext cx="5502845" cy="6219398"/>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3326851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DMA</a:t>
            </a:r>
            <a:r>
              <a:rPr lang="zh-CN" altLang="en-US" dirty="0"/>
              <a:t>控制器</a:t>
            </a:r>
          </a:p>
        </p:txBody>
      </p:sp>
      <p:sp>
        <p:nvSpPr>
          <p:cNvPr id="3" name="内容占位符 2"/>
          <p:cNvSpPr>
            <a:spLocks noGrp="1"/>
          </p:cNvSpPr>
          <p:nvPr>
            <p:ph idx="1"/>
          </p:nvPr>
        </p:nvSpPr>
        <p:spPr/>
        <p:txBody>
          <a:bodyPr/>
          <a:lstStyle/>
          <a:p>
            <a:r>
              <a:rPr lang="en-US" altLang="zh-CN" dirty="0"/>
              <a:t>DMA</a:t>
            </a:r>
            <a:r>
              <a:rPr lang="zh-CN" altLang="en-US" dirty="0"/>
              <a:t>控制器由三部分组成</a:t>
            </a:r>
            <a:endParaRPr lang="en-US" altLang="zh-CN" dirty="0"/>
          </a:p>
          <a:p>
            <a:pPr lvl="1"/>
            <a:r>
              <a:rPr lang="zh-CN" altLang="en-US" dirty="0"/>
              <a:t>主机与</a:t>
            </a:r>
            <a:r>
              <a:rPr lang="en-US" altLang="zh-CN" dirty="0"/>
              <a:t>DMA</a:t>
            </a:r>
            <a:r>
              <a:rPr lang="zh-CN" altLang="en-US" dirty="0"/>
              <a:t>控制器的接口</a:t>
            </a:r>
            <a:endParaRPr lang="en-US" altLang="zh-CN" dirty="0"/>
          </a:p>
          <a:p>
            <a:pPr lvl="1"/>
            <a:r>
              <a:rPr lang="en-US" altLang="zh-CN" dirty="0"/>
              <a:t>DMA</a:t>
            </a:r>
            <a:r>
              <a:rPr lang="zh-CN" altLang="en-US" dirty="0"/>
              <a:t>控制器与块设备的接口</a:t>
            </a:r>
            <a:endParaRPr lang="en-US" altLang="zh-CN" dirty="0"/>
          </a:p>
          <a:p>
            <a:pPr lvl="1"/>
            <a:r>
              <a:rPr lang="en-US" altLang="zh-CN" dirty="0"/>
              <a:t>I/O</a:t>
            </a:r>
            <a:r>
              <a:rPr lang="zh-CN" altLang="en-US" dirty="0"/>
              <a:t>控制逻辑。</a:t>
            </a:r>
          </a:p>
        </p:txBody>
      </p:sp>
      <p:sp>
        <p:nvSpPr>
          <p:cNvPr id="4" name="日期占位符 3"/>
          <p:cNvSpPr>
            <a:spLocks noGrp="1"/>
          </p:cNvSpPr>
          <p:nvPr>
            <p:ph type="dt" sz="half" idx="10"/>
          </p:nvPr>
        </p:nvSpPr>
        <p:spPr/>
        <p:txBody>
          <a:bodyPr/>
          <a:lstStyle/>
          <a:p>
            <a:fld id="{9E8FC5CB-6C42-4540-8E39-4BBEF6634736}" type="datetime5">
              <a:t>2020/11/30</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39</a:t>
            </a:fld>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2936072056"/>
              </p:ext>
            </p:extLst>
          </p:nvPr>
        </p:nvGraphicFramePr>
        <p:xfrm>
          <a:off x="2724150" y="4035588"/>
          <a:ext cx="5715000" cy="2394239"/>
        </p:xfrm>
        <a:graphic>
          <a:graphicData uri="http://schemas.openxmlformats.org/presentationml/2006/ole">
            <mc:AlternateContent xmlns:mc="http://schemas.openxmlformats.org/markup-compatibility/2006">
              <mc:Choice xmlns:v="urn:schemas-microsoft-com:vml" Requires="v">
                <p:oleObj spid="_x0000_s26914" name="Visio" r:id="rId4" imgW="3703860" imgH="1596156" progId="Visio.Drawing.11">
                  <p:embed/>
                </p:oleObj>
              </mc:Choice>
              <mc:Fallback>
                <p:oleObj name="Visio" r:id="rId4" imgW="3703860" imgH="1596156" progId="Visio.Drawing.11">
                  <p:embed/>
                  <p:pic>
                    <p:nvPicPr>
                      <p:cNvPr id="0" name="Object 5"/>
                      <p:cNvPicPr>
                        <a:picLocks noChangeAspect="1" noChangeArrowheads="1"/>
                      </p:cNvPicPr>
                      <p:nvPr/>
                    </p:nvPicPr>
                    <p:blipFill>
                      <a:blip r:embed="rId5"/>
                      <a:srcRect b="2975"/>
                      <a:stretch>
                        <a:fillRect/>
                      </a:stretch>
                    </p:blipFill>
                    <p:spPr bwMode="auto">
                      <a:xfrm>
                        <a:off x="2724150" y="4035588"/>
                        <a:ext cx="5715000" cy="2394239"/>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534768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按设备的使用特性分类</a:t>
            </a:r>
          </a:p>
        </p:txBody>
      </p:sp>
      <p:sp>
        <p:nvSpPr>
          <p:cNvPr id="3" name="内容占位符 2"/>
          <p:cNvSpPr>
            <a:spLocks noGrp="1"/>
          </p:cNvSpPr>
          <p:nvPr>
            <p:ph idx="1"/>
          </p:nvPr>
        </p:nvSpPr>
        <p:spPr/>
        <p:txBody>
          <a:bodyPr>
            <a:normAutofit fontScale="77500" lnSpcReduction="20000"/>
          </a:bodyPr>
          <a:lstStyle/>
          <a:p>
            <a:r>
              <a:rPr lang="zh-CN" altLang="en-US" dirty="0"/>
              <a:t>存储设备：外存或后备存储器、辅助存储器，计算机系统用以存储信息的主要设备。</a:t>
            </a:r>
            <a:endParaRPr lang="en-US" altLang="zh-CN" dirty="0"/>
          </a:p>
          <a:p>
            <a:pPr lvl="1"/>
            <a:r>
              <a:rPr lang="zh-CN" altLang="en-US" dirty="0"/>
              <a:t>存取速度较内存慢，但容量比内存大得多，相对价格也便宜。</a:t>
            </a:r>
            <a:endParaRPr lang="en-US" altLang="zh-CN" dirty="0"/>
          </a:p>
          <a:p>
            <a:r>
              <a:rPr lang="zh-CN" altLang="en-US" dirty="0"/>
              <a:t>输入</a:t>
            </a:r>
            <a:r>
              <a:rPr lang="en-US" altLang="zh-CN" dirty="0"/>
              <a:t>/</a:t>
            </a:r>
            <a:r>
              <a:rPr lang="zh-CN" altLang="en-US" dirty="0"/>
              <a:t>输出设备，具体可分为输入设备、输出设备和交互式设备。</a:t>
            </a:r>
            <a:endParaRPr lang="en-US" altLang="zh-CN" dirty="0"/>
          </a:p>
          <a:p>
            <a:pPr lvl="1"/>
            <a:r>
              <a:rPr lang="zh-CN" altLang="en-US" dirty="0"/>
              <a:t>输入设备：用来接收外部信息，如键盘、鼠标、扫描仪、视频摄像、各类传感器等。</a:t>
            </a:r>
            <a:endParaRPr lang="en-US" altLang="zh-CN" dirty="0"/>
          </a:p>
          <a:p>
            <a:pPr lvl="1"/>
            <a:r>
              <a:rPr lang="zh-CN" altLang="en-US" dirty="0"/>
              <a:t>输出设备：用于将计算机加工处理后的信息送向外部的设备，如打印机、绘图仪、显示器、数字视频显示设备、音响输出设备等。</a:t>
            </a:r>
            <a:endParaRPr lang="en-US" altLang="zh-CN" dirty="0"/>
          </a:p>
          <a:p>
            <a:pPr lvl="1"/>
            <a:r>
              <a:rPr lang="zh-CN" altLang="en-US" dirty="0"/>
              <a:t>交互式设备：集成上述两类设备（耳机</a:t>
            </a:r>
            <a:r>
              <a:rPr lang="en-US" altLang="zh-CN" dirty="0"/>
              <a:t>+</a:t>
            </a:r>
            <a:r>
              <a:rPr lang="zh-CN" altLang="en-US" dirty="0"/>
              <a:t>耳麦</a:t>
            </a:r>
            <a:r>
              <a:rPr lang="en-US" altLang="zh-CN" dirty="0"/>
              <a:t>，</a:t>
            </a:r>
            <a:r>
              <a:rPr lang="zh-CN" altLang="en-US" dirty="0"/>
              <a:t>触屏）。 </a:t>
            </a:r>
          </a:p>
        </p:txBody>
      </p:sp>
      <p:sp>
        <p:nvSpPr>
          <p:cNvPr id="4" name="日期占位符 3"/>
          <p:cNvSpPr>
            <a:spLocks noGrp="1"/>
          </p:cNvSpPr>
          <p:nvPr>
            <p:ph type="dt" sz="half" idx="10"/>
          </p:nvPr>
        </p:nvSpPr>
        <p:spPr/>
        <p:txBody>
          <a:bodyPr/>
          <a:lstStyle/>
          <a:p>
            <a:fld id="{B1FE66B4-0B54-554B-BF43-9D3A49BFE5D3}" type="datetime5">
              <a:t>2020/11/30</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4</a:t>
            </a:fld>
            <a:endParaRPr lang="zh-CN" altLang="en-US"/>
          </a:p>
        </p:txBody>
      </p:sp>
    </p:spTree>
    <p:extLst>
      <p:ext uri="{BB962C8B-B14F-4D97-AF65-F5344CB8AC3E}">
        <p14:creationId xmlns:p14="http://schemas.microsoft.com/office/powerpoint/2010/main" val="35212869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关键寄存器</a:t>
            </a:r>
          </a:p>
        </p:txBody>
      </p:sp>
      <p:sp>
        <p:nvSpPr>
          <p:cNvPr id="3" name="内容占位符 2"/>
          <p:cNvSpPr>
            <a:spLocks noGrp="1"/>
          </p:cNvSpPr>
          <p:nvPr>
            <p:ph idx="1"/>
          </p:nvPr>
        </p:nvSpPr>
        <p:spPr/>
        <p:txBody>
          <a:bodyPr>
            <a:normAutofit fontScale="92500" lnSpcReduction="20000"/>
          </a:bodyPr>
          <a:lstStyle/>
          <a:p>
            <a:r>
              <a:rPr lang="zh-CN" altLang="en-US" dirty="0"/>
              <a:t>命令</a:t>
            </a:r>
            <a:r>
              <a:rPr lang="en-US" altLang="zh-CN" dirty="0"/>
              <a:t>/</a:t>
            </a:r>
            <a:r>
              <a:rPr lang="zh-CN" altLang="en-US" dirty="0"/>
              <a:t>状态寄存器</a:t>
            </a:r>
            <a:r>
              <a:rPr lang="en-US" altLang="zh-CN" dirty="0"/>
              <a:t>(CR)</a:t>
            </a:r>
            <a:r>
              <a:rPr lang="zh-CN" altLang="en-US" dirty="0"/>
              <a:t>：接收从</a:t>
            </a:r>
            <a:r>
              <a:rPr lang="en-US" altLang="zh-CN" dirty="0"/>
              <a:t>CPU</a:t>
            </a:r>
            <a:r>
              <a:rPr lang="zh-CN" altLang="en-US" dirty="0"/>
              <a:t>发来的</a:t>
            </a:r>
            <a:r>
              <a:rPr lang="en-US" altLang="zh-CN" dirty="0"/>
              <a:t>I/O</a:t>
            </a:r>
            <a:r>
              <a:rPr lang="zh-CN" altLang="en-US" dirty="0"/>
              <a:t>命令，或有关控制信息，或设备的状态。</a:t>
            </a:r>
          </a:p>
          <a:p>
            <a:r>
              <a:rPr lang="zh-CN" altLang="en-US" dirty="0"/>
              <a:t>内存地址寄存器</a:t>
            </a:r>
            <a:r>
              <a:rPr lang="en-US" altLang="zh-CN" dirty="0"/>
              <a:t>(MAR)</a:t>
            </a:r>
            <a:r>
              <a:rPr lang="zh-CN" altLang="en-US" dirty="0"/>
              <a:t>：数据在内存的起始地址</a:t>
            </a:r>
            <a:endParaRPr lang="en-US" altLang="zh-CN" dirty="0"/>
          </a:p>
          <a:p>
            <a:pPr lvl="1"/>
            <a:r>
              <a:rPr lang="zh-CN" altLang="en-US" dirty="0"/>
              <a:t>输入、输出分别为源、目标地址</a:t>
            </a:r>
          </a:p>
          <a:p>
            <a:r>
              <a:rPr lang="zh-CN" altLang="en-US" dirty="0"/>
              <a:t>数据寄存器</a:t>
            </a:r>
            <a:r>
              <a:rPr lang="en-US" altLang="zh-CN" dirty="0"/>
              <a:t>(DR)</a:t>
            </a:r>
            <a:r>
              <a:rPr lang="zh-CN" altLang="en-US" dirty="0"/>
              <a:t>：暂存从设备到内存，或从内存到设备的数据。</a:t>
            </a:r>
          </a:p>
          <a:p>
            <a:r>
              <a:rPr lang="zh-CN" altLang="en-US" dirty="0"/>
              <a:t>数据计数器</a:t>
            </a:r>
            <a:r>
              <a:rPr lang="en-US" altLang="zh-CN" dirty="0"/>
              <a:t>(DC)</a:t>
            </a:r>
            <a:r>
              <a:rPr lang="zh-CN" altLang="en-US" dirty="0"/>
              <a:t>：存放本次</a:t>
            </a:r>
            <a:r>
              <a:rPr lang="en-US" altLang="zh-CN" dirty="0"/>
              <a:t>CPU</a:t>
            </a:r>
            <a:r>
              <a:rPr lang="zh-CN" altLang="en-US" dirty="0"/>
              <a:t>要读或写的字节数。</a:t>
            </a:r>
          </a:p>
        </p:txBody>
      </p:sp>
      <p:sp>
        <p:nvSpPr>
          <p:cNvPr id="4" name="日期占位符 3"/>
          <p:cNvSpPr>
            <a:spLocks noGrp="1"/>
          </p:cNvSpPr>
          <p:nvPr>
            <p:ph type="dt" sz="half" idx="10"/>
          </p:nvPr>
        </p:nvSpPr>
        <p:spPr/>
        <p:txBody>
          <a:bodyPr/>
          <a:lstStyle/>
          <a:p>
            <a:fld id="{271889D7-AF04-7945-89B9-582BA2899EA5}" type="datetime5">
              <a:t>2020/11/30</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40</a:t>
            </a:fld>
            <a:endParaRPr lang="zh-CN" altLang="en-US"/>
          </a:p>
        </p:txBody>
      </p:sp>
    </p:spTree>
    <p:extLst>
      <p:ext uri="{BB962C8B-B14F-4D97-AF65-F5344CB8AC3E}">
        <p14:creationId xmlns:p14="http://schemas.microsoft.com/office/powerpoint/2010/main" val="34261329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DMA</a:t>
            </a:r>
            <a:r>
              <a:rPr lang="zh-CN" altLang="en-US" dirty="0"/>
              <a:t>工作过程</a:t>
            </a:r>
          </a:p>
        </p:txBody>
      </p:sp>
      <p:sp>
        <p:nvSpPr>
          <p:cNvPr id="4" name="日期占位符 3"/>
          <p:cNvSpPr>
            <a:spLocks noGrp="1"/>
          </p:cNvSpPr>
          <p:nvPr>
            <p:ph type="dt" sz="half" idx="10"/>
          </p:nvPr>
        </p:nvSpPr>
        <p:spPr/>
        <p:txBody>
          <a:bodyPr/>
          <a:lstStyle/>
          <a:p>
            <a:fld id="{4EDD2A73-A4B3-B24F-A140-F74424F953F1}" type="datetime5">
              <a:t>2020/11/30</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41</a:t>
            </a:fld>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2073654706"/>
              </p:ext>
            </p:extLst>
          </p:nvPr>
        </p:nvGraphicFramePr>
        <p:xfrm>
          <a:off x="2762534" y="1022350"/>
          <a:ext cx="4337050" cy="5334000"/>
        </p:xfrm>
        <a:graphic>
          <a:graphicData uri="http://schemas.openxmlformats.org/presentationml/2006/ole">
            <mc:AlternateContent xmlns:mc="http://schemas.openxmlformats.org/markup-compatibility/2006">
              <mc:Choice xmlns:v="urn:schemas-microsoft-com:vml" Requires="v">
                <p:oleObj spid="_x0000_s27938" name="Visio" r:id="rId4" imgW="2153250" imgH="2649657" progId="Visio.Drawing.11">
                  <p:embed/>
                </p:oleObj>
              </mc:Choice>
              <mc:Fallback>
                <p:oleObj name="Visio" r:id="rId4" imgW="2153250" imgH="2649657" progId="Visio.Drawing.11">
                  <p:embed/>
                  <p:pic>
                    <p:nvPicPr>
                      <p:cNvPr id="0" name="Object 5"/>
                      <p:cNvPicPr>
                        <a:picLocks noChangeAspect="1" noChangeArrowheads="1"/>
                      </p:cNvPicPr>
                      <p:nvPr/>
                    </p:nvPicPr>
                    <p:blipFill>
                      <a:blip r:embed="rId5"/>
                      <a:srcRect/>
                      <a:stretch>
                        <a:fillRect/>
                      </a:stretch>
                    </p:blipFill>
                    <p:spPr bwMode="auto">
                      <a:xfrm>
                        <a:off x="2762534" y="1022350"/>
                        <a:ext cx="4337050" cy="5334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2760901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DMA</a:t>
            </a:r>
            <a:r>
              <a:rPr kumimoji="1" lang="zh-CN" altLang="en-US" dirty="0"/>
              <a:t>过程</a:t>
            </a:r>
          </a:p>
        </p:txBody>
      </p:sp>
      <p:sp>
        <p:nvSpPr>
          <p:cNvPr id="3" name="日期占位符 2"/>
          <p:cNvSpPr>
            <a:spLocks noGrp="1"/>
          </p:cNvSpPr>
          <p:nvPr>
            <p:ph type="dt" sz="half" idx="10"/>
          </p:nvPr>
        </p:nvSpPr>
        <p:spPr/>
        <p:txBody>
          <a:bodyPr/>
          <a:lstStyle/>
          <a:p>
            <a:fld id="{D58FB7ED-6CA5-DF4A-AFA1-28EC320F5200}" type="datetime5">
              <a:t>2020/11/30</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幻灯片编号占位符 4"/>
          <p:cNvSpPr>
            <a:spLocks noGrp="1"/>
          </p:cNvSpPr>
          <p:nvPr>
            <p:ph type="sldNum" sz="quarter" idx="12"/>
          </p:nvPr>
        </p:nvSpPr>
        <p:spPr/>
        <p:txBody>
          <a:bodyPr/>
          <a:lstStyle/>
          <a:p>
            <a:fld id="{B09550E6-D85C-43A8-841D-66A200A3DB30}" type="slidenum">
              <a:rPr lang="zh-CN" altLang="en-US" smtClean="0"/>
              <a:t>42</a:t>
            </a:fld>
            <a:endParaRPr lang="zh-CN" altLang="en-US"/>
          </a:p>
        </p:txBody>
      </p:sp>
      <p:pic>
        <p:nvPicPr>
          <p:cNvPr id="6" name="图片 5"/>
          <p:cNvPicPr>
            <a:picLocks noChangeAspect="1"/>
          </p:cNvPicPr>
          <p:nvPr/>
        </p:nvPicPr>
        <p:blipFill>
          <a:blip r:embed="rId2"/>
          <a:stretch>
            <a:fillRect/>
          </a:stretch>
        </p:blipFill>
        <p:spPr>
          <a:xfrm>
            <a:off x="692759" y="1296857"/>
            <a:ext cx="7725494" cy="5195458"/>
          </a:xfrm>
          <a:prstGeom prst="rect">
            <a:avLst/>
          </a:prstGeom>
        </p:spPr>
      </p:pic>
    </p:spTree>
    <p:extLst>
      <p:ext uri="{BB962C8B-B14F-4D97-AF65-F5344CB8AC3E}">
        <p14:creationId xmlns:p14="http://schemas.microsoft.com/office/powerpoint/2010/main" val="21728009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DMA</a:t>
            </a:r>
            <a:r>
              <a:rPr kumimoji="1" lang="zh-CN" altLang="en-US" dirty="0"/>
              <a:t>方式</a:t>
            </a:r>
          </a:p>
        </p:txBody>
      </p:sp>
      <p:sp>
        <p:nvSpPr>
          <p:cNvPr id="7" name="内容占位符 6"/>
          <p:cNvSpPr>
            <a:spLocks noGrp="1"/>
          </p:cNvSpPr>
          <p:nvPr>
            <p:ph sz="half" idx="1"/>
          </p:nvPr>
        </p:nvSpPr>
        <p:spPr/>
        <p:txBody>
          <a:bodyPr>
            <a:normAutofit/>
          </a:bodyPr>
          <a:lstStyle/>
          <a:p>
            <a:pPr marL="514350" indent="-514350">
              <a:buFont typeface="+mj-lt"/>
              <a:buAutoNum type="alphaUcPeriod"/>
            </a:pPr>
            <a:r>
              <a:rPr kumimoji="1" lang="zh-CN" altLang="en-US" dirty="0"/>
              <a:t>类似程序</a:t>
            </a:r>
            <a:r>
              <a:rPr kumimoji="1" lang="en-US" altLang="zh-CN" dirty="0"/>
              <a:t>I/O</a:t>
            </a:r>
            <a:r>
              <a:rPr kumimoji="1" lang="zh-CN" altLang="en-US" dirty="0"/>
              <a:t>，一次</a:t>
            </a:r>
            <a:r>
              <a:rPr kumimoji="1" lang="en-US" altLang="zh-CN" dirty="0"/>
              <a:t>request</a:t>
            </a:r>
            <a:r>
              <a:rPr kumimoji="1" lang="zh-CN" altLang="en-US" dirty="0"/>
              <a:t>一次</a:t>
            </a:r>
            <a:r>
              <a:rPr kumimoji="1" lang="en-US" altLang="zh-CN" dirty="0"/>
              <a:t>transfer</a:t>
            </a:r>
          </a:p>
          <a:p>
            <a:pPr marL="514350" indent="-514350">
              <a:buFont typeface="+mj-lt"/>
              <a:buAutoNum type="alphaUcPeriod"/>
            </a:pPr>
            <a:r>
              <a:rPr kumimoji="1" lang="zh-CN" altLang="en-US" dirty="0"/>
              <a:t>周期挪用减少，但接口数量不可扩展</a:t>
            </a:r>
            <a:endParaRPr kumimoji="1" lang="en-US" altLang="zh-CN" dirty="0"/>
          </a:p>
          <a:p>
            <a:pPr marL="514350" indent="-514350">
              <a:buFont typeface="+mj-lt"/>
              <a:buAutoNum type="alphaUcPeriod"/>
            </a:pPr>
            <a:r>
              <a:rPr kumimoji="1" lang="zh-CN" altLang="en-US" dirty="0"/>
              <a:t>所有设备通过</a:t>
            </a:r>
            <a:r>
              <a:rPr kumimoji="1" lang="en-US" altLang="zh-CN" dirty="0"/>
              <a:t>I</a:t>
            </a:r>
            <a:r>
              <a:rPr kumimoji="1" lang="zh-CN" altLang="en-US" dirty="0"/>
              <a:t>/</a:t>
            </a:r>
            <a:r>
              <a:rPr kumimoji="1" lang="en-US" altLang="zh-CN" dirty="0"/>
              <a:t>O</a:t>
            </a:r>
            <a:r>
              <a:rPr kumimoji="1" lang="zh-CN" altLang="en-US" dirty="0"/>
              <a:t>总线连接，</a:t>
            </a:r>
            <a:r>
              <a:rPr kumimoji="1" lang="en-US" altLang="zh-CN" dirty="0"/>
              <a:t>DMA</a:t>
            </a:r>
            <a:r>
              <a:rPr kumimoji="1" lang="zh-CN" altLang="en-US" dirty="0"/>
              <a:t>简单</a:t>
            </a:r>
          </a:p>
        </p:txBody>
      </p:sp>
      <p:sp>
        <p:nvSpPr>
          <p:cNvPr id="3" name="日期占位符 2"/>
          <p:cNvSpPr>
            <a:spLocks noGrp="1"/>
          </p:cNvSpPr>
          <p:nvPr>
            <p:ph type="dt" sz="half" idx="10"/>
          </p:nvPr>
        </p:nvSpPr>
        <p:spPr/>
        <p:txBody>
          <a:bodyPr/>
          <a:lstStyle/>
          <a:p>
            <a:fld id="{DED0B6D1-6175-CF48-8EA8-78AA7ECD1C28}" type="datetime5">
              <a:t>2020/11/30</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幻灯片编号占位符 4"/>
          <p:cNvSpPr>
            <a:spLocks noGrp="1"/>
          </p:cNvSpPr>
          <p:nvPr>
            <p:ph type="sldNum" sz="quarter" idx="12"/>
          </p:nvPr>
        </p:nvSpPr>
        <p:spPr/>
        <p:txBody>
          <a:bodyPr/>
          <a:lstStyle/>
          <a:p>
            <a:fld id="{B09550E6-D85C-43A8-841D-66A200A3DB30}" type="slidenum">
              <a:rPr lang="zh-CN" altLang="en-US" smtClean="0"/>
              <a:t>43</a:t>
            </a:fld>
            <a:endParaRPr lang="zh-CN" altLang="en-US"/>
          </a:p>
        </p:txBody>
      </p:sp>
      <p:pic>
        <p:nvPicPr>
          <p:cNvPr id="6" name="图片 5"/>
          <p:cNvPicPr>
            <a:picLocks noChangeAspect="1"/>
          </p:cNvPicPr>
          <p:nvPr/>
        </p:nvPicPr>
        <p:blipFill>
          <a:blip r:embed="rId3">
            <a:clrChange>
              <a:clrFrom>
                <a:srgbClr val="FFFFFF"/>
              </a:clrFrom>
              <a:clrTo>
                <a:srgbClr val="FFFFFF">
                  <a:alpha val="0"/>
                </a:srgbClr>
              </a:clrTo>
            </a:clrChange>
          </a:blip>
          <a:stretch>
            <a:fillRect/>
          </a:stretch>
        </p:blipFill>
        <p:spPr>
          <a:xfrm>
            <a:off x="4158379" y="1308263"/>
            <a:ext cx="5056341" cy="5349712"/>
          </a:xfrm>
          <a:prstGeom prst="rect">
            <a:avLst/>
          </a:prstGeom>
        </p:spPr>
      </p:pic>
    </p:spTree>
    <p:extLst>
      <p:ext uri="{BB962C8B-B14F-4D97-AF65-F5344CB8AC3E}">
        <p14:creationId xmlns:p14="http://schemas.microsoft.com/office/powerpoint/2010/main" val="8084659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缓冲管理</a:t>
            </a:r>
          </a:p>
        </p:txBody>
      </p:sp>
      <p:sp>
        <p:nvSpPr>
          <p:cNvPr id="3" name="内容占位符 2"/>
          <p:cNvSpPr>
            <a:spLocks noGrp="1"/>
          </p:cNvSpPr>
          <p:nvPr>
            <p:ph idx="1"/>
          </p:nvPr>
        </p:nvSpPr>
        <p:spPr/>
        <p:txBody>
          <a:bodyPr/>
          <a:lstStyle/>
          <a:p>
            <a:r>
              <a:rPr lang="zh-CN" altLang="en-US" dirty="0"/>
              <a:t>缓和</a:t>
            </a:r>
            <a:r>
              <a:rPr lang="en-US" altLang="zh-CN" dirty="0"/>
              <a:t>CPU</a:t>
            </a:r>
            <a:r>
              <a:rPr lang="zh-CN" altLang="en-US" dirty="0"/>
              <a:t>与</a:t>
            </a:r>
            <a:r>
              <a:rPr lang="en-US" altLang="zh-CN" dirty="0"/>
              <a:t>I/O</a:t>
            </a:r>
            <a:r>
              <a:rPr lang="zh-CN" altLang="en-US" dirty="0"/>
              <a:t>设备间速度不匹配的矛盾。</a:t>
            </a:r>
            <a:endParaRPr lang="en-US" altLang="zh-CN" dirty="0"/>
          </a:p>
          <a:p>
            <a:r>
              <a:rPr lang="zh-CN" altLang="en-US" dirty="0"/>
              <a:t>减少对</a:t>
            </a:r>
            <a:r>
              <a:rPr lang="en-US" altLang="zh-CN" dirty="0"/>
              <a:t>CPU</a:t>
            </a:r>
            <a:r>
              <a:rPr lang="zh-CN" altLang="en-US" dirty="0"/>
              <a:t>的中断频率。</a:t>
            </a:r>
            <a:endParaRPr lang="en-US" altLang="zh-CN" dirty="0"/>
          </a:p>
          <a:p>
            <a:r>
              <a:rPr lang="zh-CN" altLang="en-US" dirty="0"/>
              <a:t>提高</a:t>
            </a:r>
            <a:r>
              <a:rPr lang="en-US" altLang="zh-CN" dirty="0"/>
              <a:t>CPU</a:t>
            </a:r>
            <a:r>
              <a:rPr lang="zh-CN" altLang="en-US" dirty="0"/>
              <a:t>和</a:t>
            </a:r>
            <a:r>
              <a:rPr lang="en-US" altLang="zh-CN" dirty="0"/>
              <a:t>I/O</a:t>
            </a:r>
            <a:r>
              <a:rPr lang="zh-CN" altLang="en-US" dirty="0"/>
              <a:t>设备之间的并行性。</a:t>
            </a:r>
          </a:p>
        </p:txBody>
      </p:sp>
      <p:sp>
        <p:nvSpPr>
          <p:cNvPr id="4" name="日期占位符 3"/>
          <p:cNvSpPr>
            <a:spLocks noGrp="1"/>
          </p:cNvSpPr>
          <p:nvPr>
            <p:ph type="dt" sz="half" idx="10"/>
          </p:nvPr>
        </p:nvSpPr>
        <p:spPr/>
        <p:txBody>
          <a:bodyPr/>
          <a:lstStyle/>
          <a:p>
            <a:fld id="{7A103AA0-7CAF-0349-8F69-1F7DF070DDD3}" type="datetime5">
              <a:t>2020/11/30</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44</a:t>
            </a:fld>
            <a:endParaRPr lang="zh-CN" altLang="en-US"/>
          </a:p>
        </p:txBody>
      </p:sp>
    </p:spTree>
    <p:extLst>
      <p:ext uri="{BB962C8B-B14F-4D97-AF65-F5344CB8AC3E}">
        <p14:creationId xmlns:p14="http://schemas.microsoft.com/office/powerpoint/2010/main" val="36736286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endParaRPr kumimoji="1" lang="zh-CN" altLang="en-US"/>
          </a:p>
        </p:txBody>
      </p:sp>
      <p:sp>
        <p:nvSpPr>
          <p:cNvPr id="4" name="日期占位符 3"/>
          <p:cNvSpPr>
            <a:spLocks noGrp="1"/>
          </p:cNvSpPr>
          <p:nvPr>
            <p:ph type="dt" sz="half" idx="10"/>
          </p:nvPr>
        </p:nvSpPr>
        <p:spPr/>
        <p:txBody>
          <a:bodyPr/>
          <a:lstStyle/>
          <a:p>
            <a:fld id="{6F5CCD7A-EF14-2D48-BCEE-E9840555A1A3}" type="datetime5">
              <a:t>2020/11/30</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幻灯片编号占位符 5"/>
          <p:cNvSpPr>
            <a:spLocks noGrp="1"/>
          </p:cNvSpPr>
          <p:nvPr>
            <p:ph type="sldNum" sz="quarter" idx="12"/>
          </p:nvPr>
        </p:nvSpPr>
        <p:spPr/>
        <p:txBody>
          <a:bodyPr/>
          <a:lstStyle/>
          <a:p>
            <a:fld id="{B09550E6-D85C-43A8-841D-66A200A3DB30}" type="slidenum">
              <a:rPr lang="zh-CN" altLang="en-US" smtClean="0"/>
              <a:t>45</a:t>
            </a:fld>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3567247382"/>
              </p:ext>
            </p:extLst>
          </p:nvPr>
        </p:nvGraphicFramePr>
        <p:xfrm>
          <a:off x="2204278" y="2185351"/>
          <a:ext cx="4619774" cy="2780666"/>
        </p:xfrm>
        <a:graphic>
          <a:graphicData uri="http://schemas.openxmlformats.org/presentationml/2006/ole">
            <mc:AlternateContent xmlns:mc="http://schemas.openxmlformats.org/markup-compatibility/2006">
              <mc:Choice xmlns:v="urn:schemas-microsoft-com:vml" Requires="v">
                <p:oleObj spid="_x0000_s57434" name="Visio" r:id="rId3" imgW="2801250" imgH="1721239" progId="Visio.Drawing.11">
                  <p:embed/>
                </p:oleObj>
              </mc:Choice>
              <mc:Fallback>
                <p:oleObj name="Visio" r:id="rId3" imgW="2801250" imgH="1721239" progId="Visio.Drawing.11">
                  <p:embed/>
                  <p:pic>
                    <p:nvPicPr>
                      <p:cNvPr id="0" name=""/>
                      <p:cNvPicPr>
                        <a:picLocks noChangeAspect="1" noChangeArrowheads="1"/>
                      </p:cNvPicPr>
                      <p:nvPr/>
                    </p:nvPicPr>
                    <p:blipFill>
                      <a:blip r:embed="rId4"/>
                      <a:srcRect/>
                      <a:stretch>
                        <a:fillRect/>
                      </a:stretch>
                    </p:blipFill>
                    <p:spPr bwMode="auto">
                      <a:xfrm>
                        <a:off x="2204278" y="2185351"/>
                        <a:ext cx="4619774" cy="2780666"/>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9040663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缓冲类型</a:t>
            </a:r>
          </a:p>
        </p:txBody>
      </p:sp>
      <p:sp>
        <p:nvSpPr>
          <p:cNvPr id="3" name="内容占位符 2"/>
          <p:cNvSpPr>
            <a:spLocks noGrp="1"/>
          </p:cNvSpPr>
          <p:nvPr>
            <p:ph idx="1"/>
          </p:nvPr>
        </p:nvSpPr>
        <p:spPr/>
        <p:txBody>
          <a:bodyPr/>
          <a:lstStyle/>
          <a:p>
            <a:r>
              <a:rPr lang="zh-CN" altLang="en-US" dirty="0"/>
              <a:t>单缓冲</a:t>
            </a:r>
            <a:r>
              <a:rPr lang="en-US" altLang="zh-CN" dirty="0"/>
              <a:t>Single Buffer</a:t>
            </a:r>
          </a:p>
          <a:p>
            <a:r>
              <a:rPr lang="zh-CN" altLang="en-US" dirty="0"/>
              <a:t>双缓冲</a:t>
            </a:r>
            <a:r>
              <a:rPr lang="en-US" altLang="zh-CN" dirty="0"/>
              <a:t>Double Buffer</a:t>
            </a:r>
          </a:p>
          <a:p>
            <a:r>
              <a:rPr lang="zh-CN" altLang="en-US" dirty="0"/>
              <a:t>循环缓冲</a:t>
            </a:r>
            <a:r>
              <a:rPr lang="en-US" altLang="zh-CN" dirty="0"/>
              <a:t>Circular Buffer</a:t>
            </a:r>
          </a:p>
          <a:p>
            <a:r>
              <a:rPr lang="zh-CN" altLang="en-US" dirty="0"/>
              <a:t>缓冲池</a:t>
            </a:r>
            <a:r>
              <a:rPr lang="en-US" altLang="zh-CN" dirty="0"/>
              <a:t>Buffer Pool</a:t>
            </a:r>
            <a:endParaRPr lang="zh-CN" altLang="en-US" dirty="0"/>
          </a:p>
        </p:txBody>
      </p:sp>
      <p:sp>
        <p:nvSpPr>
          <p:cNvPr id="4" name="日期占位符 3"/>
          <p:cNvSpPr>
            <a:spLocks noGrp="1"/>
          </p:cNvSpPr>
          <p:nvPr>
            <p:ph type="dt" sz="half" idx="10"/>
          </p:nvPr>
        </p:nvSpPr>
        <p:spPr/>
        <p:txBody>
          <a:bodyPr/>
          <a:lstStyle/>
          <a:p>
            <a:fld id="{876ADD0E-333D-B041-9C27-2C3B17F06610}" type="datetime5">
              <a:t>2020/11/30</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46</a:t>
            </a:fld>
            <a:endParaRPr lang="zh-CN" altLang="en-US"/>
          </a:p>
        </p:txBody>
      </p:sp>
    </p:spTree>
    <p:extLst>
      <p:ext uri="{BB962C8B-B14F-4D97-AF65-F5344CB8AC3E}">
        <p14:creationId xmlns:p14="http://schemas.microsoft.com/office/powerpoint/2010/main" val="11035785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单缓冲</a:t>
            </a:r>
          </a:p>
        </p:txBody>
      </p:sp>
      <p:sp>
        <p:nvSpPr>
          <p:cNvPr id="3" name="内容占位符 2"/>
          <p:cNvSpPr>
            <a:spLocks noGrp="1"/>
          </p:cNvSpPr>
          <p:nvPr>
            <p:ph idx="1"/>
          </p:nvPr>
        </p:nvSpPr>
        <p:spPr/>
        <p:txBody>
          <a:bodyPr/>
          <a:lstStyle/>
          <a:p>
            <a:r>
              <a:rPr lang="zh-CN" altLang="en-US" dirty="0"/>
              <a:t>一个缓冲区</a:t>
            </a:r>
          </a:p>
        </p:txBody>
      </p:sp>
      <p:sp>
        <p:nvSpPr>
          <p:cNvPr id="4" name="日期占位符 3"/>
          <p:cNvSpPr>
            <a:spLocks noGrp="1"/>
          </p:cNvSpPr>
          <p:nvPr>
            <p:ph type="dt" sz="half" idx="10"/>
          </p:nvPr>
        </p:nvSpPr>
        <p:spPr/>
        <p:txBody>
          <a:bodyPr/>
          <a:lstStyle/>
          <a:p>
            <a:fld id="{1B365CBE-880E-EA40-895F-5154C3F65F70}" type="datetime5">
              <a:t>2020/11/30</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47</a:t>
            </a:fld>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1192896592"/>
              </p:ext>
            </p:extLst>
          </p:nvPr>
        </p:nvGraphicFramePr>
        <p:xfrm>
          <a:off x="170597" y="1958784"/>
          <a:ext cx="8382000" cy="4397566"/>
        </p:xfrm>
        <a:graphic>
          <a:graphicData uri="http://schemas.openxmlformats.org/presentationml/2006/ole">
            <mc:AlternateContent xmlns:mc="http://schemas.openxmlformats.org/markup-compatibility/2006">
              <mc:Choice xmlns:v="urn:schemas-microsoft-com:vml" Requires="v">
                <p:oleObj spid="_x0000_s29984" name="Visio" r:id="rId3" imgW="3629070" imgH="1902394" progId="Visio.Drawing.11">
                  <p:embed/>
                </p:oleObj>
              </mc:Choice>
              <mc:Fallback>
                <p:oleObj name="Visio" r:id="rId3" imgW="3629070" imgH="1902394" progId="Visio.Drawing.11">
                  <p:embed/>
                  <p:pic>
                    <p:nvPicPr>
                      <p:cNvPr id="0" name="Object 5"/>
                      <p:cNvPicPr>
                        <a:picLocks noChangeAspect="1" noChangeArrowheads="1"/>
                      </p:cNvPicPr>
                      <p:nvPr/>
                    </p:nvPicPr>
                    <p:blipFill>
                      <a:blip r:embed="rId4"/>
                      <a:srcRect/>
                      <a:stretch>
                        <a:fillRect/>
                      </a:stretch>
                    </p:blipFill>
                    <p:spPr bwMode="auto">
                      <a:xfrm>
                        <a:off x="170597" y="1958784"/>
                        <a:ext cx="8382000" cy="4397566"/>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6552136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双缓冲</a:t>
            </a:r>
          </a:p>
        </p:txBody>
      </p:sp>
      <p:sp>
        <p:nvSpPr>
          <p:cNvPr id="3" name="内容占位符 2"/>
          <p:cNvSpPr>
            <a:spLocks noGrp="1"/>
          </p:cNvSpPr>
          <p:nvPr>
            <p:ph idx="1"/>
          </p:nvPr>
        </p:nvSpPr>
        <p:spPr/>
        <p:txBody>
          <a:bodyPr/>
          <a:lstStyle/>
          <a:p>
            <a:r>
              <a:rPr lang="zh-CN" altLang="en-US" dirty="0"/>
              <a:t>缓冲对换</a:t>
            </a:r>
            <a:r>
              <a:rPr lang="en-US" altLang="zh-CN" dirty="0"/>
              <a:t>(Buffer Swapping)</a:t>
            </a:r>
            <a:endParaRPr lang="zh-CN" altLang="en-US" dirty="0"/>
          </a:p>
        </p:txBody>
      </p:sp>
      <p:sp>
        <p:nvSpPr>
          <p:cNvPr id="4" name="日期占位符 3"/>
          <p:cNvSpPr>
            <a:spLocks noGrp="1"/>
          </p:cNvSpPr>
          <p:nvPr>
            <p:ph type="dt" sz="half" idx="10"/>
          </p:nvPr>
        </p:nvSpPr>
        <p:spPr/>
        <p:txBody>
          <a:bodyPr/>
          <a:lstStyle/>
          <a:p>
            <a:fld id="{6A6655F9-EDCB-A84B-914C-551B33060890}" type="datetime5">
              <a:t>2020/11/30</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48</a:t>
            </a:fld>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2808735578"/>
              </p:ext>
            </p:extLst>
          </p:nvPr>
        </p:nvGraphicFramePr>
        <p:xfrm>
          <a:off x="327545" y="2151733"/>
          <a:ext cx="8240973" cy="4071645"/>
        </p:xfrm>
        <a:graphic>
          <a:graphicData uri="http://schemas.openxmlformats.org/presentationml/2006/ole">
            <mc:AlternateContent xmlns:mc="http://schemas.openxmlformats.org/markup-compatibility/2006">
              <mc:Choice xmlns:v="urn:schemas-microsoft-com:vml" Requires="v">
                <p:oleObj spid="_x0000_s31008" name="Visio" r:id="rId3" imgW="4351860" imgH="2154178" progId="Visio.Drawing.11">
                  <p:embed/>
                </p:oleObj>
              </mc:Choice>
              <mc:Fallback>
                <p:oleObj name="Visio" r:id="rId3" imgW="4351860" imgH="2154178" progId="Visio.Drawing.11">
                  <p:embed/>
                  <p:pic>
                    <p:nvPicPr>
                      <p:cNvPr id="0" name="Object 5"/>
                      <p:cNvPicPr>
                        <a:picLocks noChangeAspect="1" noChangeArrowheads="1"/>
                      </p:cNvPicPr>
                      <p:nvPr/>
                    </p:nvPicPr>
                    <p:blipFill>
                      <a:blip r:embed="rId4"/>
                      <a:srcRect/>
                      <a:stretch>
                        <a:fillRect/>
                      </a:stretch>
                    </p:blipFill>
                    <p:spPr bwMode="auto">
                      <a:xfrm>
                        <a:off x="327545" y="2151733"/>
                        <a:ext cx="8240973" cy="407164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56946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循环缓冲</a:t>
            </a:r>
          </a:p>
        </p:txBody>
      </p:sp>
      <p:sp>
        <p:nvSpPr>
          <p:cNvPr id="3" name="内容占位符 2"/>
          <p:cNvSpPr>
            <a:spLocks noGrp="1"/>
          </p:cNvSpPr>
          <p:nvPr>
            <p:ph idx="1"/>
          </p:nvPr>
        </p:nvSpPr>
        <p:spPr/>
        <p:txBody>
          <a:bodyPr/>
          <a:lstStyle/>
          <a:p>
            <a:r>
              <a:rPr lang="zh-CN" altLang="en-US" dirty="0"/>
              <a:t>多个缓冲区</a:t>
            </a:r>
            <a:endParaRPr lang="en-US" altLang="zh-CN" dirty="0"/>
          </a:p>
          <a:p>
            <a:r>
              <a:rPr lang="zh-CN" altLang="en-US" dirty="0"/>
              <a:t>进程同步</a:t>
            </a:r>
          </a:p>
        </p:txBody>
      </p:sp>
      <p:sp>
        <p:nvSpPr>
          <p:cNvPr id="4" name="日期占位符 3"/>
          <p:cNvSpPr>
            <a:spLocks noGrp="1"/>
          </p:cNvSpPr>
          <p:nvPr>
            <p:ph type="dt" sz="half" idx="10"/>
          </p:nvPr>
        </p:nvSpPr>
        <p:spPr/>
        <p:txBody>
          <a:bodyPr/>
          <a:lstStyle/>
          <a:p>
            <a:fld id="{32A40DD0-F438-F540-ACAA-35D221AA59A1}" type="datetime5">
              <a:t>2020/11/30</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49</a:t>
            </a:fld>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1209631322"/>
              </p:ext>
            </p:extLst>
          </p:nvPr>
        </p:nvGraphicFramePr>
        <p:xfrm>
          <a:off x="609600" y="2695765"/>
          <a:ext cx="7924800" cy="3608387"/>
        </p:xfrm>
        <a:graphic>
          <a:graphicData uri="http://schemas.openxmlformats.org/presentationml/2006/ole">
            <mc:AlternateContent xmlns:mc="http://schemas.openxmlformats.org/markup-compatibility/2006">
              <mc:Choice xmlns:v="urn:schemas-microsoft-com:vml" Requires="v">
                <p:oleObj spid="_x0000_s32032" name="Visio" r:id="rId3" imgW="3305070" imgH="1505040" progId="Visio.Drawing.11">
                  <p:embed/>
                </p:oleObj>
              </mc:Choice>
              <mc:Fallback>
                <p:oleObj name="Visio" r:id="rId3" imgW="3305070" imgH="1505040" progId="Visio.Drawing.11">
                  <p:embed/>
                  <p:pic>
                    <p:nvPicPr>
                      <p:cNvPr id="0" name="Object 5"/>
                      <p:cNvPicPr>
                        <a:picLocks noChangeAspect="1" noChangeArrowheads="1"/>
                      </p:cNvPicPr>
                      <p:nvPr/>
                    </p:nvPicPr>
                    <p:blipFill>
                      <a:blip r:embed="rId4"/>
                      <a:srcRect/>
                      <a:stretch>
                        <a:fillRect/>
                      </a:stretch>
                    </p:blipFill>
                    <p:spPr bwMode="auto">
                      <a:xfrm>
                        <a:off x="609600" y="2695765"/>
                        <a:ext cx="7924800" cy="36083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948477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kumimoji="1" lang="zh-CN" altLang="en-US" dirty="0"/>
              <a:t>传输速率</a:t>
            </a:r>
          </a:p>
        </p:txBody>
      </p:sp>
      <p:sp>
        <p:nvSpPr>
          <p:cNvPr id="4" name="日期占位符 3"/>
          <p:cNvSpPr>
            <a:spLocks noGrp="1"/>
          </p:cNvSpPr>
          <p:nvPr>
            <p:ph type="dt" sz="half" idx="10"/>
          </p:nvPr>
        </p:nvSpPr>
        <p:spPr/>
        <p:txBody>
          <a:bodyPr/>
          <a:lstStyle/>
          <a:p>
            <a:fld id="{E86F95C8-8ED3-9047-81E1-0EEDF987F2CB}" type="datetime5">
              <a:t>2020/11/30</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幻灯片编号占位符 5"/>
          <p:cNvSpPr>
            <a:spLocks noGrp="1"/>
          </p:cNvSpPr>
          <p:nvPr>
            <p:ph type="sldNum" sz="quarter" idx="12"/>
          </p:nvPr>
        </p:nvSpPr>
        <p:spPr/>
        <p:txBody>
          <a:bodyPr/>
          <a:lstStyle/>
          <a:p>
            <a:fld id="{B09550E6-D85C-43A8-841D-66A200A3DB30}" type="slidenum">
              <a:rPr lang="zh-CN" altLang="en-US" smtClean="0"/>
              <a:t>5</a:t>
            </a:fld>
            <a:endParaRPr lang="zh-CN" altLang="en-US"/>
          </a:p>
        </p:txBody>
      </p:sp>
      <p:pic>
        <p:nvPicPr>
          <p:cNvPr id="8" name="图片 7"/>
          <p:cNvPicPr>
            <a:picLocks noChangeAspect="1"/>
          </p:cNvPicPr>
          <p:nvPr/>
        </p:nvPicPr>
        <p:blipFill>
          <a:blip r:embed="rId2"/>
          <a:stretch>
            <a:fillRect/>
          </a:stretch>
        </p:blipFill>
        <p:spPr>
          <a:xfrm>
            <a:off x="736850" y="1445739"/>
            <a:ext cx="7682058" cy="4923414"/>
          </a:xfrm>
          <a:prstGeom prst="rect">
            <a:avLst/>
          </a:prstGeom>
        </p:spPr>
      </p:pic>
    </p:spTree>
    <p:extLst>
      <p:ext uri="{BB962C8B-B14F-4D97-AF65-F5344CB8AC3E}">
        <p14:creationId xmlns:p14="http://schemas.microsoft.com/office/powerpoint/2010/main" val="35666777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缓冲池</a:t>
            </a:r>
          </a:p>
        </p:txBody>
      </p:sp>
      <p:sp>
        <p:nvSpPr>
          <p:cNvPr id="3" name="内容占位符 2"/>
          <p:cNvSpPr>
            <a:spLocks noGrp="1"/>
          </p:cNvSpPr>
          <p:nvPr>
            <p:ph idx="1"/>
          </p:nvPr>
        </p:nvSpPr>
        <p:spPr/>
        <p:txBody>
          <a:bodyPr>
            <a:normAutofit/>
          </a:bodyPr>
          <a:lstStyle/>
          <a:p>
            <a:r>
              <a:rPr lang="zh-CN" altLang="en-US" dirty="0"/>
              <a:t>既可用于输入又可用于输出的公用缓冲池</a:t>
            </a:r>
            <a:endParaRPr lang="en-US" altLang="zh-CN" dirty="0"/>
          </a:p>
          <a:p>
            <a:pPr lvl="1"/>
            <a:r>
              <a:rPr lang="zh-CN" altLang="en-US" dirty="0"/>
              <a:t>空</a:t>
            </a:r>
            <a:r>
              <a:rPr lang="en-US" altLang="zh-CN" dirty="0"/>
              <a:t>(</a:t>
            </a:r>
            <a:r>
              <a:rPr lang="zh-CN" altLang="en-US" dirty="0"/>
              <a:t>闲</a:t>
            </a:r>
            <a:r>
              <a:rPr lang="en-US" altLang="zh-CN" dirty="0"/>
              <a:t>)</a:t>
            </a:r>
            <a:r>
              <a:rPr lang="zh-CN" altLang="en-US" dirty="0"/>
              <a:t>缓冲区</a:t>
            </a:r>
            <a:endParaRPr lang="en-US" altLang="zh-CN" dirty="0"/>
          </a:p>
          <a:p>
            <a:pPr lvl="2"/>
            <a:r>
              <a:rPr lang="zh-CN" altLang="en-US" dirty="0"/>
              <a:t>空缓冲队列</a:t>
            </a:r>
            <a:r>
              <a:rPr lang="en-US" altLang="zh-CN" dirty="0" err="1"/>
              <a:t>emq</a:t>
            </a:r>
            <a:endParaRPr lang="zh-CN" altLang="en-US" dirty="0"/>
          </a:p>
          <a:p>
            <a:pPr lvl="1"/>
            <a:r>
              <a:rPr lang="zh-CN" altLang="en-US" dirty="0"/>
              <a:t>输入数据缓冲区</a:t>
            </a:r>
            <a:endParaRPr lang="en-US" altLang="zh-CN" dirty="0"/>
          </a:p>
          <a:p>
            <a:pPr lvl="2"/>
            <a:r>
              <a:rPr lang="zh-CN" altLang="en-US" dirty="0"/>
              <a:t>输入队列：</a:t>
            </a:r>
            <a:r>
              <a:rPr lang="en-US" altLang="zh-CN" dirty="0" err="1"/>
              <a:t>inq</a:t>
            </a:r>
            <a:endParaRPr lang="zh-CN" altLang="en-US" dirty="0"/>
          </a:p>
          <a:p>
            <a:pPr lvl="1"/>
            <a:r>
              <a:rPr lang="zh-CN" altLang="en-US" dirty="0"/>
              <a:t>输出数据缓冲区</a:t>
            </a:r>
            <a:endParaRPr lang="en-US" altLang="zh-CN" dirty="0"/>
          </a:p>
          <a:p>
            <a:pPr lvl="2"/>
            <a:r>
              <a:rPr lang="zh-CN" altLang="en-US" dirty="0"/>
              <a:t>输出队列：</a:t>
            </a:r>
            <a:r>
              <a:rPr lang="en-US" altLang="zh-CN" dirty="0" err="1"/>
              <a:t>outq</a:t>
            </a:r>
            <a:r>
              <a:rPr lang="zh-CN" altLang="en-US" dirty="0"/>
              <a:t> </a:t>
            </a:r>
          </a:p>
          <a:p>
            <a:endParaRPr lang="zh-CN" altLang="en-US" dirty="0"/>
          </a:p>
        </p:txBody>
      </p:sp>
      <p:sp>
        <p:nvSpPr>
          <p:cNvPr id="4" name="日期占位符 3"/>
          <p:cNvSpPr>
            <a:spLocks noGrp="1"/>
          </p:cNvSpPr>
          <p:nvPr>
            <p:ph type="dt" sz="half" idx="10"/>
          </p:nvPr>
        </p:nvSpPr>
        <p:spPr/>
        <p:txBody>
          <a:bodyPr/>
          <a:lstStyle/>
          <a:p>
            <a:fld id="{ECA600A1-DD6C-9741-8B4B-BAED7126AC8B}" type="datetime5">
              <a:t>2020/11/30</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50</a:t>
            </a:fld>
            <a:endParaRPr lang="zh-CN" altLang="en-US"/>
          </a:p>
        </p:txBody>
      </p:sp>
    </p:spTree>
    <p:extLst>
      <p:ext uri="{BB962C8B-B14F-4D97-AF65-F5344CB8AC3E}">
        <p14:creationId xmlns:p14="http://schemas.microsoft.com/office/powerpoint/2010/main" val="100784337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I/O</a:t>
            </a:r>
            <a:r>
              <a:rPr lang="zh-CN" altLang="en-US" dirty="0"/>
              <a:t>软件</a:t>
            </a:r>
          </a:p>
        </p:txBody>
      </p:sp>
      <p:sp>
        <p:nvSpPr>
          <p:cNvPr id="3" name="内容占位符 2"/>
          <p:cNvSpPr>
            <a:spLocks noGrp="1"/>
          </p:cNvSpPr>
          <p:nvPr>
            <p:ph idx="1"/>
          </p:nvPr>
        </p:nvSpPr>
        <p:spPr/>
        <p:txBody>
          <a:bodyPr/>
          <a:lstStyle/>
          <a:p>
            <a:r>
              <a:rPr lang="zh-CN" altLang="en-US" dirty="0"/>
              <a:t>效率</a:t>
            </a:r>
            <a:endParaRPr lang="en-US" altLang="zh-CN" dirty="0"/>
          </a:p>
          <a:p>
            <a:pPr lvl="1"/>
            <a:r>
              <a:rPr lang="zh-CN" altLang="en-US" dirty="0"/>
              <a:t>解决外部设备与</a:t>
            </a:r>
            <a:r>
              <a:rPr lang="en-US" altLang="zh-CN" dirty="0"/>
              <a:t>CPU</a:t>
            </a:r>
            <a:r>
              <a:rPr lang="zh-CN" altLang="en-US" dirty="0"/>
              <a:t>速度不匹配</a:t>
            </a:r>
            <a:endParaRPr lang="en-US" altLang="zh-CN" dirty="0"/>
          </a:p>
          <a:p>
            <a:pPr lvl="1"/>
            <a:r>
              <a:rPr lang="zh-CN" altLang="en-US" dirty="0"/>
              <a:t>提高主机和外设的并行工作能力</a:t>
            </a:r>
            <a:endParaRPr lang="en-US" altLang="zh-CN" dirty="0"/>
          </a:p>
          <a:p>
            <a:r>
              <a:rPr lang="zh-CN" altLang="en-US" dirty="0"/>
              <a:t>通用性</a:t>
            </a:r>
            <a:endParaRPr lang="en-US" altLang="zh-CN" dirty="0"/>
          </a:p>
          <a:p>
            <a:pPr lvl="1"/>
            <a:r>
              <a:rPr lang="zh-CN" altLang="en-US" dirty="0"/>
              <a:t>降低用户管理、操作设备的复杂性</a:t>
            </a:r>
          </a:p>
        </p:txBody>
      </p:sp>
      <p:sp>
        <p:nvSpPr>
          <p:cNvPr id="4" name="日期占位符 3"/>
          <p:cNvSpPr>
            <a:spLocks noGrp="1"/>
          </p:cNvSpPr>
          <p:nvPr>
            <p:ph type="dt" sz="half" idx="10"/>
          </p:nvPr>
        </p:nvSpPr>
        <p:spPr/>
        <p:txBody>
          <a:bodyPr/>
          <a:lstStyle/>
          <a:p>
            <a:fld id="{1CD3B9DA-8ED8-784C-97B9-40B602B54629}" type="datetime5">
              <a:t>2020/11/30</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51</a:t>
            </a:fld>
            <a:endParaRPr lang="zh-CN" altLang="en-US"/>
          </a:p>
        </p:txBody>
      </p:sp>
    </p:spTree>
    <p:extLst>
      <p:ext uri="{BB962C8B-B14F-4D97-AF65-F5344CB8AC3E}">
        <p14:creationId xmlns:p14="http://schemas.microsoft.com/office/powerpoint/2010/main" val="1837306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I/O</a:t>
            </a:r>
            <a:r>
              <a:rPr lang="zh-CN" altLang="en-US" dirty="0"/>
              <a:t>软件</a:t>
            </a:r>
          </a:p>
        </p:txBody>
      </p:sp>
      <p:sp>
        <p:nvSpPr>
          <p:cNvPr id="3" name="内容占位符 2"/>
          <p:cNvSpPr>
            <a:spLocks noGrp="1"/>
          </p:cNvSpPr>
          <p:nvPr>
            <p:ph idx="1"/>
          </p:nvPr>
        </p:nvSpPr>
        <p:spPr/>
        <p:txBody>
          <a:bodyPr/>
          <a:lstStyle/>
          <a:p>
            <a:r>
              <a:rPr lang="zh-CN" altLang="en-US" dirty="0"/>
              <a:t>与具体设备无关</a:t>
            </a:r>
            <a:endParaRPr lang="en-US" altLang="zh-CN" dirty="0"/>
          </a:p>
          <a:p>
            <a:r>
              <a:rPr lang="zh-CN" altLang="en-US" dirty="0"/>
              <a:t>统一命名</a:t>
            </a:r>
            <a:endParaRPr lang="en-US" altLang="zh-CN" dirty="0"/>
          </a:p>
          <a:p>
            <a:r>
              <a:rPr lang="zh-CN" altLang="en-US" dirty="0"/>
              <a:t>错误处理</a:t>
            </a:r>
            <a:endParaRPr lang="en-US" altLang="zh-CN" dirty="0"/>
          </a:p>
          <a:p>
            <a:r>
              <a:rPr lang="zh-CN" altLang="en-US" dirty="0"/>
              <a:t>缓冲</a:t>
            </a:r>
            <a:endParaRPr lang="en-US" altLang="zh-CN" dirty="0"/>
          </a:p>
          <a:p>
            <a:r>
              <a:rPr lang="zh-CN" altLang="en-US" dirty="0"/>
              <a:t>设备的分配、释放</a:t>
            </a:r>
            <a:endParaRPr lang="en-US" altLang="zh-CN" dirty="0"/>
          </a:p>
          <a:p>
            <a:r>
              <a:rPr lang="zh-CN" altLang="en-US" dirty="0"/>
              <a:t>控制方式</a:t>
            </a:r>
          </a:p>
        </p:txBody>
      </p:sp>
      <p:sp>
        <p:nvSpPr>
          <p:cNvPr id="4" name="日期占位符 3"/>
          <p:cNvSpPr>
            <a:spLocks noGrp="1"/>
          </p:cNvSpPr>
          <p:nvPr>
            <p:ph type="dt" sz="half" idx="10"/>
          </p:nvPr>
        </p:nvSpPr>
        <p:spPr/>
        <p:txBody>
          <a:bodyPr/>
          <a:lstStyle/>
          <a:p>
            <a:fld id="{F31418AE-4BBA-1148-8677-8260E2126259}" type="datetime5">
              <a:t>2020/11/30</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52</a:t>
            </a:fld>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565942715"/>
              </p:ext>
            </p:extLst>
          </p:nvPr>
        </p:nvGraphicFramePr>
        <p:xfrm>
          <a:off x="3930488" y="1364776"/>
          <a:ext cx="5240337" cy="3521075"/>
        </p:xfrm>
        <a:graphic>
          <a:graphicData uri="http://schemas.openxmlformats.org/presentationml/2006/ole">
            <mc:AlternateContent xmlns:mc="http://schemas.openxmlformats.org/markup-compatibility/2006">
              <mc:Choice xmlns:v="urn:schemas-microsoft-com:vml" Requires="v">
                <p:oleObj spid="_x0000_s33056" name="Visio" r:id="rId3" imgW="2912490" imgH="1757093" progId="Visio.Drawing.11">
                  <p:embed/>
                </p:oleObj>
              </mc:Choice>
              <mc:Fallback>
                <p:oleObj name="Visio" r:id="rId3" imgW="2912490" imgH="1757093" progId="Visio.Drawing.11">
                  <p:embed/>
                  <p:pic>
                    <p:nvPicPr>
                      <p:cNvPr id="0" name="Object 5"/>
                      <p:cNvPicPr>
                        <a:picLocks noChangeAspect="1" noChangeArrowheads="1"/>
                      </p:cNvPicPr>
                      <p:nvPr/>
                    </p:nvPicPr>
                    <p:blipFill>
                      <a:blip r:embed="rId4"/>
                      <a:srcRect/>
                      <a:stretch>
                        <a:fillRect/>
                      </a:stretch>
                    </p:blipFill>
                    <p:spPr bwMode="auto">
                      <a:xfrm>
                        <a:off x="3930488" y="1364776"/>
                        <a:ext cx="5240337" cy="352107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7549907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中断的工作方式</a:t>
            </a:r>
          </a:p>
        </p:txBody>
      </p:sp>
      <p:sp>
        <p:nvSpPr>
          <p:cNvPr id="4" name="日期占位符 3"/>
          <p:cNvSpPr>
            <a:spLocks noGrp="1"/>
          </p:cNvSpPr>
          <p:nvPr>
            <p:ph type="dt" sz="half" idx="10"/>
          </p:nvPr>
        </p:nvSpPr>
        <p:spPr/>
        <p:txBody>
          <a:bodyPr/>
          <a:lstStyle/>
          <a:p>
            <a:fld id="{7511A6C3-0362-2C44-8BCA-92B1E28F2101}" type="datetime5">
              <a:t>2020/11/30</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53</a:t>
            </a:fld>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3998251012"/>
              </p:ext>
            </p:extLst>
          </p:nvPr>
        </p:nvGraphicFramePr>
        <p:xfrm>
          <a:off x="2438400" y="1090086"/>
          <a:ext cx="4429125" cy="5410200"/>
        </p:xfrm>
        <a:graphic>
          <a:graphicData uri="http://schemas.openxmlformats.org/presentationml/2006/ole">
            <mc:AlternateContent xmlns:mc="http://schemas.openxmlformats.org/markup-compatibility/2006">
              <mc:Choice xmlns:v="urn:schemas-microsoft-com:vml" Requires="v">
                <p:oleObj spid="_x0000_s34078" name="Visio" r:id="rId3" imgW="2405160" imgH="2946190" progId="Visio.Drawing.11">
                  <p:embed/>
                </p:oleObj>
              </mc:Choice>
              <mc:Fallback>
                <p:oleObj name="Visio" r:id="rId3" imgW="2405160" imgH="2946190" progId="Visio.Drawing.11">
                  <p:embed/>
                  <p:pic>
                    <p:nvPicPr>
                      <p:cNvPr id="0" name="Object 5"/>
                      <p:cNvPicPr>
                        <a:picLocks noChangeAspect="1" noChangeArrowheads="1"/>
                      </p:cNvPicPr>
                      <p:nvPr/>
                    </p:nvPicPr>
                    <p:blipFill>
                      <a:blip r:embed="rId4"/>
                      <a:srcRect/>
                      <a:stretch>
                        <a:fillRect/>
                      </a:stretch>
                    </p:blipFill>
                    <p:spPr bwMode="auto">
                      <a:xfrm>
                        <a:off x="2438400" y="1090086"/>
                        <a:ext cx="4429125" cy="5410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0937812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a:bodyPr>
          <a:lstStyle/>
          <a:p>
            <a:r>
              <a:rPr lang="zh-CN" altLang="en-US" dirty="0"/>
              <a:t>设备驱动程序</a:t>
            </a:r>
            <a:r>
              <a:rPr lang="en-US" altLang="zh-CN" dirty="0"/>
              <a:t>Device Driver</a:t>
            </a:r>
            <a:endParaRPr lang="zh-CN" altLang="en-US" dirty="0"/>
          </a:p>
        </p:txBody>
      </p:sp>
      <p:sp>
        <p:nvSpPr>
          <p:cNvPr id="7" name="内容占位符 6"/>
          <p:cNvSpPr>
            <a:spLocks noGrp="1"/>
          </p:cNvSpPr>
          <p:nvPr>
            <p:ph idx="1"/>
          </p:nvPr>
        </p:nvSpPr>
        <p:spPr/>
        <p:txBody>
          <a:bodyPr>
            <a:normAutofit fontScale="92500"/>
          </a:bodyPr>
          <a:lstStyle/>
          <a:p>
            <a:r>
              <a:rPr lang="en-US" altLang="zh-CN" dirty="0"/>
              <a:t>I/O</a:t>
            </a:r>
            <a:r>
              <a:rPr lang="zh-CN" altLang="en-US" dirty="0"/>
              <a:t>进程与设备控制器之间的通信程序，常以进程的形式存在。</a:t>
            </a:r>
            <a:endParaRPr lang="en-US" altLang="zh-CN" dirty="0"/>
          </a:p>
          <a:p>
            <a:pPr lvl="1"/>
            <a:r>
              <a:rPr lang="zh-CN" altLang="en-US" dirty="0"/>
              <a:t>检查用户</a:t>
            </a:r>
            <a:r>
              <a:rPr lang="en-US" altLang="zh-CN" dirty="0"/>
              <a:t>I/O</a:t>
            </a:r>
            <a:r>
              <a:rPr lang="zh-CN" altLang="en-US" dirty="0"/>
              <a:t>请求的合法性，了解</a:t>
            </a:r>
            <a:r>
              <a:rPr lang="en-US" altLang="zh-CN" dirty="0"/>
              <a:t>I/O</a:t>
            </a:r>
            <a:r>
              <a:rPr lang="zh-CN" altLang="en-US" dirty="0"/>
              <a:t>设备的状态，传递有关参数，设置设备的工作方式。</a:t>
            </a:r>
            <a:endParaRPr lang="en-US" altLang="zh-CN" dirty="0"/>
          </a:p>
          <a:p>
            <a:pPr lvl="1"/>
            <a:r>
              <a:rPr lang="zh-CN" altLang="en-US" dirty="0"/>
              <a:t>接收上层软件发来的抽象</a:t>
            </a:r>
            <a:r>
              <a:rPr lang="en-US" altLang="zh-CN" dirty="0"/>
              <a:t>I/O</a:t>
            </a:r>
            <a:r>
              <a:rPr lang="zh-CN" altLang="en-US" dirty="0"/>
              <a:t>要求</a:t>
            </a:r>
            <a:r>
              <a:rPr lang="zh-CN" altLang="zh-CN" dirty="0"/>
              <a:t>，</a:t>
            </a:r>
            <a:r>
              <a:rPr lang="zh-CN" altLang="en-US" dirty="0"/>
              <a:t>转换为具体指令后，发送给设备控制器；</a:t>
            </a:r>
            <a:endParaRPr lang="en-US" altLang="zh-CN" dirty="0"/>
          </a:p>
          <a:p>
            <a:pPr lvl="2"/>
            <a:r>
              <a:rPr lang="zh-CN" altLang="en-US" dirty="0"/>
              <a:t>例如，将磁盘块号转换为磁盘的盘面、磁道号及扇区号。</a:t>
            </a:r>
            <a:endParaRPr lang="en-US" altLang="zh-CN" dirty="0"/>
          </a:p>
          <a:p>
            <a:pPr lvl="1"/>
            <a:r>
              <a:rPr lang="zh-CN" altLang="en-US" dirty="0"/>
              <a:t>将由设备控制器发来的信号传送给上层软件。</a:t>
            </a:r>
          </a:p>
        </p:txBody>
      </p:sp>
      <p:sp>
        <p:nvSpPr>
          <p:cNvPr id="3" name="日期占位符 2"/>
          <p:cNvSpPr>
            <a:spLocks noGrp="1"/>
          </p:cNvSpPr>
          <p:nvPr>
            <p:ph type="dt" sz="half" idx="10"/>
          </p:nvPr>
        </p:nvSpPr>
        <p:spPr/>
        <p:txBody>
          <a:bodyPr/>
          <a:lstStyle/>
          <a:p>
            <a:fld id="{96707B89-9F80-F541-BB21-82C1013AF6D0}" type="datetime5">
              <a:t>2020/11/30</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灯片编号占位符 4"/>
          <p:cNvSpPr>
            <a:spLocks noGrp="1"/>
          </p:cNvSpPr>
          <p:nvPr>
            <p:ph type="sldNum" sz="quarter" idx="12"/>
          </p:nvPr>
        </p:nvSpPr>
        <p:spPr/>
        <p:txBody>
          <a:bodyPr/>
          <a:lstStyle/>
          <a:p>
            <a:fld id="{B09550E6-D85C-43A8-841D-66A200A3DB30}" type="slidenum">
              <a:rPr lang="zh-CN" altLang="en-US" smtClean="0"/>
              <a:t>54</a:t>
            </a:fld>
            <a:endParaRPr lang="zh-CN" altLang="en-US"/>
          </a:p>
        </p:txBody>
      </p:sp>
    </p:spTree>
    <p:extLst>
      <p:ext uri="{BB962C8B-B14F-4D97-AF65-F5344CB8AC3E}">
        <p14:creationId xmlns:p14="http://schemas.microsoft.com/office/powerpoint/2010/main" val="352646904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设备独立性</a:t>
            </a:r>
            <a:r>
              <a:rPr lang="en-US" altLang="zh-CN" dirty="0"/>
              <a:t>Device Independence</a:t>
            </a:r>
            <a:endParaRPr lang="zh-CN" altLang="en-US" dirty="0"/>
          </a:p>
        </p:txBody>
      </p:sp>
      <p:sp>
        <p:nvSpPr>
          <p:cNvPr id="3" name="内容占位符 2"/>
          <p:cNvSpPr>
            <a:spLocks noGrp="1"/>
          </p:cNvSpPr>
          <p:nvPr>
            <p:ph idx="1"/>
          </p:nvPr>
        </p:nvSpPr>
        <p:spPr/>
        <p:txBody>
          <a:bodyPr>
            <a:normAutofit fontScale="85000" lnSpcReduction="10000"/>
          </a:bodyPr>
          <a:lstStyle/>
          <a:p>
            <a:r>
              <a:rPr lang="zh-CN" altLang="en-US" dirty="0"/>
              <a:t>也称为设备无关性：应用程序独立于具体使用的物理设备。</a:t>
            </a:r>
            <a:endParaRPr lang="en-US" altLang="zh-CN" dirty="0"/>
          </a:p>
          <a:p>
            <a:r>
              <a:rPr lang="zh-CN" altLang="en-US" dirty="0">
                <a:solidFill>
                  <a:schemeClr val="accent2"/>
                </a:solidFill>
              </a:rPr>
              <a:t>应用程序：逻辑设备</a:t>
            </a:r>
            <a:endParaRPr lang="en-US" altLang="zh-CN" dirty="0">
              <a:solidFill>
                <a:schemeClr val="accent2"/>
              </a:solidFill>
            </a:endParaRPr>
          </a:p>
          <a:p>
            <a:r>
              <a:rPr lang="zh-CN" altLang="en-US" dirty="0">
                <a:solidFill>
                  <a:schemeClr val="accent2"/>
                </a:solidFill>
              </a:rPr>
              <a:t>系统执行：物理设备</a:t>
            </a:r>
            <a:endParaRPr lang="en-US" altLang="zh-CN" dirty="0">
              <a:solidFill>
                <a:schemeClr val="accent2"/>
              </a:solidFill>
            </a:endParaRPr>
          </a:p>
          <a:p>
            <a:r>
              <a:rPr lang="zh-CN" altLang="en-US" dirty="0"/>
              <a:t>映射关系</a:t>
            </a:r>
            <a:endParaRPr lang="en-US" altLang="zh-CN" dirty="0"/>
          </a:p>
          <a:p>
            <a:pPr lvl="1"/>
            <a:r>
              <a:rPr lang="zh-CN" altLang="en-US" dirty="0"/>
              <a:t>设备灵活分配，</a:t>
            </a:r>
            <a:r>
              <a:rPr lang="en-US" altLang="zh-CN" dirty="0"/>
              <a:t>I/O</a:t>
            </a:r>
            <a:r>
              <a:rPr lang="zh-CN" altLang="en-US" dirty="0"/>
              <a:t>重定向</a:t>
            </a:r>
            <a:endParaRPr lang="en-US" altLang="zh-CN" dirty="0"/>
          </a:p>
          <a:p>
            <a:r>
              <a:rPr lang="en-US" altLang="zh-CN" dirty="0"/>
              <a:t>Naming</a:t>
            </a:r>
          </a:p>
          <a:p>
            <a:pPr lvl="1"/>
            <a:r>
              <a:rPr lang="en-US" altLang="zh-CN" dirty="0"/>
              <a:t>Principles of Computer System Design: An Introduction</a:t>
            </a:r>
            <a:endParaRPr lang="zh-CN" altLang="en-US" dirty="0"/>
          </a:p>
        </p:txBody>
      </p:sp>
      <p:sp>
        <p:nvSpPr>
          <p:cNvPr id="4" name="日期占位符 3"/>
          <p:cNvSpPr>
            <a:spLocks noGrp="1"/>
          </p:cNvSpPr>
          <p:nvPr>
            <p:ph type="dt" sz="half" idx="10"/>
          </p:nvPr>
        </p:nvSpPr>
        <p:spPr/>
        <p:txBody>
          <a:bodyPr/>
          <a:lstStyle/>
          <a:p>
            <a:fld id="{4464ED14-93F7-9D4E-96A8-28F2A7D9375F}" type="datetime5">
              <a:t>2020/11/30</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55</a:t>
            </a:fld>
            <a:endParaRPr lang="zh-CN" altLang="en-US"/>
          </a:p>
        </p:txBody>
      </p:sp>
    </p:spTree>
    <p:extLst>
      <p:ext uri="{BB962C8B-B14F-4D97-AF65-F5344CB8AC3E}">
        <p14:creationId xmlns:p14="http://schemas.microsoft.com/office/powerpoint/2010/main" val="14469819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设备独立性软件</a:t>
            </a:r>
          </a:p>
        </p:txBody>
      </p:sp>
      <p:sp>
        <p:nvSpPr>
          <p:cNvPr id="3" name="内容占位符 2"/>
          <p:cNvSpPr>
            <a:spLocks noGrp="1"/>
          </p:cNvSpPr>
          <p:nvPr>
            <p:ph idx="1"/>
          </p:nvPr>
        </p:nvSpPr>
        <p:spPr/>
        <p:txBody>
          <a:bodyPr>
            <a:normAutofit fontScale="92500" lnSpcReduction="10000"/>
          </a:bodyPr>
          <a:lstStyle/>
          <a:p>
            <a:r>
              <a:rPr lang="zh-CN" altLang="en-US" dirty="0"/>
              <a:t>执行所有设备的公有操作</a:t>
            </a:r>
            <a:endParaRPr lang="en-US" altLang="zh-CN" dirty="0"/>
          </a:p>
          <a:p>
            <a:pPr lvl="1"/>
            <a:r>
              <a:rPr lang="zh-CN" altLang="en-US" dirty="0"/>
              <a:t>设备的分配与回收；</a:t>
            </a:r>
          </a:p>
          <a:p>
            <a:pPr lvl="1"/>
            <a:r>
              <a:rPr lang="zh-CN" altLang="en-US" dirty="0"/>
              <a:t>将逻辑设备名映射为物理设备名；</a:t>
            </a:r>
            <a:endParaRPr lang="en-US" altLang="zh-CN" dirty="0"/>
          </a:p>
          <a:p>
            <a:pPr lvl="1"/>
            <a:r>
              <a:rPr lang="zh-CN" altLang="en-US" dirty="0"/>
              <a:t>提供独立于设备的数据逻辑组织方式；</a:t>
            </a:r>
          </a:p>
          <a:p>
            <a:pPr lvl="1"/>
            <a:r>
              <a:rPr lang="zh-CN" altLang="en-US" dirty="0"/>
              <a:t>对设备进行保护，禁止用户直接访问设备；</a:t>
            </a:r>
          </a:p>
          <a:p>
            <a:pPr lvl="1"/>
            <a:r>
              <a:rPr lang="zh-CN" altLang="en-US" dirty="0"/>
              <a:t>缓冲管理；</a:t>
            </a:r>
          </a:p>
          <a:p>
            <a:pPr lvl="1"/>
            <a:r>
              <a:rPr lang="zh-CN" altLang="en-US" dirty="0"/>
              <a:t>差错控制</a:t>
            </a:r>
            <a:endParaRPr lang="en-US" altLang="zh-CN" dirty="0"/>
          </a:p>
          <a:p>
            <a:r>
              <a:rPr lang="zh-CN" altLang="en-US" dirty="0"/>
              <a:t>向用户层提供统一接口</a:t>
            </a:r>
          </a:p>
        </p:txBody>
      </p:sp>
      <p:sp>
        <p:nvSpPr>
          <p:cNvPr id="4" name="日期占位符 3"/>
          <p:cNvSpPr>
            <a:spLocks noGrp="1"/>
          </p:cNvSpPr>
          <p:nvPr>
            <p:ph type="dt" sz="half" idx="10"/>
          </p:nvPr>
        </p:nvSpPr>
        <p:spPr/>
        <p:txBody>
          <a:bodyPr/>
          <a:lstStyle/>
          <a:p>
            <a:fld id="{327E979B-16F7-4F4C-BDE7-AA42747C292D}" type="datetime5">
              <a:t>2020/11/30</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56</a:t>
            </a:fld>
            <a:endParaRPr lang="zh-CN" altLang="en-US"/>
          </a:p>
        </p:txBody>
      </p:sp>
    </p:spTree>
    <p:extLst>
      <p:ext uri="{BB962C8B-B14F-4D97-AF65-F5344CB8AC3E}">
        <p14:creationId xmlns:p14="http://schemas.microsoft.com/office/powerpoint/2010/main" val="403341168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逻辑设备表</a:t>
            </a:r>
          </a:p>
        </p:txBody>
      </p:sp>
      <p:sp>
        <p:nvSpPr>
          <p:cNvPr id="3" name="内容占位符 2"/>
          <p:cNvSpPr>
            <a:spLocks noGrp="1"/>
          </p:cNvSpPr>
          <p:nvPr>
            <p:ph idx="1"/>
          </p:nvPr>
        </p:nvSpPr>
        <p:spPr/>
        <p:txBody>
          <a:bodyPr/>
          <a:lstStyle/>
          <a:p>
            <a:r>
              <a:rPr lang="en-US" altLang="zh-CN" dirty="0"/>
              <a:t>LUT</a:t>
            </a:r>
            <a:r>
              <a:rPr lang="zh-CN" altLang="en-US" dirty="0"/>
              <a:t>，</a:t>
            </a:r>
            <a:r>
              <a:rPr lang="en-US" altLang="zh-CN" dirty="0"/>
              <a:t>Logical Unit Table</a:t>
            </a:r>
          </a:p>
          <a:p>
            <a:r>
              <a:rPr lang="zh-CN" altLang="en-US" dirty="0"/>
              <a:t>系统共享一张表或用户各一张表</a:t>
            </a:r>
            <a:endParaRPr lang="en-US" altLang="zh-CN" dirty="0"/>
          </a:p>
        </p:txBody>
      </p:sp>
      <p:sp>
        <p:nvSpPr>
          <p:cNvPr id="4" name="日期占位符 3"/>
          <p:cNvSpPr>
            <a:spLocks noGrp="1"/>
          </p:cNvSpPr>
          <p:nvPr>
            <p:ph type="dt" sz="half" idx="10"/>
          </p:nvPr>
        </p:nvSpPr>
        <p:spPr/>
        <p:txBody>
          <a:bodyPr/>
          <a:lstStyle/>
          <a:p>
            <a:fld id="{2A06891F-58F3-D745-9F6B-88A6FD4D9E1F}" type="datetime5">
              <a:t>2020/11/30</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57</a:t>
            </a:fld>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3769778277"/>
              </p:ext>
            </p:extLst>
          </p:nvPr>
        </p:nvGraphicFramePr>
        <p:xfrm>
          <a:off x="381000" y="3209760"/>
          <a:ext cx="8382000" cy="2297113"/>
        </p:xfrm>
        <a:graphic>
          <a:graphicData uri="http://schemas.openxmlformats.org/presentationml/2006/ole">
            <mc:AlternateContent xmlns:mc="http://schemas.openxmlformats.org/markup-compatibility/2006">
              <mc:Choice xmlns:v="urn:schemas-microsoft-com:vml" Requires="v">
                <p:oleObj spid="_x0000_s35103" name="Visio" r:id="rId4" imgW="4169070" imgH="1145157" progId="Visio.Drawing.11">
                  <p:embed/>
                </p:oleObj>
              </mc:Choice>
              <mc:Fallback>
                <p:oleObj name="Visio" r:id="rId4" imgW="4169070" imgH="1145157" progId="Visio.Drawing.11">
                  <p:embed/>
                  <p:pic>
                    <p:nvPicPr>
                      <p:cNvPr id="0" name="Object 5"/>
                      <p:cNvPicPr>
                        <a:picLocks noChangeAspect="1" noChangeArrowheads="1"/>
                      </p:cNvPicPr>
                      <p:nvPr/>
                    </p:nvPicPr>
                    <p:blipFill>
                      <a:blip r:embed="rId5"/>
                      <a:srcRect/>
                      <a:stretch>
                        <a:fillRect/>
                      </a:stretch>
                    </p:blipFill>
                    <p:spPr bwMode="auto">
                      <a:xfrm>
                        <a:off x="381000" y="3209760"/>
                        <a:ext cx="8382000" cy="2297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66973135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设备分配</a:t>
            </a:r>
          </a:p>
        </p:txBody>
      </p:sp>
      <p:sp>
        <p:nvSpPr>
          <p:cNvPr id="3" name="内容占位符 2"/>
          <p:cNvSpPr>
            <a:spLocks noGrp="1"/>
          </p:cNvSpPr>
          <p:nvPr>
            <p:ph idx="1"/>
          </p:nvPr>
        </p:nvSpPr>
        <p:spPr/>
        <p:txBody>
          <a:bodyPr/>
          <a:lstStyle/>
          <a:p>
            <a:r>
              <a:rPr lang="zh-CN" altLang="en-US" dirty="0"/>
              <a:t>设备控制表</a:t>
            </a:r>
            <a:r>
              <a:rPr lang="en-US" altLang="zh-CN" dirty="0"/>
              <a:t>(DCT)</a:t>
            </a:r>
          </a:p>
          <a:p>
            <a:pPr lvl="1"/>
            <a:r>
              <a:rPr lang="en-US" altLang="zh-CN" dirty="0"/>
              <a:t>Device Control Table</a:t>
            </a:r>
          </a:p>
          <a:p>
            <a:pPr lvl="1"/>
            <a:endParaRPr lang="zh-CN" altLang="en-US" dirty="0"/>
          </a:p>
        </p:txBody>
      </p:sp>
      <p:sp>
        <p:nvSpPr>
          <p:cNvPr id="4" name="日期占位符 3"/>
          <p:cNvSpPr>
            <a:spLocks noGrp="1"/>
          </p:cNvSpPr>
          <p:nvPr>
            <p:ph type="dt" sz="half" idx="10"/>
          </p:nvPr>
        </p:nvSpPr>
        <p:spPr/>
        <p:txBody>
          <a:bodyPr/>
          <a:lstStyle/>
          <a:p>
            <a:fld id="{3AD07140-CB46-6448-9EE7-BF63A8CE4A89}" type="datetime5">
              <a:t>2020/11/30</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58</a:t>
            </a:fld>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1591424023"/>
              </p:ext>
            </p:extLst>
          </p:nvPr>
        </p:nvGraphicFramePr>
        <p:xfrm>
          <a:off x="457200" y="2940050"/>
          <a:ext cx="8305800" cy="3136900"/>
        </p:xfrm>
        <a:graphic>
          <a:graphicData uri="http://schemas.openxmlformats.org/presentationml/2006/ole">
            <mc:AlternateContent xmlns:mc="http://schemas.openxmlformats.org/markup-compatibility/2006">
              <mc:Choice xmlns:v="urn:schemas-microsoft-com:vml" Requires="v">
                <p:oleObj spid="_x0000_s36126" name="Visio" r:id="rId4" imgW="3233250" imgH="1218751" progId="Visio.Drawing.11">
                  <p:embed/>
                </p:oleObj>
              </mc:Choice>
              <mc:Fallback>
                <p:oleObj name="Visio" r:id="rId4" imgW="3233250" imgH="1218751" progId="Visio.Drawing.11">
                  <p:embed/>
                  <p:pic>
                    <p:nvPicPr>
                      <p:cNvPr id="0" name="Object 5"/>
                      <p:cNvPicPr>
                        <a:picLocks noChangeAspect="1" noChangeArrowheads="1"/>
                      </p:cNvPicPr>
                      <p:nvPr/>
                    </p:nvPicPr>
                    <p:blipFill>
                      <a:blip r:embed="rId5"/>
                      <a:srcRect/>
                      <a:stretch>
                        <a:fillRect/>
                      </a:stretch>
                    </p:blipFill>
                    <p:spPr bwMode="auto">
                      <a:xfrm>
                        <a:off x="457200" y="2940050"/>
                        <a:ext cx="8305800" cy="3136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1587036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控制器控制表</a:t>
            </a:r>
            <a:r>
              <a:rPr lang="en-US" altLang="zh-CN" dirty="0"/>
              <a:t>(COCT)</a:t>
            </a:r>
            <a:endParaRPr lang="zh-CN" altLang="en-US" dirty="0"/>
          </a:p>
        </p:txBody>
      </p:sp>
      <p:sp>
        <p:nvSpPr>
          <p:cNvPr id="3" name="内容占位符 2"/>
          <p:cNvSpPr>
            <a:spLocks noGrp="1"/>
          </p:cNvSpPr>
          <p:nvPr>
            <p:ph idx="1"/>
          </p:nvPr>
        </p:nvSpPr>
        <p:spPr/>
        <p:txBody>
          <a:bodyPr>
            <a:normAutofit/>
          </a:bodyPr>
          <a:lstStyle/>
          <a:p>
            <a:r>
              <a:rPr lang="en-US" altLang="zh-CN" dirty="0"/>
              <a:t>Controller Control Table</a:t>
            </a:r>
          </a:p>
          <a:p>
            <a:r>
              <a:rPr lang="zh-CN" altLang="en-US" dirty="0"/>
              <a:t>一张用于记录控制器情况的控制器控制表</a:t>
            </a:r>
            <a:endParaRPr lang="en-US" altLang="zh-CN" dirty="0"/>
          </a:p>
        </p:txBody>
      </p:sp>
      <p:sp>
        <p:nvSpPr>
          <p:cNvPr id="4" name="日期占位符 3"/>
          <p:cNvSpPr>
            <a:spLocks noGrp="1"/>
          </p:cNvSpPr>
          <p:nvPr>
            <p:ph type="dt" sz="half" idx="10"/>
          </p:nvPr>
        </p:nvSpPr>
        <p:spPr/>
        <p:txBody>
          <a:bodyPr/>
          <a:lstStyle/>
          <a:p>
            <a:fld id="{F0841057-0888-004C-94B3-0F4FE4207969}" type="datetime5">
              <a:t>2020/11/30</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59</a:t>
            </a:fld>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3447125697"/>
              </p:ext>
            </p:extLst>
          </p:nvPr>
        </p:nvGraphicFramePr>
        <p:xfrm>
          <a:off x="2800090" y="2910621"/>
          <a:ext cx="3753110" cy="2995352"/>
        </p:xfrm>
        <a:graphic>
          <a:graphicData uri="http://schemas.openxmlformats.org/presentationml/2006/ole">
            <mc:AlternateContent xmlns:mc="http://schemas.openxmlformats.org/markup-compatibility/2006">
              <mc:Choice xmlns:v="urn:schemas-microsoft-com:vml" Requires="v">
                <p:oleObj spid="_x0000_s51445" name="Visio" r:id="rId3" imgW="1510380" imgH="1409341" progId="Visio.Drawing.11">
                  <p:embed/>
                </p:oleObj>
              </mc:Choice>
              <mc:Fallback>
                <p:oleObj name="Visio" r:id="rId3" imgW="1510380" imgH="1409341" progId="Visio.Drawing.11">
                  <p:embed/>
                  <p:pic>
                    <p:nvPicPr>
                      <p:cNvPr id="0" name="对象 6"/>
                      <p:cNvPicPr>
                        <a:picLocks noChangeAspect="1" noChangeArrowheads="1"/>
                      </p:cNvPicPr>
                      <p:nvPr/>
                    </p:nvPicPr>
                    <p:blipFill>
                      <a:blip r:embed="rId4"/>
                      <a:srcRect b="4643"/>
                      <a:stretch>
                        <a:fillRect/>
                      </a:stretch>
                    </p:blipFill>
                    <p:spPr bwMode="auto">
                      <a:xfrm>
                        <a:off x="2800090" y="2910621"/>
                        <a:ext cx="3753110" cy="299535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686503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按传输速率分类</a:t>
            </a:r>
          </a:p>
        </p:txBody>
      </p:sp>
      <p:sp>
        <p:nvSpPr>
          <p:cNvPr id="3" name="内容占位符 2"/>
          <p:cNvSpPr>
            <a:spLocks noGrp="1"/>
          </p:cNvSpPr>
          <p:nvPr>
            <p:ph idx="1"/>
          </p:nvPr>
        </p:nvSpPr>
        <p:spPr/>
        <p:txBody>
          <a:bodyPr>
            <a:normAutofit/>
          </a:bodyPr>
          <a:lstStyle/>
          <a:p>
            <a:r>
              <a:rPr lang="zh-CN" altLang="en-US" dirty="0"/>
              <a:t>低速设备：传输速率仅为几个字节</a:t>
            </a:r>
            <a:r>
              <a:rPr lang="en-US" altLang="zh-CN" dirty="0"/>
              <a:t>/s</a:t>
            </a:r>
            <a:r>
              <a:rPr lang="zh-CN" altLang="en-US" dirty="0"/>
              <a:t>至数百个字节</a:t>
            </a:r>
            <a:r>
              <a:rPr lang="en-US" altLang="zh-CN" dirty="0"/>
              <a:t>/s</a:t>
            </a:r>
          </a:p>
          <a:p>
            <a:pPr lvl="1"/>
            <a:r>
              <a:rPr lang="zh-CN" altLang="en-US" dirty="0"/>
              <a:t>键盘、鼠标器、语音的输入和输出等设备。</a:t>
            </a:r>
            <a:endParaRPr lang="en-US" altLang="zh-CN" dirty="0"/>
          </a:p>
          <a:p>
            <a:r>
              <a:rPr lang="zh-CN" altLang="en-US" dirty="0"/>
              <a:t>中速设备：传输速率在数</a:t>
            </a:r>
            <a:r>
              <a:rPr lang="en-US" altLang="zh-CN" dirty="0"/>
              <a:t>KB/s</a:t>
            </a:r>
            <a:r>
              <a:rPr lang="zh-CN" altLang="en-US" dirty="0"/>
              <a:t>至数百</a:t>
            </a:r>
            <a:r>
              <a:rPr lang="en-US" altLang="zh-CN" dirty="0"/>
              <a:t>KB/s</a:t>
            </a:r>
          </a:p>
          <a:p>
            <a:pPr lvl="1"/>
            <a:r>
              <a:rPr lang="zh-CN" altLang="en-US" dirty="0"/>
              <a:t>行式打印机、 激光打印机等。</a:t>
            </a:r>
            <a:endParaRPr lang="en-US" altLang="zh-CN" dirty="0"/>
          </a:p>
          <a:p>
            <a:r>
              <a:rPr lang="zh-CN" altLang="en-US" dirty="0"/>
              <a:t>高速设备：传输速率在数十</a:t>
            </a:r>
            <a:r>
              <a:rPr lang="en-US" altLang="zh-CN" dirty="0"/>
              <a:t>MB/s</a:t>
            </a:r>
          </a:p>
          <a:p>
            <a:pPr lvl="1"/>
            <a:r>
              <a:rPr lang="zh-CN" altLang="en-US" dirty="0"/>
              <a:t>磁带、磁盘、光盘等。 </a:t>
            </a:r>
          </a:p>
        </p:txBody>
      </p:sp>
      <p:sp>
        <p:nvSpPr>
          <p:cNvPr id="4" name="日期占位符 3"/>
          <p:cNvSpPr>
            <a:spLocks noGrp="1"/>
          </p:cNvSpPr>
          <p:nvPr>
            <p:ph type="dt" sz="half" idx="10"/>
          </p:nvPr>
        </p:nvSpPr>
        <p:spPr/>
        <p:txBody>
          <a:bodyPr/>
          <a:lstStyle/>
          <a:p>
            <a:fld id="{6D2D801C-BCB3-8A4B-8AB7-2797D3FC4D53}" type="datetime5">
              <a:t>2020/11/30</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6</a:t>
            </a:fld>
            <a:endParaRPr lang="zh-CN" altLang="en-US"/>
          </a:p>
        </p:txBody>
      </p:sp>
    </p:spTree>
    <p:extLst>
      <p:ext uri="{BB962C8B-B14F-4D97-AF65-F5344CB8AC3E}">
        <p14:creationId xmlns:p14="http://schemas.microsoft.com/office/powerpoint/2010/main" val="303670559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通道控制表</a:t>
            </a:r>
          </a:p>
        </p:txBody>
      </p:sp>
      <p:sp>
        <p:nvSpPr>
          <p:cNvPr id="3" name="内容占位符 2"/>
          <p:cNvSpPr>
            <a:spLocks noGrp="1"/>
          </p:cNvSpPr>
          <p:nvPr>
            <p:ph idx="1"/>
          </p:nvPr>
        </p:nvSpPr>
        <p:spPr/>
        <p:txBody>
          <a:bodyPr>
            <a:normAutofit/>
          </a:bodyPr>
          <a:lstStyle/>
          <a:p>
            <a:r>
              <a:rPr lang="en-US" altLang="zh-CN" dirty="0"/>
              <a:t>Channel Control Table</a:t>
            </a:r>
          </a:p>
          <a:p>
            <a:r>
              <a:rPr lang="zh-CN" altLang="en-US" dirty="0"/>
              <a:t>每个通道都配有一张通道控制表。 </a:t>
            </a:r>
          </a:p>
        </p:txBody>
      </p:sp>
      <p:sp>
        <p:nvSpPr>
          <p:cNvPr id="4" name="日期占位符 3"/>
          <p:cNvSpPr>
            <a:spLocks noGrp="1"/>
          </p:cNvSpPr>
          <p:nvPr>
            <p:ph type="dt" sz="half" idx="10"/>
          </p:nvPr>
        </p:nvSpPr>
        <p:spPr/>
        <p:txBody>
          <a:bodyPr/>
          <a:lstStyle/>
          <a:p>
            <a:fld id="{BF5B3E03-A3DC-EC4A-879D-DFCA4D8B9B8A}" type="datetime5">
              <a:t>2020/11/30</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60</a:t>
            </a:fld>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3842544270"/>
              </p:ext>
            </p:extLst>
          </p:nvPr>
        </p:nvGraphicFramePr>
        <p:xfrm>
          <a:off x="1924809" y="2937253"/>
          <a:ext cx="4331034" cy="3286125"/>
        </p:xfrm>
        <a:graphic>
          <a:graphicData uri="http://schemas.openxmlformats.org/presentationml/2006/ole">
            <mc:AlternateContent xmlns:mc="http://schemas.openxmlformats.org/markup-compatibility/2006">
              <mc:Choice xmlns:v="urn:schemas-microsoft-com:vml" Requires="v">
                <p:oleObj spid="_x0000_s52469" name="Visio" r:id="rId3" imgW="1466910" imgH="1307171" progId="Visio.Drawing.11">
                  <p:embed/>
                </p:oleObj>
              </mc:Choice>
              <mc:Fallback>
                <p:oleObj name="Visio" r:id="rId3" imgW="1466910" imgH="1307171" progId="Visio.Drawing.11">
                  <p:embed/>
                  <p:pic>
                    <p:nvPicPr>
                      <p:cNvPr id="0" name="对象 6"/>
                      <p:cNvPicPr>
                        <a:picLocks noChangeAspect="1" noChangeArrowheads="1"/>
                      </p:cNvPicPr>
                      <p:nvPr/>
                    </p:nvPicPr>
                    <p:blipFill>
                      <a:blip r:embed="rId4"/>
                      <a:srcRect b="4643"/>
                      <a:stretch>
                        <a:fillRect/>
                      </a:stretch>
                    </p:blipFill>
                    <p:spPr bwMode="auto">
                      <a:xfrm>
                        <a:off x="1924809" y="2937253"/>
                        <a:ext cx="4331034" cy="328612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97203970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系统设备表</a:t>
            </a:r>
          </a:p>
        </p:txBody>
      </p:sp>
      <p:sp>
        <p:nvSpPr>
          <p:cNvPr id="3" name="内容占位符 2"/>
          <p:cNvSpPr>
            <a:spLocks noGrp="1"/>
          </p:cNvSpPr>
          <p:nvPr>
            <p:ph idx="1"/>
          </p:nvPr>
        </p:nvSpPr>
        <p:spPr/>
        <p:txBody>
          <a:bodyPr>
            <a:normAutofit/>
          </a:bodyPr>
          <a:lstStyle/>
          <a:p>
            <a:r>
              <a:rPr lang="en-US" altLang="zh-CN" dirty="0"/>
              <a:t>System Device Table</a:t>
            </a:r>
          </a:p>
          <a:p>
            <a:r>
              <a:rPr lang="zh-CN" altLang="en-US" dirty="0"/>
              <a:t>系统范围的数据结构，其中记录了系统中全部设备的情况。</a:t>
            </a:r>
          </a:p>
        </p:txBody>
      </p:sp>
      <p:sp>
        <p:nvSpPr>
          <p:cNvPr id="4" name="日期占位符 3"/>
          <p:cNvSpPr>
            <a:spLocks noGrp="1"/>
          </p:cNvSpPr>
          <p:nvPr>
            <p:ph type="dt" sz="half" idx="10"/>
          </p:nvPr>
        </p:nvSpPr>
        <p:spPr/>
        <p:txBody>
          <a:bodyPr/>
          <a:lstStyle/>
          <a:p>
            <a:fld id="{200BD8C4-4063-E74E-80B1-3E1BC4DC0E21}" type="datetime5">
              <a:t>2020/11/30</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61</a:t>
            </a:fld>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2863594659"/>
              </p:ext>
            </p:extLst>
          </p:nvPr>
        </p:nvGraphicFramePr>
        <p:xfrm>
          <a:off x="1595887" y="3098752"/>
          <a:ext cx="5764835" cy="2919909"/>
        </p:xfrm>
        <a:graphic>
          <a:graphicData uri="http://schemas.openxmlformats.org/presentationml/2006/ole">
            <mc:AlternateContent xmlns:mc="http://schemas.openxmlformats.org/markup-compatibility/2006">
              <mc:Choice xmlns:v="urn:schemas-microsoft-com:vml" Requires="v">
                <p:oleObj spid="_x0000_s53493" name="Visio" r:id="rId3" imgW="2325780" imgH="1307171" progId="Visio.Drawing.11">
                  <p:embed/>
                </p:oleObj>
              </mc:Choice>
              <mc:Fallback>
                <p:oleObj name="Visio" r:id="rId3" imgW="2325780" imgH="1307171" progId="Visio.Drawing.11">
                  <p:embed/>
                  <p:pic>
                    <p:nvPicPr>
                      <p:cNvPr id="0" name="对象 7"/>
                      <p:cNvPicPr>
                        <a:picLocks noChangeAspect="1" noChangeArrowheads="1"/>
                      </p:cNvPicPr>
                      <p:nvPr/>
                    </p:nvPicPr>
                    <p:blipFill>
                      <a:blip r:embed="rId4">
                        <a:extLst>
                          <a:ext uri="{28A0092B-C50C-407E-A947-70E740481C1C}">
                            <a14:useLocalDpi xmlns:a14="http://schemas.microsoft.com/office/drawing/2010/main" val="0"/>
                          </a:ext>
                        </a:extLst>
                      </a:blip>
                      <a:srcRect b="4643"/>
                      <a:stretch>
                        <a:fillRect/>
                      </a:stretch>
                    </p:blipFill>
                    <p:spPr bwMode="auto">
                      <a:xfrm>
                        <a:off x="1595887" y="3098752"/>
                        <a:ext cx="5764835" cy="2919909"/>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41868598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6163" name="Text Box 3"/>
          <p:cNvSpPr txBox="1">
            <a:spLocks noChangeArrowheads="1"/>
          </p:cNvSpPr>
          <p:nvPr/>
        </p:nvSpPr>
        <p:spPr bwMode="auto">
          <a:xfrm>
            <a:off x="609600" y="609600"/>
            <a:ext cx="17526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kumimoji="1" lang="zh-CN" altLang="en-US" sz="2400">
                <a:latin typeface="Arial" pitchFamily="34" charset="0"/>
                <a:ea typeface="黑体" pitchFamily="49" charset="-122"/>
              </a:rPr>
              <a:t>系统设备表</a:t>
            </a:r>
          </a:p>
        </p:txBody>
      </p:sp>
      <p:graphicFrame>
        <p:nvGraphicFramePr>
          <p:cNvPr id="476164" name="Group 4"/>
          <p:cNvGraphicFramePr>
            <a:graphicFrameLocks noGrp="1"/>
          </p:cNvGraphicFramePr>
          <p:nvPr>
            <p:extLst>
              <p:ext uri="{D42A27DB-BD31-4B8C-83A1-F6EECF244321}">
                <p14:modId xmlns:p14="http://schemas.microsoft.com/office/powerpoint/2010/main" val="4194820633"/>
              </p:ext>
            </p:extLst>
          </p:nvPr>
        </p:nvGraphicFramePr>
        <p:xfrm>
          <a:off x="838200" y="1143000"/>
          <a:ext cx="1143000" cy="1752600"/>
        </p:xfrm>
        <a:graphic>
          <a:graphicData uri="http://schemas.openxmlformats.org/drawingml/2006/table">
            <a:tbl>
              <a:tblPr/>
              <a:tblGrid>
                <a:gridCol w="1143000">
                  <a:extLst>
                    <a:ext uri="{9D8B030D-6E8A-4147-A177-3AD203B41FA5}">
                      <a16:colId xmlns:a16="http://schemas.microsoft.com/office/drawing/2014/main" val="20000"/>
                    </a:ext>
                  </a:extLst>
                </a:gridCol>
              </a:tblGrid>
              <a:tr h="43815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zh-CN" altLang="en-US" sz="1800" b="0" i="0" u="none" strike="noStrike" cap="none" normalizeH="0" baseline="0">
                          <a:ln>
                            <a:noFill/>
                          </a:ln>
                          <a:solidFill>
                            <a:schemeClr val="tx1"/>
                          </a:solidFill>
                          <a:effectLst/>
                          <a:latin typeface="Arial" charset="0"/>
                          <a:ea typeface="宋体" pitchFamily="2" charset="-122"/>
                        </a:rPr>
                        <a:t>表项1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815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zh-CN" altLang="en-US" sz="1800" b="0" i="0" u="none" strike="noStrike" cap="none" normalizeH="0" baseline="0">
                          <a:ln>
                            <a:noFill/>
                          </a:ln>
                          <a:solidFill>
                            <a:schemeClr val="tx1"/>
                          </a:solidFill>
                          <a:effectLst/>
                          <a:latin typeface="Arial" charset="0"/>
                          <a:ea typeface="宋体" pitchFamily="2" charset="-122"/>
                        </a:rPr>
                        <a:t>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815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zh-CN" altLang="en-US" sz="1800" b="0" i="0" u="none" strike="noStrike" cap="none" normalizeH="0" baseline="0">
                          <a:ln>
                            <a:noFill/>
                          </a:ln>
                          <a:solidFill>
                            <a:schemeClr val="tx1"/>
                          </a:solidFill>
                          <a:effectLst/>
                          <a:latin typeface="Arial" charset="0"/>
                          <a:ea typeface="宋体" pitchFamily="2" charset="-122"/>
                        </a:rPr>
                        <a:t>表项</a:t>
                      </a:r>
                      <a:r>
                        <a:rPr kumimoji="0" lang="en-US" altLang="zh-CN" sz="1800" b="0" i="0" u="none" strike="noStrike" cap="none" normalizeH="0" baseline="0">
                          <a:ln>
                            <a:noFill/>
                          </a:ln>
                          <a:solidFill>
                            <a:schemeClr val="tx1"/>
                          </a:solidFill>
                          <a:effectLst/>
                          <a:latin typeface="Arial" charset="0"/>
                          <a:ea typeface="宋体" pitchFamily="2" charset="-122"/>
                        </a:rPr>
                        <a:t>i</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815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zh-CN" altLang="en-US" sz="1800" b="0" i="0" u="none" strike="noStrike" cap="none" normalizeH="0" baseline="0">
                          <a:ln>
                            <a:noFill/>
                          </a:ln>
                          <a:solidFill>
                            <a:schemeClr val="tx1"/>
                          </a:solidFill>
                          <a:effectLst/>
                          <a:latin typeface="Arial" charset="0"/>
                          <a:ea typeface="宋体" pitchFamily="2" charset="-122"/>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476176" name="Group 16"/>
          <p:cNvGraphicFramePr>
            <a:graphicFrameLocks noGrp="1"/>
          </p:cNvGraphicFramePr>
          <p:nvPr>
            <p:extLst>
              <p:ext uri="{D42A27DB-BD31-4B8C-83A1-F6EECF244321}">
                <p14:modId xmlns:p14="http://schemas.microsoft.com/office/powerpoint/2010/main" val="320829006"/>
              </p:ext>
            </p:extLst>
          </p:nvPr>
        </p:nvGraphicFramePr>
        <p:xfrm>
          <a:off x="3810000" y="838200"/>
          <a:ext cx="2667000" cy="1623060"/>
        </p:xfrm>
        <a:graphic>
          <a:graphicData uri="http://schemas.openxmlformats.org/drawingml/2006/table">
            <a:tbl>
              <a:tblPr/>
              <a:tblGrid>
                <a:gridCol w="2667000">
                  <a:extLst>
                    <a:ext uri="{9D8B030D-6E8A-4147-A177-3AD203B41FA5}">
                      <a16:colId xmlns:a16="http://schemas.microsoft.com/office/drawing/2014/main" val="20000"/>
                    </a:ext>
                  </a:extLst>
                </a:gridCol>
              </a:tblGrid>
              <a:tr h="41910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zh-CN" altLang="en-US" sz="1800" b="0" i="0" u="none" strike="noStrike" cap="none" normalizeH="0" baseline="0">
                          <a:ln>
                            <a:noFill/>
                          </a:ln>
                          <a:solidFill>
                            <a:schemeClr val="tx1"/>
                          </a:solidFill>
                          <a:effectLst/>
                          <a:latin typeface="Arial" charset="0"/>
                          <a:ea typeface="宋体" pitchFamily="2" charset="-122"/>
                        </a:rPr>
                        <a:t>设备类型</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910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zh-CN" altLang="en-US" sz="1800" b="0" i="0" u="none" strike="noStrike" cap="none" normalizeH="0" baseline="0">
                          <a:ln>
                            <a:noFill/>
                          </a:ln>
                          <a:solidFill>
                            <a:schemeClr val="tx1"/>
                          </a:solidFill>
                          <a:effectLst/>
                          <a:latin typeface="Arial" charset="0"/>
                          <a:ea typeface="宋体" pitchFamily="2" charset="-122"/>
                        </a:rPr>
                        <a:t>设备标识</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910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zh-CN" altLang="en-US" sz="1800" b="0" i="0" u="none" strike="noStrike" cap="none" normalizeH="0" baseline="0">
                          <a:ln>
                            <a:noFill/>
                          </a:ln>
                          <a:solidFill>
                            <a:schemeClr val="tx1"/>
                          </a:solidFill>
                          <a:effectLst/>
                          <a:latin typeface="Arial" charset="0"/>
                          <a:ea typeface="宋体" pitchFamily="2" charset="-122"/>
                        </a:rPr>
                        <a:t>获得设备的进程号</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33363">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zh-CN" sz="1800" b="0" i="0" u="none" strike="noStrike" cap="none" normalizeH="0" baseline="0">
                          <a:ln>
                            <a:noFill/>
                          </a:ln>
                          <a:solidFill>
                            <a:schemeClr val="tx1"/>
                          </a:solidFill>
                          <a:effectLst/>
                          <a:latin typeface="Arial" charset="0"/>
                          <a:ea typeface="宋体" pitchFamily="2" charset="-122"/>
                        </a:rPr>
                        <a:t>DCT</a:t>
                      </a:r>
                      <a:r>
                        <a:rPr kumimoji="0" lang="zh-CN" altLang="en-US" sz="1800" b="0" i="0" u="none" strike="noStrike" cap="none" normalizeH="0" baseline="0">
                          <a:ln>
                            <a:noFill/>
                          </a:ln>
                          <a:solidFill>
                            <a:schemeClr val="tx1"/>
                          </a:solidFill>
                          <a:effectLst/>
                          <a:latin typeface="Arial" charset="0"/>
                          <a:ea typeface="宋体" pitchFamily="2" charset="-122"/>
                        </a:rPr>
                        <a:t>指针</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476188" name="Line 28"/>
          <p:cNvSpPr>
            <a:spLocks noChangeShapeType="1"/>
          </p:cNvSpPr>
          <p:nvPr/>
        </p:nvSpPr>
        <p:spPr bwMode="auto">
          <a:xfrm flipV="1">
            <a:off x="1981200" y="838200"/>
            <a:ext cx="1828800" cy="1262063"/>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latin typeface="Arial" pitchFamily="34" charset="0"/>
              <a:ea typeface="黑体" pitchFamily="49" charset="-122"/>
            </a:endParaRPr>
          </a:p>
        </p:txBody>
      </p:sp>
      <p:sp>
        <p:nvSpPr>
          <p:cNvPr id="476190" name="Text Box 30"/>
          <p:cNvSpPr txBox="1">
            <a:spLocks noChangeArrowheads="1"/>
          </p:cNvSpPr>
          <p:nvPr/>
        </p:nvSpPr>
        <p:spPr bwMode="auto">
          <a:xfrm>
            <a:off x="76200" y="3482975"/>
            <a:ext cx="2667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kumimoji="1" lang="zh-CN" altLang="en-US" sz="2400">
                <a:latin typeface="Arial" pitchFamily="34" charset="0"/>
                <a:ea typeface="黑体" pitchFamily="49" charset="-122"/>
              </a:rPr>
              <a:t>设备控制表（</a:t>
            </a:r>
            <a:r>
              <a:rPr kumimoji="1" lang="en-US" altLang="zh-CN" sz="2400">
                <a:latin typeface="Arial" pitchFamily="34" charset="0"/>
                <a:ea typeface="黑体" pitchFamily="49" charset="-122"/>
              </a:rPr>
              <a:t>DCT）</a:t>
            </a:r>
          </a:p>
        </p:txBody>
      </p:sp>
      <p:graphicFrame>
        <p:nvGraphicFramePr>
          <p:cNvPr id="476191" name="Group 31"/>
          <p:cNvGraphicFramePr>
            <a:graphicFrameLocks noGrp="1"/>
          </p:cNvGraphicFramePr>
          <p:nvPr>
            <p:extLst>
              <p:ext uri="{D42A27DB-BD31-4B8C-83A1-F6EECF244321}">
                <p14:modId xmlns:p14="http://schemas.microsoft.com/office/powerpoint/2010/main" val="3056896600"/>
              </p:ext>
            </p:extLst>
          </p:nvPr>
        </p:nvGraphicFramePr>
        <p:xfrm>
          <a:off x="228600" y="4016375"/>
          <a:ext cx="2590800" cy="2352358"/>
        </p:xfrm>
        <a:graphic>
          <a:graphicData uri="http://schemas.openxmlformats.org/drawingml/2006/table">
            <a:tbl>
              <a:tblPr/>
              <a:tblGrid>
                <a:gridCol w="2590800">
                  <a:extLst>
                    <a:ext uri="{9D8B030D-6E8A-4147-A177-3AD203B41FA5}">
                      <a16:colId xmlns:a16="http://schemas.microsoft.com/office/drawing/2014/main" val="20000"/>
                    </a:ext>
                  </a:extLst>
                </a:gridCol>
              </a:tblGrid>
              <a:tr h="43815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zh-CN" altLang="en-US" sz="1800" b="0" i="0" u="none" strike="noStrike" cap="none" normalizeH="0" baseline="0">
                          <a:ln>
                            <a:noFill/>
                          </a:ln>
                          <a:solidFill>
                            <a:schemeClr val="tx1"/>
                          </a:solidFill>
                          <a:effectLst/>
                          <a:latin typeface="Arial" charset="0"/>
                          <a:ea typeface="宋体" pitchFamily="2" charset="-122"/>
                        </a:rPr>
                        <a:t>设备类型</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815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zh-CN" altLang="en-US" sz="1800" b="0" i="0" u="none" strike="noStrike" cap="none" normalizeH="0" baseline="0">
                          <a:ln>
                            <a:noFill/>
                          </a:ln>
                          <a:solidFill>
                            <a:schemeClr val="tx1"/>
                          </a:solidFill>
                          <a:effectLst/>
                          <a:latin typeface="Arial" charset="0"/>
                          <a:ea typeface="宋体" pitchFamily="2" charset="-122"/>
                        </a:rPr>
                        <a:t>设备标识</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9738">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zh-CN" altLang="en-US" sz="1800" b="0" i="0" u="none" strike="noStrike" cap="none" normalizeH="0" baseline="0">
                          <a:ln>
                            <a:noFill/>
                          </a:ln>
                          <a:solidFill>
                            <a:schemeClr val="tx1"/>
                          </a:solidFill>
                          <a:effectLst/>
                          <a:latin typeface="Arial" charset="0"/>
                          <a:ea typeface="宋体" pitchFamily="2" charset="-122"/>
                        </a:rPr>
                        <a:t>设备忙/闲标记</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3538">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zh-CN" sz="1800" b="0" i="0" u="none" strike="noStrike" cap="none" normalizeH="0" baseline="0">
                          <a:ln>
                            <a:noFill/>
                          </a:ln>
                          <a:solidFill>
                            <a:schemeClr val="tx1"/>
                          </a:solidFill>
                          <a:effectLst/>
                          <a:latin typeface="Arial" charset="0"/>
                          <a:ea typeface="宋体" pitchFamily="2" charset="-122"/>
                        </a:rPr>
                        <a:t>COCT</a:t>
                      </a:r>
                      <a:r>
                        <a:rPr kumimoji="0" lang="zh-CN" altLang="en-US" sz="1800" b="0" i="0" u="none" strike="noStrike" cap="none" normalizeH="0" baseline="0">
                          <a:ln>
                            <a:noFill/>
                          </a:ln>
                          <a:solidFill>
                            <a:schemeClr val="tx1"/>
                          </a:solidFill>
                          <a:effectLst/>
                          <a:latin typeface="Arial" charset="0"/>
                          <a:ea typeface="宋体" pitchFamily="2" charset="-122"/>
                        </a:rPr>
                        <a:t>指针</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2860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zh-CN" altLang="en-US" sz="1600" b="0" i="0" u="none" strike="noStrike" cap="none" normalizeH="0" baseline="0">
                          <a:ln>
                            <a:noFill/>
                          </a:ln>
                          <a:solidFill>
                            <a:schemeClr val="tx1"/>
                          </a:solidFill>
                          <a:effectLst/>
                          <a:latin typeface="Arial" charset="0"/>
                          <a:ea typeface="宋体" pitchFamily="2" charset="-122"/>
                        </a:rPr>
                        <a:t>设备等待队列首指针</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27013">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zh-CN" altLang="en-US" sz="1600" b="0" i="0" u="none" strike="noStrike" cap="none" normalizeH="0" baseline="0">
                          <a:ln>
                            <a:noFill/>
                          </a:ln>
                          <a:solidFill>
                            <a:schemeClr val="tx1"/>
                          </a:solidFill>
                          <a:effectLst/>
                          <a:latin typeface="Arial" charset="0"/>
                          <a:ea typeface="宋体" pitchFamily="2" charset="-122"/>
                        </a:rPr>
                        <a:t>设备等待队列尾指针</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476207" name="Text Box 47"/>
          <p:cNvSpPr txBox="1">
            <a:spLocks noChangeArrowheads="1"/>
          </p:cNvSpPr>
          <p:nvPr/>
        </p:nvSpPr>
        <p:spPr bwMode="auto">
          <a:xfrm>
            <a:off x="3200400" y="3482975"/>
            <a:ext cx="3048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kumimoji="1" lang="zh-CN" altLang="en-US" sz="2400">
                <a:latin typeface="Arial" pitchFamily="34" charset="0"/>
                <a:ea typeface="黑体" pitchFamily="49" charset="-122"/>
              </a:rPr>
              <a:t>控制器控制表</a:t>
            </a:r>
            <a:r>
              <a:rPr kumimoji="1" lang="en-US" altLang="zh-CN" sz="2400">
                <a:latin typeface="Arial" pitchFamily="34" charset="0"/>
                <a:ea typeface="黑体" pitchFamily="49" charset="-122"/>
              </a:rPr>
              <a:t>COCT</a:t>
            </a:r>
          </a:p>
        </p:txBody>
      </p:sp>
      <p:graphicFrame>
        <p:nvGraphicFramePr>
          <p:cNvPr id="476208" name="Group 48"/>
          <p:cNvGraphicFramePr>
            <a:graphicFrameLocks noGrp="1"/>
          </p:cNvGraphicFramePr>
          <p:nvPr>
            <p:extLst>
              <p:ext uri="{D42A27DB-BD31-4B8C-83A1-F6EECF244321}">
                <p14:modId xmlns:p14="http://schemas.microsoft.com/office/powerpoint/2010/main" val="2265606832"/>
              </p:ext>
            </p:extLst>
          </p:nvPr>
        </p:nvGraphicFramePr>
        <p:xfrm>
          <a:off x="3124200" y="4016375"/>
          <a:ext cx="3048000" cy="2087881"/>
        </p:xfrm>
        <a:graphic>
          <a:graphicData uri="http://schemas.openxmlformats.org/drawingml/2006/table">
            <a:tbl>
              <a:tblPr/>
              <a:tblGrid>
                <a:gridCol w="3048000">
                  <a:extLst>
                    <a:ext uri="{9D8B030D-6E8A-4147-A177-3AD203B41FA5}">
                      <a16:colId xmlns:a16="http://schemas.microsoft.com/office/drawing/2014/main" val="20000"/>
                    </a:ext>
                  </a:extLst>
                </a:gridCol>
              </a:tblGrid>
              <a:tr h="477838">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zh-CN" altLang="en-US" sz="1800" b="0" i="0" u="none" strike="noStrike" cap="none" normalizeH="0" baseline="0">
                          <a:ln>
                            <a:noFill/>
                          </a:ln>
                          <a:solidFill>
                            <a:schemeClr val="tx1"/>
                          </a:solidFill>
                          <a:effectLst/>
                          <a:latin typeface="Arial" charset="0"/>
                          <a:ea typeface="宋体" pitchFamily="2" charset="-122"/>
                        </a:rPr>
                        <a:t>控制器标识</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2763">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zh-CN" altLang="en-US" sz="1800" b="0" i="0" u="none" strike="noStrike" cap="none" normalizeH="0" baseline="0">
                          <a:ln>
                            <a:noFill/>
                          </a:ln>
                          <a:solidFill>
                            <a:schemeClr val="tx1"/>
                          </a:solidFill>
                          <a:effectLst/>
                          <a:latin typeface="Arial" charset="0"/>
                          <a:ea typeface="宋体" pitchFamily="2" charset="-122"/>
                        </a:rPr>
                        <a:t>控制器忙/闲标记</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3538">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zh-CN" sz="1800" b="0" i="0" u="none" strike="noStrike" cap="none" normalizeH="0" baseline="0">
                          <a:ln>
                            <a:noFill/>
                          </a:ln>
                          <a:solidFill>
                            <a:schemeClr val="tx1"/>
                          </a:solidFill>
                          <a:effectLst/>
                          <a:latin typeface="Arial" charset="0"/>
                          <a:ea typeface="宋体" pitchFamily="2" charset="-122"/>
                        </a:rPr>
                        <a:t>CHCT</a:t>
                      </a:r>
                      <a:r>
                        <a:rPr kumimoji="0" lang="zh-CN" altLang="en-US" sz="1800" b="0" i="0" u="none" strike="noStrike" cap="none" normalizeH="0" baseline="0">
                          <a:ln>
                            <a:noFill/>
                          </a:ln>
                          <a:solidFill>
                            <a:schemeClr val="tx1"/>
                          </a:solidFill>
                          <a:effectLst/>
                          <a:latin typeface="Arial" charset="0"/>
                          <a:ea typeface="宋体" pitchFamily="2" charset="-122"/>
                        </a:rPr>
                        <a:t>指针</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2860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zh-CN" altLang="en-US" sz="1800" b="0" i="0" u="none" strike="noStrike" cap="none" normalizeH="0" baseline="0">
                          <a:ln>
                            <a:noFill/>
                          </a:ln>
                          <a:solidFill>
                            <a:schemeClr val="tx1"/>
                          </a:solidFill>
                          <a:effectLst/>
                          <a:latin typeface="Arial" charset="0"/>
                          <a:ea typeface="宋体" pitchFamily="2" charset="-122"/>
                        </a:rPr>
                        <a:t>控制器</a:t>
                      </a:r>
                      <a:r>
                        <a:rPr kumimoji="0" lang="zh-CN" altLang="en-US" sz="1600" b="0" i="0" u="none" strike="noStrike" cap="none" normalizeH="0" baseline="0">
                          <a:ln>
                            <a:noFill/>
                          </a:ln>
                          <a:solidFill>
                            <a:schemeClr val="tx1"/>
                          </a:solidFill>
                          <a:effectLst/>
                          <a:latin typeface="Arial" charset="0"/>
                          <a:ea typeface="宋体" pitchFamily="2" charset="-122"/>
                        </a:rPr>
                        <a:t>等待队列首指针</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27013">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zh-CN" altLang="en-US" sz="1800" b="0" i="0" u="none" strike="noStrike" cap="none" normalizeH="0" baseline="0">
                          <a:ln>
                            <a:noFill/>
                          </a:ln>
                          <a:solidFill>
                            <a:schemeClr val="tx1"/>
                          </a:solidFill>
                          <a:effectLst/>
                          <a:latin typeface="Arial" charset="0"/>
                          <a:ea typeface="宋体" pitchFamily="2" charset="-122"/>
                        </a:rPr>
                        <a:t>控制器</a:t>
                      </a:r>
                      <a:r>
                        <a:rPr kumimoji="0" lang="zh-CN" altLang="en-US" sz="1600" b="0" i="0" u="none" strike="noStrike" cap="none" normalizeH="0" baseline="0">
                          <a:ln>
                            <a:noFill/>
                          </a:ln>
                          <a:solidFill>
                            <a:schemeClr val="tx1"/>
                          </a:solidFill>
                          <a:effectLst/>
                          <a:latin typeface="Arial" charset="0"/>
                          <a:ea typeface="宋体" pitchFamily="2" charset="-122"/>
                        </a:rPr>
                        <a:t>等待队列尾指针</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476222" name="Text Box 62"/>
          <p:cNvSpPr txBox="1">
            <a:spLocks noChangeArrowheads="1"/>
          </p:cNvSpPr>
          <p:nvPr/>
        </p:nvSpPr>
        <p:spPr bwMode="auto">
          <a:xfrm>
            <a:off x="6400800" y="3505200"/>
            <a:ext cx="27432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kumimoji="1" lang="zh-CN" altLang="en-US" sz="2400">
                <a:latin typeface="Arial" pitchFamily="34" charset="0"/>
                <a:ea typeface="黑体" pitchFamily="49" charset="-122"/>
              </a:rPr>
              <a:t>通道控制表</a:t>
            </a:r>
            <a:r>
              <a:rPr kumimoji="1" lang="en-US" altLang="zh-CN" sz="2400">
                <a:latin typeface="Arial" pitchFamily="34" charset="0"/>
                <a:ea typeface="黑体" pitchFamily="49" charset="-122"/>
              </a:rPr>
              <a:t>CHCT</a:t>
            </a:r>
          </a:p>
        </p:txBody>
      </p:sp>
      <p:graphicFrame>
        <p:nvGraphicFramePr>
          <p:cNvPr id="476223" name="Group 63"/>
          <p:cNvGraphicFramePr>
            <a:graphicFrameLocks noGrp="1"/>
          </p:cNvGraphicFramePr>
          <p:nvPr>
            <p:extLst>
              <p:ext uri="{D42A27DB-BD31-4B8C-83A1-F6EECF244321}">
                <p14:modId xmlns:p14="http://schemas.microsoft.com/office/powerpoint/2010/main" val="2662431302"/>
              </p:ext>
            </p:extLst>
          </p:nvPr>
        </p:nvGraphicFramePr>
        <p:xfrm>
          <a:off x="6400800" y="4016375"/>
          <a:ext cx="2590800" cy="2078356"/>
        </p:xfrm>
        <a:graphic>
          <a:graphicData uri="http://schemas.openxmlformats.org/drawingml/2006/table">
            <a:tbl>
              <a:tblPr/>
              <a:tblGrid>
                <a:gridCol w="2590800">
                  <a:extLst>
                    <a:ext uri="{9D8B030D-6E8A-4147-A177-3AD203B41FA5}">
                      <a16:colId xmlns:a16="http://schemas.microsoft.com/office/drawing/2014/main" val="20000"/>
                    </a:ext>
                  </a:extLst>
                </a:gridCol>
              </a:tblGrid>
              <a:tr h="515938">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zh-CN" altLang="en-US" sz="1800" b="0" i="0" u="none" strike="noStrike" cap="none" normalizeH="0" baseline="0">
                          <a:ln>
                            <a:noFill/>
                          </a:ln>
                          <a:solidFill>
                            <a:schemeClr val="tx1"/>
                          </a:solidFill>
                          <a:effectLst/>
                          <a:latin typeface="Arial" charset="0"/>
                          <a:ea typeface="宋体" pitchFamily="2" charset="-122"/>
                        </a:rPr>
                        <a:t>通道标识</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5138">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zh-CN" altLang="en-US" sz="1800" b="0" i="0" u="none" strike="noStrike" cap="none" normalizeH="0" baseline="0">
                          <a:ln>
                            <a:noFill/>
                          </a:ln>
                          <a:solidFill>
                            <a:schemeClr val="tx1"/>
                          </a:solidFill>
                          <a:effectLst/>
                          <a:latin typeface="Arial" charset="0"/>
                          <a:ea typeface="宋体" pitchFamily="2" charset="-122"/>
                        </a:rPr>
                        <a:t>通道忙/闲标记</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3538">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zh-CN" sz="1800" b="0" i="0" u="none" strike="noStrike" cap="none" normalizeH="0" baseline="0">
                          <a:ln>
                            <a:noFill/>
                          </a:ln>
                          <a:solidFill>
                            <a:schemeClr val="tx1"/>
                          </a:solidFill>
                          <a:effectLst/>
                          <a:latin typeface="Arial" charset="0"/>
                          <a:ea typeface="宋体" pitchFamily="2" charset="-122"/>
                        </a:rPr>
                        <a:t>COCT</a:t>
                      </a:r>
                      <a:r>
                        <a:rPr kumimoji="0" lang="zh-CN" altLang="en-US" sz="1800" b="0" i="0" u="none" strike="noStrike" cap="none" normalizeH="0" baseline="0">
                          <a:ln>
                            <a:noFill/>
                          </a:ln>
                          <a:solidFill>
                            <a:schemeClr val="tx1"/>
                          </a:solidFill>
                          <a:effectLst/>
                          <a:latin typeface="Arial" charset="0"/>
                          <a:ea typeface="宋体" pitchFamily="2" charset="-122"/>
                        </a:rPr>
                        <a:t>指针</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2860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zh-CN" altLang="en-US" sz="1800" b="0" i="0" u="none" strike="noStrike" cap="none" normalizeH="0" baseline="0">
                          <a:ln>
                            <a:noFill/>
                          </a:ln>
                          <a:solidFill>
                            <a:schemeClr val="tx1"/>
                          </a:solidFill>
                          <a:effectLst/>
                          <a:latin typeface="Arial" charset="0"/>
                          <a:ea typeface="宋体" pitchFamily="2" charset="-122"/>
                        </a:rPr>
                        <a:t>通道</a:t>
                      </a:r>
                      <a:r>
                        <a:rPr kumimoji="0" lang="zh-CN" altLang="en-US" sz="1600" b="0" i="0" u="none" strike="noStrike" cap="none" normalizeH="0" baseline="0">
                          <a:ln>
                            <a:noFill/>
                          </a:ln>
                          <a:solidFill>
                            <a:schemeClr val="tx1"/>
                          </a:solidFill>
                          <a:effectLst/>
                          <a:latin typeface="Arial" charset="0"/>
                          <a:ea typeface="宋体" pitchFamily="2" charset="-122"/>
                        </a:rPr>
                        <a:t>等待队列首指针</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27013">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zh-CN" altLang="en-US" sz="1800" b="0" i="0" u="none" strike="noStrike" cap="none" normalizeH="0" baseline="0">
                          <a:ln>
                            <a:noFill/>
                          </a:ln>
                          <a:solidFill>
                            <a:schemeClr val="tx1"/>
                          </a:solidFill>
                          <a:effectLst/>
                          <a:latin typeface="Arial" charset="0"/>
                          <a:ea typeface="宋体" pitchFamily="2" charset="-122"/>
                        </a:rPr>
                        <a:t>通道</a:t>
                      </a:r>
                      <a:r>
                        <a:rPr kumimoji="0" lang="zh-CN" altLang="en-US" sz="1600" b="0" i="0" u="none" strike="noStrike" cap="none" normalizeH="0" baseline="0">
                          <a:ln>
                            <a:noFill/>
                          </a:ln>
                          <a:solidFill>
                            <a:schemeClr val="tx1"/>
                          </a:solidFill>
                          <a:effectLst/>
                          <a:latin typeface="Arial" charset="0"/>
                          <a:ea typeface="宋体" pitchFamily="2" charset="-122"/>
                        </a:rPr>
                        <a:t>等待队列尾指针</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476237" name="Freeform 77"/>
          <p:cNvSpPr>
            <a:spLocks/>
          </p:cNvSpPr>
          <p:nvPr/>
        </p:nvSpPr>
        <p:spPr bwMode="auto">
          <a:xfrm>
            <a:off x="76200" y="2279176"/>
            <a:ext cx="6781800" cy="1835624"/>
          </a:xfrm>
          <a:custGeom>
            <a:avLst/>
            <a:gdLst>
              <a:gd name="T0" fmla="*/ 3907 w 4272"/>
              <a:gd name="T1" fmla="*/ 0 h 883"/>
              <a:gd name="T2" fmla="*/ 4022 w 4272"/>
              <a:gd name="T3" fmla="*/ 19 h 883"/>
              <a:gd name="T4" fmla="*/ 4080 w 4272"/>
              <a:gd name="T5" fmla="*/ 38 h 883"/>
              <a:gd name="T6" fmla="*/ 4272 w 4272"/>
              <a:gd name="T7" fmla="*/ 67 h 883"/>
              <a:gd name="T8" fmla="*/ 4272 w 4272"/>
              <a:gd name="T9" fmla="*/ 355 h 883"/>
              <a:gd name="T10" fmla="*/ 0 w 4272"/>
              <a:gd name="T11" fmla="*/ 451 h 883"/>
              <a:gd name="T12" fmla="*/ 0 w 4272"/>
              <a:gd name="T13" fmla="*/ 883 h 883"/>
              <a:gd name="T14" fmla="*/ 192 w 4272"/>
              <a:gd name="T15" fmla="*/ 883 h 8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72" h="883">
                <a:moveTo>
                  <a:pt x="3907" y="0"/>
                </a:moveTo>
                <a:cubicBezTo>
                  <a:pt x="3945" y="7"/>
                  <a:pt x="3984" y="10"/>
                  <a:pt x="4022" y="19"/>
                </a:cubicBezTo>
                <a:cubicBezTo>
                  <a:pt x="4042" y="24"/>
                  <a:pt x="4066" y="30"/>
                  <a:pt x="4080" y="38"/>
                </a:cubicBezTo>
                <a:lnTo>
                  <a:pt x="4272" y="67"/>
                </a:lnTo>
                <a:lnTo>
                  <a:pt x="4272" y="355"/>
                </a:lnTo>
                <a:lnTo>
                  <a:pt x="0" y="451"/>
                </a:lnTo>
                <a:lnTo>
                  <a:pt x="0" y="883"/>
                </a:lnTo>
                <a:lnTo>
                  <a:pt x="192" y="883"/>
                </a:lnTo>
              </a:path>
            </a:pathLst>
          </a:custGeom>
          <a:noFill/>
          <a:ln w="28575" cmpd="sng">
            <a:solidFill>
              <a:schemeClr val="tx1"/>
            </a:solidFill>
            <a:round/>
            <a:headEn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latin typeface="Arial" pitchFamily="34" charset="0"/>
              <a:ea typeface="黑体" pitchFamily="49" charset="-122"/>
            </a:endParaRPr>
          </a:p>
        </p:txBody>
      </p:sp>
      <p:sp>
        <p:nvSpPr>
          <p:cNvPr id="476238" name="Line 78"/>
          <p:cNvSpPr>
            <a:spLocks noChangeShapeType="1"/>
          </p:cNvSpPr>
          <p:nvPr/>
        </p:nvSpPr>
        <p:spPr bwMode="auto">
          <a:xfrm flipV="1">
            <a:off x="2590800" y="4092575"/>
            <a:ext cx="457200" cy="1600200"/>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latin typeface="Arial" pitchFamily="34" charset="0"/>
              <a:ea typeface="黑体" pitchFamily="49" charset="-122"/>
            </a:endParaRPr>
          </a:p>
        </p:txBody>
      </p:sp>
      <p:sp>
        <p:nvSpPr>
          <p:cNvPr id="476239" name="Line 79"/>
          <p:cNvSpPr>
            <a:spLocks noChangeShapeType="1"/>
          </p:cNvSpPr>
          <p:nvPr/>
        </p:nvSpPr>
        <p:spPr bwMode="auto">
          <a:xfrm flipV="1">
            <a:off x="6019800" y="4016375"/>
            <a:ext cx="381000" cy="1219200"/>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latin typeface="Arial" pitchFamily="34" charset="0"/>
              <a:ea typeface="黑体" pitchFamily="49" charset="-122"/>
            </a:endParaRPr>
          </a:p>
        </p:txBody>
      </p:sp>
      <p:sp>
        <p:nvSpPr>
          <p:cNvPr id="3" name="日期占位符 2"/>
          <p:cNvSpPr>
            <a:spLocks noGrp="1"/>
          </p:cNvSpPr>
          <p:nvPr>
            <p:ph type="dt" sz="half" idx="10"/>
          </p:nvPr>
        </p:nvSpPr>
        <p:spPr/>
        <p:txBody>
          <a:bodyPr/>
          <a:lstStyle/>
          <a:p>
            <a:fld id="{9ED8B06E-533A-CB41-A464-228ADF31B573}" type="datetime5">
              <a:t>2020/11/30</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灯片编号占位符 4"/>
          <p:cNvSpPr>
            <a:spLocks noGrp="1"/>
          </p:cNvSpPr>
          <p:nvPr>
            <p:ph type="sldNum" sz="quarter" idx="12"/>
          </p:nvPr>
        </p:nvSpPr>
        <p:spPr/>
        <p:txBody>
          <a:bodyPr/>
          <a:lstStyle/>
          <a:p>
            <a:fld id="{B09550E6-D85C-43A8-841D-66A200A3DB30}" type="slidenum">
              <a:rPr lang="zh-CN" altLang="en-US" smtClean="0"/>
              <a:t>62</a:t>
            </a:fld>
            <a:endParaRPr lang="zh-CN" altLang="en-US"/>
          </a:p>
        </p:txBody>
      </p:sp>
    </p:spTree>
    <p:extLst>
      <p:ext uri="{BB962C8B-B14F-4D97-AF65-F5344CB8AC3E}">
        <p14:creationId xmlns:p14="http://schemas.microsoft.com/office/powerpoint/2010/main" val="84524642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设备分配</a:t>
            </a:r>
          </a:p>
        </p:txBody>
      </p:sp>
      <p:sp>
        <p:nvSpPr>
          <p:cNvPr id="6" name="内容占位符 5"/>
          <p:cNvSpPr>
            <a:spLocks noGrp="1"/>
          </p:cNvSpPr>
          <p:nvPr>
            <p:ph idx="1"/>
          </p:nvPr>
        </p:nvSpPr>
        <p:spPr/>
        <p:txBody>
          <a:bodyPr/>
          <a:lstStyle/>
          <a:p>
            <a:r>
              <a:rPr lang="zh-CN" altLang="en-US" dirty="0"/>
              <a:t>设备固有属性</a:t>
            </a:r>
            <a:endParaRPr lang="en-US" altLang="zh-CN" dirty="0"/>
          </a:p>
          <a:p>
            <a:pPr lvl="1"/>
            <a:r>
              <a:rPr lang="zh-CN" altLang="en-US" dirty="0"/>
              <a:t>独占，共享，虚拟</a:t>
            </a:r>
            <a:endParaRPr lang="en-US" altLang="zh-CN" dirty="0"/>
          </a:p>
          <a:p>
            <a:r>
              <a:rPr lang="zh-CN" altLang="en-US" dirty="0"/>
              <a:t>分配算法</a:t>
            </a:r>
            <a:endParaRPr lang="en-US" altLang="zh-CN" dirty="0"/>
          </a:p>
          <a:p>
            <a:r>
              <a:rPr lang="zh-CN" altLang="en-US" dirty="0"/>
              <a:t>分配的安全性</a:t>
            </a:r>
            <a:endParaRPr lang="en-US" altLang="zh-CN" dirty="0"/>
          </a:p>
        </p:txBody>
      </p:sp>
      <p:sp>
        <p:nvSpPr>
          <p:cNvPr id="2" name="日期占位符 1"/>
          <p:cNvSpPr>
            <a:spLocks noGrp="1"/>
          </p:cNvSpPr>
          <p:nvPr>
            <p:ph type="dt" sz="half" idx="10"/>
          </p:nvPr>
        </p:nvSpPr>
        <p:spPr/>
        <p:txBody>
          <a:bodyPr/>
          <a:lstStyle/>
          <a:p>
            <a:fld id="{6A16B353-FED6-3547-BD7A-23B5813241AE}" type="datetime5">
              <a:t>2020/11/30</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63</a:t>
            </a:fld>
            <a:endParaRPr lang="zh-CN" altLang="en-US"/>
          </a:p>
        </p:txBody>
      </p:sp>
    </p:spTree>
    <p:extLst>
      <p:ext uri="{BB962C8B-B14F-4D97-AF65-F5344CB8AC3E}">
        <p14:creationId xmlns:p14="http://schemas.microsoft.com/office/powerpoint/2010/main" val="238152209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设备分配算法</a:t>
            </a:r>
          </a:p>
        </p:txBody>
      </p:sp>
      <p:sp>
        <p:nvSpPr>
          <p:cNvPr id="6" name="内容占位符 5"/>
          <p:cNvSpPr>
            <a:spLocks noGrp="1"/>
          </p:cNvSpPr>
          <p:nvPr>
            <p:ph idx="1"/>
          </p:nvPr>
        </p:nvSpPr>
        <p:spPr/>
        <p:txBody>
          <a:bodyPr>
            <a:normAutofit/>
          </a:bodyPr>
          <a:lstStyle/>
          <a:p>
            <a:r>
              <a:rPr lang="zh-CN" altLang="en-US" dirty="0"/>
              <a:t>先来先服务</a:t>
            </a:r>
            <a:endParaRPr lang="en-US" altLang="zh-CN" dirty="0"/>
          </a:p>
          <a:p>
            <a:pPr lvl="1"/>
            <a:r>
              <a:rPr lang="zh-CN" altLang="en-US" dirty="0"/>
              <a:t>当有多个进程对同一设备提出</a:t>
            </a:r>
            <a:r>
              <a:rPr lang="en-US" altLang="zh-CN" dirty="0"/>
              <a:t>I/O</a:t>
            </a:r>
            <a:r>
              <a:rPr lang="zh-CN" altLang="en-US" dirty="0"/>
              <a:t>请求时，根据诸进程对某设备提出请求的先后次序进行分配。</a:t>
            </a:r>
            <a:endParaRPr lang="en-US" altLang="zh-CN" dirty="0"/>
          </a:p>
          <a:p>
            <a:r>
              <a:rPr lang="zh-CN" altLang="en-US" dirty="0"/>
              <a:t>优先级高者优先</a:t>
            </a:r>
            <a:endParaRPr lang="en-US" altLang="zh-CN" dirty="0"/>
          </a:p>
          <a:p>
            <a:pPr lvl="1"/>
            <a:r>
              <a:rPr lang="zh-CN" altLang="en-US" dirty="0"/>
              <a:t>在进程调度中优先权高的进程优先获得处理机。如果对这种高优先权进程所提出的</a:t>
            </a:r>
            <a:r>
              <a:rPr lang="en-US" altLang="zh-CN" dirty="0"/>
              <a:t>I/O</a:t>
            </a:r>
            <a:r>
              <a:rPr lang="zh-CN" altLang="en-US" dirty="0"/>
              <a:t>请求也赋予高优先权，有助于这种进程尽快完成。</a:t>
            </a:r>
          </a:p>
        </p:txBody>
      </p:sp>
      <p:sp>
        <p:nvSpPr>
          <p:cNvPr id="2" name="日期占位符 1"/>
          <p:cNvSpPr>
            <a:spLocks noGrp="1"/>
          </p:cNvSpPr>
          <p:nvPr>
            <p:ph type="dt" sz="half" idx="10"/>
          </p:nvPr>
        </p:nvSpPr>
        <p:spPr/>
        <p:txBody>
          <a:bodyPr/>
          <a:lstStyle/>
          <a:p>
            <a:fld id="{D553E47B-8B21-7242-A800-322883203FA5}" type="datetime5">
              <a:t>2020/11/30</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64</a:t>
            </a:fld>
            <a:endParaRPr lang="zh-CN" altLang="en-US"/>
          </a:p>
        </p:txBody>
      </p:sp>
    </p:spTree>
    <p:extLst>
      <p:ext uri="{BB962C8B-B14F-4D97-AF65-F5344CB8AC3E}">
        <p14:creationId xmlns:p14="http://schemas.microsoft.com/office/powerpoint/2010/main" val="177467510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分配中的安全性</a:t>
            </a:r>
          </a:p>
        </p:txBody>
      </p:sp>
      <p:sp>
        <p:nvSpPr>
          <p:cNvPr id="3" name="内容占位符 2"/>
          <p:cNvSpPr>
            <a:spLocks noGrp="1"/>
          </p:cNvSpPr>
          <p:nvPr>
            <p:ph idx="1"/>
          </p:nvPr>
        </p:nvSpPr>
        <p:spPr/>
        <p:txBody>
          <a:bodyPr>
            <a:normAutofit fontScale="92500" lnSpcReduction="10000"/>
          </a:bodyPr>
          <a:lstStyle/>
          <a:p>
            <a:r>
              <a:rPr lang="zh-CN" altLang="en-US" dirty="0"/>
              <a:t>安全分配方式</a:t>
            </a:r>
          </a:p>
          <a:p>
            <a:pPr lvl="1"/>
            <a:r>
              <a:rPr lang="zh-CN" altLang="en-US" dirty="0"/>
              <a:t>当进程发出</a:t>
            </a:r>
            <a:r>
              <a:rPr lang="en-US" altLang="zh-CN" dirty="0"/>
              <a:t>I/O</a:t>
            </a:r>
            <a:r>
              <a:rPr lang="zh-CN" altLang="en-US" dirty="0"/>
              <a:t>请求后，便进入阻塞状态，直到其</a:t>
            </a:r>
            <a:r>
              <a:rPr lang="en-US" altLang="zh-CN" dirty="0"/>
              <a:t>I/O</a:t>
            </a:r>
            <a:r>
              <a:rPr lang="zh-CN" altLang="en-US" dirty="0"/>
              <a:t>操作完成时才被唤醒。摒弃了造成死锁的四个必要条件之一的“请求和保持”条件。</a:t>
            </a:r>
            <a:endParaRPr lang="en-US" altLang="zh-CN" dirty="0"/>
          </a:p>
          <a:p>
            <a:r>
              <a:rPr lang="zh-CN" altLang="en-US" dirty="0"/>
              <a:t>不安全分配方式</a:t>
            </a:r>
          </a:p>
          <a:p>
            <a:pPr lvl="1"/>
            <a:r>
              <a:rPr lang="zh-CN" altLang="en-US" dirty="0"/>
              <a:t>进程在发出</a:t>
            </a:r>
            <a:r>
              <a:rPr lang="en-US" altLang="zh-CN" dirty="0"/>
              <a:t>I/O</a:t>
            </a:r>
            <a:r>
              <a:rPr lang="zh-CN" altLang="en-US" dirty="0"/>
              <a:t>请求后仍继续运行，需要时又发出第二个</a:t>
            </a:r>
            <a:r>
              <a:rPr lang="en-US" altLang="zh-CN" dirty="0"/>
              <a:t>I/O</a:t>
            </a:r>
            <a:r>
              <a:rPr lang="zh-CN" altLang="en-US" dirty="0"/>
              <a:t>请求、 第三个</a:t>
            </a:r>
            <a:r>
              <a:rPr lang="en-US" altLang="zh-CN" dirty="0"/>
              <a:t>I/O</a:t>
            </a:r>
            <a:r>
              <a:rPr lang="zh-CN" altLang="en-US" dirty="0"/>
              <a:t>请求等。仅当进程所请求的设备已被另一进程占用时，请求进程才进入阻塞状态。</a:t>
            </a:r>
            <a:endParaRPr lang="en-US" altLang="zh-CN" dirty="0"/>
          </a:p>
          <a:p>
            <a:pPr lvl="1"/>
            <a:endParaRPr lang="zh-CN" altLang="en-US" dirty="0"/>
          </a:p>
        </p:txBody>
      </p:sp>
      <p:sp>
        <p:nvSpPr>
          <p:cNvPr id="4" name="日期占位符 3"/>
          <p:cNvSpPr>
            <a:spLocks noGrp="1"/>
          </p:cNvSpPr>
          <p:nvPr>
            <p:ph type="dt" sz="half" idx="10"/>
          </p:nvPr>
        </p:nvSpPr>
        <p:spPr/>
        <p:txBody>
          <a:bodyPr/>
          <a:lstStyle/>
          <a:p>
            <a:fld id="{A13E63ED-7662-7049-94A9-60AFE9DAD771}" type="datetime5">
              <a:t>2020/11/30</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65</a:t>
            </a:fld>
            <a:endParaRPr lang="zh-CN" altLang="en-US"/>
          </a:p>
        </p:txBody>
      </p:sp>
    </p:spTree>
    <p:extLst>
      <p:ext uri="{BB962C8B-B14F-4D97-AF65-F5344CB8AC3E}">
        <p14:creationId xmlns:p14="http://schemas.microsoft.com/office/powerpoint/2010/main" val="3355151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SPOOLing</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a:t>为缓和</a:t>
            </a:r>
            <a:r>
              <a:rPr lang="en-US" altLang="zh-CN" dirty="0"/>
              <a:t>CPU</a:t>
            </a:r>
            <a:r>
              <a:rPr lang="zh-CN" altLang="en-US" dirty="0"/>
              <a:t>与</a:t>
            </a:r>
            <a:r>
              <a:rPr lang="en-US" altLang="zh-CN" dirty="0"/>
              <a:t>I/O</a:t>
            </a:r>
            <a:r>
              <a:rPr lang="zh-CN" altLang="en-US" dirty="0"/>
              <a:t>设备速度矛盾而引入了脱机输入、脱机输出技术。</a:t>
            </a:r>
            <a:endParaRPr lang="en-US" altLang="zh-CN" dirty="0"/>
          </a:p>
          <a:p>
            <a:r>
              <a:rPr lang="zh-CN" altLang="en-US" dirty="0"/>
              <a:t>一道程序模拟脱机输入时的外围控制机功能，把低速</a:t>
            </a:r>
            <a:r>
              <a:rPr lang="en-US" altLang="zh-CN" dirty="0"/>
              <a:t>I/O</a:t>
            </a:r>
            <a:r>
              <a:rPr lang="zh-CN" altLang="en-US" dirty="0"/>
              <a:t>设备上的数据传送到高速磁盘上；</a:t>
            </a:r>
            <a:endParaRPr lang="en-US" altLang="zh-CN" dirty="0"/>
          </a:p>
          <a:p>
            <a:r>
              <a:rPr lang="zh-CN" altLang="en-US" dirty="0"/>
              <a:t>一道程序来模拟脱机输出时外围控制机的功能，把数据从磁盘传送到低速输出设备上。</a:t>
            </a:r>
            <a:endParaRPr lang="en-US" altLang="zh-CN" dirty="0"/>
          </a:p>
          <a:p>
            <a:r>
              <a:rPr lang="zh-CN" altLang="en-US" dirty="0"/>
              <a:t>在联机情况下实现的同时外围操作称为：</a:t>
            </a:r>
            <a:r>
              <a:rPr lang="en-US" altLang="zh-CN" dirty="0" err="1"/>
              <a:t>SPOOLing</a:t>
            </a:r>
            <a:r>
              <a:rPr lang="en-US" altLang="zh-CN" dirty="0"/>
              <a:t> (Simultaneous Peripheral Operating On Line)</a:t>
            </a:r>
            <a:r>
              <a:rPr lang="en-US" altLang="zh-CN" dirty="0">
                <a:sym typeface="Wingdings" pitchFamily="2" charset="2"/>
              </a:rPr>
              <a:t></a:t>
            </a:r>
            <a:r>
              <a:rPr lang="zh-CN" altLang="en-US" dirty="0"/>
              <a:t>假脱机操作。 </a:t>
            </a:r>
          </a:p>
        </p:txBody>
      </p:sp>
      <p:sp>
        <p:nvSpPr>
          <p:cNvPr id="4" name="日期占位符 3"/>
          <p:cNvSpPr>
            <a:spLocks noGrp="1"/>
          </p:cNvSpPr>
          <p:nvPr>
            <p:ph type="dt" sz="half" idx="10"/>
          </p:nvPr>
        </p:nvSpPr>
        <p:spPr/>
        <p:txBody>
          <a:bodyPr/>
          <a:lstStyle/>
          <a:p>
            <a:fld id="{5B93A8B6-6854-144D-B3C1-18EBFF73C4C6}" type="datetime5">
              <a:t>2020/11/30</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66</a:t>
            </a:fld>
            <a:endParaRPr lang="zh-CN" altLang="en-US"/>
          </a:p>
        </p:txBody>
      </p:sp>
    </p:spTree>
    <p:extLst>
      <p:ext uri="{BB962C8B-B14F-4D97-AF65-F5344CB8AC3E}">
        <p14:creationId xmlns:p14="http://schemas.microsoft.com/office/powerpoint/2010/main" val="423888693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SPOOLing</a:t>
            </a:r>
            <a:r>
              <a:rPr lang="zh-CN" altLang="en-US" dirty="0"/>
              <a:t>组成</a:t>
            </a:r>
          </a:p>
        </p:txBody>
      </p:sp>
      <p:graphicFrame>
        <p:nvGraphicFramePr>
          <p:cNvPr id="7" name="内容占位符 6"/>
          <p:cNvGraphicFramePr>
            <a:graphicFrameLocks noGrp="1"/>
          </p:cNvGraphicFramePr>
          <p:nvPr>
            <p:ph idx="1"/>
            <p:extLst>
              <p:ext uri="{D42A27DB-BD31-4B8C-83A1-F6EECF244321}">
                <p14:modId xmlns:p14="http://schemas.microsoft.com/office/powerpoint/2010/main" val="1480524073"/>
              </p:ext>
            </p:extLst>
          </p:nvPr>
        </p:nvGraphicFramePr>
        <p:xfrm>
          <a:off x="457200" y="1350963"/>
          <a:ext cx="8229600" cy="48720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日期占位符 3"/>
          <p:cNvSpPr>
            <a:spLocks noGrp="1"/>
          </p:cNvSpPr>
          <p:nvPr>
            <p:ph type="dt" sz="half" idx="10"/>
          </p:nvPr>
        </p:nvSpPr>
        <p:spPr/>
        <p:txBody>
          <a:bodyPr/>
          <a:lstStyle/>
          <a:p>
            <a:fld id="{AD0B2AA9-338F-4746-BB21-C646DA47C994}" type="datetime5">
              <a:t>2020/11/30</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67</a:t>
            </a:fld>
            <a:endParaRPr lang="zh-CN" altLang="en-US"/>
          </a:p>
        </p:txBody>
      </p:sp>
    </p:spTree>
    <p:extLst>
      <p:ext uri="{BB962C8B-B14F-4D97-AF65-F5344CB8AC3E}">
        <p14:creationId xmlns:p14="http://schemas.microsoft.com/office/powerpoint/2010/main" val="36618661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en-US" altLang="zh-CN" dirty="0" err="1"/>
              <a:t>SPOOLing</a:t>
            </a:r>
            <a:r>
              <a:rPr lang="zh-CN" altLang="en-US" dirty="0"/>
              <a:t>的组成</a:t>
            </a:r>
          </a:p>
        </p:txBody>
      </p:sp>
      <p:sp>
        <p:nvSpPr>
          <p:cNvPr id="4" name="日期占位符 3"/>
          <p:cNvSpPr>
            <a:spLocks noGrp="1"/>
          </p:cNvSpPr>
          <p:nvPr>
            <p:ph type="dt" sz="half" idx="10"/>
          </p:nvPr>
        </p:nvSpPr>
        <p:spPr/>
        <p:txBody>
          <a:bodyPr/>
          <a:lstStyle/>
          <a:p>
            <a:fld id="{838BE6C8-59BA-C346-BABD-82496E676244}" type="datetime5">
              <a:t>2020/11/30</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68</a:t>
            </a:fld>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590814967"/>
              </p:ext>
            </p:extLst>
          </p:nvPr>
        </p:nvGraphicFramePr>
        <p:xfrm>
          <a:off x="-59182" y="2523810"/>
          <a:ext cx="7517583" cy="2774152"/>
        </p:xfrm>
        <a:graphic>
          <a:graphicData uri="http://schemas.openxmlformats.org/presentationml/2006/ole">
            <mc:AlternateContent xmlns:mc="http://schemas.openxmlformats.org/markup-compatibility/2006">
              <mc:Choice xmlns:v="urn:schemas-microsoft-com:vml" Requires="v">
                <p:oleObj spid="_x0000_s38172" name="Visio" r:id="rId3" imgW="3107160" imgH="1145157" progId="Visio.Drawing.11">
                  <p:embed/>
                </p:oleObj>
              </mc:Choice>
              <mc:Fallback>
                <p:oleObj name="Visio" r:id="rId3" imgW="3107160" imgH="1145157" progId="Visio.Drawing.11">
                  <p:embed/>
                  <p:pic>
                    <p:nvPicPr>
                      <p:cNvPr id="0" name="Object 5"/>
                      <p:cNvPicPr>
                        <a:picLocks noChangeAspect="1" noChangeArrowheads="1"/>
                      </p:cNvPicPr>
                      <p:nvPr/>
                    </p:nvPicPr>
                    <p:blipFill>
                      <a:blip r:embed="rId4"/>
                      <a:srcRect/>
                      <a:stretch>
                        <a:fillRect/>
                      </a:stretch>
                    </p:blipFill>
                    <p:spPr bwMode="auto">
                      <a:xfrm>
                        <a:off x="-59182" y="2523810"/>
                        <a:ext cx="7517583" cy="2774152"/>
                      </a:xfrm>
                      <a:prstGeom prst="rect">
                        <a:avLst/>
                      </a:prstGeom>
                      <a:noFill/>
                      <a:ln>
                        <a:noFill/>
                      </a:ln>
                    </p:spPr>
                  </p:pic>
                </p:oleObj>
              </mc:Fallback>
            </mc:AlternateContent>
          </a:graphicData>
        </a:graphic>
      </p:graphicFrame>
      <p:sp>
        <p:nvSpPr>
          <p:cNvPr id="2" name="椭圆 1"/>
          <p:cNvSpPr/>
          <p:nvPr/>
        </p:nvSpPr>
        <p:spPr>
          <a:xfrm>
            <a:off x="7834767" y="3266118"/>
            <a:ext cx="1303045" cy="130304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a:t>MEM</a:t>
            </a:r>
            <a:endParaRPr kumimoji="1" lang="zh-CN" altLang="en-US" dirty="0"/>
          </a:p>
        </p:txBody>
      </p:sp>
      <p:cxnSp>
        <p:nvCxnSpPr>
          <p:cNvPr id="9" name="直线箭头连接符 8"/>
          <p:cNvCxnSpPr>
            <a:stCxn id="2" idx="2"/>
            <a:endCxn id="8" idx="3"/>
          </p:cNvCxnSpPr>
          <p:nvPr/>
        </p:nvCxnSpPr>
        <p:spPr>
          <a:xfrm flipH="1" flipV="1">
            <a:off x="7458401" y="3910886"/>
            <a:ext cx="376366" cy="6755"/>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0612809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SPOOLing</a:t>
            </a:r>
            <a:r>
              <a:rPr lang="zh-CN" altLang="en-US" dirty="0"/>
              <a:t>的组成</a:t>
            </a:r>
          </a:p>
        </p:txBody>
      </p:sp>
      <p:sp>
        <p:nvSpPr>
          <p:cNvPr id="3" name="内容占位符 2"/>
          <p:cNvSpPr>
            <a:spLocks noGrp="1"/>
          </p:cNvSpPr>
          <p:nvPr>
            <p:ph idx="1"/>
          </p:nvPr>
        </p:nvSpPr>
        <p:spPr/>
        <p:txBody>
          <a:bodyPr>
            <a:normAutofit fontScale="77500" lnSpcReduction="20000"/>
          </a:bodyPr>
          <a:lstStyle/>
          <a:p>
            <a:r>
              <a:rPr lang="zh-CN" altLang="en-US" dirty="0"/>
              <a:t>输入井和输出井</a:t>
            </a:r>
            <a:endParaRPr lang="en-US" altLang="zh-CN" dirty="0"/>
          </a:p>
          <a:p>
            <a:pPr lvl="1"/>
            <a:r>
              <a:rPr lang="zh-CN" altLang="en-US" dirty="0"/>
              <a:t>磁盘上的两个存储空间。</a:t>
            </a:r>
            <a:endParaRPr lang="en-US" altLang="zh-CN" dirty="0"/>
          </a:p>
          <a:p>
            <a:pPr lvl="1"/>
            <a:r>
              <a:rPr lang="zh-CN" altLang="en-US" dirty="0"/>
              <a:t>输入井</a:t>
            </a:r>
            <a:r>
              <a:rPr lang="zh-CN" altLang="zh-CN" dirty="0"/>
              <a:t>：</a:t>
            </a:r>
            <a:r>
              <a:rPr lang="zh-CN" altLang="en-US" dirty="0"/>
              <a:t>模拟脱机输入时的磁盘，用于暂存</a:t>
            </a:r>
            <a:r>
              <a:rPr lang="en-US" altLang="zh-CN" dirty="0"/>
              <a:t>I/O</a:t>
            </a:r>
            <a:r>
              <a:rPr lang="zh-CN" altLang="en-US" dirty="0"/>
              <a:t>设备输入的数据；</a:t>
            </a:r>
            <a:endParaRPr lang="en-US" altLang="zh-CN" dirty="0"/>
          </a:p>
          <a:p>
            <a:pPr lvl="1"/>
            <a:r>
              <a:rPr lang="zh-CN" altLang="en-US" dirty="0"/>
              <a:t>输出井：模拟脱机输出时的磁盘，用于暂存用户程序的输出数据。 </a:t>
            </a:r>
            <a:endParaRPr lang="en-US" altLang="zh-CN" dirty="0"/>
          </a:p>
          <a:p>
            <a:r>
              <a:rPr lang="zh-CN" altLang="en-US" dirty="0"/>
              <a:t>输入缓冲区和输出缓冲区。</a:t>
            </a:r>
            <a:endParaRPr lang="en-US" altLang="zh-CN" dirty="0"/>
          </a:p>
          <a:p>
            <a:pPr lvl="1"/>
            <a:r>
              <a:rPr lang="zh-CN" altLang="en-US" dirty="0"/>
              <a:t>输入缓冲区用于暂存由输入设备送来的数据，以后再传送到输入井。</a:t>
            </a:r>
            <a:endParaRPr lang="en-US" altLang="zh-CN" dirty="0"/>
          </a:p>
          <a:p>
            <a:pPr lvl="1"/>
            <a:r>
              <a:rPr lang="zh-CN" altLang="en-US" dirty="0"/>
              <a:t>输出缓冲区用于暂存从输出井送来的数据，以后再传送给输出设备。</a:t>
            </a:r>
            <a:endParaRPr lang="en-US" altLang="zh-CN" dirty="0"/>
          </a:p>
          <a:p>
            <a:endParaRPr lang="zh-CN" altLang="en-US" dirty="0"/>
          </a:p>
          <a:p>
            <a:endParaRPr lang="zh-CN" altLang="en-US" dirty="0"/>
          </a:p>
        </p:txBody>
      </p:sp>
      <p:sp>
        <p:nvSpPr>
          <p:cNvPr id="4" name="日期占位符 3"/>
          <p:cNvSpPr>
            <a:spLocks noGrp="1"/>
          </p:cNvSpPr>
          <p:nvPr>
            <p:ph type="dt" sz="half" idx="10"/>
          </p:nvPr>
        </p:nvSpPr>
        <p:spPr/>
        <p:txBody>
          <a:bodyPr/>
          <a:lstStyle/>
          <a:p>
            <a:fld id="{2B688E11-24E2-FE46-ADA9-1C38C68E734D}" type="datetime5">
              <a:t>2020/11/30</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69</a:t>
            </a:fld>
            <a:endParaRPr lang="zh-CN" altLang="en-US"/>
          </a:p>
        </p:txBody>
      </p:sp>
    </p:spTree>
    <p:extLst>
      <p:ext uri="{BB962C8B-B14F-4D97-AF65-F5344CB8AC3E}">
        <p14:creationId xmlns:p14="http://schemas.microsoft.com/office/powerpoint/2010/main" val="1057688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按信息交换单位分类</a:t>
            </a:r>
          </a:p>
        </p:txBody>
      </p:sp>
      <p:sp>
        <p:nvSpPr>
          <p:cNvPr id="3" name="内容占位符 2"/>
          <p:cNvSpPr>
            <a:spLocks noGrp="1"/>
          </p:cNvSpPr>
          <p:nvPr>
            <p:ph idx="1"/>
          </p:nvPr>
        </p:nvSpPr>
        <p:spPr/>
        <p:txBody>
          <a:bodyPr>
            <a:normAutofit fontScale="70000" lnSpcReduction="20000"/>
          </a:bodyPr>
          <a:lstStyle/>
          <a:p>
            <a:r>
              <a:rPr lang="zh-CN" altLang="en-US" dirty="0"/>
              <a:t>块设备</a:t>
            </a:r>
            <a:r>
              <a:rPr lang="en-US" altLang="zh-CN" dirty="0"/>
              <a:t>(Block Device)</a:t>
            </a:r>
            <a:r>
              <a:rPr lang="zh-CN" altLang="en-US" dirty="0"/>
              <a:t>：信息的存取以数据块为单位</a:t>
            </a:r>
            <a:endParaRPr lang="en-US" altLang="zh-CN" dirty="0"/>
          </a:p>
          <a:p>
            <a:pPr lvl="1"/>
            <a:r>
              <a:rPr lang="zh-CN" altLang="en-US" dirty="0"/>
              <a:t>典型的块设备是磁盘，每个盘块的大小为</a:t>
            </a:r>
            <a:r>
              <a:rPr lang="en-US" altLang="zh-CN" dirty="0"/>
              <a:t>512 B</a:t>
            </a:r>
            <a:r>
              <a:rPr lang="zh-CN" altLang="en-US" dirty="0"/>
              <a:t>～</a:t>
            </a:r>
            <a:r>
              <a:rPr lang="en-US" altLang="zh-CN" dirty="0"/>
              <a:t>4 KB</a:t>
            </a:r>
            <a:r>
              <a:rPr lang="zh-CN" altLang="en-US" dirty="0"/>
              <a:t>。</a:t>
            </a:r>
            <a:endParaRPr lang="en-US" altLang="zh-CN" dirty="0"/>
          </a:p>
          <a:p>
            <a:pPr lvl="1"/>
            <a:r>
              <a:rPr lang="zh-CN" altLang="en-US" dirty="0"/>
              <a:t>传输速率较高，x </a:t>
            </a:r>
            <a:r>
              <a:rPr lang="en-US" altLang="zh-CN" dirty="0"/>
              <a:t>MB/s</a:t>
            </a:r>
            <a:r>
              <a:rPr lang="zh-CN" altLang="en-US" dirty="0"/>
              <a:t>；</a:t>
            </a:r>
            <a:endParaRPr lang="en-US" altLang="zh-CN" dirty="0"/>
          </a:p>
          <a:p>
            <a:pPr lvl="1"/>
            <a:r>
              <a:rPr lang="zh-CN" altLang="en-US" dirty="0"/>
              <a:t>可寻址，支持随机读</a:t>
            </a:r>
            <a:r>
              <a:rPr lang="en-US" altLang="zh-CN" dirty="0"/>
              <a:t>/</a:t>
            </a:r>
            <a:r>
              <a:rPr lang="zh-CN" altLang="en-US" dirty="0"/>
              <a:t>写；</a:t>
            </a:r>
            <a:endParaRPr lang="en-US" altLang="zh-CN" dirty="0"/>
          </a:p>
          <a:p>
            <a:pPr lvl="1"/>
            <a:r>
              <a:rPr lang="zh-CN" altLang="en-US" dirty="0"/>
              <a:t>常采用</a:t>
            </a:r>
            <a:r>
              <a:rPr lang="en-US" altLang="zh-CN" dirty="0"/>
              <a:t>DMA</a:t>
            </a:r>
            <a:r>
              <a:rPr lang="zh-CN" altLang="en-US" dirty="0"/>
              <a:t>方式。</a:t>
            </a:r>
            <a:endParaRPr lang="en-US" altLang="zh-CN" dirty="0"/>
          </a:p>
          <a:p>
            <a:r>
              <a:rPr lang="zh-CN" altLang="en-US" dirty="0"/>
              <a:t>字符设备</a:t>
            </a:r>
            <a:r>
              <a:rPr lang="en-US" altLang="zh-CN" dirty="0"/>
              <a:t>(Character Device)</a:t>
            </a:r>
            <a:r>
              <a:rPr lang="zh-CN" altLang="en-US" dirty="0"/>
              <a:t>：数据访问基本单位是字符</a:t>
            </a:r>
            <a:endParaRPr lang="en-US" altLang="zh-CN" dirty="0"/>
          </a:p>
          <a:p>
            <a:pPr lvl="1"/>
            <a:r>
              <a:rPr lang="zh-CN" altLang="en-US" dirty="0"/>
              <a:t>字符设备的种类繁多，如交互式终端、打印机等。</a:t>
            </a:r>
            <a:endParaRPr lang="en-US" altLang="zh-CN" dirty="0"/>
          </a:p>
          <a:p>
            <a:pPr lvl="1"/>
            <a:r>
              <a:rPr lang="zh-CN" altLang="en-US" dirty="0"/>
              <a:t>传输速率较低，通常为几个字节至数千字节；</a:t>
            </a:r>
            <a:endParaRPr lang="en-US" altLang="zh-CN" dirty="0"/>
          </a:p>
          <a:p>
            <a:pPr lvl="1"/>
            <a:r>
              <a:rPr lang="zh-CN" altLang="en-US" dirty="0"/>
              <a:t>不可寻址，即输入</a:t>
            </a:r>
            <a:r>
              <a:rPr lang="en-US" altLang="zh-CN" dirty="0"/>
              <a:t>/</a:t>
            </a:r>
            <a:r>
              <a:rPr lang="zh-CN" altLang="en-US" dirty="0"/>
              <a:t>输出时不能指定数据的输入源地址及输出的目标地址</a:t>
            </a:r>
            <a:endParaRPr lang="en-US" altLang="zh-CN" dirty="0"/>
          </a:p>
          <a:p>
            <a:pPr lvl="1"/>
            <a:r>
              <a:rPr lang="zh-CN" altLang="en-US" dirty="0"/>
              <a:t>常采用中断驱动方式。 </a:t>
            </a:r>
          </a:p>
          <a:p>
            <a:endParaRPr lang="zh-CN" altLang="en-US" dirty="0"/>
          </a:p>
        </p:txBody>
      </p:sp>
      <p:sp>
        <p:nvSpPr>
          <p:cNvPr id="4" name="日期占位符 3"/>
          <p:cNvSpPr>
            <a:spLocks noGrp="1"/>
          </p:cNvSpPr>
          <p:nvPr>
            <p:ph type="dt" sz="half" idx="10"/>
          </p:nvPr>
        </p:nvSpPr>
        <p:spPr/>
        <p:txBody>
          <a:bodyPr/>
          <a:lstStyle/>
          <a:p>
            <a:fld id="{3FA7354B-D4E6-ED44-AFFA-5CEBDEC288E4}" type="datetime5">
              <a:t>2020/11/30</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7</a:t>
            </a:fld>
            <a:endParaRPr lang="zh-CN" altLang="en-US"/>
          </a:p>
        </p:txBody>
      </p:sp>
    </p:spTree>
    <p:extLst>
      <p:ext uri="{BB962C8B-B14F-4D97-AF65-F5344CB8AC3E}">
        <p14:creationId xmlns:p14="http://schemas.microsoft.com/office/powerpoint/2010/main" val="370699621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SPOOLing</a:t>
            </a:r>
            <a:r>
              <a:rPr lang="zh-CN" altLang="en-US" dirty="0"/>
              <a:t>的组成</a:t>
            </a:r>
          </a:p>
        </p:txBody>
      </p:sp>
      <p:sp>
        <p:nvSpPr>
          <p:cNvPr id="3" name="内容占位符 2"/>
          <p:cNvSpPr>
            <a:spLocks noGrp="1"/>
          </p:cNvSpPr>
          <p:nvPr>
            <p:ph idx="1"/>
          </p:nvPr>
        </p:nvSpPr>
        <p:spPr/>
        <p:txBody>
          <a:bodyPr>
            <a:normAutofit fontScale="92500"/>
          </a:bodyPr>
          <a:lstStyle/>
          <a:p>
            <a:r>
              <a:rPr lang="zh-CN" altLang="en-US" dirty="0"/>
              <a:t>输入进程</a:t>
            </a:r>
            <a:r>
              <a:rPr lang="en-US" altLang="zh-CN" dirty="0" err="1"/>
              <a:t>SPi</a:t>
            </a:r>
            <a:r>
              <a:rPr lang="zh-CN" altLang="en-US" dirty="0"/>
              <a:t>和输出进程</a:t>
            </a:r>
            <a:r>
              <a:rPr lang="en-US" altLang="zh-CN" dirty="0" err="1"/>
              <a:t>SPo</a:t>
            </a:r>
            <a:r>
              <a:rPr lang="zh-CN" altLang="en-US" dirty="0"/>
              <a:t>。</a:t>
            </a:r>
            <a:endParaRPr lang="en-US" altLang="zh-CN" dirty="0"/>
          </a:p>
          <a:p>
            <a:pPr lvl="1"/>
            <a:r>
              <a:rPr lang="en-US" altLang="zh-CN" dirty="0" err="1"/>
              <a:t>Spi</a:t>
            </a:r>
            <a:r>
              <a:rPr lang="zh-CN" altLang="en-US" dirty="0"/>
              <a:t>：模拟脱机输入时的外围控制机，将用户要求的数据从输入机通过输入缓冲区送到输入井，当</a:t>
            </a:r>
            <a:r>
              <a:rPr lang="en-US" altLang="zh-CN" dirty="0"/>
              <a:t>CPU</a:t>
            </a:r>
            <a:r>
              <a:rPr lang="zh-CN" altLang="en-US" dirty="0"/>
              <a:t>需要输入数据时，直接从输入井读入内存；</a:t>
            </a:r>
            <a:endParaRPr lang="en-US" altLang="zh-CN" dirty="0"/>
          </a:p>
          <a:p>
            <a:pPr lvl="1"/>
            <a:r>
              <a:rPr lang="en-US" altLang="zh-CN" dirty="0" err="1"/>
              <a:t>Spo</a:t>
            </a:r>
            <a:r>
              <a:rPr lang="zh-CN" altLang="en-US" dirty="0"/>
              <a:t>：模拟脱机输出时的外围控制机，把用户要求输出的数据先从内存送到输出井，待输出设备空闲时，再将输出井中的数据经过输出缓冲区送到输出设备上。 </a:t>
            </a:r>
          </a:p>
          <a:p>
            <a:endParaRPr lang="zh-CN" altLang="en-US" dirty="0"/>
          </a:p>
          <a:p>
            <a:endParaRPr lang="zh-CN" altLang="en-US" dirty="0"/>
          </a:p>
        </p:txBody>
      </p:sp>
      <p:sp>
        <p:nvSpPr>
          <p:cNvPr id="4" name="日期占位符 3"/>
          <p:cNvSpPr>
            <a:spLocks noGrp="1"/>
          </p:cNvSpPr>
          <p:nvPr>
            <p:ph type="dt" sz="half" idx="10"/>
          </p:nvPr>
        </p:nvSpPr>
        <p:spPr/>
        <p:txBody>
          <a:bodyPr/>
          <a:lstStyle/>
          <a:p>
            <a:fld id="{24AD6845-1A18-1D48-AC89-9FFA3F997EDF}" type="datetime5">
              <a:t>2020/11/30</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70</a:t>
            </a:fld>
            <a:endParaRPr lang="zh-CN" altLang="en-US"/>
          </a:p>
        </p:txBody>
      </p:sp>
    </p:spTree>
    <p:extLst>
      <p:ext uri="{BB962C8B-B14F-4D97-AF65-F5344CB8AC3E}">
        <p14:creationId xmlns:p14="http://schemas.microsoft.com/office/powerpoint/2010/main" val="35466999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特点</a:t>
            </a:r>
          </a:p>
        </p:txBody>
      </p:sp>
      <p:sp>
        <p:nvSpPr>
          <p:cNvPr id="7" name="内容占位符 6"/>
          <p:cNvSpPr>
            <a:spLocks noGrp="1"/>
          </p:cNvSpPr>
          <p:nvPr>
            <p:ph idx="1"/>
          </p:nvPr>
        </p:nvSpPr>
        <p:spPr/>
        <p:txBody>
          <a:bodyPr>
            <a:normAutofit fontScale="85000" lnSpcReduction="10000"/>
          </a:bodyPr>
          <a:lstStyle/>
          <a:p>
            <a:r>
              <a:rPr lang="zh-CN" altLang="en-US" dirty="0"/>
              <a:t>提高</a:t>
            </a:r>
            <a:r>
              <a:rPr lang="en-US" altLang="zh-CN" dirty="0"/>
              <a:t>I/O</a:t>
            </a:r>
            <a:r>
              <a:rPr lang="zh-CN" altLang="en-US" dirty="0"/>
              <a:t>速度</a:t>
            </a:r>
            <a:endParaRPr lang="en-US" altLang="zh-CN" dirty="0"/>
          </a:p>
          <a:p>
            <a:pPr lvl="1"/>
            <a:r>
              <a:rPr lang="zh-CN" altLang="en-US" dirty="0"/>
              <a:t>将对低速</a:t>
            </a:r>
            <a:r>
              <a:rPr lang="en-US" altLang="zh-CN" dirty="0"/>
              <a:t>I/O</a:t>
            </a:r>
            <a:r>
              <a:rPr lang="zh-CN" altLang="en-US" dirty="0"/>
              <a:t>设备的操作</a:t>
            </a:r>
            <a:r>
              <a:rPr lang="zh-CN" altLang="en-US" dirty="0">
                <a:sym typeface="Wingdings"/>
              </a:rPr>
              <a:t></a:t>
            </a:r>
            <a:r>
              <a:rPr lang="zh-CN" altLang="en-US" dirty="0"/>
              <a:t>对输入</a:t>
            </a:r>
            <a:r>
              <a:rPr lang="en-US" altLang="zh-CN" dirty="0"/>
              <a:t>/</a:t>
            </a:r>
            <a:r>
              <a:rPr lang="zh-CN" altLang="en-US" dirty="0"/>
              <a:t>输出井中数据的存取，缓和了</a:t>
            </a:r>
            <a:r>
              <a:rPr lang="en-US" altLang="zh-CN" dirty="0"/>
              <a:t>CPU</a:t>
            </a:r>
            <a:r>
              <a:rPr lang="zh-CN" altLang="en-US" dirty="0"/>
              <a:t>与低速</a:t>
            </a:r>
            <a:r>
              <a:rPr lang="en-US" altLang="zh-CN" dirty="0"/>
              <a:t>I/O</a:t>
            </a:r>
            <a:r>
              <a:rPr lang="zh-CN" altLang="en-US" dirty="0"/>
              <a:t>设备之间速度不匹配的矛盾。 </a:t>
            </a:r>
          </a:p>
          <a:p>
            <a:r>
              <a:rPr lang="zh-CN" altLang="en-US" dirty="0"/>
              <a:t>将独占设备改造为共享设备</a:t>
            </a:r>
            <a:endParaRPr lang="en-US" altLang="zh-CN" dirty="0"/>
          </a:p>
          <a:p>
            <a:pPr lvl="1"/>
            <a:r>
              <a:rPr lang="zh-CN" altLang="en-US" dirty="0"/>
              <a:t>并未给任何进程分配设备，只是在输入井或输出井中为进程分配一个存储区。</a:t>
            </a:r>
          </a:p>
          <a:p>
            <a:r>
              <a:rPr lang="zh-CN" altLang="en-US" dirty="0"/>
              <a:t>实现了虚拟设备功能</a:t>
            </a:r>
            <a:endParaRPr lang="en-US" altLang="zh-CN" dirty="0"/>
          </a:p>
          <a:p>
            <a:pPr lvl="1"/>
            <a:r>
              <a:rPr lang="zh-CN" altLang="en-US" dirty="0"/>
              <a:t>宏观上，虽然是多个进程在同时使用一台独占设备，对于每一个进程而言，都认为自己独占了一个设备。</a:t>
            </a:r>
          </a:p>
          <a:p>
            <a:endParaRPr lang="zh-CN" altLang="en-US" dirty="0"/>
          </a:p>
        </p:txBody>
      </p:sp>
      <p:sp>
        <p:nvSpPr>
          <p:cNvPr id="3" name="日期占位符 2"/>
          <p:cNvSpPr>
            <a:spLocks noGrp="1"/>
          </p:cNvSpPr>
          <p:nvPr>
            <p:ph type="dt" sz="half" idx="10"/>
          </p:nvPr>
        </p:nvSpPr>
        <p:spPr/>
        <p:txBody>
          <a:bodyPr/>
          <a:lstStyle/>
          <a:p>
            <a:fld id="{2D228871-666D-1A4F-9B5F-BABCE7118314}" type="datetime5">
              <a:t>2020/11/30</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灯片编号占位符 4"/>
          <p:cNvSpPr>
            <a:spLocks noGrp="1"/>
          </p:cNvSpPr>
          <p:nvPr>
            <p:ph type="sldNum" sz="quarter" idx="12"/>
          </p:nvPr>
        </p:nvSpPr>
        <p:spPr/>
        <p:txBody>
          <a:bodyPr/>
          <a:lstStyle/>
          <a:p>
            <a:fld id="{B09550E6-D85C-43A8-841D-66A200A3DB30}" type="slidenum">
              <a:rPr lang="zh-CN" altLang="en-US" smtClean="0"/>
              <a:t>71</a:t>
            </a:fld>
            <a:endParaRPr lang="zh-CN" altLang="en-US"/>
          </a:p>
        </p:txBody>
      </p:sp>
    </p:spTree>
    <p:extLst>
      <p:ext uri="{BB962C8B-B14F-4D97-AF65-F5344CB8AC3E}">
        <p14:creationId xmlns:p14="http://schemas.microsoft.com/office/powerpoint/2010/main" val="162277646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思考</a:t>
            </a:r>
          </a:p>
        </p:txBody>
      </p:sp>
      <p:sp>
        <p:nvSpPr>
          <p:cNvPr id="3" name="内容占位符 2"/>
          <p:cNvSpPr>
            <a:spLocks noGrp="1"/>
          </p:cNvSpPr>
          <p:nvPr>
            <p:ph idx="1"/>
          </p:nvPr>
        </p:nvSpPr>
        <p:spPr/>
        <p:txBody>
          <a:bodyPr/>
          <a:lstStyle/>
          <a:p>
            <a:r>
              <a:rPr lang="zh-CN" altLang="en-US" dirty="0"/>
              <a:t>如何用</a:t>
            </a:r>
            <a:r>
              <a:rPr lang="en-US" altLang="zh-CN" dirty="0" err="1"/>
              <a:t>SPOOLing</a:t>
            </a:r>
            <a:r>
              <a:rPr lang="zh-CN" altLang="en-US" dirty="0"/>
              <a:t>技术管理打印机？</a:t>
            </a:r>
          </a:p>
        </p:txBody>
      </p:sp>
      <p:sp>
        <p:nvSpPr>
          <p:cNvPr id="4" name="日期占位符 3"/>
          <p:cNvSpPr>
            <a:spLocks noGrp="1"/>
          </p:cNvSpPr>
          <p:nvPr>
            <p:ph type="dt" sz="half" idx="10"/>
          </p:nvPr>
        </p:nvSpPr>
        <p:spPr/>
        <p:txBody>
          <a:bodyPr/>
          <a:lstStyle/>
          <a:p>
            <a:fld id="{1EB61D0D-D360-784F-A919-8B2DAC9FB64D}" type="datetime5">
              <a:t>2020/11/30</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72</a:t>
            </a:fld>
            <a:endParaRPr lang="zh-CN" altLang="en-US"/>
          </a:p>
        </p:txBody>
      </p:sp>
    </p:spTree>
    <p:extLst>
      <p:ext uri="{BB962C8B-B14F-4D97-AF65-F5344CB8AC3E}">
        <p14:creationId xmlns:p14="http://schemas.microsoft.com/office/powerpoint/2010/main" val="208360876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谢谢！</a:t>
            </a:r>
          </a:p>
        </p:txBody>
      </p:sp>
      <p:sp>
        <p:nvSpPr>
          <p:cNvPr id="8" name="文本占位符 7"/>
          <p:cNvSpPr>
            <a:spLocks noGrp="1"/>
          </p:cNvSpPr>
          <p:nvPr>
            <p:ph type="body" idx="1"/>
          </p:nvPr>
        </p:nvSpPr>
        <p:spPr/>
        <p:txBody>
          <a:bodyPr/>
          <a:lstStyle/>
          <a:p>
            <a:endParaRPr lang="zh-CN" altLang="en-US"/>
          </a:p>
        </p:txBody>
      </p:sp>
      <p:sp>
        <p:nvSpPr>
          <p:cNvPr id="4" name="日期占位符 3"/>
          <p:cNvSpPr>
            <a:spLocks noGrp="1"/>
          </p:cNvSpPr>
          <p:nvPr>
            <p:ph type="dt" sz="half" idx="10"/>
          </p:nvPr>
        </p:nvSpPr>
        <p:spPr/>
        <p:txBody>
          <a:bodyPr/>
          <a:lstStyle/>
          <a:p>
            <a:fld id="{DAFDCDB7-4DD5-9D4C-BE35-294904A604A7}" type="datetime5">
              <a:t>2020/11/30</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73</a:t>
            </a:fld>
            <a:endParaRPr lang="zh-CN" altLang="en-US"/>
          </a:p>
        </p:txBody>
      </p:sp>
    </p:spTree>
    <p:extLst>
      <p:ext uri="{BB962C8B-B14F-4D97-AF65-F5344CB8AC3E}">
        <p14:creationId xmlns:p14="http://schemas.microsoft.com/office/powerpoint/2010/main" val="916444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按设备的共享属性分类</a:t>
            </a:r>
          </a:p>
        </p:txBody>
      </p:sp>
      <p:sp>
        <p:nvSpPr>
          <p:cNvPr id="3" name="内容占位符 2"/>
          <p:cNvSpPr>
            <a:spLocks noGrp="1"/>
          </p:cNvSpPr>
          <p:nvPr>
            <p:ph idx="1"/>
          </p:nvPr>
        </p:nvSpPr>
        <p:spPr/>
        <p:txBody>
          <a:bodyPr>
            <a:normAutofit fontScale="85000" lnSpcReduction="20000"/>
          </a:bodyPr>
          <a:lstStyle/>
          <a:p>
            <a:r>
              <a:rPr lang="zh-CN" altLang="en-US" dirty="0"/>
              <a:t>独占设备</a:t>
            </a:r>
            <a:endParaRPr lang="en-US" altLang="zh-CN" dirty="0"/>
          </a:p>
          <a:p>
            <a:pPr lvl="1"/>
            <a:r>
              <a:rPr lang="zh-CN" altLang="en-US" dirty="0"/>
              <a:t>严格独占使用，顺序共享（不存在交叉使用）</a:t>
            </a:r>
            <a:endParaRPr lang="en-US" altLang="zh-CN" dirty="0"/>
          </a:p>
          <a:p>
            <a:pPr lvl="1"/>
            <a:r>
              <a:rPr lang="zh-CN" altLang="en-US" dirty="0"/>
              <a:t>例：打印机</a:t>
            </a:r>
          </a:p>
          <a:p>
            <a:r>
              <a:rPr lang="zh-CN" altLang="en-US" dirty="0"/>
              <a:t>共享设备</a:t>
            </a:r>
            <a:endParaRPr lang="en-US" altLang="zh-CN" dirty="0"/>
          </a:p>
          <a:p>
            <a:pPr lvl="1"/>
            <a:r>
              <a:rPr lang="zh-CN" altLang="en-US" dirty="0"/>
              <a:t>并发共享，对每一时刻而言，只允许一个进程访问</a:t>
            </a:r>
            <a:endParaRPr lang="en-US" altLang="zh-CN" dirty="0"/>
          </a:p>
          <a:p>
            <a:pPr lvl="1"/>
            <a:r>
              <a:rPr lang="zh-CN" altLang="en-US" dirty="0"/>
              <a:t>例：磁盘</a:t>
            </a:r>
          </a:p>
          <a:p>
            <a:r>
              <a:rPr lang="zh-CN" altLang="en-US" dirty="0"/>
              <a:t>虚拟设备</a:t>
            </a:r>
            <a:endParaRPr lang="en-US" altLang="zh-CN" dirty="0"/>
          </a:p>
          <a:p>
            <a:pPr lvl="1"/>
            <a:r>
              <a:rPr lang="zh-CN" altLang="en-US" dirty="0"/>
              <a:t>通过虚拟技术将一台独占设备模拟为共享设备，供若干个进程同时使用。 </a:t>
            </a:r>
            <a:endParaRPr lang="en-US" altLang="zh-CN" dirty="0"/>
          </a:p>
          <a:p>
            <a:pPr lvl="1"/>
            <a:r>
              <a:rPr lang="zh-CN" altLang="en-US" dirty="0"/>
              <a:t>例：</a:t>
            </a:r>
            <a:r>
              <a:rPr lang="en-US" altLang="zh-CN" dirty="0"/>
              <a:t>SPOOLing</a:t>
            </a:r>
            <a:endParaRPr lang="zh-CN" altLang="en-US" dirty="0"/>
          </a:p>
        </p:txBody>
      </p:sp>
      <p:sp>
        <p:nvSpPr>
          <p:cNvPr id="4" name="日期占位符 3"/>
          <p:cNvSpPr>
            <a:spLocks noGrp="1"/>
          </p:cNvSpPr>
          <p:nvPr>
            <p:ph type="dt" sz="half" idx="10"/>
          </p:nvPr>
        </p:nvSpPr>
        <p:spPr/>
        <p:txBody>
          <a:bodyPr/>
          <a:lstStyle/>
          <a:p>
            <a:fld id="{1C367475-C764-8F40-9CE5-775D05FA8258}" type="datetime5">
              <a:t>2020/11/30</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8</a:t>
            </a:fld>
            <a:endParaRPr lang="zh-CN" altLang="en-US"/>
          </a:p>
        </p:txBody>
      </p:sp>
    </p:spTree>
    <p:extLst>
      <p:ext uri="{BB962C8B-B14F-4D97-AF65-F5344CB8AC3E}">
        <p14:creationId xmlns:p14="http://schemas.microsoft.com/office/powerpoint/2010/main" val="3169683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设备与控制器之间的接口</a:t>
            </a:r>
          </a:p>
        </p:txBody>
      </p:sp>
      <p:sp>
        <p:nvSpPr>
          <p:cNvPr id="3" name="内容占位符 2"/>
          <p:cNvSpPr>
            <a:spLocks noGrp="1"/>
          </p:cNvSpPr>
          <p:nvPr>
            <p:ph idx="1"/>
          </p:nvPr>
        </p:nvSpPr>
        <p:spPr/>
        <p:txBody>
          <a:bodyPr/>
          <a:lstStyle/>
          <a:p>
            <a:r>
              <a:rPr lang="zh-CN" altLang="en-US" dirty="0"/>
              <a:t>设备并不是直接与</a:t>
            </a:r>
            <a:r>
              <a:rPr lang="en-US" altLang="zh-CN" dirty="0"/>
              <a:t>CPU</a:t>
            </a:r>
            <a:r>
              <a:rPr lang="zh-CN" altLang="en-US" dirty="0"/>
              <a:t>进行通信，而是与设备控制器通信。在该接口中有三种类型的信号，各对应一条信号线。 </a:t>
            </a:r>
          </a:p>
        </p:txBody>
      </p:sp>
      <p:sp>
        <p:nvSpPr>
          <p:cNvPr id="4" name="日期占位符 3"/>
          <p:cNvSpPr>
            <a:spLocks noGrp="1"/>
          </p:cNvSpPr>
          <p:nvPr>
            <p:ph type="dt" sz="half" idx="10"/>
          </p:nvPr>
        </p:nvSpPr>
        <p:spPr/>
        <p:txBody>
          <a:bodyPr/>
          <a:lstStyle/>
          <a:p>
            <a:fld id="{CDCC799F-4603-F24D-B550-293379BA7F17}" type="datetime5">
              <a:t>2020/11/30</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9</a:t>
            </a:fld>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1079850545"/>
              </p:ext>
            </p:extLst>
          </p:nvPr>
        </p:nvGraphicFramePr>
        <p:xfrm>
          <a:off x="762000" y="3454874"/>
          <a:ext cx="7924800" cy="2451100"/>
        </p:xfrm>
        <a:graphic>
          <a:graphicData uri="http://schemas.openxmlformats.org/presentationml/2006/ole">
            <mc:AlternateContent xmlns:mc="http://schemas.openxmlformats.org/markup-compatibility/2006">
              <mc:Choice xmlns:v="urn:schemas-microsoft-com:vml" Requires="v">
                <p:oleObj spid="_x0000_s19750" name="Visio" r:id="rId3" imgW="2873070" imgH="893104" progId="Visio.Drawing.11">
                  <p:embed/>
                </p:oleObj>
              </mc:Choice>
              <mc:Fallback>
                <p:oleObj name="Visio" r:id="rId3" imgW="2873070" imgH="893104" progId="Visio.Drawing.11">
                  <p:embed/>
                  <p:pic>
                    <p:nvPicPr>
                      <p:cNvPr id="0" name="Object 5"/>
                      <p:cNvPicPr>
                        <a:picLocks noChangeAspect="1" noChangeArrowheads="1"/>
                      </p:cNvPicPr>
                      <p:nvPr/>
                    </p:nvPicPr>
                    <p:blipFill>
                      <a:blip r:embed="rId4"/>
                      <a:srcRect/>
                      <a:stretch>
                        <a:fillRect/>
                      </a:stretch>
                    </p:blipFill>
                    <p:spPr bwMode="auto">
                      <a:xfrm>
                        <a:off x="762000" y="3454874"/>
                        <a:ext cx="7924800" cy="2451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811842159"/>
      </p:ext>
    </p:extLst>
  </p:cSld>
  <p:clrMapOvr>
    <a:masterClrMapping/>
  </p:clrMapOvr>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XRN_Arial_华文细黑">
      <a:majorFont>
        <a:latin typeface="Arial"/>
        <a:ea typeface="华文细黑"/>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8322</TotalTime>
  <Words>5052</Words>
  <Application>Microsoft Macintosh PowerPoint</Application>
  <PresentationFormat>全屏显示(4:3)</PresentationFormat>
  <Paragraphs>605</Paragraphs>
  <Slides>73</Slides>
  <Notes>12</Notes>
  <HiddenSlides>10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73</vt:i4>
      </vt:variant>
    </vt:vector>
  </HeadingPairs>
  <TitlesOfParts>
    <vt:vector size="81" baseType="lpstr">
      <vt:lpstr>宋体</vt:lpstr>
      <vt:lpstr>Arial Unicode MS</vt:lpstr>
      <vt:lpstr>Arial</vt:lpstr>
      <vt:lpstr>Calibri</vt:lpstr>
      <vt:lpstr>Monotype Sorts</vt:lpstr>
      <vt:lpstr>Times New Roman</vt:lpstr>
      <vt:lpstr>自定义设计方案</vt:lpstr>
      <vt:lpstr>Visio</vt:lpstr>
      <vt:lpstr>8、设备管理 (Device Management)</vt:lpstr>
      <vt:lpstr>内容</vt:lpstr>
      <vt:lpstr>I/O系统</vt:lpstr>
      <vt:lpstr>按设备的使用特性分类</vt:lpstr>
      <vt:lpstr>传输速率</vt:lpstr>
      <vt:lpstr>按传输速率分类</vt:lpstr>
      <vt:lpstr>按信息交换单位分类</vt:lpstr>
      <vt:lpstr>按设备的共享属性分类</vt:lpstr>
      <vt:lpstr>设备与控制器之间的接口</vt:lpstr>
      <vt:lpstr>信号线</vt:lpstr>
      <vt:lpstr>信号线</vt:lpstr>
      <vt:lpstr>设备控制器的组成</vt:lpstr>
      <vt:lpstr>设备控制器与处理机的接口</vt:lpstr>
      <vt:lpstr>I/O逻辑</vt:lpstr>
      <vt:lpstr>设备控制器</vt:lpstr>
      <vt:lpstr>接收和识别命令</vt:lpstr>
      <vt:lpstr>数据交换</vt:lpstr>
      <vt:lpstr>标识和报告设备的状态</vt:lpstr>
      <vt:lpstr>地址识别</vt:lpstr>
      <vt:lpstr>数据缓冲</vt:lpstr>
      <vt:lpstr>差错控制</vt:lpstr>
      <vt:lpstr>思考</vt:lpstr>
      <vt:lpstr>I/O通道（Channel）</vt:lpstr>
      <vt:lpstr>通道类型</vt:lpstr>
      <vt:lpstr>字节多路通道</vt:lpstr>
      <vt:lpstr>实例</vt:lpstr>
      <vt:lpstr>数组选择通道</vt:lpstr>
      <vt:lpstr>数组多路通道</vt:lpstr>
      <vt:lpstr>通道中的“瓶颈”</vt:lpstr>
      <vt:lpstr>解决办法</vt:lpstr>
      <vt:lpstr>总线系统——Bus</vt:lpstr>
      <vt:lpstr>总线介绍</vt:lpstr>
      <vt:lpstr>局部总线(Local Bus)</vt:lpstr>
      <vt:lpstr>I/O控制方式</vt:lpstr>
      <vt:lpstr>程序I/O方式</vt:lpstr>
      <vt:lpstr>中断驱动I/O控制方式</vt:lpstr>
      <vt:lpstr>DMA(Direct Memory Access)</vt:lpstr>
      <vt:lpstr>PowerPoint 演示文稿</vt:lpstr>
      <vt:lpstr>DMA控制器</vt:lpstr>
      <vt:lpstr>关键寄存器</vt:lpstr>
      <vt:lpstr>DMA工作过程</vt:lpstr>
      <vt:lpstr>DMA过程</vt:lpstr>
      <vt:lpstr>DMA方式</vt:lpstr>
      <vt:lpstr>缓冲管理</vt:lpstr>
      <vt:lpstr>PowerPoint 演示文稿</vt:lpstr>
      <vt:lpstr>缓冲类型</vt:lpstr>
      <vt:lpstr>单缓冲</vt:lpstr>
      <vt:lpstr>双缓冲</vt:lpstr>
      <vt:lpstr>循环缓冲</vt:lpstr>
      <vt:lpstr>缓冲池</vt:lpstr>
      <vt:lpstr>I/O软件</vt:lpstr>
      <vt:lpstr>I/O软件</vt:lpstr>
      <vt:lpstr>中断的工作方式</vt:lpstr>
      <vt:lpstr>设备驱动程序Device Driver</vt:lpstr>
      <vt:lpstr>设备独立性Device Independence</vt:lpstr>
      <vt:lpstr>设备独立性软件</vt:lpstr>
      <vt:lpstr>逻辑设备表</vt:lpstr>
      <vt:lpstr>设备分配</vt:lpstr>
      <vt:lpstr>控制器控制表(COCT)</vt:lpstr>
      <vt:lpstr>通道控制表</vt:lpstr>
      <vt:lpstr>系统设备表</vt:lpstr>
      <vt:lpstr>PowerPoint 演示文稿</vt:lpstr>
      <vt:lpstr>设备分配</vt:lpstr>
      <vt:lpstr>设备分配算法</vt:lpstr>
      <vt:lpstr>分配中的安全性</vt:lpstr>
      <vt:lpstr>SPOOLing</vt:lpstr>
      <vt:lpstr>SPOOLing组成</vt:lpstr>
      <vt:lpstr>SPOOLing的组成</vt:lpstr>
      <vt:lpstr>SPOOLing的组成</vt:lpstr>
      <vt:lpstr>SPOOLing的组成</vt:lpstr>
      <vt:lpstr>特点</vt:lpstr>
      <vt:lpstr>思考</vt:lpstr>
      <vt:lpstr>谢谢！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Ruini Xue</dc:creator>
  <cp:lastModifiedBy>Ruini Xue</cp:lastModifiedBy>
  <cp:revision>594</cp:revision>
  <dcterms:created xsi:type="dcterms:W3CDTF">2011-11-29T05:26:36Z</dcterms:created>
  <dcterms:modified xsi:type="dcterms:W3CDTF">2020-11-30T14:19:52Z</dcterms:modified>
</cp:coreProperties>
</file>