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1306" r:id="rId2"/>
    <p:sldId id="329" r:id="rId3"/>
    <p:sldId id="1307" r:id="rId4"/>
    <p:sldId id="2791" r:id="rId5"/>
    <p:sldId id="2798" r:id="rId6"/>
    <p:sldId id="2799" r:id="rId7"/>
    <p:sldId id="2800" r:id="rId8"/>
    <p:sldId id="2801" r:id="rId9"/>
    <p:sldId id="2794" r:id="rId10"/>
    <p:sldId id="2802" r:id="rId11"/>
    <p:sldId id="2803" r:id="rId12"/>
    <p:sldId id="2804" r:id="rId13"/>
    <p:sldId id="1309" r:id="rId14"/>
    <p:sldId id="1310" r:id="rId15"/>
    <p:sldId id="1311" r:id="rId16"/>
    <p:sldId id="340" r:id="rId1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878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384B"/>
    <a:srgbClr val="BE384B"/>
    <a:srgbClr val="404040"/>
    <a:srgbClr val="FFFF99"/>
    <a:srgbClr val="515151"/>
    <a:srgbClr val="941100"/>
    <a:srgbClr val="FF2F92"/>
    <a:srgbClr val="0432FF"/>
    <a:srgbClr val="FF9300"/>
    <a:srgbClr val="00F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23" autoAdjust="0"/>
    <p:restoredTop sz="90797" autoAdjust="0"/>
  </p:normalViewPr>
  <p:slideViewPr>
    <p:cSldViewPr>
      <p:cViewPr varScale="1">
        <p:scale>
          <a:sx n="124" d="100"/>
          <a:sy n="124" d="100"/>
        </p:scale>
        <p:origin x="816" y="90"/>
      </p:cViewPr>
      <p:guideLst>
        <p:guide orient="horz" pos="1800"/>
        <p:guide pos="387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386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2023/12/11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86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9FA25068-95BE-F84A-896E-9E89F9434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4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6608DAFC-F7CB-BF45-A12C-3E5B3C748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/>
          <a:lstStyle>
            <a:lvl1pPr algn="ctr">
              <a:defRPr sz="110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222B87CB-0BF3-3A40-9555-EFDE39840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4DC863AB-1CA3-014A-96B6-C1A16FEA0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20994"/>
            <a:ext cx="7772400" cy="1225021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物联网作业一汇报</a:t>
            </a:r>
            <a:endParaRPr kumimoji="1" lang="zh-CN" altLang="en-US" sz="4400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289548"/>
            <a:ext cx="7772400" cy="108012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曹励豪，程一同，蔡文俊，汪逊杰，杨彦凝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2023.12.13</a:t>
            </a:r>
            <a:endParaRPr kumimoji="1" lang="en" altLang="zh-CN" sz="20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B7FD59-6B71-C04C-ABB0-FBBC91B8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2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496A6-1D64-49C4-8FCF-EC4FB8FF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音量识别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F3F9B-F5D2-4E34-99DD-84AA4AC8C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b="0" dirty="0"/>
              <a:t>人耳的感知是非线性的，对不同频率的声音敏感度不同。因此，通常通过先计算</a:t>
            </a:r>
            <a:r>
              <a:rPr lang="en-US" altLang="zh-CN" b="0" dirty="0"/>
              <a:t>RMS</a:t>
            </a:r>
            <a:r>
              <a:rPr lang="zh-CN" altLang="en-US" b="0" dirty="0"/>
              <a:t>值而后转换为</a:t>
            </a:r>
            <a:r>
              <a:rPr lang="en-US" altLang="zh-CN" b="0" dirty="0"/>
              <a:t>Volume</a:t>
            </a:r>
            <a:r>
              <a:rPr lang="zh-CN" altLang="en-US" b="0" dirty="0"/>
              <a:t>值的方式衡量音量大小。</a:t>
            </a:r>
            <a:endParaRPr lang="en-US" altLang="zh-CN" b="0" dirty="0"/>
          </a:p>
          <a:p>
            <a:pPr marL="0" lvl="0" indent="0">
              <a:buNone/>
            </a:pPr>
            <a:r>
              <a:rPr lang="en-US" altLang="zh-CN" b="0" dirty="0" err="1"/>
              <a:t>audioop</a:t>
            </a:r>
            <a:r>
              <a:rPr lang="zh-CN" altLang="en-US" b="0" dirty="0"/>
              <a:t>库是一个音频处理库，这里利用该库计算</a:t>
            </a:r>
            <a:r>
              <a:rPr lang="en-US" altLang="zh-CN" b="0" dirty="0"/>
              <a:t>RMS</a:t>
            </a:r>
            <a:r>
              <a:rPr lang="zh-CN" altLang="en-US" b="0" dirty="0"/>
              <a:t>值，从而转换为音量。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122921-4677-4D34-A5F4-312112CE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CC1CD3-C087-439A-910D-59003D129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3781162"/>
            <a:ext cx="74009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4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496A6-1D64-49C4-8FCF-EC4FB8FF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人脸识别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F3F9B-F5D2-4E34-99DD-84AA4AC8C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b="0" dirty="0" err="1"/>
              <a:t>CascadeClassifier</a:t>
            </a:r>
            <a:r>
              <a:rPr lang="zh-CN" altLang="en-US" b="0" dirty="0"/>
              <a:t>是</a:t>
            </a:r>
            <a:r>
              <a:rPr lang="en-US" altLang="zh-CN" b="0" dirty="0" err="1"/>
              <a:t>Opencv</a:t>
            </a:r>
            <a:r>
              <a:rPr lang="zh-CN" altLang="en-US" b="0" dirty="0"/>
              <a:t>中做人脸检测的一个级联分类器，可以基于</a:t>
            </a:r>
            <a:r>
              <a:rPr lang="en-US" altLang="zh-CN" b="0" dirty="0" err="1"/>
              <a:t>Haar</a:t>
            </a:r>
            <a:r>
              <a:rPr lang="zh-CN" altLang="en-US" b="0" dirty="0"/>
              <a:t>特征。</a:t>
            </a:r>
            <a:endParaRPr lang="en-US" altLang="zh-CN" b="0" dirty="0"/>
          </a:p>
          <a:p>
            <a:pPr marL="0" lvl="0" indent="0">
              <a:buNone/>
            </a:pPr>
            <a:endParaRPr lang="en-US" altLang="zh-CN" b="0" dirty="0"/>
          </a:p>
          <a:p>
            <a:pPr marL="0" lvl="0" indent="0">
              <a:buNone/>
            </a:pPr>
            <a:r>
              <a:rPr lang="en-US" altLang="zh-CN" b="0" dirty="0" err="1"/>
              <a:t>Haar</a:t>
            </a:r>
            <a:r>
              <a:rPr lang="zh-CN" altLang="en-US" b="0" dirty="0"/>
              <a:t>特征是一种反映图像的灰度变化的，像素分模块求差值的一种特征。它能用于人脸识别的基本原理是人脸各个部位灰度不同，例如眼睛比脸颊颜色更深。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122921-4677-4D34-A5F4-312112CE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036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496A6-1D64-49C4-8FCF-EC4FB8FF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人脸识别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F3F9B-F5D2-4E34-99DD-84AA4AC8C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b="0" dirty="0"/>
              <a:t>这里首先初始化</a:t>
            </a:r>
            <a:r>
              <a:rPr lang="en-US" altLang="zh-CN" b="0" dirty="0" err="1"/>
              <a:t>CascadeClassifier</a:t>
            </a:r>
            <a:endParaRPr lang="en-US" altLang="zh-CN" b="0" dirty="0"/>
          </a:p>
          <a:p>
            <a:pPr marL="0" lvl="0" indent="0">
              <a:buNone/>
            </a:pPr>
            <a:endParaRPr lang="en-US" altLang="zh-CN" b="0" dirty="0"/>
          </a:p>
          <a:p>
            <a:pPr marL="0" lvl="0" indent="0">
              <a:buNone/>
            </a:pPr>
            <a:r>
              <a:rPr lang="zh-CN" altLang="en-US" b="0" dirty="0"/>
              <a:t>随后获取灰度图并进行人脸检测</a:t>
            </a:r>
            <a:endParaRPr lang="en-US" altLang="zh-CN" b="0" dirty="0"/>
          </a:p>
          <a:p>
            <a:pPr marL="0" lvl="0" indent="0">
              <a:buNone/>
            </a:pPr>
            <a:endParaRPr lang="en-US" altLang="zh-CN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122921-4677-4D34-A5F4-312112CE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BA0735-7BFA-4B08-B30F-B101436603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2351" b="-6513"/>
          <a:stretch/>
        </p:blipFill>
        <p:spPr>
          <a:xfrm>
            <a:off x="179512" y="1993404"/>
            <a:ext cx="8928992" cy="3600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79D3A5-716C-41B6-9258-FCEED2D093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"/>
          <a:stretch/>
        </p:blipFill>
        <p:spPr>
          <a:xfrm>
            <a:off x="458513" y="3217539"/>
            <a:ext cx="7924800" cy="15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3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143C-2F19-8B40-8D98-6E979662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端云结合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2C748-73F7-DC44-AE0E-D60488BEE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Flask</a:t>
            </a:r>
            <a:r>
              <a:rPr lang="zh-CN" altLang="en-US" dirty="0"/>
              <a:t>来搭建轻量化的网络服务</a:t>
            </a:r>
            <a:endParaRPr lang="en-US" altLang="zh-CN" dirty="0"/>
          </a:p>
          <a:p>
            <a:pPr lvl="1"/>
            <a:r>
              <a:rPr lang="zh-CN" altLang="en-US" dirty="0"/>
              <a:t>从树莓派中获取视频流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从服务器中获取网页框架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18A10-D2FD-C64A-BC2B-D5849012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33FDA8-EE02-CC8A-415F-DBAFE5BD1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037741"/>
            <a:ext cx="7244069" cy="15175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4FDFDD-4738-77A3-6EFC-BB9C0A908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213878"/>
            <a:ext cx="3621519" cy="109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1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143C-2F19-8B40-8D98-6E979662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端云结合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2C748-73F7-DC44-AE0E-D60488BEE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Flask</a:t>
            </a:r>
            <a:r>
              <a:rPr lang="zh-CN" altLang="en-US" dirty="0"/>
              <a:t>来搭建轻量化的网络服务</a:t>
            </a:r>
            <a:endParaRPr lang="en-US" altLang="zh-CN" dirty="0"/>
          </a:p>
          <a:p>
            <a:pPr lvl="1"/>
            <a:r>
              <a:rPr lang="zh-CN" altLang="en-US" dirty="0"/>
              <a:t>显示帧率与摄像头图像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捕获</a:t>
            </a:r>
            <a:r>
              <a:rPr lang="en-US" altLang="zh-CN" dirty="0"/>
              <a:t>FPS</a:t>
            </a:r>
            <a:r>
              <a:rPr lang="zh-CN" altLang="en-US" dirty="0"/>
              <a:t>变化信息，当数据发生变化时更新帧率与音量信息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18A10-D2FD-C64A-BC2B-D5849012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136F6D-1330-87B4-690D-456FEC3F7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4803"/>
            <a:ext cx="6239746" cy="4667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C47A76-AE69-1BCC-9CAF-70BD1BFEE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3" y="3498591"/>
            <a:ext cx="9144000" cy="140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3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143C-2F19-8B40-8D98-6E979662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效果演示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18A10-D2FD-C64A-BC2B-D5849012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8235AF-8EC1-24D5-8608-92D111BDA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242" y="1154568"/>
            <a:ext cx="4921516" cy="43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04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618B-4841-994D-A360-BFF22881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0D305-D48D-104B-8BA1-A3FC420AF2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D7FDA-D391-F840-8511-3C13632F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1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143C-2F19-8B40-8D98-6E979662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总体设计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2C748-73F7-DC44-AE0E-D60488BEE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71" y="2065412"/>
            <a:ext cx="8229600" cy="3771636"/>
          </a:xfrm>
        </p:spPr>
        <p:txBody>
          <a:bodyPr>
            <a:normAutofit/>
          </a:bodyPr>
          <a:lstStyle/>
          <a:p>
            <a:r>
              <a:rPr lang="zh-CN" altLang="en-US" dirty="0"/>
              <a:t>使用摄像头和麦克风获取环境信息</a:t>
            </a:r>
            <a:endParaRPr lang="en-US" altLang="zh-CN" dirty="0"/>
          </a:p>
          <a:p>
            <a:r>
              <a:rPr lang="zh-CN" altLang="en-US" dirty="0"/>
              <a:t>将图像和音量信息传输到云端</a:t>
            </a:r>
            <a:endParaRPr lang="en-US" altLang="zh-CN" dirty="0"/>
          </a:p>
          <a:p>
            <a:r>
              <a:rPr lang="zh-CN" altLang="en-US" dirty="0"/>
              <a:t>根据人脸检测结果和音量决定传输帧率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18A10-D2FD-C64A-BC2B-D5849012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42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143C-2F19-8B40-8D98-6E979662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硬件架构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2C748-73F7-DC44-AE0E-D60488BEE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77" y="1322912"/>
            <a:ext cx="8229600" cy="3771636"/>
          </a:xfrm>
        </p:spPr>
        <p:txBody>
          <a:bodyPr>
            <a:normAutofit/>
          </a:bodyPr>
          <a:lstStyle/>
          <a:p>
            <a:r>
              <a:rPr lang="zh-CN" altLang="en-US" dirty="0"/>
              <a:t>传感器：环境信息</a:t>
            </a:r>
            <a:endParaRPr lang="en-US" altLang="zh-CN" dirty="0"/>
          </a:p>
          <a:p>
            <a:r>
              <a:rPr lang="zh-CN" altLang="en-US" dirty="0"/>
              <a:t>树莓派：管理传感器</a:t>
            </a:r>
            <a:endParaRPr lang="en-US" altLang="zh-CN" dirty="0"/>
          </a:p>
          <a:p>
            <a:r>
              <a:rPr lang="zh-CN" altLang="en-US" dirty="0"/>
              <a:t>服务器：信息汇总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18A10-D2FD-C64A-BC2B-D5849012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214E7E-14C3-5452-1C5F-36C47F3DE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43032"/>
            <a:ext cx="5185486" cy="295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67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114E3-CF59-324D-9D56-832AB106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音量获取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80C46-B972-FC4D-9747-3052610DB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0" dirty="0"/>
              <a:t>pyaudio</a:t>
            </a:r>
            <a:r>
              <a:rPr lang="zh-CN" altLang="en-US" b="0"/>
              <a:t>库是</a:t>
            </a:r>
            <a:r>
              <a:rPr lang="zh-CN" altLang="en-US" b="0" dirty="0"/>
              <a:t>一</a:t>
            </a:r>
            <a:r>
              <a:rPr lang="zh-CN" altLang="en-US" b="0"/>
              <a:t>个</a:t>
            </a:r>
            <a:r>
              <a:rPr lang="zh-CN" altLang="en-US" b="0" dirty="0"/>
              <a:t>跨平台的音频处理工具包，使用该工具包可以在</a:t>
            </a:r>
            <a:r>
              <a:rPr lang="en-US" altLang="zh-CN" b="0" dirty="0"/>
              <a:t>Python</a:t>
            </a:r>
            <a:r>
              <a:rPr lang="zh-CN" altLang="en-US" b="0" dirty="0"/>
              <a:t>程序中播放和录制音频，也可以产生</a:t>
            </a:r>
            <a:r>
              <a:rPr lang="en-US" altLang="zh-CN" b="0" dirty="0"/>
              <a:t>wav</a:t>
            </a:r>
            <a:r>
              <a:rPr lang="zh-CN" altLang="en-US" b="0" dirty="0"/>
              <a:t>文件等。本项目通过如下命令获取音频流</a:t>
            </a:r>
            <a:r>
              <a:rPr lang="en-US" altLang="zh-CN" b="0" dirty="0"/>
              <a:t>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F1AAD4-6139-474A-9217-5104C7C7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4829E6-D26E-45EC-8AD5-C737F8605C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51"/>
          <a:stretch/>
        </p:blipFill>
        <p:spPr>
          <a:xfrm>
            <a:off x="254476" y="2785492"/>
            <a:ext cx="8435280" cy="224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0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114E3-CF59-324D-9D56-832AB106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音量获取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80C46-B972-FC4D-9747-3052610DB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dirty="0"/>
              <a:t>建立音频流后，即可通过循环读取数据</a:t>
            </a:r>
            <a:endParaRPr lang="en-US" altLang="zh-CN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F1AAD4-6139-474A-9217-5104C7C7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F0EDE2-3678-462C-BFBA-C45075BFD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4272"/>
            <a:ext cx="9144000" cy="102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0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114E3-CF59-324D-9D56-832AB106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视频获取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80C46-B972-FC4D-9747-3052610DB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0" dirty="0"/>
              <a:t>cv2</a:t>
            </a:r>
            <a:r>
              <a:rPr lang="zh-CN" altLang="en-US" b="0" dirty="0"/>
              <a:t>库是一个基于</a:t>
            </a:r>
            <a:r>
              <a:rPr lang="en-US" altLang="zh-CN" b="0" dirty="0"/>
              <a:t>BSD</a:t>
            </a:r>
            <a:r>
              <a:rPr lang="zh-CN" altLang="en-US" b="0" dirty="0"/>
              <a:t>许可（开源）发行的跨平台计算机视觉库，它实现了大量图像处理和计算机视觉方面的通用算法，由</a:t>
            </a:r>
            <a:r>
              <a:rPr lang="en-US" altLang="zh-CN" b="0" dirty="0"/>
              <a:t>C++</a:t>
            </a:r>
            <a:r>
              <a:rPr lang="zh-CN" altLang="en-US" b="0" dirty="0"/>
              <a:t>语言编写，提供了</a:t>
            </a:r>
            <a:r>
              <a:rPr lang="en-US" altLang="zh-CN" b="0" dirty="0"/>
              <a:t>Python</a:t>
            </a:r>
            <a:r>
              <a:rPr lang="zh-CN" altLang="en-US" b="0" dirty="0"/>
              <a:t>语言的接口。可通过如下命令获取视频流：</a:t>
            </a:r>
            <a:endParaRPr lang="en-US" altLang="zh-CN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F1AAD4-6139-474A-9217-5104C7C7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4FBCBE-191A-4D79-99EF-BC5E45EF1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1"/>
          <a:stretch/>
        </p:blipFill>
        <p:spPr>
          <a:xfrm>
            <a:off x="251520" y="3721596"/>
            <a:ext cx="835533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4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114E3-CF59-324D-9D56-832AB106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视频获取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80C46-B972-FC4D-9747-3052610DB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dirty="0"/>
              <a:t>建立视频流后，即可通过循环读取数据</a:t>
            </a:r>
            <a:endParaRPr lang="en-US" altLang="zh-CN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F1AAD4-6139-474A-9217-5104C7C7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679726-9218-4598-9012-6212D9AA2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2700"/>
            <a:ext cx="9144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0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114E3-CF59-324D-9D56-832AB106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视频传输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80C46-B972-FC4D-9747-3052610DB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dirty="0"/>
              <a:t>满足以下三个条件时即进行传输：</a:t>
            </a:r>
            <a:endParaRPr lang="en-US" altLang="zh-CN" b="0" dirty="0"/>
          </a:p>
          <a:p>
            <a:r>
              <a:rPr lang="zh-CN" altLang="en-US" b="0" dirty="0"/>
              <a:t>距离上次传输超过</a:t>
            </a:r>
            <a:r>
              <a:rPr lang="en-US" altLang="zh-CN" b="0" dirty="0"/>
              <a:t>1s</a:t>
            </a:r>
          </a:p>
          <a:p>
            <a:r>
              <a:rPr lang="zh-CN" altLang="en-US" b="0" dirty="0"/>
              <a:t>检测到当前音量大于</a:t>
            </a:r>
            <a:r>
              <a:rPr lang="en-US" altLang="zh-CN" b="0" dirty="0"/>
              <a:t>70db</a:t>
            </a:r>
          </a:p>
          <a:p>
            <a:r>
              <a:rPr lang="zh-CN" altLang="en-US" b="0" dirty="0"/>
              <a:t>检测到当前视频中有人脸出现</a:t>
            </a:r>
            <a:endParaRPr lang="en-US" altLang="zh-CN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F1AAD4-6139-474A-9217-5104C7C7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3ECCAE-953F-4527-B296-D173C6E3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7" y="3721596"/>
            <a:ext cx="74961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2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496A6-1D64-49C4-8FCF-EC4FB8FF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音量识别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F3F9B-F5D2-4E34-99DD-84AA4AC8C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b="0" dirty="0"/>
              <a:t>RMS</a:t>
            </a:r>
            <a:r>
              <a:rPr lang="zh-CN" altLang="en-US" b="0" dirty="0"/>
              <a:t>代表根均方值，是信号振幅的平方的算术平均数的平方根。在音频领域，</a:t>
            </a:r>
            <a:r>
              <a:rPr lang="en-US" altLang="zh-CN" b="0" dirty="0"/>
              <a:t>RMS</a:t>
            </a:r>
            <a:r>
              <a:rPr lang="zh-CN" altLang="en-US" b="0" dirty="0"/>
              <a:t>经常被用来近似表示音频信号的平均功率。</a:t>
            </a:r>
            <a:endParaRPr lang="en-US" altLang="zh-CN" b="0" dirty="0"/>
          </a:p>
          <a:p>
            <a:pPr marL="0" lvl="0" indent="0">
              <a:buNone/>
            </a:pPr>
            <a:endParaRPr lang="en-US" altLang="zh-CN" b="0" dirty="0"/>
          </a:p>
          <a:p>
            <a:pPr marL="0" lvl="0" indent="0">
              <a:buNone/>
            </a:pPr>
            <a:r>
              <a:rPr lang="en-US" altLang="zh-CN" b="0" dirty="0"/>
              <a:t>Volume</a:t>
            </a:r>
            <a:r>
              <a:rPr lang="zh-CN" altLang="en-US" b="0" dirty="0"/>
              <a:t>通常是指我们感知的声音的响度或音强。它是人耳感知到的声音大小的主观量。</a:t>
            </a:r>
            <a:endParaRPr lang="en-US" altLang="zh-CN" b="0" dirty="0"/>
          </a:p>
          <a:p>
            <a:pPr marL="0" lv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122921-4677-4D34-A5F4-312112CE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0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53055</TotalTime>
  <Words>489</Words>
  <Application>Microsoft Office PowerPoint</Application>
  <PresentationFormat>全屏显示(16:10)</PresentationFormat>
  <Paragraphs>72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DengXian</vt:lpstr>
      <vt:lpstr>微软雅黑</vt:lpstr>
      <vt:lpstr>Arial</vt:lpstr>
      <vt:lpstr>Calibri</vt:lpstr>
      <vt:lpstr>Office 主题​​</vt:lpstr>
      <vt:lpstr>物联网作业一汇报</vt:lpstr>
      <vt:lpstr>总体设计</vt:lpstr>
      <vt:lpstr>硬件架构</vt:lpstr>
      <vt:lpstr>音量获取</vt:lpstr>
      <vt:lpstr>音量获取</vt:lpstr>
      <vt:lpstr>视频获取</vt:lpstr>
      <vt:lpstr>视频获取</vt:lpstr>
      <vt:lpstr>视频传输</vt:lpstr>
      <vt:lpstr>音量识别</vt:lpstr>
      <vt:lpstr>音量识别</vt:lpstr>
      <vt:lpstr>人脸识别</vt:lpstr>
      <vt:lpstr>人脸识别</vt:lpstr>
      <vt:lpstr>端云结合</vt:lpstr>
      <vt:lpstr>端云结合</vt:lpstr>
      <vt:lpstr>效果演示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文俊 蔡</cp:lastModifiedBy>
  <cp:revision>5371</cp:revision>
  <cp:lastPrinted>2016-06-13T07:55:34Z</cp:lastPrinted>
  <dcterms:created xsi:type="dcterms:W3CDTF">2017-11-24T09:35:45Z</dcterms:created>
  <dcterms:modified xsi:type="dcterms:W3CDTF">2023-12-11T12:05:17Z</dcterms:modified>
</cp:coreProperties>
</file>