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7" r:id="rId9"/>
    <p:sldId id="271" r:id="rId10"/>
    <p:sldId id="272" r:id="rId11"/>
    <p:sldId id="269" r:id="rId12"/>
    <p:sldId id="266" r:id="rId13"/>
    <p:sldId id="262" r:id="rId14"/>
    <p:sldId id="263" r:id="rId15"/>
    <p:sldId id="264" r:id="rId16"/>
    <p:sldId id="270" r:id="rId17"/>
    <p:sldId id="265" r:id="rId1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61" d="100"/>
          <a:sy n="61" d="100"/>
        </p:scale>
        <p:origin x="53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C755-C8F6-4C19-82BD-C161F22C0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3C02B-EA4F-4E8C-9B1A-DD6973479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3BE63-CA41-46C6-BCBE-24598AAD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BAD0-7666-4F26-9E9A-D4CF6AD08692}" type="datetimeFigureOut">
              <a:rPr lang="LID4096" smtClean="0"/>
              <a:t>08/26/2020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1F13-3747-4606-80A8-9D2D6418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22F4-0AE6-43E8-8BE5-D1F341BC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00E-7984-4066-835B-867FFB7B4F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8728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45C5-0CA5-4BB3-AC1E-A000CADC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562A8-D527-4BE8-AFE7-825DD1B7A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F65FB-92E4-46FE-A76D-8163D527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BAD0-7666-4F26-9E9A-D4CF6AD08692}" type="datetimeFigureOut">
              <a:rPr lang="LID4096" smtClean="0"/>
              <a:t>08/26/2020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38EAB-CC2B-4CBE-8988-0B7C7D74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0674-6C09-4FE7-8B49-DBBC35AC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00E-7984-4066-835B-867FFB7B4F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47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E7DCC4-6AFB-49DC-A8D8-3D30A519F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287FE-3296-45CD-96F1-64477D2A2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C15D8-21E2-4FE6-8EF1-B79E4D23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BAD0-7666-4F26-9E9A-D4CF6AD08692}" type="datetimeFigureOut">
              <a:rPr lang="LID4096" smtClean="0"/>
              <a:t>08/26/2020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0BC79-3C3E-4A54-AE57-0273D5B1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3521D-973B-4F88-B097-BDB2893B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00E-7984-4066-835B-867FFB7B4F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625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DF8B-9844-4287-936A-9F439363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A0DCA-760D-48E3-8189-4F8814F51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C0504-CFB1-4E14-A85A-6358C69C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BAD0-7666-4F26-9E9A-D4CF6AD08692}" type="datetimeFigureOut">
              <a:rPr lang="LID4096" smtClean="0"/>
              <a:t>08/26/2020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D7FC-369F-4908-930E-0B1E5322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34EB4-0871-42AE-9D46-A0C41404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00E-7984-4066-835B-867FFB7B4F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157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ADD4-4338-430E-89BA-B39B6857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6D9D9-9E6C-4A0B-B74B-B47FDA90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DFBC2-6D7E-4BA0-8DF0-FD89E23C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BAD0-7666-4F26-9E9A-D4CF6AD08692}" type="datetimeFigureOut">
              <a:rPr lang="LID4096" smtClean="0"/>
              <a:t>08/26/2020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EFCF6-2131-491B-9601-40A92E96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B547B-16BD-40DC-8BA8-1E5957C9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00E-7984-4066-835B-867FFB7B4F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927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5A61-FC97-4A19-A4B7-2DB446F2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18E69-72DF-46C6-B4F8-D35226F34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2CAB7-32B3-4848-800E-FCF14CDC0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2562E-9EA0-452D-8340-7C2D545A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BAD0-7666-4F26-9E9A-D4CF6AD08692}" type="datetimeFigureOut">
              <a:rPr lang="LID4096" smtClean="0"/>
              <a:t>08/26/2020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096D3-25F1-41C6-9DC6-182EFBA3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1D042-B86C-4A92-BDC5-AA022711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00E-7984-4066-835B-867FFB7B4F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291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F35E-D205-4731-B8B4-1406CBD4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11581-7C9A-4307-960A-DB58BB84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61CCF-D41C-45BD-ACB1-18CC05542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B2E35-6C50-49D6-B600-DF494ECF0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EF7135-4B83-438D-BF62-B1E1F0603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00626-326F-4665-BBEF-1ABADF7E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BAD0-7666-4F26-9E9A-D4CF6AD08692}" type="datetimeFigureOut">
              <a:rPr lang="LID4096" smtClean="0"/>
              <a:t>08/26/2020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060C6-0104-46E4-B738-9388CD5D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5CAA6-1741-4E5E-A653-211D14B1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00E-7984-4066-835B-867FFB7B4F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364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37E1-8391-4307-9E02-937330E1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A03F9-37C2-4668-B85B-4CB63274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BAD0-7666-4F26-9E9A-D4CF6AD08692}" type="datetimeFigureOut">
              <a:rPr lang="LID4096" smtClean="0"/>
              <a:t>08/26/2020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77160-0965-4F63-BD17-64EF069E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5A9AC-1B3E-4C5C-8035-797A0225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00E-7984-4066-835B-867FFB7B4F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867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4BF98-61A7-4005-9CF6-78A21C64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BAD0-7666-4F26-9E9A-D4CF6AD08692}" type="datetimeFigureOut">
              <a:rPr lang="LID4096" smtClean="0"/>
              <a:t>08/26/2020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59690-B45F-42E0-A9BA-588BA889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A1507-AADC-48FF-9A58-BC141B1A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00E-7984-4066-835B-867FFB7B4F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717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B54B-F54B-4D13-850D-7A4D93DD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1284C-B206-4D01-A104-1A139F78C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1B851-A63B-4438-A2A5-BBB2F0640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455DD-BBFE-4BFF-933B-6C53C7D4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BAD0-7666-4F26-9E9A-D4CF6AD08692}" type="datetimeFigureOut">
              <a:rPr lang="LID4096" smtClean="0"/>
              <a:t>08/26/2020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9C0EE-496A-46D3-BD31-6FE95B81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16EF0-8630-435C-A1FC-363F2F16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00E-7984-4066-835B-867FFB7B4F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274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C723-6D3B-42E7-B1E0-2C60E077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3154E-1570-44E4-B85A-0E98FDAED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E971E-B360-4616-9894-901872C79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584CD-7E78-403D-941A-5191DAFE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BAD0-7666-4F26-9E9A-D4CF6AD08692}" type="datetimeFigureOut">
              <a:rPr lang="LID4096" smtClean="0"/>
              <a:t>08/26/2020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BCEE6-FDC5-44DD-A8F8-F13F6054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C80C4-CD77-47B1-9D0A-20DE8101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00E-7984-4066-835B-867FFB7B4F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324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E29F5-12C8-4579-8A7C-C556F8BD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E7989-A465-4684-B535-39F4417A4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126E2-71DD-49D6-808D-565E8EF3D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5BAD0-7666-4F26-9E9A-D4CF6AD08692}" type="datetimeFigureOut">
              <a:rPr lang="LID4096" smtClean="0"/>
              <a:t>08/26/2020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01F9C-DA58-4141-B1E2-082A73476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BBDE9-5F5D-47E3-891C-6C793E30C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000E-7984-4066-835B-867FFB7B4F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670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4E4C6-DBDA-44D0-9105-A1865DB38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B6D91-4AE5-40EA-AFB1-ECC332D60D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63967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8DC6FC-76A2-4B16-B8FD-8E9265C1E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38" y="0"/>
            <a:ext cx="110075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53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BEBC-3EC7-4027-B424-80528B07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58B07-79A5-45C9-87D1-39BE2D99E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4834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4BC012-1C1C-4CCF-AE60-A81313147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30" y="0"/>
            <a:ext cx="11684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43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8F9C2D-41C5-4C26-B782-D90488DE6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1193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57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FAB77D-0CB1-41D5-923F-1A7C2402D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466725"/>
            <a:ext cx="620077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18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E5AE89-9E0E-48FF-86BE-44E7C7233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485775"/>
            <a:ext cx="905827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71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BEBC-3EC7-4027-B424-80528B07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58B07-79A5-45C9-87D1-39BE2D99E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5122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767C21-2CD2-4EF8-97E9-24B13D485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44" y="0"/>
            <a:ext cx="10809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8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D918-0060-4C7A-B399-3E6163D6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states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2DA15-C902-47A5-9696-4CF4AFD27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533625"/>
            <a:ext cx="10677525" cy="15144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860881-DE19-4E80-8E0D-9B7D3026369C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046706" y="2470826"/>
            <a:ext cx="0" cy="77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E562A6-AE39-449A-9F25-C7E4C2A140A8}"/>
              </a:ext>
            </a:extLst>
          </p:cNvPr>
          <p:cNvSpPr txBox="1"/>
          <p:nvPr/>
        </p:nvSpPr>
        <p:spPr>
          <a:xfrm>
            <a:off x="3399221" y="3244334"/>
            <a:ext cx="129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 is stable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E620E-AE03-4B2D-B6CB-A596449C8262}"/>
              </a:ext>
            </a:extLst>
          </p:cNvPr>
          <p:cNvSpPr txBox="1"/>
          <p:nvPr/>
        </p:nvSpPr>
        <p:spPr>
          <a:xfrm>
            <a:off x="1800642" y="3809901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 is rising</a:t>
            </a:r>
            <a:endParaRPr lang="LID4096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2D133D-BAC9-4E70-BFCD-A53D81823A1E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420363" y="2835663"/>
            <a:ext cx="449297" cy="97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5E06D6-EE0A-4CD3-A35C-8923AF7706F0}"/>
              </a:ext>
            </a:extLst>
          </p:cNvPr>
          <p:cNvSpPr txBox="1"/>
          <p:nvPr/>
        </p:nvSpPr>
        <p:spPr>
          <a:xfrm>
            <a:off x="4801030" y="365125"/>
            <a:ext cx="395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is competitive in a recursive manner</a:t>
            </a:r>
            <a:endParaRPr lang="LID4096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2AD57E-2BC7-45D3-91B7-61DEBAADF276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4199109" y="734457"/>
            <a:ext cx="2579290" cy="79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379610-3A21-47F0-95DE-EEBBF3C3EA5E}"/>
              </a:ext>
            </a:extLst>
          </p:cNvPr>
          <p:cNvCxnSpPr>
            <a:cxnSpLocks/>
          </p:cNvCxnSpPr>
          <p:nvPr/>
        </p:nvCxnSpPr>
        <p:spPr>
          <a:xfrm flipH="1">
            <a:off x="5155661" y="771823"/>
            <a:ext cx="1867709" cy="90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039C84-E9CF-42EF-886F-557E5F254066}"/>
              </a:ext>
            </a:extLst>
          </p:cNvPr>
          <p:cNvCxnSpPr>
            <a:cxnSpLocks/>
          </p:cNvCxnSpPr>
          <p:nvPr/>
        </p:nvCxnSpPr>
        <p:spPr>
          <a:xfrm flipH="1">
            <a:off x="6653720" y="771824"/>
            <a:ext cx="739301" cy="76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2632B6-728B-4FDE-89AA-1AD476CEA33A}"/>
              </a:ext>
            </a:extLst>
          </p:cNvPr>
          <p:cNvSpPr txBox="1"/>
          <p:nvPr/>
        </p:nvSpPr>
        <p:spPr>
          <a:xfrm>
            <a:off x="8713117" y="694502"/>
            <a:ext cx="308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is stable while the bid rises</a:t>
            </a:r>
            <a:endParaRPr lang="LID4096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3C9229-EABE-4C84-ABFF-5FD86CFBBCAF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9182911" y="1063834"/>
            <a:ext cx="1070564" cy="69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C9B648-19E6-4C7B-87F8-21DDA3740B7E}"/>
              </a:ext>
            </a:extLst>
          </p:cNvPr>
          <p:cNvSpPr txBox="1"/>
          <p:nvPr/>
        </p:nvSpPr>
        <p:spPr>
          <a:xfrm>
            <a:off x="8230625" y="3523159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 is rising</a:t>
            </a:r>
            <a:endParaRPr lang="LID4096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779C85-38CA-4D61-AC93-678CE9C2AC74}"/>
              </a:ext>
            </a:extLst>
          </p:cNvPr>
          <p:cNvSpPr txBox="1"/>
          <p:nvPr/>
        </p:nvSpPr>
        <p:spPr>
          <a:xfrm>
            <a:off x="9718193" y="3523159"/>
            <a:ext cx="2242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 fall</a:t>
            </a:r>
          </a:p>
          <a:p>
            <a:r>
              <a:rPr lang="en-US" dirty="0"/>
              <a:t>Indicating </a:t>
            </a:r>
            <a:r>
              <a:rPr lang="en-US" dirty="0" err="1"/>
              <a:t>bulishness</a:t>
            </a:r>
            <a:r>
              <a:rPr lang="en-US" dirty="0"/>
              <a:t>?</a:t>
            </a:r>
            <a:endParaRPr lang="LID4096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124BAB-7F8D-4D4F-B3E5-76BEBDBDF57A}"/>
              </a:ext>
            </a:extLst>
          </p:cNvPr>
          <p:cNvCxnSpPr>
            <a:cxnSpLocks/>
          </p:cNvCxnSpPr>
          <p:nvPr/>
        </p:nvCxnSpPr>
        <p:spPr>
          <a:xfrm flipV="1">
            <a:off x="10323312" y="2402732"/>
            <a:ext cx="960773" cy="96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C617E5-9852-434E-84DA-6ED244C37467}"/>
              </a:ext>
            </a:extLst>
          </p:cNvPr>
          <p:cNvCxnSpPr>
            <a:cxnSpLocks/>
          </p:cNvCxnSpPr>
          <p:nvPr/>
        </p:nvCxnSpPr>
        <p:spPr>
          <a:xfrm flipV="1">
            <a:off x="8959174" y="2160479"/>
            <a:ext cx="925558" cy="120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0390549D-CDCE-43A0-82C9-7F82007AD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17" y="5126524"/>
            <a:ext cx="11683020" cy="150229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4E43E8F-0A80-4C11-967D-0A5A4E1056D6}"/>
              </a:ext>
            </a:extLst>
          </p:cNvPr>
          <p:cNvSpPr txBox="1"/>
          <p:nvPr/>
        </p:nvSpPr>
        <p:spPr>
          <a:xfrm>
            <a:off x="4046706" y="4460373"/>
            <a:ext cx="399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assert exchange – zero spread zone</a:t>
            </a:r>
            <a:endParaRPr lang="LID4096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1802C8-A910-4ECA-8953-40119E1C1803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5457068" y="4829705"/>
            <a:ext cx="586179" cy="125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16592C-2828-45B7-AAB1-0735B185ADA2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043247" y="4829705"/>
            <a:ext cx="2380906" cy="129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90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2C47B7-2E5C-44C9-A333-E347DFD6C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27" y="1401628"/>
            <a:ext cx="12192000" cy="1774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30D918-0060-4C7A-B399-3E6163D6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states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5E06D6-EE0A-4CD3-A35C-8923AF7706F0}"/>
              </a:ext>
            </a:extLst>
          </p:cNvPr>
          <p:cNvSpPr txBox="1"/>
          <p:nvPr/>
        </p:nvSpPr>
        <p:spPr>
          <a:xfrm>
            <a:off x="4801030" y="365125"/>
            <a:ext cx="21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negative spread</a:t>
            </a:r>
            <a:endParaRPr lang="LID4096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2AD57E-2BC7-45D3-91B7-61DEBAADF276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4284310" y="734457"/>
            <a:ext cx="1604294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379610-3A21-47F0-95DE-EEBBF3C3EA5E}"/>
              </a:ext>
            </a:extLst>
          </p:cNvPr>
          <p:cNvCxnSpPr>
            <a:cxnSpLocks/>
          </p:cNvCxnSpPr>
          <p:nvPr/>
        </p:nvCxnSpPr>
        <p:spPr>
          <a:xfrm flipH="1">
            <a:off x="5641993" y="846617"/>
            <a:ext cx="347033" cy="135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039C84-E9CF-42EF-886F-557E5F254066}"/>
              </a:ext>
            </a:extLst>
          </p:cNvPr>
          <p:cNvCxnSpPr>
            <a:cxnSpLocks/>
          </p:cNvCxnSpPr>
          <p:nvPr/>
        </p:nvCxnSpPr>
        <p:spPr>
          <a:xfrm>
            <a:off x="6193185" y="846617"/>
            <a:ext cx="721427" cy="128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2632B6-728B-4FDE-89AA-1AD476CEA33A}"/>
              </a:ext>
            </a:extLst>
          </p:cNvPr>
          <p:cNvSpPr txBox="1"/>
          <p:nvPr/>
        </p:nvSpPr>
        <p:spPr>
          <a:xfrm>
            <a:off x="7118771" y="674257"/>
            <a:ext cx="247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 doesn’t correct itself</a:t>
            </a:r>
            <a:endParaRPr lang="LID4096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3C9229-EABE-4C84-ABFF-5FD86CFBBCAF}"/>
              </a:ext>
            </a:extLst>
          </p:cNvPr>
          <p:cNvCxnSpPr>
            <a:cxnSpLocks/>
          </p:cNvCxnSpPr>
          <p:nvPr/>
        </p:nvCxnSpPr>
        <p:spPr>
          <a:xfrm flipH="1">
            <a:off x="7552271" y="1123976"/>
            <a:ext cx="678354" cy="105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30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858970-7CDC-4E83-91B7-8F5299B5F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27" y="3843584"/>
            <a:ext cx="11917954" cy="1906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30D918-0060-4C7A-B399-3E6163D6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states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5E06D6-EE0A-4CD3-A35C-8923AF7706F0}"/>
              </a:ext>
            </a:extLst>
          </p:cNvPr>
          <p:cNvSpPr txBox="1"/>
          <p:nvPr/>
        </p:nvSpPr>
        <p:spPr>
          <a:xfrm>
            <a:off x="4801030" y="365125"/>
            <a:ext cx="25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Somebody wants to buy?</a:t>
            </a:r>
            <a:endParaRPr lang="LID4096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2AD57E-2BC7-45D3-91B7-61DEBAADF276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2704289" y="734457"/>
            <a:ext cx="3372636" cy="361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379610-3A21-47F0-95DE-EEBBF3C3EA5E}"/>
              </a:ext>
            </a:extLst>
          </p:cNvPr>
          <p:cNvCxnSpPr>
            <a:cxnSpLocks/>
          </p:cNvCxnSpPr>
          <p:nvPr/>
        </p:nvCxnSpPr>
        <p:spPr>
          <a:xfrm flipH="1">
            <a:off x="4080157" y="846617"/>
            <a:ext cx="1908870" cy="367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039C84-E9CF-42EF-886F-557E5F254066}"/>
              </a:ext>
            </a:extLst>
          </p:cNvPr>
          <p:cNvCxnSpPr>
            <a:cxnSpLocks/>
          </p:cNvCxnSpPr>
          <p:nvPr/>
        </p:nvCxnSpPr>
        <p:spPr>
          <a:xfrm flipH="1">
            <a:off x="5355765" y="846617"/>
            <a:ext cx="837420" cy="339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57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EEE0-3575-4FFA-9A0A-DBF92C1F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maker strategy</a:t>
            </a:r>
            <a:endParaRPr lang="LID4096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3C5DB8-D792-4AC3-8BB1-0082436F943E}"/>
              </a:ext>
            </a:extLst>
          </p:cNvPr>
          <p:cNvCxnSpPr/>
          <p:nvPr/>
        </p:nvCxnSpPr>
        <p:spPr>
          <a:xfrm>
            <a:off x="943583" y="2782111"/>
            <a:ext cx="1322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E71078-2E77-49FC-A403-B8ED59ED01AD}"/>
              </a:ext>
            </a:extLst>
          </p:cNvPr>
          <p:cNvCxnSpPr>
            <a:cxnSpLocks/>
          </p:cNvCxnSpPr>
          <p:nvPr/>
        </p:nvCxnSpPr>
        <p:spPr>
          <a:xfrm>
            <a:off x="2266545" y="2782111"/>
            <a:ext cx="194553" cy="476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57D7AC-FD6B-4460-9E99-F9A578A2896E}"/>
              </a:ext>
            </a:extLst>
          </p:cNvPr>
          <p:cNvCxnSpPr>
            <a:cxnSpLocks/>
          </p:cNvCxnSpPr>
          <p:nvPr/>
        </p:nvCxnSpPr>
        <p:spPr>
          <a:xfrm>
            <a:off x="2461098" y="3258766"/>
            <a:ext cx="398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167DAF-ECE9-4FAE-A62B-435EA8A55AFB}"/>
              </a:ext>
            </a:extLst>
          </p:cNvPr>
          <p:cNvCxnSpPr/>
          <p:nvPr/>
        </p:nvCxnSpPr>
        <p:spPr>
          <a:xfrm flipV="1">
            <a:off x="2869660" y="2782111"/>
            <a:ext cx="223736" cy="476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926D1-B955-41ED-95F6-A1971D748E3A}"/>
              </a:ext>
            </a:extLst>
          </p:cNvPr>
          <p:cNvCxnSpPr/>
          <p:nvPr/>
        </p:nvCxnSpPr>
        <p:spPr>
          <a:xfrm flipH="1">
            <a:off x="3103123" y="2782111"/>
            <a:ext cx="1809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40E236-8C4E-4C48-B244-B410519E2B64}"/>
              </a:ext>
            </a:extLst>
          </p:cNvPr>
          <p:cNvSpPr txBox="1"/>
          <p:nvPr/>
        </p:nvSpPr>
        <p:spPr>
          <a:xfrm>
            <a:off x="4542817" y="241277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</a:t>
            </a:r>
            <a:endParaRPr lang="LID4096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55C92E-93D2-4508-BD6D-520FB3AD3005}"/>
              </a:ext>
            </a:extLst>
          </p:cNvPr>
          <p:cNvCxnSpPr>
            <a:cxnSpLocks/>
          </p:cNvCxnSpPr>
          <p:nvPr/>
        </p:nvCxnSpPr>
        <p:spPr>
          <a:xfrm>
            <a:off x="838200" y="3429000"/>
            <a:ext cx="18223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715A28-3A09-4F13-950C-2986785472A5}"/>
              </a:ext>
            </a:extLst>
          </p:cNvPr>
          <p:cNvSpPr txBox="1"/>
          <p:nvPr/>
        </p:nvSpPr>
        <p:spPr>
          <a:xfrm>
            <a:off x="698965" y="368886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  <a:endParaRPr lang="LID4096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8D2F6C-8112-4C9D-9BF7-8E3CFA1481E0}"/>
              </a:ext>
            </a:extLst>
          </p:cNvPr>
          <p:cNvCxnSpPr/>
          <p:nvPr/>
        </p:nvCxnSpPr>
        <p:spPr>
          <a:xfrm flipH="1">
            <a:off x="2538919" y="2120630"/>
            <a:ext cx="330741" cy="107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752595-D359-4216-92E1-91E7465F5142}"/>
              </a:ext>
            </a:extLst>
          </p:cNvPr>
          <p:cNvSpPr txBox="1"/>
          <p:nvPr/>
        </p:nvSpPr>
        <p:spPr>
          <a:xfrm>
            <a:off x="2492292" y="1585046"/>
            <a:ext cx="498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Somebody wants to sell fast – close to the bid price</a:t>
            </a:r>
            <a:endParaRPr lang="LID4096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3AEA8-0028-42B9-B176-423B50101989}"/>
              </a:ext>
            </a:extLst>
          </p:cNvPr>
          <p:cNvCxnSpPr>
            <a:cxnSpLocks/>
          </p:cNvCxnSpPr>
          <p:nvPr/>
        </p:nvCxnSpPr>
        <p:spPr>
          <a:xfrm flipV="1">
            <a:off x="2660515" y="3267683"/>
            <a:ext cx="209145" cy="1613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D2FFC9-2455-4637-A546-13F280ED8383}"/>
              </a:ext>
            </a:extLst>
          </p:cNvPr>
          <p:cNvCxnSpPr>
            <a:cxnSpLocks/>
          </p:cNvCxnSpPr>
          <p:nvPr/>
        </p:nvCxnSpPr>
        <p:spPr>
          <a:xfrm>
            <a:off x="2859932" y="3267682"/>
            <a:ext cx="243191" cy="1613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0A2810-A83F-476F-AA2A-A6B404C930FB}"/>
              </a:ext>
            </a:extLst>
          </p:cNvPr>
          <p:cNvCxnSpPr>
            <a:cxnSpLocks/>
          </p:cNvCxnSpPr>
          <p:nvPr/>
        </p:nvCxnSpPr>
        <p:spPr>
          <a:xfrm>
            <a:off x="3103123" y="3425350"/>
            <a:ext cx="14396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661B56-2BA3-4C09-8F36-5F0B37CA2980}"/>
              </a:ext>
            </a:extLst>
          </p:cNvPr>
          <p:cNvCxnSpPr>
            <a:cxnSpLocks/>
          </p:cNvCxnSpPr>
          <p:nvPr/>
        </p:nvCxnSpPr>
        <p:spPr>
          <a:xfrm flipV="1">
            <a:off x="2765087" y="3356924"/>
            <a:ext cx="104573" cy="113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6313C57-D3BB-4ABE-B1EB-F6E6B23DD33F}"/>
              </a:ext>
            </a:extLst>
          </p:cNvPr>
          <p:cNvSpPr txBox="1"/>
          <p:nvPr/>
        </p:nvSpPr>
        <p:spPr>
          <a:xfrm>
            <a:off x="1514259" y="4501732"/>
            <a:ext cx="340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Market maker detects the </a:t>
            </a:r>
          </a:p>
          <a:p>
            <a:r>
              <a:rPr lang="en-US" dirty="0"/>
              <a:t>demand and provides the liquidity</a:t>
            </a:r>
            <a:endParaRPr lang="LID4096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5B4C6D-F056-4D09-9307-409C909DF383}"/>
              </a:ext>
            </a:extLst>
          </p:cNvPr>
          <p:cNvSpPr txBox="1"/>
          <p:nvPr/>
        </p:nvSpPr>
        <p:spPr>
          <a:xfrm>
            <a:off x="6259725" y="4132400"/>
            <a:ext cx="4483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Somebody wants to buy fast – at ask price</a:t>
            </a:r>
          </a:p>
          <a:p>
            <a:r>
              <a:rPr lang="en-US" dirty="0"/>
              <a:t>The seller market maker provides the liquidity</a:t>
            </a:r>
            <a:endParaRPr lang="LID4096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4165030-90EB-4B47-A071-DFE70A88E0D5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552544" y="2782111"/>
            <a:ext cx="234891" cy="643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79AD77D-55B5-4434-AB7B-F77D7EA0BFA9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787435" y="2782111"/>
            <a:ext cx="163943" cy="6281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D1D1BA7-FBD0-4BAF-AAE7-B7E7E016A77D}"/>
              </a:ext>
            </a:extLst>
          </p:cNvPr>
          <p:cNvCxnSpPr>
            <a:cxnSpLocks/>
          </p:cNvCxnSpPr>
          <p:nvPr/>
        </p:nvCxnSpPr>
        <p:spPr>
          <a:xfrm>
            <a:off x="4951378" y="3410308"/>
            <a:ext cx="10408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01F341F-28E8-454D-B901-241A0B2B024D}"/>
              </a:ext>
            </a:extLst>
          </p:cNvPr>
          <p:cNvCxnSpPr>
            <a:cxnSpLocks/>
          </p:cNvCxnSpPr>
          <p:nvPr/>
        </p:nvCxnSpPr>
        <p:spPr>
          <a:xfrm flipH="1" flipV="1">
            <a:off x="4869406" y="2877310"/>
            <a:ext cx="1390320" cy="125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454E22-38AC-427A-95CC-620A5D96360D}"/>
              </a:ext>
            </a:extLst>
          </p:cNvPr>
          <p:cNvCxnSpPr>
            <a:cxnSpLocks/>
          </p:cNvCxnSpPr>
          <p:nvPr/>
        </p:nvCxnSpPr>
        <p:spPr>
          <a:xfrm>
            <a:off x="943583" y="2782111"/>
            <a:ext cx="3171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845E17-0BC1-4EC3-B52E-D177A352E5F2}"/>
              </a:ext>
            </a:extLst>
          </p:cNvPr>
          <p:cNvCxnSpPr>
            <a:cxnSpLocks/>
          </p:cNvCxnSpPr>
          <p:nvPr/>
        </p:nvCxnSpPr>
        <p:spPr>
          <a:xfrm>
            <a:off x="943583" y="3429000"/>
            <a:ext cx="31809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3E5D04-45B0-4555-8327-2081391171B6}"/>
              </a:ext>
            </a:extLst>
          </p:cNvPr>
          <p:cNvCxnSpPr>
            <a:cxnSpLocks/>
          </p:cNvCxnSpPr>
          <p:nvPr/>
        </p:nvCxnSpPr>
        <p:spPr>
          <a:xfrm>
            <a:off x="4114800" y="2782111"/>
            <a:ext cx="2850204" cy="1196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8A3B12-5C29-487E-9B5F-768BEBB373FC}"/>
              </a:ext>
            </a:extLst>
          </p:cNvPr>
          <p:cNvCxnSpPr>
            <a:cxnSpLocks/>
          </p:cNvCxnSpPr>
          <p:nvPr/>
        </p:nvCxnSpPr>
        <p:spPr>
          <a:xfrm>
            <a:off x="4124528" y="3429000"/>
            <a:ext cx="2548646" cy="9581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8C551-928A-4765-ADF1-18E8A9914694}"/>
              </a:ext>
            </a:extLst>
          </p:cNvPr>
          <p:cNvCxnSpPr>
            <a:cxnSpLocks/>
          </p:cNvCxnSpPr>
          <p:nvPr/>
        </p:nvCxnSpPr>
        <p:spPr>
          <a:xfrm>
            <a:off x="943583" y="3309026"/>
            <a:ext cx="3180945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25DA1D-7979-46B7-B32D-4EFFDAC6749C}"/>
              </a:ext>
            </a:extLst>
          </p:cNvPr>
          <p:cNvCxnSpPr>
            <a:cxnSpLocks/>
          </p:cNvCxnSpPr>
          <p:nvPr/>
        </p:nvCxnSpPr>
        <p:spPr>
          <a:xfrm>
            <a:off x="953311" y="2924783"/>
            <a:ext cx="317121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5E27464-E355-4ABB-907E-D308C9F8A0A4}"/>
              </a:ext>
            </a:extLst>
          </p:cNvPr>
          <p:cNvSpPr txBox="1"/>
          <p:nvPr/>
        </p:nvSpPr>
        <p:spPr>
          <a:xfrm>
            <a:off x="943583" y="243077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</a:t>
            </a:r>
            <a:endParaRPr lang="LID409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C39C50-0032-412A-A0F0-9312C2E8BB8F}"/>
              </a:ext>
            </a:extLst>
          </p:cNvPr>
          <p:cNvSpPr txBox="1"/>
          <p:nvPr/>
        </p:nvSpPr>
        <p:spPr>
          <a:xfrm>
            <a:off x="917253" y="336430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  <a:endParaRPr lang="LID4096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9B87CD-C9A8-49CA-B396-8F16D844411B}"/>
              </a:ext>
            </a:extLst>
          </p:cNvPr>
          <p:cNvSpPr/>
          <p:nvPr/>
        </p:nvSpPr>
        <p:spPr>
          <a:xfrm>
            <a:off x="1157864" y="3237529"/>
            <a:ext cx="116732" cy="11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C304BDA-F06B-4DFB-88B9-9352A6267CC7}"/>
              </a:ext>
            </a:extLst>
          </p:cNvPr>
          <p:cNvSpPr/>
          <p:nvPr/>
        </p:nvSpPr>
        <p:spPr>
          <a:xfrm>
            <a:off x="1592366" y="2902085"/>
            <a:ext cx="116732" cy="11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FDC21C-EC93-4F25-AE88-983B08718BDD}"/>
              </a:ext>
            </a:extLst>
          </p:cNvPr>
          <p:cNvSpPr/>
          <p:nvPr/>
        </p:nvSpPr>
        <p:spPr>
          <a:xfrm>
            <a:off x="1890681" y="3237529"/>
            <a:ext cx="116732" cy="11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A30796B-A835-4089-83B3-9DAD51C2664A}"/>
              </a:ext>
            </a:extLst>
          </p:cNvPr>
          <p:cNvSpPr/>
          <p:nvPr/>
        </p:nvSpPr>
        <p:spPr>
          <a:xfrm>
            <a:off x="2231421" y="2879474"/>
            <a:ext cx="116732" cy="11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18F51A5-6964-47EF-B952-65D13A893BA4}"/>
              </a:ext>
            </a:extLst>
          </p:cNvPr>
          <p:cNvSpPr/>
          <p:nvPr/>
        </p:nvSpPr>
        <p:spPr>
          <a:xfrm>
            <a:off x="2565132" y="3254066"/>
            <a:ext cx="116732" cy="11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241ABC-B5FC-4851-8462-4F3023B3BB79}"/>
              </a:ext>
            </a:extLst>
          </p:cNvPr>
          <p:cNvSpPr/>
          <p:nvPr/>
        </p:nvSpPr>
        <p:spPr>
          <a:xfrm>
            <a:off x="2997546" y="2876067"/>
            <a:ext cx="116732" cy="11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0FD0C1-1BBC-4168-A8C2-8A755D358023}"/>
              </a:ext>
            </a:extLst>
          </p:cNvPr>
          <p:cNvSpPr/>
          <p:nvPr/>
        </p:nvSpPr>
        <p:spPr>
          <a:xfrm>
            <a:off x="3281600" y="3260552"/>
            <a:ext cx="116732" cy="11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A0AE74-B12D-41F5-88EE-F1CAC7465EC8}"/>
              </a:ext>
            </a:extLst>
          </p:cNvPr>
          <p:cNvCxnSpPr>
            <a:stCxn id="21" idx="7"/>
            <a:endCxn id="22" idx="3"/>
          </p:cNvCxnSpPr>
          <p:nvPr/>
        </p:nvCxnSpPr>
        <p:spPr>
          <a:xfrm flipV="1">
            <a:off x="1257501" y="3001719"/>
            <a:ext cx="351960" cy="25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51C117-FBFA-4800-8F04-41B9649E287E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1692003" y="3001719"/>
            <a:ext cx="215773" cy="25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3BACD8-FE78-474E-B3D2-E4B5D45DA15B}"/>
              </a:ext>
            </a:extLst>
          </p:cNvPr>
          <p:cNvCxnSpPr>
            <a:cxnSpLocks/>
            <a:stCxn id="24" idx="5"/>
            <a:endCxn id="25" idx="1"/>
          </p:cNvCxnSpPr>
          <p:nvPr/>
        </p:nvCxnSpPr>
        <p:spPr>
          <a:xfrm>
            <a:off x="2331058" y="2979108"/>
            <a:ext cx="251169" cy="29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2B2E70-3597-4016-922C-257822DEE548}"/>
              </a:ext>
            </a:extLst>
          </p:cNvPr>
          <p:cNvCxnSpPr>
            <a:cxnSpLocks/>
            <a:stCxn id="26" idx="5"/>
            <a:endCxn id="27" idx="0"/>
          </p:cNvCxnSpPr>
          <p:nvPr/>
        </p:nvCxnSpPr>
        <p:spPr>
          <a:xfrm>
            <a:off x="3097183" y="2975701"/>
            <a:ext cx="242783" cy="28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35376E-BE87-401C-A604-C65924128737}"/>
              </a:ext>
            </a:extLst>
          </p:cNvPr>
          <p:cNvCxnSpPr>
            <a:cxnSpLocks/>
            <a:stCxn id="23" idx="7"/>
            <a:endCxn id="24" idx="3"/>
          </p:cNvCxnSpPr>
          <p:nvPr/>
        </p:nvCxnSpPr>
        <p:spPr>
          <a:xfrm flipV="1">
            <a:off x="1990318" y="2979108"/>
            <a:ext cx="258198" cy="27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388AA9-8FCE-4584-9FB5-FE45738D7419}"/>
              </a:ext>
            </a:extLst>
          </p:cNvPr>
          <p:cNvCxnSpPr>
            <a:cxnSpLocks/>
            <a:stCxn id="25" idx="7"/>
            <a:endCxn id="26" idx="3"/>
          </p:cNvCxnSpPr>
          <p:nvPr/>
        </p:nvCxnSpPr>
        <p:spPr>
          <a:xfrm flipV="1">
            <a:off x="2664769" y="2975701"/>
            <a:ext cx="349872" cy="29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9CEF04A-C7A6-4535-B6E5-26287CE3EFC5}"/>
              </a:ext>
            </a:extLst>
          </p:cNvPr>
          <p:cNvSpPr txBox="1"/>
          <p:nvPr/>
        </p:nvSpPr>
        <p:spPr>
          <a:xfrm flipH="1">
            <a:off x="700411" y="3873230"/>
            <a:ext cx="571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Buy -&gt; sell -&gt; buy -&gt; sell -&gt; buy -&gt; sell -&gt;buy</a:t>
            </a:r>
            <a:endParaRPr lang="LID4096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A853B5-89DB-4FCD-B7D4-F446E70B7918}"/>
              </a:ext>
            </a:extLst>
          </p:cNvPr>
          <p:cNvSpPr txBox="1"/>
          <p:nvPr/>
        </p:nvSpPr>
        <p:spPr>
          <a:xfrm>
            <a:off x="814502" y="284676"/>
            <a:ext cx="6568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Market maker strategy – provide liquidity</a:t>
            </a:r>
          </a:p>
          <a:p>
            <a:r>
              <a:rPr lang="en-US" dirty="0"/>
              <a:t>Earnings = N/2 * operation gain</a:t>
            </a:r>
          </a:p>
          <a:p>
            <a:r>
              <a:rPr lang="en-US" dirty="0"/>
              <a:t>OG = Spread * (1-2*</a:t>
            </a:r>
            <a:r>
              <a:rPr lang="en-US" dirty="0" err="1"/>
              <a:t>MMmargin</a:t>
            </a:r>
            <a:r>
              <a:rPr lang="en-US" dirty="0"/>
              <a:t>)</a:t>
            </a:r>
          </a:p>
          <a:p>
            <a:r>
              <a:rPr lang="en-US" dirty="0"/>
              <a:t>Spread = 2%</a:t>
            </a:r>
          </a:p>
          <a:p>
            <a:r>
              <a:rPr lang="en-US" dirty="0" err="1"/>
              <a:t>Mmmargin</a:t>
            </a:r>
            <a:r>
              <a:rPr lang="en-US" dirty="0"/>
              <a:t> – margin of trade – a part of the spread = 10%</a:t>
            </a:r>
          </a:p>
          <a:p>
            <a:r>
              <a:rPr lang="en-US" dirty="0"/>
              <a:t>OG = 0.02 * (1-2*0.1) = 0.02*0.8=0.016</a:t>
            </a:r>
          </a:p>
          <a:p>
            <a:r>
              <a:rPr lang="en-US" dirty="0"/>
              <a:t>Earnings =  6/2*0.016 = 0.048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7856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F76A-0690-41BC-8CB1-BA606A82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config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1C15B-D049-44D5-A2C4-CF58C7B99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403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AB2F96-D166-4609-849A-FC59AA67A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047750"/>
            <a:ext cx="81724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19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BEBC-3EC7-4027-B424-80528B07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data with </a:t>
            </a:r>
            <a:r>
              <a:rPr lang="en-US" dirty="0" err="1"/>
              <a:t>roboflow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58B07-79A5-45C9-87D1-39BE2D99E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981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172</Words>
  <Application>Microsoft Office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Market states</vt:lpstr>
      <vt:lpstr>Market states</vt:lpstr>
      <vt:lpstr>Market states</vt:lpstr>
      <vt:lpstr>Market maker strategy</vt:lpstr>
      <vt:lpstr>PowerPoint Presentation</vt:lpstr>
      <vt:lpstr>Model config</vt:lpstr>
      <vt:lpstr>PowerPoint Presentation</vt:lpstr>
      <vt:lpstr>Prepare data with roboflow</vt:lpstr>
      <vt:lpstr>PowerPoint Presentation</vt:lpstr>
      <vt:lpstr>Training</vt:lpstr>
      <vt:lpstr>PowerPoint Presentation</vt:lpstr>
      <vt:lpstr>PowerPoint Presentation</vt:lpstr>
      <vt:lpstr>PowerPoint Presentation</vt:lpstr>
      <vt:lpstr>PowerPoint Presentation</vt:lpstr>
      <vt:lpstr>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Shifman</dc:creator>
  <cp:lastModifiedBy>Anton Shifman</cp:lastModifiedBy>
  <cp:revision>12</cp:revision>
  <dcterms:created xsi:type="dcterms:W3CDTF">2020-08-26T13:12:53Z</dcterms:created>
  <dcterms:modified xsi:type="dcterms:W3CDTF">2020-08-26T19:53:39Z</dcterms:modified>
</cp:coreProperties>
</file>