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70" r:id="rId13"/>
    <p:sldId id="271" r:id="rId14"/>
    <p:sldId id="265" r:id="rId15"/>
    <p:sldId id="266" r:id="rId16"/>
    <p:sldId id="269" r:id="rId17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25700-6542-416C-B182-A4A5CFC9A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878834-614C-49F7-A6D1-81247BFA7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773505-9F65-415D-8ACF-26C11D6A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C1C2-50BD-46AA-8EB6-EB90BC7B6458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35722F-474A-4F04-9ECF-D8169E6B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2DB7A7-BBE2-4A95-87C4-E8ED2488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9B45-EA54-4593-92FD-C5BFFEBD870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9394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5700A-C1E4-4298-8636-08EF1049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6D566E-FEA6-460F-82A9-8A09A7878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4CE4D8-E637-4EEE-AC0E-612BE8FC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C1C2-50BD-46AA-8EB6-EB90BC7B6458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831C45-0B66-43D1-9338-2C30759C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D34226-46D3-4BFB-A67B-C504F986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9B45-EA54-4593-92FD-C5BFFEBD870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8847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2C0F5E-C477-41AC-93A9-7D429AC54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AE8AA3-95FB-436C-970C-3BE427EBD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F97789-52A5-422B-8736-5DDAD89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C1C2-50BD-46AA-8EB6-EB90BC7B6458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D54CF4-2828-44AA-9B62-24C8D677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864DDE-085E-4744-A848-53D7C288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9B45-EA54-4593-92FD-C5BFFEBD870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1456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7650E-7677-45D8-96D1-F51EEA99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0BB4A9-4A52-4B88-8BE6-35DD5818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04C47-89FE-43B5-8240-AD13CA7A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C1C2-50BD-46AA-8EB6-EB90BC7B6458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8EA9EE-7F56-4185-B4B3-3DC89081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C3352F-3947-4AFB-837A-5ED39112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9B45-EA54-4593-92FD-C5BFFEBD870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9967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320A8-EE12-4322-BABB-E7A7C3E7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72B695-CE54-412F-A459-C0FF65DC8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767839-F07D-4F04-B99F-330E9E5B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C1C2-50BD-46AA-8EB6-EB90BC7B6458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7BD47C-840B-4E98-BF5B-6699A417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5BF100-E57C-4E03-A969-5F4BB119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9B45-EA54-4593-92FD-C5BFFEBD870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2598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E49E3-C5DB-4BF7-BD40-1ECABC06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369A27-AA35-4B26-BB28-4BAADED64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1E3E7D-EB4D-4F77-BE4E-3E82D07D6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BF3D96-FEC8-4B51-9E14-80ACEC3D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C1C2-50BD-46AA-8EB6-EB90BC7B6458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F15D8B-B386-4251-9112-9143CC24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C39A99-995B-47F7-8578-94AD78E3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9B45-EA54-4593-92FD-C5BFFEBD870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6861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DE731-F35E-4569-91D3-92CB987F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55E2BB-A61F-43AC-A47B-FFE1F5420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DBE7F7-C64A-4990-8D1D-9DDAC9C1A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34FED5-E7E3-4373-A080-4C3A7A535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C0BC38-2845-451F-A3F9-272D5AB94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DCFFEC-257A-45B0-8C9B-30ADCD39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C1C2-50BD-46AA-8EB6-EB90BC7B6458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A179E8-1560-401B-9986-4BCBB403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2FEF40-0F9E-4C43-A218-D7BFD14D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9B45-EA54-4593-92FD-C5BFFEBD870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252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A6019-2822-49AC-9993-441CA062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9A40B4-DBB2-49E7-9BA1-AB48C557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C1C2-50BD-46AA-8EB6-EB90BC7B6458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97A927-C32F-4214-992A-A79F0CD1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3B35C2-3744-45C0-8678-381AEC0A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9B45-EA54-4593-92FD-C5BFFEBD870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4096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987A2C2-0F60-4899-81A6-65BDED3C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C1C2-50BD-46AA-8EB6-EB90BC7B6458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F94201-CC62-42D4-8ABE-DDAA58A0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C1B109-3F44-4C48-884C-83A8412D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9B45-EA54-4593-92FD-C5BFFEBD870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545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85A4E-1E07-4AA0-BA4D-8A04408E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DF7C0C-CDA7-4E65-B47F-00275086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EAF2E3-1DD0-47E9-BFEA-03F8D9DC2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6943D7-B983-48A8-AE1F-A36B83EB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C1C2-50BD-46AA-8EB6-EB90BC7B6458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9E45F9-28DA-42AB-BE60-7D2FC09B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5CF797-F238-4D72-8736-5D0039EE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9B45-EA54-4593-92FD-C5BFFEBD870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8221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30741-3AC6-4641-8B79-37ECC2A7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0D7140-1E58-40A9-8130-74AC32B34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81F836-7211-4977-8820-CE122B39D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F072DE-12F4-4EC6-9E98-4F922F7F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C1C2-50BD-46AA-8EB6-EB90BC7B6458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E10E4E-90FC-4D2F-AEDC-95D20342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C08BB4-2A02-4036-ACD5-39F24275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9B45-EA54-4593-92FD-C5BFFEBD870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6371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A607DE-0F04-439F-86AD-0EEFC6F5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4145BF-C744-4670-83D4-3A9FD36B0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34362E-E722-4979-A006-65843028D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AC1C2-50BD-46AA-8EB6-EB90BC7B6458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1612DE-F2CE-4D7B-8660-C305AAD48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1986F8-C711-48A2-80A6-F4211810A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69B45-EA54-4593-92FD-C5BFFEBD870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1385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CB104-F819-4C0A-935F-8F9A53A7E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7501" y="334891"/>
            <a:ext cx="8065477" cy="2225430"/>
          </a:xfrm>
        </p:spPr>
        <p:txBody>
          <a:bodyPr>
            <a:normAutofit/>
          </a:bodyPr>
          <a:lstStyle/>
          <a:p>
            <a:r>
              <a:rPr lang="es-ES" b="0" i="0" dirty="0">
                <a:solidFill>
                  <a:srgbClr val="F5F5F5"/>
                </a:solidFill>
                <a:effectLst/>
                <a:latin typeface="Poppins" panose="00000500000000000000" pitchFamily="2" charset="0"/>
              </a:rPr>
              <a:t>EVALUACIÓN PROCESUAL  HITO 2</a:t>
            </a:r>
            <a:br>
              <a:rPr lang="es-ES" b="0" i="0" dirty="0">
                <a:solidFill>
                  <a:srgbClr val="F5F5F5"/>
                </a:solidFill>
                <a:effectLst/>
                <a:latin typeface="Poppins" panose="00000500000000000000" pitchFamily="2" charset="0"/>
              </a:rPr>
            </a:br>
            <a:r>
              <a:rPr lang="es-ES" sz="2200" b="0" i="0" dirty="0">
                <a:solidFill>
                  <a:srgbClr val="F5F5F5"/>
                </a:solidFill>
                <a:effectLst/>
                <a:latin typeface="Poppins" panose="00000500000000000000" pitchFamily="2" charset="0"/>
              </a:rPr>
              <a:t>BASE DE DATOS I</a:t>
            </a:r>
            <a:endParaRPr lang="es-BO" sz="2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13D567-0403-4FFB-B1CF-A12F271B0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PRESENTA:</a:t>
            </a:r>
          </a:p>
          <a:p>
            <a:pPr algn="l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SANTOS BRAYAN HUMIRI QUISPE</a:t>
            </a:r>
          </a:p>
          <a:p>
            <a:pPr algn="l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SIS-12925430</a:t>
            </a:r>
            <a:endParaRPr lang="es-B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18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18E53-F38B-407E-AD79-FB865823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10575" cy="2696127"/>
          </a:xfrm>
        </p:spPr>
        <p:txBody>
          <a:bodyPr>
            <a:normAutofit/>
          </a:bodyPr>
          <a:lstStyle/>
          <a:p>
            <a:r>
              <a:rPr lang="es-BO" sz="2200" b="1" dirty="0">
                <a:latin typeface="+mn-lt"/>
              </a:rPr>
              <a:t>9. Insertar 3 registros a la tabla creada anteriormente.</a:t>
            </a:r>
            <a:br>
              <a:rPr lang="es-BO" sz="2200" b="1" dirty="0">
                <a:latin typeface="+mn-lt"/>
              </a:rPr>
            </a:br>
            <a:r>
              <a:rPr lang="es-BO" sz="2200" b="1" dirty="0">
                <a:latin typeface="+mn-lt"/>
              </a:rPr>
              <a:t>INSERT INTO: </a:t>
            </a:r>
            <a:r>
              <a:rPr lang="es-ES" sz="2200" dirty="0">
                <a:latin typeface="+mn-lt"/>
              </a:rPr>
              <a:t>Se utiliza para agregar nuevos registros a una tabla en una base de datos. Permite especificar los valores que se desean insertar en las columnas correspondientes.</a:t>
            </a:r>
            <a:br>
              <a:rPr lang="es-ES" sz="2200" dirty="0">
                <a:latin typeface="+mn-lt"/>
              </a:rPr>
            </a:br>
            <a:endParaRPr lang="es-BO" sz="2200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E4BED7-8662-4393-9A95-50530D726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878" y="3588405"/>
            <a:ext cx="4364709" cy="21555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200" b="1" dirty="0"/>
              <a:t>10.¿Cómo se elimina una tabla?</a:t>
            </a:r>
          </a:p>
          <a:p>
            <a:pPr marL="0" indent="0" algn="ctr">
              <a:buNone/>
            </a:pPr>
            <a:r>
              <a:rPr lang="es-ES" sz="2200" b="1" dirty="0">
                <a:solidFill>
                  <a:srgbClr val="2E2F30"/>
                </a:solidFill>
              </a:rPr>
              <a:t>DROP DATABASE: </a:t>
            </a:r>
            <a:r>
              <a:rPr lang="es-ES" sz="2200" dirty="0">
                <a:solidFill>
                  <a:srgbClr val="2E2F30"/>
                </a:solidFill>
              </a:rPr>
              <a:t>S</a:t>
            </a:r>
            <a:r>
              <a:rPr lang="es-ES" sz="2200" b="0" i="0" dirty="0">
                <a:solidFill>
                  <a:srgbClr val="2E2F30"/>
                </a:solidFill>
                <a:effectLst/>
              </a:rPr>
              <a:t>e utiliza para eliminar una base de datos completa , incluyendo todas las tablas, vistas, procedimientos almacenados y otros objetos asociados a ella.</a:t>
            </a:r>
            <a:r>
              <a:rPr lang="es-ES" sz="2200" b="1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D42D49E-12CF-478B-B783-518386264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7" y="1189545"/>
            <a:ext cx="4815282" cy="10022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DC2AF1B-F8F5-47C0-A0E1-EDB052E81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63" y="2978266"/>
            <a:ext cx="5701441" cy="321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4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A9D4B9E7-C2A9-44BE-AC01-E436DC46C33F}"/>
              </a:ext>
            </a:extLst>
          </p:cNvPr>
          <p:cNvSpPr/>
          <p:nvPr/>
        </p:nvSpPr>
        <p:spPr>
          <a:xfrm>
            <a:off x="1682558" y="621304"/>
            <a:ext cx="78609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DIAGRAMA ENTIDAD RELACION E-R PARA EL EJERCICIO UNIVERSIDAD  </a:t>
            </a:r>
            <a:endParaRPr lang="es-BO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22F2A3A-FC73-4D66-BC9C-B90F89F55F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02" y="2041969"/>
            <a:ext cx="7665140" cy="4194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03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BE1B61FE-2851-4BE6-83A3-572042F7A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77" y="525534"/>
            <a:ext cx="3764865" cy="250921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17D591D-A185-4BE5-8339-0E539C38F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178" y="3127513"/>
            <a:ext cx="8097380" cy="32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7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1AF004-37E5-4EB9-86A0-00D875D5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43" y="2096774"/>
            <a:ext cx="10338313" cy="376068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F1B4D91-992D-497D-8CD1-FA3FD41377BE}"/>
              </a:ext>
            </a:extLst>
          </p:cNvPr>
          <p:cNvSpPr/>
          <p:nvPr/>
        </p:nvSpPr>
        <p:spPr>
          <a:xfrm>
            <a:off x="1682558" y="621304"/>
            <a:ext cx="78609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DIAGRAMA ENTIDAD RELACION E-R PARA EL EJERCICIO POLLOS COMPRA  </a:t>
            </a:r>
            <a:endParaRPr lang="es-BO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507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33CD87-294D-40E2-9899-6538787C9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400" y="1398537"/>
            <a:ext cx="4078348" cy="27454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5106E89-05B7-480B-A46F-750FCAC51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234" y="1245281"/>
            <a:ext cx="4797287" cy="28414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48E993C-D121-499C-9CEB-1D59F1F6C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426" y="4086761"/>
            <a:ext cx="5698435" cy="22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77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BD8DDA49-57A7-4D4E-9DF7-6CE87290215B}"/>
              </a:ext>
            </a:extLst>
          </p:cNvPr>
          <p:cNvSpPr/>
          <p:nvPr/>
        </p:nvSpPr>
        <p:spPr>
          <a:xfrm>
            <a:off x="2053618" y="66685"/>
            <a:ext cx="78609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DIAGRAMA ENTIDAD RELACION E-R PARA EL EJERCICIO EMPRESA COMPRA VEHICULO  </a:t>
            </a:r>
            <a:endParaRPr lang="es-BO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909FA67-F7E6-4CC9-9556-6955392A9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39" y="1571366"/>
            <a:ext cx="9819861" cy="471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7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C2C45C30-BB19-4094-9B2F-EC9D42D87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739295"/>
            <a:ext cx="4164359" cy="221594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621C75C-DAFA-4A41-9E57-72F908DFD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226" y="3670566"/>
            <a:ext cx="5208104" cy="210301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3E35600-9991-4CB0-AF9B-13161E250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310" y="679946"/>
            <a:ext cx="4164360" cy="210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2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CB104-F819-4C0A-935F-8F9A53A7E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7501" y="365760"/>
            <a:ext cx="8970499" cy="703386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INTRODUCION A BASE DE DATOS </a:t>
            </a:r>
            <a:endParaRPr lang="es-BO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A504CA0-0027-47B2-AB92-CD37836B6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089" y="1758462"/>
            <a:ext cx="4342228" cy="2008163"/>
          </a:xfrm>
        </p:spPr>
        <p:txBody>
          <a:bodyPr>
            <a:normAutofit lnSpcReduction="10000"/>
          </a:bodyPr>
          <a:lstStyle/>
          <a:p>
            <a:r>
              <a:rPr lang="es-ES" dirty="0"/>
              <a:t>1.-¿QUE SON LAS BASES DE DATOS?</a:t>
            </a:r>
          </a:p>
          <a:p>
            <a:pPr algn="just"/>
            <a:r>
              <a:rPr lang="es-ES" dirty="0"/>
              <a:t>Son herramientas utilizadas para organizar y almacenar cantidades de información de manera ordenada </a:t>
            </a:r>
            <a:endParaRPr lang="es-B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C4B1A4C-EB95-40E0-A63D-BB404627D75A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51" y="1758462"/>
            <a:ext cx="2971800" cy="15335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AA9AE91-6F84-412C-8A53-13F4C7BE352F}"/>
              </a:ext>
            </a:extLst>
          </p:cNvPr>
          <p:cNvSpPr/>
          <p:nvPr/>
        </p:nvSpPr>
        <p:spPr>
          <a:xfrm>
            <a:off x="6686843" y="4077795"/>
            <a:ext cx="4168726" cy="174439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r>
              <a:rPr lang="es-ES" sz="2200" dirty="0">
                <a:solidFill>
                  <a:schemeClr val="tx1"/>
                </a:solidFill>
                <a:cs typeface="Arial" panose="020B0604020202020204" pitchFamily="34" charset="0"/>
              </a:rPr>
              <a:t>.- ¿A QUE SE REFIERE CUANDO SE HABLA DE BASES DE DATOS RELACIONALES?</a:t>
            </a:r>
          </a:p>
          <a:p>
            <a:pPr algn="just"/>
            <a:r>
              <a:rPr lang="es-BO" sz="2200" dirty="0">
                <a:solidFill>
                  <a:schemeClr val="tx1"/>
                </a:solidFill>
                <a:cs typeface="Arial" panose="020B0604020202020204" pitchFamily="34" charset="0"/>
              </a:rPr>
              <a:t>Son aquellas que guardad la información en tabla.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CD9E2DD-0887-464D-B786-0577782CB43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31" y="4269398"/>
            <a:ext cx="3615250" cy="1892251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0835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CC61-19C0-4BF5-9085-78A74299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086"/>
            <a:ext cx="5028028" cy="2392144"/>
          </a:xfrm>
        </p:spPr>
        <p:txBody>
          <a:bodyPr>
            <a:normAutofit/>
          </a:bodyPr>
          <a:lstStyle/>
          <a:p>
            <a:r>
              <a:rPr lang="es-ES" sz="2200" dirty="0">
                <a:latin typeface="+mn-lt"/>
              </a:rPr>
              <a:t>3. ¿Qué es el modelo entidad relación y/o diagrama entidad relación?</a:t>
            </a:r>
            <a:br>
              <a:rPr lang="es-ES" sz="2200" dirty="0">
                <a:latin typeface="+mn-lt"/>
              </a:rPr>
            </a:br>
            <a:br>
              <a:rPr lang="es-ES" sz="2400" dirty="0">
                <a:latin typeface="+mn-lt"/>
              </a:rPr>
            </a:br>
            <a:r>
              <a:rPr lang="es-ES" sz="2200" dirty="0">
                <a:latin typeface="+mn-lt"/>
              </a:rPr>
              <a:t>Es una herramienta para el modelo de datos, la cual facilita la representación de entidades de una base de datos.</a:t>
            </a:r>
            <a:endParaRPr lang="es-BO" sz="2200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EF43F2-9CDC-4BF3-A780-ABAFC0D49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3429000"/>
            <a:ext cx="5695655" cy="2507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4. ¿Cuáles son las figuras que representan a un diagrama entidad relación? </a:t>
            </a:r>
          </a:p>
          <a:p>
            <a:pPr marL="0" indent="0">
              <a:buNone/>
            </a:pPr>
            <a:r>
              <a:rPr lang="es-ES" sz="2400" dirty="0"/>
              <a:t>Explique cada una de ellas.</a:t>
            </a:r>
          </a:p>
          <a:p>
            <a:pPr marL="0" indent="0">
              <a:buNone/>
            </a:pPr>
            <a:r>
              <a:rPr lang="es-BO" sz="2200" dirty="0"/>
              <a:t>Las figuras que representan son:</a:t>
            </a:r>
          </a:p>
          <a:p>
            <a:pPr marL="0" indent="0">
              <a:buNone/>
            </a:pPr>
            <a:r>
              <a:rPr lang="es-BO" sz="2200" dirty="0"/>
              <a:t>Entidad fuerte, entidad débil, atributo, relación, atributo multivaluado y atributo derivado.</a:t>
            </a:r>
          </a:p>
          <a:p>
            <a:pPr marL="0" indent="0">
              <a:buNone/>
            </a:pPr>
            <a:endParaRPr lang="es-BO" sz="2200" dirty="0"/>
          </a:p>
          <a:p>
            <a:pPr>
              <a:buFont typeface="Wingdings" panose="05000000000000000000" pitchFamily="2" charset="2"/>
              <a:buChar char="v"/>
            </a:pPr>
            <a:endParaRPr lang="es-BO" dirty="0"/>
          </a:p>
          <a:p>
            <a:pPr>
              <a:buFont typeface="Wingdings" panose="05000000000000000000" pitchFamily="2" charset="2"/>
              <a:buChar char="v"/>
            </a:pPr>
            <a:endParaRPr lang="es-B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CF9D62-9827-4503-BDD3-37A5037700D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773" y="815927"/>
            <a:ext cx="3957709" cy="1758462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5" name="Imagen 4" descr="Conceptos de un Modelo Entidad-Relación y Ejemplo – MAESTRÍA EN INFORMÁTICA">
            <a:extLst>
              <a:ext uri="{FF2B5EF4-FFF2-40B4-BE49-F238E27FC236}">
                <a16:creationId xmlns:a16="http://schemas.microsoft.com/office/drawing/2014/main" id="{248B3D20-DF1D-457D-B119-BD1474BD8FF6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542" b="18547"/>
          <a:stretch/>
        </p:blipFill>
        <p:spPr bwMode="auto">
          <a:xfrm>
            <a:off x="838200" y="3429000"/>
            <a:ext cx="4591929" cy="2507566"/>
          </a:xfrm>
          <a:prstGeom prst="rect">
            <a:avLst/>
          </a:prstGeom>
          <a:noFill/>
          <a:ln>
            <a:noFill/>
          </a:ln>
          <a:scene3d>
            <a:camera prst="perspectiveFront"/>
            <a:lightRig rig="threePt" dir="t"/>
          </a:scene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786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0012D-EAD8-4E00-8FAA-EDCB37A1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941"/>
            <a:ext cx="3663462" cy="1325563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400" b="1" dirty="0">
                <a:latin typeface="+mn-lt"/>
              </a:rPr>
              <a:t>Entidad fuerte:</a:t>
            </a:r>
            <a:br>
              <a:rPr lang="es-ES" sz="2400" dirty="0">
                <a:latin typeface="+mn-lt"/>
              </a:rPr>
            </a:br>
            <a:r>
              <a:rPr lang="es-ES" sz="2400" dirty="0">
                <a:latin typeface="+mn-lt"/>
              </a:rPr>
              <a:t> Es una entidad independiente en un sistema de información.</a:t>
            </a:r>
            <a:endParaRPr lang="es-BO" sz="2400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D5086-2C20-4D77-9627-5AA01078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5452"/>
            <a:ext cx="3550920" cy="19304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 </a:t>
            </a:r>
            <a:r>
              <a:rPr lang="es-ES" sz="2200" b="1" dirty="0"/>
              <a:t>Entidad débil:</a:t>
            </a:r>
          </a:p>
          <a:p>
            <a:pPr marL="0" indent="0">
              <a:buNone/>
            </a:pPr>
            <a:r>
              <a:rPr lang="es-ES" sz="2200" b="1" dirty="0"/>
              <a:t>    </a:t>
            </a:r>
            <a:r>
              <a:rPr lang="es-ES" sz="2200" dirty="0"/>
              <a:t>Una entidad débil depende      de otra entidad  para    existir en un sistema de información.</a:t>
            </a:r>
            <a:endParaRPr lang="es-B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E82C8D8-56B1-4A63-A20B-040AE517D8CF}"/>
              </a:ext>
            </a:extLst>
          </p:cNvPr>
          <p:cNvSpPr/>
          <p:nvPr/>
        </p:nvSpPr>
        <p:spPr>
          <a:xfrm>
            <a:off x="838200" y="4332849"/>
            <a:ext cx="3080825" cy="159797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200" b="1" dirty="0"/>
              <a:t>Atributo: </a:t>
            </a:r>
          </a:p>
          <a:p>
            <a:r>
              <a:rPr lang="es-ES" sz="2200" dirty="0"/>
              <a:t>Es una característica o propiedad de una entidad en un sistema de información. </a:t>
            </a:r>
            <a:endParaRPr lang="es-BO" sz="2200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EB5B1B70-A7FA-4928-AD09-04FA90E570D9}"/>
              </a:ext>
            </a:extLst>
          </p:cNvPr>
          <p:cNvSpPr/>
          <p:nvPr/>
        </p:nvSpPr>
        <p:spPr>
          <a:xfrm>
            <a:off x="5176911" y="886265"/>
            <a:ext cx="1617784" cy="6611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73765309-22C6-46E1-B9A1-26AB93D5C8A3}"/>
              </a:ext>
            </a:extLst>
          </p:cNvPr>
          <p:cNvSpPr/>
          <p:nvPr/>
        </p:nvSpPr>
        <p:spPr>
          <a:xfrm>
            <a:off x="5176911" y="2686928"/>
            <a:ext cx="1617784" cy="6611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27C8F252-A337-45EC-8A06-00FD5652D937}"/>
              </a:ext>
            </a:extLst>
          </p:cNvPr>
          <p:cNvSpPr/>
          <p:nvPr/>
        </p:nvSpPr>
        <p:spPr>
          <a:xfrm>
            <a:off x="5176911" y="4768948"/>
            <a:ext cx="1617784" cy="6611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181243E-6992-407C-A981-838E5247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262" y="682941"/>
            <a:ext cx="2053882" cy="86450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4D5058C-A98A-4BA6-BD17-EC6265052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136" y="2497014"/>
            <a:ext cx="2383888" cy="106211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BC421BB-C9C5-46DE-B1D7-2D06F7B0F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2976" y="4553900"/>
            <a:ext cx="2123048" cy="11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4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DFD03-D854-443D-B788-39CEB2A4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09" y="554429"/>
            <a:ext cx="3832274" cy="254046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BO" sz="2200" b="1" dirty="0">
                <a:solidFill>
                  <a:srgbClr val="2E2F30"/>
                </a:solidFill>
                <a:latin typeface="Calibri (Cuerpo)"/>
              </a:rPr>
              <a:t>Relación:</a:t>
            </a:r>
            <a:br>
              <a:rPr lang="es-BO" sz="2200" b="1" dirty="0">
                <a:solidFill>
                  <a:srgbClr val="2E2F30"/>
                </a:solidFill>
                <a:latin typeface="Calibri (Cuerpo)"/>
              </a:rPr>
            </a:br>
            <a:r>
              <a:rPr lang="es-ES" sz="2200" dirty="0">
                <a:solidFill>
                  <a:srgbClr val="2E2F30"/>
                </a:solidFill>
                <a:latin typeface="Calibri (Cuerpo)"/>
              </a:rPr>
              <a:t>Una relación representa la asociación entre dos o más entidades en un sistema de información.</a:t>
            </a:r>
            <a:br>
              <a:rPr lang="es-BO" sz="2200" dirty="0">
                <a:solidFill>
                  <a:srgbClr val="2E2F30"/>
                </a:solidFill>
                <a:latin typeface="Calibri (Cuerpo)"/>
              </a:rPr>
            </a:b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8E9177-26E9-4D99-8759-0501C2BD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2" y="2696042"/>
            <a:ext cx="3788898" cy="149242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ES" sz="2400" dirty="0"/>
              <a:t> </a:t>
            </a:r>
            <a:r>
              <a:rPr lang="es-ES" sz="2400" b="1" dirty="0"/>
              <a:t>Atributo multivaluado:</a:t>
            </a:r>
          </a:p>
          <a:p>
            <a:pPr marL="0" indent="0">
              <a:buNone/>
            </a:pPr>
            <a:r>
              <a:rPr lang="es-ES" sz="2200" dirty="0"/>
              <a:t>     Un atributo multivaluado puede tener múltiples valores para una misma entidad en un sistema de información.</a:t>
            </a:r>
            <a:endParaRPr lang="es-BO" sz="22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FEC1522-1115-4858-B83B-44C10703C6FB}"/>
              </a:ext>
            </a:extLst>
          </p:cNvPr>
          <p:cNvSpPr/>
          <p:nvPr/>
        </p:nvSpPr>
        <p:spPr>
          <a:xfrm>
            <a:off x="589085" y="4378570"/>
            <a:ext cx="3788898" cy="168936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200" dirty="0"/>
              <a:t> </a:t>
            </a:r>
            <a:r>
              <a:rPr lang="es-ES" sz="2200" b="1" dirty="0"/>
              <a:t>Atributo derivado:</a:t>
            </a:r>
            <a:endParaRPr lang="es-BO" sz="2200" b="1" dirty="0"/>
          </a:p>
          <a:p>
            <a:r>
              <a:rPr lang="es-ES" sz="2200" dirty="0"/>
              <a:t>Un atributo derivado se calcula o deriva de otros atributos de una entidad en un sistema de información.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D9853029-4946-44B3-97AE-1A150BACB1F7}"/>
              </a:ext>
            </a:extLst>
          </p:cNvPr>
          <p:cNvSpPr/>
          <p:nvPr/>
        </p:nvSpPr>
        <p:spPr>
          <a:xfrm>
            <a:off x="5430129" y="994667"/>
            <a:ext cx="1448973" cy="8299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559FDD-C3CE-4556-8869-7C87D48C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16" y="2996146"/>
            <a:ext cx="1463167" cy="8657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07BB5A-7BB8-45AE-BEA0-8CCB979C6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15" y="4790400"/>
            <a:ext cx="1463167" cy="8657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44069BB-F298-4877-A75F-533E74B70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464" y="731520"/>
            <a:ext cx="2307101" cy="131640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D9F3AFC-4E60-4BEB-A1B5-B35A54A2D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4005" y="2770795"/>
            <a:ext cx="2082018" cy="131640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74A91CD-90A2-432E-8508-FBD5EF723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4005" y="4572000"/>
            <a:ext cx="2082018" cy="131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9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18E53-F38B-407E-AD79-FB865823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71" y="357809"/>
            <a:ext cx="5804452" cy="2620618"/>
          </a:xfrm>
        </p:spPr>
        <p:txBody>
          <a:bodyPr>
            <a:normAutofit fontScale="90000"/>
          </a:bodyPr>
          <a:lstStyle/>
          <a:p>
            <a:br>
              <a:rPr lang="es-ES" sz="2400" b="1" dirty="0">
                <a:latin typeface="+mn-lt"/>
              </a:rPr>
            </a:br>
            <a:br>
              <a:rPr lang="es-ES" sz="2400" b="1" dirty="0">
                <a:latin typeface="+mn-lt"/>
              </a:rPr>
            </a:br>
            <a:br>
              <a:rPr lang="es-ES" sz="2400" b="1" dirty="0">
                <a:latin typeface="+mn-lt"/>
              </a:rPr>
            </a:br>
            <a:br>
              <a:rPr lang="es-ES" sz="2400" b="1" dirty="0">
                <a:latin typeface="+mn-lt"/>
              </a:rPr>
            </a:br>
            <a:r>
              <a:rPr lang="es-ES" sz="2400" b="1" dirty="0">
                <a:latin typeface="+mn-lt"/>
              </a:rPr>
              <a:t>5. ¿Qué es SQL Server y qué es SQL Server Management Studio? </a:t>
            </a:r>
            <a:br>
              <a:rPr lang="es-ES" sz="2400" b="1" dirty="0">
                <a:latin typeface="+mn-lt"/>
              </a:rPr>
            </a:br>
            <a:br>
              <a:rPr lang="es-ES" sz="2400" b="1" dirty="0">
                <a:latin typeface="+mn-lt"/>
              </a:rPr>
            </a:br>
            <a:r>
              <a:rPr lang="es-ES" sz="2200" b="1" dirty="0">
                <a:latin typeface="+mn-lt"/>
              </a:rPr>
              <a:t> -</a:t>
            </a:r>
            <a:r>
              <a:rPr lang="es-ES" sz="2200" dirty="0">
                <a:latin typeface="+mn-lt"/>
              </a:rPr>
              <a:t>SQL Server es una herramienta que ayuda a manejar y trabajar con bases de datos de manera efectiva.</a:t>
            </a:r>
            <a:br>
              <a:rPr lang="es-ES" sz="2200" dirty="0">
                <a:latin typeface="+mn-lt"/>
              </a:rPr>
            </a:br>
            <a:br>
              <a:rPr lang="es-ES" sz="2200" dirty="0">
                <a:latin typeface="+mn-lt"/>
              </a:rPr>
            </a:br>
            <a:r>
              <a:rPr lang="es-ES" sz="2200" b="1" dirty="0">
                <a:latin typeface="+mn-lt"/>
              </a:rPr>
              <a:t>-</a:t>
            </a:r>
            <a:r>
              <a:rPr lang="es-ES" sz="2200" dirty="0">
                <a:latin typeface="+mn-lt"/>
              </a:rPr>
              <a:t>SQL Server Management Studio es una herramienta que te ayuda a gestionar y trabajar con bases de datos en SQL Server de manera más fácil y eficiente.</a:t>
            </a:r>
            <a:br>
              <a:rPr lang="es-ES" sz="2200" b="1" dirty="0">
                <a:latin typeface="+mn-lt"/>
              </a:rPr>
            </a:br>
            <a:br>
              <a:rPr lang="es-ES" dirty="0"/>
            </a:b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E4BED7-8662-4393-9A95-50530D726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81" y="3666773"/>
            <a:ext cx="4994032" cy="2449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6. ¿Cómo se crea una base de datos?</a:t>
            </a:r>
          </a:p>
          <a:p>
            <a:pPr marL="0" indent="0">
              <a:buNone/>
            </a:pPr>
            <a:r>
              <a:rPr lang="es-BO" sz="2200" dirty="0"/>
              <a:t>Primeramente hacemos clic con el mouse a “New Query”, eso nos permitirá escribir cada una de nuestras instrucciones  en una hoja en blanco que aparecerá.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0E179A-4C78-4B85-BC1A-BE5C400FE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697" y="1029943"/>
            <a:ext cx="2849216" cy="14879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13C6F5E-A602-46DF-A9B6-0B758EC6D82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24" y="3379033"/>
            <a:ext cx="4744276" cy="2449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345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18E53-F38B-407E-AD79-FB865823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71" y="357809"/>
            <a:ext cx="5804452" cy="2620618"/>
          </a:xfrm>
        </p:spPr>
        <p:txBody>
          <a:bodyPr>
            <a:normAutofit/>
          </a:bodyPr>
          <a:lstStyle/>
          <a:p>
            <a:br>
              <a:rPr lang="es-ES" sz="2400" b="1" dirty="0">
                <a:latin typeface="+mn-lt"/>
              </a:rPr>
            </a:br>
            <a:br>
              <a:rPr lang="es-ES" sz="2400" b="1" dirty="0">
                <a:latin typeface="+mn-lt"/>
              </a:rPr>
            </a:br>
            <a:br>
              <a:rPr lang="es-ES" sz="2400" b="1" dirty="0">
                <a:latin typeface="+mn-lt"/>
              </a:rPr>
            </a:br>
            <a:br>
              <a:rPr lang="es-ES" sz="2400" b="1" dirty="0">
                <a:latin typeface="+mn-lt"/>
              </a:rPr>
            </a:br>
            <a:br>
              <a:rPr lang="es-ES" dirty="0"/>
            </a:b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E4BED7-8662-4393-9A95-50530D726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81" y="3879574"/>
            <a:ext cx="4994032" cy="2107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Como tercer paso, después de haber escrito "CREATE DATABASE MEJORASME" en la hoja en blanco, puedes hacer clic derecho en el código y seleccionar "Ejecutar" o "Ejecutar selección" para ejecutar el comando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4E777A-4062-47E5-ABD9-23A61C9DD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553" y="680466"/>
            <a:ext cx="4524251" cy="24490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FEFA23-BFF0-4CE6-939B-1A7FE5312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553" y="3429000"/>
            <a:ext cx="4524251" cy="268679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5D1763D-8F84-41F4-A78A-3F0710ED69FE}"/>
              </a:ext>
            </a:extLst>
          </p:cNvPr>
          <p:cNvSpPr txBox="1"/>
          <p:nvPr/>
        </p:nvSpPr>
        <p:spPr>
          <a:xfrm>
            <a:off x="829281" y="935482"/>
            <a:ext cx="48090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rgbClr val="2E2F30"/>
                </a:solidFill>
                <a:effectLst/>
                <a:latin typeface="Inter"/>
              </a:rPr>
              <a:t>Como segundo paso en la hoja en blanco, ponemos "CREATE DATABASE" seguido del nombre que deseamos darle a nuestra base de datos.</a:t>
            </a:r>
            <a:endParaRPr lang="es-BO" sz="2200" dirty="0"/>
          </a:p>
        </p:txBody>
      </p:sp>
    </p:spTree>
    <p:extLst>
      <p:ext uri="{BB962C8B-B14F-4D97-AF65-F5344CB8AC3E}">
        <p14:creationId xmlns:p14="http://schemas.microsoft.com/office/powerpoint/2010/main" val="251641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18E53-F38B-407E-AD79-FB865823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71" y="357809"/>
            <a:ext cx="5804452" cy="2620618"/>
          </a:xfrm>
        </p:spPr>
        <p:txBody>
          <a:bodyPr>
            <a:normAutofit/>
          </a:bodyPr>
          <a:lstStyle/>
          <a:p>
            <a:br>
              <a:rPr lang="es-ES" dirty="0"/>
            </a:b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E4BED7-8662-4393-9A95-50530D726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368" y="2655061"/>
            <a:ext cx="4994032" cy="2449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COMO CUERTO PASO HACEMOS CLIC CON EL MOUSE EN “Databases” y como podemos observar  ya se creo nuestra BASE DE  DATOS</a:t>
            </a:r>
            <a:endParaRPr lang="es-BO" sz="2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467A21-0E7D-47E1-A90E-70D0636C2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259" y="357809"/>
            <a:ext cx="25717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6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18E53-F38B-407E-AD79-FB865823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1252" cy="2665942"/>
          </a:xfrm>
        </p:spPr>
        <p:txBody>
          <a:bodyPr>
            <a:normAutofit/>
          </a:bodyPr>
          <a:lstStyle/>
          <a:p>
            <a:pPr algn="ctr"/>
            <a:r>
              <a:rPr lang="es-ES" sz="2200" b="1" dirty="0">
                <a:latin typeface="+mn-lt"/>
              </a:rPr>
              <a:t>7. ¿Para qué sirve el comando USE?</a:t>
            </a:r>
            <a:br>
              <a:rPr lang="es-ES" sz="2200" dirty="0">
                <a:latin typeface="+mn-lt"/>
              </a:rPr>
            </a:br>
            <a:r>
              <a:rPr lang="es-ES" sz="2200" dirty="0">
                <a:latin typeface="+mn-lt"/>
              </a:rPr>
              <a:t>se utiliza para designar una base externa como base de datos actual, en otras palabras, la base a la cual se dirigirán las próximas consultas SQL en el proceso actual.</a:t>
            </a:r>
            <a:endParaRPr lang="es-BO" sz="2200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E4BED7-8662-4393-9A95-50530D726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225" y="3428999"/>
            <a:ext cx="4549726" cy="2574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200" b="1" dirty="0"/>
              <a:t>8. Crear una tabla cualquiera con 3 columnas y su primary key</a:t>
            </a:r>
          </a:p>
          <a:p>
            <a:pPr marL="0" indent="0" algn="ctr">
              <a:buNone/>
            </a:pPr>
            <a:r>
              <a:rPr lang="es-ES" sz="2200" b="1" dirty="0"/>
              <a:t>PRIMARY KEY: </a:t>
            </a:r>
            <a:r>
              <a:rPr lang="es-ES" sz="2200" dirty="0"/>
              <a:t>Es una columna o una combinación de columnas en una tabla de base de datos relacional que identifica de forma única cada registro de la tabla.</a:t>
            </a:r>
            <a:endParaRPr lang="es-BO" sz="2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7F19B33-877F-4C53-8DBB-284431E4E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44" y="3429000"/>
            <a:ext cx="4002156" cy="229593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8064331-0C24-4C71-9B3C-7305FD0D1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322" y="742122"/>
            <a:ext cx="389613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09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671</Words>
  <Application>Microsoft Office PowerPoint</Application>
  <PresentationFormat>Panorámica</PresentationFormat>
  <Paragraphs>42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(Cuerpo)</vt:lpstr>
      <vt:lpstr>Calibri Light</vt:lpstr>
      <vt:lpstr>Inter</vt:lpstr>
      <vt:lpstr>Poppins</vt:lpstr>
      <vt:lpstr>Wingdings</vt:lpstr>
      <vt:lpstr>Tema de Office</vt:lpstr>
      <vt:lpstr>EVALUACIÓN PROCESUAL  HITO 2 BASE DE DATOS I</vt:lpstr>
      <vt:lpstr>INTRODUCION A BASE DE DATOS </vt:lpstr>
      <vt:lpstr>3. ¿Qué es el modelo entidad relación y/o diagrama entidad relación?  Es una herramienta para el modelo de datos, la cual facilita la representación de entidades de una base de datos.</vt:lpstr>
      <vt:lpstr>Entidad fuerte:  Es una entidad independiente en un sistema de información.</vt:lpstr>
      <vt:lpstr>Relación: Una relación representa la asociación entre dos o más entidades en un sistema de información. </vt:lpstr>
      <vt:lpstr>    5. ¿Qué es SQL Server y qué es SQL Server Management Studio?    -SQL Server es una herramienta que ayuda a manejar y trabajar con bases de datos de manera efectiva.  -SQL Server Management Studio es una herramienta que te ayuda a gestionar y trabajar con bases de datos en SQL Server de manera más fácil y eficiente.  </vt:lpstr>
      <vt:lpstr>     </vt:lpstr>
      <vt:lpstr> </vt:lpstr>
      <vt:lpstr>7. ¿Para qué sirve el comando USE? se utiliza para designar una base externa como base de datos actual, en otras palabras, la base a la cual se dirigirán las próximas consultas SQL en el proceso actual.</vt:lpstr>
      <vt:lpstr>9. Insertar 3 registros a la tabla creada anteriormente. INSERT INTO: Se utiliza para agregar nuevos registros a una tabla en una base de datos. Permite especificar los valores que se desean insertar en las columnas correspondientes.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Santos</dc:creator>
  <cp:lastModifiedBy>Santos</cp:lastModifiedBy>
  <cp:revision>45</cp:revision>
  <dcterms:created xsi:type="dcterms:W3CDTF">2023-09-12T22:15:54Z</dcterms:created>
  <dcterms:modified xsi:type="dcterms:W3CDTF">2023-09-13T23:20:51Z</dcterms:modified>
</cp:coreProperties>
</file>