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5.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6.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7.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8.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9.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10.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11.xml" ContentType="application/vnd.openxmlformats-officedocument.presentationml.tags+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12.xml" ContentType="application/vnd.openxmlformats-officedocument.presentationml.tags+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79"/>
  </p:notesMasterIdLst>
  <p:sldIdLst>
    <p:sldId id="513" r:id="rId2"/>
    <p:sldId id="1207" r:id="rId3"/>
    <p:sldId id="1335" r:id="rId4"/>
    <p:sldId id="1206" r:id="rId5"/>
    <p:sldId id="1208" r:id="rId6"/>
    <p:sldId id="1340" r:id="rId7"/>
    <p:sldId id="1341" r:id="rId8"/>
    <p:sldId id="1342" r:id="rId9"/>
    <p:sldId id="1343" r:id="rId10"/>
    <p:sldId id="1333" r:id="rId11"/>
    <p:sldId id="1345" r:id="rId12"/>
    <p:sldId id="1346" r:id="rId13"/>
    <p:sldId id="1347" r:id="rId14"/>
    <p:sldId id="1348" r:id="rId15"/>
    <p:sldId id="1349" r:id="rId16"/>
    <p:sldId id="1350" r:id="rId17"/>
    <p:sldId id="1351" r:id="rId18"/>
    <p:sldId id="1352" r:id="rId19"/>
    <p:sldId id="1353" r:id="rId20"/>
    <p:sldId id="1354" r:id="rId21"/>
    <p:sldId id="1355" r:id="rId22"/>
    <p:sldId id="1356" r:id="rId23"/>
    <p:sldId id="1358" r:id="rId24"/>
    <p:sldId id="1357" r:id="rId25"/>
    <p:sldId id="1359" r:id="rId26"/>
    <p:sldId id="1360" r:id="rId27"/>
    <p:sldId id="1361" r:id="rId28"/>
    <p:sldId id="1362" r:id="rId29"/>
    <p:sldId id="1363" r:id="rId30"/>
    <p:sldId id="1364" r:id="rId31"/>
    <p:sldId id="1365" r:id="rId32"/>
    <p:sldId id="1366" r:id="rId33"/>
    <p:sldId id="1367" r:id="rId34"/>
    <p:sldId id="1368" r:id="rId35"/>
    <p:sldId id="1369" r:id="rId36"/>
    <p:sldId id="1370" r:id="rId37"/>
    <p:sldId id="1371" r:id="rId38"/>
    <p:sldId id="1372" r:id="rId39"/>
    <p:sldId id="1373" r:id="rId40"/>
    <p:sldId id="1374" r:id="rId41"/>
    <p:sldId id="1375" r:id="rId42"/>
    <p:sldId id="1376" r:id="rId43"/>
    <p:sldId id="1377" r:id="rId44"/>
    <p:sldId id="1381" r:id="rId45"/>
    <p:sldId id="1382" r:id="rId46"/>
    <p:sldId id="1383" r:id="rId47"/>
    <p:sldId id="1378" r:id="rId48"/>
    <p:sldId id="1384" r:id="rId49"/>
    <p:sldId id="1385" r:id="rId50"/>
    <p:sldId id="1379" r:id="rId51"/>
    <p:sldId id="1386" r:id="rId52"/>
    <p:sldId id="1388" r:id="rId53"/>
    <p:sldId id="1387" r:id="rId54"/>
    <p:sldId id="1389" r:id="rId55"/>
    <p:sldId id="1390" r:id="rId56"/>
    <p:sldId id="1391" r:id="rId57"/>
    <p:sldId id="1392" r:id="rId58"/>
    <p:sldId id="1393" r:id="rId59"/>
    <p:sldId id="1394" r:id="rId60"/>
    <p:sldId id="1395" r:id="rId61"/>
    <p:sldId id="1380" r:id="rId62"/>
    <p:sldId id="1396" r:id="rId63"/>
    <p:sldId id="1397" r:id="rId64"/>
    <p:sldId id="1398" r:id="rId65"/>
    <p:sldId id="1399" r:id="rId66"/>
    <p:sldId id="1254" r:id="rId67"/>
    <p:sldId id="1250" r:id="rId68"/>
    <p:sldId id="1337" r:id="rId69"/>
    <p:sldId id="1338" r:id="rId70"/>
    <p:sldId id="1339" r:id="rId71"/>
    <p:sldId id="1251" r:id="rId72"/>
    <p:sldId id="1336" r:id="rId73"/>
    <p:sldId id="1252" r:id="rId74"/>
    <p:sldId id="1400" r:id="rId75"/>
    <p:sldId id="1401" r:id="rId76"/>
    <p:sldId id="1402" r:id="rId77"/>
    <p:sldId id="1253" r:id="rId78"/>
  </p:sldIdLst>
  <p:sldSz cx="9144000" cy="5143500" type="screen16x9"/>
  <p:notesSz cx="6858000" cy="9144000"/>
  <p:custDataLst>
    <p:tags r:id="rId8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7" name="Jane Gibbons -X (jagibbon - UNICON INC at Cisco)" initials="JG-(-UIaC" lastIdx="3" clrIdx="7">
    <p:extLst>
      <p:ext uri="{19B8F6BF-5375-455C-9EA6-DF929625EA0E}">
        <p15:presenceInfo xmlns:p15="http://schemas.microsoft.com/office/powerpoint/2012/main" userId="S::jagibbon@cisco.com::6c22a3d5-1ec6-41bb-bccc-597d33cd3bb7" providerId="AD"/>
      </p:ext>
    </p:extLst>
  </p:cmAuthor>
  <p:cmAuthor id="1" name="Jane Gibbons -X (jagibbon - DEL ORO CONSULTING INC at Cisco)" initials="JG-(-DOCIaC" lastIdx="28" clrIdx="1"/>
  <p:cmAuthor id="8" name="Information Technology Education" initials="ITE" lastIdx="3" clrIdx="8">
    <p:extLst>
      <p:ext uri="{19B8F6BF-5375-455C-9EA6-DF929625EA0E}">
        <p15:presenceInfo xmlns:p15="http://schemas.microsoft.com/office/powerpoint/2012/main" userId="Information Technology Education" providerId="None"/>
      </p:ext>
    </p:extLst>
  </p:cmAuthor>
  <p:cmAuthor id="2" name="Bob Vachon" initials="BV" lastIdx="24" clrIdx="2"/>
  <p:cmAuthor id="3" name="Sue Livingston -X (suliving - UNICON INC at Cisco)" initials="SL-(-UIaC" lastIdx="16" clrIdx="3"/>
  <p:cmAuthor id="4" name="jagibbon" initials="jmg" lastIdx="8" clrIdx="4"/>
  <p:cmAuthor id="5" name="Stephanie Harvey" initials="SH" lastIdx="2" clrIdx="5">
    <p:extLst>
      <p:ext uri="{19B8F6BF-5375-455C-9EA6-DF929625EA0E}">
        <p15:presenceInfo xmlns:p15="http://schemas.microsoft.com/office/powerpoint/2012/main" userId="Stephanie Harvey" providerId="None"/>
      </p:ext>
    </p:extLst>
  </p:cmAuthor>
  <p:cmAuthor id="6" name="Stiles, Steve" initials="SS" lastIdx="7" clrIdx="6">
    <p:extLst>
      <p:ext uri="{19B8F6BF-5375-455C-9EA6-DF929625EA0E}">
        <p15:presenceInfo xmlns:p15="http://schemas.microsoft.com/office/powerpoint/2012/main" userId="S-1-5-21-2000478354-179605362-1606980848-19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E8C3"/>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70" autoAdjust="0"/>
    <p:restoredTop sz="86657" autoAdjust="0"/>
  </p:normalViewPr>
  <p:slideViewPr>
    <p:cSldViewPr snapToGrid="0" showGuides="1">
      <p:cViewPr>
        <p:scale>
          <a:sx n="136" d="100"/>
          <a:sy n="136" d="100"/>
        </p:scale>
        <p:origin x="115" y="20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gs" Target="tags/tag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6/7/2024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780514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255468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1350576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446317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795960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503454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488211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756686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391811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706348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3521304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43954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951025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0940878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2151321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756674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0625049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0997632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7896710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2361392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099956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23667449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4356768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542167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2347596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4815495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1388988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8743988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306338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846711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8810171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4266972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40903462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6933221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8025379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3455675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1123767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6966818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20851422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38057707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33284754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266693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77648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31283265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168973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20521980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5675909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8838680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24098590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14637336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17650698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16894663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1989855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19996130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6167905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32674846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33171203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63</a:t>
            </a:fld>
            <a:endParaRPr lang="en-US" dirty="0"/>
          </a:p>
        </p:txBody>
      </p:sp>
    </p:spTree>
    <p:extLst>
      <p:ext uri="{BB962C8B-B14F-4D97-AF65-F5344CB8AC3E}">
        <p14:creationId xmlns:p14="http://schemas.microsoft.com/office/powerpoint/2010/main" val="425585511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18632405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40348677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66</a:t>
            </a:fld>
            <a:endParaRPr lang="en-US" dirty="0"/>
          </a:p>
        </p:txBody>
      </p:sp>
    </p:spTree>
    <p:extLst>
      <p:ext uri="{BB962C8B-B14F-4D97-AF65-F5344CB8AC3E}">
        <p14:creationId xmlns:p14="http://schemas.microsoft.com/office/powerpoint/2010/main" val="40903462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67</a:t>
            </a:fld>
            <a:endParaRPr lang="en-US" dirty="0"/>
          </a:p>
        </p:txBody>
      </p:sp>
    </p:spTree>
    <p:extLst>
      <p:ext uri="{BB962C8B-B14F-4D97-AF65-F5344CB8AC3E}">
        <p14:creationId xmlns:p14="http://schemas.microsoft.com/office/powerpoint/2010/main" val="229887506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68</a:t>
            </a:fld>
            <a:endParaRPr lang="en-US" dirty="0"/>
          </a:p>
        </p:txBody>
      </p:sp>
    </p:spTree>
    <p:extLst>
      <p:ext uri="{BB962C8B-B14F-4D97-AF65-F5344CB8AC3E}">
        <p14:creationId xmlns:p14="http://schemas.microsoft.com/office/powerpoint/2010/main" val="197996841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69</a:t>
            </a:fld>
            <a:endParaRPr lang="en-US" dirty="0"/>
          </a:p>
        </p:txBody>
      </p:sp>
    </p:spTree>
    <p:extLst>
      <p:ext uri="{BB962C8B-B14F-4D97-AF65-F5344CB8AC3E}">
        <p14:creationId xmlns:p14="http://schemas.microsoft.com/office/powerpoint/2010/main" val="960452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3110202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70</a:t>
            </a:fld>
            <a:endParaRPr lang="en-US" dirty="0"/>
          </a:p>
        </p:txBody>
      </p:sp>
    </p:spTree>
    <p:extLst>
      <p:ext uri="{BB962C8B-B14F-4D97-AF65-F5344CB8AC3E}">
        <p14:creationId xmlns:p14="http://schemas.microsoft.com/office/powerpoint/2010/main" val="152154700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71</a:t>
            </a:fld>
            <a:endParaRPr lang="en-US" dirty="0"/>
          </a:p>
        </p:txBody>
      </p:sp>
    </p:spTree>
    <p:extLst>
      <p:ext uri="{BB962C8B-B14F-4D97-AF65-F5344CB8AC3E}">
        <p14:creationId xmlns:p14="http://schemas.microsoft.com/office/powerpoint/2010/main" val="359832207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72</a:t>
            </a:fld>
            <a:endParaRPr lang="en-US" dirty="0"/>
          </a:p>
        </p:txBody>
      </p:sp>
    </p:spTree>
    <p:extLst>
      <p:ext uri="{BB962C8B-B14F-4D97-AF65-F5344CB8AC3E}">
        <p14:creationId xmlns:p14="http://schemas.microsoft.com/office/powerpoint/2010/main" val="95347335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73</a:t>
            </a:fld>
            <a:endParaRPr lang="en-US" dirty="0"/>
          </a:p>
        </p:txBody>
      </p:sp>
    </p:spTree>
    <p:extLst>
      <p:ext uri="{BB962C8B-B14F-4D97-AF65-F5344CB8AC3E}">
        <p14:creationId xmlns:p14="http://schemas.microsoft.com/office/powerpoint/2010/main" val="116696795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74</a:t>
            </a:fld>
            <a:endParaRPr lang="en-US" dirty="0"/>
          </a:p>
        </p:txBody>
      </p:sp>
    </p:spTree>
    <p:extLst>
      <p:ext uri="{BB962C8B-B14F-4D97-AF65-F5344CB8AC3E}">
        <p14:creationId xmlns:p14="http://schemas.microsoft.com/office/powerpoint/2010/main" val="220014280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75</a:t>
            </a:fld>
            <a:endParaRPr lang="en-US" dirty="0"/>
          </a:p>
        </p:txBody>
      </p:sp>
    </p:spTree>
    <p:extLst>
      <p:ext uri="{BB962C8B-B14F-4D97-AF65-F5344CB8AC3E}">
        <p14:creationId xmlns:p14="http://schemas.microsoft.com/office/powerpoint/2010/main" val="64282763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76</a:t>
            </a:fld>
            <a:endParaRPr lang="en-US" dirty="0"/>
          </a:p>
        </p:txBody>
      </p:sp>
    </p:spTree>
    <p:extLst>
      <p:ext uri="{BB962C8B-B14F-4D97-AF65-F5344CB8AC3E}">
        <p14:creationId xmlns:p14="http://schemas.microsoft.com/office/powerpoint/2010/main" val="13749224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77</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306732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7458613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3.xml"/><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6.xml"/><Relationship Id="rId1" Type="http://schemas.openxmlformats.org/officeDocument/2006/relationships/slideLayout" Target="../slideLayouts/slideLayout5.xml"/><Relationship Id="rId5" Type="http://schemas.openxmlformats.org/officeDocument/2006/relationships/image" Target="../media/image42.png"/><Relationship Id="rId4" Type="http://schemas.openxmlformats.org/officeDocument/2006/relationships/image" Target="../media/image41.png"/></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7.xml"/><Relationship Id="rId1" Type="http://schemas.openxmlformats.org/officeDocument/2006/relationships/slideLayout" Target="../slideLayouts/slideLayout5.xml"/><Relationship Id="rId5" Type="http://schemas.openxmlformats.org/officeDocument/2006/relationships/image" Target="../media/image42.png"/><Relationship Id="rId4" Type="http://schemas.openxmlformats.org/officeDocument/2006/relationships/image" Target="../media/image41.png"/></Relationships>
</file>

<file path=ppt/slides/_rels/slide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6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2.xml"/><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3.xml"/><Relationship Id="rId1" Type="http://schemas.openxmlformats.org/officeDocument/2006/relationships/slideLayout" Target="../slideLayouts/slideLayout5.xml"/><Relationship Id="rId5" Type="http://schemas.openxmlformats.org/officeDocument/2006/relationships/image" Target="../media/image47.png"/><Relationship Id="rId4" Type="http://schemas.openxmlformats.org/officeDocument/2006/relationships/image" Target="../media/image46.png"/></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4.xml"/><Relationship Id="rId1" Type="http://schemas.openxmlformats.org/officeDocument/2006/relationships/slideLayout" Target="../slideLayouts/slideLayout5.xml"/><Relationship Id="rId4" Type="http://schemas.openxmlformats.org/officeDocument/2006/relationships/image" Target="../media/image49.png"/></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5.xml"/><Relationship Id="rId1" Type="http://schemas.openxmlformats.org/officeDocument/2006/relationships/slideLayout" Target="../slideLayouts/slideLayout5.xml"/><Relationship Id="rId4" Type="http://schemas.openxmlformats.org/officeDocument/2006/relationships/image" Target="../media/image51.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0.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785413" cy="1666626"/>
          </a:xfrm>
        </p:spPr>
        <p:txBody>
          <a:bodyPr/>
          <a:lstStyle/>
          <a:p>
            <a:r>
              <a:rPr lang="en-US" dirty="0">
                <a:solidFill>
                  <a:schemeClr val="accent5">
                    <a:lumMod val="40000"/>
                    <a:lumOff val="60000"/>
                  </a:schemeClr>
                </a:solidFill>
              </a:rPr>
              <a:t>Chapter 1: IPv4/IPv6 Addressing and Routing Review</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2730903" cy="902174"/>
          </a:xfrm>
        </p:spPr>
        <p:txBody>
          <a:bodyPr/>
          <a:lstStyle/>
          <a:p>
            <a:r>
              <a:rPr lang="en-US" dirty="0">
                <a:solidFill>
                  <a:schemeClr val="accent5">
                    <a:lumMod val="40000"/>
                    <a:lumOff val="60000"/>
                  </a:schemeClr>
                </a:solidFill>
              </a:rPr>
              <a:t>CCNP Enterprise: Advanced Routing</a:t>
            </a:r>
            <a:endParaRPr lang="en-US" dirty="0"/>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37844" y="252411"/>
            <a:ext cx="7598042" cy="1351755"/>
          </a:xfrm>
        </p:spPr>
        <p:txBody>
          <a:bodyPr/>
          <a:lstStyle/>
          <a:p>
            <a:r>
              <a:rPr lang="en-US" sz="4800" dirty="0">
                <a:solidFill>
                  <a:schemeClr val="accent5">
                    <a:lumMod val="40000"/>
                    <a:lumOff val="60000"/>
                  </a:schemeClr>
                </a:solidFill>
              </a:rPr>
              <a:t>DHCP for IPv4</a:t>
            </a:r>
            <a:endParaRPr lang="en-US" dirty="0">
              <a:solidFill>
                <a:schemeClr val="accent5">
                  <a:lumMod val="40000"/>
                  <a:lumOff val="60000"/>
                </a:schemeClr>
              </a:solidFill>
            </a:endParaRPr>
          </a:p>
        </p:txBody>
      </p:sp>
      <p:sp>
        <p:nvSpPr>
          <p:cNvPr id="4" name="TextBox 3">
            <a:extLst>
              <a:ext uri="{FF2B5EF4-FFF2-40B4-BE49-F238E27FC236}">
                <a16:creationId xmlns:a16="http://schemas.microsoft.com/office/drawing/2014/main" id="{E2BFA70F-DC0C-41D5-868E-C8FBC661D58F}"/>
              </a:ext>
            </a:extLst>
          </p:cNvPr>
          <p:cNvSpPr txBox="1"/>
          <p:nvPr/>
        </p:nvSpPr>
        <p:spPr>
          <a:xfrm>
            <a:off x="433084" y="1715712"/>
            <a:ext cx="8277832" cy="1569660"/>
          </a:xfrm>
          <a:prstGeom prst="rect">
            <a:avLst/>
          </a:prstGeom>
          <a:noFill/>
        </p:spPr>
        <p:txBody>
          <a:bodyPr wrap="square" rtlCol="0">
            <a:spAutoFit/>
          </a:bodyPr>
          <a:lstStyle/>
          <a:p>
            <a:pPr marL="285750" indent="-285750">
              <a:buFont typeface="Arial" panose="020B0604020202020204" pitchFamily="34" charset="0"/>
              <a:buChar char="•"/>
            </a:pPr>
            <a:r>
              <a:rPr lang="es-ES" sz="1600" dirty="0">
                <a:solidFill>
                  <a:schemeClr val="accent5">
                    <a:lumMod val="40000"/>
                    <a:lumOff val="60000"/>
                  </a:schemeClr>
                </a:solidFill>
              </a:rPr>
              <a:t>El Protocolo de configuración dinámica de host (DHCP) se usa comúnmente para asignar información de dirección IPv4 a un host de red. </a:t>
            </a:r>
          </a:p>
          <a:p>
            <a:pPr marL="285750" indent="-285750">
              <a:buFont typeface="Arial" panose="020B0604020202020204" pitchFamily="34" charset="0"/>
              <a:buChar char="•"/>
            </a:pPr>
            <a:endParaRPr lang="es-ES" sz="1600" dirty="0">
              <a:solidFill>
                <a:schemeClr val="accent5">
                  <a:lumMod val="40000"/>
                  <a:lumOff val="60000"/>
                </a:schemeClr>
              </a:solidFill>
            </a:endParaRPr>
          </a:p>
          <a:p>
            <a:pPr marL="285750" indent="-285750">
              <a:buFont typeface="Arial" panose="020B0604020202020204" pitchFamily="34" charset="0"/>
              <a:buChar char="•"/>
            </a:pPr>
            <a:r>
              <a:rPr lang="es-ES" sz="1600" dirty="0">
                <a:solidFill>
                  <a:schemeClr val="accent5">
                    <a:lumMod val="40000"/>
                    <a:lumOff val="60000"/>
                  </a:schemeClr>
                </a:solidFill>
              </a:rPr>
              <a:t>DHCP permite a un cliente DHCP obtener una dirección IP, una máscara de subred, una dirección IP de puerta de enlace predeterminada, una dirección IP del servidor DNS y otros tipos de información de direcciones IP de un servidor DHCP.</a:t>
            </a:r>
            <a:endParaRPr lang="en-US" sz="1600"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96133007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6365081" cy="731837"/>
          </a:xfrm>
        </p:spPr>
        <p:txBody>
          <a:bodyPr/>
          <a:lstStyle/>
          <a:p>
            <a:r>
              <a:rPr lang="en-US" sz="1600" dirty="0">
                <a:solidFill>
                  <a:schemeClr val="accent4">
                    <a:lumMod val="75000"/>
                  </a:schemeClr>
                </a:solidFill>
              </a:rPr>
              <a:t>DHCPv4 for IPv4</a:t>
            </a:r>
            <a:br>
              <a:rPr lang="en-US" dirty="0">
                <a:solidFill>
                  <a:schemeClr val="accent4">
                    <a:lumMod val="75000"/>
                  </a:schemeClr>
                </a:solidFill>
              </a:rPr>
            </a:br>
            <a:r>
              <a:rPr lang="en-US" sz="2400" dirty="0">
                <a:solidFill>
                  <a:schemeClr val="accent4">
                    <a:lumMod val="75000"/>
                  </a:schemeClr>
                </a:solidFill>
              </a:rPr>
              <a:t>Reviewing DHCP Operations</a:t>
            </a:r>
          </a:p>
        </p:txBody>
      </p:sp>
      <p:sp>
        <p:nvSpPr>
          <p:cNvPr id="2" name="Rectangle 1">
            <a:extLst>
              <a:ext uri="{FF2B5EF4-FFF2-40B4-BE49-F238E27FC236}">
                <a16:creationId xmlns:a16="http://schemas.microsoft.com/office/drawing/2014/main" id="{09FF4F5D-70B8-4224-91F2-4D3C5F190FF9}"/>
              </a:ext>
            </a:extLst>
          </p:cNvPr>
          <p:cNvSpPr/>
          <p:nvPr/>
        </p:nvSpPr>
        <p:spPr>
          <a:xfrm>
            <a:off x="121443" y="731837"/>
            <a:ext cx="8672513" cy="1077218"/>
          </a:xfrm>
          <a:prstGeom prst="rect">
            <a:avLst/>
          </a:prstGeom>
        </p:spPr>
        <p:txBody>
          <a:bodyPr wrap="square">
            <a:spAutoFit/>
          </a:bodyPr>
          <a:lstStyle/>
          <a:p>
            <a:endParaRPr lang="en-US" sz="1600" dirty="0"/>
          </a:p>
          <a:p>
            <a:r>
              <a:rPr lang="es-ES" sz="1600" dirty="0"/>
              <a:t>La Figura 1-4 ilustra el intercambio de mensajes (proceso de descubrimiento, oferta, solicitud y reconocimiento [DORA]) que se produce cuando un cliente DHCP obtiene información de dirección IP de un servidor DHCP.</a:t>
            </a:r>
            <a:endParaRPr lang="en-US" sz="1600" dirty="0"/>
          </a:p>
        </p:txBody>
      </p:sp>
      <p:pic>
        <p:nvPicPr>
          <p:cNvPr id="4" name="Picture 3">
            <a:extLst>
              <a:ext uri="{FF2B5EF4-FFF2-40B4-BE49-F238E27FC236}">
                <a16:creationId xmlns:a16="http://schemas.microsoft.com/office/drawing/2014/main" id="{A3E1BA62-8E66-4476-8E07-B4115C88C3EC}"/>
              </a:ext>
            </a:extLst>
          </p:cNvPr>
          <p:cNvPicPr>
            <a:picLocks noChangeAspect="1"/>
          </p:cNvPicPr>
          <p:nvPr/>
        </p:nvPicPr>
        <p:blipFill>
          <a:blip r:embed="rId3"/>
          <a:srcRect/>
          <a:stretch/>
        </p:blipFill>
        <p:spPr>
          <a:xfrm>
            <a:off x="1844489" y="1864519"/>
            <a:ext cx="4791272" cy="2750344"/>
          </a:xfrm>
          <a:prstGeom prst="rect">
            <a:avLst/>
          </a:prstGeom>
        </p:spPr>
      </p:pic>
    </p:spTree>
    <p:extLst>
      <p:ext uri="{BB962C8B-B14F-4D97-AF65-F5344CB8AC3E}">
        <p14:creationId xmlns:p14="http://schemas.microsoft.com/office/powerpoint/2010/main" val="146141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6365081" cy="731837"/>
          </a:xfrm>
        </p:spPr>
        <p:txBody>
          <a:bodyPr/>
          <a:lstStyle/>
          <a:p>
            <a:r>
              <a:rPr lang="en-US" sz="1600" dirty="0">
                <a:solidFill>
                  <a:schemeClr val="accent4">
                    <a:lumMod val="75000"/>
                  </a:schemeClr>
                </a:solidFill>
              </a:rPr>
              <a:t>DHCPv4 for IPv4</a:t>
            </a:r>
            <a:br>
              <a:rPr lang="en-US" dirty="0">
                <a:solidFill>
                  <a:schemeClr val="accent4">
                    <a:lumMod val="75000"/>
                  </a:schemeClr>
                </a:solidFill>
              </a:rPr>
            </a:br>
            <a:r>
              <a:rPr lang="en-US" sz="2400" dirty="0">
                <a:solidFill>
                  <a:schemeClr val="accent4">
                    <a:lumMod val="75000"/>
                  </a:schemeClr>
                </a:solidFill>
              </a:rPr>
              <a:t>DHCP DORA Process</a:t>
            </a:r>
          </a:p>
        </p:txBody>
      </p:sp>
      <p:sp>
        <p:nvSpPr>
          <p:cNvPr id="2" name="Rectangle 1">
            <a:extLst>
              <a:ext uri="{FF2B5EF4-FFF2-40B4-BE49-F238E27FC236}">
                <a16:creationId xmlns:a16="http://schemas.microsoft.com/office/drawing/2014/main" id="{09FF4F5D-70B8-4224-91F2-4D3C5F190FF9}"/>
              </a:ext>
            </a:extLst>
          </p:cNvPr>
          <p:cNvSpPr/>
          <p:nvPr/>
        </p:nvSpPr>
        <p:spPr>
          <a:xfrm>
            <a:off x="121443" y="625248"/>
            <a:ext cx="8901114" cy="4185761"/>
          </a:xfrm>
          <a:prstGeom prst="rect">
            <a:avLst/>
          </a:prstGeom>
        </p:spPr>
        <p:txBody>
          <a:bodyPr wrap="square">
            <a:spAutoFit/>
          </a:bodyPr>
          <a:lstStyle/>
          <a:p>
            <a:r>
              <a:rPr lang="es-ES" sz="1400" b="1" dirty="0"/>
              <a:t>Paso 1. </a:t>
            </a:r>
            <a:r>
              <a:rPr lang="es-ES" sz="1400" dirty="0"/>
              <a:t>Cuando un cliente DHCP se inicia inicialmente, no tiene dirección IP, puerta de enlace predeterminada ni otra información de configuración. Por lo tanto, la forma en que un cliente DHCP se comunica inicialmente es enviando un mensaje DHCPDISCOVER de difusión a la IP de destino 255.255.255.255 y a la MAC de destino FFFF:FFFF:FFFF intentando descubrir un servidor DHCP. La IP de origen es 0.0.0.0 y la MAC de origen es la dirección MAC del dispositivo emisor.</a:t>
            </a:r>
          </a:p>
          <a:p>
            <a:endParaRPr lang="es-ES" sz="1400" b="1" dirty="0"/>
          </a:p>
          <a:p>
            <a:r>
              <a:rPr lang="es-ES" sz="1400" b="1" dirty="0"/>
              <a:t>Paso 2. </a:t>
            </a:r>
            <a:r>
              <a:rPr lang="es-ES" sz="1400" dirty="0"/>
              <a:t>Cuando un servidor DHCP recibe un mensaje DHCPDISCOVER, puede responder con un mensaje DHCPOFFER con una dirección IP liberada, una máscara de subred y una información de puerta de enlace predeterminada. Debido a que el mensaje DHCPDISCOVER se envía como una transmisión, es posible que más de un servidor DHCP responda con un DHCPOFFER. El cliente normalmente selecciona el servidor que envió la primera respuesta DHCPOFFER que recibió.</a:t>
            </a:r>
          </a:p>
          <a:p>
            <a:endParaRPr lang="es-ES" sz="1400" b="1" dirty="0"/>
          </a:p>
          <a:p>
            <a:r>
              <a:rPr lang="es-ES" sz="1400" b="1" dirty="0"/>
              <a:t>Paso 3. </a:t>
            </a:r>
            <a:r>
              <a:rPr lang="es-ES" sz="1400" dirty="0"/>
              <a:t>El cliente DHCP se comunica con el servidor seleccionado enviando un mensaje DHCPREQUEST difundido que indica que utilizará la dirección proporcionada en DHCPOFFER y, como resultado, desea que la dirección asociada se le alquile a sí mismo.</a:t>
            </a:r>
          </a:p>
          <a:p>
            <a:endParaRPr lang="es-ES" sz="1400" b="1" dirty="0"/>
          </a:p>
          <a:p>
            <a:r>
              <a:rPr lang="es-ES" sz="1400" b="1" dirty="0"/>
              <a:t>Paso 4. </a:t>
            </a:r>
            <a:r>
              <a:rPr lang="es-ES" sz="1400" dirty="0"/>
              <a:t>Finalmente, el servidor DHCP responde al cliente con un mensaje DHCPACK que indica que la dirección IP está cedida al cliente e incluye cualquier opción de DHCP adicional que pueda ser necesaria en este punto, como la duración de la concesión.</a:t>
            </a:r>
            <a:endParaRPr lang="en-US" sz="1400" dirty="0"/>
          </a:p>
        </p:txBody>
      </p:sp>
    </p:spTree>
    <p:extLst>
      <p:ext uri="{BB962C8B-B14F-4D97-AF65-F5344CB8AC3E}">
        <p14:creationId xmlns:p14="http://schemas.microsoft.com/office/powerpoint/2010/main" val="171684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6365081" cy="731837"/>
          </a:xfrm>
        </p:spPr>
        <p:txBody>
          <a:bodyPr/>
          <a:lstStyle/>
          <a:p>
            <a:r>
              <a:rPr lang="en-US" sz="1600" dirty="0">
                <a:solidFill>
                  <a:schemeClr val="accent4">
                    <a:lumMod val="75000"/>
                  </a:schemeClr>
                </a:solidFill>
              </a:rPr>
              <a:t>DHCPv4 for IPv4</a:t>
            </a:r>
            <a:br>
              <a:rPr lang="en-US" dirty="0">
                <a:solidFill>
                  <a:schemeClr val="accent4">
                    <a:lumMod val="75000"/>
                  </a:schemeClr>
                </a:solidFill>
              </a:rPr>
            </a:br>
            <a:r>
              <a:rPr lang="en-US" sz="2400" dirty="0">
                <a:solidFill>
                  <a:schemeClr val="accent4">
                    <a:lumMod val="75000"/>
                  </a:schemeClr>
                </a:solidFill>
              </a:rPr>
              <a:t>DHCP Relay Agent</a:t>
            </a:r>
          </a:p>
        </p:txBody>
      </p:sp>
      <p:sp>
        <p:nvSpPr>
          <p:cNvPr id="2" name="Rectangle 1">
            <a:extLst>
              <a:ext uri="{FF2B5EF4-FFF2-40B4-BE49-F238E27FC236}">
                <a16:creationId xmlns:a16="http://schemas.microsoft.com/office/drawing/2014/main" id="{09FF4F5D-70B8-4224-91F2-4D3C5F190FF9}"/>
              </a:ext>
            </a:extLst>
          </p:cNvPr>
          <p:cNvSpPr/>
          <p:nvPr/>
        </p:nvSpPr>
        <p:spPr>
          <a:xfrm>
            <a:off x="121443" y="658907"/>
            <a:ext cx="8896433" cy="2292935"/>
          </a:xfrm>
          <a:prstGeom prst="rect">
            <a:avLst/>
          </a:prstGeom>
        </p:spPr>
        <p:txBody>
          <a:bodyPr wrap="square">
            <a:spAutoFit/>
          </a:bodyPr>
          <a:lstStyle/>
          <a:p>
            <a:r>
              <a:rPr lang="es-ES" sz="1300" dirty="0"/>
              <a:t>El mensaje DHCPDISCOVER se envía como una transmisión pero no puede cruzar el límite del enrutador. Por lo tanto, si un cliente reside en una red diferente a la del servidor DHCP, debe configurar la puerta de enlace predeterminada del cliente como agente de retransmisión DHCP para reenviar los paquetes de difusión como paquetes de unidifusión al servidor. </a:t>
            </a:r>
          </a:p>
          <a:p>
            <a:endParaRPr lang="es-ES" sz="1300" dirty="0"/>
          </a:p>
          <a:p>
            <a:r>
              <a:rPr lang="es-ES" sz="1300" dirty="0"/>
              <a:t>Utilice el comando del modo de configuración de la interfaz </a:t>
            </a:r>
            <a:r>
              <a:rPr lang="es-ES" sz="1300" b="1" dirty="0"/>
              <a:t>ip </a:t>
            </a:r>
            <a:r>
              <a:rPr lang="es-ES" sz="1300" b="1" dirty="0" err="1"/>
              <a:t>helper-address</a:t>
            </a:r>
            <a:r>
              <a:rPr lang="es-ES" sz="1300" b="1" dirty="0"/>
              <a:t> </a:t>
            </a:r>
            <a:r>
              <a:rPr lang="es-ES" sz="1300" b="1" dirty="0" err="1"/>
              <a:t>x.x.x.x</a:t>
            </a:r>
            <a:r>
              <a:rPr lang="es-ES" sz="1300" b="1" dirty="0"/>
              <a:t> </a:t>
            </a:r>
            <a:r>
              <a:rPr lang="es-ES" sz="1300" dirty="0"/>
              <a:t>para configurar un enrutador para transmitir mensajes DHCP a un servidor DHCP en la organización.</a:t>
            </a:r>
          </a:p>
          <a:p>
            <a:endParaRPr lang="es-ES" sz="1300" dirty="0"/>
          </a:p>
          <a:p>
            <a:r>
              <a:rPr lang="es-ES" sz="1300" dirty="0"/>
              <a:t>En la figura, el cliente DHCP pertenece a la red 172.16.1.0/24, mientras que el servidor DHCP pertenece a la red 10.1.1.0/24. El enrutador R1 está configurado como agente de retransmisión DHCP, utilizando la sintaxis que se muestra en el Ejemplo 1-3.</a:t>
            </a:r>
            <a:endParaRPr lang="en-US" sz="1300" dirty="0"/>
          </a:p>
        </p:txBody>
      </p:sp>
      <p:pic>
        <p:nvPicPr>
          <p:cNvPr id="4" name="Picture 3">
            <a:extLst>
              <a:ext uri="{FF2B5EF4-FFF2-40B4-BE49-F238E27FC236}">
                <a16:creationId xmlns:a16="http://schemas.microsoft.com/office/drawing/2014/main" id="{A3E1BA62-8E66-4476-8E07-B4115C88C3EC}"/>
              </a:ext>
            </a:extLst>
          </p:cNvPr>
          <p:cNvPicPr>
            <a:picLocks noChangeAspect="1"/>
          </p:cNvPicPr>
          <p:nvPr/>
        </p:nvPicPr>
        <p:blipFill>
          <a:blip r:embed="rId3"/>
          <a:srcRect/>
          <a:stretch/>
        </p:blipFill>
        <p:spPr>
          <a:xfrm>
            <a:off x="2291844" y="2968096"/>
            <a:ext cx="4303119" cy="2031325"/>
          </a:xfrm>
          <a:prstGeom prst="rect">
            <a:avLst/>
          </a:prstGeom>
        </p:spPr>
      </p:pic>
    </p:spTree>
    <p:extLst>
      <p:ext uri="{BB962C8B-B14F-4D97-AF65-F5344CB8AC3E}">
        <p14:creationId xmlns:p14="http://schemas.microsoft.com/office/powerpoint/2010/main" val="1189389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6365081" cy="731837"/>
          </a:xfrm>
        </p:spPr>
        <p:txBody>
          <a:bodyPr/>
          <a:lstStyle/>
          <a:p>
            <a:r>
              <a:rPr lang="en-US" sz="1600" dirty="0">
                <a:solidFill>
                  <a:schemeClr val="accent4">
                    <a:lumMod val="75000"/>
                  </a:schemeClr>
                </a:solidFill>
              </a:rPr>
              <a:t>DHCPv4 for IPv4</a:t>
            </a:r>
            <a:br>
              <a:rPr lang="en-US" dirty="0">
                <a:solidFill>
                  <a:schemeClr val="accent4">
                    <a:lumMod val="75000"/>
                  </a:schemeClr>
                </a:solidFill>
              </a:rPr>
            </a:br>
            <a:r>
              <a:rPr lang="en-US" sz="2400" dirty="0">
                <a:solidFill>
                  <a:schemeClr val="accent4">
                    <a:lumMod val="75000"/>
                  </a:schemeClr>
                </a:solidFill>
              </a:rPr>
              <a:t>DHCP Relay Agent (Cont.)</a:t>
            </a:r>
          </a:p>
        </p:txBody>
      </p:sp>
      <p:sp>
        <p:nvSpPr>
          <p:cNvPr id="2" name="Rectangle 1">
            <a:extLst>
              <a:ext uri="{FF2B5EF4-FFF2-40B4-BE49-F238E27FC236}">
                <a16:creationId xmlns:a16="http://schemas.microsoft.com/office/drawing/2014/main" id="{09FF4F5D-70B8-4224-91F2-4D3C5F190FF9}"/>
              </a:ext>
            </a:extLst>
          </p:cNvPr>
          <p:cNvSpPr/>
          <p:nvPr/>
        </p:nvSpPr>
        <p:spPr>
          <a:xfrm>
            <a:off x="121443" y="675737"/>
            <a:ext cx="8896433" cy="4247317"/>
          </a:xfrm>
          <a:prstGeom prst="rect">
            <a:avLst/>
          </a:prstGeom>
        </p:spPr>
        <p:txBody>
          <a:bodyPr wrap="square">
            <a:spAutoFit/>
          </a:bodyPr>
          <a:lstStyle/>
          <a:p>
            <a:r>
              <a:rPr lang="es-ES" sz="1450" dirty="0"/>
              <a:t>El comando service </a:t>
            </a:r>
            <a:r>
              <a:rPr lang="es-ES" sz="1450" dirty="0" err="1"/>
              <a:t>dhcp</a:t>
            </a:r>
            <a:r>
              <a:rPr lang="es-ES" sz="1450" dirty="0"/>
              <a:t> habilita el servicio DHCP en el enrutador. Generalmente no es necesario porque el servicio DHCP está habilitado de forma predeterminada.</a:t>
            </a:r>
          </a:p>
          <a:p>
            <a:endParaRPr lang="es-ES" sz="1450" dirty="0"/>
          </a:p>
          <a:p>
            <a:r>
              <a:rPr lang="es-ES" sz="1450" dirty="0"/>
              <a:t>El comando ip </a:t>
            </a:r>
            <a:r>
              <a:rPr lang="es-ES" sz="1450" dirty="0" err="1"/>
              <a:t>helper-address</a:t>
            </a:r>
            <a:r>
              <a:rPr lang="es-ES" sz="1450" dirty="0"/>
              <a:t> 10.1.1.2 especifica la dirección IP del servidor DHCP. Si se especifica una dirección IP incorrecta, los mensajes DHCP se retransmiten al dispositivo incorrecto. Además, el comando ip </a:t>
            </a:r>
            <a:r>
              <a:rPr lang="es-ES" sz="1450" dirty="0" err="1"/>
              <a:t>helper-address</a:t>
            </a:r>
            <a:r>
              <a:rPr lang="es-ES" sz="1450" dirty="0"/>
              <a:t> debe configurarse en la interfaz que recibe los mensajes DHCPDISCOVER de los clientes.</a:t>
            </a:r>
          </a:p>
          <a:p>
            <a:endParaRPr lang="es-ES" sz="1450" dirty="0"/>
          </a:p>
          <a:p>
            <a:r>
              <a:rPr lang="es-ES" sz="1450" dirty="0"/>
              <a:t>Como agente de retransmisión DHCP, el enrutador transmite algunos otros tipos de transmisión además de un mensaje DHCP. Otros protocolos que reenvía un agente de retransmisión DHCP incluyen los siguientes:</a:t>
            </a:r>
          </a:p>
          <a:p>
            <a:pPr marL="285750" indent="-285750">
              <a:buFont typeface="Arial" panose="020B0604020202020204" pitchFamily="34" charset="0"/>
              <a:buChar char="•"/>
            </a:pPr>
            <a:r>
              <a:rPr lang="en-US" sz="1450" dirty="0"/>
              <a:t>TFTP</a:t>
            </a:r>
          </a:p>
          <a:p>
            <a:pPr marL="285750" indent="-285750">
              <a:buFont typeface="Arial" panose="020B0604020202020204" pitchFamily="34" charset="0"/>
              <a:buChar char="•"/>
            </a:pPr>
            <a:r>
              <a:rPr lang="en-US" sz="1450" dirty="0"/>
              <a:t>Domain Name System (DNS)</a:t>
            </a:r>
          </a:p>
          <a:p>
            <a:pPr marL="285750" indent="-285750">
              <a:buFont typeface="Arial" panose="020B0604020202020204" pitchFamily="34" charset="0"/>
              <a:buChar char="•"/>
            </a:pPr>
            <a:r>
              <a:rPr lang="en-US" sz="1450" dirty="0"/>
              <a:t>Internet Time Service (ITS)</a:t>
            </a:r>
          </a:p>
          <a:p>
            <a:pPr marL="285750" indent="-285750">
              <a:buFont typeface="Arial" panose="020B0604020202020204" pitchFamily="34" charset="0"/>
              <a:buChar char="•"/>
            </a:pPr>
            <a:r>
              <a:rPr lang="en-US" sz="1450" dirty="0"/>
              <a:t>NetBIOS name server</a:t>
            </a:r>
          </a:p>
          <a:p>
            <a:pPr marL="285750" indent="-285750">
              <a:buFont typeface="Arial" panose="020B0604020202020204" pitchFamily="34" charset="0"/>
              <a:buChar char="•"/>
            </a:pPr>
            <a:r>
              <a:rPr lang="en-US" sz="1450" dirty="0"/>
              <a:t>NetBIOS datagram server</a:t>
            </a:r>
          </a:p>
          <a:p>
            <a:pPr marL="285750" indent="-285750">
              <a:buFont typeface="Arial" panose="020B0604020202020204" pitchFamily="34" charset="0"/>
              <a:buChar char="•"/>
            </a:pPr>
            <a:r>
              <a:rPr lang="en-US" sz="1450" dirty="0"/>
              <a:t>BootP</a:t>
            </a:r>
          </a:p>
          <a:p>
            <a:pPr marL="285750" indent="-285750">
              <a:buFont typeface="Arial" panose="020B0604020202020204" pitchFamily="34" charset="0"/>
              <a:buChar char="•"/>
            </a:pPr>
            <a:r>
              <a:rPr lang="en-US" sz="1450" dirty="0"/>
              <a:t>TACACS</a:t>
            </a:r>
          </a:p>
        </p:txBody>
      </p:sp>
    </p:spTree>
    <p:extLst>
      <p:ext uri="{BB962C8B-B14F-4D97-AF65-F5344CB8AC3E}">
        <p14:creationId xmlns:p14="http://schemas.microsoft.com/office/powerpoint/2010/main" val="239401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6365081" cy="731837"/>
          </a:xfrm>
        </p:spPr>
        <p:txBody>
          <a:bodyPr/>
          <a:lstStyle/>
          <a:p>
            <a:r>
              <a:rPr lang="en-US" sz="1600" dirty="0">
                <a:solidFill>
                  <a:schemeClr val="accent4">
                    <a:lumMod val="75000"/>
                  </a:schemeClr>
                </a:solidFill>
              </a:rPr>
              <a:t>DHCPv4 for IPv4</a:t>
            </a:r>
            <a:br>
              <a:rPr lang="en-US" dirty="0">
                <a:solidFill>
                  <a:schemeClr val="accent4">
                    <a:lumMod val="75000"/>
                  </a:schemeClr>
                </a:solidFill>
              </a:rPr>
            </a:br>
            <a:r>
              <a:rPr lang="en-US" sz="2400" dirty="0">
                <a:solidFill>
                  <a:schemeClr val="accent4">
                    <a:lumMod val="75000"/>
                  </a:schemeClr>
                </a:solidFill>
              </a:rPr>
              <a:t>DHCP Message Types</a:t>
            </a:r>
          </a:p>
        </p:txBody>
      </p:sp>
      <p:pic>
        <p:nvPicPr>
          <p:cNvPr id="5" name="Picture 4">
            <a:extLst>
              <a:ext uri="{FF2B5EF4-FFF2-40B4-BE49-F238E27FC236}">
                <a16:creationId xmlns:a16="http://schemas.microsoft.com/office/drawing/2014/main" id="{50AB08E9-7B85-4C58-8146-3218AE5396FD}"/>
              </a:ext>
            </a:extLst>
          </p:cNvPr>
          <p:cNvPicPr>
            <a:picLocks noChangeAspect="1"/>
          </p:cNvPicPr>
          <p:nvPr/>
        </p:nvPicPr>
        <p:blipFill>
          <a:blip r:embed="rId3"/>
          <a:stretch>
            <a:fillRect/>
          </a:stretch>
        </p:blipFill>
        <p:spPr>
          <a:xfrm>
            <a:off x="1817088" y="664604"/>
            <a:ext cx="5309799" cy="4114318"/>
          </a:xfrm>
          <a:prstGeom prst="rect">
            <a:avLst/>
          </a:prstGeom>
        </p:spPr>
      </p:pic>
    </p:spTree>
    <p:extLst>
      <p:ext uri="{BB962C8B-B14F-4D97-AF65-F5344CB8AC3E}">
        <p14:creationId xmlns:p14="http://schemas.microsoft.com/office/powerpoint/2010/main" val="57884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6365081" cy="731837"/>
          </a:xfrm>
        </p:spPr>
        <p:txBody>
          <a:bodyPr/>
          <a:lstStyle/>
          <a:p>
            <a:r>
              <a:rPr lang="en-US" sz="1600" dirty="0">
                <a:solidFill>
                  <a:schemeClr val="accent4">
                    <a:lumMod val="75000"/>
                  </a:schemeClr>
                </a:solidFill>
              </a:rPr>
              <a:t>DHCPv4 for IPv4</a:t>
            </a:r>
            <a:br>
              <a:rPr lang="en-US" dirty="0">
                <a:solidFill>
                  <a:schemeClr val="accent4">
                    <a:lumMod val="75000"/>
                  </a:schemeClr>
                </a:solidFill>
              </a:rPr>
            </a:br>
            <a:r>
              <a:rPr lang="en-US" sz="2400" dirty="0">
                <a:solidFill>
                  <a:schemeClr val="accent4">
                    <a:lumMod val="75000"/>
                  </a:schemeClr>
                </a:solidFill>
              </a:rPr>
              <a:t>Router as a DHCP client or a DHCP server</a:t>
            </a:r>
          </a:p>
        </p:txBody>
      </p:sp>
      <p:sp>
        <p:nvSpPr>
          <p:cNvPr id="2" name="TextBox 1">
            <a:extLst>
              <a:ext uri="{FF2B5EF4-FFF2-40B4-BE49-F238E27FC236}">
                <a16:creationId xmlns:a16="http://schemas.microsoft.com/office/drawing/2014/main" id="{64F49994-A47C-425E-9249-6DB1F52E1910}"/>
              </a:ext>
            </a:extLst>
          </p:cNvPr>
          <p:cNvSpPr txBox="1"/>
          <p:nvPr/>
        </p:nvSpPr>
        <p:spPr>
          <a:xfrm>
            <a:off x="294640" y="853440"/>
            <a:ext cx="8696960" cy="3970318"/>
          </a:xfrm>
          <a:prstGeom prst="rect">
            <a:avLst/>
          </a:prstGeom>
          <a:noFill/>
        </p:spPr>
        <p:txBody>
          <a:bodyPr wrap="square" rtlCol="0">
            <a:spAutoFit/>
          </a:bodyPr>
          <a:lstStyle/>
          <a:p>
            <a:r>
              <a:rPr lang="en-US" sz="1400" dirty="0"/>
              <a:t>Router configured as a DHCP client so the router can obtain its IP address from a DHCP server:</a:t>
            </a:r>
          </a:p>
          <a:p>
            <a:endParaRPr lang="en-US" sz="1400" dirty="0"/>
          </a:p>
          <a:p>
            <a:pPr lvl="1"/>
            <a:r>
              <a:rPr lang="en-US" sz="1400" dirty="0">
                <a:latin typeface="Courier New" panose="02070309020205020404" pitchFamily="49" charset="0"/>
                <a:cs typeface="Courier New" panose="02070309020205020404" pitchFamily="49" charset="0"/>
              </a:rPr>
              <a:t>R1# </a:t>
            </a:r>
            <a:r>
              <a:rPr lang="en-US" sz="1400" b="1" dirty="0">
                <a:latin typeface="Courier New" panose="02070309020205020404" pitchFamily="49" charset="0"/>
                <a:cs typeface="Courier New" panose="02070309020205020404" pitchFamily="49" charset="0"/>
              </a:rPr>
              <a:t>configure terminal</a:t>
            </a:r>
          </a:p>
          <a:p>
            <a:pPr lvl="1"/>
            <a:r>
              <a:rPr lang="en-US" sz="1400" dirty="0">
                <a:latin typeface="Courier New" panose="02070309020205020404" pitchFamily="49" charset="0"/>
                <a:cs typeface="Courier New" panose="02070309020205020404" pitchFamily="49" charset="0"/>
              </a:rPr>
              <a:t>R1(config)# </a:t>
            </a:r>
            <a:r>
              <a:rPr lang="en-US" sz="1400" b="1" dirty="0">
                <a:latin typeface="Courier New" panose="02070309020205020404" pitchFamily="49" charset="0"/>
                <a:cs typeface="Courier New" panose="02070309020205020404" pitchFamily="49" charset="0"/>
              </a:rPr>
              <a:t>int fa 0/1</a:t>
            </a:r>
          </a:p>
          <a:p>
            <a:pPr lvl="1"/>
            <a:r>
              <a:rPr lang="en-US" sz="1400" dirty="0">
                <a:latin typeface="Courier New" panose="02070309020205020404" pitchFamily="49" charset="0"/>
                <a:cs typeface="Courier New" panose="02070309020205020404" pitchFamily="49" charset="0"/>
              </a:rPr>
              <a:t>R1(config-if)# </a:t>
            </a:r>
            <a:r>
              <a:rPr lang="en-US" sz="1400" b="1" dirty="0">
                <a:latin typeface="Courier New" panose="02070309020205020404" pitchFamily="49" charset="0"/>
                <a:cs typeface="Courier New" panose="02070309020205020404" pitchFamily="49" charset="0"/>
              </a:rPr>
              <a:t>ip address dhcp</a:t>
            </a:r>
          </a:p>
          <a:p>
            <a:endParaRPr lang="en-US" sz="1400" dirty="0"/>
          </a:p>
          <a:p>
            <a:r>
              <a:rPr lang="en-US" sz="1400" dirty="0"/>
              <a:t>Router configured as a DHCP server:</a:t>
            </a:r>
          </a:p>
          <a:p>
            <a:endParaRPr lang="en-US" sz="1400" b="1" dirty="0"/>
          </a:p>
          <a:p>
            <a:pPr lvl="1"/>
            <a:r>
              <a:rPr lang="en-US" sz="1400" dirty="0">
                <a:latin typeface="Courier New" panose="02070309020205020404" pitchFamily="49" charset="0"/>
                <a:cs typeface="Courier New" panose="02070309020205020404" pitchFamily="49" charset="0"/>
              </a:rPr>
              <a:t>R1(config)# </a:t>
            </a:r>
            <a:r>
              <a:rPr lang="en-US" sz="1400" b="1" dirty="0">
                <a:latin typeface="Courier New" panose="02070309020205020404" pitchFamily="49" charset="0"/>
                <a:cs typeface="Courier New" panose="02070309020205020404" pitchFamily="49" charset="0"/>
              </a:rPr>
              <a:t>ip dhcp excluded-address 10.8.8.1 10.8.8.10</a:t>
            </a:r>
          </a:p>
          <a:p>
            <a:pPr lvl="1"/>
            <a:r>
              <a:rPr lang="en-US" sz="1400" dirty="0">
                <a:latin typeface="Courier New" panose="02070309020205020404" pitchFamily="49" charset="0"/>
                <a:cs typeface="Courier New" panose="02070309020205020404" pitchFamily="49" charset="0"/>
              </a:rPr>
              <a:t>R1(config)# </a:t>
            </a:r>
            <a:r>
              <a:rPr lang="en-US" sz="1400" b="1" dirty="0">
                <a:latin typeface="Courier New" panose="02070309020205020404" pitchFamily="49" charset="0"/>
                <a:cs typeface="Courier New" panose="02070309020205020404" pitchFamily="49" charset="0"/>
              </a:rPr>
              <a:t>ip dhcp pool POOL-A</a:t>
            </a:r>
          </a:p>
          <a:p>
            <a:pPr lvl="1"/>
            <a:r>
              <a:rPr lang="en-US" sz="1400" dirty="0">
                <a:latin typeface="Courier New" panose="02070309020205020404" pitchFamily="49" charset="0"/>
                <a:cs typeface="Courier New" panose="02070309020205020404" pitchFamily="49" charset="0"/>
              </a:rPr>
              <a:t>R1(dhcp-config)# </a:t>
            </a:r>
            <a:r>
              <a:rPr lang="en-US" sz="1400" b="1" dirty="0">
                <a:latin typeface="Courier New" panose="02070309020205020404" pitchFamily="49" charset="0"/>
                <a:cs typeface="Courier New" panose="02070309020205020404" pitchFamily="49" charset="0"/>
              </a:rPr>
              <a:t>network 10.8.8.0 255.255.255.0</a:t>
            </a:r>
          </a:p>
          <a:p>
            <a:pPr lvl="1"/>
            <a:r>
              <a:rPr lang="en-US" sz="1400" dirty="0">
                <a:latin typeface="Courier New" panose="02070309020205020404" pitchFamily="49" charset="0"/>
                <a:cs typeface="Courier New" panose="02070309020205020404" pitchFamily="49" charset="0"/>
              </a:rPr>
              <a:t>R1(dhcp-config)# </a:t>
            </a:r>
            <a:r>
              <a:rPr lang="en-US" sz="1400" b="1" dirty="0">
                <a:latin typeface="Courier New" panose="02070309020205020404" pitchFamily="49" charset="0"/>
                <a:cs typeface="Courier New" panose="02070309020205020404" pitchFamily="49" charset="0"/>
              </a:rPr>
              <a:t>default-router 10.8.8.1</a:t>
            </a:r>
          </a:p>
          <a:p>
            <a:pPr lvl="1"/>
            <a:r>
              <a:rPr lang="en-US" sz="1400" dirty="0">
                <a:latin typeface="Courier New" panose="02070309020205020404" pitchFamily="49" charset="0"/>
                <a:cs typeface="Courier New" panose="02070309020205020404" pitchFamily="49" charset="0"/>
              </a:rPr>
              <a:t>R1(dhcp-config)# </a:t>
            </a:r>
            <a:r>
              <a:rPr lang="en-US" sz="1400" b="1" dirty="0">
                <a:latin typeface="Courier New" panose="02070309020205020404" pitchFamily="49" charset="0"/>
                <a:cs typeface="Courier New" panose="02070309020205020404" pitchFamily="49" charset="0"/>
              </a:rPr>
              <a:t>dns-server 192.168.1.1</a:t>
            </a:r>
          </a:p>
          <a:p>
            <a:pPr lvl="1"/>
            <a:r>
              <a:rPr lang="en-US" sz="1400" dirty="0">
                <a:latin typeface="Courier New" panose="02070309020205020404" pitchFamily="49" charset="0"/>
                <a:cs typeface="Courier New" panose="02070309020205020404" pitchFamily="49" charset="0"/>
              </a:rPr>
              <a:t>R1(dhcp-config)# </a:t>
            </a:r>
            <a:r>
              <a:rPr lang="en-US" sz="1400" b="1" dirty="0">
                <a:latin typeface="Courier New" panose="02070309020205020404" pitchFamily="49" charset="0"/>
                <a:cs typeface="Courier New" panose="02070309020205020404" pitchFamily="49" charset="0"/>
              </a:rPr>
              <a:t>netbios-name-server 192.168.1.2</a:t>
            </a:r>
          </a:p>
          <a:p>
            <a:endParaRPr lang="en-US" sz="1400" b="1" dirty="0">
              <a:latin typeface="Courier New" panose="02070309020205020404" pitchFamily="49" charset="0"/>
              <a:cs typeface="Courier New" panose="02070309020205020404" pitchFamily="49" charset="0"/>
            </a:endParaRPr>
          </a:p>
          <a:p>
            <a:r>
              <a:rPr lang="en-US" sz="1400" dirty="0">
                <a:solidFill>
                  <a:srgbClr val="FF0000"/>
                </a:solidFill>
              </a:rPr>
              <a:t>You do not have to include the IP address of the router interface in the excluded-address because the router never hands out its own interface IP address. </a:t>
            </a:r>
          </a:p>
          <a:p>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32372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6365081" cy="731837"/>
          </a:xfrm>
        </p:spPr>
        <p:txBody>
          <a:bodyPr/>
          <a:lstStyle/>
          <a:p>
            <a:r>
              <a:rPr lang="en-US" sz="1600" dirty="0">
                <a:solidFill>
                  <a:schemeClr val="accent4">
                    <a:lumMod val="75000"/>
                  </a:schemeClr>
                </a:solidFill>
              </a:rPr>
              <a:t>DHCPv4 for IPv4</a:t>
            </a:r>
            <a:br>
              <a:rPr lang="en-US" dirty="0">
                <a:solidFill>
                  <a:schemeClr val="accent4">
                    <a:lumMod val="75000"/>
                  </a:schemeClr>
                </a:solidFill>
              </a:rPr>
            </a:br>
            <a:r>
              <a:rPr lang="en-US" sz="2400" dirty="0">
                <a:solidFill>
                  <a:schemeClr val="accent4">
                    <a:lumMod val="75000"/>
                  </a:schemeClr>
                </a:solidFill>
              </a:rPr>
              <a:t>DHCP Troubleshooting Issues</a:t>
            </a:r>
          </a:p>
        </p:txBody>
      </p:sp>
      <p:sp>
        <p:nvSpPr>
          <p:cNvPr id="2" name="Rectangle 1">
            <a:extLst>
              <a:ext uri="{FF2B5EF4-FFF2-40B4-BE49-F238E27FC236}">
                <a16:creationId xmlns:a16="http://schemas.microsoft.com/office/drawing/2014/main" id="{09FF4F5D-70B8-4224-91F2-4D3C5F190FF9}"/>
              </a:ext>
            </a:extLst>
          </p:cNvPr>
          <p:cNvSpPr/>
          <p:nvPr/>
        </p:nvSpPr>
        <p:spPr>
          <a:xfrm>
            <a:off x="1" y="631824"/>
            <a:ext cx="9144000" cy="4185761"/>
          </a:xfrm>
          <a:prstGeom prst="rect">
            <a:avLst/>
          </a:prstGeom>
        </p:spPr>
        <p:txBody>
          <a:bodyPr wrap="square">
            <a:spAutoFit/>
          </a:bodyPr>
          <a:lstStyle/>
          <a:p>
            <a:r>
              <a:rPr lang="en-US" sz="1400" dirty="0"/>
              <a:t>Consider the following potential issues:</a:t>
            </a:r>
          </a:p>
          <a:p>
            <a:endParaRPr lang="en-US" sz="1400" dirty="0"/>
          </a:p>
          <a:p>
            <a:pPr marL="285750" indent="-285750">
              <a:buFont typeface="Arial" panose="020B0604020202020204" pitchFamily="34" charset="0"/>
              <a:buChar char="•"/>
            </a:pPr>
            <a:r>
              <a:rPr lang="es-ES" sz="1400" b="1" dirty="0"/>
              <a:t>Un enrutador que no reenvía Broadcast: </a:t>
            </a:r>
            <a:r>
              <a:rPr lang="es-ES" sz="1400" dirty="0"/>
              <a:t>un enrutador debe configurarse explícitamente para actuar como agente de retransmisión DHCP si el cliente DHCP y el servidor DHCP están en subredes diferentes.</a:t>
            </a:r>
          </a:p>
          <a:p>
            <a:pPr marL="285750" indent="-285750">
              <a:buFont typeface="Arial" panose="020B0604020202020204" pitchFamily="34" charset="0"/>
              <a:buChar char="•"/>
            </a:pPr>
            <a:r>
              <a:rPr lang="es-ES" sz="1400" b="1" dirty="0"/>
              <a:t>Grupo DHCP sin direcciones IP: </a:t>
            </a:r>
            <a:r>
              <a:rPr lang="es-ES" sz="1400" dirty="0"/>
              <a:t>una vez que un grupo se agota, se rechazan las nuevas solicitudes de DHCP.</a:t>
            </a:r>
          </a:p>
          <a:p>
            <a:pPr marL="285750" indent="-285750">
              <a:buFont typeface="Arial" panose="020B0604020202020204" pitchFamily="34" charset="0"/>
              <a:buChar char="•"/>
            </a:pPr>
            <a:r>
              <a:rPr lang="es-ES" sz="1400" b="1" dirty="0"/>
              <a:t>Configuración incorrecta: </a:t>
            </a:r>
            <a:r>
              <a:rPr lang="es-ES" sz="1400" dirty="0"/>
              <a:t>la configuración de un servidor DHCP puede ser incorrecta.</a:t>
            </a:r>
          </a:p>
          <a:p>
            <a:pPr marL="285750" indent="-285750">
              <a:buFont typeface="Arial" panose="020B0604020202020204" pitchFamily="34" charset="0"/>
              <a:buChar char="•"/>
            </a:pPr>
            <a:r>
              <a:rPr lang="es-ES" sz="1400" b="1" dirty="0"/>
              <a:t>Direcciones IP duplicadas: </a:t>
            </a:r>
            <a:r>
              <a:rPr lang="es-ES" sz="1400" dirty="0"/>
              <a:t>entregar una dirección IP a un cliente que está asignado estáticamente a otro host. </a:t>
            </a:r>
          </a:p>
          <a:p>
            <a:pPr marL="285750" indent="-285750">
              <a:buFont typeface="Arial" panose="020B0604020202020204" pitchFamily="34" charset="0"/>
              <a:buChar char="•"/>
            </a:pPr>
            <a:r>
              <a:rPr lang="es-ES" sz="1400" b="1" dirty="0"/>
              <a:t>Servicios redundantes que no se comunican: </a:t>
            </a:r>
            <a:r>
              <a:rPr lang="es-ES" sz="1400" dirty="0"/>
              <a:t>los servidores DHCP pueden coexistir con otros servidores DHCP para lograr redundancia. Si falla la comunicación entre servidores, los servidores DHCP entregan direcciones IP superpuestas a sus clientes.</a:t>
            </a:r>
          </a:p>
          <a:p>
            <a:pPr marL="285750" indent="-285750">
              <a:buFont typeface="Arial" panose="020B0604020202020204" pitchFamily="34" charset="0"/>
              <a:buChar char="•"/>
            </a:pPr>
            <a:r>
              <a:rPr lang="es-ES" sz="1400" b="1" dirty="0"/>
              <a:t>La naturaleza "</a:t>
            </a:r>
            <a:r>
              <a:rPr lang="es-ES" sz="1400" b="1" dirty="0" err="1"/>
              <a:t>pull</a:t>
            </a:r>
            <a:r>
              <a:rPr lang="es-ES" sz="1400" b="1" dirty="0"/>
              <a:t>" de DHCP: </a:t>
            </a:r>
            <a:r>
              <a:rPr lang="es-ES" sz="1400" dirty="0"/>
              <a:t>el servidor DHCP no tiene la capacidad de iniciar un cambio en la dirección IP del cliente después de que el cliente obtiene una dirección IP. El servidor DHCP no puede enviar cambios de información al cliente DHCP.</a:t>
            </a:r>
          </a:p>
          <a:p>
            <a:pPr marL="285750" indent="-285750">
              <a:buFont typeface="Arial" panose="020B0604020202020204" pitchFamily="34" charset="0"/>
              <a:buChar char="•"/>
            </a:pPr>
            <a:r>
              <a:rPr lang="es-ES" sz="1400" b="1" dirty="0"/>
              <a:t>Interfaz no configurada con dirección IP en el grupo DHCP: </a:t>
            </a:r>
            <a:r>
              <a:rPr lang="es-ES" sz="1400" dirty="0"/>
              <a:t>un enrutador o conmutador multicapa que actúa como servidor DHCP debe tener una interfaz con una dirección IP que sea parte del grupo/subred para el que está entregando direcciones IP. Este no es el caso si un agente de retransmisión reenvía mensajes DHCP entre el cliente y el enrutador que es el servidor DHCP.</a:t>
            </a:r>
            <a:endParaRPr lang="en-US" sz="1400" dirty="0"/>
          </a:p>
        </p:txBody>
      </p:sp>
    </p:spTree>
    <p:extLst>
      <p:ext uri="{BB962C8B-B14F-4D97-AF65-F5344CB8AC3E}">
        <p14:creationId xmlns:p14="http://schemas.microsoft.com/office/powerpoint/2010/main" val="278488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6365081" cy="731837"/>
          </a:xfrm>
        </p:spPr>
        <p:txBody>
          <a:bodyPr/>
          <a:lstStyle/>
          <a:p>
            <a:r>
              <a:rPr lang="en-US" sz="1600" dirty="0">
                <a:solidFill>
                  <a:schemeClr val="accent4">
                    <a:lumMod val="75000"/>
                  </a:schemeClr>
                </a:solidFill>
              </a:rPr>
              <a:t>DHCPv4 for IPv4</a:t>
            </a:r>
            <a:br>
              <a:rPr lang="en-US" dirty="0">
                <a:solidFill>
                  <a:schemeClr val="accent4">
                    <a:lumMod val="75000"/>
                  </a:schemeClr>
                </a:solidFill>
              </a:rPr>
            </a:br>
            <a:r>
              <a:rPr lang="en-US" sz="2400" dirty="0">
                <a:solidFill>
                  <a:schemeClr val="accent4">
                    <a:lumMod val="75000"/>
                  </a:schemeClr>
                </a:solidFill>
              </a:rPr>
              <a:t>DHCP Troubleshooting Commands</a:t>
            </a:r>
          </a:p>
        </p:txBody>
      </p:sp>
      <p:sp>
        <p:nvSpPr>
          <p:cNvPr id="2" name="Rectangle 1">
            <a:extLst>
              <a:ext uri="{FF2B5EF4-FFF2-40B4-BE49-F238E27FC236}">
                <a16:creationId xmlns:a16="http://schemas.microsoft.com/office/drawing/2014/main" id="{09FF4F5D-70B8-4224-91F2-4D3C5F190FF9}"/>
              </a:ext>
            </a:extLst>
          </p:cNvPr>
          <p:cNvSpPr/>
          <p:nvPr/>
        </p:nvSpPr>
        <p:spPr>
          <a:xfrm>
            <a:off x="121443" y="665375"/>
            <a:ext cx="9022557" cy="2893100"/>
          </a:xfrm>
          <a:prstGeom prst="rect">
            <a:avLst/>
          </a:prstGeom>
        </p:spPr>
        <p:txBody>
          <a:bodyPr wrap="square">
            <a:spAutoFit/>
          </a:bodyPr>
          <a:lstStyle/>
          <a:p>
            <a:r>
              <a:rPr lang="en-US" sz="1400" dirty="0"/>
              <a:t>The show ip dhcp conflict command:</a:t>
            </a:r>
          </a:p>
          <a:p>
            <a:endParaRPr lang="en-US" sz="1400" dirty="0"/>
          </a:p>
          <a:p>
            <a:pPr lvl="1"/>
            <a:r>
              <a:rPr lang="en-US" sz="1400" dirty="0">
                <a:latin typeface="Courier New" panose="02070309020205020404" pitchFamily="49" charset="0"/>
                <a:cs typeface="Courier New" panose="02070309020205020404" pitchFamily="49" charset="0"/>
              </a:rPr>
              <a:t>R1# </a:t>
            </a:r>
            <a:r>
              <a:rPr lang="en-US" sz="1400" b="1" dirty="0">
                <a:latin typeface="Courier New" panose="02070309020205020404" pitchFamily="49" charset="0"/>
                <a:cs typeface="Courier New" panose="02070309020205020404" pitchFamily="49" charset="0"/>
              </a:rPr>
              <a:t>show ip dhcp conflict</a:t>
            </a:r>
          </a:p>
          <a:p>
            <a:pPr lvl="1"/>
            <a:r>
              <a:rPr lang="en-US" sz="1400" dirty="0">
                <a:latin typeface="Courier New" panose="02070309020205020404" pitchFamily="49" charset="0"/>
                <a:cs typeface="Courier New" panose="02070309020205020404" pitchFamily="49" charset="0"/>
              </a:rPr>
              <a:t>IP address Detection method Detection time</a:t>
            </a:r>
          </a:p>
          <a:p>
            <a:pPr lvl="1"/>
            <a:r>
              <a:rPr lang="en-US" sz="1400" dirty="0">
                <a:latin typeface="Courier New" panose="02070309020205020404" pitchFamily="49" charset="0"/>
                <a:cs typeface="Courier New" panose="02070309020205020404" pitchFamily="49" charset="0"/>
              </a:rPr>
              <a:t>172.16.1.3 Ping Oct 15 2018 8:56 PM</a:t>
            </a:r>
          </a:p>
          <a:p>
            <a:endParaRPr lang="en-US" sz="1400" dirty="0"/>
          </a:p>
          <a:p>
            <a:r>
              <a:rPr lang="en-US" sz="1400" dirty="0"/>
              <a:t>The output indicates a duplicate 172.16.1.3 IP address on the network, which the router discovered via a ping. You clear the information displayed by issuing the </a:t>
            </a:r>
            <a:r>
              <a:rPr lang="en-US" sz="1400" b="1" dirty="0"/>
              <a:t>clear ip dhcp conflict * </a:t>
            </a:r>
            <a:r>
              <a:rPr lang="en-US" sz="1400" dirty="0"/>
              <a:t>command after resolving the duplicate address issue on the network.</a:t>
            </a:r>
          </a:p>
          <a:p>
            <a:endParaRPr lang="en-US" sz="1400" dirty="0"/>
          </a:p>
          <a:p>
            <a:r>
              <a:rPr lang="en-US" sz="1400" dirty="0"/>
              <a:t>Example 1-6 shows the </a:t>
            </a:r>
            <a:r>
              <a:rPr lang="en-US" sz="1400" b="1" dirty="0"/>
              <a:t>show ip dhcp binding </a:t>
            </a:r>
            <a:r>
              <a:rPr lang="en-US" sz="1400" dirty="0"/>
              <a:t>command. The output indicates that IP address 10.1.1.10 was assigned to a DHCP client. You can release this DHCP lease with the </a:t>
            </a:r>
            <a:r>
              <a:rPr lang="en-US" sz="1400" b="1" dirty="0"/>
              <a:t>clear ip dhcp binding 10.1.1.10 </a:t>
            </a:r>
            <a:r>
              <a:rPr lang="en-US" sz="1400" dirty="0"/>
              <a:t>command.</a:t>
            </a:r>
          </a:p>
        </p:txBody>
      </p:sp>
      <p:pic>
        <p:nvPicPr>
          <p:cNvPr id="5" name="Picture 4">
            <a:extLst>
              <a:ext uri="{FF2B5EF4-FFF2-40B4-BE49-F238E27FC236}">
                <a16:creationId xmlns:a16="http://schemas.microsoft.com/office/drawing/2014/main" id="{DA427C6E-77DC-4A45-AC36-EDF419DE0952}"/>
              </a:ext>
            </a:extLst>
          </p:cNvPr>
          <p:cNvPicPr>
            <a:picLocks noChangeAspect="1"/>
          </p:cNvPicPr>
          <p:nvPr/>
        </p:nvPicPr>
        <p:blipFill>
          <a:blip r:embed="rId3"/>
          <a:stretch>
            <a:fillRect/>
          </a:stretch>
        </p:blipFill>
        <p:spPr>
          <a:xfrm>
            <a:off x="1771743" y="3408676"/>
            <a:ext cx="4671920" cy="1351495"/>
          </a:xfrm>
          <a:prstGeom prst="rect">
            <a:avLst/>
          </a:prstGeom>
        </p:spPr>
      </p:pic>
    </p:spTree>
    <p:extLst>
      <p:ext uri="{BB962C8B-B14F-4D97-AF65-F5344CB8AC3E}">
        <p14:creationId xmlns:p14="http://schemas.microsoft.com/office/powerpoint/2010/main" val="455311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6365081" cy="731837"/>
          </a:xfrm>
        </p:spPr>
        <p:txBody>
          <a:bodyPr/>
          <a:lstStyle/>
          <a:p>
            <a:r>
              <a:rPr lang="en-US" sz="1600" dirty="0">
                <a:solidFill>
                  <a:schemeClr val="accent4">
                    <a:lumMod val="75000"/>
                  </a:schemeClr>
                </a:solidFill>
              </a:rPr>
              <a:t>DHCPv4 for IPv4</a:t>
            </a:r>
            <a:br>
              <a:rPr lang="en-US" dirty="0">
                <a:solidFill>
                  <a:schemeClr val="accent4">
                    <a:lumMod val="75000"/>
                  </a:schemeClr>
                </a:solidFill>
              </a:rPr>
            </a:br>
            <a:r>
              <a:rPr lang="en-US" sz="2400" dirty="0">
                <a:solidFill>
                  <a:schemeClr val="accent4">
                    <a:lumMod val="75000"/>
                  </a:schemeClr>
                </a:solidFill>
              </a:rPr>
              <a:t>DHCP Troubleshooting Commands (Cont.)</a:t>
            </a:r>
          </a:p>
        </p:txBody>
      </p:sp>
      <p:sp>
        <p:nvSpPr>
          <p:cNvPr id="2" name="Rectangle 1">
            <a:extLst>
              <a:ext uri="{FF2B5EF4-FFF2-40B4-BE49-F238E27FC236}">
                <a16:creationId xmlns:a16="http://schemas.microsoft.com/office/drawing/2014/main" id="{09FF4F5D-70B8-4224-91F2-4D3C5F190FF9}"/>
              </a:ext>
            </a:extLst>
          </p:cNvPr>
          <p:cNvSpPr/>
          <p:nvPr/>
        </p:nvSpPr>
        <p:spPr>
          <a:xfrm>
            <a:off x="121443" y="731837"/>
            <a:ext cx="9022557" cy="523220"/>
          </a:xfrm>
          <a:prstGeom prst="rect">
            <a:avLst/>
          </a:prstGeom>
        </p:spPr>
        <p:txBody>
          <a:bodyPr wrap="square">
            <a:spAutoFit/>
          </a:bodyPr>
          <a:lstStyle/>
          <a:p>
            <a:r>
              <a:rPr lang="en-US" sz="1400" dirty="0"/>
              <a:t>Example 1-7 shows sample output from the </a:t>
            </a:r>
            <a:r>
              <a:rPr lang="en-US" sz="1400" b="1" dirty="0"/>
              <a:t>debug ip dhcp server events </a:t>
            </a:r>
            <a:r>
              <a:rPr lang="en-US" sz="1400" dirty="0"/>
              <a:t>command. The output shows updates to the DHCP database.</a:t>
            </a:r>
          </a:p>
        </p:txBody>
      </p:sp>
      <p:pic>
        <p:nvPicPr>
          <p:cNvPr id="5" name="Picture 4">
            <a:extLst>
              <a:ext uri="{FF2B5EF4-FFF2-40B4-BE49-F238E27FC236}">
                <a16:creationId xmlns:a16="http://schemas.microsoft.com/office/drawing/2014/main" id="{DA427C6E-77DC-4A45-AC36-EDF419DE0952}"/>
              </a:ext>
            </a:extLst>
          </p:cNvPr>
          <p:cNvPicPr>
            <a:picLocks noChangeAspect="1"/>
          </p:cNvPicPr>
          <p:nvPr/>
        </p:nvPicPr>
        <p:blipFill>
          <a:blip r:embed="rId3"/>
          <a:srcRect/>
          <a:stretch/>
        </p:blipFill>
        <p:spPr>
          <a:xfrm>
            <a:off x="1577984" y="1587434"/>
            <a:ext cx="5988032" cy="2354646"/>
          </a:xfrm>
          <a:prstGeom prst="rect">
            <a:avLst/>
          </a:prstGeom>
        </p:spPr>
      </p:pic>
    </p:spTree>
    <p:extLst>
      <p:ext uri="{BB962C8B-B14F-4D97-AF65-F5344CB8AC3E}">
        <p14:creationId xmlns:p14="http://schemas.microsoft.com/office/powerpoint/2010/main" val="56610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Chapter 1 Content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82166" y="810868"/>
            <a:ext cx="8779668" cy="3600358"/>
          </a:xfrm>
        </p:spPr>
        <p:txBody>
          <a:bodyPr/>
          <a:lstStyle/>
          <a:p>
            <a:pPr marL="0" indent="0" algn="l" defTabSz="684213" fontAlgn="base">
              <a:spcBef>
                <a:spcPts val="600"/>
              </a:spcBef>
              <a:spcAft>
                <a:spcPts val="600"/>
              </a:spcAft>
              <a:buClr>
                <a:schemeClr val="tx2"/>
              </a:buClr>
              <a:buSzPct val="90000"/>
            </a:pPr>
            <a:r>
              <a:rPr lang="en-US" sz="1700" b="1" dirty="0">
                <a:solidFill>
                  <a:srgbClr val="000000"/>
                </a:solidFill>
              </a:rPr>
              <a:t>This chapter covers the following content: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700" b="1" dirty="0">
                <a:solidFill>
                  <a:srgbClr val="000000"/>
                </a:solidFill>
              </a:rPr>
              <a:t>Direccionamiento IPv4: </a:t>
            </a:r>
            <a:r>
              <a:rPr lang="es-ES" sz="1700" dirty="0">
                <a:solidFill>
                  <a:srgbClr val="000000"/>
                </a:solidFill>
              </a:rPr>
              <a:t>esta sección proporciona una revisión del direccionamiento IPv4 y cubre los problemas que podría enfrentar y cómo solucionarlos.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700" b="1" dirty="0">
                <a:solidFill>
                  <a:srgbClr val="000000"/>
                </a:solidFill>
              </a:rPr>
              <a:t>DHCP para IPv4: </a:t>
            </a:r>
            <a:r>
              <a:rPr lang="es-ES" sz="1700" dirty="0">
                <a:solidFill>
                  <a:srgbClr val="000000"/>
                </a:solidFill>
              </a:rPr>
              <a:t>esta sección revisa las operaciones de DHCP para IPv4, explora posibles problemas de DHCP y examina el resultado de varios comandos show de DHCP.</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700" b="1" dirty="0">
                <a:solidFill>
                  <a:srgbClr val="000000"/>
                </a:solidFill>
              </a:rPr>
              <a:t>Direccionamiento IPv6: </a:t>
            </a:r>
            <a:r>
              <a:rPr lang="es-ES" sz="1700" dirty="0">
                <a:solidFill>
                  <a:srgbClr val="000000"/>
                </a:solidFill>
              </a:rPr>
              <a:t>esta sección proporciona una breve revisión del direccionamiento IPv6.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700" b="1" dirty="0">
                <a:solidFill>
                  <a:srgbClr val="000000"/>
                </a:solidFill>
              </a:rPr>
              <a:t>IPv6 SLAAC, DHCPv6 con estado y DHCPv6 </a:t>
            </a:r>
            <a:r>
              <a:rPr lang="es-ES" sz="1700" b="1" dirty="0" err="1">
                <a:solidFill>
                  <a:srgbClr val="000000"/>
                </a:solidFill>
              </a:rPr>
              <a:t>Stateless</a:t>
            </a:r>
            <a:r>
              <a:rPr lang="es-ES" sz="1700" b="1" dirty="0">
                <a:solidFill>
                  <a:srgbClr val="000000"/>
                </a:solidFill>
              </a:rPr>
              <a:t>: </a:t>
            </a:r>
            <a:r>
              <a:rPr lang="es-ES" sz="1700" dirty="0">
                <a:solidFill>
                  <a:srgbClr val="000000"/>
                </a:solidFill>
              </a:rPr>
              <a:t>esta sección explora cómo los clientes obtienen información de direcciones IPv6 mediante SLACC, DHCPv6 con </a:t>
            </a:r>
            <a:r>
              <a:rPr lang="es-ES" sz="1700" dirty="0" err="1">
                <a:solidFill>
                  <a:srgbClr val="000000"/>
                </a:solidFill>
              </a:rPr>
              <a:t>stateful</a:t>
            </a:r>
            <a:r>
              <a:rPr lang="es-ES" sz="1700" dirty="0">
                <a:solidFill>
                  <a:srgbClr val="000000"/>
                </a:solidFill>
              </a:rPr>
              <a:t>  y DHCPv6 </a:t>
            </a:r>
            <a:r>
              <a:rPr lang="es-ES" sz="1700" dirty="0" err="1">
                <a:solidFill>
                  <a:srgbClr val="000000"/>
                </a:solidFill>
              </a:rPr>
              <a:t>stateless</a:t>
            </a:r>
            <a:r>
              <a:rPr lang="es-ES" sz="1700" dirty="0">
                <a:solidFill>
                  <a:srgbClr val="000000"/>
                </a:solidFill>
              </a:rPr>
              <a:t>.</a:t>
            </a:r>
            <a:endParaRPr lang="en-US" sz="1700" dirty="0">
              <a:solidFill>
                <a:srgbClr val="000000"/>
              </a:solidFill>
            </a:endParaRPr>
          </a:p>
          <a:p>
            <a:pPr marL="0" algn="l">
              <a:lnSpc>
                <a:spcPct val="115000"/>
              </a:lnSpc>
              <a:spcBef>
                <a:spcPts val="0"/>
              </a:spcBef>
            </a:pPr>
            <a:endParaRPr lang="en-US" sz="1700" dirty="0"/>
          </a:p>
          <a:p>
            <a:pPr marL="0" algn="l">
              <a:lnSpc>
                <a:spcPct val="115000"/>
              </a:lnSpc>
              <a:spcBef>
                <a:spcPts val="0"/>
              </a:spcBef>
            </a:pPr>
            <a:endParaRPr lang="en-US" sz="1700" dirty="0">
              <a:solidFill>
                <a:srgbClr val="000000"/>
              </a:solidFill>
              <a:ea typeface="Calibri"/>
              <a:cs typeface="CiscoSerif-Regular"/>
            </a:endParaRPr>
          </a:p>
          <a:p>
            <a:pPr marL="0" algn="l">
              <a:lnSpc>
                <a:spcPct val="115000"/>
              </a:lnSpc>
              <a:spcBef>
                <a:spcPts val="0"/>
              </a:spcBef>
            </a:pPr>
            <a:endParaRPr lang="en-US" sz="1700" dirty="0"/>
          </a:p>
        </p:txBody>
      </p:sp>
    </p:spTree>
    <p:extLst>
      <p:ext uri="{BB962C8B-B14F-4D97-AF65-F5344CB8AC3E}">
        <p14:creationId xmlns:p14="http://schemas.microsoft.com/office/powerpoint/2010/main" val="4127854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6365081" cy="731837"/>
          </a:xfrm>
        </p:spPr>
        <p:txBody>
          <a:bodyPr/>
          <a:lstStyle/>
          <a:p>
            <a:r>
              <a:rPr lang="en-US" sz="1600" dirty="0">
                <a:solidFill>
                  <a:schemeClr val="accent4">
                    <a:lumMod val="75000"/>
                  </a:schemeClr>
                </a:solidFill>
              </a:rPr>
              <a:t>DHCPv4 for IPv4</a:t>
            </a:r>
            <a:br>
              <a:rPr lang="en-US" dirty="0">
                <a:solidFill>
                  <a:schemeClr val="accent4">
                    <a:lumMod val="75000"/>
                  </a:schemeClr>
                </a:solidFill>
              </a:rPr>
            </a:br>
            <a:r>
              <a:rPr lang="en-US" sz="2400" dirty="0">
                <a:solidFill>
                  <a:schemeClr val="accent4">
                    <a:lumMod val="75000"/>
                  </a:schemeClr>
                </a:solidFill>
              </a:rPr>
              <a:t>DHCP Troubleshooting Commands (Cont.)</a:t>
            </a:r>
          </a:p>
        </p:txBody>
      </p:sp>
      <p:sp>
        <p:nvSpPr>
          <p:cNvPr id="2" name="Rectangle 1">
            <a:extLst>
              <a:ext uri="{FF2B5EF4-FFF2-40B4-BE49-F238E27FC236}">
                <a16:creationId xmlns:a16="http://schemas.microsoft.com/office/drawing/2014/main" id="{09FF4F5D-70B8-4224-91F2-4D3C5F190FF9}"/>
              </a:ext>
            </a:extLst>
          </p:cNvPr>
          <p:cNvSpPr/>
          <p:nvPr/>
        </p:nvSpPr>
        <p:spPr>
          <a:xfrm>
            <a:off x="121443" y="731837"/>
            <a:ext cx="3414237" cy="3323987"/>
          </a:xfrm>
          <a:prstGeom prst="rect">
            <a:avLst/>
          </a:prstGeom>
        </p:spPr>
        <p:txBody>
          <a:bodyPr wrap="square">
            <a:spAutoFit/>
          </a:bodyPr>
          <a:lstStyle/>
          <a:p>
            <a:r>
              <a:rPr lang="en-US" sz="1400" dirty="0"/>
              <a:t>Example 1-8 shows sample output from the </a:t>
            </a:r>
            <a:r>
              <a:rPr lang="en-US" sz="1400" b="1" dirty="0"/>
              <a:t>debug ip dhcp server packet</a:t>
            </a:r>
            <a:r>
              <a:rPr lang="en-US" sz="1400" dirty="0"/>
              <a:t> command. The output shows a DHCPRELEASE message being received when a DHCP client with IP address 10.1.1.3 is shut down. </a:t>
            </a:r>
          </a:p>
          <a:p>
            <a:endParaRPr lang="en-US" sz="1400" dirty="0"/>
          </a:p>
          <a:p>
            <a:r>
              <a:rPr lang="en-US" sz="1400" dirty="0"/>
              <a:t>You can also see the four-step process of a DHCP client obtaining IP address 10.1.1.4 with the following messages: </a:t>
            </a:r>
          </a:p>
          <a:p>
            <a:endParaRPr lang="en-US" sz="1400" dirty="0"/>
          </a:p>
          <a:p>
            <a:r>
              <a:rPr lang="en-US" sz="1400" dirty="0"/>
              <a:t>DHCPDISCOVER, </a:t>
            </a:r>
          </a:p>
          <a:p>
            <a:r>
              <a:rPr lang="en-US" sz="1400" dirty="0"/>
              <a:t>DHCPOFFER, </a:t>
            </a:r>
          </a:p>
          <a:p>
            <a:r>
              <a:rPr lang="en-US" sz="1400" dirty="0"/>
              <a:t>DHCPREQUEST, </a:t>
            </a:r>
          </a:p>
          <a:p>
            <a:r>
              <a:rPr lang="en-US" sz="1400" dirty="0"/>
              <a:t>DHCPACK</a:t>
            </a:r>
          </a:p>
        </p:txBody>
      </p:sp>
      <p:pic>
        <p:nvPicPr>
          <p:cNvPr id="5" name="Picture 4">
            <a:extLst>
              <a:ext uri="{FF2B5EF4-FFF2-40B4-BE49-F238E27FC236}">
                <a16:creationId xmlns:a16="http://schemas.microsoft.com/office/drawing/2014/main" id="{DA427C6E-77DC-4A45-AC36-EDF419DE0952}"/>
              </a:ext>
            </a:extLst>
          </p:cNvPr>
          <p:cNvPicPr>
            <a:picLocks noChangeAspect="1"/>
          </p:cNvPicPr>
          <p:nvPr/>
        </p:nvPicPr>
        <p:blipFill>
          <a:blip r:embed="rId3"/>
          <a:srcRect/>
          <a:stretch/>
        </p:blipFill>
        <p:spPr>
          <a:xfrm>
            <a:off x="3709731" y="711517"/>
            <a:ext cx="5282345" cy="4002723"/>
          </a:xfrm>
          <a:prstGeom prst="rect">
            <a:avLst/>
          </a:prstGeom>
        </p:spPr>
      </p:pic>
    </p:spTree>
    <p:extLst>
      <p:ext uri="{BB962C8B-B14F-4D97-AF65-F5344CB8AC3E}">
        <p14:creationId xmlns:p14="http://schemas.microsoft.com/office/powerpoint/2010/main" val="177121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37844" y="252411"/>
            <a:ext cx="7598042" cy="1351755"/>
          </a:xfrm>
        </p:spPr>
        <p:txBody>
          <a:bodyPr/>
          <a:lstStyle/>
          <a:p>
            <a:r>
              <a:rPr lang="en-US" sz="4800" dirty="0">
                <a:solidFill>
                  <a:schemeClr val="accent5">
                    <a:lumMod val="40000"/>
                    <a:lumOff val="60000"/>
                  </a:schemeClr>
                </a:solidFill>
              </a:rPr>
              <a:t>IPv6 Addressing</a:t>
            </a:r>
            <a:endParaRPr lang="en-US" dirty="0">
              <a:solidFill>
                <a:schemeClr val="accent5">
                  <a:lumMod val="40000"/>
                  <a:lumOff val="60000"/>
                </a:schemeClr>
              </a:solidFill>
            </a:endParaRPr>
          </a:p>
        </p:txBody>
      </p:sp>
      <p:sp>
        <p:nvSpPr>
          <p:cNvPr id="4" name="TextBox 3">
            <a:extLst>
              <a:ext uri="{FF2B5EF4-FFF2-40B4-BE49-F238E27FC236}">
                <a16:creationId xmlns:a16="http://schemas.microsoft.com/office/drawing/2014/main" id="{E2BFA70F-DC0C-41D5-868E-C8FBC661D58F}"/>
              </a:ext>
            </a:extLst>
          </p:cNvPr>
          <p:cNvSpPr txBox="1"/>
          <p:nvPr/>
        </p:nvSpPr>
        <p:spPr>
          <a:xfrm>
            <a:off x="433084" y="1715712"/>
            <a:ext cx="8277832" cy="1077218"/>
          </a:xfrm>
          <a:prstGeom prst="rect">
            <a:avLst/>
          </a:prstGeom>
          <a:noFill/>
        </p:spPr>
        <p:txBody>
          <a:bodyPr wrap="square" rtlCol="0">
            <a:spAutoFit/>
          </a:bodyPr>
          <a:lstStyle/>
          <a:p>
            <a:pPr marL="285750" indent="-285750">
              <a:buFont typeface="Arial" panose="020B0604020202020204" pitchFamily="34" charset="0"/>
              <a:buChar char="•"/>
            </a:pPr>
            <a:r>
              <a:rPr lang="es-ES" sz="1600" dirty="0">
                <a:solidFill>
                  <a:schemeClr val="accent4">
                    <a:lumMod val="40000"/>
                    <a:lumOff val="60000"/>
                  </a:schemeClr>
                </a:solidFill>
              </a:rPr>
              <a:t>Así como su dirección personal define de manera única dónde vive, una dirección IPv6 define de manera única dónde reside un dispositivo. </a:t>
            </a:r>
          </a:p>
          <a:p>
            <a:pPr marL="285750" indent="-285750">
              <a:buFont typeface="Arial" panose="020B0604020202020204" pitchFamily="34" charset="0"/>
              <a:buChar char="•"/>
            </a:pPr>
            <a:r>
              <a:rPr lang="es-ES" sz="1600" dirty="0">
                <a:solidFill>
                  <a:schemeClr val="accent4">
                    <a:lumMod val="40000"/>
                    <a:lumOff val="60000"/>
                  </a:schemeClr>
                </a:solidFill>
              </a:rPr>
              <a:t>Esta sección cubre el direccionamiento y la asignación de IPv6 para que cuente con los conocimientos necesarios para solucionar problemas de direccionamiento IPv6.</a:t>
            </a:r>
            <a:endParaRPr lang="en-US" sz="1600" dirty="0">
              <a:solidFill>
                <a:schemeClr val="accent4">
                  <a:lumMod val="40000"/>
                  <a:lumOff val="60000"/>
                </a:schemeClr>
              </a:solidFill>
            </a:endParaRPr>
          </a:p>
        </p:txBody>
      </p:sp>
    </p:spTree>
    <p:custDataLst>
      <p:tags r:id="rId1"/>
    </p:custDataLst>
    <p:extLst>
      <p:ext uri="{BB962C8B-B14F-4D97-AF65-F5344CB8AC3E}">
        <p14:creationId xmlns:p14="http://schemas.microsoft.com/office/powerpoint/2010/main" val="3338385478"/>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6365081" cy="731837"/>
          </a:xfrm>
        </p:spPr>
        <p:txBody>
          <a:bodyPr/>
          <a:lstStyle/>
          <a:p>
            <a:r>
              <a:rPr lang="en-US" sz="1600" dirty="0">
                <a:solidFill>
                  <a:schemeClr val="accent4">
                    <a:lumMod val="75000"/>
                  </a:schemeClr>
                </a:solidFill>
              </a:rPr>
              <a:t>IPv6 Addressing</a:t>
            </a:r>
            <a:br>
              <a:rPr lang="en-US" dirty="0">
                <a:solidFill>
                  <a:schemeClr val="accent4">
                    <a:lumMod val="75000"/>
                  </a:schemeClr>
                </a:solidFill>
              </a:rPr>
            </a:br>
            <a:r>
              <a:rPr lang="en-US" sz="2400" dirty="0">
                <a:solidFill>
                  <a:schemeClr val="accent4">
                    <a:lumMod val="75000"/>
                  </a:schemeClr>
                </a:solidFill>
              </a:rPr>
              <a:t>IPv6 Addressing Review</a:t>
            </a:r>
          </a:p>
        </p:txBody>
      </p:sp>
      <p:sp>
        <p:nvSpPr>
          <p:cNvPr id="2" name="Rectangle 1">
            <a:extLst>
              <a:ext uri="{FF2B5EF4-FFF2-40B4-BE49-F238E27FC236}">
                <a16:creationId xmlns:a16="http://schemas.microsoft.com/office/drawing/2014/main" id="{09FF4F5D-70B8-4224-91F2-4D3C5F190FF9}"/>
              </a:ext>
            </a:extLst>
          </p:cNvPr>
          <p:cNvSpPr/>
          <p:nvPr/>
        </p:nvSpPr>
        <p:spPr>
          <a:xfrm>
            <a:off x="121443" y="731837"/>
            <a:ext cx="8758397" cy="1708160"/>
          </a:xfrm>
          <a:prstGeom prst="rect">
            <a:avLst/>
          </a:prstGeom>
        </p:spPr>
        <p:txBody>
          <a:bodyPr wrap="square">
            <a:spAutoFit/>
          </a:bodyPr>
          <a:lstStyle/>
          <a:p>
            <a:r>
              <a:rPr lang="es-ES" sz="1500" dirty="0"/>
              <a:t>Consulte la Figura 1-8, que muestra una red IPv6. 2001:db8:a:a::/64 representa los primeros 64 bits de la dirección IPv6, que es el prefijo de subred. Esta es la red IPv6 en la que residen los nodos. El enrutador R1 tiene la dirección IPv6 de la interfaz 2001:db8:a:a::1, donde los últimos 64 bits, que son ::1 en este caso, representan la interfaz/ID del host o quién está en la red IPv6. </a:t>
            </a:r>
          </a:p>
          <a:p>
            <a:endParaRPr lang="es-ES" sz="1500" dirty="0"/>
          </a:p>
          <a:p>
            <a:r>
              <a:rPr lang="es-ES" sz="1500" dirty="0"/>
              <a:t>PC1 es ::10 y PC2 es ::20. Todos los dispositivos en 2001:db8:a:a::/64 están configurados con la dirección de puerta de enlace predeterminada de la interfaz Gig0/0 de R1, que es 2001:db8:a:a::1.</a:t>
            </a:r>
          </a:p>
        </p:txBody>
      </p:sp>
      <p:pic>
        <p:nvPicPr>
          <p:cNvPr id="5" name="Picture 4">
            <a:extLst>
              <a:ext uri="{FF2B5EF4-FFF2-40B4-BE49-F238E27FC236}">
                <a16:creationId xmlns:a16="http://schemas.microsoft.com/office/drawing/2014/main" id="{DA427C6E-77DC-4A45-AC36-EDF419DE0952}"/>
              </a:ext>
            </a:extLst>
          </p:cNvPr>
          <p:cNvPicPr>
            <a:picLocks noChangeAspect="1"/>
          </p:cNvPicPr>
          <p:nvPr/>
        </p:nvPicPr>
        <p:blipFill>
          <a:blip r:embed="rId3"/>
          <a:srcRect/>
          <a:stretch/>
        </p:blipFill>
        <p:spPr>
          <a:xfrm>
            <a:off x="2249723" y="2743200"/>
            <a:ext cx="4644554" cy="2186701"/>
          </a:xfrm>
          <a:prstGeom prst="rect">
            <a:avLst/>
          </a:prstGeom>
        </p:spPr>
      </p:pic>
    </p:spTree>
    <p:extLst>
      <p:ext uri="{BB962C8B-B14F-4D97-AF65-F5344CB8AC3E}">
        <p14:creationId xmlns:p14="http://schemas.microsoft.com/office/powerpoint/2010/main" val="377754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6365081" cy="731837"/>
          </a:xfrm>
        </p:spPr>
        <p:txBody>
          <a:bodyPr/>
          <a:lstStyle/>
          <a:p>
            <a:r>
              <a:rPr lang="en-US" sz="1600" dirty="0">
                <a:solidFill>
                  <a:schemeClr val="accent4">
                    <a:lumMod val="75000"/>
                  </a:schemeClr>
                </a:solidFill>
              </a:rPr>
              <a:t>IPv6 Addressing</a:t>
            </a:r>
            <a:br>
              <a:rPr lang="en-US" dirty="0">
                <a:solidFill>
                  <a:schemeClr val="accent4">
                    <a:lumMod val="75000"/>
                  </a:schemeClr>
                </a:solidFill>
              </a:rPr>
            </a:br>
            <a:r>
              <a:rPr lang="en-US" sz="2400" dirty="0">
                <a:solidFill>
                  <a:schemeClr val="accent4">
                    <a:lumMod val="75000"/>
                  </a:schemeClr>
                </a:solidFill>
              </a:rPr>
              <a:t>IPv6 Addressing Review (Cont.)</a:t>
            </a:r>
          </a:p>
        </p:txBody>
      </p:sp>
      <p:sp>
        <p:nvSpPr>
          <p:cNvPr id="2" name="Rectangle 1">
            <a:extLst>
              <a:ext uri="{FF2B5EF4-FFF2-40B4-BE49-F238E27FC236}">
                <a16:creationId xmlns:a16="http://schemas.microsoft.com/office/drawing/2014/main" id="{09FF4F5D-70B8-4224-91F2-4D3C5F190FF9}"/>
              </a:ext>
            </a:extLst>
          </p:cNvPr>
          <p:cNvSpPr/>
          <p:nvPr/>
        </p:nvSpPr>
        <p:spPr>
          <a:xfrm>
            <a:off x="121443" y="731837"/>
            <a:ext cx="8758397" cy="1815882"/>
          </a:xfrm>
          <a:prstGeom prst="rect">
            <a:avLst/>
          </a:prstGeom>
        </p:spPr>
        <p:txBody>
          <a:bodyPr wrap="square">
            <a:spAutoFit/>
          </a:bodyPr>
          <a:lstStyle/>
          <a:p>
            <a:r>
              <a:rPr lang="es-ES" sz="1600" dirty="0"/>
              <a:t>En este ejemplo, la PC1 tiene la dirección de link-local fe80::a00:27ff:fe5d:6d6 y la global </a:t>
            </a:r>
            <a:r>
              <a:rPr lang="es-ES" sz="1600" dirty="0" err="1"/>
              <a:t>unicast</a:t>
            </a:r>
            <a:r>
              <a:rPr lang="es-ES" sz="1600" dirty="0"/>
              <a:t> </a:t>
            </a:r>
            <a:r>
              <a:rPr lang="es-ES" sz="1600" dirty="0" err="1"/>
              <a:t>address</a:t>
            </a:r>
            <a:r>
              <a:rPr lang="es-ES" sz="1600" dirty="0"/>
              <a:t> 2001:db8:a:a::10, que se configuró estáticamente. </a:t>
            </a:r>
          </a:p>
          <a:p>
            <a:endParaRPr lang="es-ES" sz="1600" dirty="0"/>
          </a:p>
          <a:p>
            <a:r>
              <a:rPr lang="es-ES" sz="1600" dirty="0"/>
              <a:t>Observe el </a:t>
            </a:r>
            <a:r>
              <a:rPr lang="es-ES" sz="1600" b="1" dirty="0"/>
              <a:t>%11 </a:t>
            </a:r>
            <a:r>
              <a:rPr lang="es-ES" sz="1600" dirty="0"/>
              <a:t>al final de la dirección local del enlace. Este es el número de identificación de la interfaz y es necesario para que el sistema sepa desde qué interfaz enviar los paquetes; tenga en cuenta que puede tener varias interfaces en el mismo dispositivo con la misma dirección link-local asignada.</a:t>
            </a:r>
            <a:endParaRPr lang="en-US" sz="1600" dirty="0"/>
          </a:p>
        </p:txBody>
      </p:sp>
      <p:pic>
        <p:nvPicPr>
          <p:cNvPr id="5" name="Picture 4">
            <a:extLst>
              <a:ext uri="{FF2B5EF4-FFF2-40B4-BE49-F238E27FC236}">
                <a16:creationId xmlns:a16="http://schemas.microsoft.com/office/drawing/2014/main" id="{DA427C6E-77DC-4A45-AC36-EDF419DE0952}"/>
              </a:ext>
            </a:extLst>
          </p:cNvPr>
          <p:cNvPicPr>
            <a:picLocks noChangeAspect="1"/>
          </p:cNvPicPr>
          <p:nvPr/>
        </p:nvPicPr>
        <p:blipFill>
          <a:blip r:embed="rId3"/>
          <a:srcRect/>
          <a:stretch/>
        </p:blipFill>
        <p:spPr>
          <a:xfrm>
            <a:off x="2308864" y="2743200"/>
            <a:ext cx="4526272" cy="2186701"/>
          </a:xfrm>
          <a:prstGeom prst="rect">
            <a:avLst/>
          </a:prstGeom>
        </p:spPr>
      </p:pic>
    </p:spTree>
    <p:extLst>
      <p:ext uri="{BB962C8B-B14F-4D97-AF65-F5344CB8AC3E}">
        <p14:creationId xmlns:p14="http://schemas.microsoft.com/office/powerpoint/2010/main" val="270072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6365081" cy="731837"/>
          </a:xfrm>
        </p:spPr>
        <p:txBody>
          <a:bodyPr/>
          <a:lstStyle/>
          <a:p>
            <a:r>
              <a:rPr lang="en-US" sz="1600" dirty="0">
                <a:solidFill>
                  <a:schemeClr val="accent4">
                    <a:lumMod val="75000"/>
                  </a:schemeClr>
                </a:solidFill>
              </a:rPr>
              <a:t>IPv6 Addressing</a:t>
            </a:r>
            <a:br>
              <a:rPr lang="en-US" dirty="0">
                <a:solidFill>
                  <a:schemeClr val="accent4">
                    <a:lumMod val="75000"/>
                  </a:schemeClr>
                </a:solidFill>
              </a:rPr>
            </a:br>
            <a:r>
              <a:rPr lang="en-US" sz="2400" dirty="0">
                <a:solidFill>
                  <a:schemeClr val="accent4">
                    <a:lumMod val="75000"/>
                  </a:schemeClr>
                </a:solidFill>
              </a:rPr>
              <a:t>EUI-64 (Extended Unique Identifier)</a:t>
            </a:r>
          </a:p>
        </p:txBody>
      </p:sp>
      <p:sp>
        <p:nvSpPr>
          <p:cNvPr id="2" name="Rectangle 1">
            <a:extLst>
              <a:ext uri="{FF2B5EF4-FFF2-40B4-BE49-F238E27FC236}">
                <a16:creationId xmlns:a16="http://schemas.microsoft.com/office/drawing/2014/main" id="{09FF4F5D-70B8-4224-91F2-4D3C5F190FF9}"/>
              </a:ext>
            </a:extLst>
          </p:cNvPr>
          <p:cNvSpPr/>
          <p:nvPr/>
        </p:nvSpPr>
        <p:spPr>
          <a:xfrm>
            <a:off x="30480" y="530321"/>
            <a:ext cx="4887437" cy="4093428"/>
          </a:xfrm>
          <a:prstGeom prst="rect">
            <a:avLst/>
          </a:prstGeom>
        </p:spPr>
        <p:txBody>
          <a:bodyPr wrap="square">
            <a:spAutoFit/>
          </a:bodyPr>
          <a:lstStyle/>
          <a:p>
            <a:r>
              <a:rPr lang="es-ES" sz="1300" dirty="0"/>
              <a:t>Los dispositivos finales pueden asignar automáticamente su propia ID de interfaz IPv6 para direcciones de global </a:t>
            </a:r>
            <a:r>
              <a:rPr lang="es-ES" sz="1300" dirty="0" err="1"/>
              <a:t>unicast</a:t>
            </a:r>
            <a:r>
              <a:rPr lang="es-ES" sz="1300" dirty="0"/>
              <a:t> y link-local, de forma aleatoria o según el estándar IEEE EUI-64.</a:t>
            </a:r>
          </a:p>
          <a:p>
            <a:endParaRPr lang="es-ES" sz="1300" dirty="0"/>
          </a:p>
          <a:p>
            <a:r>
              <a:rPr lang="es-ES" sz="1300" dirty="0"/>
              <a:t>EUI-64 toma la dirección MAC del cliente, la divide por la mitad y agrega el FFFE hexadecimal en el medio. Además, toma el séptimo bit desde la izquierda y lo voltea. Entonces, si es un 1, se convierte en 0, y si es un 0, se convierte en 1. </a:t>
            </a:r>
          </a:p>
          <a:p>
            <a:endParaRPr lang="es-ES" sz="1300" dirty="0"/>
          </a:p>
          <a:p>
            <a:r>
              <a:rPr lang="es-ES" sz="1300" dirty="0"/>
              <a:t>Ejemplo 1-10 Observe que la dirección MAC es 08-00-27-5D-06-D6. Divídalo por la mitad y agregue FFFE en el medio para obtener 08-00-27-</a:t>
            </a:r>
            <a:r>
              <a:rPr lang="es-ES" sz="1300" b="1" dirty="0">
                <a:solidFill>
                  <a:srgbClr val="FF0000"/>
                </a:solidFill>
              </a:rPr>
              <a:t>FF-FE</a:t>
            </a:r>
            <a:r>
              <a:rPr lang="es-ES" sz="1300" dirty="0"/>
              <a:t>-5D-06-D6 o 0800:27</a:t>
            </a:r>
            <a:r>
              <a:rPr lang="es-ES" sz="1300" dirty="0">
                <a:solidFill>
                  <a:srgbClr val="FF0000"/>
                </a:solidFill>
              </a:rPr>
              <a:t>FF:FE</a:t>
            </a:r>
            <a:r>
              <a:rPr lang="es-ES" sz="1300" dirty="0"/>
              <a:t>5D:06D6. Esto se acerca a lo que aparece en la dirección local del enlace, pero no es exactamente lo mismo. El ID de interfaz en la dirección local del enlace comienza con 0a y el nuestro comienza con 08. Esto se debe a que el séptimo bit está invertido. Voltearlo. 08 hexadecimal en binario es 00001000. El séptimo bit de izquierda a derecha es 0, así que conviértalo en 1. Ahora tiene 00001010. Convierta a hexadecimal y obtendrá 0a. Entonces, su ID de interfaz es 0</a:t>
            </a:r>
            <a:r>
              <a:rPr lang="es-ES" sz="1300" dirty="0">
                <a:solidFill>
                  <a:srgbClr val="FF0000"/>
                </a:solidFill>
              </a:rPr>
              <a:t>A</a:t>
            </a:r>
            <a:r>
              <a:rPr lang="es-ES" sz="1300" dirty="0"/>
              <a:t>00:27FF:FE5D:06D6.</a:t>
            </a:r>
            <a:endParaRPr lang="en-US" sz="1300" dirty="0"/>
          </a:p>
        </p:txBody>
      </p:sp>
      <p:pic>
        <p:nvPicPr>
          <p:cNvPr id="5" name="Picture 4">
            <a:extLst>
              <a:ext uri="{FF2B5EF4-FFF2-40B4-BE49-F238E27FC236}">
                <a16:creationId xmlns:a16="http://schemas.microsoft.com/office/drawing/2014/main" id="{DA427C6E-77DC-4A45-AC36-EDF419DE0952}"/>
              </a:ext>
            </a:extLst>
          </p:cNvPr>
          <p:cNvPicPr>
            <a:picLocks noChangeAspect="1"/>
          </p:cNvPicPr>
          <p:nvPr/>
        </p:nvPicPr>
        <p:blipFill>
          <a:blip r:embed="rId3"/>
          <a:srcRect/>
          <a:stretch/>
        </p:blipFill>
        <p:spPr>
          <a:xfrm>
            <a:off x="5041907" y="1060103"/>
            <a:ext cx="4071613" cy="2902297"/>
          </a:xfrm>
          <a:prstGeom prst="rect">
            <a:avLst/>
          </a:prstGeom>
        </p:spPr>
      </p:pic>
    </p:spTree>
    <p:extLst>
      <p:ext uri="{BB962C8B-B14F-4D97-AF65-F5344CB8AC3E}">
        <p14:creationId xmlns:p14="http://schemas.microsoft.com/office/powerpoint/2010/main" val="1659357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6365081" cy="731837"/>
          </a:xfrm>
        </p:spPr>
        <p:txBody>
          <a:bodyPr/>
          <a:lstStyle/>
          <a:p>
            <a:r>
              <a:rPr lang="en-US" sz="1600" dirty="0">
                <a:solidFill>
                  <a:schemeClr val="accent4">
                    <a:lumMod val="75000"/>
                  </a:schemeClr>
                </a:solidFill>
              </a:rPr>
              <a:t>IPv6 Addressing</a:t>
            </a:r>
            <a:br>
              <a:rPr lang="en-US" dirty="0">
                <a:solidFill>
                  <a:schemeClr val="accent4">
                    <a:lumMod val="75000"/>
                  </a:schemeClr>
                </a:solidFill>
              </a:rPr>
            </a:br>
            <a:r>
              <a:rPr lang="en-US" sz="2400" dirty="0">
                <a:solidFill>
                  <a:schemeClr val="accent4">
                    <a:lumMod val="75000"/>
                  </a:schemeClr>
                </a:solidFill>
              </a:rPr>
              <a:t>EUI-64 (Cont.)</a:t>
            </a:r>
          </a:p>
        </p:txBody>
      </p:sp>
      <p:sp>
        <p:nvSpPr>
          <p:cNvPr id="2" name="Rectangle 1">
            <a:extLst>
              <a:ext uri="{FF2B5EF4-FFF2-40B4-BE49-F238E27FC236}">
                <a16:creationId xmlns:a16="http://schemas.microsoft.com/office/drawing/2014/main" id="{09FF4F5D-70B8-4224-91F2-4D3C5F190FF9}"/>
              </a:ext>
            </a:extLst>
          </p:cNvPr>
          <p:cNvSpPr/>
          <p:nvPr/>
        </p:nvSpPr>
        <p:spPr>
          <a:xfrm>
            <a:off x="121443" y="658907"/>
            <a:ext cx="4775677" cy="3208571"/>
          </a:xfrm>
          <a:prstGeom prst="rect">
            <a:avLst/>
          </a:prstGeom>
        </p:spPr>
        <p:txBody>
          <a:bodyPr wrap="square">
            <a:spAutoFit/>
          </a:bodyPr>
          <a:lstStyle/>
          <a:p>
            <a:r>
              <a:rPr lang="es-ES" sz="1350" dirty="0"/>
              <a:t>Las PC modernas con Windows generan aleatoriamente la parte de la interfaz de forma predeterminada tanto para la dirección de link local como para la dirección global </a:t>
            </a:r>
            <a:r>
              <a:rPr lang="es-ES" sz="1350" dirty="0" err="1"/>
              <a:t>unicast</a:t>
            </a:r>
            <a:r>
              <a:rPr lang="es-ES" sz="1350" dirty="0"/>
              <a:t> al configurar automáticamente sus direcciones IPv6. Sin embargo, esto se puede cambiar para que se utilice EUI-64 en su lugar. </a:t>
            </a:r>
          </a:p>
          <a:p>
            <a:endParaRPr lang="es-ES" sz="1350" dirty="0"/>
          </a:p>
          <a:p>
            <a:r>
              <a:rPr lang="es-ES" sz="1350" dirty="0"/>
              <a:t>En un enrutador, si desea utilizar EUI-64 para una dirección de global </a:t>
            </a:r>
            <a:r>
              <a:rPr lang="es-ES" sz="1350" dirty="0" err="1"/>
              <a:t>unicast</a:t>
            </a:r>
            <a:r>
              <a:rPr lang="es-ES" sz="1350" dirty="0"/>
              <a:t> </a:t>
            </a:r>
            <a:r>
              <a:rPr lang="es-ES" sz="1350" dirty="0" err="1"/>
              <a:t>address</a:t>
            </a:r>
            <a:r>
              <a:rPr lang="es-ES" sz="1350" dirty="0"/>
              <a:t> configurada estáticamente, utilice la palabra clave eui-64 al final del comando de dirección ipv6.</a:t>
            </a:r>
          </a:p>
          <a:p>
            <a:endParaRPr lang="es-ES" sz="1350" dirty="0"/>
          </a:p>
          <a:p>
            <a:r>
              <a:rPr lang="es-ES" sz="1350" dirty="0"/>
              <a:t>Verifique la dirección de unidifusión global y la ID de interfaz EUI-64 asignada a una interfaz mediante el comando show ipv6 interface.</a:t>
            </a:r>
            <a:endParaRPr lang="en-US" sz="1350" dirty="0"/>
          </a:p>
        </p:txBody>
      </p:sp>
      <p:pic>
        <p:nvPicPr>
          <p:cNvPr id="5" name="Picture 4">
            <a:extLst>
              <a:ext uri="{FF2B5EF4-FFF2-40B4-BE49-F238E27FC236}">
                <a16:creationId xmlns:a16="http://schemas.microsoft.com/office/drawing/2014/main" id="{DA427C6E-77DC-4A45-AC36-EDF419DE0952}"/>
              </a:ext>
            </a:extLst>
          </p:cNvPr>
          <p:cNvPicPr>
            <a:picLocks noChangeAspect="1"/>
          </p:cNvPicPr>
          <p:nvPr/>
        </p:nvPicPr>
        <p:blipFill>
          <a:blip r:embed="rId3"/>
          <a:srcRect/>
          <a:stretch/>
        </p:blipFill>
        <p:spPr>
          <a:xfrm>
            <a:off x="3396133" y="3630103"/>
            <a:ext cx="5466408" cy="1075491"/>
          </a:xfrm>
          <a:prstGeom prst="rect">
            <a:avLst/>
          </a:prstGeom>
        </p:spPr>
      </p:pic>
      <p:pic>
        <p:nvPicPr>
          <p:cNvPr id="6" name="Picture 5">
            <a:extLst>
              <a:ext uri="{FF2B5EF4-FFF2-40B4-BE49-F238E27FC236}">
                <a16:creationId xmlns:a16="http://schemas.microsoft.com/office/drawing/2014/main" id="{63E97A61-40F7-47E7-A5D7-74D03ABFD96D}"/>
              </a:ext>
            </a:extLst>
          </p:cNvPr>
          <p:cNvPicPr>
            <a:picLocks noChangeAspect="1"/>
          </p:cNvPicPr>
          <p:nvPr/>
        </p:nvPicPr>
        <p:blipFill>
          <a:blip r:embed="rId4"/>
          <a:stretch>
            <a:fillRect/>
          </a:stretch>
        </p:blipFill>
        <p:spPr>
          <a:xfrm>
            <a:off x="4985723" y="731837"/>
            <a:ext cx="4107954" cy="1737043"/>
          </a:xfrm>
          <a:prstGeom prst="rect">
            <a:avLst/>
          </a:prstGeom>
        </p:spPr>
      </p:pic>
    </p:spTree>
    <p:extLst>
      <p:ext uri="{BB962C8B-B14F-4D97-AF65-F5344CB8AC3E}">
        <p14:creationId xmlns:p14="http://schemas.microsoft.com/office/powerpoint/2010/main" val="18678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37844" y="252411"/>
            <a:ext cx="8541996" cy="1351755"/>
          </a:xfrm>
        </p:spPr>
        <p:txBody>
          <a:bodyPr/>
          <a:lstStyle/>
          <a:p>
            <a:r>
              <a:rPr lang="en-US" sz="3600" dirty="0">
                <a:solidFill>
                  <a:schemeClr val="accent5">
                    <a:lumMod val="40000"/>
                    <a:lumOff val="60000"/>
                  </a:schemeClr>
                </a:solidFill>
              </a:rPr>
              <a:t>IPv6 SLAAC, Stateful DHCPv6, and Stateless DHCPv6</a:t>
            </a:r>
          </a:p>
        </p:txBody>
      </p:sp>
      <p:sp>
        <p:nvSpPr>
          <p:cNvPr id="4" name="TextBox 3">
            <a:extLst>
              <a:ext uri="{FF2B5EF4-FFF2-40B4-BE49-F238E27FC236}">
                <a16:creationId xmlns:a16="http://schemas.microsoft.com/office/drawing/2014/main" id="{E2BFA70F-DC0C-41D5-868E-C8FBC661D58F}"/>
              </a:ext>
            </a:extLst>
          </p:cNvPr>
          <p:cNvSpPr txBox="1"/>
          <p:nvPr/>
        </p:nvSpPr>
        <p:spPr>
          <a:xfrm>
            <a:off x="433084" y="1715712"/>
            <a:ext cx="8277832" cy="1815882"/>
          </a:xfrm>
          <a:prstGeom prst="rect">
            <a:avLst/>
          </a:prstGeom>
          <a:noFill/>
        </p:spPr>
        <p:txBody>
          <a:bodyPr wrap="square" rtlCol="0">
            <a:spAutoFit/>
          </a:bodyPr>
          <a:lstStyle/>
          <a:p>
            <a:pPr marL="285750" indent="-285750">
              <a:buFont typeface="Arial" panose="020B0604020202020204" pitchFamily="34" charset="0"/>
              <a:buChar char="•"/>
            </a:pPr>
            <a:r>
              <a:rPr lang="es-ES" sz="1600" dirty="0">
                <a:solidFill>
                  <a:schemeClr val="accent4">
                    <a:lumMod val="40000"/>
                    <a:lumOff val="60000"/>
                  </a:schemeClr>
                </a:solidFill>
              </a:rPr>
              <a:t>La asignación manual de direcciones IP (ya sea IPv4 o IPv6) no es una opción escalable.</a:t>
            </a:r>
          </a:p>
          <a:p>
            <a:pPr marL="285750" indent="-285750">
              <a:buFont typeface="Arial" panose="020B0604020202020204" pitchFamily="34" charset="0"/>
              <a:buChar char="•"/>
            </a:pPr>
            <a:r>
              <a:rPr lang="es-ES" sz="1600" dirty="0">
                <a:solidFill>
                  <a:schemeClr val="accent4">
                    <a:lumMod val="40000"/>
                    <a:lumOff val="60000"/>
                  </a:schemeClr>
                </a:solidFill>
              </a:rPr>
              <a:t>Con IPv4, DHCP proporciona una opción de direccionamiento dinámico. Con IPv6, tiene tres opciones dinámicas para elegir: configuración automática de direcciones sin estado (SLAAC), DHCPv6 con estado o DHCPv6 sin estado. </a:t>
            </a:r>
          </a:p>
          <a:p>
            <a:pPr marL="285750" indent="-285750">
              <a:buFont typeface="Arial" panose="020B0604020202020204" pitchFamily="34" charset="0"/>
              <a:buChar char="•"/>
            </a:pPr>
            <a:r>
              <a:rPr lang="es-ES" sz="1600" dirty="0">
                <a:solidFill>
                  <a:schemeClr val="accent4">
                    <a:lumMod val="40000"/>
                    <a:lumOff val="60000"/>
                  </a:schemeClr>
                </a:solidFill>
              </a:rPr>
              <a:t>Esta sección analiza los problemas que pueden surgir para cada uno y cómo solucionarlos.</a:t>
            </a:r>
          </a:p>
        </p:txBody>
      </p:sp>
    </p:spTree>
    <p:custDataLst>
      <p:tags r:id="rId1"/>
    </p:custDataLst>
    <p:extLst>
      <p:ext uri="{BB962C8B-B14F-4D97-AF65-F5344CB8AC3E}">
        <p14:creationId xmlns:p14="http://schemas.microsoft.com/office/powerpoint/2010/main" val="373174843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6365081" cy="731837"/>
          </a:xfrm>
        </p:spPr>
        <p:txBody>
          <a:bodyPr/>
          <a:lstStyle/>
          <a:p>
            <a:r>
              <a:rPr lang="en-US" sz="1600" dirty="0">
                <a:solidFill>
                  <a:schemeClr val="accent4">
                    <a:lumMod val="75000"/>
                  </a:schemeClr>
                </a:solidFill>
              </a:rPr>
              <a:t>IPv6 SLAAC, Stateful DHCPv6, Stateless DHCPv6</a:t>
            </a:r>
            <a:br>
              <a:rPr lang="en-US" dirty="0">
                <a:solidFill>
                  <a:schemeClr val="accent4">
                    <a:lumMod val="75000"/>
                  </a:schemeClr>
                </a:solidFill>
              </a:rPr>
            </a:br>
            <a:r>
              <a:rPr lang="en-US" sz="2400" dirty="0">
                <a:solidFill>
                  <a:schemeClr val="accent4">
                    <a:lumMod val="75000"/>
                  </a:schemeClr>
                </a:solidFill>
              </a:rPr>
              <a:t>SLAAC</a:t>
            </a:r>
          </a:p>
        </p:txBody>
      </p:sp>
      <p:sp>
        <p:nvSpPr>
          <p:cNvPr id="2" name="Rectangle 1">
            <a:extLst>
              <a:ext uri="{FF2B5EF4-FFF2-40B4-BE49-F238E27FC236}">
                <a16:creationId xmlns:a16="http://schemas.microsoft.com/office/drawing/2014/main" id="{09FF4F5D-70B8-4224-91F2-4D3C5F190FF9}"/>
              </a:ext>
            </a:extLst>
          </p:cNvPr>
          <p:cNvSpPr/>
          <p:nvPr/>
        </p:nvSpPr>
        <p:spPr>
          <a:xfrm>
            <a:off x="121443" y="731837"/>
            <a:ext cx="8839677" cy="1384995"/>
          </a:xfrm>
          <a:prstGeom prst="rect">
            <a:avLst/>
          </a:prstGeom>
        </p:spPr>
        <p:txBody>
          <a:bodyPr wrap="square">
            <a:spAutoFit/>
          </a:bodyPr>
          <a:lstStyle/>
          <a:p>
            <a:r>
              <a:rPr lang="es-ES" sz="1400" dirty="0"/>
              <a:t>SLAAC está diseñado para permitir que un dispositivo configure su propia dirección IPv6, prefijo y puerta de enlace predeterminada sin un servidor DHCPv6. </a:t>
            </a:r>
            <a:r>
              <a:rPr lang="es-ES" sz="1400" b="1" u="sng" dirty="0"/>
              <a:t>Las PC con Windows automáticamente tienen SLAAC habilitado y generan sus propias direcciones IPv6.</a:t>
            </a:r>
          </a:p>
          <a:p>
            <a:endParaRPr lang="es-ES" sz="1400" dirty="0"/>
          </a:p>
          <a:p>
            <a:r>
              <a:rPr lang="es-ES" sz="1400" dirty="0"/>
              <a:t>En los enrutadores Cisco, si desea aprovechar SLAAC, debe habilitarlo manualmente en una interfaz con el comando </a:t>
            </a:r>
            <a:r>
              <a:rPr lang="es-ES" sz="1400" b="1" dirty="0"/>
              <a:t>ipv6 </a:t>
            </a:r>
            <a:r>
              <a:rPr lang="es-ES" sz="1400" b="1" dirty="0" err="1"/>
              <a:t>address</a:t>
            </a:r>
            <a:r>
              <a:rPr lang="es-ES" sz="1400" b="1" dirty="0"/>
              <a:t> </a:t>
            </a:r>
            <a:r>
              <a:rPr lang="es-ES" sz="1400" b="1" dirty="0" err="1"/>
              <a:t>autoconfig</a:t>
            </a:r>
            <a:r>
              <a:rPr lang="es-ES" sz="1400" b="1" dirty="0"/>
              <a:t> </a:t>
            </a:r>
            <a:r>
              <a:rPr lang="es-ES" sz="1400" dirty="0"/>
              <a:t>.</a:t>
            </a:r>
            <a:endParaRPr lang="en-US" sz="1400" dirty="0"/>
          </a:p>
        </p:txBody>
      </p:sp>
      <p:pic>
        <p:nvPicPr>
          <p:cNvPr id="5" name="Picture 4">
            <a:extLst>
              <a:ext uri="{FF2B5EF4-FFF2-40B4-BE49-F238E27FC236}">
                <a16:creationId xmlns:a16="http://schemas.microsoft.com/office/drawing/2014/main" id="{DA427C6E-77DC-4A45-AC36-EDF419DE0952}"/>
              </a:ext>
            </a:extLst>
          </p:cNvPr>
          <p:cNvPicPr>
            <a:picLocks noChangeAspect="1"/>
          </p:cNvPicPr>
          <p:nvPr/>
        </p:nvPicPr>
        <p:blipFill>
          <a:blip r:embed="rId3"/>
          <a:srcRect/>
          <a:stretch/>
        </p:blipFill>
        <p:spPr>
          <a:xfrm>
            <a:off x="1279995" y="2923956"/>
            <a:ext cx="6735843" cy="1321338"/>
          </a:xfrm>
          <a:prstGeom prst="rect">
            <a:avLst/>
          </a:prstGeom>
        </p:spPr>
      </p:pic>
    </p:spTree>
    <p:extLst>
      <p:ext uri="{BB962C8B-B14F-4D97-AF65-F5344CB8AC3E}">
        <p14:creationId xmlns:p14="http://schemas.microsoft.com/office/powerpoint/2010/main" val="145662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6365081" cy="731837"/>
          </a:xfrm>
        </p:spPr>
        <p:txBody>
          <a:bodyPr/>
          <a:lstStyle/>
          <a:p>
            <a:r>
              <a:rPr lang="en-US" sz="1600" dirty="0">
                <a:solidFill>
                  <a:schemeClr val="accent4">
                    <a:lumMod val="75000"/>
                  </a:schemeClr>
                </a:solidFill>
              </a:rPr>
              <a:t>IPv6 SLAAC, Stateful DHCPv6, Stateless DHCPv6</a:t>
            </a:r>
            <a:br>
              <a:rPr lang="en-US" dirty="0">
                <a:solidFill>
                  <a:schemeClr val="accent4">
                    <a:lumMod val="75000"/>
                  </a:schemeClr>
                </a:solidFill>
              </a:rPr>
            </a:br>
            <a:r>
              <a:rPr lang="en-US" sz="2400" dirty="0">
                <a:solidFill>
                  <a:schemeClr val="accent4">
                    <a:lumMod val="75000"/>
                  </a:schemeClr>
                </a:solidFill>
              </a:rPr>
              <a:t>SLAAC (Cont.)</a:t>
            </a:r>
          </a:p>
        </p:txBody>
      </p:sp>
      <p:sp>
        <p:nvSpPr>
          <p:cNvPr id="2" name="Rectangle 1">
            <a:extLst>
              <a:ext uri="{FF2B5EF4-FFF2-40B4-BE49-F238E27FC236}">
                <a16:creationId xmlns:a16="http://schemas.microsoft.com/office/drawing/2014/main" id="{09FF4F5D-70B8-4224-91F2-4D3C5F190FF9}"/>
              </a:ext>
            </a:extLst>
          </p:cNvPr>
          <p:cNvSpPr/>
          <p:nvPr/>
        </p:nvSpPr>
        <p:spPr>
          <a:xfrm>
            <a:off x="60481" y="576999"/>
            <a:ext cx="5039361" cy="4185761"/>
          </a:xfrm>
          <a:prstGeom prst="rect">
            <a:avLst/>
          </a:prstGeom>
        </p:spPr>
        <p:txBody>
          <a:bodyPr wrap="square">
            <a:spAutoFit/>
          </a:bodyPr>
          <a:lstStyle/>
          <a:p>
            <a:r>
              <a:rPr lang="es-ES" sz="1400" dirty="0"/>
              <a:t>Cuando una interfaz de PC y enrutador están habilitadas para SLAAC, envían un mensaje de Solicitud de enrutador (RS) para determinar si hay enrutadores conectados al enlace local. </a:t>
            </a:r>
          </a:p>
          <a:p>
            <a:endParaRPr lang="es-ES" sz="1400" dirty="0"/>
          </a:p>
          <a:p>
            <a:r>
              <a:rPr lang="es-ES" sz="1400" dirty="0"/>
              <a:t>Esperan a que un enrutador envíe un Anuncio de enrutador (RA) que identifica el prefijo que utiliza el enrutador (la puerta de enlace predeterminada) conectado a la misma red. </a:t>
            </a:r>
          </a:p>
          <a:p>
            <a:endParaRPr lang="es-ES" sz="1400" dirty="0"/>
          </a:p>
          <a:p>
            <a:r>
              <a:rPr lang="es-ES" sz="1400" dirty="0"/>
              <a:t>Usan esa información de prefijo para generar su propia dirección IPv6 en la misma red que la interfaz del enrutador que generó la RA. </a:t>
            </a:r>
          </a:p>
          <a:p>
            <a:endParaRPr lang="es-ES" sz="1400" dirty="0"/>
          </a:p>
          <a:p>
            <a:r>
              <a:rPr lang="es-ES" sz="1400" dirty="0"/>
              <a:t>El enrutador usa EUI-64 para la ID de interfaz y la PC genera aleatoriamente la ID de interfaz a menos que esté configurada para usar EUI-64. Además, la PC utiliza la dirección local de enlace IPv6 del dispositivo que envió el RA como dirección de puerta de enlace predeterminada.</a:t>
            </a:r>
            <a:endParaRPr lang="en-US" sz="1400" dirty="0"/>
          </a:p>
          <a:p>
            <a:r>
              <a:rPr lang="en-US" sz="1400" dirty="0"/>
              <a:t>Figure 1-9 R1 sends an RA.</a:t>
            </a:r>
          </a:p>
        </p:txBody>
      </p:sp>
      <p:sp>
        <p:nvSpPr>
          <p:cNvPr id="4" name="TextBox 3">
            <a:extLst>
              <a:ext uri="{FF2B5EF4-FFF2-40B4-BE49-F238E27FC236}">
                <a16:creationId xmlns:a16="http://schemas.microsoft.com/office/drawing/2014/main" id="{BC56BF2C-C3C9-43CE-B3AD-8CDE699D7743}"/>
              </a:ext>
            </a:extLst>
          </p:cNvPr>
          <p:cNvSpPr txBox="1"/>
          <p:nvPr/>
        </p:nvSpPr>
        <p:spPr>
          <a:xfrm>
            <a:off x="5221765" y="2750801"/>
            <a:ext cx="3861754" cy="2092881"/>
          </a:xfrm>
          <a:prstGeom prst="rect">
            <a:avLst/>
          </a:prstGeom>
          <a:noFill/>
        </p:spPr>
        <p:txBody>
          <a:bodyPr wrap="square" rtlCol="0">
            <a:spAutoFit/>
          </a:bodyPr>
          <a:lstStyle/>
          <a:p>
            <a:r>
              <a:rPr lang="es-ES" sz="1300" dirty="0"/>
              <a:t>La dirección IPv6 de origen es la dirección local de enlace de Gig0/0 y la dirección MAC de origen es la MAC de Gig0/0. La dirección IPv6 de destino es la dirección IPv6 de </a:t>
            </a:r>
            <a:r>
              <a:rPr lang="es-ES" sz="1300" dirty="0" err="1"/>
              <a:t>multicast</a:t>
            </a:r>
            <a:r>
              <a:rPr lang="es-ES" sz="1300" dirty="0"/>
              <a:t> local de enlace de todos los nodos FF02::1. La dirección MAC de destino es la dirección MAC de destino de todos los nodos 33:33:00:00:00:01. De forma predeterminada, todas las interfaces habilitadas para IPv6 escuchan paquetes y tramas destinados a estas dos direcciones.</a:t>
            </a:r>
            <a:endParaRPr lang="en-US" sz="1300" dirty="0"/>
          </a:p>
        </p:txBody>
      </p:sp>
      <p:pic>
        <p:nvPicPr>
          <p:cNvPr id="5" name="Picture 4">
            <a:extLst>
              <a:ext uri="{FF2B5EF4-FFF2-40B4-BE49-F238E27FC236}">
                <a16:creationId xmlns:a16="http://schemas.microsoft.com/office/drawing/2014/main" id="{DA427C6E-77DC-4A45-AC36-EDF419DE0952}"/>
              </a:ext>
            </a:extLst>
          </p:cNvPr>
          <p:cNvPicPr>
            <a:picLocks noChangeAspect="1"/>
          </p:cNvPicPr>
          <p:nvPr/>
        </p:nvPicPr>
        <p:blipFill>
          <a:blip r:embed="rId3"/>
          <a:srcRect/>
          <a:stretch/>
        </p:blipFill>
        <p:spPr>
          <a:xfrm>
            <a:off x="5320268" y="599439"/>
            <a:ext cx="3746024" cy="2096959"/>
          </a:xfrm>
          <a:prstGeom prst="rect">
            <a:avLst/>
          </a:prstGeom>
        </p:spPr>
      </p:pic>
    </p:spTree>
    <p:extLst>
      <p:ext uri="{BB962C8B-B14F-4D97-AF65-F5344CB8AC3E}">
        <p14:creationId xmlns:p14="http://schemas.microsoft.com/office/powerpoint/2010/main" val="112457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6365081" cy="731837"/>
          </a:xfrm>
        </p:spPr>
        <p:txBody>
          <a:bodyPr/>
          <a:lstStyle/>
          <a:p>
            <a:r>
              <a:rPr lang="en-US" sz="1600" dirty="0">
                <a:solidFill>
                  <a:schemeClr val="accent4">
                    <a:lumMod val="75000"/>
                  </a:schemeClr>
                </a:solidFill>
              </a:rPr>
              <a:t>IPv6 SLAAC, Stateful DHCPv6, Stateless DHCPv6</a:t>
            </a:r>
            <a:br>
              <a:rPr lang="en-US" dirty="0">
                <a:solidFill>
                  <a:schemeClr val="accent4">
                    <a:lumMod val="75000"/>
                  </a:schemeClr>
                </a:solidFill>
              </a:rPr>
            </a:br>
            <a:r>
              <a:rPr lang="en-US" sz="2400" dirty="0">
                <a:solidFill>
                  <a:schemeClr val="accent4">
                    <a:lumMod val="75000"/>
                  </a:schemeClr>
                </a:solidFill>
              </a:rPr>
              <a:t>SLAAC (Cont.)</a:t>
            </a:r>
          </a:p>
        </p:txBody>
      </p:sp>
      <p:sp>
        <p:nvSpPr>
          <p:cNvPr id="2" name="Rectangle 1">
            <a:extLst>
              <a:ext uri="{FF2B5EF4-FFF2-40B4-BE49-F238E27FC236}">
                <a16:creationId xmlns:a16="http://schemas.microsoft.com/office/drawing/2014/main" id="{09FF4F5D-70B8-4224-91F2-4D3C5F190FF9}"/>
              </a:ext>
            </a:extLst>
          </p:cNvPr>
          <p:cNvSpPr/>
          <p:nvPr/>
        </p:nvSpPr>
        <p:spPr>
          <a:xfrm>
            <a:off x="121442" y="686957"/>
            <a:ext cx="8819358" cy="1600438"/>
          </a:xfrm>
          <a:prstGeom prst="rect">
            <a:avLst/>
          </a:prstGeom>
        </p:spPr>
        <p:txBody>
          <a:bodyPr wrap="square">
            <a:spAutoFit/>
          </a:bodyPr>
          <a:lstStyle/>
          <a:p>
            <a:r>
              <a:rPr lang="es-ES" sz="1400" dirty="0"/>
              <a:t>Para verificar una dirección IPv6 generada por SLAAC en una interfaz de enrutador, use el comando show ipv6 interface. </a:t>
            </a:r>
          </a:p>
          <a:p>
            <a:endParaRPr lang="es-ES" sz="1400" dirty="0"/>
          </a:p>
          <a:p>
            <a:r>
              <a:rPr lang="es-ES" sz="1400" dirty="0"/>
              <a:t>Como se muestra en el Ejemplo 1-16, la dirección de unidifusión global se generó utilizando SLAAC. Observe también que en la parte inferior del ejemplo el enrutador predeterminado aparece como la dirección de enlace local del R1. Sin embargo, tenga en cuenta que esto ocurre solo si el enrutamiento de unidifusión IPv6 no estaba habilitado en el enrutador R1 y, como resultado, el enrutador actúa como un dispositivo final.</a:t>
            </a:r>
            <a:endParaRPr lang="en-US" sz="1400" dirty="0"/>
          </a:p>
        </p:txBody>
      </p:sp>
      <p:pic>
        <p:nvPicPr>
          <p:cNvPr id="5" name="Picture 4">
            <a:extLst>
              <a:ext uri="{FF2B5EF4-FFF2-40B4-BE49-F238E27FC236}">
                <a16:creationId xmlns:a16="http://schemas.microsoft.com/office/drawing/2014/main" id="{DA427C6E-77DC-4A45-AC36-EDF419DE0952}"/>
              </a:ext>
            </a:extLst>
          </p:cNvPr>
          <p:cNvPicPr>
            <a:picLocks noChangeAspect="1"/>
          </p:cNvPicPr>
          <p:nvPr/>
        </p:nvPicPr>
        <p:blipFill>
          <a:blip r:embed="rId3"/>
          <a:srcRect/>
          <a:stretch/>
        </p:blipFill>
        <p:spPr>
          <a:xfrm>
            <a:off x="1955025" y="2366057"/>
            <a:ext cx="5233949" cy="2520903"/>
          </a:xfrm>
          <a:prstGeom prst="rect">
            <a:avLst/>
          </a:prstGeom>
        </p:spPr>
      </p:pic>
    </p:spTree>
    <p:extLst>
      <p:ext uri="{BB962C8B-B14F-4D97-AF65-F5344CB8AC3E}">
        <p14:creationId xmlns:p14="http://schemas.microsoft.com/office/powerpoint/2010/main" val="346279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Chapter 1 Content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82166" y="810868"/>
            <a:ext cx="8779668" cy="3600358"/>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600" b="1" dirty="0">
                <a:solidFill>
                  <a:srgbClr val="000000"/>
                </a:solidFill>
              </a:rPr>
              <a:t>Proceso de reenvío de paquetes: </a:t>
            </a:r>
            <a:r>
              <a:rPr lang="es-ES" sz="1600" dirty="0">
                <a:solidFill>
                  <a:srgbClr val="000000"/>
                </a:solidFill>
              </a:rPr>
              <a:t>esta sección analiza el proceso de reenvío de paquetes y los comandos para verificar las entradas en las estructuras de datos que se utilizan para este proceso. También le proporciona una colección de comandos de Cisco IOS que son útiles para solucionar problemas.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600" b="1" dirty="0">
                <a:solidFill>
                  <a:srgbClr val="000000"/>
                </a:solidFill>
              </a:rPr>
              <a:t>Fuentes de información de enrutamiento: </a:t>
            </a:r>
            <a:r>
              <a:rPr lang="es-ES" sz="1600" dirty="0">
                <a:solidFill>
                  <a:srgbClr val="000000"/>
                </a:solidFill>
              </a:rPr>
              <a:t>esta sección explica qué fuentes de información de enrutamiento son las más creíbles y cómo la tabla de enrutamiento interactúa con varias estructuras de datos para completarse con la mejor información.</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600" b="1" dirty="0">
                <a:solidFill>
                  <a:srgbClr val="000000"/>
                </a:solidFill>
              </a:rPr>
              <a:t>Rutas estáticas: </a:t>
            </a:r>
            <a:r>
              <a:rPr lang="es-ES" sz="1600" dirty="0">
                <a:solidFill>
                  <a:srgbClr val="000000"/>
                </a:solidFill>
              </a:rPr>
              <a:t>esta sección analiza cómo configurar y verificar rutas estáticas IPv4 e IPv6.</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600" b="1" dirty="0">
                <a:solidFill>
                  <a:srgbClr val="000000"/>
                </a:solidFill>
              </a:rPr>
              <a:t>Tickets de problemas: </a:t>
            </a:r>
            <a:r>
              <a:rPr lang="es-ES" sz="1600" dirty="0">
                <a:solidFill>
                  <a:srgbClr val="000000"/>
                </a:solidFill>
              </a:rPr>
              <a:t>esta sección proporciona una serie de tickets de problemas que demuestran cómo se utiliza un proceso estructurado de resolución de problemas para resolver un problema informado.</a:t>
            </a:r>
            <a:endParaRPr lang="en-US" sz="1600" dirty="0">
              <a:solidFill>
                <a:srgbClr val="000000"/>
              </a:solidFill>
              <a:ea typeface="Calibri"/>
              <a:cs typeface="CiscoSerif-Regular"/>
            </a:endParaRPr>
          </a:p>
          <a:p>
            <a:pPr marL="0" algn="l">
              <a:lnSpc>
                <a:spcPct val="115000"/>
              </a:lnSpc>
              <a:spcBef>
                <a:spcPts val="0"/>
              </a:spcBef>
            </a:pPr>
            <a:endParaRPr lang="en-US" sz="1600" dirty="0"/>
          </a:p>
        </p:txBody>
      </p:sp>
    </p:spTree>
    <p:extLst>
      <p:ext uri="{BB962C8B-B14F-4D97-AF65-F5344CB8AC3E}">
        <p14:creationId xmlns:p14="http://schemas.microsoft.com/office/powerpoint/2010/main" val="40290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6365081" cy="731837"/>
          </a:xfrm>
        </p:spPr>
        <p:txBody>
          <a:bodyPr/>
          <a:lstStyle/>
          <a:p>
            <a:r>
              <a:rPr lang="en-US" sz="1600" dirty="0">
                <a:solidFill>
                  <a:schemeClr val="accent4">
                    <a:lumMod val="75000"/>
                  </a:schemeClr>
                </a:solidFill>
              </a:rPr>
              <a:t>IPv6 SLAAC, Stateful DHCPv6, Stateless DHCPv6</a:t>
            </a:r>
            <a:br>
              <a:rPr lang="en-US" dirty="0">
                <a:solidFill>
                  <a:schemeClr val="accent4">
                    <a:lumMod val="75000"/>
                  </a:schemeClr>
                </a:solidFill>
              </a:rPr>
            </a:br>
            <a:r>
              <a:rPr lang="en-US" sz="2400" dirty="0">
                <a:solidFill>
                  <a:schemeClr val="accent4">
                    <a:lumMod val="75000"/>
                  </a:schemeClr>
                </a:solidFill>
              </a:rPr>
              <a:t>Router Advertisements (RA)</a:t>
            </a:r>
          </a:p>
        </p:txBody>
      </p:sp>
      <p:sp>
        <p:nvSpPr>
          <p:cNvPr id="2" name="Rectangle 1">
            <a:extLst>
              <a:ext uri="{FF2B5EF4-FFF2-40B4-BE49-F238E27FC236}">
                <a16:creationId xmlns:a16="http://schemas.microsoft.com/office/drawing/2014/main" id="{09FF4F5D-70B8-4224-91F2-4D3C5F190FF9}"/>
              </a:ext>
            </a:extLst>
          </p:cNvPr>
          <p:cNvSpPr/>
          <p:nvPr/>
        </p:nvSpPr>
        <p:spPr>
          <a:xfrm>
            <a:off x="121442" y="731837"/>
            <a:ext cx="8870158" cy="2031325"/>
          </a:xfrm>
          <a:prstGeom prst="rect">
            <a:avLst/>
          </a:prstGeom>
        </p:spPr>
        <p:txBody>
          <a:bodyPr wrap="square">
            <a:spAutoFit/>
          </a:bodyPr>
          <a:lstStyle/>
          <a:p>
            <a:r>
              <a:rPr lang="es-ES" sz="1400" dirty="0"/>
              <a:t>Los RA se generan de forma predeterminada en las interfaces del enrutador solo si la interfaz del enrutador está habilitada para IPv6, el enrutamiento de unidifusión IPv6 está habilitado y los RA no se suprimen en la interfaz. Por lo tanto, si SLAAC no funciona, verifique lo siguiente:</a:t>
            </a:r>
          </a:p>
          <a:p>
            <a:endParaRPr lang="es-ES" sz="1400" dirty="0"/>
          </a:p>
          <a:p>
            <a:pPr marL="285750" indent="-285750">
              <a:buFont typeface="Arial" panose="020B0604020202020204" pitchFamily="34" charset="0"/>
              <a:buChar char="•"/>
            </a:pPr>
            <a:r>
              <a:rPr lang="es-ES" sz="1400" dirty="0"/>
              <a:t>El enrutamiento de unidifusión ipv6 está configurado.</a:t>
            </a:r>
          </a:p>
          <a:p>
            <a:pPr marL="285750" indent="-285750">
              <a:buFont typeface="Arial" panose="020B0604020202020204" pitchFamily="34" charset="0"/>
              <a:buChar char="•"/>
            </a:pPr>
            <a:r>
              <a:rPr lang="es-ES" sz="1400" dirty="0"/>
              <a:t>La interfaz adecuada se habilita para IPv6 mediante el comando show ipv6 interface.</a:t>
            </a:r>
          </a:p>
          <a:p>
            <a:pPr marL="285750" indent="-285750">
              <a:buFont typeface="Arial" panose="020B0604020202020204" pitchFamily="34" charset="0"/>
              <a:buChar char="•"/>
            </a:pPr>
            <a:r>
              <a:rPr lang="es-ES" sz="1400" dirty="0"/>
              <a:t>La interfaz del enrutador que anuncia RA tiene un prefijo /64 </a:t>
            </a:r>
            <a:r>
              <a:rPr lang="es-ES" sz="1400" dirty="0">
                <a:solidFill>
                  <a:srgbClr val="FF0000"/>
                </a:solidFill>
              </a:rPr>
              <a:t>(SLAAC funciona solo si el enrutador usa un prefijo /64).</a:t>
            </a:r>
          </a:p>
          <a:p>
            <a:pPr marL="285750" indent="-285750">
              <a:buFont typeface="Arial" panose="020B0604020202020204" pitchFamily="34" charset="0"/>
              <a:buChar char="•"/>
            </a:pPr>
            <a:r>
              <a:rPr lang="es-ES" sz="1400" dirty="0"/>
              <a:t>Que los RA no se supriman en la interfaz, como se muestra en el Ejemplo 1-18.</a:t>
            </a:r>
            <a:endParaRPr lang="en-US" sz="1400" dirty="0"/>
          </a:p>
        </p:txBody>
      </p:sp>
      <p:pic>
        <p:nvPicPr>
          <p:cNvPr id="5" name="Picture 4">
            <a:extLst>
              <a:ext uri="{FF2B5EF4-FFF2-40B4-BE49-F238E27FC236}">
                <a16:creationId xmlns:a16="http://schemas.microsoft.com/office/drawing/2014/main" id="{DA427C6E-77DC-4A45-AC36-EDF419DE0952}"/>
              </a:ext>
            </a:extLst>
          </p:cNvPr>
          <p:cNvPicPr>
            <a:picLocks noChangeAspect="1"/>
          </p:cNvPicPr>
          <p:nvPr/>
        </p:nvPicPr>
        <p:blipFill>
          <a:blip r:embed="rId3"/>
          <a:srcRect/>
          <a:stretch/>
        </p:blipFill>
        <p:spPr>
          <a:xfrm>
            <a:off x="2049945" y="2824480"/>
            <a:ext cx="5044109" cy="2123441"/>
          </a:xfrm>
          <a:prstGeom prst="rect">
            <a:avLst/>
          </a:prstGeom>
        </p:spPr>
      </p:pic>
    </p:spTree>
    <p:extLst>
      <p:ext uri="{BB962C8B-B14F-4D97-AF65-F5344CB8AC3E}">
        <p14:creationId xmlns:p14="http://schemas.microsoft.com/office/powerpoint/2010/main" val="791226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6365081" cy="731837"/>
          </a:xfrm>
        </p:spPr>
        <p:txBody>
          <a:bodyPr/>
          <a:lstStyle/>
          <a:p>
            <a:r>
              <a:rPr lang="en-US" sz="1600" dirty="0">
                <a:solidFill>
                  <a:schemeClr val="accent4">
                    <a:lumMod val="75000"/>
                  </a:schemeClr>
                </a:solidFill>
              </a:rPr>
              <a:t>IPv6 SLAAC, Stateful DHCPv6, Stateless DHCPv6</a:t>
            </a:r>
            <a:br>
              <a:rPr lang="en-US" dirty="0">
                <a:solidFill>
                  <a:schemeClr val="accent4">
                    <a:lumMod val="75000"/>
                  </a:schemeClr>
                </a:solidFill>
              </a:rPr>
            </a:br>
            <a:r>
              <a:rPr lang="en-US" sz="2400" dirty="0">
                <a:solidFill>
                  <a:schemeClr val="accent4">
                    <a:lumMod val="75000"/>
                  </a:schemeClr>
                </a:solidFill>
              </a:rPr>
              <a:t>Stateful DHCPv6</a:t>
            </a:r>
          </a:p>
        </p:txBody>
      </p:sp>
      <p:sp>
        <p:nvSpPr>
          <p:cNvPr id="2" name="Rectangle 1">
            <a:extLst>
              <a:ext uri="{FF2B5EF4-FFF2-40B4-BE49-F238E27FC236}">
                <a16:creationId xmlns:a16="http://schemas.microsoft.com/office/drawing/2014/main" id="{09FF4F5D-70B8-4224-91F2-4D3C5F190FF9}"/>
              </a:ext>
            </a:extLst>
          </p:cNvPr>
          <p:cNvSpPr/>
          <p:nvPr/>
        </p:nvSpPr>
        <p:spPr>
          <a:xfrm>
            <a:off x="121442" y="585981"/>
            <a:ext cx="8870158" cy="2092881"/>
          </a:xfrm>
          <a:prstGeom prst="rect">
            <a:avLst/>
          </a:prstGeom>
        </p:spPr>
        <p:txBody>
          <a:bodyPr wrap="square">
            <a:spAutoFit/>
          </a:bodyPr>
          <a:lstStyle/>
          <a:p>
            <a:r>
              <a:rPr lang="es-ES" sz="1300" dirty="0"/>
              <a:t>Con SLAAC, un dispositivo puede determinar su dirección IPv6, prefijo y puerta de enlace predeterminada, pero no mucho más. </a:t>
            </a:r>
          </a:p>
          <a:p>
            <a:endParaRPr lang="es-ES" sz="1300" dirty="0"/>
          </a:p>
          <a:p>
            <a:r>
              <a:rPr lang="es-ES" sz="1300" dirty="0"/>
              <a:t>En las redes modernas, los dispositivos pueden necesitar información adicional, como el servidor NTP, el nombre de dominio, el servidor DNS y el servidor TFTP.  Para distribuir la información de direcciones IPv6 junto con toda la información opcional, utilice un servidor DHCPv6 con estado. Tanto los enrutadores Cisco como los conmutadores multicapa pueden actuar como servidores DHCP. </a:t>
            </a:r>
          </a:p>
          <a:p>
            <a:endParaRPr lang="es-ES" sz="1300" dirty="0"/>
          </a:p>
          <a:p>
            <a:r>
              <a:rPr lang="es-ES" sz="1300" dirty="0"/>
              <a:t>El ejemplo 1-21 proporciona una configuración de DHCPv6 de muestra en R1 y el comando de interfaz </a:t>
            </a:r>
            <a:r>
              <a:rPr lang="es-ES" sz="1300" b="1" dirty="0"/>
              <a:t> ipv6 </a:t>
            </a:r>
            <a:r>
              <a:rPr lang="es-ES" sz="1300" b="1" dirty="0" err="1"/>
              <a:t>dhcp</a:t>
            </a:r>
            <a:r>
              <a:rPr lang="es-ES" sz="1300" b="1" dirty="0"/>
              <a:t> server </a:t>
            </a:r>
            <a:r>
              <a:rPr lang="es-ES" sz="1300" dirty="0"/>
              <a:t>necesario para permitir que la interfaz use el grupo de DHCP para entregar información de direcciones IPv6.</a:t>
            </a:r>
            <a:endParaRPr lang="en-US" sz="1300" dirty="0"/>
          </a:p>
        </p:txBody>
      </p:sp>
      <p:sp>
        <p:nvSpPr>
          <p:cNvPr id="6" name="Rectangle 5">
            <a:extLst>
              <a:ext uri="{FF2B5EF4-FFF2-40B4-BE49-F238E27FC236}">
                <a16:creationId xmlns:a16="http://schemas.microsoft.com/office/drawing/2014/main" id="{BC3035D5-88DB-498C-86AA-963C6A8EC3D6}"/>
              </a:ext>
            </a:extLst>
          </p:cNvPr>
          <p:cNvSpPr/>
          <p:nvPr/>
        </p:nvSpPr>
        <p:spPr>
          <a:xfrm>
            <a:off x="116290" y="2825743"/>
            <a:ext cx="4184777" cy="1815882"/>
          </a:xfrm>
          <a:prstGeom prst="rect">
            <a:avLst/>
          </a:prstGeom>
        </p:spPr>
        <p:txBody>
          <a:bodyPr wrap="square">
            <a:spAutoFit/>
          </a:bodyPr>
          <a:lstStyle/>
          <a:p>
            <a:r>
              <a:rPr lang="es-ES" sz="1400" dirty="0"/>
              <a:t>Aunque no se muestra en el ejemplo 1-21, el comando de configuración de interfaz </a:t>
            </a:r>
            <a:r>
              <a:rPr lang="es-ES" sz="1400" b="1" dirty="0"/>
              <a:t>ipv6 </a:t>
            </a:r>
            <a:r>
              <a:rPr lang="es-ES" sz="1400" b="1" dirty="0" err="1"/>
              <a:t>nd</a:t>
            </a:r>
            <a:r>
              <a:rPr lang="es-ES" sz="1400" b="1" dirty="0"/>
              <a:t> </a:t>
            </a:r>
            <a:r>
              <a:rPr lang="es-ES" sz="1400" b="1" dirty="0" err="1"/>
              <a:t>managed-config-flag</a:t>
            </a:r>
            <a:r>
              <a:rPr lang="es-ES" sz="1400" b="1" dirty="0"/>
              <a:t> </a:t>
            </a:r>
            <a:r>
              <a:rPr lang="es-ES" sz="1400" dirty="0"/>
              <a:t>en la interfaz </a:t>
            </a:r>
            <a:r>
              <a:rPr lang="es-ES" sz="1400" dirty="0" err="1"/>
              <a:t>GigabitEthernet</a:t>
            </a:r>
            <a:r>
              <a:rPr lang="es-ES" sz="1400" dirty="0"/>
              <a:t> 0/0 garantiza que el RA del enrutador R1 informe al cliente que se comunique con un servidor DHCPv6 para todas las direcciones de red IPv6, longitud del prefijo. y otra información.</a:t>
            </a:r>
            <a:endParaRPr lang="en-US" sz="1400" dirty="0"/>
          </a:p>
        </p:txBody>
      </p:sp>
      <p:pic>
        <p:nvPicPr>
          <p:cNvPr id="5" name="Picture 4">
            <a:extLst>
              <a:ext uri="{FF2B5EF4-FFF2-40B4-BE49-F238E27FC236}">
                <a16:creationId xmlns:a16="http://schemas.microsoft.com/office/drawing/2014/main" id="{DA427C6E-77DC-4A45-AC36-EDF419DE0952}"/>
              </a:ext>
            </a:extLst>
          </p:cNvPr>
          <p:cNvPicPr>
            <a:picLocks noChangeAspect="1"/>
          </p:cNvPicPr>
          <p:nvPr/>
        </p:nvPicPr>
        <p:blipFill>
          <a:blip r:embed="rId3"/>
          <a:srcRect/>
          <a:stretch/>
        </p:blipFill>
        <p:spPr>
          <a:xfrm>
            <a:off x="4502336" y="2660981"/>
            <a:ext cx="4525374" cy="2458720"/>
          </a:xfrm>
          <a:prstGeom prst="rect">
            <a:avLst/>
          </a:prstGeom>
        </p:spPr>
      </p:pic>
    </p:spTree>
    <p:extLst>
      <p:ext uri="{BB962C8B-B14F-4D97-AF65-F5344CB8AC3E}">
        <p14:creationId xmlns:p14="http://schemas.microsoft.com/office/powerpoint/2010/main" val="68501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6365081" cy="731837"/>
          </a:xfrm>
        </p:spPr>
        <p:txBody>
          <a:bodyPr/>
          <a:lstStyle/>
          <a:p>
            <a:r>
              <a:rPr lang="en-US" sz="1600" dirty="0">
                <a:solidFill>
                  <a:schemeClr val="accent4">
                    <a:lumMod val="75000"/>
                  </a:schemeClr>
                </a:solidFill>
              </a:rPr>
              <a:t>IPv6 SLAAC, Stateful DHCPv6, Stateless DHCPv6</a:t>
            </a:r>
            <a:br>
              <a:rPr lang="en-US" dirty="0">
                <a:solidFill>
                  <a:schemeClr val="accent4">
                    <a:lumMod val="75000"/>
                  </a:schemeClr>
                </a:solidFill>
              </a:rPr>
            </a:br>
            <a:r>
              <a:rPr lang="en-US" sz="2400" dirty="0">
                <a:solidFill>
                  <a:schemeClr val="accent4">
                    <a:lumMod val="75000"/>
                  </a:schemeClr>
                </a:solidFill>
              </a:rPr>
              <a:t>Stateless DHCPv6</a:t>
            </a:r>
          </a:p>
        </p:txBody>
      </p:sp>
      <p:sp>
        <p:nvSpPr>
          <p:cNvPr id="2" name="Rectangle 1">
            <a:extLst>
              <a:ext uri="{FF2B5EF4-FFF2-40B4-BE49-F238E27FC236}">
                <a16:creationId xmlns:a16="http://schemas.microsoft.com/office/drawing/2014/main" id="{09FF4F5D-70B8-4224-91F2-4D3C5F190FF9}"/>
              </a:ext>
            </a:extLst>
          </p:cNvPr>
          <p:cNvSpPr/>
          <p:nvPr/>
        </p:nvSpPr>
        <p:spPr>
          <a:xfrm>
            <a:off x="121442" y="731837"/>
            <a:ext cx="4562318" cy="3893374"/>
          </a:xfrm>
          <a:prstGeom prst="rect">
            <a:avLst/>
          </a:prstGeom>
        </p:spPr>
        <p:txBody>
          <a:bodyPr wrap="square">
            <a:spAutoFit/>
          </a:bodyPr>
          <a:lstStyle/>
          <a:p>
            <a:r>
              <a:rPr lang="es-ES" sz="1300" dirty="0"/>
              <a:t>DHCPv6 sin estado es una combinación de SLAAC y DHCPv6. </a:t>
            </a:r>
          </a:p>
          <a:p>
            <a:endParaRPr lang="es-ES" sz="1300" dirty="0"/>
          </a:p>
          <a:p>
            <a:r>
              <a:rPr lang="es-ES" sz="1300" dirty="0"/>
              <a:t>Los clientes utilizan el RA del enrutador para determinar automáticamente la dirección IPv6, el prefijo y la puerta de enlace predeterminada. También se incluye en el RA una bandera que le indica al cliente que obtenga otra información que no sea de dirección de un servidor DHCPv6, como la dirección de un servidor DNS o un servidor TFTP. Para lograr esto, asegúrese de que el comando de configuración de la interfaz </a:t>
            </a:r>
            <a:r>
              <a:rPr lang="es-ES" sz="1300" b="1" dirty="0"/>
              <a:t>ipv6 </a:t>
            </a:r>
            <a:r>
              <a:rPr lang="es-ES" sz="1300" b="1" dirty="0" err="1"/>
              <a:t>nd</a:t>
            </a:r>
            <a:r>
              <a:rPr lang="es-ES" sz="1300" b="1" dirty="0"/>
              <a:t> </a:t>
            </a:r>
            <a:r>
              <a:rPr lang="es-ES" sz="1300" b="1" dirty="0" err="1"/>
              <a:t>other-config-flag</a:t>
            </a:r>
            <a:r>
              <a:rPr lang="es-ES" sz="1300" b="1" dirty="0"/>
              <a:t>  </a:t>
            </a:r>
            <a:r>
              <a:rPr lang="es-ES" sz="1300" dirty="0"/>
              <a:t>esté habilitado. Esto garantiza que la RA informe al cliente que debe comunicarse con un servidor DHCPv6 para obtener otra información.</a:t>
            </a:r>
          </a:p>
          <a:p>
            <a:endParaRPr lang="es-ES" sz="1300" dirty="0"/>
          </a:p>
          <a:p>
            <a:r>
              <a:rPr lang="es-ES" sz="1300" dirty="0"/>
              <a:t>En el ejemplo 1-23, el resultado de </a:t>
            </a:r>
            <a:r>
              <a:rPr lang="es-ES" sz="1300" b="1" dirty="0"/>
              <a:t>show ipv6 interface </a:t>
            </a:r>
            <a:r>
              <a:rPr lang="es-ES" sz="1300" b="1" dirty="0" err="1"/>
              <a:t>gigabitEthernet</a:t>
            </a:r>
            <a:r>
              <a:rPr lang="es-ES" sz="1300" b="1" dirty="0"/>
              <a:t> 0/0 </a:t>
            </a:r>
            <a:r>
              <a:rPr lang="es-ES" sz="1300" dirty="0"/>
              <a:t>indica que los hosts obtienen direcciones IPv6 de la configuración automática sin estado y otra información de un servidor DHCP.</a:t>
            </a:r>
            <a:endParaRPr lang="en-US" sz="1300" dirty="0"/>
          </a:p>
        </p:txBody>
      </p:sp>
      <p:pic>
        <p:nvPicPr>
          <p:cNvPr id="5" name="Picture 4">
            <a:extLst>
              <a:ext uri="{FF2B5EF4-FFF2-40B4-BE49-F238E27FC236}">
                <a16:creationId xmlns:a16="http://schemas.microsoft.com/office/drawing/2014/main" id="{DA427C6E-77DC-4A45-AC36-EDF419DE0952}"/>
              </a:ext>
            </a:extLst>
          </p:cNvPr>
          <p:cNvPicPr>
            <a:picLocks noChangeAspect="1"/>
          </p:cNvPicPr>
          <p:nvPr/>
        </p:nvPicPr>
        <p:blipFill>
          <a:blip r:embed="rId3"/>
          <a:srcRect/>
          <a:stretch/>
        </p:blipFill>
        <p:spPr>
          <a:xfrm>
            <a:off x="4805203" y="507999"/>
            <a:ext cx="4217355" cy="4323101"/>
          </a:xfrm>
          <a:prstGeom prst="rect">
            <a:avLst/>
          </a:prstGeom>
        </p:spPr>
      </p:pic>
    </p:spTree>
    <p:extLst>
      <p:ext uri="{BB962C8B-B14F-4D97-AF65-F5344CB8AC3E}">
        <p14:creationId xmlns:p14="http://schemas.microsoft.com/office/powerpoint/2010/main" val="426070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6365081" cy="731837"/>
          </a:xfrm>
        </p:spPr>
        <p:txBody>
          <a:bodyPr/>
          <a:lstStyle/>
          <a:p>
            <a:r>
              <a:rPr lang="en-US" sz="1600" dirty="0">
                <a:solidFill>
                  <a:schemeClr val="accent4">
                    <a:lumMod val="75000"/>
                  </a:schemeClr>
                </a:solidFill>
              </a:rPr>
              <a:t>IPv6 SLAAC, Stateful DHCPv6, Stateless DHCPv6</a:t>
            </a:r>
            <a:br>
              <a:rPr lang="en-US" dirty="0">
                <a:solidFill>
                  <a:schemeClr val="accent4">
                    <a:lumMod val="75000"/>
                  </a:schemeClr>
                </a:solidFill>
              </a:rPr>
            </a:br>
            <a:r>
              <a:rPr lang="en-US" sz="2400" dirty="0">
                <a:solidFill>
                  <a:schemeClr val="accent4">
                    <a:lumMod val="75000"/>
                  </a:schemeClr>
                </a:solidFill>
              </a:rPr>
              <a:t>DHCPv6 Operation</a:t>
            </a:r>
          </a:p>
        </p:txBody>
      </p:sp>
      <p:sp>
        <p:nvSpPr>
          <p:cNvPr id="2" name="Rectangle 1">
            <a:extLst>
              <a:ext uri="{FF2B5EF4-FFF2-40B4-BE49-F238E27FC236}">
                <a16:creationId xmlns:a16="http://schemas.microsoft.com/office/drawing/2014/main" id="{09FF4F5D-70B8-4224-91F2-4D3C5F190FF9}"/>
              </a:ext>
            </a:extLst>
          </p:cNvPr>
          <p:cNvSpPr/>
          <p:nvPr/>
        </p:nvSpPr>
        <p:spPr>
          <a:xfrm>
            <a:off x="121442" y="731837"/>
            <a:ext cx="8901116" cy="2893100"/>
          </a:xfrm>
          <a:prstGeom prst="rect">
            <a:avLst/>
          </a:prstGeom>
        </p:spPr>
        <p:txBody>
          <a:bodyPr wrap="square">
            <a:spAutoFit/>
          </a:bodyPr>
          <a:lstStyle/>
          <a:p>
            <a:r>
              <a:rPr lang="es-ES" sz="1400" dirty="0"/>
              <a:t>DHCPv6 tiene un proceso de negociación de cuatro pasos, como IPv4. Sin embargo, DHCPv6 utiliza los siguientes mensajes:</a:t>
            </a:r>
          </a:p>
          <a:p>
            <a:endParaRPr lang="es-ES" sz="1400" dirty="0"/>
          </a:p>
          <a:p>
            <a:r>
              <a:rPr lang="es-ES" sz="1400" b="1" dirty="0"/>
              <a:t>Step 1. SOLICIT</a:t>
            </a:r>
            <a:r>
              <a:rPr lang="es-ES" sz="1400" dirty="0"/>
              <a:t>: un cliente envía este mensaje para localizar servidores DHCPv6 utilizando la dirección de multidifusión FF02::1:2, que es la dirección de multidifusión de todos los servidores DHCPv6.</a:t>
            </a:r>
          </a:p>
          <a:p>
            <a:endParaRPr lang="es-ES" sz="1400" dirty="0"/>
          </a:p>
          <a:p>
            <a:r>
              <a:rPr lang="es-ES" sz="1400" b="1" dirty="0"/>
              <a:t>Step 2. ADVERTISE</a:t>
            </a:r>
            <a:r>
              <a:rPr lang="es-ES" sz="1400" dirty="0"/>
              <a:t>: los servidores responden a los mensajes SOLICIT con un mensaje ADVERTISE de unidifusión, ofreciendo información de dirección al cliente.</a:t>
            </a:r>
          </a:p>
          <a:p>
            <a:endParaRPr lang="es-ES" sz="1400" dirty="0"/>
          </a:p>
          <a:p>
            <a:r>
              <a:rPr lang="es-ES" sz="1400" b="1" dirty="0"/>
              <a:t>Step 3. REQUEST</a:t>
            </a:r>
            <a:r>
              <a:rPr lang="es-ES" sz="1400" dirty="0"/>
              <a:t>: el cliente envía este mensaje al servidor, confirmando las direcciones proporcionadas y cualquier otro parámetro.</a:t>
            </a:r>
          </a:p>
          <a:p>
            <a:endParaRPr lang="es-ES" sz="1400" dirty="0"/>
          </a:p>
          <a:p>
            <a:r>
              <a:rPr lang="es-ES" sz="1400" b="1" dirty="0"/>
              <a:t>Step 4. REPLY</a:t>
            </a:r>
            <a:r>
              <a:rPr lang="es-ES" sz="1400" dirty="0"/>
              <a:t>: el servidor finaliza el proceso con este mensaje.</a:t>
            </a:r>
            <a:endParaRPr lang="en-US" sz="1400" dirty="0"/>
          </a:p>
        </p:txBody>
      </p:sp>
    </p:spTree>
    <p:extLst>
      <p:ext uri="{BB962C8B-B14F-4D97-AF65-F5344CB8AC3E}">
        <p14:creationId xmlns:p14="http://schemas.microsoft.com/office/powerpoint/2010/main" val="91514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6365081" cy="731837"/>
          </a:xfrm>
        </p:spPr>
        <p:txBody>
          <a:bodyPr/>
          <a:lstStyle/>
          <a:p>
            <a:r>
              <a:rPr lang="en-US" sz="1600" dirty="0">
                <a:solidFill>
                  <a:schemeClr val="accent4">
                    <a:lumMod val="75000"/>
                  </a:schemeClr>
                </a:solidFill>
              </a:rPr>
              <a:t>IPv6 SLAAC, Stateful DHCPv6, Stateless DHCPv6</a:t>
            </a:r>
            <a:br>
              <a:rPr lang="en-US" dirty="0">
                <a:solidFill>
                  <a:schemeClr val="accent4">
                    <a:lumMod val="75000"/>
                  </a:schemeClr>
                </a:solidFill>
              </a:rPr>
            </a:br>
            <a:r>
              <a:rPr lang="en-US" sz="2400" dirty="0">
                <a:solidFill>
                  <a:schemeClr val="accent4">
                    <a:lumMod val="75000"/>
                  </a:schemeClr>
                </a:solidFill>
              </a:rPr>
              <a:t>DHCPv6 Messages</a:t>
            </a:r>
          </a:p>
        </p:txBody>
      </p:sp>
      <p:sp>
        <p:nvSpPr>
          <p:cNvPr id="2" name="Rectangle 1">
            <a:extLst>
              <a:ext uri="{FF2B5EF4-FFF2-40B4-BE49-F238E27FC236}">
                <a16:creationId xmlns:a16="http://schemas.microsoft.com/office/drawing/2014/main" id="{09FF4F5D-70B8-4224-91F2-4D3C5F190FF9}"/>
              </a:ext>
            </a:extLst>
          </p:cNvPr>
          <p:cNvSpPr/>
          <p:nvPr/>
        </p:nvSpPr>
        <p:spPr>
          <a:xfrm>
            <a:off x="121442" y="731837"/>
            <a:ext cx="3505678" cy="954107"/>
          </a:xfrm>
          <a:prstGeom prst="rect">
            <a:avLst/>
          </a:prstGeom>
        </p:spPr>
        <p:txBody>
          <a:bodyPr wrap="square">
            <a:spAutoFit/>
          </a:bodyPr>
          <a:lstStyle/>
          <a:p>
            <a:r>
              <a:rPr lang="en-US" sz="1400" dirty="0"/>
              <a:t>Table 1-3 provides a comprehensive list of DHCPv6 message types you might encounter while troubleshooting a DHCPv6 issue.</a:t>
            </a:r>
          </a:p>
        </p:txBody>
      </p:sp>
      <p:pic>
        <p:nvPicPr>
          <p:cNvPr id="5" name="Picture 4" descr="A screenshot of a cell phone&#10;&#10;Description automatically generated">
            <a:extLst>
              <a:ext uri="{FF2B5EF4-FFF2-40B4-BE49-F238E27FC236}">
                <a16:creationId xmlns:a16="http://schemas.microsoft.com/office/drawing/2014/main" id="{FDBD2D4C-D43F-45E9-A8C4-9AA3AFCEDED7}"/>
              </a:ext>
            </a:extLst>
          </p:cNvPr>
          <p:cNvPicPr>
            <a:picLocks noChangeAspect="1"/>
          </p:cNvPicPr>
          <p:nvPr/>
        </p:nvPicPr>
        <p:blipFill>
          <a:blip r:embed="rId3"/>
          <a:stretch>
            <a:fillRect/>
          </a:stretch>
        </p:blipFill>
        <p:spPr>
          <a:xfrm>
            <a:off x="4021931" y="683138"/>
            <a:ext cx="4725589" cy="4101978"/>
          </a:xfrm>
          <a:prstGeom prst="rect">
            <a:avLst/>
          </a:prstGeom>
        </p:spPr>
      </p:pic>
    </p:spTree>
    <p:extLst>
      <p:ext uri="{BB962C8B-B14F-4D97-AF65-F5344CB8AC3E}">
        <p14:creationId xmlns:p14="http://schemas.microsoft.com/office/powerpoint/2010/main" val="552334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6365081" cy="731837"/>
          </a:xfrm>
        </p:spPr>
        <p:txBody>
          <a:bodyPr/>
          <a:lstStyle/>
          <a:p>
            <a:r>
              <a:rPr lang="en-US" sz="1600" dirty="0">
                <a:solidFill>
                  <a:schemeClr val="accent4">
                    <a:lumMod val="75000"/>
                  </a:schemeClr>
                </a:solidFill>
              </a:rPr>
              <a:t>IPv6 SLAAC, Stateful DHCPv6, Stateless DHCPv6</a:t>
            </a:r>
            <a:br>
              <a:rPr lang="en-US" dirty="0">
                <a:solidFill>
                  <a:schemeClr val="accent4">
                    <a:lumMod val="75000"/>
                  </a:schemeClr>
                </a:solidFill>
              </a:rPr>
            </a:br>
            <a:r>
              <a:rPr lang="en-US" sz="2400" dirty="0">
                <a:solidFill>
                  <a:schemeClr val="accent4">
                    <a:lumMod val="75000"/>
                  </a:schemeClr>
                </a:solidFill>
              </a:rPr>
              <a:t>DHCPv6 Relay Agent</a:t>
            </a:r>
          </a:p>
        </p:txBody>
      </p:sp>
      <p:sp>
        <p:nvSpPr>
          <p:cNvPr id="2" name="Rectangle 1">
            <a:extLst>
              <a:ext uri="{FF2B5EF4-FFF2-40B4-BE49-F238E27FC236}">
                <a16:creationId xmlns:a16="http://schemas.microsoft.com/office/drawing/2014/main" id="{09FF4F5D-70B8-4224-91F2-4D3C5F190FF9}"/>
              </a:ext>
            </a:extLst>
          </p:cNvPr>
          <p:cNvSpPr/>
          <p:nvPr/>
        </p:nvSpPr>
        <p:spPr>
          <a:xfrm>
            <a:off x="121442" y="731837"/>
            <a:ext cx="8901116" cy="2462213"/>
          </a:xfrm>
          <a:prstGeom prst="rect">
            <a:avLst/>
          </a:prstGeom>
        </p:spPr>
        <p:txBody>
          <a:bodyPr wrap="square">
            <a:spAutoFit/>
          </a:bodyPr>
          <a:lstStyle/>
          <a:p>
            <a:r>
              <a:rPr lang="es-ES" sz="1400" dirty="0"/>
              <a:t>Si revisa la dirección de multidifusión del mensaje SOLICITAR, observe que es una dirección de multidifusión de alcance local de enlace. Comienza con FF02. Por lo tanto, la multidifusión no sale de la red local y el cliente no puede llegar al servidor DHCPv6.</a:t>
            </a:r>
          </a:p>
          <a:p>
            <a:endParaRPr lang="es-ES" sz="1400" dirty="0"/>
          </a:p>
          <a:p>
            <a:r>
              <a:rPr lang="es-ES" sz="1400" dirty="0"/>
              <a:t>Para transmitir los mensajes DHCPv6 a un servidor DHCPv6 en otra red, la interfaz del enrutador local en la red a la que pertenece el cliente debe configurarse como agente de retransmisión con el comando de configuración de la interfaz </a:t>
            </a:r>
            <a:r>
              <a:rPr lang="es-ES" sz="1400" b="1" dirty="0"/>
              <a:t>ipv6 </a:t>
            </a:r>
            <a:r>
              <a:rPr lang="es-ES" sz="1400" b="1" dirty="0" err="1"/>
              <a:t>dhcp</a:t>
            </a:r>
            <a:r>
              <a:rPr lang="es-ES" sz="1400" b="1" dirty="0"/>
              <a:t> </a:t>
            </a:r>
            <a:r>
              <a:rPr lang="es-ES" sz="1400" b="1" dirty="0" err="1"/>
              <a:t>relay</a:t>
            </a:r>
            <a:r>
              <a:rPr lang="es-ES" sz="1400" b="1" dirty="0"/>
              <a:t> </a:t>
            </a:r>
            <a:r>
              <a:rPr lang="es-ES" sz="1400" b="1" dirty="0" err="1"/>
              <a:t>destination</a:t>
            </a:r>
            <a:r>
              <a:rPr lang="es-ES" sz="1400" b="1" dirty="0"/>
              <a:t>. </a:t>
            </a:r>
          </a:p>
          <a:p>
            <a:endParaRPr lang="es-ES" sz="1400" dirty="0"/>
          </a:p>
          <a:p>
            <a:r>
              <a:rPr lang="es-ES" sz="1400" dirty="0"/>
              <a:t>El ejemplo 1-24 muestra la interfaz Gigabit Ethernet 0/0 configurada con el comando </a:t>
            </a:r>
            <a:r>
              <a:rPr lang="es-ES" sz="1400" b="1" dirty="0"/>
              <a:t>ipv6 </a:t>
            </a:r>
            <a:r>
              <a:rPr lang="es-ES" sz="1400" b="1" dirty="0" err="1"/>
              <a:t>dhcp</a:t>
            </a:r>
            <a:r>
              <a:rPr lang="es-ES" sz="1400" b="1" dirty="0"/>
              <a:t> </a:t>
            </a:r>
            <a:r>
              <a:rPr lang="es-ES" sz="1400" b="1" dirty="0" err="1"/>
              <a:t>relay</a:t>
            </a:r>
            <a:r>
              <a:rPr lang="es-ES" sz="1400" b="1" dirty="0"/>
              <a:t> </a:t>
            </a:r>
            <a:r>
              <a:rPr lang="es-ES" sz="1400" b="1" dirty="0" err="1"/>
              <a:t>destination</a:t>
            </a:r>
            <a:r>
              <a:rPr lang="es-ES" sz="1400" b="1" dirty="0"/>
              <a:t> 2001:db8:a:b::7 </a:t>
            </a:r>
            <a:r>
              <a:rPr lang="es-ES" sz="1400" dirty="0"/>
              <a:t>, que se utiliza para reenviar mensajes SOLICITAR a un servidor DHCPv6 en la dirección indicada.</a:t>
            </a:r>
            <a:endParaRPr lang="en-US" sz="1400" dirty="0"/>
          </a:p>
        </p:txBody>
      </p:sp>
      <p:pic>
        <p:nvPicPr>
          <p:cNvPr id="5" name="Picture 4">
            <a:extLst>
              <a:ext uri="{FF2B5EF4-FFF2-40B4-BE49-F238E27FC236}">
                <a16:creationId xmlns:a16="http://schemas.microsoft.com/office/drawing/2014/main" id="{FDBD2D4C-D43F-45E9-A8C4-9AA3AFCEDED7}"/>
              </a:ext>
            </a:extLst>
          </p:cNvPr>
          <p:cNvPicPr>
            <a:picLocks noChangeAspect="1"/>
          </p:cNvPicPr>
          <p:nvPr/>
        </p:nvPicPr>
        <p:blipFill>
          <a:blip r:embed="rId3"/>
          <a:srcRect/>
          <a:stretch/>
        </p:blipFill>
        <p:spPr>
          <a:xfrm>
            <a:off x="1487603" y="3302000"/>
            <a:ext cx="6168793" cy="1219200"/>
          </a:xfrm>
          <a:prstGeom prst="rect">
            <a:avLst/>
          </a:prstGeom>
        </p:spPr>
      </p:pic>
    </p:spTree>
    <p:extLst>
      <p:ext uri="{BB962C8B-B14F-4D97-AF65-F5344CB8AC3E}">
        <p14:creationId xmlns:p14="http://schemas.microsoft.com/office/powerpoint/2010/main" val="2042315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37844" y="252411"/>
            <a:ext cx="8541996" cy="1351755"/>
          </a:xfrm>
        </p:spPr>
        <p:txBody>
          <a:bodyPr/>
          <a:lstStyle/>
          <a:p>
            <a:r>
              <a:rPr lang="en-US" sz="3600" dirty="0">
                <a:solidFill>
                  <a:schemeClr val="accent5">
                    <a:lumMod val="40000"/>
                    <a:lumOff val="60000"/>
                  </a:schemeClr>
                </a:solidFill>
              </a:rPr>
              <a:t>Packet-Forwarding Process</a:t>
            </a:r>
          </a:p>
        </p:txBody>
      </p:sp>
      <p:sp>
        <p:nvSpPr>
          <p:cNvPr id="4" name="TextBox 3">
            <a:extLst>
              <a:ext uri="{FF2B5EF4-FFF2-40B4-BE49-F238E27FC236}">
                <a16:creationId xmlns:a16="http://schemas.microsoft.com/office/drawing/2014/main" id="{E2BFA70F-DC0C-41D5-868E-C8FBC661D58F}"/>
              </a:ext>
            </a:extLst>
          </p:cNvPr>
          <p:cNvSpPr txBox="1"/>
          <p:nvPr/>
        </p:nvSpPr>
        <p:spPr>
          <a:xfrm>
            <a:off x="433084" y="1715712"/>
            <a:ext cx="8277832" cy="1323439"/>
          </a:xfrm>
          <a:prstGeom prst="rect">
            <a:avLst/>
          </a:prstGeom>
          <a:noFill/>
        </p:spPr>
        <p:txBody>
          <a:bodyPr wrap="square" rtlCol="0">
            <a:spAutoFit/>
          </a:bodyPr>
          <a:lstStyle/>
          <a:p>
            <a:pPr marL="285750" indent="-285750">
              <a:buFont typeface="Arial" panose="020B0604020202020204" pitchFamily="34" charset="0"/>
              <a:buChar char="•"/>
            </a:pPr>
            <a:r>
              <a:rPr lang="es-ES" sz="1600" dirty="0">
                <a:solidFill>
                  <a:schemeClr val="accent4">
                    <a:lumMod val="40000"/>
                    <a:lumOff val="60000"/>
                  </a:schemeClr>
                </a:solidFill>
              </a:rPr>
              <a:t>Esta sección analiza el proceso de reenvío de paquetes y los comandos utilizados para verificar las entradas en las estructuras de datos que se utilizan para este proceso. </a:t>
            </a:r>
          </a:p>
          <a:p>
            <a:pPr marL="285750" indent="-285750">
              <a:buFont typeface="Arial" panose="020B0604020202020204" pitchFamily="34" charset="0"/>
              <a:buChar char="•"/>
            </a:pPr>
            <a:r>
              <a:rPr lang="es-ES" sz="1600" dirty="0">
                <a:solidFill>
                  <a:schemeClr val="accent4">
                    <a:lumMod val="40000"/>
                    <a:lumOff val="60000"/>
                  </a:schemeClr>
                </a:solidFill>
              </a:rPr>
              <a:t>También le proporciona una colección de comandos del software Cisco IOS que son útiles para solucionar problemas relacionados.</a:t>
            </a:r>
            <a:endParaRPr lang="en-US" sz="1600" dirty="0">
              <a:solidFill>
                <a:schemeClr val="accent4">
                  <a:lumMod val="40000"/>
                  <a:lumOff val="60000"/>
                </a:schemeClr>
              </a:solidFill>
            </a:endParaRPr>
          </a:p>
        </p:txBody>
      </p:sp>
    </p:spTree>
    <p:custDataLst>
      <p:tags r:id="rId1"/>
    </p:custDataLst>
    <p:extLst>
      <p:ext uri="{BB962C8B-B14F-4D97-AF65-F5344CB8AC3E}">
        <p14:creationId xmlns:p14="http://schemas.microsoft.com/office/powerpoint/2010/main" val="3029266719"/>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8422641" cy="731837"/>
          </a:xfrm>
        </p:spPr>
        <p:txBody>
          <a:bodyPr/>
          <a:lstStyle/>
          <a:p>
            <a:r>
              <a:rPr lang="en-US" sz="1600" dirty="0">
                <a:solidFill>
                  <a:schemeClr val="accent4">
                    <a:lumMod val="75000"/>
                  </a:schemeClr>
                </a:solidFill>
              </a:rPr>
              <a:t>Packet-Forwarding Process</a:t>
            </a:r>
            <a:br>
              <a:rPr lang="en-US" dirty="0">
                <a:solidFill>
                  <a:schemeClr val="accent4">
                    <a:lumMod val="75000"/>
                  </a:schemeClr>
                </a:solidFill>
              </a:rPr>
            </a:br>
            <a:r>
              <a:rPr lang="en-US" sz="2400" dirty="0">
                <a:solidFill>
                  <a:schemeClr val="accent4">
                    <a:lumMod val="75000"/>
                  </a:schemeClr>
                </a:solidFill>
              </a:rPr>
              <a:t>Reviewing the Layer 3 Packet-Forwarding Process</a:t>
            </a:r>
          </a:p>
        </p:txBody>
      </p:sp>
      <p:sp>
        <p:nvSpPr>
          <p:cNvPr id="2" name="Rectangle 1">
            <a:extLst>
              <a:ext uri="{FF2B5EF4-FFF2-40B4-BE49-F238E27FC236}">
                <a16:creationId xmlns:a16="http://schemas.microsoft.com/office/drawing/2014/main" id="{09FF4F5D-70B8-4224-91F2-4D3C5F190FF9}"/>
              </a:ext>
            </a:extLst>
          </p:cNvPr>
          <p:cNvSpPr/>
          <p:nvPr/>
        </p:nvSpPr>
        <p:spPr>
          <a:xfrm>
            <a:off x="121442" y="731837"/>
            <a:ext cx="8900638" cy="2246769"/>
          </a:xfrm>
          <a:prstGeom prst="rect">
            <a:avLst/>
          </a:prstGeom>
        </p:spPr>
        <p:txBody>
          <a:bodyPr wrap="square">
            <a:spAutoFit/>
          </a:bodyPr>
          <a:lstStyle/>
          <a:p>
            <a:r>
              <a:rPr lang="es-ES" sz="1400" dirty="0"/>
              <a:t>Si tiene problemas de conectividad entre dos hosts en una red, puede verificar la Capa 3 haciendo ping entre los hosts. </a:t>
            </a:r>
          </a:p>
          <a:p>
            <a:endParaRPr lang="es-ES" sz="1400" dirty="0"/>
          </a:p>
          <a:p>
            <a:r>
              <a:rPr lang="es-ES" sz="1400" dirty="0"/>
              <a:t>Si los pings tienen éxito, el problema reside en las capas superiores del modelo de referencia OSI (capas 4 a 7). Si los pings fallan, debe solucionar los problemas de las Capas 1 a 3. </a:t>
            </a:r>
          </a:p>
          <a:p>
            <a:endParaRPr lang="es-ES" sz="1400" dirty="0"/>
          </a:p>
          <a:p>
            <a:r>
              <a:rPr lang="es-ES" sz="1400" dirty="0"/>
              <a:t>Si determina que el problema está en la Capa 3, puede observar el proceso de reenvío de paquetes de un enrutador. Revise el proceso de reenvío de paquetes de capa 3, considere la Figura 1-10. En esta topología, la PC1 necesita acceder a los recursos HTTP en el Servidor1. Observe que la PC1 y el Servidor1 están en redes diferentes.</a:t>
            </a:r>
            <a:endParaRPr lang="en-US" sz="1400" dirty="0"/>
          </a:p>
        </p:txBody>
      </p:sp>
      <p:pic>
        <p:nvPicPr>
          <p:cNvPr id="5" name="Picture 4">
            <a:extLst>
              <a:ext uri="{FF2B5EF4-FFF2-40B4-BE49-F238E27FC236}">
                <a16:creationId xmlns:a16="http://schemas.microsoft.com/office/drawing/2014/main" id="{FDBD2D4C-D43F-45E9-A8C4-9AA3AFCEDED7}"/>
              </a:ext>
            </a:extLst>
          </p:cNvPr>
          <p:cNvPicPr>
            <a:picLocks noChangeAspect="1"/>
          </p:cNvPicPr>
          <p:nvPr/>
        </p:nvPicPr>
        <p:blipFill>
          <a:blip r:embed="rId3"/>
          <a:srcRect/>
          <a:stretch/>
        </p:blipFill>
        <p:spPr>
          <a:xfrm>
            <a:off x="2367280" y="2890784"/>
            <a:ext cx="4358640" cy="2142039"/>
          </a:xfrm>
          <a:prstGeom prst="rect">
            <a:avLst/>
          </a:prstGeom>
        </p:spPr>
      </p:pic>
    </p:spTree>
    <p:extLst>
      <p:ext uri="{BB962C8B-B14F-4D97-AF65-F5344CB8AC3E}">
        <p14:creationId xmlns:p14="http://schemas.microsoft.com/office/powerpoint/2010/main" val="1586619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8422641" cy="731837"/>
          </a:xfrm>
        </p:spPr>
        <p:txBody>
          <a:bodyPr/>
          <a:lstStyle/>
          <a:p>
            <a:r>
              <a:rPr lang="en-US" sz="1600" dirty="0">
                <a:solidFill>
                  <a:schemeClr val="accent4">
                    <a:lumMod val="75000"/>
                  </a:schemeClr>
                </a:solidFill>
              </a:rPr>
              <a:t>Packet-Forwarding Process</a:t>
            </a:r>
            <a:br>
              <a:rPr lang="en-US" dirty="0">
                <a:solidFill>
                  <a:schemeClr val="accent4">
                    <a:lumMod val="75000"/>
                  </a:schemeClr>
                </a:solidFill>
              </a:rPr>
            </a:br>
            <a:r>
              <a:rPr lang="en-US" sz="2400" dirty="0">
                <a:solidFill>
                  <a:schemeClr val="accent4">
                    <a:lumMod val="75000"/>
                  </a:schemeClr>
                </a:solidFill>
              </a:rPr>
              <a:t>Reviewing the Layer 3 Packet-Forwarding Process (Cont.)</a:t>
            </a:r>
          </a:p>
        </p:txBody>
      </p:sp>
      <p:sp>
        <p:nvSpPr>
          <p:cNvPr id="2" name="Rectangle 1">
            <a:extLst>
              <a:ext uri="{FF2B5EF4-FFF2-40B4-BE49-F238E27FC236}">
                <a16:creationId xmlns:a16="http://schemas.microsoft.com/office/drawing/2014/main" id="{09FF4F5D-70B8-4224-91F2-4D3C5F190FF9}"/>
              </a:ext>
            </a:extLst>
          </p:cNvPr>
          <p:cNvSpPr/>
          <p:nvPr/>
        </p:nvSpPr>
        <p:spPr>
          <a:xfrm>
            <a:off x="121442" y="642079"/>
            <a:ext cx="4714718" cy="4185761"/>
          </a:xfrm>
          <a:prstGeom prst="rect">
            <a:avLst/>
          </a:prstGeom>
        </p:spPr>
        <p:txBody>
          <a:bodyPr wrap="square">
            <a:spAutoFit/>
          </a:bodyPr>
          <a:lstStyle/>
          <a:p>
            <a:r>
              <a:rPr lang="es-ES" sz="1400" dirty="0"/>
              <a:t>Paso 1. La PC1 concluye que la dirección IP de destino reside en una subred remota. Por lo tanto, la PC1 necesita enviar la trama a su puerta de enlace predeterminada. </a:t>
            </a:r>
          </a:p>
          <a:p>
            <a:endParaRPr lang="es-ES" sz="1400" dirty="0"/>
          </a:p>
          <a:p>
            <a:r>
              <a:rPr lang="es-ES" sz="1400" dirty="0"/>
              <a:t>La PC1 tiene la dirección de puerta de enlace predeterminada 192.168.1.1, que es el enrutador R1. </a:t>
            </a:r>
          </a:p>
          <a:p>
            <a:endParaRPr lang="es-ES" sz="1400" dirty="0"/>
          </a:p>
          <a:p>
            <a:r>
              <a:rPr lang="es-ES" sz="1400" dirty="0"/>
              <a:t>Para construir una trama de Capa 2, la PC1 necesita la dirección MAC del destino de la trama, que es la puerta de enlace predeterminada de la PC1. </a:t>
            </a:r>
          </a:p>
          <a:p>
            <a:endParaRPr lang="es-ES" sz="1400" dirty="0"/>
          </a:p>
          <a:p>
            <a:r>
              <a:rPr lang="es-ES" sz="1400" dirty="0"/>
              <a:t>Si la dirección MAC</a:t>
            </a:r>
            <a:r>
              <a:rPr lang="es-ES" sz="1400" dirty="0">
                <a:solidFill>
                  <a:srgbClr val="FF0000"/>
                </a:solidFill>
              </a:rPr>
              <a:t> no </a:t>
            </a:r>
            <a:r>
              <a:rPr lang="es-ES" sz="1400" dirty="0"/>
              <a:t>está en la caché del Protocolo de resolución de direcciones (ARP) de la PC1, la PC1 usa ARP para descubrirla. Una vez que la PC1 recibe una respuesta ARP del enrutador R1, la PC1 agrega la dirección MAC del enrutador R1 a su caché ARP. Luego, la PC1 envía sus datos destinados al Servidor1 en una trama dirigida al R1, como se muestra en la Figura 1-11.</a:t>
            </a:r>
            <a:endParaRPr lang="en-US" sz="1400" dirty="0"/>
          </a:p>
        </p:txBody>
      </p:sp>
      <p:pic>
        <p:nvPicPr>
          <p:cNvPr id="5" name="Picture 4">
            <a:extLst>
              <a:ext uri="{FF2B5EF4-FFF2-40B4-BE49-F238E27FC236}">
                <a16:creationId xmlns:a16="http://schemas.microsoft.com/office/drawing/2014/main" id="{FDBD2D4C-D43F-45E9-A8C4-9AA3AFCEDED7}"/>
              </a:ext>
            </a:extLst>
          </p:cNvPr>
          <p:cNvPicPr>
            <a:picLocks noChangeAspect="1"/>
          </p:cNvPicPr>
          <p:nvPr/>
        </p:nvPicPr>
        <p:blipFill>
          <a:blip r:embed="rId3"/>
          <a:srcRect/>
          <a:stretch/>
        </p:blipFill>
        <p:spPr>
          <a:xfrm>
            <a:off x="5041146" y="1300857"/>
            <a:ext cx="3980933" cy="2895224"/>
          </a:xfrm>
          <a:prstGeom prst="rect">
            <a:avLst/>
          </a:prstGeom>
        </p:spPr>
      </p:pic>
    </p:spTree>
    <p:extLst>
      <p:ext uri="{BB962C8B-B14F-4D97-AF65-F5344CB8AC3E}">
        <p14:creationId xmlns:p14="http://schemas.microsoft.com/office/powerpoint/2010/main" val="785956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8422641" cy="731837"/>
          </a:xfrm>
        </p:spPr>
        <p:txBody>
          <a:bodyPr/>
          <a:lstStyle/>
          <a:p>
            <a:r>
              <a:rPr lang="en-US" sz="1600" dirty="0">
                <a:solidFill>
                  <a:schemeClr val="accent4">
                    <a:lumMod val="75000"/>
                  </a:schemeClr>
                </a:solidFill>
              </a:rPr>
              <a:t>Packet-Forwarding Process</a:t>
            </a:r>
            <a:br>
              <a:rPr lang="en-US" dirty="0">
                <a:solidFill>
                  <a:schemeClr val="accent4">
                    <a:lumMod val="75000"/>
                  </a:schemeClr>
                </a:solidFill>
              </a:rPr>
            </a:br>
            <a:r>
              <a:rPr lang="en-US" sz="2400" dirty="0">
                <a:solidFill>
                  <a:schemeClr val="accent4">
                    <a:lumMod val="75000"/>
                  </a:schemeClr>
                </a:solidFill>
              </a:rPr>
              <a:t>Reviewing the Layer 3 Packet-Forwarding Process (Cont.)</a:t>
            </a:r>
          </a:p>
        </p:txBody>
      </p:sp>
      <p:sp>
        <p:nvSpPr>
          <p:cNvPr id="2" name="Rectangle 1">
            <a:extLst>
              <a:ext uri="{FF2B5EF4-FFF2-40B4-BE49-F238E27FC236}">
                <a16:creationId xmlns:a16="http://schemas.microsoft.com/office/drawing/2014/main" id="{09FF4F5D-70B8-4224-91F2-4D3C5F190FF9}"/>
              </a:ext>
            </a:extLst>
          </p:cNvPr>
          <p:cNvSpPr/>
          <p:nvPr/>
        </p:nvSpPr>
        <p:spPr>
          <a:xfrm>
            <a:off x="114567" y="600659"/>
            <a:ext cx="4795998" cy="4293483"/>
          </a:xfrm>
          <a:prstGeom prst="rect">
            <a:avLst/>
          </a:prstGeom>
        </p:spPr>
        <p:txBody>
          <a:bodyPr wrap="square">
            <a:spAutoFit/>
          </a:bodyPr>
          <a:lstStyle/>
          <a:p>
            <a:r>
              <a:rPr lang="es-ES" sz="1300" dirty="0"/>
              <a:t>Paso 2. R1 recibe la trama enviada desde la PC1 y, debido a que la dirección MAC de destino es la de R1, R1 arranca el encabezado de la Capa 2 e interroga el encabezado de la Capa 3. </a:t>
            </a:r>
          </a:p>
          <a:p>
            <a:endParaRPr lang="es-ES" sz="1300" dirty="0"/>
          </a:p>
          <a:p>
            <a:r>
              <a:rPr lang="es-ES" sz="1300" dirty="0"/>
              <a:t>El enrutador R1 disminuye el campo TTL del paquete. Si el valor en el campo TTL se reduce a cero, el enrutador descarta el paquete y envía un mensaje ICMP con tiempo excedido a la fuente. </a:t>
            </a:r>
          </a:p>
          <a:p>
            <a:endParaRPr lang="es-ES" sz="1300" dirty="0"/>
          </a:p>
          <a:p>
            <a:r>
              <a:rPr lang="es-ES" sz="1300" dirty="0"/>
              <a:t>Suponiendo que el TTL no se reduce a cero, el R1 verifica su tabla de enrutamiento para determinar la mejor ruta para llegar a la dirección IP 192.168.3.2. </a:t>
            </a:r>
          </a:p>
          <a:p>
            <a:endParaRPr lang="es-ES" sz="1300" dirty="0"/>
          </a:p>
          <a:p>
            <a:r>
              <a:rPr lang="es-ES" sz="1300" dirty="0"/>
              <a:t>La tabla de enrutamiento de R1 tiene una entrada que indica que se puede acceder a la red 192.168.3.0/24 a través de la interfaz Serial 1/1. ARP no es necesario para las interfaces serie porque </a:t>
            </a:r>
            <a:r>
              <a:rPr lang="es-ES" sz="1300" dirty="0">
                <a:solidFill>
                  <a:srgbClr val="FF0000"/>
                </a:solidFill>
              </a:rPr>
              <a:t>no tienen direcciones MAC</a:t>
            </a:r>
            <a:r>
              <a:rPr lang="es-ES" sz="1300" dirty="0"/>
              <a:t>. Por lo tanto, R1 reenvía la trama desde su interfaz Serial 1/1, utilizando el encabezado de trama de capa 2 del protocolo punto a punto (PPP).</a:t>
            </a:r>
            <a:endParaRPr lang="en-US" sz="1300" dirty="0"/>
          </a:p>
        </p:txBody>
      </p:sp>
      <p:pic>
        <p:nvPicPr>
          <p:cNvPr id="5" name="Picture 4">
            <a:extLst>
              <a:ext uri="{FF2B5EF4-FFF2-40B4-BE49-F238E27FC236}">
                <a16:creationId xmlns:a16="http://schemas.microsoft.com/office/drawing/2014/main" id="{FDBD2D4C-D43F-45E9-A8C4-9AA3AFCEDED7}"/>
              </a:ext>
            </a:extLst>
          </p:cNvPr>
          <p:cNvPicPr>
            <a:picLocks noChangeAspect="1"/>
          </p:cNvPicPr>
          <p:nvPr/>
        </p:nvPicPr>
        <p:blipFill>
          <a:blip r:embed="rId3"/>
          <a:srcRect/>
          <a:stretch/>
        </p:blipFill>
        <p:spPr>
          <a:xfrm>
            <a:off x="5022022" y="1326100"/>
            <a:ext cx="4020378" cy="2900460"/>
          </a:xfrm>
          <a:prstGeom prst="rect">
            <a:avLst/>
          </a:prstGeom>
        </p:spPr>
      </p:pic>
    </p:spTree>
    <p:extLst>
      <p:ext uri="{BB962C8B-B14F-4D97-AF65-F5344CB8AC3E}">
        <p14:creationId xmlns:p14="http://schemas.microsoft.com/office/powerpoint/2010/main" val="400224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37844" y="252411"/>
            <a:ext cx="7598042" cy="1351755"/>
          </a:xfrm>
        </p:spPr>
        <p:txBody>
          <a:bodyPr/>
          <a:lstStyle/>
          <a:p>
            <a:r>
              <a:rPr lang="en-US" sz="4800" dirty="0">
                <a:solidFill>
                  <a:schemeClr val="accent5">
                    <a:lumMod val="40000"/>
                    <a:lumOff val="60000"/>
                  </a:schemeClr>
                </a:solidFill>
              </a:rPr>
              <a:t>IPv4 Addressing</a:t>
            </a:r>
            <a:endParaRPr lang="en-US" dirty="0">
              <a:solidFill>
                <a:schemeClr val="accent5">
                  <a:lumMod val="40000"/>
                  <a:lumOff val="60000"/>
                </a:schemeClr>
              </a:solidFill>
            </a:endParaRPr>
          </a:p>
        </p:txBody>
      </p:sp>
      <p:sp>
        <p:nvSpPr>
          <p:cNvPr id="4" name="TextBox 3">
            <a:extLst>
              <a:ext uri="{FF2B5EF4-FFF2-40B4-BE49-F238E27FC236}">
                <a16:creationId xmlns:a16="http://schemas.microsoft.com/office/drawing/2014/main" id="{E2BFA70F-DC0C-41D5-868E-C8FBC661D58F}"/>
              </a:ext>
            </a:extLst>
          </p:cNvPr>
          <p:cNvSpPr txBox="1"/>
          <p:nvPr/>
        </p:nvSpPr>
        <p:spPr>
          <a:xfrm>
            <a:off x="433084" y="1715712"/>
            <a:ext cx="8277832" cy="2062103"/>
          </a:xfrm>
          <a:prstGeom prst="rect">
            <a:avLst/>
          </a:prstGeom>
          <a:noFill/>
        </p:spPr>
        <p:txBody>
          <a:bodyPr wrap="square" rtlCol="0">
            <a:spAutoFit/>
          </a:bodyPr>
          <a:lstStyle/>
          <a:p>
            <a:pPr marL="285750" indent="-285750">
              <a:buFont typeface="Arial" panose="020B0604020202020204" pitchFamily="34" charset="0"/>
              <a:buChar char="•"/>
            </a:pPr>
            <a:r>
              <a:rPr lang="es-ES" sz="1600" dirty="0">
                <a:solidFill>
                  <a:schemeClr val="accent5">
                    <a:lumMod val="40000"/>
                    <a:lumOff val="60000"/>
                  </a:schemeClr>
                </a:solidFill>
              </a:rPr>
              <a:t>Así como su dirección personal define de manera única dónde vive, una dirección IPv4 define de manera única dónde reside un dispositivo en una red. </a:t>
            </a:r>
          </a:p>
          <a:p>
            <a:pPr marL="285750" indent="-285750">
              <a:buFont typeface="Arial" panose="020B0604020202020204" pitchFamily="34" charset="0"/>
              <a:buChar char="•"/>
            </a:pPr>
            <a:r>
              <a:rPr lang="es-ES" sz="1600" dirty="0">
                <a:solidFill>
                  <a:schemeClr val="accent5">
                    <a:lumMod val="40000"/>
                    <a:lumOff val="60000"/>
                  </a:schemeClr>
                </a:solidFill>
              </a:rPr>
              <a:t>Si los dispositivos se direccionan incorrectamente, es posible que no reciban los paquetes destinados a ellos. </a:t>
            </a:r>
          </a:p>
          <a:p>
            <a:pPr marL="285750" indent="-285750">
              <a:buFont typeface="Arial" panose="020B0604020202020204" pitchFamily="34" charset="0"/>
              <a:buChar char="•"/>
            </a:pPr>
            <a:r>
              <a:rPr lang="es-ES" sz="1600" dirty="0">
                <a:solidFill>
                  <a:schemeClr val="accent5">
                    <a:lumMod val="40000"/>
                    <a:lumOff val="60000"/>
                  </a:schemeClr>
                </a:solidFill>
              </a:rPr>
              <a:t>Es imperativo que tenga un conocimiento sólido del direccionamiento IPv4 y de cómo verificar que los dispositivos estén direccionados correctamente en una red. </a:t>
            </a:r>
          </a:p>
          <a:p>
            <a:pPr marL="285750" indent="-285750">
              <a:buFont typeface="Arial" panose="020B0604020202020204" pitchFamily="34" charset="0"/>
              <a:buChar char="•"/>
            </a:pPr>
            <a:r>
              <a:rPr lang="es-ES" sz="1600" dirty="0">
                <a:solidFill>
                  <a:schemeClr val="accent5">
                    <a:lumMod val="40000"/>
                    <a:lumOff val="60000"/>
                  </a:schemeClr>
                </a:solidFill>
              </a:rPr>
              <a:t>Esta sección proporciona una revisión del direccionamiento IPv4 y analiza los problemas que podría enfrentar y cómo solucionarlos.</a:t>
            </a:r>
            <a:endParaRPr lang="en-US" sz="1600"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2824873573"/>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8422641" cy="731837"/>
          </a:xfrm>
        </p:spPr>
        <p:txBody>
          <a:bodyPr/>
          <a:lstStyle/>
          <a:p>
            <a:r>
              <a:rPr lang="en-US" sz="1600" dirty="0">
                <a:solidFill>
                  <a:schemeClr val="accent4">
                    <a:lumMod val="75000"/>
                  </a:schemeClr>
                </a:solidFill>
              </a:rPr>
              <a:t>Packet-Forwarding Process</a:t>
            </a:r>
            <a:br>
              <a:rPr lang="en-US" dirty="0">
                <a:solidFill>
                  <a:schemeClr val="accent4">
                    <a:lumMod val="75000"/>
                  </a:schemeClr>
                </a:solidFill>
              </a:rPr>
            </a:br>
            <a:r>
              <a:rPr lang="en-US" sz="2400" dirty="0">
                <a:solidFill>
                  <a:schemeClr val="accent4">
                    <a:lumMod val="75000"/>
                  </a:schemeClr>
                </a:solidFill>
              </a:rPr>
              <a:t>Reviewing the Layer 3 Packet-Forwarding Process (Cont.)</a:t>
            </a:r>
          </a:p>
        </p:txBody>
      </p:sp>
      <p:sp>
        <p:nvSpPr>
          <p:cNvPr id="2" name="Rectangle 1">
            <a:extLst>
              <a:ext uri="{FF2B5EF4-FFF2-40B4-BE49-F238E27FC236}">
                <a16:creationId xmlns:a16="http://schemas.microsoft.com/office/drawing/2014/main" id="{09FF4F5D-70B8-4224-91F2-4D3C5F190FF9}"/>
              </a:ext>
            </a:extLst>
          </p:cNvPr>
          <p:cNvSpPr/>
          <p:nvPr/>
        </p:nvSpPr>
        <p:spPr>
          <a:xfrm>
            <a:off x="121442" y="731837"/>
            <a:ext cx="4795998" cy="3693319"/>
          </a:xfrm>
          <a:prstGeom prst="rect">
            <a:avLst/>
          </a:prstGeom>
        </p:spPr>
        <p:txBody>
          <a:bodyPr wrap="square">
            <a:spAutoFit/>
          </a:bodyPr>
          <a:lstStyle/>
          <a:p>
            <a:r>
              <a:rPr lang="es-ES" sz="1300" dirty="0"/>
              <a:t>Paso 3. Cuando el enrutador R2 recibe la trama, elimina el encabezado PPP y luego disminuye el TTL en el encabezado IP, tal como lo hizo el enrutador R1. </a:t>
            </a:r>
          </a:p>
          <a:p>
            <a:endParaRPr lang="es-ES" sz="1300" dirty="0"/>
          </a:p>
          <a:p>
            <a:r>
              <a:rPr lang="es-ES" sz="1300" dirty="0"/>
              <a:t>Nuevamente, suponiendo que el TTL no se redujo a cero, el enrutador R2 interroga el encabezado IP para determinar la red de destino. </a:t>
            </a:r>
          </a:p>
          <a:p>
            <a:endParaRPr lang="es-ES" sz="1300" dirty="0"/>
          </a:p>
          <a:p>
            <a:r>
              <a:rPr lang="es-ES" sz="1300" dirty="0"/>
              <a:t>En este caso, la red de destino 192.168.3.0/24 está conectada directamente a la interfaz </a:t>
            </a:r>
            <a:r>
              <a:rPr lang="es-ES" sz="1300" dirty="0" err="1"/>
              <a:t>Fast</a:t>
            </a:r>
            <a:r>
              <a:rPr lang="es-ES" sz="1300" dirty="0"/>
              <a:t> Ethernet 0/0 del enrutador R2. </a:t>
            </a:r>
          </a:p>
          <a:p>
            <a:endParaRPr lang="es-ES" sz="1300" dirty="0"/>
          </a:p>
          <a:p>
            <a:r>
              <a:rPr lang="es-ES" sz="1300" dirty="0"/>
              <a:t>R2 envía una solicitud ARP para determinar la dirección MAC del Servidor1 si aún no se conoce en la caché ARP. </a:t>
            </a:r>
          </a:p>
          <a:p>
            <a:endParaRPr lang="es-ES" sz="1300" dirty="0"/>
          </a:p>
          <a:p>
            <a:r>
              <a:rPr lang="es-ES" sz="1300" dirty="0"/>
              <a:t>Una vez que se recibe una respuesta ARP del Servidor1, el enrutador R2 almacena los resultados de la respuesta ARP en el caché ARP y reenvía la trama desde su interfaz </a:t>
            </a:r>
            <a:r>
              <a:rPr lang="es-ES" sz="1300" dirty="0" err="1"/>
              <a:t>Fast</a:t>
            </a:r>
            <a:r>
              <a:rPr lang="es-ES" sz="1300" dirty="0"/>
              <a:t> Ethernet 0/0 al Servidor1, como se muestra en la Figura 1-13.</a:t>
            </a:r>
            <a:endParaRPr lang="en-US" sz="1300" dirty="0"/>
          </a:p>
        </p:txBody>
      </p:sp>
      <p:pic>
        <p:nvPicPr>
          <p:cNvPr id="5" name="Picture 4">
            <a:extLst>
              <a:ext uri="{FF2B5EF4-FFF2-40B4-BE49-F238E27FC236}">
                <a16:creationId xmlns:a16="http://schemas.microsoft.com/office/drawing/2014/main" id="{FDBD2D4C-D43F-45E9-A8C4-9AA3AFCEDED7}"/>
              </a:ext>
            </a:extLst>
          </p:cNvPr>
          <p:cNvPicPr>
            <a:picLocks noChangeAspect="1"/>
          </p:cNvPicPr>
          <p:nvPr/>
        </p:nvPicPr>
        <p:blipFill>
          <a:blip r:embed="rId3"/>
          <a:srcRect/>
          <a:stretch/>
        </p:blipFill>
        <p:spPr>
          <a:xfrm>
            <a:off x="5045892" y="1326100"/>
            <a:ext cx="3972638" cy="2900460"/>
          </a:xfrm>
          <a:prstGeom prst="rect">
            <a:avLst/>
          </a:prstGeom>
        </p:spPr>
      </p:pic>
    </p:spTree>
    <p:extLst>
      <p:ext uri="{BB962C8B-B14F-4D97-AF65-F5344CB8AC3E}">
        <p14:creationId xmlns:p14="http://schemas.microsoft.com/office/powerpoint/2010/main" val="2782484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8422641" cy="731837"/>
          </a:xfrm>
        </p:spPr>
        <p:txBody>
          <a:bodyPr/>
          <a:lstStyle/>
          <a:p>
            <a:r>
              <a:rPr lang="en-US" sz="1600" dirty="0">
                <a:solidFill>
                  <a:schemeClr val="accent4">
                    <a:lumMod val="75000"/>
                  </a:schemeClr>
                </a:solidFill>
              </a:rPr>
              <a:t>Packet-Forwarding Process</a:t>
            </a:r>
            <a:br>
              <a:rPr lang="en-US" dirty="0">
                <a:solidFill>
                  <a:schemeClr val="accent4">
                    <a:lumMod val="75000"/>
                  </a:schemeClr>
                </a:solidFill>
              </a:rPr>
            </a:br>
            <a:r>
              <a:rPr lang="en-US" sz="2400" dirty="0">
                <a:solidFill>
                  <a:schemeClr val="accent4">
                    <a:lumMod val="75000"/>
                  </a:schemeClr>
                </a:solidFill>
              </a:rPr>
              <a:t>Reviewing the Layer 3 Packet-Forwarding Process (Cont.)</a:t>
            </a:r>
          </a:p>
        </p:txBody>
      </p:sp>
      <p:sp>
        <p:nvSpPr>
          <p:cNvPr id="2" name="Rectangle 1">
            <a:extLst>
              <a:ext uri="{FF2B5EF4-FFF2-40B4-BE49-F238E27FC236}">
                <a16:creationId xmlns:a16="http://schemas.microsoft.com/office/drawing/2014/main" id="{09FF4F5D-70B8-4224-91F2-4D3C5F190FF9}"/>
              </a:ext>
            </a:extLst>
          </p:cNvPr>
          <p:cNvSpPr/>
          <p:nvPr/>
        </p:nvSpPr>
        <p:spPr>
          <a:xfrm>
            <a:off x="121442" y="580375"/>
            <a:ext cx="5456398" cy="3939540"/>
          </a:xfrm>
          <a:prstGeom prst="rect">
            <a:avLst/>
          </a:prstGeom>
        </p:spPr>
        <p:txBody>
          <a:bodyPr wrap="square">
            <a:spAutoFit/>
          </a:bodyPr>
          <a:lstStyle/>
          <a:p>
            <a:r>
              <a:rPr lang="es-ES" sz="1250" b="1" dirty="0"/>
              <a:t>Tabla de enrutamiento IP: </a:t>
            </a:r>
            <a:r>
              <a:rPr lang="es-ES" sz="1250" dirty="0"/>
              <a:t>cuando un enrutador necesita enrutar un paquete IP, consulta su tabla de enrutamiento IP para encontrar la mejor coincidencia. La mejor coincidencia es la ruta que tiene el prefijo más largo. Por ejemplo, supongamos que un enrutador tiene una entrada de enrutamiento para las redes 10.0.0.0/8, 10.1.1.0/24 y 10.1.1.0/26. Además, suponga que el enrutador intenta reenviar un paquete con la dirección IP de destino 10.1.1.10. El enrutador selecciona la entrada de ruta 10.1.1.0/26 como la mejor coincidencia porque esa entrada de ruta tiene el prefijo más largo, /26 (coincide con la mayor cantidad de bits).</a:t>
            </a:r>
          </a:p>
          <a:p>
            <a:endParaRPr lang="es-ES" sz="1250" dirty="0"/>
          </a:p>
          <a:p>
            <a:r>
              <a:rPr lang="es-ES" sz="1250" b="1" dirty="0"/>
              <a:t>Tabla de mapeo de Capa 3 a Capa 2: </a:t>
            </a:r>
            <a:r>
              <a:rPr lang="es-ES" sz="1250" dirty="0"/>
              <a:t>en la Figura 1-13, la caché ARP de R2 contiene información de mapeo de Capa 3 a Capa 2. La caché ARP tiene una asignación que dice que la dirección MAC 2222.2222.2222 corresponde a la dirección IP 192.168.3.2. Una caché ARP es la estructura de datos de mapeo de capa 3 a capa 2 que se utiliza para las redes Ethernet, pero se utilizan estructuras de datos similares para las redes </a:t>
            </a:r>
            <a:r>
              <a:rPr lang="es-ES" sz="1250" dirty="0" err="1"/>
              <a:t>Frame</a:t>
            </a:r>
            <a:r>
              <a:rPr lang="es-ES" sz="1250" dirty="0"/>
              <a:t> </a:t>
            </a:r>
            <a:r>
              <a:rPr lang="es-ES" sz="1250" dirty="0" err="1"/>
              <a:t>Relay</a:t>
            </a:r>
            <a:r>
              <a:rPr lang="es-ES" sz="1250" dirty="0"/>
              <a:t> multipunto y la red privada virtual multipunto dinámica (DMVPN). Para redes PPP o HDLC, sólo hay otro dispositivo posible conectado al otro extremo del enlace, por lo que no se necesita información de mapeo para determinar el dispositivo del siguiente salto.</a:t>
            </a:r>
            <a:endParaRPr lang="en-US" sz="1250" dirty="0"/>
          </a:p>
        </p:txBody>
      </p:sp>
      <p:pic>
        <p:nvPicPr>
          <p:cNvPr id="8" name="Picture 7" descr="A screenshot of a cell phone&#10;&#10;Description automatically generated">
            <a:extLst>
              <a:ext uri="{FF2B5EF4-FFF2-40B4-BE49-F238E27FC236}">
                <a16:creationId xmlns:a16="http://schemas.microsoft.com/office/drawing/2014/main" id="{EF1C08B5-F5FB-4062-BAF2-DF3764361EA4}"/>
              </a:ext>
            </a:extLst>
          </p:cNvPr>
          <p:cNvPicPr>
            <a:picLocks noChangeAspect="1"/>
          </p:cNvPicPr>
          <p:nvPr/>
        </p:nvPicPr>
        <p:blipFill>
          <a:blip r:embed="rId3"/>
          <a:stretch>
            <a:fillRect/>
          </a:stretch>
        </p:blipFill>
        <p:spPr>
          <a:xfrm>
            <a:off x="5654049" y="1392068"/>
            <a:ext cx="3409149" cy="2489052"/>
          </a:xfrm>
          <a:prstGeom prst="rect">
            <a:avLst/>
          </a:prstGeom>
        </p:spPr>
      </p:pic>
    </p:spTree>
    <p:extLst>
      <p:ext uri="{BB962C8B-B14F-4D97-AF65-F5344CB8AC3E}">
        <p14:creationId xmlns:p14="http://schemas.microsoft.com/office/powerpoint/2010/main" val="113927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8422641" cy="731837"/>
          </a:xfrm>
        </p:spPr>
        <p:txBody>
          <a:bodyPr/>
          <a:lstStyle/>
          <a:p>
            <a:r>
              <a:rPr lang="en-US" sz="1600" dirty="0">
                <a:solidFill>
                  <a:schemeClr val="accent4">
                    <a:lumMod val="75000"/>
                  </a:schemeClr>
                </a:solidFill>
              </a:rPr>
              <a:t>Packet-Forwarding Process</a:t>
            </a:r>
            <a:br>
              <a:rPr lang="en-US" dirty="0">
                <a:solidFill>
                  <a:schemeClr val="accent4">
                    <a:lumMod val="75000"/>
                  </a:schemeClr>
                </a:solidFill>
              </a:rPr>
            </a:br>
            <a:r>
              <a:rPr lang="en-US" sz="2400" dirty="0">
                <a:solidFill>
                  <a:schemeClr val="accent4">
                    <a:lumMod val="75000"/>
                  </a:schemeClr>
                </a:solidFill>
              </a:rPr>
              <a:t>Reviewing the Layer 3 Packet-Forwarding Process (Cont.)</a:t>
            </a:r>
          </a:p>
        </p:txBody>
      </p:sp>
      <p:sp>
        <p:nvSpPr>
          <p:cNvPr id="2" name="Rectangle 1">
            <a:extLst>
              <a:ext uri="{FF2B5EF4-FFF2-40B4-BE49-F238E27FC236}">
                <a16:creationId xmlns:a16="http://schemas.microsoft.com/office/drawing/2014/main" id="{09FF4F5D-70B8-4224-91F2-4D3C5F190FF9}"/>
              </a:ext>
            </a:extLst>
          </p:cNvPr>
          <p:cNvSpPr/>
          <p:nvPr/>
        </p:nvSpPr>
        <p:spPr>
          <a:xfrm>
            <a:off x="121441" y="564636"/>
            <a:ext cx="5901223" cy="4493538"/>
          </a:xfrm>
          <a:prstGeom prst="rect">
            <a:avLst/>
          </a:prstGeom>
        </p:spPr>
        <p:txBody>
          <a:bodyPr wrap="square">
            <a:spAutoFit/>
          </a:bodyPr>
          <a:lstStyle/>
          <a:p>
            <a:r>
              <a:rPr lang="es-ES" sz="1300" dirty="0"/>
              <a:t>Consultar la tabla de enrutamiento de un enrutador y su caché ARP es poco eficiente. Afortunadamente, Cisco Express </a:t>
            </a:r>
            <a:r>
              <a:rPr lang="es-ES" sz="1300" dirty="0" err="1"/>
              <a:t>Forwarding</a:t>
            </a:r>
            <a:r>
              <a:rPr lang="es-ES" sz="1300" dirty="0"/>
              <a:t> (CEF) obtiene su información de la tabla de enrutamiento IP y del caché ARP del enrutador. Luego, se puede hacer referencia a las estructuras de datos de CEF en el hardware al reenviar paquetes.</a:t>
            </a:r>
          </a:p>
          <a:p>
            <a:endParaRPr lang="es-ES" sz="1300" dirty="0"/>
          </a:p>
          <a:p>
            <a:r>
              <a:rPr lang="es-ES" sz="1300" dirty="0"/>
              <a:t>Las dos estructuras de datos principales de CEF son las siguientes:</a:t>
            </a:r>
          </a:p>
          <a:p>
            <a:endParaRPr lang="es-ES" sz="1300" dirty="0"/>
          </a:p>
          <a:p>
            <a:r>
              <a:rPr lang="es-ES" sz="1300" dirty="0"/>
              <a:t>Base de información de reenvío (FIB): la FIB contiene información de capa 3, similar a la información que se encuentra en una tabla de enrutamiento IP. Además, un FIB contiene información sobre rutas de multidifusión y hosts conectados directamente.</a:t>
            </a:r>
          </a:p>
          <a:p>
            <a:endParaRPr lang="es-ES" sz="1300" dirty="0"/>
          </a:p>
          <a:p>
            <a:r>
              <a:rPr lang="es-ES" sz="1300" dirty="0"/>
              <a:t>Tabla de adyacencia: cuando un enrutador realiza una búsqueda de ruta utilizando CEF, la FIB hace referencia a una entrada en la tabla de adyacencia. La entrada de la tabla de adyacencia contiene información del encabezado de la trama requerida por el enrutador para formar una trama correctamente. Una interfaz de salida y una dirección MAC de siguiente salto se encuentran en una entrada de adyacencia para una interfaz Ethernet multipunto, mientras que una interfaz punto a punto solo requiere información de la interfaz de salida.</a:t>
            </a:r>
            <a:endParaRPr lang="en-US" sz="1300" dirty="0"/>
          </a:p>
          <a:p>
            <a:endParaRPr lang="en-US" sz="1300" dirty="0"/>
          </a:p>
        </p:txBody>
      </p:sp>
      <p:pic>
        <p:nvPicPr>
          <p:cNvPr id="8" name="Picture 7">
            <a:extLst>
              <a:ext uri="{FF2B5EF4-FFF2-40B4-BE49-F238E27FC236}">
                <a16:creationId xmlns:a16="http://schemas.microsoft.com/office/drawing/2014/main" id="{EF1C08B5-F5FB-4062-BAF2-DF3764361EA4}"/>
              </a:ext>
            </a:extLst>
          </p:cNvPr>
          <p:cNvPicPr>
            <a:picLocks noChangeAspect="1"/>
          </p:cNvPicPr>
          <p:nvPr/>
        </p:nvPicPr>
        <p:blipFill>
          <a:blip r:embed="rId3"/>
          <a:srcRect/>
          <a:stretch/>
        </p:blipFill>
        <p:spPr>
          <a:xfrm>
            <a:off x="6087284" y="1452881"/>
            <a:ext cx="2953335" cy="2296160"/>
          </a:xfrm>
          <a:prstGeom prst="rect">
            <a:avLst/>
          </a:prstGeom>
        </p:spPr>
      </p:pic>
    </p:spTree>
    <p:extLst>
      <p:ext uri="{BB962C8B-B14F-4D97-AF65-F5344CB8AC3E}">
        <p14:creationId xmlns:p14="http://schemas.microsoft.com/office/powerpoint/2010/main" val="1621858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8422641" cy="731837"/>
          </a:xfrm>
        </p:spPr>
        <p:txBody>
          <a:bodyPr/>
          <a:lstStyle/>
          <a:p>
            <a:r>
              <a:rPr lang="en-US" sz="1600" dirty="0">
                <a:solidFill>
                  <a:schemeClr val="accent4">
                    <a:lumMod val="75000"/>
                  </a:schemeClr>
                </a:solidFill>
              </a:rPr>
              <a:t>Packet-Forwarding Process</a:t>
            </a:r>
            <a:br>
              <a:rPr lang="en-US" dirty="0">
                <a:solidFill>
                  <a:schemeClr val="accent4">
                    <a:lumMod val="75000"/>
                  </a:schemeClr>
                </a:solidFill>
              </a:rPr>
            </a:br>
            <a:r>
              <a:rPr lang="en-US" sz="2400" dirty="0">
                <a:solidFill>
                  <a:schemeClr val="accent4">
                    <a:lumMod val="75000"/>
                  </a:schemeClr>
                </a:solidFill>
              </a:rPr>
              <a:t>Troubleshooting the Packet-Forwarding Process</a:t>
            </a:r>
          </a:p>
        </p:txBody>
      </p:sp>
      <p:sp>
        <p:nvSpPr>
          <p:cNvPr id="2" name="Rectangle 1">
            <a:extLst>
              <a:ext uri="{FF2B5EF4-FFF2-40B4-BE49-F238E27FC236}">
                <a16:creationId xmlns:a16="http://schemas.microsoft.com/office/drawing/2014/main" id="{09FF4F5D-70B8-4224-91F2-4D3C5F190FF9}"/>
              </a:ext>
            </a:extLst>
          </p:cNvPr>
          <p:cNvSpPr/>
          <p:nvPr/>
        </p:nvSpPr>
        <p:spPr>
          <a:xfrm>
            <a:off x="121441" y="518665"/>
            <a:ext cx="8894739" cy="2893100"/>
          </a:xfrm>
          <a:prstGeom prst="rect">
            <a:avLst/>
          </a:prstGeom>
        </p:spPr>
        <p:txBody>
          <a:bodyPr wrap="square">
            <a:spAutoFit/>
          </a:bodyPr>
          <a:lstStyle/>
          <a:p>
            <a:r>
              <a:rPr lang="es-ES" sz="1400" dirty="0"/>
              <a:t>Al solucionar problemas de reenvío de paquetes, es necesario examinar la tabla de enrutamiento IP de un enrutador. Si el comportamiento observado del tráfico no se ajusta a la información de la tabla de enrutamiento IP, recuerde que la tabla de enrutamiento IP la mantiene el plano de control de un enrutador y se utiliza para crear las tablas en el plano de datos.</a:t>
            </a:r>
          </a:p>
          <a:p>
            <a:endParaRPr lang="es-ES" sz="1400" dirty="0"/>
          </a:p>
          <a:p>
            <a:r>
              <a:rPr lang="es-ES" sz="1400" dirty="0"/>
              <a:t>CEF opera en el plano de datos y utiliza FIB. Necesita ver las estructuras de datos CEF (es decir, la FIB y la tabla de adyacencia) que contienen toda la información necesaria para tomar decisiones de reenvío de paquetes.</a:t>
            </a:r>
          </a:p>
          <a:p>
            <a:endParaRPr lang="es-ES" sz="1400" dirty="0"/>
          </a:p>
          <a:p>
            <a:r>
              <a:rPr lang="es-ES" sz="1400" dirty="0"/>
              <a:t>El ejemplo 1-25 proporciona un resultado de muestra del comando show ip </a:t>
            </a:r>
            <a:r>
              <a:rPr lang="es-ES" sz="1400" dirty="0" err="1"/>
              <a:t>route</a:t>
            </a:r>
            <a:r>
              <a:rPr lang="es-ES" sz="1400" dirty="0"/>
              <a:t> </a:t>
            </a:r>
            <a:r>
              <a:rPr lang="es-ES" sz="1400" dirty="0" err="1"/>
              <a:t>ip_address</a:t>
            </a:r>
            <a:r>
              <a:rPr lang="es-ES" sz="1400" dirty="0"/>
              <a:t>. El resultado muestra que la dirección IP del siguiente salto para alcanzar la dirección IP 192.168.1.11 es 192.168.0.11, a la que se puede acceder a través de la interfaz </a:t>
            </a:r>
            <a:r>
              <a:rPr lang="es-ES" sz="1400" dirty="0" err="1"/>
              <a:t>Fast</a:t>
            </a:r>
            <a:r>
              <a:rPr lang="es-ES" sz="1400" dirty="0"/>
              <a:t> Ethernet 0/0. Debido a que esta información proviene del plano de control, incluye información sobre el protocolo de enrutamiento OSPF.</a:t>
            </a:r>
            <a:endParaRPr lang="en-US" sz="1400" dirty="0"/>
          </a:p>
        </p:txBody>
      </p:sp>
      <p:pic>
        <p:nvPicPr>
          <p:cNvPr id="8" name="Picture 7">
            <a:extLst>
              <a:ext uri="{FF2B5EF4-FFF2-40B4-BE49-F238E27FC236}">
                <a16:creationId xmlns:a16="http://schemas.microsoft.com/office/drawing/2014/main" id="{EF1C08B5-F5FB-4062-BAF2-DF3764361EA4}"/>
              </a:ext>
            </a:extLst>
          </p:cNvPr>
          <p:cNvPicPr>
            <a:picLocks noChangeAspect="1"/>
          </p:cNvPicPr>
          <p:nvPr/>
        </p:nvPicPr>
        <p:blipFill>
          <a:blip r:embed="rId3"/>
          <a:srcRect/>
          <a:stretch/>
        </p:blipFill>
        <p:spPr>
          <a:xfrm>
            <a:off x="2054941" y="3475454"/>
            <a:ext cx="5034117" cy="1476673"/>
          </a:xfrm>
          <a:prstGeom prst="rect">
            <a:avLst/>
          </a:prstGeom>
        </p:spPr>
      </p:pic>
    </p:spTree>
    <p:extLst>
      <p:ext uri="{BB962C8B-B14F-4D97-AF65-F5344CB8AC3E}">
        <p14:creationId xmlns:p14="http://schemas.microsoft.com/office/powerpoint/2010/main" val="345967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8422641" cy="731837"/>
          </a:xfrm>
        </p:spPr>
        <p:txBody>
          <a:bodyPr/>
          <a:lstStyle/>
          <a:p>
            <a:r>
              <a:rPr lang="en-US" sz="1600" dirty="0">
                <a:solidFill>
                  <a:schemeClr val="accent4">
                    <a:lumMod val="75000"/>
                  </a:schemeClr>
                </a:solidFill>
              </a:rPr>
              <a:t>Packet-Forwarding Process</a:t>
            </a:r>
            <a:br>
              <a:rPr lang="en-US" dirty="0">
                <a:solidFill>
                  <a:schemeClr val="accent4">
                    <a:lumMod val="75000"/>
                  </a:schemeClr>
                </a:solidFill>
              </a:rPr>
            </a:br>
            <a:r>
              <a:rPr lang="en-US" sz="2400" dirty="0">
                <a:solidFill>
                  <a:schemeClr val="accent4">
                    <a:lumMod val="75000"/>
                  </a:schemeClr>
                </a:solidFill>
              </a:rPr>
              <a:t>Troubleshooting the Packet-Forwarding Process (Cont.)</a:t>
            </a:r>
          </a:p>
        </p:txBody>
      </p:sp>
      <p:sp>
        <p:nvSpPr>
          <p:cNvPr id="2" name="Rectangle 1">
            <a:extLst>
              <a:ext uri="{FF2B5EF4-FFF2-40B4-BE49-F238E27FC236}">
                <a16:creationId xmlns:a16="http://schemas.microsoft.com/office/drawing/2014/main" id="{09FF4F5D-70B8-4224-91F2-4D3C5F190FF9}"/>
              </a:ext>
            </a:extLst>
          </p:cNvPr>
          <p:cNvSpPr/>
          <p:nvPr/>
        </p:nvSpPr>
        <p:spPr>
          <a:xfrm>
            <a:off x="121441" y="731837"/>
            <a:ext cx="8894739" cy="738664"/>
          </a:xfrm>
          <a:prstGeom prst="rect">
            <a:avLst/>
          </a:prstGeom>
        </p:spPr>
        <p:txBody>
          <a:bodyPr wrap="square">
            <a:spAutoFit/>
          </a:bodyPr>
          <a:lstStyle/>
          <a:p>
            <a:r>
              <a:rPr lang="es-ES" sz="1400" dirty="0"/>
              <a:t>El ejemplo 1-28 proporciona un resultado de muestra del comando show ip </a:t>
            </a:r>
            <a:r>
              <a:rPr lang="es-ES" sz="1400" dirty="0" err="1"/>
              <a:t>cef</a:t>
            </a:r>
            <a:r>
              <a:rPr lang="es-ES" sz="1400" dirty="0"/>
              <a:t> </a:t>
            </a:r>
            <a:r>
              <a:rPr lang="es-ES" sz="1400" dirty="0" err="1"/>
              <a:t>ip_address</a:t>
            </a:r>
            <a:r>
              <a:rPr lang="es-ES" sz="1400" dirty="0"/>
              <a:t>. El resultado indica que, según CEF, se puede acceder a la dirección IP 192.168.1.11 desde la interfaz </a:t>
            </a:r>
            <a:r>
              <a:rPr lang="es-ES" sz="1400" dirty="0" err="1"/>
              <a:t>FastEthernet</a:t>
            </a:r>
            <a:r>
              <a:rPr lang="es-ES" sz="1400" dirty="0"/>
              <a:t> 0/0, con la dirección IP del siguiente salto 192.168.0.11.</a:t>
            </a:r>
            <a:endParaRPr lang="en-US" sz="1400" dirty="0"/>
          </a:p>
        </p:txBody>
      </p:sp>
      <p:sp>
        <p:nvSpPr>
          <p:cNvPr id="4" name="TextBox 3">
            <a:extLst>
              <a:ext uri="{FF2B5EF4-FFF2-40B4-BE49-F238E27FC236}">
                <a16:creationId xmlns:a16="http://schemas.microsoft.com/office/drawing/2014/main" id="{73266C13-6C85-40C2-9C2D-6DC5D237A422}"/>
              </a:ext>
            </a:extLst>
          </p:cNvPr>
          <p:cNvSpPr txBox="1"/>
          <p:nvPr/>
        </p:nvSpPr>
        <p:spPr>
          <a:xfrm>
            <a:off x="121441" y="2934174"/>
            <a:ext cx="8796417" cy="1815882"/>
          </a:xfrm>
          <a:prstGeom prst="rect">
            <a:avLst/>
          </a:prstGeom>
          <a:noFill/>
        </p:spPr>
        <p:txBody>
          <a:bodyPr wrap="square" rtlCol="0">
            <a:spAutoFit/>
          </a:bodyPr>
          <a:lstStyle/>
          <a:p>
            <a:r>
              <a:rPr lang="es-ES" sz="1400" dirty="0"/>
              <a:t>El siguiente fragmento proporciona un resultado de muestra del comando show ip </a:t>
            </a:r>
            <a:r>
              <a:rPr lang="es-ES" sz="1400" dirty="0" err="1"/>
              <a:t>cef</a:t>
            </a:r>
            <a:r>
              <a:rPr lang="es-ES" sz="1400" dirty="0"/>
              <a:t> exactitud-ruta </a:t>
            </a:r>
            <a:r>
              <a:rPr lang="es-ES" sz="1400" dirty="0" err="1"/>
              <a:t>dirección_origen</a:t>
            </a:r>
            <a:r>
              <a:rPr lang="es-ES" sz="1400" dirty="0"/>
              <a:t> </a:t>
            </a:r>
            <a:r>
              <a:rPr lang="es-ES" sz="1400" dirty="0" err="1"/>
              <a:t>dirección_destino</a:t>
            </a:r>
            <a:r>
              <a:rPr lang="es-ES" sz="1400" dirty="0"/>
              <a:t>:</a:t>
            </a:r>
          </a:p>
          <a:p>
            <a:endParaRPr lang="en-US" sz="1400" dirty="0"/>
          </a:p>
          <a:p>
            <a:r>
              <a:rPr lang="en-US" sz="1400" dirty="0">
                <a:latin typeface="Courier New" panose="02070309020205020404" pitchFamily="49" charset="0"/>
                <a:cs typeface="Courier New" panose="02070309020205020404" pitchFamily="49" charset="0"/>
              </a:rPr>
              <a:t>Router# </a:t>
            </a:r>
            <a:r>
              <a:rPr lang="en-US" sz="1400" b="1" dirty="0">
                <a:latin typeface="Courier New" panose="02070309020205020404" pitchFamily="49" charset="0"/>
                <a:cs typeface="Courier New" panose="02070309020205020404" pitchFamily="49" charset="0"/>
              </a:rPr>
              <a:t>show ip cef exact-route 10.2.2.2 192.168.1.11</a:t>
            </a:r>
          </a:p>
          <a:p>
            <a:r>
              <a:rPr lang="en-US" sz="1400" dirty="0">
                <a:highlight>
                  <a:srgbClr val="C0C0C0"/>
                </a:highlight>
                <a:latin typeface="Courier New" panose="02070309020205020404" pitchFamily="49" charset="0"/>
                <a:cs typeface="Courier New" panose="02070309020205020404" pitchFamily="49" charset="0"/>
              </a:rPr>
              <a:t>10.2.2.2 -&gt; 192.168.1.11 : FastEthernet0/0 (next hop 192.168.0.11)</a:t>
            </a:r>
          </a:p>
          <a:p>
            <a:endParaRPr lang="en-US" sz="1400" dirty="0"/>
          </a:p>
          <a:p>
            <a:r>
              <a:rPr lang="es-ES" sz="1400" dirty="0"/>
              <a:t>El resultado indica que un paquete procedente de la dirección IP 10.2.2.2 y destinado a la dirección IP 192.168.1.11 se enviará desde la interfaz </a:t>
            </a:r>
            <a:r>
              <a:rPr lang="es-ES" sz="1400" dirty="0" err="1"/>
              <a:t>FastEthernet</a:t>
            </a:r>
            <a:r>
              <a:rPr lang="es-ES" sz="1400" dirty="0"/>
              <a:t> 0/0 a la dirección IP del siguiente salto 192.168.0.11.</a:t>
            </a:r>
            <a:endParaRPr lang="en-US" sz="1400" dirty="0"/>
          </a:p>
        </p:txBody>
      </p:sp>
      <p:pic>
        <p:nvPicPr>
          <p:cNvPr id="8" name="Picture 7">
            <a:extLst>
              <a:ext uri="{FF2B5EF4-FFF2-40B4-BE49-F238E27FC236}">
                <a16:creationId xmlns:a16="http://schemas.microsoft.com/office/drawing/2014/main" id="{EF1C08B5-F5FB-4062-BAF2-DF3764361EA4}"/>
              </a:ext>
            </a:extLst>
          </p:cNvPr>
          <p:cNvPicPr>
            <a:picLocks noChangeAspect="1"/>
          </p:cNvPicPr>
          <p:nvPr/>
        </p:nvPicPr>
        <p:blipFill>
          <a:blip r:embed="rId3"/>
          <a:srcRect/>
          <a:stretch/>
        </p:blipFill>
        <p:spPr>
          <a:xfrm>
            <a:off x="1805944" y="1547162"/>
            <a:ext cx="5034117" cy="1310351"/>
          </a:xfrm>
          <a:prstGeom prst="rect">
            <a:avLst/>
          </a:prstGeom>
        </p:spPr>
      </p:pic>
    </p:spTree>
    <p:extLst>
      <p:ext uri="{BB962C8B-B14F-4D97-AF65-F5344CB8AC3E}">
        <p14:creationId xmlns:p14="http://schemas.microsoft.com/office/powerpoint/2010/main" val="2315799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8422641" cy="731837"/>
          </a:xfrm>
        </p:spPr>
        <p:txBody>
          <a:bodyPr/>
          <a:lstStyle/>
          <a:p>
            <a:r>
              <a:rPr lang="en-US" sz="1600" dirty="0">
                <a:solidFill>
                  <a:schemeClr val="accent4">
                    <a:lumMod val="75000"/>
                  </a:schemeClr>
                </a:solidFill>
              </a:rPr>
              <a:t>Packet-Forwarding Process</a:t>
            </a:r>
            <a:br>
              <a:rPr lang="en-US" dirty="0">
                <a:solidFill>
                  <a:schemeClr val="accent4">
                    <a:lumMod val="75000"/>
                  </a:schemeClr>
                </a:solidFill>
              </a:rPr>
            </a:br>
            <a:r>
              <a:rPr lang="en-US" sz="2400" dirty="0">
                <a:solidFill>
                  <a:schemeClr val="accent4">
                    <a:lumMod val="75000"/>
                  </a:schemeClr>
                </a:solidFill>
              </a:rPr>
              <a:t>Troubleshooting the Packet-Forwarding Process (Cont.)</a:t>
            </a:r>
          </a:p>
        </p:txBody>
      </p:sp>
      <p:sp>
        <p:nvSpPr>
          <p:cNvPr id="2" name="Rectangle 1">
            <a:extLst>
              <a:ext uri="{FF2B5EF4-FFF2-40B4-BE49-F238E27FC236}">
                <a16:creationId xmlns:a16="http://schemas.microsoft.com/office/drawing/2014/main" id="{09FF4F5D-70B8-4224-91F2-4D3C5F190FF9}"/>
              </a:ext>
            </a:extLst>
          </p:cNvPr>
          <p:cNvSpPr/>
          <p:nvPr/>
        </p:nvSpPr>
        <p:spPr>
          <a:xfrm>
            <a:off x="121441" y="731837"/>
            <a:ext cx="8894739" cy="1815882"/>
          </a:xfrm>
          <a:prstGeom prst="rect">
            <a:avLst/>
          </a:prstGeom>
        </p:spPr>
        <p:txBody>
          <a:bodyPr wrap="square">
            <a:spAutoFit/>
          </a:bodyPr>
          <a:lstStyle/>
          <a:p>
            <a:r>
              <a:rPr lang="es-ES" sz="1400" dirty="0"/>
              <a:t>Para una interfaz multipunto como </a:t>
            </a:r>
            <a:r>
              <a:rPr lang="es-ES" sz="1400" dirty="0" err="1"/>
              <a:t>Frame</a:t>
            </a:r>
            <a:r>
              <a:rPr lang="es-ES" sz="1400" dirty="0"/>
              <a:t> </a:t>
            </a:r>
            <a:r>
              <a:rPr lang="es-ES" sz="1400" dirty="0" err="1"/>
              <a:t>Relay</a:t>
            </a:r>
            <a:r>
              <a:rPr lang="es-ES" sz="1400" dirty="0"/>
              <a:t> punto a multipunto o Ethernet, cuando un enrutador conoce la dirección del siguiente salto de un paquete, necesita información de Capa 2 adecuada (por ejemplo, dirección MAC del siguiente salto o identificador de conexión de enlace de datos [ DLCI]) para construir correctamente un marco. </a:t>
            </a:r>
          </a:p>
          <a:p>
            <a:endParaRPr lang="es-ES" sz="1400" dirty="0"/>
          </a:p>
          <a:p>
            <a:r>
              <a:rPr lang="es-ES" sz="1400" dirty="0"/>
              <a:t>El ejemplo 1-30 proporciona un resultado de muestra del comando show ip </a:t>
            </a:r>
            <a:r>
              <a:rPr lang="es-ES" sz="1400" dirty="0" err="1"/>
              <a:t>arp</a:t>
            </a:r>
            <a:r>
              <a:rPr lang="es-ES" sz="1400" dirty="0"/>
              <a:t>, que muestra el caché ARP almacenado en el plano de control de un enrutador. El resultado muestra las direcciones MAC aprendidas o configuradas junto con sus direcciones IP asociadas.</a:t>
            </a:r>
            <a:endParaRPr lang="en-US" sz="1400" dirty="0"/>
          </a:p>
        </p:txBody>
      </p:sp>
      <p:pic>
        <p:nvPicPr>
          <p:cNvPr id="8" name="Picture 7">
            <a:extLst>
              <a:ext uri="{FF2B5EF4-FFF2-40B4-BE49-F238E27FC236}">
                <a16:creationId xmlns:a16="http://schemas.microsoft.com/office/drawing/2014/main" id="{EF1C08B5-F5FB-4062-BAF2-DF3764361EA4}"/>
              </a:ext>
            </a:extLst>
          </p:cNvPr>
          <p:cNvPicPr>
            <a:picLocks noChangeAspect="1"/>
          </p:cNvPicPr>
          <p:nvPr/>
        </p:nvPicPr>
        <p:blipFill>
          <a:blip r:embed="rId3"/>
          <a:srcRect/>
          <a:stretch/>
        </p:blipFill>
        <p:spPr>
          <a:xfrm>
            <a:off x="2051751" y="2560353"/>
            <a:ext cx="5034117" cy="1002368"/>
          </a:xfrm>
          <a:prstGeom prst="rect">
            <a:avLst/>
          </a:prstGeom>
        </p:spPr>
      </p:pic>
    </p:spTree>
    <p:extLst>
      <p:ext uri="{BB962C8B-B14F-4D97-AF65-F5344CB8AC3E}">
        <p14:creationId xmlns:p14="http://schemas.microsoft.com/office/powerpoint/2010/main" val="2308001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8422641" cy="731837"/>
          </a:xfrm>
        </p:spPr>
        <p:txBody>
          <a:bodyPr/>
          <a:lstStyle/>
          <a:p>
            <a:r>
              <a:rPr lang="en-US" sz="1600" dirty="0">
                <a:solidFill>
                  <a:schemeClr val="accent4">
                    <a:lumMod val="75000"/>
                  </a:schemeClr>
                </a:solidFill>
              </a:rPr>
              <a:t>Packet-Forwarding Process</a:t>
            </a:r>
            <a:br>
              <a:rPr lang="en-US" dirty="0">
                <a:solidFill>
                  <a:schemeClr val="accent4">
                    <a:lumMod val="75000"/>
                  </a:schemeClr>
                </a:solidFill>
              </a:rPr>
            </a:br>
            <a:r>
              <a:rPr lang="en-US" sz="2400" dirty="0">
                <a:solidFill>
                  <a:schemeClr val="accent4">
                    <a:lumMod val="75000"/>
                  </a:schemeClr>
                </a:solidFill>
              </a:rPr>
              <a:t>Troubleshooting the Packet-Forwarding Process (Cont.)</a:t>
            </a:r>
          </a:p>
        </p:txBody>
      </p:sp>
      <p:sp>
        <p:nvSpPr>
          <p:cNvPr id="2" name="Rectangle 1">
            <a:extLst>
              <a:ext uri="{FF2B5EF4-FFF2-40B4-BE49-F238E27FC236}">
                <a16:creationId xmlns:a16="http://schemas.microsoft.com/office/drawing/2014/main" id="{09FF4F5D-70B8-4224-91F2-4D3C5F190FF9}"/>
              </a:ext>
            </a:extLst>
          </p:cNvPr>
          <p:cNvSpPr/>
          <p:nvPr/>
        </p:nvSpPr>
        <p:spPr>
          <a:xfrm>
            <a:off x="121441" y="731837"/>
            <a:ext cx="4617707" cy="3893374"/>
          </a:xfrm>
          <a:prstGeom prst="rect">
            <a:avLst/>
          </a:prstGeom>
        </p:spPr>
        <p:txBody>
          <a:bodyPr wrap="square">
            <a:spAutoFit/>
          </a:bodyPr>
          <a:lstStyle/>
          <a:p>
            <a:r>
              <a:rPr lang="es-ES" sz="1300" dirty="0"/>
              <a:t>El ejemplo 1-33 proporciona un resultado de muestra del comando show </a:t>
            </a:r>
            <a:r>
              <a:rPr lang="es-ES" sz="1300" dirty="0" err="1"/>
              <a:t>adjacency</a:t>
            </a:r>
            <a:r>
              <a:rPr lang="es-ES" sz="1300" dirty="0"/>
              <a:t> </a:t>
            </a:r>
            <a:r>
              <a:rPr lang="es-ES" sz="1300" dirty="0" err="1"/>
              <a:t>Detail</a:t>
            </a:r>
            <a:r>
              <a:rPr lang="es-ES" sz="1300" dirty="0"/>
              <a:t>. </a:t>
            </a:r>
          </a:p>
          <a:p>
            <a:endParaRPr lang="es-ES" sz="1300" dirty="0"/>
          </a:p>
          <a:p>
            <a:r>
              <a:rPr lang="es-ES" sz="1300" dirty="0"/>
              <a:t>El resultado muestra la información CEF utilizada para construir los encabezados de trama necesarios para alcanzar las direcciones IP del siguiente salto a través de las distintas interfaces del enrutador. </a:t>
            </a:r>
          </a:p>
          <a:p>
            <a:endParaRPr lang="es-ES" sz="1300" dirty="0"/>
          </a:p>
          <a:p>
            <a:r>
              <a:rPr lang="es-ES" sz="1300" dirty="0"/>
              <a:t>Observe el valor 64510800 para Serie 1/0. Esta es una representación hexadecimal de la información que necesita el enrutador para reenviar exitosamente el paquete a la dirección IP del siguiente salto 172.16.33.5, incluido el DLCI 405. Observe el valor CA1B01C4001CCA1C164000540800 para </a:t>
            </a:r>
            <a:r>
              <a:rPr lang="es-ES" sz="1300" dirty="0" err="1"/>
              <a:t>Fast</a:t>
            </a:r>
            <a:r>
              <a:rPr lang="es-ES" sz="1300" dirty="0"/>
              <a:t> Ethernet 3/0. Esta es la dirección MAC de destino, la dirección MAC de origen y el código </a:t>
            </a:r>
            <a:r>
              <a:rPr lang="es-ES" sz="1300" dirty="0" err="1"/>
              <a:t>EtherType</a:t>
            </a:r>
            <a:r>
              <a:rPr lang="es-ES" sz="1300" dirty="0"/>
              <a:t> para una trama Ethernet. Los primeros 12 valores hexadecimales son la dirección MAC de destino, los 12 siguientes son la dirección MAC de origen y 0800 es el código </a:t>
            </a:r>
            <a:r>
              <a:rPr lang="es-ES" sz="1300" dirty="0" err="1"/>
              <a:t>EtherType</a:t>
            </a:r>
            <a:r>
              <a:rPr lang="es-ES" sz="1300" dirty="0"/>
              <a:t> IPv4.</a:t>
            </a:r>
            <a:endParaRPr lang="en-US" sz="1300" dirty="0"/>
          </a:p>
        </p:txBody>
      </p:sp>
      <p:pic>
        <p:nvPicPr>
          <p:cNvPr id="8" name="Picture 7">
            <a:extLst>
              <a:ext uri="{FF2B5EF4-FFF2-40B4-BE49-F238E27FC236}">
                <a16:creationId xmlns:a16="http://schemas.microsoft.com/office/drawing/2014/main" id="{EF1C08B5-F5FB-4062-BAF2-DF3764361EA4}"/>
              </a:ext>
            </a:extLst>
          </p:cNvPr>
          <p:cNvPicPr>
            <a:picLocks noChangeAspect="1"/>
          </p:cNvPicPr>
          <p:nvPr/>
        </p:nvPicPr>
        <p:blipFill>
          <a:blip r:embed="rId3"/>
          <a:srcRect/>
          <a:stretch/>
        </p:blipFill>
        <p:spPr>
          <a:xfrm>
            <a:off x="4794298" y="731837"/>
            <a:ext cx="4175255" cy="4188103"/>
          </a:xfrm>
          <a:prstGeom prst="rect">
            <a:avLst/>
          </a:prstGeom>
        </p:spPr>
      </p:pic>
    </p:spTree>
    <p:extLst>
      <p:ext uri="{BB962C8B-B14F-4D97-AF65-F5344CB8AC3E}">
        <p14:creationId xmlns:p14="http://schemas.microsoft.com/office/powerpoint/2010/main" val="329154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37844" y="252411"/>
            <a:ext cx="8541996" cy="1351755"/>
          </a:xfrm>
        </p:spPr>
        <p:txBody>
          <a:bodyPr/>
          <a:lstStyle/>
          <a:p>
            <a:r>
              <a:rPr lang="en-US" sz="3600" dirty="0">
                <a:solidFill>
                  <a:schemeClr val="accent5">
                    <a:lumMod val="40000"/>
                    <a:lumOff val="60000"/>
                  </a:schemeClr>
                </a:solidFill>
              </a:rPr>
              <a:t>Routing Information Sources</a:t>
            </a:r>
          </a:p>
        </p:txBody>
      </p:sp>
      <p:sp>
        <p:nvSpPr>
          <p:cNvPr id="4" name="TextBox 3">
            <a:extLst>
              <a:ext uri="{FF2B5EF4-FFF2-40B4-BE49-F238E27FC236}">
                <a16:creationId xmlns:a16="http://schemas.microsoft.com/office/drawing/2014/main" id="{E2BFA70F-DC0C-41D5-868E-C8FBC661D58F}"/>
              </a:ext>
            </a:extLst>
          </p:cNvPr>
          <p:cNvSpPr txBox="1"/>
          <p:nvPr/>
        </p:nvSpPr>
        <p:spPr>
          <a:xfrm>
            <a:off x="433084" y="1715712"/>
            <a:ext cx="8277832" cy="830997"/>
          </a:xfrm>
          <a:prstGeom prst="rect">
            <a:avLst/>
          </a:prstGeom>
          <a:noFill/>
        </p:spPr>
        <p:txBody>
          <a:bodyPr wrap="square" rtlCol="0">
            <a:spAutoFit/>
          </a:bodyPr>
          <a:lstStyle/>
          <a:p>
            <a:pPr marL="285750" indent="-285750">
              <a:buFont typeface="Arial" panose="020B0604020202020204" pitchFamily="34" charset="0"/>
              <a:buChar char="•"/>
            </a:pPr>
            <a:r>
              <a:rPr lang="es-ES" sz="1600" dirty="0">
                <a:solidFill>
                  <a:schemeClr val="accent4">
                    <a:lumMod val="40000"/>
                    <a:lumOff val="60000"/>
                  </a:schemeClr>
                </a:solidFill>
              </a:rPr>
              <a:t>Esta sección explica qué fuentes de información de enrutamiento son las más creíbles y cómo la tabla de enrutamiento interactúa con varias estructuras de datos para completarse con la mejor información.</a:t>
            </a:r>
            <a:endParaRPr lang="en-US" sz="1600" dirty="0">
              <a:solidFill>
                <a:schemeClr val="accent4">
                  <a:lumMod val="40000"/>
                  <a:lumOff val="60000"/>
                </a:schemeClr>
              </a:solidFill>
            </a:endParaRPr>
          </a:p>
        </p:txBody>
      </p:sp>
    </p:spTree>
    <p:custDataLst>
      <p:tags r:id="rId1"/>
    </p:custDataLst>
    <p:extLst>
      <p:ext uri="{BB962C8B-B14F-4D97-AF65-F5344CB8AC3E}">
        <p14:creationId xmlns:p14="http://schemas.microsoft.com/office/powerpoint/2010/main" val="3673007640"/>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8422641" cy="731837"/>
          </a:xfrm>
        </p:spPr>
        <p:txBody>
          <a:bodyPr/>
          <a:lstStyle/>
          <a:p>
            <a:r>
              <a:rPr lang="en-US" sz="1600" dirty="0">
                <a:solidFill>
                  <a:schemeClr val="accent4">
                    <a:lumMod val="75000"/>
                  </a:schemeClr>
                </a:solidFill>
              </a:rPr>
              <a:t>Routing Information Sources</a:t>
            </a:r>
            <a:br>
              <a:rPr lang="en-US" dirty="0">
                <a:solidFill>
                  <a:schemeClr val="accent4">
                    <a:lumMod val="75000"/>
                  </a:schemeClr>
                </a:solidFill>
              </a:rPr>
            </a:br>
            <a:r>
              <a:rPr lang="en-US" sz="2400" dirty="0">
                <a:solidFill>
                  <a:schemeClr val="accent4">
                    <a:lumMod val="75000"/>
                  </a:schemeClr>
                </a:solidFill>
              </a:rPr>
              <a:t>Data Structures and the Routing Table</a:t>
            </a:r>
          </a:p>
        </p:txBody>
      </p:sp>
      <p:sp>
        <p:nvSpPr>
          <p:cNvPr id="2" name="Rectangle 1">
            <a:extLst>
              <a:ext uri="{FF2B5EF4-FFF2-40B4-BE49-F238E27FC236}">
                <a16:creationId xmlns:a16="http://schemas.microsoft.com/office/drawing/2014/main" id="{09FF4F5D-70B8-4224-91F2-4D3C5F190FF9}"/>
              </a:ext>
            </a:extLst>
          </p:cNvPr>
          <p:cNvSpPr/>
          <p:nvPr/>
        </p:nvSpPr>
        <p:spPr>
          <a:xfrm>
            <a:off x="121440" y="529882"/>
            <a:ext cx="9022559" cy="2693045"/>
          </a:xfrm>
          <a:prstGeom prst="rect">
            <a:avLst/>
          </a:prstGeom>
        </p:spPr>
        <p:txBody>
          <a:bodyPr wrap="square">
            <a:spAutoFit/>
          </a:bodyPr>
          <a:lstStyle/>
          <a:p>
            <a:r>
              <a:rPr lang="es-ES" sz="1300" dirty="0"/>
              <a:t>A medida que un enrutador recibe información de enrutamiento de un enrutador vecino, la información se almacena en las estructuras de datos del protocolo de enrutamiento IP y el protocolo de enrutamiento la analiza para determinar la mejor ruta, según las métricas. </a:t>
            </a:r>
          </a:p>
          <a:p>
            <a:endParaRPr lang="es-ES" sz="1300" dirty="0"/>
          </a:p>
          <a:p>
            <a:r>
              <a:rPr lang="es-ES" sz="1300" dirty="0"/>
              <a:t>La estructura de datos de un protocolo de enrutamiento IP también puede ser completada por el enrutador local. Por ejemplo, un enrutador podría configurarse para la redistribución de rutas, donde la información de enrutamiento se redistribuye desde la tabla de enrutamiento a la estructura de datos del protocolo de enrutamiento IP. Interfaces específicas también pueden participar en el proceso del protocolo de enrutamiento IP y la red a la que pertenece la interfaz también se coloca en la estructura de datos del protocolo de enrutamiento.</a:t>
            </a:r>
          </a:p>
          <a:p>
            <a:endParaRPr lang="es-ES" sz="1300" dirty="0"/>
          </a:p>
          <a:p>
            <a:r>
              <a:rPr lang="es-ES" sz="1300" dirty="0"/>
              <a:t>Revise la Figura 1-15, la estructura de datos del protocolo de enrutamiento puede completar la tabla de enrutamiento, una ruta conectada directamente y las rutas estáticas pueden completar la tabla de enrutamiento. Todos estos se conocen como fuentes de información de enrutamiento.</a:t>
            </a:r>
            <a:endParaRPr lang="en-US" sz="1300" dirty="0"/>
          </a:p>
        </p:txBody>
      </p:sp>
      <p:pic>
        <p:nvPicPr>
          <p:cNvPr id="8" name="Picture 7">
            <a:extLst>
              <a:ext uri="{FF2B5EF4-FFF2-40B4-BE49-F238E27FC236}">
                <a16:creationId xmlns:a16="http://schemas.microsoft.com/office/drawing/2014/main" id="{EF1C08B5-F5FB-4062-BAF2-DF3764361EA4}"/>
              </a:ext>
            </a:extLst>
          </p:cNvPr>
          <p:cNvPicPr>
            <a:picLocks noChangeAspect="1"/>
          </p:cNvPicPr>
          <p:nvPr/>
        </p:nvPicPr>
        <p:blipFill>
          <a:blip r:embed="rId3"/>
          <a:srcRect/>
          <a:stretch/>
        </p:blipFill>
        <p:spPr>
          <a:xfrm>
            <a:off x="2626121" y="3231858"/>
            <a:ext cx="3891758" cy="1887793"/>
          </a:xfrm>
          <a:prstGeom prst="rect">
            <a:avLst/>
          </a:prstGeom>
        </p:spPr>
      </p:pic>
    </p:spTree>
    <p:extLst>
      <p:ext uri="{BB962C8B-B14F-4D97-AF65-F5344CB8AC3E}">
        <p14:creationId xmlns:p14="http://schemas.microsoft.com/office/powerpoint/2010/main" val="1420430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8422641" cy="731837"/>
          </a:xfrm>
        </p:spPr>
        <p:txBody>
          <a:bodyPr/>
          <a:lstStyle/>
          <a:p>
            <a:r>
              <a:rPr lang="en-US" sz="1600" dirty="0">
                <a:solidFill>
                  <a:schemeClr val="accent4">
                    <a:lumMod val="75000"/>
                  </a:schemeClr>
                </a:solidFill>
              </a:rPr>
              <a:t>Routing Information Sources</a:t>
            </a:r>
            <a:br>
              <a:rPr lang="en-US" dirty="0">
                <a:solidFill>
                  <a:schemeClr val="accent4">
                    <a:lumMod val="75000"/>
                  </a:schemeClr>
                </a:solidFill>
              </a:rPr>
            </a:br>
            <a:r>
              <a:rPr lang="en-US" sz="2400" dirty="0">
                <a:solidFill>
                  <a:schemeClr val="accent4">
                    <a:lumMod val="75000"/>
                  </a:schemeClr>
                </a:solidFill>
              </a:rPr>
              <a:t>Sources of Routing Information</a:t>
            </a:r>
          </a:p>
        </p:txBody>
      </p:sp>
      <p:sp>
        <p:nvSpPr>
          <p:cNvPr id="2" name="Rectangle 1">
            <a:extLst>
              <a:ext uri="{FF2B5EF4-FFF2-40B4-BE49-F238E27FC236}">
                <a16:creationId xmlns:a16="http://schemas.microsoft.com/office/drawing/2014/main" id="{09FF4F5D-70B8-4224-91F2-4D3C5F190FF9}"/>
              </a:ext>
            </a:extLst>
          </p:cNvPr>
          <p:cNvSpPr/>
          <p:nvPr/>
        </p:nvSpPr>
        <p:spPr>
          <a:xfrm>
            <a:off x="121440" y="625248"/>
            <a:ext cx="9022559" cy="2492990"/>
          </a:xfrm>
          <a:prstGeom prst="rect">
            <a:avLst/>
          </a:prstGeom>
        </p:spPr>
        <p:txBody>
          <a:bodyPr wrap="square">
            <a:spAutoFit/>
          </a:bodyPr>
          <a:lstStyle/>
          <a:p>
            <a:r>
              <a:rPr lang="es-ES" sz="1300" dirty="0"/>
              <a:t>A cada fuente de información de rutas se le asigna una distancia administrativa (AD). La distancia administrativa es la credibilidad o confiabilidad de una fuente de enrutamiento al compararla con otras fuentes de información de enrutamiento.</a:t>
            </a:r>
          </a:p>
          <a:p>
            <a:endParaRPr lang="es-ES" sz="1300" dirty="0"/>
          </a:p>
          <a:p>
            <a:r>
              <a:rPr lang="es-ES" sz="1300" dirty="0"/>
              <a:t>La Tabla 1-4 enumera los AD predeterminados de las fuentes de información de enrutamiento. Cuanto menor sea el AD, más preferida será la fuente.</a:t>
            </a:r>
          </a:p>
          <a:p>
            <a:endParaRPr lang="es-ES" sz="1300" dirty="0"/>
          </a:p>
          <a:p>
            <a:r>
              <a:rPr lang="es-ES" sz="1300" dirty="0"/>
              <a:t>Las rutas se inyectan en la tabla de enrutamiento sólo si el enrutador concluye que provienen de la mejor fuente de enrutamiento. Si alguna vez necesita asegurarse de que la información de ruta o el subconjunto de información de ruta recibida de una fuente en particular nunca se use, cambie el AD de rutas específicas o de todas las rutas de esa fuente a 255, que significa "no creer". Otra opción es crear una ruta estática flotante que sea una ruta de respaldo configurada para tener un AD más alto y, por lo tanto, ser menos preferida que la ruta preferida.</a:t>
            </a:r>
            <a:endParaRPr lang="en-US" sz="1300" dirty="0"/>
          </a:p>
        </p:txBody>
      </p:sp>
      <p:pic>
        <p:nvPicPr>
          <p:cNvPr id="8" name="Picture 7">
            <a:extLst>
              <a:ext uri="{FF2B5EF4-FFF2-40B4-BE49-F238E27FC236}">
                <a16:creationId xmlns:a16="http://schemas.microsoft.com/office/drawing/2014/main" id="{EF1C08B5-F5FB-4062-BAF2-DF3764361EA4}"/>
              </a:ext>
            </a:extLst>
          </p:cNvPr>
          <p:cNvPicPr>
            <a:picLocks noChangeAspect="1"/>
          </p:cNvPicPr>
          <p:nvPr/>
        </p:nvPicPr>
        <p:blipFill>
          <a:blip r:embed="rId3"/>
          <a:srcRect/>
          <a:stretch/>
        </p:blipFill>
        <p:spPr>
          <a:xfrm>
            <a:off x="2753941" y="3057832"/>
            <a:ext cx="3749748" cy="1946787"/>
          </a:xfrm>
          <a:prstGeom prst="rect">
            <a:avLst/>
          </a:prstGeom>
        </p:spPr>
      </p:pic>
    </p:spTree>
    <p:extLst>
      <p:ext uri="{BB962C8B-B14F-4D97-AF65-F5344CB8AC3E}">
        <p14:creationId xmlns:p14="http://schemas.microsoft.com/office/powerpoint/2010/main" val="9468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IPv4 Addressing</a:t>
            </a:r>
            <a:br>
              <a:rPr lang="en-US" dirty="0">
                <a:solidFill>
                  <a:schemeClr val="accent4">
                    <a:lumMod val="75000"/>
                  </a:schemeClr>
                </a:solidFill>
              </a:rPr>
            </a:br>
            <a:r>
              <a:rPr lang="en-US" sz="2400" dirty="0">
                <a:solidFill>
                  <a:schemeClr val="accent4">
                    <a:lumMod val="75000"/>
                  </a:schemeClr>
                </a:solidFill>
              </a:rPr>
              <a:t>IPv4 Addressing Issues</a:t>
            </a:r>
          </a:p>
        </p:txBody>
      </p:sp>
      <p:sp>
        <p:nvSpPr>
          <p:cNvPr id="5" name="TextBox 4">
            <a:extLst>
              <a:ext uri="{FF2B5EF4-FFF2-40B4-BE49-F238E27FC236}">
                <a16:creationId xmlns:a16="http://schemas.microsoft.com/office/drawing/2014/main" id="{EEC9D1C4-B9E3-489B-800E-BA01649A61D8}"/>
              </a:ext>
            </a:extLst>
          </p:cNvPr>
          <p:cNvSpPr txBox="1"/>
          <p:nvPr/>
        </p:nvSpPr>
        <p:spPr>
          <a:xfrm>
            <a:off x="78545" y="664517"/>
            <a:ext cx="8823717" cy="2631490"/>
          </a:xfrm>
          <a:prstGeom prst="rect">
            <a:avLst/>
          </a:prstGeom>
          <a:noFill/>
        </p:spPr>
        <p:txBody>
          <a:bodyPr wrap="square" rtlCol="0">
            <a:spAutoFit/>
          </a:bodyPr>
          <a:lstStyle/>
          <a:p>
            <a:pPr eaLnBrk="0" hangingPunct="0"/>
            <a:r>
              <a:rPr lang="es-ES" sz="1500" dirty="0">
                <a:solidFill>
                  <a:srgbClr val="000000"/>
                </a:solidFill>
              </a:rPr>
              <a:t>Una dirección IPv4 se compone de dos partes: una parte de red/subred y una parte de host. Es imperativo que todos los dispositivos en la misma red/subred compartan exactamente la misma porción de red/subred.</a:t>
            </a:r>
          </a:p>
          <a:p>
            <a:pPr eaLnBrk="0" hangingPunct="0"/>
            <a:endParaRPr lang="es-ES" sz="1500" dirty="0">
              <a:solidFill>
                <a:srgbClr val="000000"/>
              </a:solidFill>
            </a:endParaRPr>
          </a:p>
          <a:p>
            <a:pPr eaLnBrk="0" hangingPunct="0"/>
            <a:r>
              <a:rPr lang="es-ES" sz="1500" dirty="0">
                <a:solidFill>
                  <a:srgbClr val="000000"/>
                </a:solidFill>
              </a:rPr>
              <a:t>Cuando la PC1 necesita comunicarse con la PC2, realiza una búsqueda de DNS para la dirección IP de la PC2. Se devuelve la dirección IP 10.1.1.20. </a:t>
            </a:r>
          </a:p>
          <a:p>
            <a:pPr eaLnBrk="0" hangingPunct="0"/>
            <a:endParaRPr lang="es-ES" sz="1500" dirty="0">
              <a:solidFill>
                <a:srgbClr val="000000"/>
              </a:solidFill>
            </a:endParaRPr>
          </a:p>
          <a:p>
            <a:pPr eaLnBrk="0" hangingPunct="0"/>
            <a:r>
              <a:rPr lang="es-ES" sz="1500" dirty="0">
                <a:solidFill>
                  <a:srgbClr val="000000"/>
                </a:solidFill>
              </a:rPr>
              <a:t>Ahora la PC1 necesita determinar si la PC2 está ubicada en la misma subred porque esto determina si la trama tiene la dirección MAC de la PC2 o la dirección MAC de la puerta de enlace predeterminada (default </a:t>
            </a:r>
            <a:r>
              <a:rPr lang="es-ES" sz="1500" dirty="0" err="1">
                <a:solidFill>
                  <a:srgbClr val="000000"/>
                </a:solidFill>
              </a:rPr>
              <a:t>gateway</a:t>
            </a:r>
            <a:r>
              <a:rPr lang="es-ES" sz="1500" dirty="0">
                <a:solidFill>
                  <a:srgbClr val="000000"/>
                </a:solidFill>
              </a:rPr>
              <a:t>). La PC1 determina su porción de red/subred comparando su dirección IP con su máscara de subred en binario, de la siguiente manera:</a:t>
            </a:r>
            <a:endParaRPr lang="en-US" sz="1600" dirty="0">
              <a:solidFill>
                <a:srgbClr val="000000"/>
              </a:solidFill>
            </a:endParaRPr>
          </a:p>
        </p:txBody>
      </p:sp>
      <p:pic>
        <p:nvPicPr>
          <p:cNvPr id="2" name="Picture 1">
            <a:extLst>
              <a:ext uri="{FF2B5EF4-FFF2-40B4-BE49-F238E27FC236}">
                <a16:creationId xmlns:a16="http://schemas.microsoft.com/office/drawing/2014/main" id="{BC3DB1B5-E12F-4826-86C8-FA8AD58F2E4A}"/>
              </a:ext>
            </a:extLst>
          </p:cNvPr>
          <p:cNvPicPr>
            <a:picLocks noChangeAspect="1"/>
          </p:cNvPicPr>
          <p:nvPr/>
        </p:nvPicPr>
        <p:blipFill>
          <a:blip r:embed="rId3"/>
          <a:srcRect/>
          <a:stretch/>
        </p:blipFill>
        <p:spPr>
          <a:xfrm>
            <a:off x="5386115" y="3240216"/>
            <a:ext cx="3757885" cy="1702060"/>
          </a:xfrm>
          <a:prstGeom prst="rect">
            <a:avLst/>
          </a:prstGeom>
        </p:spPr>
      </p:pic>
      <p:sp>
        <p:nvSpPr>
          <p:cNvPr id="4" name="TextBox 3">
            <a:extLst>
              <a:ext uri="{FF2B5EF4-FFF2-40B4-BE49-F238E27FC236}">
                <a16:creationId xmlns:a16="http://schemas.microsoft.com/office/drawing/2014/main" id="{FFB16DCE-9075-443C-94CC-74EED46049F6}"/>
              </a:ext>
            </a:extLst>
          </p:cNvPr>
          <p:cNvSpPr txBox="1"/>
          <p:nvPr/>
        </p:nvSpPr>
        <p:spPr>
          <a:xfrm>
            <a:off x="81236" y="3067565"/>
            <a:ext cx="5253859" cy="1554272"/>
          </a:xfrm>
          <a:prstGeom prst="rect">
            <a:avLst/>
          </a:prstGeom>
          <a:noFill/>
        </p:spPr>
        <p:txBody>
          <a:bodyPr wrap="square" rtlCol="0">
            <a:spAutoFit/>
          </a:bodyPr>
          <a:lstStyle/>
          <a:p>
            <a:pPr marL="342900" indent="-342900" eaLnBrk="0" hangingPunct="0">
              <a:buFont typeface="+mj-lt"/>
              <a:buAutoNum type="arabicPeriod"/>
            </a:pPr>
            <a:endParaRPr lang="en-US" sz="1400" dirty="0">
              <a:solidFill>
                <a:srgbClr val="000000"/>
              </a:solidFill>
            </a:endParaRPr>
          </a:p>
          <a:p>
            <a:pPr eaLnBrk="0" hangingPunct="0"/>
            <a:r>
              <a:rPr lang="en-US" sz="1300" dirty="0">
                <a:solidFill>
                  <a:srgbClr val="000000"/>
                </a:solidFill>
                <a:latin typeface="Courier New" panose="02070309020205020404" pitchFamily="49" charset="0"/>
                <a:cs typeface="Courier New" panose="02070309020205020404" pitchFamily="49" charset="0"/>
              </a:rPr>
              <a:t>00001010.00000001.00000001.00001010</a:t>
            </a:r>
            <a:r>
              <a:rPr lang="en-US" sz="1400" dirty="0">
                <a:solidFill>
                  <a:srgbClr val="000000"/>
                </a:solidFill>
                <a:latin typeface="Courier New" panose="02070309020205020404" pitchFamily="49" charset="0"/>
                <a:cs typeface="Courier New" panose="02070309020205020404" pitchFamily="49" charset="0"/>
              </a:rPr>
              <a:t> - </a:t>
            </a:r>
            <a:r>
              <a:rPr lang="en-US" sz="1300" dirty="0">
                <a:solidFill>
                  <a:srgbClr val="000000"/>
                </a:solidFill>
                <a:latin typeface="+mj-lt"/>
                <a:cs typeface="Courier New" panose="02070309020205020404" pitchFamily="49" charset="0"/>
              </a:rPr>
              <a:t>PC1 IP addr</a:t>
            </a:r>
          </a:p>
          <a:p>
            <a:pPr eaLnBrk="0" hangingPunct="0"/>
            <a:r>
              <a:rPr lang="en-US" sz="1300" dirty="0">
                <a:solidFill>
                  <a:srgbClr val="000000"/>
                </a:solidFill>
                <a:highlight>
                  <a:srgbClr val="C0C0C0"/>
                </a:highlight>
                <a:latin typeface="Courier New" panose="02070309020205020404" pitchFamily="49" charset="0"/>
                <a:cs typeface="Courier New" panose="02070309020205020404" pitchFamily="49" charset="0"/>
              </a:rPr>
              <a:t>11111111.11111111.11111111.11</a:t>
            </a:r>
            <a:r>
              <a:rPr lang="en-US" sz="1300" dirty="0">
                <a:solidFill>
                  <a:srgbClr val="000000"/>
                </a:solidFill>
                <a:latin typeface="Courier New" panose="02070309020205020404" pitchFamily="49" charset="0"/>
                <a:cs typeface="Courier New" panose="02070309020205020404" pitchFamily="49" charset="0"/>
              </a:rPr>
              <a:t>000000 - </a:t>
            </a:r>
            <a:r>
              <a:rPr lang="en-US" sz="1300" dirty="0">
                <a:solidFill>
                  <a:srgbClr val="000000"/>
                </a:solidFill>
                <a:latin typeface="+mj-lt"/>
                <a:cs typeface="Courier New" panose="02070309020205020404" pitchFamily="49" charset="0"/>
              </a:rPr>
              <a:t>PC1 subnet mask   </a:t>
            </a:r>
          </a:p>
          <a:p>
            <a:pPr eaLnBrk="0" hangingPunct="0"/>
            <a:r>
              <a:rPr lang="en-US" sz="1400" dirty="0">
                <a:solidFill>
                  <a:srgbClr val="000000"/>
                </a:solidFill>
                <a:latin typeface="Courier New" panose="02070309020205020404" pitchFamily="49" charset="0"/>
                <a:cs typeface="Courier New" panose="02070309020205020404" pitchFamily="49" charset="0"/>
              </a:rPr>
              <a:t>---------------------------------------------</a:t>
            </a:r>
            <a:r>
              <a:rPr lang="en-US" sz="1300" dirty="0">
                <a:solidFill>
                  <a:srgbClr val="000000"/>
                </a:solidFill>
                <a:latin typeface="Courier New" panose="02070309020205020404" pitchFamily="49" charset="0"/>
                <a:cs typeface="Courier New" panose="02070309020205020404" pitchFamily="49" charset="0"/>
              </a:rPr>
              <a:t>00001010.00000001.00000001.00 - </a:t>
            </a:r>
            <a:r>
              <a:rPr lang="en-US" sz="1300" dirty="0">
                <a:solidFill>
                  <a:srgbClr val="000000"/>
                </a:solidFill>
                <a:latin typeface="+mn-lt"/>
                <a:cs typeface="Courier New" panose="02070309020205020404" pitchFamily="49" charset="0"/>
              </a:rPr>
              <a:t>PC1 network/subnet ID</a:t>
            </a:r>
          </a:p>
          <a:p>
            <a:pPr eaLnBrk="0" hangingPunct="0"/>
            <a:endParaRPr lang="en-US" sz="1300" dirty="0">
              <a:solidFill>
                <a:srgbClr val="000000"/>
              </a:solidFill>
              <a:latin typeface="+mn-lt"/>
              <a:cs typeface="Courier New" panose="02070309020205020404" pitchFamily="49" charset="0"/>
            </a:endParaRPr>
          </a:p>
          <a:p>
            <a:pPr eaLnBrk="0" hangingPunct="0"/>
            <a:r>
              <a:rPr lang="en-US" sz="1400" dirty="0">
                <a:solidFill>
                  <a:srgbClr val="000000"/>
                </a:solidFill>
              </a:rPr>
              <a:t>(</a:t>
            </a:r>
            <a:r>
              <a:rPr lang="en-US" sz="1400" b="1" dirty="0">
                <a:solidFill>
                  <a:srgbClr val="000000"/>
                </a:solidFill>
              </a:rPr>
              <a:t>The 1s in the subnet mask identify the network portion</a:t>
            </a:r>
            <a:r>
              <a:rPr lang="en-US" sz="1400" dirty="0">
                <a:solidFill>
                  <a:srgbClr val="000000"/>
                </a:solidFill>
              </a:rPr>
              <a:t>.)</a:t>
            </a:r>
            <a:endParaRPr lang="en-US" sz="1400" dirty="0"/>
          </a:p>
        </p:txBody>
      </p:sp>
    </p:spTree>
    <p:extLst>
      <p:ext uri="{BB962C8B-B14F-4D97-AF65-F5344CB8AC3E}">
        <p14:creationId xmlns:p14="http://schemas.microsoft.com/office/powerpoint/2010/main" val="323778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37844" y="252411"/>
            <a:ext cx="8541996" cy="1351755"/>
          </a:xfrm>
        </p:spPr>
        <p:txBody>
          <a:bodyPr/>
          <a:lstStyle/>
          <a:p>
            <a:r>
              <a:rPr lang="en-US" sz="3600" dirty="0">
                <a:solidFill>
                  <a:schemeClr val="accent5">
                    <a:lumMod val="40000"/>
                    <a:lumOff val="60000"/>
                  </a:schemeClr>
                </a:solidFill>
              </a:rPr>
              <a:t>Static Routes</a:t>
            </a:r>
          </a:p>
        </p:txBody>
      </p:sp>
      <p:sp>
        <p:nvSpPr>
          <p:cNvPr id="4" name="TextBox 3">
            <a:extLst>
              <a:ext uri="{FF2B5EF4-FFF2-40B4-BE49-F238E27FC236}">
                <a16:creationId xmlns:a16="http://schemas.microsoft.com/office/drawing/2014/main" id="{E2BFA70F-DC0C-41D5-868E-C8FBC661D58F}"/>
              </a:ext>
            </a:extLst>
          </p:cNvPr>
          <p:cNvSpPr txBox="1"/>
          <p:nvPr/>
        </p:nvSpPr>
        <p:spPr>
          <a:xfrm>
            <a:off x="433084" y="1715712"/>
            <a:ext cx="8277832" cy="584775"/>
          </a:xfrm>
          <a:prstGeom prst="rect">
            <a:avLst/>
          </a:prstGeom>
          <a:noFill/>
        </p:spPr>
        <p:txBody>
          <a:bodyPr wrap="square" rtlCol="0">
            <a:spAutoFit/>
          </a:bodyPr>
          <a:lstStyle/>
          <a:p>
            <a:pPr marL="285750" indent="-285750">
              <a:buFont typeface="Arial" panose="020B0604020202020204" pitchFamily="34" charset="0"/>
              <a:buChar char="•"/>
            </a:pPr>
            <a:r>
              <a:rPr lang="es-ES" sz="1600" dirty="0">
                <a:solidFill>
                  <a:schemeClr val="accent4">
                    <a:lumMod val="40000"/>
                    <a:lumOff val="60000"/>
                  </a:schemeClr>
                </a:solidFill>
              </a:rPr>
              <a:t>Esta sección analiza la sintaxis de las rutas estáticas IPv4 e IPv6 y explica qué buscar al solucionar problemas.</a:t>
            </a:r>
            <a:endParaRPr lang="en-US" sz="1600" dirty="0">
              <a:solidFill>
                <a:schemeClr val="accent4">
                  <a:lumMod val="40000"/>
                  <a:lumOff val="60000"/>
                </a:schemeClr>
              </a:solidFill>
            </a:endParaRPr>
          </a:p>
        </p:txBody>
      </p:sp>
    </p:spTree>
    <p:custDataLst>
      <p:tags r:id="rId1"/>
    </p:custDataLst>
    <p:extLst>
      <p:ext uri="{BB962C8B-B14F-4D97-AF65-F5344CB8AC3E}">
        <p14:creationId xmlns:p14="http://schemas.microsoft.com/office/powerpoint/2010/main" val="3775485616"/>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8422641" cy="731837"/>
          </a:xfrm>
        </p:spPr>
        <p:txBody>
          <a:bodyPr/>
          <a:lstStyle/>
          <a:p>
            <a:r>
              <a:rPr lang="en-US" sz="1600" dirty="0">
                <a:solidFill>
                  <a:schemeClr val="accent4">
                    <a:lumMod val="75000"/>
                  </a:schemeClr>
                </a:solidFill>
              </a:rPr>
              <a:t>Static Routes</a:t>
            </a:r>
            <a:br>
              <a:rPr lang="en-US" dirty="0">
                <a:solidFill>
                  <a:schemeClr val="accent4">
                    <a:lumMod val="75000"/>
                  </a:schemeClr>
                </a:solidFill>
              </a:rPr>
            </a:br>
            <a:r>
              <a:rPr lang="en-US" sz="2400" dirty="0">
                <a:solidFill>
                  <a:schemeClr val="accent4">
                    <a:lumMod val="75000"/>
                  </a:schemeClr>
                </a:solidFill>
              </a:rPr>
              <a:t>IPv4 Static Routes – Basic Configuration</a:t>
            </a:r>
          </a:p>
        </p:txBody>
      </p:sp>
      <p:sp>
        <p:nvSpPr>
          <p:cNvPr id="2" name="Rectangle 1">
            <a:extLst>
              <a:ext uri="{FF2B5EF4-FFF2-40B4-BE49-F238E27FC236}">
                <a16:creationId xmlns:a16="http://schemas.microsoft.com/office/drawing/2014/main" id="{09FF4F5D-70B8-4224-91F2-4D3C5F190FF9}"/>
              </a:ext>
            </a:extLst>
          </p:cNvPr>
          <p:cNvSpPr/>
          <p:nvPr/>
        </p:nvSpPr>
        <p:spPr>
          <a:xfrm>
            <a:off x="121440" y="731837"/>
            <a:ext cx="9022559" cy="2677656"/>
          </a:xfrm>
          <a:prstGeom prst="rect">
            <a:avLst/>
          </a:prstGeom>
        </p:spPr>
        <p:txBody>
          <a:bodyPr wrap="square">
            <a:spAutoFit/>
          </a:bodyPr>
          <a:lstStyle/>
          <a:p>
            <a:r>
              <a:rPr lang="es-ES" sz="1400" dirty="0"/>
              <a:t>Las rutas estáticas las configuran manualmente los administradores. Son la segunda fuente más confiable de información de enrutamiento, con un AD de 1. Permiten a un administrador controlar con precisión cómo enrutar paquetes para un destino en particular. La siguiente es una configuración de una ruta estática en R1. La ruta estática le dice a R1 cómo llegar a la red 10.1.3.0/24:</a:t>
            </a:r>
          </a:p>
          <a:p>
            <a:endParaRPr lang="es-ES" sz="1400" dirty="0"/>
          </a:p>
          <a:p>
            <a:r>
              <a:rPr lang="es-ES" sz="1400" dirty="0"/>
              <a:t>R1(</a:t>
            </a:r>
            <a:r>
              <a:rPr lang="es-ES" sz="1400" dirty="0" err="1"/>
              <a:t>config</a:t>
            </a:r>
            <a:r>
              <a:rPr lang="es-ES" sz="1400" dirty="0"/>
              <a:t>)# ip </a:t>
            </a:r>
            <a:r>
              <a:rPr lang="es-ES" sz="1400" dirty="0" err="1"/>
              <a:t>route</a:t>
            </a:r>
            <a:r>
              <a:rPr lang="es-ES" sz="1400" dirty="0"/>
              <a:t> 10.1.3.0 255.255.255.0 10.1.12.2 8</a:t>
            </a:r>
          </a:p>
          <a:p>
            <a:endParaRPr lang="es-ES" sz="1400" dirty="0"/>
          </a:p>
          <a:p>
            <a:r>
              <a:rPr lang="es-ES" sz="1400" dirty="0"/>
              <a:t>Se puede acceder a la red a través de la dirección de siguiente salto 10.1.12.2, que es R2, y se le asigna un AD de 8. (El valor predeterminado es 1).</a:t>
            </a:r>
          </a:p>
          <a:p>
            <a:endParaRPr lang="es-ES" sz="1400" dirty="0"/>
          </a:p>
          <a:p>
            <a:r>
              <a:rPr lang="es-ES" sz="1400" dirty="0"/>
              <a:t>Al solucionar problemas de rutas estáticas IPv4, debe poder reconocer por qué es posible que la ruta estática no proporcione los resultados que desea.</a:t>
            </a:r>
          </a:p>
        </p:txBody>
      </p:sp>
      <p:pic>
        <p:nvPicPr>
          <p:cNvPr id="8" name="Picture 7">
            <a:extLst>
              <a:ext uri="{FF2B5EF4-FFF2-40B4-BE49-F238E27FC236}">
                <a16:creationId xmlns:a16="http://schemas.microsoft.com/office/drawing/2014/main" id="{EF1C08B5-F5FB-4062-BAF2-DF3764361EA4}"/>
              </a:ext>
            </a:extLst>
          </p:cNvPr>
          <p:cNvPicPr>
            <a:picLocks noChangeAspect="1"/>
          </p:cNvPicPr>
          <p:nvPr/>
        </p:nvPicPr>
        <p:blipFill>
          <a:blip r:embed="rId3"/>
          <a:srcRect/>
          <a:stretch/>
        </p:blipFill>
        <p:spPr>
          <a:xfrm>
            <a:off x="2507133" y="3663399"/>
            <a:ext cx="4169061" cy="1193165"/>
          </a:xfrm>
          <a:prstGeom prst="rect">
            <a:avLst/>
          </a:prstGeom>
        </p:spPr>
      </p:pic>
    </p:spTree>
    <p:extLst>
      <p:ext uri="{BB962C8B-B14F-4D97-AF65-F5344CB8AC3E}">
        <p14:creationId xmlns:p14="http://schemas.microsoft.com/office/powerpoint/2010/main" val="150159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8422641" cy="731837"/>
          </a:xfrm>
        </p:spPr>
        <p:txBody>
          <a:bodyPr/>
          <a:lstStyle/>
          <a:p>
            <a:r>
              <a:rPr lang="en-US" sz="1600" dirty="0">
                <a:solidFill>
                  <a:schemeClr val="accent4">
                    <a:lumMod val="75000"/>
                  </a:schemeClr>
                </a:solidFill>
              </a:rPr>
              <a:t>Static Routes</a:t>
            </a:r>
            <a:br>
              <a:rPr lang="en-US" dirty="0">
                <a:solidFill>
                  <a:schemeClr val="accent4">
                    <a:lumMod val="75000"/>
                  </a:schemeClr>
                </a:solidFill>
              </a:rPr>
            </a:br>
            <a:r>
              <a:rPr lang="en-US" sz="2400" dirty="0">
                <a:solidFill>
                  <a:schemeClr val="accent4">
                    <a:lumMod val="75000"/>
                  </a:schemeClr>
                </a:solidFill>
              </a:rPr>
              <a:t>IPv4 Static Routes – Common Mistakes</a:t>
            </a:r>
          </a:p>
        </p:txBody>
      </p:sp>
      <p:sp>
        <p:nvSpPr>
          <p:cNvPr id="2" name="Rectangle 1">
            <a:extLst>
              <a:ext uri="{FF2B5EF4-FFF2-40B4-BE49-F238E27FC236}">
                <a16:creationId xmlns:a16="http://schemas.microsoft.com/office/drawing/2014/main" id="{09FF4F5D-70B8-4224-91F2-4D3C5F190FF9}"/>
              </a:ext>
            </a:extLst>
          </p:cNvPr>
          <p:cNvSpPr/>
          <p:nvPr/>
        </p:nvSpPr>
        <p:spPr>
          <a:xfrm>
            <a:off x="121440" y="731837"/>
            <a:ext cx="9022559" cy="2246769"/>
          </a:xfrm>
          <a:prstGeom prst="rect">
            <a:avLst/>
          </a:prstGeom>
        </p:spPr>
        <p:txBody>
          <a:bodyPr wrap="square">
            <a:spAutoFit/>
          </a:bodyPr>
          <a:lstStyle/>
          <a:p>
            <a:r>
              <a:rPr lang="es-ES" sz="1400" dirty="0"/>
              <a:t>¿La red y la máscara son precisas? Si cualquiera de ellas es incorrecta, su ruta estática no enrutará los paquetes que espera que enrute. El enrutador puede descartar paquetes porque no coincide con la ruta estática ni con ninguna otra ruta. Podría terminar reenviando paquetes utilizando la ruta predeterminada, que puede apuntar en la dirección incorrecta. Además, si la ruta estática incluye redes que no debería, podría estar enrutando paquetes de manera incorrecta.</a:t>
            </a:r>
          </a:p>
          <a:p>
            <a:endParaRPr lang="es-ES" sz="1400" dirty="0"/>
          </a:p>
          <a:p>
            <a:r>
              <a:rPr lang="es-ES" sz="1400" dirty="0"/>
              <a:t>Si configurara la ruta IP estática 10.1.3.0 255.255.255.0 10.1.12.1 en el R2 en la Figura 1-16, los paquetes destinados a 10.1.3.0 se enviarían al R1, lo cual es el camino incorrecto. Sin embargo, observe en el Ejemplo 1-35 que R1 apunta a R2 (10.1.12.2) para la red 10.1.3.0/24. Por lo tanto, R1 y R2 simplemente rebotan los paquetes destinados a 10.1.3.0/24 de un lado a otro hasta que expire el TTL.</a:t>
            </a:r>
            <a:endParaRPr lang="en-US" sz="1400" dirty="0"/>
          </a:p>
        </p:txBody>
      </p:sp>
      <p:pic>
        <p:nvPicPr>
          <p:cNvPr id="8" name="Picture 7">
            <a:extLst>
              <a:ext uri="{FF2B5EF4-FFF2-40B4-BE49-F238E27FC236}">
                <a16:creationId xmlns:a16="http://schemas.microsoft.com/office/drawing/2014/main" id="{EF1C08B5-F5FB-4062-BAF2-DF3764361EA4}"/>
              </a:ext>
            </a:extLst>
          </p:cNvPr>
          <p:cNvPicPr>
            <a:picLocks noChangeAspect="1"/>
          </p:cNvPicPr>
          <p:nvPr/>
        </p:nvPicPr>
        <p:blipFill>
          <a:blip r:embed="rId3"/>
          <a:srcRect/>
          <a:stretch/>
        </p:blipFill>
        <p:spPr>
          <a:xfrm>
            <a:off x="2507133" y="3663399"/>
            <a:ext cx="4169061" cy="1193165"/>
          </a:xfrm>
          <a:prstGeom prst="rect">
            <a:avLst/>
          </a:prstGeom>
        </p:spPr>
      </p:pic>
    </p:spTree>
    <p:extLst>
      <p:ext uri="{BB962C8B-B14F-4D97-AF65-F5344CB8AC3E}">
        <p14:creationId xmlns:p14="http://schemas.microsoft.com/office/powerpoint/2010/main" val="2200174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8422641" cy="731837"/>
          </a:xfrm>
        </p:spPr>
        <p:txBody>
          <a:bodyPr/>
          <a:lstStyle/>
          <a:p>
            <a:r>
              <a:rPr lang="en-US" sz="1600" dirty="0">
                <a:solidFill>
                  <a:schemeClr val="accent4">
                    <a:lumMod val="75000"/>
                  </a:schemeClr>
                </a:solidFill>
              </a:rPr>
              <a:t>Static Routes</a:t>
            </a:r>
            <a:br>
              <a:rPr lang="en-US" dirty="0">
                <a:solidFill>
                  <a:schemeClr val="accent4">
                    <a:lumMod val="75000"/>
                  </a:schemeClr>
                </a:solidFill>
              </a:rPr>
            </a:br>
            <a:r>
              <a:rPr lang="en-US" sz="2400" dirty="0">
                <a:solidFill>
                  <a:schemeClr val="accent4">
                    <a:lumMod val="75000"/>
                  </a:schemeClr>
                </a:solidFill>
              </a:rPr>
              <a:t>IPv4 Static Routes – Recursive Lookup</a:t>
            </a:r>
          </a:p>
        </p:txBody>
      </p:sp>
      <p:sp>
        <p:nvSpPr>
          <p:cNvPr id="2" name="Rectangle 1">
            <a:extLst>
              <a:ext uri="{FF2B5EF4-FFF2-40B4-BE49-F238E27FC236}">
                <a16:creationId xmlns:a16="http://schemas.microsoft.com/office/drawing/2014/main" id="{09FF4F5D-70B8-4224-91F2-4D3C5F190FF9}"/>
              </a:ext>
            </a:extLst>
          </p:cNvPr>
          <p:cNvSpPr/>
          <p:nvPr/>
        </p:nvSpPr>
        <p:spPr>
          <a:xfrm>
            <a:off x="121441" y="731837"/>
            <a:ext cx="3457501" cy="3693319"/>
          </a:xfrm>
          <a:prstGeom prst="rect">
            <a:avLst/>
          </a:prstGeom>
        </p:spPr>
        <p:txBody>
          <a:bodyPr wrap="square">
            <a:spAutoFit/>
          </a:bodyPr>
          <a:lstStyle/>
          <a:p>
            <a:r>
              <a:rPr lang="es-ES" sz="1300" dirty="0"/>
              <a:t>Tenga en cuenta que la dirección IP del siguiente salto es un parámetro muy importante para la ruta estática. Le dice al enrutador local dónde enviar el paquete. </a:t>
            </a:r>
          </a:p>
          <a:p>
            <a:endParaRPr lang="es-ES" sz="1300" dirty="0"/>
          </a:p>
          <a:p>
            <a:r>
              <a:rPr lang="es-ES" sz="1300" dirty="0"/>
              <a:t>Por ejemplo, en el Ejemplo 1-35, el siguiente salto es 10.1.12.2. Por lo tanto, un paquete destinado a 10.1.3.0 debe ir a 10.1.12.2 a continuación. R1 ahora realiza una búsqueda recursiva en la tabla de enrutamiento para 10.1.12.2 para determinar cómo llegar a él, como se muestra en el Ejemplo 1-36.</a:t>
            </a:r>
          </a:p>
          <a:p>
            <a:endParaRPr lang="es-ES" sz="1300" dirty="0"/>
          </a:p>
          <a:p>
            <a:r>
              <a:rPr lang="es-ES" sz="1300" dirty="0"/>
              <a:t>Este ejemplo muestra el resultado del comando show ip </a:t>
            </a:r>
            <a:r>
              <a:rPr lang="es-ES" sz="1300" dirty="0" err="1"/>
              <a:t>route</a:t>
            </a:r>
            <a:r>
              <a:rPr lang="es-ES" sz="1300" dirty="0"/>
              <a:t> 10.1.12.2 en R1. Observe que 10.1.12.2 está conectado directamente a </a:t>
            </a:r>
            <a:r>
              <a:rPr lang="es-ES" sz="1300" dirty="0" err="1"/>
              <a:t>GigabitEthernet</a:t>
            </a:r>
            <a:r>
              <a:rPr lang="es-ES" sz="1300" dirty="0"/>
              <a:t> 1/0.</a:t>
            </a:r>
          </a:p>
        </p:txBody>
      </p:sp>
      <p:pic>
        <p:nvPicPr>
          <p:cNvPr id="8" name="Picture 7">
            <a:extLst>
              <a:ext uri="{FF2B5EF4-FFF2-40B4-BE49-F238E27FC236}">
                <a16:creationId xmlns:a16="http://schemas.microsoft.com/office/drawing/2014/main" id="{EF1C08B5-F5FB-4062-BAF2-DF3764361EA4}"/>
              </a:ext>
            </a:extLst>
          </p:cNvPr>
          <p:cNvPicPr>
            <a:picLocks noChangeAspect="1"/>
          </p:cNvPicPr>
          <p:nvPr/>
        </p:nvPicPr>
        <p:blipFill>
          <a:blip r:embed="rId3"/>
          <a:srcRect/>
          <a:stretch/>
        </p:blipFill>
        <p:spPr>
          <a:xfrm>
            <a:off x="3838385" y="2331948"/>
            <a:ext cx="5285950" cy="1397517"/>
          </a:xfrm>
          <a:prstGeom prst="rect">
            <a:avLst/>
          </a:prstGeom>
        </p:spPr>
      </p:pic>
      <p:pic>
        <p:nvPicPr>
          <p:cNvPr id="5" name="Picture 4" descr="A screenshot of a social media post&#10;&#10;Description automatically generated">
            <a:extLst>
              <a:ext uri="{FF2B5EF4-FFF2-40B4-BE49-F238E27FC236}">
                <a16:creationId xmlns:a16="http://schemas.microsoft.com/office/drawing/2014/main" id="{3F7C2892-C776-43BD-8138-07C6EA4717D4}"/>
              </a:ext>
            </a:extLst>
          </p:cNvPr>
          <p:cNvPicPr>
            <a:picLocks noChangeAspect="1"/>
          </p:cNvPicPr>
          <p:nvPr/>
        </p:nvPicPr>
        <p:blipFill>
          <a:blip r:embed="rId4"/>
          <a:stretch>
            <a:fillRect/>
          </a:stretch>
        </p:blipFill>
        <p:spPr>
          <a:xfrm>
            <a:off x="3828553" y="777517"/>
            <a:ext cx="5285950" cy="1372314"/>
          </a:xfrm>
          <a:prstGeom prst="rect">
            <a:avLst/>
          </a:prstGeom>
        </p:spPr>
      </p:pic>
    </p:spTree>
    <p:extLst>
      <p:ext uri="{BB962C8B-B14F-4D97-AF65-F5344CB8AC3E}">
        <p14:creationId xmlns:p14="http://schemas.microsoft.com/office/powerpoint/2010/main" val="416778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8422641" cy="731837"/>
          </a:xfrm>
        </p:spPr>
        <p:txBody>
          <a:bodyPr/>
          <a:lstStyle/>
          <a:p>
            <a:r>
              <a:rPr lang="en-US" sz="1600" dirty="0">
                <a:solidFill>
                  <a:schemeClr val="accent4">
                    <a:lumMod val="75000"/>
                  </a:schemeClr>
                </a:solidFill>
              </a:rPr>
              <a:t>Static Routes</a:t>
            </a:r>
            <a:br>
              <a:rPr lang="en-US" dirty="0">
                <a:solidFill>
                  <a:schemeClr val="accent4">
                    <a:lumMod val="75000"/>
                  </a:schemeClr>
                </a:solidFill>
              </a:rPr>
            </a:br>
            <a:r>
              <a:rPr lang="en-US" sz="2400" dirty="0">
                <a:solidFill>
                  <a:schemeClr val="accent4">
                    <a:lumMod val="75000"/>
                  </a:schemeClr>
                </a:solidFill>
              </a:rPr>
              <a:t>IPv4 Static Routes – Exit Interface</a:t>
            </a:r>
          </a:p>
        </p:txBody>
      </p:sp>
      <p:sp>
        <p:nvSpPr>
          <p:cNvPr id="2" name="Rectangle 1">
            <a:extLst>
              <a:ext uri="{FF2B5EF4-FFF2-40B4-BE49-F238E27FC236}">
                <a16:creationId xmlns:a16="http://schemas.microsoft.com/office/drawing/2014/main" id="{09FF4F5D-70B8-4224-91F2-4D3C5F190FF9}"/>
              </a:ext>
            </a:extLst>
          </p:cNvPr>
          <p:cNvSpPr/>
          <p:nvPr/>
        </p:nvSpPr>
        <p:spPr>
          <a:xfrm>
            <a:off x="121441" y="731837"/>
            <a:ext cx="8894740" cy="2677656"/>
          </a:xfrm>
          <a:prstGeom prst="rect">
            <a:avLst/>
          </a:prstGeom>
        </p:spPr>
        <p:txBody>
          <a:bodyPr wrap="square">
            <a:spAutoFit/>
          </a:bodyPr>
          <a:lstStyle/>
          <a:p>
            <a:r>
              <a:rPr lang="es-ES" sz="1400" dirty="0"/>
              <a:t>Imagine que los usuarios de la red 10.1.1.0/24 intentan acceder a recursos en los hosts 10.1.3.1 a 10.1.3.8. R1 recibe los paquetes, busca en la tabla de enrutamiento y encuentra que la coincidencia más larga es la siguiente entrada:</a:t>
            </a:r>
          </a:p>
          <a:p>
            <a:endParaRPr lang="es-ES" sz="1400" dirty="0"/>
          </a:p>
          <a:p>
            <a:r>
              <a:rPr lang="es-ES" sz="1400" dirty="0"/>
              <a:t>S 10.1.3.0/24 está conectado directamente, GigabitEthernet1/0</a:t>
            </a:r>
          </a:p>
          <a:p>
            <a:endParaRPr lang="es-ES" sz="1400" dirty="0"/>
          </a:p>
          <a:p>
            <a:r>
              <a:rPr lang="es-ES" sz="1400" dirty="0"/>
              <a:t>R1 cree que la red está conectada directamente; por lo tanto, la dirección IP de destino en el paquete está en la red conectada a Gig1/0. Sin embargo, usted lo sabe porque la Figura 1-17 muestra que no es así. Entonces, debido a que es una interfaz Ethernet, R1 usa ARP para determinar la dirección MAC de la dirección IP en el campo de destino del paquete. (Esto es diferente de lo que ocurrió cuando se especificó la dirección IP del siguiente salto. Cuando se especificó el siguiente salto, se usó la dirección MAC de la dirección del siguiente salto).</a:t>
            </a:r>
            <a:endParaRPr lang="en-US" sz="1400" dirty="0"/>
          </a:p>
        </p:txBody>
      </p:sp>
    </p:spTree>
    <p:extLst>
      <p:ext uri="{BB962C8B-B14F-4D97-AF65-F5344CB8AC3E}">
        <p14:creationId xmlns:p14="http://schemas.microsoft.com/office/powerpoint/2010/main" val="405895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8422641" cy="731837"/>
          </a:xfrm>
        </p:spPr>
        <p:txBody>
          <a:bodyPr/>
          <a:lstStyle/>
          <a:p>
            <a:r>
              <a:rPr lang="en-US" sz="1600" dirty="0">
                <a:solidFill>
                  <a:schemeClr val="accent4">
                    <a:lumMod val="75000"/>
                  </a:schemeClr>
                </a:solidFill>
              </a:rPr>
              <a:t>Static Routes</a:t>
            </a:r>
            <a:br>
              <a:rPr lang="en-US" dirty="0">
                <a:solidFill>
                  <a:schemeClr val="accent4">
                    <a:lumMod val="75000"/>
                  </a:schemeClr>
                </a:solidFill>
              </a:rPr>
            </a:br>
            <a:r>
              <a:rPr lang="en-US" sz="2400" dirty="0">
                <a:solidFill>
                  <a:schemeClr val="accent4">
                    <a:lumMod val="75000"/>
                  </a:schemeClr>
                </a:solidFill>
              </a:rPr>
              <a:t>IPv4 Static Routes – Proxy ARP</a:t>
            </a:r>
          </a:p>
        </p:txBody>
      </p:sp>
      <p:sp>
        <p:nvSpPr>
          <p:cNvPr id="2" name="Rectangle 1">
            <a:extLst>
              <a:ext uri="{FF2B5EF4-FFF2-40B4-BE49-F238E27FC236}">
                <a16:creationId xmlns:a16="http://schemas.microsoft.com/office/drawing/2014/main" id="{09FF4F5D-70B8-4224-91F2-4D3C5F190FF9}"/>
              </a:ext>
            </a:extLst>
          </p:cNvPr>
          <p:cNvSpPr/>
          <p:nvPr/>
        </p:nvSpPr>
        <p:spPr>
          <a:xfrm>
            <a:off x="121441" y="731837"/>
            <a:ext cx="8894740" cy="1815882"/>
          </a:xfrm>
          <a:prstGeom prst="rect">
            <a:avLst/>
          </a:prstGeom>
        </p:spPr>
        <p:txBody>
          <a:bodyPr wrap="square">
            <a:spAutoFit/>
          </a:bodyPr>
          <a:lstStyle/>
          <a:p>
            <a:r>
              <a:rPr lang="es-ES" sz="1400" dirty="0"/>
              <a:t>El ejemplo 1-39 muestra la caché ARP en R1. Observe que cada dirección IP de destino tiene una entrada en la caché ARP. ¿Cómo puede ser eso si los enrutadores no reenvían las solicitudes ARP? </a:t>
            </a:r>
          </a:p>
          <a:p>
            <a:endParaRPr lang="es-ES" sz="1400" dirty="0"/>
          </a:p>
          <a:p>
            <a:r>
              <a:rPr lang="es-ES" sz="1400" dirty="0"/>
              <a:t>Esto se debe al proxy ARP, que está activado de forma predeterminada en los enrutadores. Proxy ARP permite que un enrutador responda a solicitudes ARP con su propia dirección MAC si tiene una ruta en la tabla de enrutamiento a la dirección IP en la solicitud ARP. Observe que las direcciones MAC enumeradas son todas iguales. Además, coinciden con la dirección MAC de la entrada 10.1.12.2. Por lo tanto, debido a que R2 tiene una ruta para llegar a la dirección IP de la solicitud ARP, responde con su dirección MAC.</a:t>
            </a:r>
            <a:endParaRPr lang="en-US" sz="1400" dirty="0"/>
          </a:p>
        </p:txBody>
      </p:sp>
      <p:pic>
        <p:nvPicPr>
          <p:cNvPr id="5" name="Picture 4" descr="A screenshot of a social media post&#10;&#10;Description automatically generated">
            <a:extLst>
              <a:ext uri="{FF2B5EF4-FFF2-40B4-BE49-F238E27FC236}">
                <a16:creationId xmlns:a16="http://schemas.microsoft.com/office/drawing/2014/main" id="{7A8CB0BC-3DC8-4974-A963-6B9DD0B7A35B}"/>
              </a:ext>
            </a:extLst>
          </p:cNvPr>
          <p:cNvPicPr>
            <a:picLocks noChangeAspect="1"/>
          </p:cNvPicPr>
          <p:nvPr/>
        </p:nvPicPr>
        <p:blipFill>
          <a:blip r:embed="rId3"/>
          <a:stretch>
            <a:fillRect/>
          </a:stretch>
        </p:blipFill>
        <p:spPr>
          <a:xfrm>
            <a:off x="2109019" y="2657984"/>
            <a:ext cx="4925961" cy="2387196"/>
          </a:xfrm>
          <a:prstGeom prst="rect">
            <a:avLst/>
          </a:prstGeom>
        </p:spPr>
      </p:pic>
    </p:spTree>
    <p:extLst>
      <p:ext uri="{BB962C8B-B14F-4D97-AF65-F5344CB8AC3E}">
        <p14:creationId xmlns:p14="http://schemas.microsoft.com/office/powerpoint/2010/main" val="371621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8422641" cy="731837"/>
          </a:xfrm>
        </p:spPr>
        <p:txBody>
          <a:bodyPr/>
          <a:lstStyle/>
          <a:p>
            <a:r>
              <a:rPr lang="en-US" sz="1600" dirty="0">
                <a:solidFill>
                  <a:schemeClr val="accent4">
                    <a:lumMod val="75000"/>
                  </a:schemeClr>
                </a:solidFill>
              </a:rPr>
              <a:t>Static Routes</a:t>
            </a:r>
            <a:br>
              <a:rPr lang="en-US" dirty="0">
                <a:solidFill>
                  <a:schemeClr val="accent4">
                    <a:lumMod val="75000"/>
                  </a:schemeClr>
                </a:solidFill>
              </a:rPr>
            </a:br>
            <a:r>
              <a:rPr lang="en-US" sz="2400" dirty="0">
                <a:solidFill>
                  <a:schemeClr val="accent4">
                    <a:lumMod val="75000"/>
                  </a:schemeClr>
                </a:solidFill>
              </a:rPr>
              <a:t>IPv4 Static Routes – Proxy ARP</a:t>
            </a:r>
          </a:p>
        </p:txBody>
      </p:sp>
      <p:sp>
        <p:nvSpPr>
          <p:cNvPr id="2" name="Rectangle 1">
            <a:extLst>
              <a:ext uri="{FF2B5EF4-FFF2-40B4-BE49-F238E27FC236}">
                <a16:creationId xmlns:a16="http://schemas.microsoft.com/office/drawing/2014/main" id="{09FF4F5D-70B8-4224-91F2-4D3C5F190FF9}"/>
              </a:ext>
            </a:extLst>
          </p:cNvPr>
          <p:cNvSpPr/>
          <p:nvPr/>
        </p:nvSpPr>
        <p:spPr>
          <a:xfrm>
            <a:off x="206681" y="766261"/>
            <a:ext cx="4971669" cy="3493264"/>
          </a:xfrm>
          <a:prstGeom prst="rect">
            <a:avLst/>
          </a:prstGeom>
        </p:spPr>
        <p:txBody>
          <a:bodyPr wrap="square">
            <a:spAutoFit/>
          </a:bodyPr>
          <a:lstStyle/>
          <a:p>
            <a:r>
              <a:rPr lang="es-ES" sz="1300" dirty="0"/>
              <a:t>El ejemplo 1-40 muestra cómo utilizar el comando show ip interface para verificar si el proxy ARP está habilitado.</a:t>
            </a:r>
          </a:p>
          <a:p>
            <a:endParaRPr lang="es-ES" sz="1300" dirty="0"/>
          </a:p>
          <a:p>
            <a:r>
              <a:rPr lang="es-ES" sz="1300" dirty="0"/>
              <a:t>Si el proxy ARP no está habilitado, la caché ARP en R1 aparece como se muestra en el Ejemplo 1-41. Observe que R1 todavía envía solicitudes ARP; sin embargo, no recibe ninguna respuesta ARP. Por lo tanto, no puede construir la trama de Capa 2 y el resultado es un error de encapsulación.</a:t>
            </a:r>
          </a:p>
          <a:p>
            <a:endParaRPr lang="es-ES" sz="1300" dirty="0"/>
          </a:p>
          <a:p>
            <a:r>
              <a:rPr lang="es-ES" sz="1300" dirty="0"/>
              <a:t>Debido al hecho de que R1 usa ARP para determinar la dirección MAC de cada dirección IP de destino en cada paquete, nunca debe especificar una interfaz Ethernet en una ruta estática. La especificación de una interfaz Ethernet en una ruta estática da como resultado un uso excesivo de los recursos del enrutador, como el procesador y la memoria, ya que el plano de control interviene durante el proceso de reenvío para determinar la dirección MAC de capa 2 adecuada mediante ARP.</a:t>
            </a:r>
            <a:endParaRPr lang="en-US" sz="1300" dirty="0"/>
          </a:p>
        </p:txBody>
      </p:sp>
      <p:pic>
        <p:nvPicPr>
          <p:cNvPr id="5" name="Picture 4">
            <a:extLst>
              <a:ext uri="{FF2B5EF4-FFF2-40B4-BE49-F238E27FC236}">
                <a16:creationId xmlns:a16="http://schemas.microsoft.com/office/drawing/2014/main" id="{7A8CB0BC-3DC8-4974-A963-6B9DD0B7A35B}"/>
              </a:ext>
            </a:extLst>
          </p:cNvPr>
          <p:cNvPicPr>
            <a:picLocks noChangeAspect="1"/>
          </p:cNvPicPr>
          <p:nvPr/>
        </p:nvPicPr>
        <p:blipFill>
          <a:blip r:embed="rId3"/>
          <a:srcRect/>
          <a:stretch/>
        </p:blipFill>
        <p:spPr>
          <a:xfrm>
            <a:off x="5309421" y="766261"/>
            <a:ext cx="3716591" cy="1049631"/>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9C625002-A5E5-4DE4-9437-EEF48DE32115}"/>
              </a:ext>
            </a:extLst>
          </p:cNvPr>
          <p:cNvPicPr>
            <a:picLocks noChangeAspect="1"/>
          </p:cNvPicPr>
          <p:nvPr/>
        </p:nvPicPr>
        <p:blipFill>
          <a:blip r:embed="rId4"/>
          <a:stretch>
            <a:fillRect/>
          </a:stretch>
        </p:blipFill>
        <p:spPr>
          <a:xfrm>
            <a:off x="5319253" y="1789100"/>
            <a:ext cx="3714705" cy="1143933"/>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id="{77A58C67-7651-4EBC-B91C-055BCE2534AD}"/>
              </a:ext>
            </a:extLst>
          </p:cNvPr>
          <p:cNvPicPr>
            <a:picLocks noChangeAspect="1"/>
          </p:cNvPicPr>
          <p:nvPr/>
        </p:nvPicPr>
        <p:blipFill>
          <a:blip r:embed="rId5"/>
          <a:stretch>
            <a:fillRect/>
          </a:stretch>
        </p:blipFill>
        <p:spPr>
          <a:xfrm>
            <a:off x="5265567" y="3157186"/>
            <a:ext cx="3797887" cy="1838361"/>
          </a:xfrm>
          <a:prstGeom prst="rect">
            <a:avLst/>
          </a:prstGeom>
        </p:spPr>
      </p:pic>
    </p:spTree>
    <p:extLst>
      <p:ext uri="{BB962C8B-B14F-4D97-AF65-F5344CB8AC3E}">
        <p14:creationId xmlns:p14="http://schemas.microsoft.com/office/powerpoint/2010/main" val="189107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8422641" cy="731837"/>
          </a:xfrm>
        </p:spPr>
        <p:txBody>
          <a:bodyPr/>
          <a:lstStyle/>
          <a:p>
            <a:r>
              <a:rPr lang="en-US" sz="1600" dirty="0">
                <a:solidFill>
                  <a:schemeClr val="accent4">
                    <a:lumMod val="75000"/>
                  </a:schemeClr>
                </a:solidFill>
              </a:rPr>
              <a:t>Static Routes</a:t>
            </a:r>
            <a:br>
              <a:rPr lang="en-US" dirty="0">
                <a:solidFill>
                  <a:schemeClr val="accent4">
                    <a:lumMod val="75000"/>
                  </a:schemeClr>
                </a:solidFill>
              </a:rPr>
            </a:br>
            <a:r>
              <a:rPr lang="en-US" sz="2400" dirty="0">
                <a:solidFill>
                  <a:schemeClr val="accent4">
                    <a:lumMod val="75000"/>
                  </a:schemeClr>
                </a:solidFill>
              </a:rPr>
              <a:t>IPv4 Static Routes – Proxy ARP (Cont.)</a:t>
            </a:r>
          </a:p>
        </p:txBody>
      </p:sp>
      <p:sp>
        <p:nvSpPr>
          <p:cNvPr id="2" name="Rectangle 1">
            <a:extLst>
              <a:ext uri="{FF2B5EF4-FFF2-40B4-BE49-F238E27FC236}">
                <a16:creationId xmlns:a16="http://schemas.microsoft.com/office/drawing/2014/main" id="{09FF4F5D-70B8-4224-91F2-4D3C5F190FF9}"/>
              </a:ext>
            </a:extLst>
          </p:cNvPr>
          <p:cNvSpPr/>
          <p:nvPr/>
        </p:nvSpPr>
        <p:spPr>
          <a:xfrm>
            <a:off x="121441" y="731837"/>
            <a:ext cx="4971669" cy="3493264"/>
          </a:xfrm>
          <a:prstGeom prst="rect">
            <a:avLst/>
          </a:prstGeom>
        </p:spPr>
        <p:txBody>
          <a:bodyPr wrap="square">
            <a:spAutoFit/>
          </a:bodyPr>
          <a:lstStyle/>
          <a:p>
            <a:r>
              <a:rPr lang="es-ES" sz="1300" dirty="0"/>
              <a:t>El ejemplo 1-40 muestra cómo utilizar el comando show ip interface para verificar si el proxy ARP está habilitado.</a:t>
            </a:r>
          </a:p>
          <a:p>
            <a:endParaRPr lang="es-ES" sz="1300" dirty="0"/>
          </a:p>
          <a:p>
            <a:r>
              <a:rPr lang="es-ES" sz="1300" dirty="0"/>
              <a:t>Si el proxy ARP no está habilitado, la caché ARP en R1 aparece como se muestra en el Ejemplo 1-41. Observe que R1 todavía envía solicitudes ARP; sin embargo, no recibe ninguna respuesta ARP. Por lo tanto, no puede construir la trama de Capa 2 y el resultado es un error de encapsulación.</a:t>
            </a:r>
          </a:p>
          <a:p>
            <a:endParaRPr lang="es-ES" sz="1300" dirty="0"/>
          </a:p>
          <a:p>
            <a:r>
              <a:rPr lang="es-ES" sz="1300" dirty="0"/>
              <a:t>Debido al hecho de que R1 usa ARP para determinar la dirección MAC de cada dirección IP de destino en cada paquete, nunca debe especificar una interfaz Ethernet en una ruta estática. La especificación de una interfaz Ethernet en una ruta estática da como resultado un uso excesivo de los recursos del enrutador, como el procesador y la memoria, ya que el plano de control interviene durante el proceso de reenvío para determinar la dirección MAC de capa 2 adecuada mediante ARP.</a:t>
            </a:r>
            <a:endParaRPr lang="en-US" sz="1300" dirty="0"/>
          </a:p>
        </p:txBody>
      </p:sp>
      <p:pic>
        <p:nvPicPr>
          <p:cNvPr id="5" name="Picture 4">
            <a:extLst>
              <a:ext uri="{FF2B5EF4-FFF2-40B4-BE49-F238E27FC236}">
                <a16:creationId xmlns:a16="http://schemas.microsoft.com/office/drawing/2014/main" id="{7A8CB0BC-3DC8-4974-A963-6B9DD0B7A35B}"/>
              </a:ext>
            </a:extLst>
          </p:cNvPr>
          <p:cNvPicPr>
            <a:picLocks noChangeAspect="1"/>
          </p:cNvPicPr>
          <p:nvPr/>
        </p:nvPicPr>
        <p:blipFill>
          <a:blip r:embed="rId3"/>
          <a:srcRect/>
          <a:stretch/>
        </p:blipFill>
        <p:spPr>
          <a:xfrm>
            <a:off x="5309421" y="766261"/>
            <a:ext cx="3716591" cy="1049631"/>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9C625002-A5E5-4DE4-9437-EEF48DE32115}"/>
              </a:ext>
            </a:extLst>
          </p:cNvPr>
          <p:cNvPicPr>
            <a:picLocks noChangeAspect="1"/>
          </p:cNvPicPr>
          <p:nvPr/>
        </p:nvPicPr>
        <p:blipFill>
          <a:blip r:embed="rId4"/>
          <a:stretch>
            <a:fillRect/>
          </a:stretch>
        </p:blipFill>
        <p:spPr>
          <a:xfrm>
            <a:off x="5319253" y="1789100"/>
            <a:ext cx="3714705" cy="1143933"/>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id="{77A58C67-7651-4EBC-B91C-055BCE2534AD}"/>
              </a:ext>
            </a:extLst>
          </p:cNvPr>
          <p:cNvPicPr>
            <a:picLocks noChangeAspect="1"/>
          </p:cNvPicPr>
          <p:nvPr/>
        </p:nvPicPr>
        <p:blipFill>
          <a:blip r:embed="rId5"/>
          <a:stretch>
            <a:fillRect/>
          </a:stretch>
        </p:blipFill>
        <p:spPr>
          <a:xfrm>
            <a:off x="5265567" y="3157186"/>
            <a:ext cx="3797887" cy="1838361"/>
          </a:xfrm>
          <a:prstGeom prst="rect">
            <a:avLst/>
          </a:prstGeom>
        </p:spPr>
      </p:pic>
    </p:spTree>
    <p:extLst>
      <p:ext uri="{BB962C8B-B14F-4D97-AF65-F5344CB8AC3E}">
        <p14:creationId xmlns:p14="http://schemas.microsoft.com/office/powerpoint/2010/main" val="216108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8422641" cy="731837"/>
          </a:xfrm>
        </p:spPr>
        <p:txBody>
          <a:bodyPr/>
          <a:lstStyle/>
          <a:p>
            <a:r>
              <a:rPr lang="en-US" sz="1600" dirty="0">
                <a:solidFill>
                  <a:schemeClr val="accent4">
                    <a:lumMod val="75000"/>
                  </a:schemeClr>
                </a:solidFill>
              </a:rPr>
              <a:t>Static Routes</a:t>
            </a:r>
            <a:br>
              <a:rPr lang="en-US" dirty="0">
                <a:solidFill>
                  <a:schemeClr val="accent4">
                    <a:lumMod val="75000"/>
                  </a:schemeClr>
                </a:solidFill>
              </a:rPr>
            </a:br>
            <a:r>
              <a:rPr lang="en-US" sz="2400" dirty="0">
                <a:solidFill>
                  <a:schemeClr val="accent4">
                    <a:lumMod val="75000"/>
                  </a:schemeClr>
                </a:solidFill>
              </a:rPr>
              <a:t>IPv6 Static Routes</a:t>
            </a:r>
          </a:p>
        </p:txBody>
      </p:sp>
      <p:sp>
        <p:nvSpPr>
          <p:cNvPr id="2" name="Rectangle 1">
            <a:extLst>
              <a:ext uri="{FF2B5EF4-FFF2-40B4-BE49-F238E27FC236}">
                <a16:creationId xmlns:a16="http://schemas.microsoft.com/office/drawing/2014/main" id="{09FF4F5D-70B8-4224-91F2-4D3C5F190FF9}"/>
              </a:ext>
            </a:extLst>
          </p:cNvPr>
          <p:cNvSpPr/>
          <p:nvPr/>
        </p:nvSpPr>
        <p:spPr>
          <a:xfrm>
            <a:off x="121441" y="731837"/>
            <a:ext cx="8900639" cy="2893100"/>
          </a:xfrm>
          <a:prstGeom prst="rect">
            <a:avLst/>
          </a:prstGeom>
        </p:spPr>
        <p:txBody>
          <a:bodyPr wrap="square">
            <a:spAutoFit/>
          </a:bodyPr>
          <a:lstStyle/>
          <a:p>
            <a:r>
              <a:rPr lang="es-ES" sz="1300" dirty="0"/>
              <a:t>A continuación se muestra la configuración de una ruta estática IPv6 en R1, como se muestra en la Figura 1-18:</a:t>
            </a:r>
          </a:p>
          <a:p>
            <a:endParaRPr lang="es-ES" sz="1300" dirty="0"/>
          </a:p>
          <a:p>
            <a:r>
              <a:rPr lang="es-ES" sz="1300" dirty="0"/>
              <a:t>R1(</a:t>
            </a:r>
            <a:r>
              <a:rPr lang="es-ES" sz="1300" dirty="0" err="1"/>
              <a:t>config</a:t>
            </a:r>
            <a:r>
              <a:rPr lang="es-ES" sz="1300" dirty="0"/>
              <a:t>)# ipv6 </a:t>
            </a:r>
            <a:r>
              <a:rPr lang="es-ES" sz="1300" dirty="0" err="1"/>
              <a:t>route</a:t>
            </a:r>
            <a:r>
              <a:rPr lang="es-ES" sz="1300" dirty="0"/>
              <a:t> 2001:DB8:0:3::/64 </a:t>
            </a:r>
            <a:r>
              <a:rPr lang="es-ES" sz="1300" dirty="0" err="1"/>
              <a:t>gigabitEthernet</a:t>
            </a:r>
            <a:r>
              <a:rPr lang="es-ES" sz="1300" dirty="0"/>
              <a:t> 1/0 FE80::2 8</a:t>
            </a:r>
          </a:p>
          <a:p>
            <a:endParaRPr lang="es-ES" sz="1300" dirty="0"/>
          </a:p>
          <a:p>
            <a:r>
              <a:rPr lang="es-ES" sz="1300" dirty="0"/>
              <a:t>La ruta estática informa a R1 sobre la red 2001:DB8:0:3::/64. Se puede acceder a la red mediante la dirección de siguiente salto FE80::2, que es la dirección de enlace local de R2, y se le asignó un AD de 8. (El valor predeterminado es 1). </a:t>
            </a:r>
          </a:p>
          <a:p>
            <a:endParaRPr lang="es-ES" sz="1300" dirty="0"/>
          </a:p>
          <a:p>
            <a:r>
              <a:rPr lang="es-ES" sz="1300" dirty="0"/>
              <a:t>Observe que se especifica la interfaz Ethernet de salida. Esto es obligatorio cuando se utiliza la dirección de enlace local como siguiente salto porque la misma dirección de enlace local se puede utilizar en varias interfaces de enrutador local. Además, varias interfaces de enrutador remoto también pueden tener la misma dirección de enlace local. Siempre que las direcciones de enlace local sean únicas entre los dispositivos dentro de la misma red local, la comunicación se produce según lo previsto. Si utiliza una dirección de unidifusión global como siguiente salto, no es necesario especificar la interfaz de salida.</a:t>
            </a:r>
          </a:p>
        </p:txBody>
      </p:sp>
      <p:pic>
        <p:nvPicPr>
          <p:cNvPr id="8" name="Picture 7">
            <a:extLst>
              <a:ext uri="{FF2B5EF4-FFF2-40B4-BE49-F238E27FC236}">
                <a16:creationId xmlns:a16="http://schemas.microsoft.com/office/drawing/2014/main" id="{77A58C67-7651-4EBC-B91C-055BCE2534AD}"/>
              </a:ext>
            </a:extLst>
          </p:cNvPr>
          <p:cNvPicPr>
            <a:picLocks noChangeAspect="1"/>
          </p:cNvPicPr>
          <p:nvPr/>
        </p:nvPicPr>
        <p:blipFill>
          <a:blip r:embed="rId3"/>
          <a:srcRect/>
          <a:stretch/>
        </p:blipFill>
        <p:spPr>
          <a:xfrm>
            <a:off x="2171858" y="3646175"/>
            <a:ext cx="4800283" cy="1325451"/>
          </a:xfrm>
          <a:prstGeom prst="rect">
            <a:avLst/>
          </a:prstGeom>
        </p:spPr>
      </p:pic>
    </p:spTree>
    <p:extLst>
      <p:ext uri="{BB962C8B-B14F-4D97-AF65-F5344CB8AC3E}">
        <p14:creationId xmlns:p14="http://schemas.microsoft.com/office/powerpoint/2010/main" val="2814693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8422641" cy="731837"/>
          </a:xfrm>
        </p:spPr>
        <p:txBody>
          <a:bodyPr/>
          <a:lstStyle/>
          <a:p>
            <a:r>
              <a:rPr lang="en-US" sz="1600" dirty="0">
                <a:solidFill>
                  <a:schemeClr val="accent4">
                    <a:lumMod val="75000"/>
                  </a:schemeClr>
                </a:solidFill>
              </a:rPr>
              <a:t>Static Routes</a:t>
            </a:r>
            <a:br>
              <a:rPr lang="en-US" dirty="0">
                <a:solidFill>
                  <a:schemeClr val="accent4">
                    <a:lumMod val="75000"/>
                  </a:schemeClr>
                </a:solidFill>
              </a:rPr>
            </a:br>
            <a:r>
              <a:rPr lang="en-US" sz="2400" dirty="0">
                <a:solidFill>
                  <a:schemeClr val="accent4">
                    <a:lumMod val="75000"/>
                  </a:schemeClr>
                </a:solidFill>
              </a:rPr>
              <a:t>IPv6 Static Routes (Cont.)</a:t>
            </a:r>
          </a:p>
        </p:txBody>
      </p:sp>
      <p:sp>
        <p:nvSpPr>
          <p:cNvPr id="2" name="Rectangle 1">
            <a:extLst>
              <a:ext uri="{FF2B5EF4-FFF2-40B4-BE49-F238E27FC236}">
                <a16:creationId xmlns:a16="http://schemas.microsoft.com/office/drawing/2014/main" id="{09FF4F5D-70B8-4224-91F2-4D3C5F190FF9}"/>
              </a:ext>
            </a:extLst>
          </p:cNvPr>
          <p:cNvSpPr/>
          <p:nvPr/>
        </p:nvSpPr>
        <p:spPr>
          <a:xfrm>
            <a:off x="121441" y="625247"/>
            <a:ext cx="8900639" cy="3108543"/>
          </a:xfrm>
          <a:prstGeom prst="rect">
            <a:avLst/>
          </a:prstGeom>
        </p:spPr>
        <p:txBody>
          <a:bodyPr wrap="square">
            <a:spAutoFit/>
          </a:bodyPr>
          <a:lstStyle/>
          <a:p>
            <a:r>
              <a:rPr lang="es-ES" sz="1400" dirty="0"/>
              <a:t>No hay transmisiones con IPv6. Por tanto, IPv6 no utiliza ARP. Utiliza NDP (Protocolo de descubrimiento de vecinos), que se basa en multidifusión, para determinar la dirección MAC de un dispositivo vecino. </a:t>
            </a:r>
          </a:p>
          <a:p>
            <a:endParaRPr lang="es-ES" sz="1400" dirty="0"/>
          </a:p>
          <a:p>
            <a:r>
              <a:rPr lang="es-ES" sz="1400" dirty="0"/>
              <a:t>En este caso, si R1 necesita enrutar paquetes a 2001:DB8:0:3::/64, la tabla de enrutamiento indica que se use la dirección del siguiente salto FE80::2, que está fuera de Gig1/0. Por lo tanto, consulta su tabla de vecinos IPv6, como se muestra en el siguiente fragmento, para determinar si hay una dirección MAC para FE80::2 de </a:t>
            </a:r>
            <a:r>
              <a:rPr lang="es-ES" sz="1400" dirty="0" err="1"/>
              <a:t>Gig</a:t>
            </a:r>
            <a:r>
              <a:rPr lang="es-ES" sz="1400" dirty="0"/>
              <a:t> 1/0:</a:t>
            </a:r>
          </a:p>
          <a:p>
            <a:endParaRPr lang="en-US" sz="1400" dirty="0"/>
          </a:p>
          <a:p>
            <a:r>
              <a:rPr lang="en-US" sz="1400" dirty="0">
                <a:latin typeface="Courier New" panose="02070309020205020404" pitchFamily="49" charset="0"/>
                <a:cs typeface="Courier New" panose="02070309020205020404" pitchFamily="49" charset="0"/>
              </a:rPr>
              <a:t>R1# </a:t>
            </a:r>
            <a:r>
              <a:rPr lang="en-US" sz="1400" b="1" dirty="0">
                <a:latin typeface="Courier New" panose="02070309020205020404" pitchFamily="49" charset="0"/>
                <a:cs typeface="Courier New" panose="02070309020205020404" pitchFamily="49" charset="0"/>
              </a:rPr>
              <a:t>show ipv6 neighbors</a:t>
            </a:r>
          </a:p>
          <a:p>
            <a:r>
              <a:rPr lang="en-US" sz="1400" dirty="0">
                <a:latin typeface="Courier New" panose="02070309020205020404" pitchFamily="49" charset="0"/>
                <a:cs typeface="Courier New" panose="02070309020205020404" pitchFamily="49" charset="0"/>
              </a:rPr>
              <a:t>IPv6 Address Age Link-layer Addr State Interface</a:t>
            </a:r>
          </a:p>
          <a:p>
            <a:r>
              <a:rPr lang="en-US" sz="1400" dirty="0">
                <a:highlight>
                  <a:srgbClr val="C0C0C0"/>
                </a:highlight>
                <a:latin typeface="Courier New" panose="02070309020205020404" pitchFamily="49" charset="0"/>
                <a:cs typeface="Courier New" panose="02070309020205020404" pitchFamily="49" charset="0"/>
              </a:rPr>
              <a:t>FE80::2 0 ca08.0568.0008 REACH Gi1/0</a:t>
            </a:r>
          </a:p>
          <a:p>
            <a:endParaRPr lang="en-US" sz="1400" dirty="0">
              <a:highlight>
                <a:srgbClr val="C0C0C0"/>
              </a:highlight>
              <a:latin typeface="Courier New" panose="02070309020205020404" pitchFamily="49" charset="0"/>
              <a:cs typeface="Courier New" panose="02070309020205020404" pitchFamily="49" charset="0"/>
            </a:endParaRPr>
          </a:p>
          <a:p>
            <a:r>
              <a:rPr lang="es-ES" sz="1400" dirty="0">
                <a:latin typeface="+mj-lt"/>
                <a:cs typeface="Courier New" panose="02070309020205020404" pitchFamily="49" charset="0"/>
              </a:rPr>
              <a:t>Si no hay ninguna entrada en la tabla de vecinos IPv6, se envía un mensaje de solicitud de vecino para descubrir la dirección MAC FE80::2 en Gig1/0.</a:t>
            </a:r>
            <a:endParaRPr lang="en-US" sz="1400" dirty="0">
              <a:highlight>
                <a:srgbClr val="C0C0C0"/>
              </a:highlight>
              <a:latin typeface="+mj-lt"/>
              <a:cs typeface="Courier New" panose="02070309020205020404" pitchFamily="49" charset="0"/>
            </a:endParaRPr>
          </a:p>
        </p:txBody>
      </p:sp>
      <p:pic>
        <p:nvPicPr>
          <p:cNvPr id="8" name="Picture 7">
            <a:extLst>
              <a:ext uri="{FF2B5EF4-FFF2-40B4-BE49-F238E27FC236}">
                <a16:creationId xmlns:a16="http://schemas.microsoft.com/office/drawing/2014/main" id="{77A58C67-7651-4EBC-B91C-055BCE2534AD}"/>
              </a:ext>
            </a:extLst>
          </p:cNvPr>
          <p:cNvPicPr>
            <a:picLocks noChangeAspect="1"/>
          </p:cNvPicPr>
          <p:nvPr/>
        </p:nvPicPr>
        <p:blipFill>
          <a:blip r:embed="rId3"/>
          <a:srcRect/>
          <a:stretch/>
        </p:blipFill>
        <p:spPr>
          <a:xfrm>
            <a:off x="2336990" y="3794533"/>
            <a:ext cx="4470019" cy="1234259"/>
          </a:xfrm>
          <a:prstGeom prst="rect">
            <a:avLst/>
          </a:prstGeom>
        </p:spPr>
      </p:pic>
    </p:spTree>
    <p:extLst>
      <p:ext uri="{BB962C8B-B14F-4D97-AF65-F5344CB8AC3E}">
        <p14:creationId xmlns:p14="http://schemas.microsoft.com/office/powerpoint/2010/main" val="3987419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IPv4 Addressing</a:t>
            </a:r>
            <a:br>
              <a:rPr lang="en-US" dirty="0">
                <a:solidFill>
                  <a:schemeClr val="accent4">
                    <a:lumMod val="75000"/>
                  </a:schemeClr>
                </a:solidFill>
              </a:rPr>
            </a:br>
            <a:r>
              <a:rPr lang="en-US" sz="2400" dirty="0">
                <a:solidFill>
                  <a:schemeClr val="accent4">
                    <a:lumMod val="75000"/>
                  </a:schemeClr>
                </a:solidFill>
              </a:rPr>
              <a:t>IPv4 Addressing Issues (Cont.)</a:t>
            </a:r>
          </a:p>
        </p:txBody>
      </p:sp>
      <p:sp>
        <p:nvSpPr>
          <p:cNvPr id="5" name="TextBox 4">
            <a:extLst>
              <a:ext uri="{FF2B5EF4-FFF2-40B4-BE49-F238E27FC236}">
                <a16:creationId xmlns:a16="http://schemas.microsoft.com/office/drawing/2014/main" id="{EEC9D1C4-B9E3-489B-800E-BA01649A61D8}"/>
              </a:ext>
            </a:extLst>
          </p:cNvPr>
          <p:cNvSpPr txBox="1"/>
          <p:nvPr/>
        </p:nvSpPr>
        <p:spPr>
          <a:xfrm>
            <a:off x="78545" y="731837"/>
            <a:ext cx="8823717" cy="2400657"/>
          </a:xfrm>
          <a:prstGeom prst="rect">
            <a:avLst/>
          </a:prstGeom>
          <a:noFill/>
        </p:spPr>
        <p:txBody>
          <a:bodyPr wrap="square" rtlCol="0">
            <a:spAutoFit/>
          </a:bodyPr>
          <a:lstStyle/>
          <a:p>
            <a:pPr eaLnBrk="0" hangingPunct="0"/>
            <a:r>
              <a:rPr lang="es-ES" sz="1500" dirty="0">
                <a:solidFill>
                  <a:srgbClr val="000000"/>
                </a:solidFill>
              </a:rPr>
              <a:t>Ahora la PC1 compara exactamente los mismos bits binarios con los bits binarios en la dirección de la PC2, de la siguiente manera:</a:t>
            </a:r>
          </a:p>
          <a:p>
            <a:pPr eaLnBrk="0" hangingPunct="0"/>
            <a:endParaRPr lang="en-US" sz="1500" dirty="0">
              <a:solidFill>
                <a:srgbClr val="000000"/>
              </a:solidFill>
            </a:endParaRPr>
          </a:p>
          <a:p>
            <a:pPr eaLnBrk="0" hangingPunct="0"/>
            <a:r>
              <a:rPr lang="en-US" sz="1500" dirty="0">
                <a:solidFill>
                  <a:srgbClr val="000000"/>
                </a:solidFill>
                <a:highlight>
                  <a:srgbClr val="C0C0C0"/>
                </a:highlight>
              </a:rPr>
              <a:t>00001010.00000001.00000001.00</a:t>
            </a:r>
            <a:r>
              <a:rPr lang="en-US" sz="1500" dirty="0">
                <a:solidFill>
                  <a:srgbClr val="000000"/>
                </a:solidFill>
              </a:rPr>
              <a:t>             - PC1 network/subnet ID</a:t>
            </a:r>
          </a:p>
          <a:p>
            <a:pPr eaLnBrk="0" hangingPunct="0"/>
            <a:r>
              <a:rPr lang="en-US" sz="1500" dirty="0">
                <a:solidFill>
                  <a:srgbClr val="000000"/>
                </a:solidFill>
                <a:highlight>
                  <a:srgbClr val="C0C0C0"/>
                </a:highlight>
              </a:rPr>
              <a:t>00001010.00000001.00000001.00</a:t>
            </a:r>
            <a:r>
              <a:rPr lang="en-US" sz="1500" dirty="0">
                <a:solidFill>
                  <a:srgbClr val="000000"/>
                </a:solidFill>
              </a:rPr>
              <a:t>010100 - PC2 IP address in binary</a:t>
            </a:r>
          </a:p>
          <a:p>
            <a:pPr eaLnBrk="0" hangingPunct="0"/>
            <a:endParaRPr lang="en-US" sz="1500" dirty="0">
              <a:solidFill>
                <a:srgbClr val="000000"/>
              </a:solidFill>
            </a:endParaRPr>
          </a:p>
          <a:p>
            <a:pPr eaLnBrk="0" hangingPunct="0"/>
            <a:r>
              <a:rPr lang="es-ES" sz="1500" dirty="0">
                <a:solidFill>
                  <a:srgbClr val="000000"/>
                </a:solidFill>
              </a:rPr>
              <a:t>Debido a que los bits binarios son iguales, la PC1 concluye que la PC2 está en la misma red/subred. Por lo tanto, se comunica directamente con él y no necesita enviar los datos a su puerta de enlace predeterminada. La PC1 crea una trama con su propia dirección MAC de origen y la dirección MAC de la PC2 como destino.</a:t>
            </a:r>
            <a:endParaRPr lang="en-US" sz="1600" dirty="0">
              <a:solidFill>
                <a:srgbClr val="000000"/>
              </a:solidFill>
            </a:endParaRPr>
          </a:p>
        </p:txBody>
      </p:sp>
      <p:pic>
        <p:nvPicPr>
          <p:cNvPr id="2" name="Picture 1">
            <a:extLst>
              <a:ext uri="{FF2B5EF4-FFF2-40B4-BE49-F238E27FC236}">
                <a16:creationId xmlns:a16="http://schemas.microsoft.com/office/drawing/2014/main" id="{BC3DB1B5-E12F-4826-86C8-FA8AD58F2E4A}"/>
              </a:ext>
            </a:extLst>
          </p:cNvPr>
          <p:cNvPicPr>
            <a:picLocks noChangeAspect="1"/>
          </p:cNvPicPr>
          <p:nvPr/>
        </p:nvPicPr>
        <p:blipFill>
          <a:blip r:embed="rId3"/>
          <a:srcRect/>
          <a:stretch/>
        </p:blipFill>
        <p:spPr>
          <a:xfrm>
            <a:off x="4832899" y="3025525"/>
            <a:ext cx="4272970" cy="1935358"/>
          </a:xfrm>
          <a:prstGeom prst="rect">
            <a:avLst/>
          </a:prstGeom>
        </p:spPr>
      </p:pic>
    </p:spTree>
    <p:extLst>
      <p:ext uri="{BB962C8B-B14F-4D97-AF65-F5344CB8AC3E}">
        <p14:creationId xmlns:p14="http://schemas.microsoft.com/office/powerpoint/2010/main" val="1945724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8422641" cy="731837"/>
          </a:xfrm>
        </p:spPr>
        <p:txBody>
          <a:bodyPr/>
          <a:lstStyle/>
          <a:p>
            <a:r>
              <a:rPr lang="en-US" sz="1600" dirty="0">
                <a:solidFill>
                  <a:schemeClr val="accent4">
                    <a:lumMod val="75000"/>
                  </a:schemeClr>
                </a:solidFill>
              </a:rPr>
              <a:t>Static Routes</a:t>
            </a:r>
            <a:br>
              <a:rPr lang="en-US" dirty="0">
                <a:solidFill>
                  <a:schemeClr val="accent4">
                    <a:lumMod val="75000"/>
                  </a:schemeClr>
                </a:solidFill>
              </a:rPr>
            </a:br>
            <a:r>
              <a:rPr lang="en-US" sz="2400" dirty="0">
                <a:solidFill>
                  <a:schemeClr val="accent4">
                    <a:lumMod val="75000"/>
                  </a:schemeClr>
                </a:solidFill>
              </a:rPr>
              <a:t>IPv6 Static Routes (Cont.)</a:t>
            </a:r>
          </a:p>
        </p:txBody>
      </p:sp>
      <p:sp>
        <p:nvSpPr>
          <p:cNvPr id="2" name="Rectangle 1">
            <a:extLst>
              <a:ext uri="{FF2B5EF4-FFF2-40B4-BE49-F238E27FC236}">
                <a16:creationId xmlns:a16="http://schemas.microsoft.com/office/drawing/2014/main" id="{09FF4F5D-70B8-4224-91F2-4D3C5F190FF9}"/>
              </a:ext>
            </a:extLst>
          </p:cNvPr>
          <p:cNvSpPr/>
          <p:nvPr/>
        </p:nvSpPr>
        <p:spPr>
          <a:xfrm>
            <a:off x="121441" y="625250"/>
            <a:ext cx="8943901" cy="3323987"/>
          </a:xfrm>
          <a:prstGeom prst="rect">
            <a:avLst/>
          </a:prstGeom>
        </p:spPr>
        <p:txBody>
          <a:bodyPr wrap="square">
            <a:spAutoFit/>
          </a:bodyPr>
          <a:lstStyle/>
          <a:p>
            <a:r>
              <a:rPr lang="es-ES" sz="1400" dirty="0"/>
              <a:t>El proxy ARP no existe en IPv6. Por lo tanto, en una ruta estática IPv6, si solo usa la opción de interfaz con una interfaz Ethernet, solo funciona si la dirección IPv6 de destino está conectada directamente a la interfaz del enrutador especificada.  Esto se debe a que la dirección IPv6 de destino en el paquete se utiliza como dirección del siguiente salto y la dirección MAC debe descubrirse mediante NDP. Si el destino no está en la red conectada directamente, el descubrimiento de vecinos falla y, en última instancia, falla la encapsulación de Capa 2.</a:t>
            </a:r>
          </a:p>
          <a:p>
            <a:endParaRPr lang="en-US" sz="1400" dirty="0"/>
          </a:p>
          <a:p>
            <a:r>
              <a:rPr lang="en-US" sz="1400" b="1" dirty="0">
                <a:latin typeface="Courier New" panose="02070309020205020404" pitchFamily="49" charset="0"/>
                <a:cs typeface="Courier New" panose="02070309020205020404" pitchFamily="49" charset="0"/>
              </a:rPr>
              <a:t>ipv6 route 2001:DB8:0:3::/64 gigabitEthernet 1/0</a:t>
            </a:r>
          </a:p>
          <a:p>
            <a:endParaRPr lang="en-US" sz="1400" dirty="0"/>
          </a:p>
          <a:p>
            <a:r>
              <a:rPr lang="es-ES" sz="1400" dirty="0"/>
              <a:t>Cuando R1 recibe un paquete destinado a 2001:db8:0:3::3, determina, según la ruta estática, que está conectado directamente a Gig1/0 (lo cual no es así según la Figura 1-18). Por lo tanto, R1 envía una Solicitud de Vecino (NS) desde Gig1/0 para la dirección MAC asociada con 2001:db8:0:3::3, utilizando la dirección de multidifusión del nodo solicitado FF02::1:FF00:3. Si ningún dispositivo conectado a Gig1/0 utiliza la dirección de multidifusión del nodo solicitado FF02::1:FF00:3 y la dirección IPv6 2001:db8:0:3::3, el NS no recibe respuesta y la encapsulación de Capa 2 falla.</a:t>
            </a:r>
            <a:endParaRPr lang="en-US" sz="1400" dirty="0"/>
          </a:p>
        </p:txBody>
      </p:sp>
      <p:pic>
        <p:nvPicPr>
          <p:cNvPr id="8" name="Picture 7">
            <a:extLst>
              <a:ext uri="{FF2B5EF4-FFF2-40B4-BE49-F238E27FC236}">
                <a16:creationId xmlns:a16="http://schemas.microsoft.com/office/drawing/2014/main" id="{77A58C67-7651-4EBC-B91C-055BCE2534AD}"/>
              </a:ext>
            </a:extLst>
          </p:cNvPr>
          <p:cNvPicPr>
            <a:picLocks noChangeAspect="1"/>
          </p:cNvPicPr>
          <p:nvPr/>
        </p:nvPicPr>
        <p:blipFill>
          <a:blip r:embed="rId3"/>
          <a:srcRect/>
          <a:stretch/>
        </p:blipFill>
        <p:spPr>
          <a:xfrm>
            <a:off x="2761491" y="3987738"/>
            <a:ext cx="3663799" cy="1011646"/>
          </a:xfrm>
          <a:prstGeom prst="rect">
            <a:avLst/>
          </a:prstGeom>
        </p:spPr>
      </p:pic>
    </p:spTree>
    <p:extLst>
      <p:ext uri="{BB962C8B-B14F-4D97-AF65-F5344CB8AC3E}">
        <p14:creationId xmlns:p14="http://schemas.microsoft.com/office/powerpoint/2010/main" val="132379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37844" y="252411"/>
            <a:ext cx="8541996" cy="1351755"/>
          </a:xfrm>
        </p:spPr>
        <p:txBody>
          <a:bodyPr/>
          <a:lstStyle/>
          <a:p>
            <a:r>
              <a:rPr lang="en-US" sz="3600" dirty="0">
                <a:solidFill>
                  <a:schemeClr val="accent5">
                    <a:lumMod val="40000"/>
                    <a:lumOff val="60000"/>
                  </a:schemeClr>
                </a:solidFill>
              </a:rPr>
              <a:t>Trouble Tickets</a:t>
            </a:r>
          </a:p>
        </p:txBody>
      </p:sp>
      <p:sp>
        <p:nvSpPr>
          <p:cNvPr id="4" name="TextBox 3">
            <a:extLst>
              <a:ext uri="{FF2B5EF4-FFF2-40B4-BE49-F238E27FC236}">
                <a16:creationId xmlns:a16="http://schemas.microsoft.com/office/drawing/2014/main" id="{E2BFA70F-DC0C-41D5-868E-C8FBC661D58F}"/>
              </a:ext>
            </a:extLst>
          </p:cNvPr>
          <p:cNvSpPr txBox="1"/>
          <p:nvPr/>
        </p:nvSpPr>
        <p:spPr>
          <a:xfrm>
            <a:off x="433084" y="1715712"/>
            <a:ext cx="8277832" cy="1077218"/>
          </a:xfrm>
          <a:prstGeom prst="rect">
            <a:avLst/>
          </a:prstGeom>
          <a:noFill/>
        </p:spPr>
        <p:txBody>
          <a:bodyPr wrap="square" rtlCol="0">
            <a:spAutoFit/>
          </a:bodyPr>
          <a:lstStyle/>
          <a:p>
            <a:pPr marL="285750" indent="-285750">
              <a:buFont typeface="Arial" panose="020B0604020202020204" pitchFamily="34" charset="0"/>
              <a:buChar char="•"/>
            </a:pPr>
            <a:r>
              <a:rPr lang="es-ES" sz="1600" dirty="0">
                <a:solidFill>
                  <a:schemeClr val="accent4">
                    <a:lumMod val="40000"/>
                    <a:lumOff val="60000"/>
                  </a:schemeClr>
                </a:solidFill>
              </a:rPr>
              <a:t>Esta sección presenta varios tickets de problemas relacionados con los temas tratados anteriormente. </a:t>
            </a:r>
          </a:p>
          <a:p>
            <a:pPr marL="285750" indent="-285750">
              <a:buFont typeface="Arial" panose="020B0604020202020204" pitchFamily="34" charset="0"/>
              <a:buChar char="•"/>
            </a:pPr>
            <a:r>
              <a:rPr lang="es-ES" sz="1600" dirty="0">
                <a:solidFill>
                  <a:schemeClr val="accent4">
                    <a:lumMod val="40000"/>
                    <a:lumOff val="60000"/>
                  </a:schemeClr>
                </a:solidFill>
              </a:rPr>
              <a:t>El propósito de esta sección es mostrarle un proceso que puede seguir al solucionar problemas en el mundo real o en un entorno de examen.</a:t>
            </a:r>
            <a:endParaRPr lang="en-US" sz="1600" dirty="0">
              <a:solidFill>
                <a:schemeClr val="accent4">
                  <a:lumMod val="40000"/>
                  <a:lumOff val="60000"/>
                </a:schemeClr>
              </a:solidFill>
            </a:endParaRPr>
          </a:p>
        </p:txBody>
      </p:sp>
    </p:spTree>
    <p:custDataLst>
      <p:tags r:id="rId1"/>
    </p:custDataLst>
    <p:extLst>
      <p:ext uri="{BB962C8B-B14F-4D97-AF65-F5344CB8AC3E}">
        <p14:creationId xmlns:p14="http://schemas.microsoft.com/office/powerpoint/2010/main" val="3935131350"/>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8839201" cy="731837"/>
          </a:xfrm>
        </p:spPr>
        <p:txBody>
          <a:bodyPr/>
          <a:lstStyle/>
          <a:p>
            <a:r>
              <a:rPr lang="en-US" sz="1600" dirty="0">
                <a:solidFill>
                  <a:schemeClr val="accent4">
                    <a:lumMod val="75000"/>
                  </a:schemeClr>
                </a:solidFill>
              </a:rPr>
              <a:t>Trouble Tickets</a:t>
            </a:r>
            <a:br>
              <a:rPr lang="en-US" dirty="0">
                <a:solidFill>
                  <a:schemeClr val="accent4">
                    <a:lumMod val="75000"/>
                  </a:schemeClr>
                </a:solidFill>
              </a:rPr>
            </a:br>
            <a:r>
              <a:rPr lang="en-US" sz="2200" dirty="0">
                <a:solidFill>
                  <a:schemeClr val="accent4">
                    <a:lumMod val="75000"/>
                  </a:schemeClr>
                </a:solidFill>
              </a:rPr>
              <a:t>IPv4 Addressing and Addressing Technologies Trouble Tickets (Cont.)</a:t>
            </a:r>
          </a:p>
        </p:txBody>
      </p:sp>
      <p:sp>
        <p:nvSpPr>
          <p:cNvPr id="2" name="Rectangle 1">
            <a:extLst>
              <a:ext uri="{FF2B5EF4-FFF2-40B4-BE49-F238E27FC236}">
                <a16:creationId xmlns:a16="http://schemas.microsoft.com/office/drawing/2014/main" id="{09FF4F5D-70B8-4224-91F2-4D3C5F190FF9}"/>
              </a:ext>
            </a:extLst>
          </p:cNvPr>
          <p:cNvSpPr/>
          <p:nvPr/>
        </p:nvSpPr>
        <p:spPr>
          <a:xfrm>
            <a:off x="121441" y="731837"/>
            <a:ext cx="5587795" cy="3970318"/>
          </a:xfrm>
          <a:prstGeom prst="rect">
            <a:avLst/>
          </a:prstGeom>
        </p:spPr>
        <p:txBody>
          <a:bodyPr wrap="square">
            <a:spAutoFit/>
          </a:bodyPr>
          <a:lstStyle/>
          <a:p>
            <a:r>
              <a:rPr lang="en-US" sz="1400" b="1" dirty="0"/>
              <a:t>Trouble Ticket 1</a:t>
            </a:r>
          </a:p>
          <a:p>
            <a:r>
              <a:rPr lang="en-US" sz="1400" b="1" dirty="0"/>
              <a:t>Problem: </a:t>
            </a:r>
            <a:r>
              <a:rPr lang="en-US" sz="1400" dirty="0"/>
              <a:t>PC1 is not able to access resources on web server 192.0.2.1. </a:t>
            </a:r>
          </a:p>
          <a:p>
            <a:pPr marL="342900" indent="-342900">
              <a:buFont typeface="+mj-lt"/>
              <a:buAutoNum type="arabicPeriod"/>
            </a:pPr>
            <a:r>
              <a:rPr lang="en-US" sz="1400" dirty="0"/>
              <a:t>a ping from PC1 to 192.0.2.1 </a:t>
            </a:r>
            <a:r>
              <a:rPr lang="en-US" sz="1400" i="1" dirty="0"/>
              <a:t>fails</a:t>
            </a:r>
            <a:endParaRPr lang="en-US" sz="1400" dirty="0"/>
          </a:p>
          <a:p>
            <a:pPr marL="342900" indent="-342900">
              <a:buFont typeface="+mj-lt"/>
              <a:buAutoNum type="arabicPeriod"/>
            </a:pPr>
            <a:r>
              <a:rPr lang="en-US" sz="1400" dirty="0"/>
              <a:t>a ping from PC1 to the default gateway R1 at 10.1.1.1 </a:t>
            </a:r>
            <a:r>
              <a:rPr lang="en-US" sz="1400" i="1" dirty="0"/>
              <a:t>succeeds</a:t>
            </a:r>
          </a:p>
          <a:p>
            <a:pPr marL="342900" indent="-342900">
              <a:buFont typeface="+mj-lt"/>
              <a:buAutoNum type="arabicPeriod"/>
            </a:pPr>
            <a:r>
              <a:rPr lang="en-US" sz="1400" dirty="0"/>
              <a:t>a ping from PC2 to 192.0.2.1 </a:t>
            </a:r>
            <a:r>
              <a:rPr lang="en-US" sz="1400" i="1" dirty="0"/>
              <a:t>succeeds</a:t>
            </a:r>
            <a:endParaRPr lang="en-US" sz="1400" dirty="0"/>
          </a:p>
          <a:p>
            <a:pPr marL="342900" indent="-342900">
              <a:buFont typeface="+mj-lt"/>
              <a:buAutoNum type="arabicPeriod"/>
            </a:pPr>
            <a:r>
              <a:rPr lang="en-US" sz="1400" dirty="0"/>
              <a:t>Layer 2 &amp; 3 connectivity from PC1 and PC2 to the router is fine</a:t>
            </a:r>
          </a:p>
          <a:p>
            <a:pPr marL="342900" indent="-342900">
              <a:buFont typeface="+mj-lt"/>
              <a:buAutoNum type="arabicPeriod"/>
            </a:pPr>
            <a:r>
              <a:rPr lang="en-US" sz="1400" dirty="0"/>
              <a:t>you have confirmed that PC2 can reach Internet resources </a:t>
            </a:r>
          </a:p>
          <a:p>
            <a:endParaRPr lang="en-US" sz="1400" dirty="0"/>
          </a:p>
          <a:p>
            <a:r>
              <a:rPr lang="en-US" sz="1400" b="1" dirty="0"/>
              <a:t>Possible Reasons</a:t>
            </a:r>
          </a:p>
          <a:p>
            <a:r>
              <a:rPr lang="en-US" sz="1400" dirty="0"/>
              <a:t>1. an access control list (ACL) is denying PC1 from accessing resources on the Internet?</a:t>
            </a:r>
          </a:p>
          <a:p>
            <a:r>
              <a:rPr lang="en-US" sz="1400" dirty="0"/>
              <a:t>2. a NAT issue could be preventing 10.1.1.10 from being translated? </a:t>
            </a:r>
          </a:p>
          <a:p>
            <a:r>
              <a:rPr lang="en-US" sz="1400" dirty="0"/>
              <a:t>3. PC1 could be sending packets destined to a remote network to the wrong default gateway</a:t>
            </a:r>
          </a:p>
          <a:p>
            <a:endParaRPr lang="en-US" sz="1400" dirty="0"/>
          </a:p>
          <a:p>
            <a:r>
              <a:rPr lang="en-US" sz="1400" b="1" dirty="0"/>
              <a:t>Answer</a:t>
            </a:r>
            <a:r>
              <a:rPr lang="en-US" sz="1400" dirty="0"/>
              <a:t> - you see that the default gateway is configured as 10.1.1.100, which is not the IP address of R1’s interface.</a:t>
            </a:r>
          </a:p>
        </p:txBody>
      </p:sp>
      <p:pic>
        <p:nvPicPr>
          <p:cNvPr id="8" name="Picture 7">
            <a:extLst>
              <a:ext uri="{FF2B5EF4-FFF2-40B4-BE49-F238E27FC236}">
                <a16:creationId xmlns:a16="http://schemas.microsoft.com/office/drawing/2014/main" id="{77A58C67-7651-4EBC-B91C-055BCE2534AD}"/>
              </a:ext>
            </a:extLst>
          </p:cNvPr>
          <p:cNvPicPr>
            <a:picLocks noChangeAspect="1"/>
          </p:cNvPicPr>
          <p:nvPr/>
        </p:nvPicPr>
        <p:blipFill>
          <a:blip r:embed="rId3"/>
          <a:srcRect/>
          <a:stretch/>
        </p:blipFill>
        <p:spPr>
          <a:xfrm>
            <a:off x="5801564" y="865241"/>
            <a:ext cx="3250491" cy="1706509"/>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741995F1-2913-4527-BC8C-9A159F0A776D}"/>
              </a:ext>
            </a:extLst>
          </p:cNvPr>
          <p:cNvPicPr>
            <a:picLocks noChangeAspect="1"/>
          </p:cNvPicPr>
          <p:nvPr/>
        </p:nvPicPr>
        <p:blipFill>
          <a:blip r:embed="rId4"/>
          <a:stretch>
            <a:fillRect/>
          </a:stretch>
        </p:blipFill>
        <p:spPr>
          <a:xfrm>
            <a:off x="5772068" y="2939845"/>
            <a:ext cx="3319316" cy="1170448"/>
          </a:xfrm>
          <a:prstGeom prst="rect">
            <a:avLst/>
          </a:prstGeom>
        </p:spPr>
      </p:pic>
    </p:spTree>
    <p:extLst>
      <p:ext uri="{BB962C8B-B14F-4D97-AF65-F5344CB8AC3E}">
        <p14:creationId xmlns:p14="http://schemas.microsoft.com/office/powerpoint/2010/main" val="3993321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3" end="13"/>
                                            </p:txEl>
                                          </p:spTgt>
                                        </p:tgtEl>
                                        <p:attrNameLst>
                                          <p:attrName>style.visibility</p:attrName>
                                        </p:attrNameLst>
                                      </p:cBhvr>
                                      <p:to>
                                        <p:strVal val="visible"/>
                                      </p:to>
                                    </p:set>
                                    <p:animEffect transition="in" filter="barn(inVertical)">
                                      <p:cBhvr>
                                        <p:cTn id="7"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8839201" cy="731837"/>
          </a:xfrm>
        </p:spPr>
        <p:txBody>
          <a:bodyPr/>
          <a:lstStyle/>
          <a:p>
            <a:r>
              <a:rPr lang="en-US" sz="1600" dirty="0">
                <a:solidFill>
                  <a:schemeClr val="accent4">
                    <a:lumMod val="75000"/>
                  </a:schemeClr>
                </a:solidFill>
              </a:rPr>
              <a:t>Trouble Tickets</a:t>
            </a:r>
            <a:br>
              <a:rPr lang="en-US" dirty="0">
                <a:solidFill>
                  <a:schemeClr val="accent4">
                    <a:lumMod val="75000"/>
                  </a:schemeClr>
                </a:solidFill>
              </a:rPr>
            </a:br>
            <a:r>
              <a:rPr lang="en-US" sz="2200" dirty="0">
                <a:solidFill>
                  <a:schemeClr val="accent4">
                    <a:lumMod val="75000"/>
                  </a:schemeClr>
                </a:solidFill>
              </a:rPr>
              <a:t>IPv4 Addressing and Addressing Technologies Trouble Tickets (Cont.)</a:t>
            </a:r>
          </a:p>
        </p:txBody>
      </p:sp>
      <p:sp>
        <p:nvSpPr>
          <p:cNvPr id="2" name="Rectangle 1">
            <a:extLst>
              <a:ext uri="{FF2B5EF4-FFF2-40B4-BE49-F238E27FC236}">
                <a16:creationId xmlns:a16="http://schemas.microsoft.com/office/drawing/2014/main" id="{09FF4F5D-70B8-4224-91F2-4D3C5F190FF9}"/>
              </a:ext>
            </a:extLst>
          </p:cNvPr>
          <p:cNvSpPr/>
          <p:nvPr/>
        </p:nvSpPr>
        <p:spPr>
          <a:xfrm>
            <a:off x="114565" y="621834"/>
            <a:ext cx="5509339" cy="4616648"/>
          </a:xfrm>
          <a:prstGeom prst="rect">
            <a:avLst/>
          </a:prstGeom>
        </p:spPr>
        <p:txBody>
          <a:bodyPr wrap="square">
            <a:spAutoFit/>
          </a:bodyPr>
          <a:lstStyle/>
          <a:p>
            <a:r>
              <a:rPr lang="en-US" sz="1400" b="1" dirty="0"/>
              <a:t>Trouble Ticket 2</a:t>
            </a:r>
          </a:p>
          <a:p>
            <a:r>
              <a:rPr lang="en-US" sz="1400" b="1" dirty="0"/>
              <a:t>Problem: </a:t>
            </a:r>
            <a:r>
              <a:rPr lang="en-US" sz="1400" dirty="0"/>
              <a:t>PC1 is not able to access resources on web server 192.0.2.1. </a:t>
            </a:r>
          </a:p>
          <a:p>
            <a:pPr marL="342900" indent="-342900">
              <a:buFont typeface="+mj-lt"/>
              <a:buAutoNum type="arabicPeriod"/>
            </a:pPr>
            <a:r>
              <a:rPr lang="en-US" sz="1400" dirty="0"/>
              <a:t>a ping from PC1 to 192.0.2.1 </a:t>
            </a:r>
            <a:r>
              <a:rPr lang="en-US" sz="1400" i="1" dirty="0"/>
              <a:t>fails</a:t>
            </a:r>
            <a:endParaRPr lang="en-US" sz="1400" dirty="0"/>
          </a:p>
          <a:p>
            <a:pPr marL="342900" indent="-342900">
              <a:buFont typeface="+mj-lt"/>
              <a:buAutoNum type="arabicPeriod"/>
            </a:pPr>
            <a:r>
              <a:rPr lang="en-US" sz="1400" dirty="0"/>
              <a:t>a ping from PC1 to the default gateway R1 at 10.1.1.1 </a:t>
            </a:r>
            <a:r>
              <a:rPr lang="en-US" sz="1400" i="1" dirty="0"/>
              <a:t>fails</a:t>
            </a:r>
          </a:p>
          <a:p>
            <a:pPr marL="342900" indent="-342900">
              <a:buFont typeface="+mj-lt"/>
              <a:buAutoNum type="arabicPeriod"/>
            </a:pPr>
            <a:r>
              <a:rPr lang="en-US" sz="1400" dirty="0"/>
              <a:t>a ping from PC2 to 192.0.2.1 </a:t>
            </a:r>
            <a:r>
              <a:rPr lang="en-US" sz="1400" i="1" dirty="0"/>
              <a:t>fails</a:t>
            </a:r>
          </a:p>
          <a:p>
            <a:pPr marL="342900" indent="-342900">
              <a:buFont typeface="+mj-lt"/>
              <a:buAutoNum type="arabicPeriod"/>
            </a:pPr>
            <a:r>
              <a:rPr lang="en-US" sz="1400" dirty="0"/>
              <a:t>a ping from PC2 to the default gateway R1 at 10.1.1.1 </a:t>
            </a:r>
            <a:r>
              <a:rPr lang="en-US" sz="1400" i="1" dirty="0"/>
              <a:t>fails</a:t>
            </a:r>
            <a:endParaRPr lang="en-US" sz="1400" dirty="0"/>
          </a:p>
          <a:p>
            <a:pPr marL="342900" indent="-342900">
              <a:buFont typeface="+mj-lt"/>
              <a:buAutoNum type="arabicPeriod"/>
            </a:pPr>
            <a:r>
              <a:rPr lang="en-US" sz="1400" dirty="0"/>
              <a:t>No Layer 2 &amp; 3 connectivity from PC1 and PC2 to the router </a:t>
            </a:r>
          </a:p>
          <a:p>
            <a:endParaRPr lang="en-US" sz="1400" dirty="0"/>
          </a:p>
          <a:p>
            <a:r>
              <a:rPr lang="en-US" sz="1400" b="1" dirty="0"/>
              <a:t>Possible Reasons</a:t>
            </a:r>
          </a:p>
          <a:p>
            <a:r>
              <a:rPr lang="en-US" sz="1400" dirty="0"/>
              <a:t>1. VLANs, VLAN ACLs, trunks, VTP, and STP are all possible?</a:t>
            </a:r>
          </a:p>
          <a:p>
            <a:r>
              <a:rPr lang="en-US" sz="1400" dirty="0"/>
              <a:t>2. Start with the simple solution and check IP addressing on PC1 </a:t>
            </a:r>
          </a:p>
          <a:p>
            <a:endParaRPr lang="en-US" sz="1400" dirty="0"/>
          </a:p>
          <a:p>
            <a:r>
              <a:rPr lang="en-US" sz="1400" b="1" dirty="0"/>
              <a:t>Answer</a:t>
            </a:r>
            <a:r>
              <a:rPr lang="en-US" sz="1400" dirty="0"/>
              <a:t> - you see that PC1 has APIPA addressing (169.254.0.0) and no default gateway, it cannot reach the DHCP server. The DHCP server is on another network which means the router needs to be configured to forward DHCPDISCOVER broadcasts. In </a:t>
            </a:r>
            <a:r>
              <a:rPr lang="en-US" sz="1400" b="1" dirty="0"/>
              <a:t>Example 1-52</a:t>
            </a:r>
            <a:r>
              <a:rPr lang="en-US" sz="1400" dirty="0"/>
              <a:t>. The output indicates that the IP helper address is 172.16.1.100, which is not correct according to the network diagram.</a:t>
            </a:r>
          </a:p>
          <a:p>
            <a:endParaRPr lang="en-US" sz="1400" dirty="0"/>
          </a:p>
        </p:txBody>
      </p:sp>
      <p:pic>
        <p:nvPicPr>
          <p:cNvPr id="8" name="Picture 7">
            <a:extLst>
              <a:ext uri="{FF2B5EF4-FFF2-40B4-BE49-F238E27FC236}">
                <a16:creationId xmlns:a16="http://schemas.microsoft.com/office/drawing/2014/main" id="{77A58C67-7651-4EBC-B91C-055BCE2534AD}"/>
              </a:ext>
            </a:extLst>
          </p:cNvPr>
          <p:cNvPicPr>
            <a:picLocks noChangeAspect="1"/>
          </p:cNvPicPr>
          <p:nvPr/>
        </p:nvPicPr>
        <p:blipFill>
          <a:blip r:embed="rId3"/>
          <a:srcRect/>
          <a:stretch/>
        </p:blipFill>
        <p:spPr>
          <a:xfrm>
            <a:off x="5623904" y="845577"/>
            <a:ext cx="3428151" cy="1706509"/>
          </a:xfrm>
          <a:prstGeom prst="rect">
            <a:avLst/>
          </a:prstGeom>
        </p:spPr>
      </p:pic>
      <p:pic>
        <p:nvPicPr>
          <p:cNvPr id="5" name="Picture 4">
            <a:extLst>
              <a:ext uri="{FF2B5EF4-FFF2-40B4-BE49-F238E27FC236}">
                <a16:creationId xmlns:a16="http://schemas.microsoft.com/office/drawing/2014/main" id="{741995F1-2913-4527-BC8C-9A159F0A776D}"/>
              </a:ext>
            </a:extLst>
          </p:cNvPr>
          <p:cNvPicPr>
            <a:picLocks noChangeAspect="1"/>
          </p:cNvPicPr>
          <p:nvPr/>
        </p:nvPicPr>
        <p:blipFill>
          <a:blip r:embed="rId4"/>
          <a:srcRect/>
          <a:stretch/>
        </p:blipFill>
        <p:spPr>
          <a:xfrm>
            <a:off x="5590646" y="2884985"/>
            <a:ext cx="3500738" cy="616379"/>
          </a:xfrm>
          <a:prstGeom prst="rect">
            <a:avLst/>
          </a:prstGeom>
        </p:spPr>
      </p:pic>
      <p:pic>
        <p:nvPicPr>
          <p:cNvPr id="6" name="Picture 5">
            <a:extLst>
              <a:ext uri="{FF2B5EF4-FFF2-40B4-BE49-F238E27FC236}">
                <a16:creationId xmlns:a16="http://schemas.microsoft.com/office/drawing/2014/main" id="{4F3F02B7-8AF4-4F27-870B-897F1D29DF93}"/>
              </a:ext>
            </a:extLst>
          </p:cNvPr>
          <p:cNvPicPr>
            <a:picLocks noChangeAspect="1"/>
          </p:cNvPicPr>
          <p:nvPr/>
        </p:nvPicPr>
        <p:blipFill>
          <a:blip r:embed="rId5"/>
          <a:srcRect/>
          <a:stretch/>
        </p:blipFill>
        <p:spPr>
          <a:xfrm>
            <a:off x="5587582" y="3481713"/>
            <a:ext cx="3503862" cy="689099"/>
          </a:xfrm>
          <a:prstGeom prst="rect">
            <a:avLst/>
          </a:prstGeom>
        </p:spPr>
      </p:pic>
    </p:spTree>
    <p:extLst>
      <p:ext uri="{BB962C8B-B14F-4D97-AF65-F5344CB8AC3E}">
        <p14:creationId xmlns:p14="http://schemas.microsoft.com/office/powerpoint/2010/main" val="6761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animEffect transition="in" filter="barn(inVertical)">
                                      <p:cBhvr>
                                        <p:cTn id="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8839201" cy="731837"/>
          </a:xfrm>
        </p:spPr>
        <p:txBody>
          <a:bodyPr/>
          <a:lstStyle/>
          <a:p>
            <a:r>
              <a:rPr lang="en-US" sz="1600" dirty="0">
                <a:solidFill>
                  <a:schemeClr val="accent4">
                    <a:lumMod val="75000"/>
                  </a:schemeClr>
                </a:solidFill>
              </a:rPr>
              <a:t>Trouble Tickets</a:t>
            </a:r>
            <a:br>
              <a:rPr lang="en-US" dirty="0">
                <a:solidFill>
                  <a:schemeClr val="accent4">
                    <a:lumMod val="75000"/>
                  </a:schemeClr>
                </a:solidFill>
              </a:rPr>
            </a:br>
            <a:r>
              <a:rPr lang="en-US" sz="2400" dirty="0">
                <a:solidFill>
                  <a:schemeClr val="accent4">
                    <a:lumMod val="75000"/>
                  </a:schemeClr>
                </a:solidFill>
              </a:rPr>
              <a:t>IPv6 Addressing Trouble Tickets</a:t>
            </a:r>
          </a:p>
        </p:txBody>
      </p:sp>
      <p:sp>
        <p:nvSpPr>
          <p:cNvPr id="2" name="Rectangle 1">
            <a:extLst>
              <a:ext uri="{FF2B5EF4-FFF2-40B4-BE49-F238E27FC236}">
                <a16:creationId xmlns:a16="http://schemas.microsoft.com/office/drawing/2014/main" id="{09FF4F5D-70B8-4224-91F2-4D3C5F190FF9}"/>
              </a:ext>
            </a:extLst>
          </p:cNvPr>
          <p:cNvSpPr/>
          <p:nvPr/>
        </p:nvSpPr>
        <p:spPr>
          <a:xfrm>
            <a:off x="128317" y="628709"/>
            <a:ext cx="5587795" cy="4185761"/>
          </a:xfrm>
          <a:prstGeom prst="rect">
            <a:avLst/>
          </a:prstGeom>
        </p:spPr>
        <p:txBody>
          <a:bodyPr wrap="square">
            <a:spAutoFit/>
          </a:bodyPr>
          <a:lstStyle/>
          <a:p>
            <a:r>
              <a:rPr lang="en-US" sz="1400" b="1" dirty="0"/>
              <a:t>Trouble Ticket 3</a:t>
            </a:r>
          </a:p>
          <a:p>
            <a:r>
              <a:rPr lang="en-US" sz="1400" b="1" dirty="0"/>
              <a:t>Problem: </a:t>
            </a:r>
            <a:r>
              <a:rPr lang="en-US" sz="1400" dirty="0"/>
              <a:t>PC1 is not able to access resources on web server 2001:db8:d::1.</a:t>
            </a:r>
          </a:p>
          <a:p>
            <a:pPr marL="342900" indent="-342900">
              <a:buFont typeface="+mj-lt"/>
              <a:buAutoNum type="arabicPeriod"/>
            </a:pPr>
            <a:r>
              <a:rPr lang="en-US" sz="1400" dirty="0"/>
              <a:t>a ping from PC1 to 2001:db8:d::1 </a:t>
            </a:r>
            <a:r>
              <a:rPr lang="en-US" sz="1400" i="1" dirty="0"/>
              <a:t>fails</a:t>
            </a:r>
            <a:endParaRPr lang="en-US" sz="1400" dirty="0"/>
          </a:p>
          <a:p>
            <a:pPr marL="342900" indent="-342900">
              <a:buFont typeface="+mj-lt"/>
              <a:buAutoNum type="arabicPeriod"/>
            </a:pPr>
            <a:r>
              <a:rPr lang="en-US" sz="1400" dirty="0"/>
              <a:t>a ping from PC1 to the default gateway at 2001:db8:a:a::1 </a:t>
            </a:r>
            <a:r>
              <a:rPr lang="en-US" sz="1400" i="1" dirty="0"/>
              <a:t>fails</a:t>
            </a:r>
          </a:p>
          <a:p>
            <a:pPr marL="342900" indent="-342900">
              <a:buFont typeface="+mj-lt"/>
              <a:buAutoNum type="arabicPeriod"/>
            </a:pPr>
            <a:r>
              <a:rPr lang="en-US" sz="1400" dirty="0"/>
              <a:t>an ipconfig reveals PC1 is not generating automatic addressing</a:t>
            </a:r>
            <a:endParaRPr lang="en-US" sz="1400" i="1" dirty="0"/>
          </a:p>
          <a:p>
            <a:pPr marL="342900" indent="-342900">
              <a:buFont typeface="+mj-lt"/>
              <a:buAutoNum type="arabicPeriod"/>
            </a:pPr>
            <a:r>
              <a:rPr lang="en-US" sz="1400" dirty="0"/>
              <a:t>an ipconfig reveals PC2 is not generating automatic addressing </a:t>
            </a:r>
          </a:p>
          <a:p>
            <a:endParaRPr lang="en-US" sz="1400" dirty="0"/>
          </a:p>
          <a:p>
            <a:r>
              <a:rPr lang="en-US" sz="1400" b="1" dirty="0"/>
              <a:t>Possible Reasons</a:t>
            </a:r>
          </a:p>
          <a:p>
            <a:r>
              <a:rPr lang="en-US" sz="1400" dirty="0"/>
              <a:t>1. Are the PCs configured for automatic addressing? </a:t>
            </a:r>
          </a:p>
          <a:p>
            <a:r>
              <a:rPr lang="en-US" sz="1400" dirty="0"/>
              <a:t>2. Is R1 configured to provide RAs to the PCs for SLAAC to work?</a:t>
            </a:r>
          </a:p>
          <a:p>
            <a:endParaRPr lang="en-US" sz="1400" dirty="0"/>
          </a:p>
          <a:p>
            <a:r>
              <a:rPr lang="en-US" sz="1400" b="1" dirty="0"/>
              <a:t>Answer</a:t>
            </a:r>
            <a:r>
              <a:rPr lang="en-US" sz="1400" dirty="0"/>
              <a:t> - You issue the command </a:t>
            </a:r>
            <a:r>
              <a:rPr lang="en-US" sz="1400" b="1" dirty="0"/>
              <a:t>show ipv6 interface gigabitEthernet 0/0</a:t>
            </a:r>
            <a:r>
              <a:rPr lang="en-US" sz="1400" dirty="0"/>
              <a:t> on R1. The output indicates that hosts use SLAAC for addresses, and DHCP is used for other configuration values. However, it also indicates that RAs are suppressed. You issue </a:t>
            </a:r>
            <a:r>
              <a:rPr lang="en-US" sz="1400" b="1" dirty="0"/>
              <a:t>show run int g0/0 </a:t>
            </a:r>
            <a:r>
              <a:rPr lang="en-US" sz="1400" dirty="0"/>
              <a:t>to verify the configuration on the interface. As shown Example 1-60, the interface is configured with</a:t>
            </a:r>
            <a:r>
              <a:rPr lang="en-US" sz="1400" b="1" dirty="0"/>
              <a:t> ipv6 nd ra suppress all</a:t>
            </a:r>
            <a:r>
              <a:rPr lang="en-US" sz="1400" dirty="0"/>
              <a:t>, which stops R1 from sending RAs. </a:t>
            </a:r>
          </a:p>
        </p:txBody>
      </p:sp>
      <p:pic>
        <p:nvPicPr>
          <p:cNvPr id="8" name="Picture 7">
            <a:extLst>
              <a:ext uri="{FF2B5EF4-FFF2-40B4-BE49-F238E27FC236}">
                <a16:creationId xmlns:a16="http://schemas.microsoft.com/office/drawing/2014/main" id="{77A58C67-7651-4EBC-B91C-055BCE2534AD}"/>
              </a:ext>
            </a:extLst>
          </p:cNvPr>
          <p:cNvPicPr>
            <a:picLocks noChangeAspect="1"/>
          </p:cNvPicPr>
          <p:nvPr/>
        </p:nvPicPr>
        <p:blipFill>
          <a:blip r:embed="rId3"/>
          <a:srcRect/>
          <a:stretch/>
        </p:blipFill>
        <p:spPr>
          <a:xfrm>
            <a:off x="5801564" y="875264"/>
            <a:ext cx="3250491" cy="1647134"/>
          </a:xfrm>
          <a:prstGeom prst="rect">
            <a:avLst/>
          </a:prstGeom>
        </p:spPr>
      </p:pic>
      <p:pic>
        <p:nvPicPr>
          <p:cNvPr id="5" name="Picture 4">
            <a:extLst>
              <a:ext uri="{FF2B5EF4-FFF2-40B4-BE49-F238E27FC236}">
                <a16:creationId xmlns:a16="http://schemas.microsoft.com/office/drawing/2014/main" id="{741995F1-2913-4527-BC8C-9A159F0A776D}"/>
              </a:ext>
            </a:extLst>
          </p:cNvPr>
          <p:cNvPicPr>
            <a:picLocks noChangeAspect="1"/>
          </p:cNvPicPr>
          <p:nvPr/>
        </p:nvPicPr>
        <p:blipFill>
          <a:blip r:embed="rId4"/>
          <a:srcRect/>
          <a:stretch/>
        </p:blipFill>
        <p:spPr>
          <a:xfrm>
            <a:off x="5791732" y="2825993"/>
            <a:ext cx="3270156" cy="1477427"/>
          </a:xfrm>
          <a:prstGeom prst="rect">
            <a:avLst/>
          </a:prstGeom>
        </p:spPr>
      </p:pic>
    </p:spTree>
    <p:extLst>
      <p:ext uri="{BB962C8B-B14F-4D97-AF65-F5344CB8AC3E}">
        <p14:creationId xmlns:p14="http://schemas.microsoft.com/office/powerpoint/2010/main" val="29784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1" end="11"/>
                                            </p:txEl>
                                          </p:spTgt>
                                        </p:tgtEl>
                                        <p:attrNameLst>
                                          <p:attrName>style.visibility</p:attrName>
                                        </p:attrNameLst>
                                      </p:cBhvr>
                                      <p:to>
                                        <p:strVal val="visible"/>
                                      </p:to>
                                    </p:set>
                                    <p:animEffect transition="in" filter="barn(inVertical)">
                                      <p:cBhvr>
                                        <p:cTn id="7"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8839201" cy="731837"/>
          </a:xfrm>
        </p:spPr>
        <p:txBody>
          <a:bodyPr/>
          <a:lstStyle/>
          <a:p>
            <a:r>
              <a:rPr lang="en-US" sz="1600" dirty="0">
                <a:solidFill>
                  <a:schemeClr val="accent4">
                    <a:lumMod val="75000"/>
                  </a:schemeClr>
                </a:solidFill>
              </a:rPr>
              <a:t>Trouble Tickets</a:t>
            </a:r>
            <a:br>
              <a:rPr lang="en-US" dirty="0">
                <a:solidFill>
                  <a:schemeClr val="accent4">
                    <a:lumMod val="75000"/>
                  </a:schemeClr>
                </a:solidFill>
              </a:rPr>
            </a:br>
            <a:r>
              <a:rPr lang="en-US" sz="2400" dirty="0">
                <a:solidFill>
                  <a:schemeClr val="accent4">
                    <a:lumMod val="75000"/>
                  </a:schemeClr>
                </a:solidFill>
              </a:rPr>
              <a:t>Static Routing Trouble Tickets</a:t>
            </a:r>
          </a:p>
        </p:txBody>
      </p:sp>
      <p:sp>
        <p:nvSpPr>
          <p:cNvPr id="2" name="Rectangle 1">
            <a:extLst>
              <a:ext uri="{FF2B5EF4-FFF2-40B4-BE49-F238E27FC236}">
                <a16:creationId xmlns:a16="http://schemas.microsoft.com/office/drawing/2014/main" id="{09FF4F5D-70B8-4224-91F2-4D3C5F190FF9}"/>
              </a:ext>
            </a:extLst>
          </p:cNvPr>
          <p:cNvSpPr/>
          <p:nvPr/>
        </p:nvSpPr>
        <p:spPr>
          <a:xfrm>
            <a:off x="135193" y="642459"/>
            <a:ext cx="5419960" cy="4185761"/>
          </a:xfrm>
          <a:prstGeom prst="rect">
            <a:avLst/>
          </a:prstGeom>
        </p:spPr>
        <p:txBody>
          <a:bodyPr wrap="square">
            <a:spAutoFit/>
          </a:bodyPr>
          <a:lstStyle/>
          <a:p>
            <a:r>
              <a:rPr lang="en-US" sz="1400" b="1" dirty="0"/>
              <a:t>Trouble Ticket 4</a:t>
            </a:r>
          </a:p>
          <a:p>
            <a:r>
              <a:rPr lang="en-US" sz="1400" b="1" dirty="0"/>
              <a:t>Problem: </a:t>
            </a:r>
            <a:r>
              <a:rPr lang="en-US" sz="1400" dirty="0"/>
              <a:t>Users in the 10.1.1.0/24 network are not able to access the FTP server at 10.1.3.10 nor the web server at 10.1.3.5.</a:t>
            </a:r>
          </a:p>
          <a:p>
            <a:endParaRPr lang="en-US" sz="1400" dirty="0"/>
          </a:p>
          <a:p>
            <a:pPr marL="342900" indent="-342900">
              <a:buFont typeface="+mj-lt"/>
              <a:buAutoNum type="arabicPeriod"/>
            </a:pPr>
            <a:r>
              <a:rPr lang="en-US" sz="1400" dirty="0"/>
              <a:t>a ping from PC1 to 10.1.3.10 </a:t>
            </a:r>
            <a:r>
              <a:rPr lang="en-US" sz="1400" i="1" dirty="0"/>
              <a:t>fails</a:t>
            </a:r>
            <a:endParaRPr lang="en-US" sz="1400" dirty="0"/>
          </a:p>
          <a:p>
            <a:pPr marL="342900" indent="-342900">
              <a:buFont typeface="+mj-lt"/>
              <a:buAutoNum type="arabicPeriod"/>
            </a:pPr>
            <a:r>
              <a:rPr lang="en-US" sz="1400" dirty="0"/>
              <a:t>R1 responds with a </a:t>
            </a:r>
            <a:r>
              <a:rPr lang="en-US" sz="1400" i="1" dirty="0"/>
              <a:t>destination unreachable</a:t>
            </a:r>
            <a:r>
              <a:rPr lang="en-US" sz="1400" dirty="0"/>
              <a:t> message indicating there is not route</a:t>
            </a:r>
          </a:p>
          <a:p>
            <a:pPr marL="342900" indent="-342900">
              <a:buFont typeface="+mj-lt"/>
              <a:buAutoNum type="arabicPeriod"/>
            </a:pPr>
            <a:r>
              <a:rPr lang="en-US" sz="1400" dirty="0"/>
              <a:t>A ping from 10.1.3.5 to 10.1.3.10 is </a:t>
            </a:r>
            <a:r>
              <a:rPr lang="en-US" sz="1400" i="1" dirty="0"/>
              <a:t>successful</a:t>
            </a:r>
            <a:r>
              <a:rPr lang="en-US" sz="1400" dirty="0"/>
              <a:t> </a:t>
            </a:r>
          </a:p>
          <a:p>
            <a:endParaRPr lang="en-US" sz="1400" dirty="0"/>
          </a:p>
          <a:p>
            <a:r>
              <a:rPr lang="en-US" sz="1400" b="1" dirty="0"/>
              <a:t>Possible Reasons</a:t>
            </a:r>
          </a:p>
          <a:p>
            <a:r>
              <a:rPr lang="en-US" sz="1400" dirty="0"/>
              <a:t>1. Does R1 have a route to the 10.1.3.0 network? </a:t>
            </a:r>
          </a:p>
          <a:p>
            <a:r>
              <a:rPr lang="en-US" sz="1400" dirty="0"/>
              <a:t>2. Do routers R2 and R3 have routes to the networks?</a:t>
            </a:r>
          </a:p>
          <a:p>
            <a:endParaRPr lang="en-US" sz="1400" dirty="0"/>
          </a:p>
          <a:p>
            <a:r>
              <a:rPr lang="en-US" sz="1400" b="1" dirty="0"/>
              <a:t>Answer</a:t>
            </a:r>
            <a:r>
              <a:rPr lang="en-US" sz="1400" dirty="0"/>
              <a:t> – You issue the </a:t>
            </a:r>
            <a:r>
              <a:rPr lang="en-US" sz="1400" b="1" dirty="0"/>
              <a:t>show ip route </a:t>
            </a:r>
            <a:r>
              <a:rPr lang="en-US" sz="1400" dirty="0"/>
              <a:t>command on R1 to verify whether it knows how to route the packet to 10.1.3.10. The closest match in the routing table is a static route to the 10.1.3.0/29 network which means 10.1.3.10 is not covered by the range of addresses in the 10.1.3.0/29 subnet. You remove an replace the static route and pings are now successful </a:t>
            </a:r>
          </a:p>
        </p:txBody>
      </p:sp>
      <p:pic>
        <p:nvPicPr>
          <p:cNvPr id="8" name="Picture 7">
            <a:extLst>
              <a:ext uri="{FF2B5EF4-FFF2-40B4-BE49-F238E27FC236}">
                <a16:creationId xmlns:a16="http://schemas.microsoft.com/office/drawing/2014/main" id="{77A58C67-7651-4EBC-B91C-055BCE2534AD}"/>
              </a:ext>
            </a:extLst>
          </p:cNvPr>
          <p:cNvPicPr>
            <a:picLocks noChangeAspect="1"/>
          </p:cNvPicPr>
          <p:nvPr/>
        </p:nvPicPr>
        <p:blipFill>
          <a:blip r:embed="rId3"/>
          <a:srcRect/>
          <a:stretch/>
        </p:blipFill>
        <p:spPr>
          <a:xfrm>
            <a:off x="5566532" y="1191516"/>
            <a:ext cx="3506149" cy="1014630"/>
          </a:xfrm>
          <a:prstGeom prst="rect">
            <a:avLst/>
          </a:prstGeom>
        </p:spPr>
      </p:pic>
      <p:pic>
        <p:nvPicPr>
          <p:cNvPr id="5" name="Picture 4">
            <a:extLst>
              <a:ext uri="{FF2B5EF4-FFF2-40B4-BE49-F238E27FC236}">
                <a16:creationId xmlns:a16="http://schemas.microsoft.com/office/drawing/2014/main" id="{741995F1-2913-4527-BC8C-9A159F0A776D}"/>
              </a:ext>
            </a:extLst>
          </p:cNvPr>
          <p:cNvPicPr>
            <a:picLocks noChangeAspect="1"/>
          </p:cNvPicPr>
          <p:nvPr/>
        </p:nvPicPr>
        <p:blipFill>
          <a:blip r:embed="rId4"/>
          <a:srcRect/>
          <a:stretch/>
        </p:blipFill>
        <p:spPr>
          <a:xfrm>
            <a:off x="5555153" y="2832750"/>
            <a:ext cx="3527361" cy="1463913"/>
          </a:xfrm>
          <a:prstGeom prst="rect">
            <a:avLst/>
          </a:prstGeom>
        </p:spPr>
      </p:pic>
    </p:spTree>
    <p:extLst>
      <p:ext uri="{BB962C8B-B14F-4D97-AF65-F5344CB8AC3E}">
        <p14:creationId xmlns:p14="http://schemas.microsoft.com/office/powerpoint/2010/main" val="2545984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1" end="11"/>
                                            </p:txEl>
                                          </p:spTgt>
                                        </p:tgtEl>
                                        <p:attrNameLst>
                                          <p:attrName>style.visibility</p:attrName>
                                        </p:attrNameLst>
                                      </p:cBhvr>
                                      <p:to>
                                        <p:strVal val="visible"/>
                                      </p:to>
                                    </p:set>
                                    <p:animEffect transition="in" filter="barn(inVertical)">
                                      <p:cBhvr>
                                        <p:cTn id="7"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4" y="466724"/>
            <a:ext cx="8495967" cy="1351755"/>
          </a:xfrm>
        </p:spPr>
        <p:txBody>
          <a:bodyPr/>
          <a:lstStyle/>
          <a:p>
            <a:r>
              <a:rPr lang="en-US" sz="4800" dirty="0">
                <a:solidFill>
                  <a:schemeClr val="accent5">
                    <a:lumMod val="40000"/>
                    <a:lumOff val="60000"/>
                  </a:schemeClr>
                </a:solidFill>
              </a:rPr>
              <a:t>Prepare for the Exam</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859374897"/>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Topics for Chapter 1</a:t>
            </a:r>
          </a:p>
        </p:txBody>
      </p:sp>
      <p:graphicFrame>
        <p:nvGraphicFramePr>
          <p:cNvPr id="2" name="Table 1"/>
          <p:cNvGraphicFramePr>
            <a:graphicFrameLocks noGrp="1"/>
          </p:cNvGraphicFramePr>
          <p:nvPr>
            <p:extLst>
              <p:ext uri="{D42A27DB-BD31-4B8C-83A1-F6EECF244321}">
                <p14:modId xmlns:p14="http://schemas.microsoft.com/office/powerpoint/2010/main" val="2241665350"/>
              </p:ext>
            </p:extLst>
          </p:nvPr>
        </p:nvGraphicFramePr>
        <p:xfrm>
          <a:off x="814387" y="960713"/>
          <a:ext cx="7394192" cy="3545840"/>
        </p:xfrm>
        <a:graphic>
          <a:graphicData uri="http://schemas.openxmlformats.org/drawingml/2006/table">
            <a:tbl>
              <a:tblPr firstRow="1" bandRow="1">
                <a:tableStyleId>{5C22544A-7EE6-4342-B048-85BDC9FD1C3A}</a:tableStyleId>
              </a:tblPr>
              <a:tblGrid>
                <a:gridCol w="7394192">
                  <a:extLst>
                    <a:ext uri="{9D8B030D-6E8A-4147-A177-3AD203B41FA5}">
                      <a16:colId xmlns:a16="http://schemas.microsoft.com/office/drawing/2014/main" val="20000"/>
                    </a:ext>
                  </a:extLst>
                </a:gridCol>
              </a:tblGrid>
              <a:tr h="370840">
                <a:tc>
                  <a:txBody>
                    <a:bodyPr/>
                    <a:lstStyle/>
                    <a:p>
                      <a:r>
                        <a:rPr lang="en-US" sz="1400" b="1" i="0" u="none" strike="noStrike" kern="1200" baseline="0" dirty="0">
                          <a:solidFill>
                            <a:schemeClr val="lt1"/>
                          </a:solidFill>
                          <a:latin typeface="+mn-lt"/>
                          <a:ea typeface="+mn-ea"/>
                          <a:cs typeface="+mn-cs"/>
                        </a:rPr>
                        <a:t>Description</a:t>
                      </a:r>
                      <a:endParaRPr lang="en-US" dirty="0"/>
                    </a:p>
                  </a:txBody>
                  <a:tcPr/>
                </a:tc>
                <a:extLst>
                  <a:ext uri="{0D108BD9-81ED-4DB2-BD59-A6C34878D82A}">
                    <a16:rowId xmlns:a16="http://schemas.microsoft.com/office/drawing/2014/main" val="10000"/>
                  </a:ext>
                </a:extLst>
              </a:tr>
              <a:tr h="370840">
                <a:tc>
                  <a:txBody>
                    <a:bodyPr/>
                    <a:lstStyle/>
                    <a:p>
                      <a:r>
                        <a:rPr lang="en-US" sz="1600" dirty="0">
                          <a:solidFill>
                            <a:srgbClr val="000000"/>
                          </a:solidFill>
                        </a:rPr>
                        <a:t>The process used by a device to determine whether the packet will be sent to a local or remote device</a:t>
                      </a:r>
                    </a:p>
                  </a:txBody>
                  <a:tcPr/>
                </a:tc>
                <a:extLst>
                  <a:ext uri="{0D108BD9-81ED-4DB2-BD59-A6C34878D82A}">
                    <a16:rowId xmlns:a16="http://schemas.microsoft.com/office/drawing/2014/main" val="10001"/>
                  </a:ext>
                </a:extLst>
              </a:tr>
              <a:tr h="370840">
                <a:tc>
                  <a:txBody>
                    <a:bodyPr/>
                    <a:lstStyle/>
                    <a:p>
                      <a:r>
                        <a:rPr lang="en-US" sz="1600" dirty="0">
                          <a:solidFill>
                            <a:srgbClr val="000000"/>
                          </a:solidFill>
                        </a:rPr>
                        <a:t>What occurs when IPv4 addressing is not correct</a:t>
                      </a:r>
                    </a:p>
                  </a:txBody>
                  <a:tcPr/>
                </a:tc>
                <a:extLst>
                  <a:ext uri="{0D108BD9-81ED-4DB2-BD59-A6C34878D82A}">
                    <a16:rowId xmlns:a16="http://schemas.microsoft.com/office/drawing/2014/main" val="10002"/>
                  </a:ext>
                </a:extLst>
              </a:tr>
              <a:tr h="370840">
                <a:tc>
                  <a:txBody>
                    <a:bodyPr/>
                    <a:lstStyle/>
                    <a:p>
                      <a:r>
                        <a:rPr lang="en-US" sz="1600" dirty="0">
                          <a:solidFill>
                            <a:srgbClr val="000000"/>
                          </a:solidFill>
                        </a:rPr>
                        <a:t>Verifying IP Addressing on a PC and on a Router</a:t>
                      </a:r>
                    </a:p>
                  </a:txBody>
                  <a:tcPr/>
                </a:tc>
                <a:extLst>
                  <a:ext uri="{0D108BD9-81ED-4DB2-BD59-A6C34878D82A}">
                    <a16:rowId xmlns:a16="http://schemas.microsoft.com/office/drawing/2014/main" val="10003"/>
                  </a:ext>
                </a:extLst>
              </a:tr>
              <a:tr h="370840">
                <a:tc>
                  <a:txBody>
                    <a:bodyPr/>
                    <a:lstStyle/>
                    <a:p>
                      <a:r>
                        <a:rPr lang="en-US" sz="1600" dirty="0">
                          <a:solidFill>
                            <a:srgbClr val="000000"/>
                          </a:solidFill>
                        </a:rPr>
                        <a:t>Determining IP Addresses Within a Subnet</a:t>
                      </a:r>
                    </a:p>
                  </a:txBody>
                  <a:tcPr/>
                </a:tc>
                <a:extLst>
                  <a:ext uri="{0D108BD9-81ED-4DB2-BD59-A6C34878D82A}">
                    <a16:rowId xmlns:a16="http://schemas.microsoft.com/office/drawing/2014/main" val="10004"/>
                  </a:ext>
                </a:extLst>
              </a:tr>
              <a:tr h="370840">
                <a:tc>
                  <a:txBody>
                    <a:bodyPr/>
                    <a:lstStyle/>
                    <a:p>
                      <a:r>
                        <a:rPr lang="en-US" sz="1600" dirty="0">
                          <a:solidFill>
                            <a:srgbClr val="000000"/>
                          </a:solidFill>
                        </a:rPr>
                        <a:t>The DHCPv4 DORA process</a:t>
                      </a:r>
                    </a:p>
                  </a:txBody>
                  <a:tcPr/>
                </a:tc>
                <a:extLst>
                  <a:ext uri="{0D108BD9-81ED-4DB2-BD59-A6C34878D82A}">
                    <a16:rowId xmlns:a16="http://schemas.microsoft.com/office/drawing/2014/main" val="10005"/>
                  </a:ext>
                </a:extLst>
              </a:tr>
              <a:tr h="370840">
                <a:tc>
                  <a:txBody>
                    <a:bodyPr/>
                    <a:lstStyle/>
                    <a:p>
                      <a:r>
                        <a:rPr lang="en-US" sz="1600" dirty="0">
                          <a:solidFill>
                            <a:srgbClr val="000000"/>
                          </a:solidFill>
                        </a:rPr>
                        <a:t>DHCP relay agent configuration</a:t>
                      </a:r>
                    </a:p>
                  </a:txBody>
                  <a:tcPr/>
                </a:tc>
                <a:extLst>
                  <a:ext uri="{0D108BD9-81ED-4DB2-BD59-A6C34878D82A}">
                    <a16:rowId xmlns:a16="http://schemas.microsoft.com/office/drawing/2014/main" val="10006"/>
                  </a:ext>
                </a:extLst>
              </a:tr>
              <a:tr h="370840">
                <a:tc>
                  <a:txBody>
                    <a:bodyPr/>
                    <a:lstStyle/>
                    <a:p>
                      <a:r>
                        <a:rPr lang="en-US" sz="1600" dirty="0">
                          <a:solidFill>
                            <a:srgbClr val="000000"/>
                          </a:solidFill>
                        </a:rPr>
                        <a:t>DHCP client configuration</a:t>
                      </a:r>
                    </a:p>
                  </a:txBody>
                  <a:tcPr/>
                </a:tc>
                <a:extLst>
                  <a:ext uri="{0D108BD9-81ED-4DB2-BD59-A6C34878D82A}">
                    <a16:rowId xmlns:a16="http://schemas.microsoft.com/office/drawing/2014/main" val="10007"/>
                  </a:ext>
                </a:extLst>
              </a:tr>
              <a:tr h="370840">
                <a:tc>
                  <a:txBody>
                    <a:bodyPr/>
                    <a:lstStyle/>
                    <a:p>
                      <a:r>
                        <a:rPr lang="en-US" sz="1600" dirty="0">
                          <a:solidFill>
                            <a:srgbClr val="000000"/>
                          </a:solidFill>
                        </a:rPr>
                        <a:t>How a router can be configured as a DHCP server</a:t>
                      </a:r>
                    </a:p>
                  </a:txBody>
                  <a:tcPr/>
                </a:tc>
                <a:extLst>
                  <a:ext uri="{0D108BD9-81ED-4DB2-BD59-A6C34878D82A}">
                    <a16:rowId xmlns:a16="http://schemas.microsoft.com/office/drawing/2014/main" val="2875473574"/>
                  </a:ext>
                </a:extLst>
              </a:tr>
            </a:tbl>
          </a:graphicData>
        </a:graphic>
      </p:graphicFrame>
    </p:spTree>
    <p:extLst>
      <p:ext uri="{BB962C8B-B14F-4D97-AF65-F5344CB8AC3E}">
        <p14:creationId xmlns:p14="http://schemas.microsoft.com/office/powerpoint/2010/main" val="875591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Topics for Chapter 1 (Cont.)</a:t>
            </a:r>
          </a:p>
        </p:txBody>
      </p:sp>
      <p:graphicFrame>
        <p:nvGraphicFramePr>
          <p:cNvPr id="2" name="Table 1"/>
          <p:cNvGraphicFramePr>
            <a:graphicFrameLocks noGrp="1"/>
          </p:cNvGraphicFramePr>
          <p:nvPr>
            <p:extLst>
              <p:ext uri="{D42A27DB-BD31-4B8C-83A1-F6EECF244321}">
                <p14:modId xmlns:p14="http://schemas.microsoft.com/office/powerpoint/2010/main" val="109252548"/>
              </p:ext>
            </p:extLst>
          </p:nvPr>
        </p:nvGraphicFramePr>
        <p:xfrm>
          <a:off x="814387" y="960713"/>
          <a:ext cx="7394192" cy="3622137"/>
        </p:xfrm>
        <a:graphic>
          <a:graphicData uri="http://schemas.openxmlformats.org/drawingml/2006/table">
            <a:tbl>
              <a:tblPr firstRow="1" bandRow="1">
                <a:tableStyleId>{5C22544A-7EE6-4342-B048-85BDC9FD1C3A}</a:tableStyleId>
              </a:tblPr>
              <a:tblGrid>
                <a:gridCol w="7394192">
                  <a:extLst>
                    <a:ext uri="{9D8B030D-6E8A-4147-A177-3AD203B41FA5}">
                      <a16:colId xmlns:a16="http://schemas.microsoft.com/office/drawing/2014/main" val="20000"/>
                    </a:ext>
                  </a:extLst>
                </a:gridCol>
              </a:tblGrid>
              <a:tr h="338113">
                <a:tc>
                  <a:txBody>
                    <a:bodyPr/>
                    <a:lstStyle/>
                    <a:p>
                      <a:r>
                        <a:rPr lang="en-US" sz="1400" b="1" i="0" u="none" strike="noStrike" kern="1200" baseline="0" dirty="0">
                          <a:solidFill>
                            <a:schemeClr val="lt1"/>
                          </a:solidFill>
                          <a:latin typeface="+mn-lt"/>
                          <a:ea typeface="+mn-ea"/>
                          <a:cs typeface="+mn-cs"/>
                        </a:rPr>
                        <a:t>Description</a:t>
                      </a:r>
                      <a:endParaRPr lang="en-US" dirty="0"/>
                    </a:p>
                  </a:txBody>
                  <a:tcPr/>
                </a:tc>
                <a:extLst>
                  <a:ext uri="{0D108BD9-81ED-4DB2-BD59-A6C34878D82A}">
                    <a16:rowId xmlns:a16="http://schemas.microsoft.com/office/drawing/2014/main" val="10000"/>
                  </a:ext>
                </a:extLst>
              </a:tr>
              <a:tr h="338113">
                <a:tc>
                  <a:txBody>
                    <a:bodyPr/>
                    <a:lstStyle/>
                    <a:p>
                      <a:r>
                        <a:rPr lang="en-US" sz="1600" dirty="0">
                          <a:solidFill>
                            <a:srgbClr val="000000"/>
                          </a:solidFill>
                        </a:rPr>
                        <a:t>Items to look out for while troubleshooting DHCP-related issues</a:t>
                      </a:r>
                    </a:p>
                  </a:txBody>
                  <a:tcPr/>
                </a:tc>
                <a:extLst>
                  <a:ext uri="{0D108BD9-81ED-4DB2-BD59-A6C34878D82A}">
                    <a16:rowId xmlns:a16="http://schemas.microsoft.com/office/drawing/2014/main" val="10001"/>
                  </a:ext>
                </a:extLst>
              </a:tr>
              <a:tr h="338113">
                <a:tc>
                  <a:txBody>
                    <a:bodyPr/>
                    <a:lstStyle/>
                    <a:p>
                      <a:r>
                        <a:rPr lang="en-US" sz="1600" dirty="0">
                          <a:solidFill>
                            <a:srgbClr val="000000"/>
                          </a:solidFill>
                        </a:rPr>
                        <a:t>DHCP troubleshooting commands</a:t>
                      </a:r>
                    </a:p>
                  </a:txBody>
                  <a:tcPr/>
                </a:tc>
                <a:extLst>
                  <a:ext uri="{0D108BD9-81ED-4DB2-BD59-A6C34878D82A}">
                    <a16:rowId xmlns:a16="http://schemas.microsoft.com/office/drawing/2014/main" val="10002"/>
                  </a:ext>
                </a:extLst>
              </a:tr>
              <a:tr h="528012">
                <a:tc>
                  <a:txBody>
                    <a:bodyPr/>
                    <a:lstStyle/>
                    <a:p>
                      <a:r>
                        <a:rPr lang="en-US" sz="1600" dirty="0">
                          <a:solidFill>
                            <a:srgbClr val="000000"/>
                          </a:solidFill>
                        </a:rPr>
                        <a:t>The process used by a device to determine whether the packet will be sent to a local or remote device when using IPv6</a:t>
                      </a:r>
                    </a:p>
                  </a:txBody>
                  <a:tcPr/>
                </a:tc>
                <a:extLst>
                  <a:ext uri="{0D108BD9-81ED-4DB2-BD59-A6C34878D82A}">
                    <a16:rowId xmlns:a16="http://schemas.microsoft.com/office/drawing/2014/main" val="10003"/>
                  </a:ext>
                </a:extLst>
              </a:tr>
              <a:tr h="338113">
                <a:tc>
                  <a:txBody>
                    <a:bodyPr/>
                    <a:lstStyle/>
                    <a:p>
                      <a:r>
                        <a:rPr lang="en-US" sz="1600" dirty="0">
                          <a:solidFill>
                            <a:srgbClr val="000000"/>
                          </a:solidFill>
                        </a:rPr>
                        <a:t>The EUI-64 process</a:t>
                      </a:r>
                    </a:p>
                  </a:txBody>
                  <a:tcPr/>
                </a:tc>
                <a:extLst>
                  <a:ext uri="{0D108BD9-81ED-4DB2-BD59-A6C34878D82A}">
                    <a16:rowId xmlns:a16="http://schemas.microsoft.com/office/drawing/2014/main" val="10004"/>
                  </a:ext>
                </a:extLst>
              </a:tr>
              <a:tr h="338113">
                <a:tc>
                  <a:txBody>
                    <a:bodyPr/>
                    <a:lstStyle/>
                    <a:p>
                      <a:r>
                        <a:rPr lang="en-US" sz="1600" dirty="0">
                          <a:solidFill>
                            <a:srgbClr val="000000"/>
                          </a:solidFill>
                        </a:rPr>
                        <a:t>Verifying EUI-64 on a router interface</a:t>
                      </a:r>
                    </a:p>
                  </a:txBody>
                  <a:tcPr/>
                </a:tc>
                <a:extLst>
                  <a:ext uri="{0D108BD9-81ED-4DB2-BD59-A6C34878D82A}">
                    <a16:rowId xmlns:a16="http://schemas.microsoft.com/office/drawing/2014/main" val="10005"/>
                  </a:ext>
                </a:extLst>
              </a:tr>
              <a:tr h="338113">
                <a:tc>
                  <a:txBody>
                    <a:bodyPr/>
                    <a:lstStyle/>
                    <a:p>
                      <a:r>
                        <a:rPr lang="en-US" sz="1600" dirty="0">
                          <a:solidFill>
                            <a:srgbClr val="000000"/>
                          </a:solidFill>
                        </a:rPr>
                        <a:t>Enabling SLAAC on a router interface</a:t>
                      </a:r>
                    </a:p>
                  </a:txBody>
                  <a:tcPr/>
                </a:tc>
                <a:extLst>
                  <a:ext uri="{0D108BD9-81ED-4DB2-BD59-A6C34878D82A}">
                    <a16:rowId xmlns:a16="http://schemas.microsoft.com/office/drawing/2014/main" val="10006"/>
                  </a:ext>
                </a:extLst>
              </a:tr>
              <a:tr h="338113">
                <a:tc>
                  <a:txBody>
                    <a:bodyPr/>
                    <a:lstStyle/>
                    <a:p>
                      <a:r>
                        <a:rPr lang="en-US" sz="1600" dirty="0">
                          <a:solidFill>
                            <a:srgbClr val="000000"/>
                          </a:solidFill>
                        </a:rPr>
                        <a:t>The router advertisement process</a:t>
                      </a:r>
                    </a:p>
                  </a:txBody>
                  <a:tcPr/>
                </a:tc>
                <a:extLst>
                  <a:ext uri="{0D108BD9-81ED-4DB2-BD59-A6C34878D82A}">
                    <a16:rowId xmlns:a16="http://schemas.microsoft.com/office/drawing/2014/main" val="10007"/>
                  </a:ext>
                </a:extLst>
              </a:tr>
              <a:tr h="338113">
                <a:tc>
                  <a:txBody>
                    <a:bodyPr/>
                    <a:lstStyle/>
                    <a:p>
                      <a:r>
                        <a:rPr lang="en-US" sz="1600" dirty="0">
                          <a:solidFill>
                            <a:srgbClr val="000000"/>
                          </a:solidFill>
                        </a:rPr>
                        <a:t>Verifying SLAAC-generated IPv6 addresses</a:t>
                      </a:r>
                    </a:p>
                  </a:txBody>
                  <a:tcPr/>
                </a:tc>
                <a:extLst>
                  <a:ext uri="{0D108BD9-81ED-4DB2-BD59-A6C34878D82A}">
                    <a16:rowId xmlns:a16="http://schemas.microsoft.com/office/drawing/2014/main" val="2875473574"/>
                  </a:ext>
                </a:extLst>
              </a:tr>
              <a:tr h="338113">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dirty="0">
                          <a:solidFill>
                            <a:srgbClr val="000000"/>
                          </a:solidFill>
                        </a:rPr>
                        <a:t>Issues that may occur while using SLAAC</a:t>
                      </a:r>
                    </a:p>
                  </a:txBody>
                  <a:tcPr/>
                </a:tc>
                <a:extLst>
                  <a:ext uri="{0D108BD9-81ED-4DB2-BD59-A6C34878D82A}">
                    <a16:rowId xmlns:a16="http://schemas.microsoft.com/office/drawing/2014/main" val="1363620125"/>
                  </a:ext>
                </a:extLst>
              </a:tr>
            </a:tbl>
          </a:graphicData>
        </a:graphic>
      </p:graphicFrame>
    </p:spTree>
    <p:extLst>
      <p:ext uri="{BB962C8B-B14F-4D97-AF65-F5344CB8AC3E}">
        <p14:creationId xmlns:p14="http://schemas.microsoft.com/office/powerpoint/2010/main" val="2333807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Topics for Chapter 1 (Cont.)</a:t>
            </a:r>
          </a:p>
        </p:txBody>
      </p:sp>
      <p:graphicFrame>
        <p:nvGraphicFramePr>
          <p:cNvPr id="2" name="Table 1"/>
          <p:cNvGraphicFramePr>
            <a:graphicFrameLocks noGrp="1"/>
          </p:cNvGraphicFramePr>
          <p:nvPr>
            <p:extLst>
              <p:ext uri="{D42A27DB-BD31-4B8C-83A1-F6EECF244321}">
                <p14:modId xmlns:p14="http://schemas.microsoft.com/office/powerpoint/2010/main" val="2977005272"/>
              </p:ext>
            </p:extLst>
          </p:nvPr>
        </p:nvGraphicFramePr>
        <p:xfrm>
          <a:off x="814387" y="960713"/>
          <a:ext cx="7394192" cy="3451990"/>
        </p:xfrm>
        <a:graphic>
          <a:graphicData uri="http://schemas.openxmlformats.org/drawingml/2006/table">
            <a:tbl>
              <a:tblPr firstRow="1" bandRow="1">
                <a:tableStyleId>{5C22544A-7EE6-4342-B048-85BDC9FD1C3A}</a:tableStyleId>
              </a:tblPr>
              <a:tblGrid>
                <a:gridCol w="7394192">
                  <a:extLst>
                    <a:ext uri="{9D8B030D-6E8A-4147-A177-3AD203B41FA5}">
                      <a16:colId xmlns:a16="http://schemas.microsoft.com/office/drawing/2014/main" val="20000"/>
                    </a:ext>
                  </a:extLst>
                </a:gridCol>
              </a:tblGrid>
              <a:tr h="345199">
                <a:tc>
                  <a:txBody>
                    <a:bodyPr/>
                    <a:lstStyle/>
                    <a:p>
                      <a:r>
                        <a:rPr lang="en-US" sz="1400" b="1" i="0" u="none" strike="noStrike" kern="1200" baseline="0" dirty="0">
                          <a:solidFill>
                            <a:schemeClr val="lt1"/>
                          </a:solidFill>
                          <a:latin typeface="+mn-lt"/>
                          <a:ea typeface="+mn-ea"/>
                          <a:cs typeface="+mn-cs"/>
                        </a:rPr>
                        <a:t>Description</a:t>
                      </a:r>
                      <a:endParaRPr lang="en-US" dirty="0"/>
                    </a:p>
                  </a:txBody>
                  <a:tcPr/>
                </a:tc>
                <a:extLst>
                  <a:ext uri="{0D108BD9-81ED-4DB2-BD59-A6C34878D82A}">
                    <a16:rowId xmlns:a16="http://schemas.microsoft.com/office/drawing/2014/main" val="10000"/>
                  </a:ext>
                </a:extLst>
              </a:tr>
              <a:tr h="345199">
                <a:tc>
                  <a:txBody>
                    <a:bodyPr/>
                    <a:lstStyle/>
                    <a:p>
                      <a:r>
                        <a:rPr lang="en-US" sz="1600" dirty="0">
                          <a:solidFill>
                            <a:srgbClr val="000000"/>
                          </a:solidFill>
                        </a:rPr>
                        <a:t>Verifying that an interface is enabled for IPv6</a:t>
                      </a:r>
                    </a:p>
                  </a:txBody>
                  <a:tcPr/>
                </a:tc>
                <a:extLst>
                  <a:ext uri="{0D108BD9-81ED-4DB2-BD59-A6C34878D82A}">
                    <a16:rowId xmlns:a16="http://schemas.microsoft.com/office/drawing/2014/main" val="10001"/>
                  </a:ext>
                </a:extLst>
              </a:tr>
              <a:tr h="345199">
                <a:tc>
                  <a:txBody>
                    <a:bodyPr/>
                    <a:lstStyle/>
                    <a:p>
                      <a:r>
                        <a:rPr lang="en-US" sz="1600" dirty="0">
                          <a:solidFill>
                            <a:srgbClr val="000000"/>
                          </a:solidFill>
                        </a:rPr>
                        <a:t>Verifying that RAs are not suppressed</a:t>
                      </a:r>
                    </a:p>
                  </a:txBody>
                  <a:tcPr/>
                </a:tc>
                <a:extLst>
                  <a:ext uri="{0D108BD9-81ED-4DB2-BD59-A6C34878D82A}">
                    <a16:rowId xmlns:a16="http://schemas.microsoft.com/office/drawing/2014/main" val="10002"/>
                  </a:ext>
                </a:extLst>
              </a:tr>
              <a:tr h="345199">
                <a:tc>
                  <a:txBody>
                    <a:bodyPr/>
                    <a:lstStyle/>
                    <a:p>
                      <a:r>
                        <a:rPr lang="en-US" sz="1600" dirty="0">
                          <a:solidFill>
                            <a:srgbClr val="000000"/>
                          </a:solidFill>
                        </a:rPr>
                        <a:t>Verifying default gateways configured on a PC</a:t>
                      </a:r>
                    </a:p>
                  </a:txBody>
                  <a:tcPr/>
                </a:tc>
                <a:extLst>
                  <a:ext uri="{0D108BD9-81ED-4DB2-BD59-A6C34878D82A}">
                    <a16:rowId xmlns:a16="http://schemas.microsoft.com/office/drawing/2014/main" val="10003"/>
                  </a:ext>
                </a:extLst>
              </a:tr>
              <a:tr h="345199">
                <a:tc>
                  <a:txBody>
                    <a:bodyPr/>
                    <a:lstStyle/>
                    <a:p>
                      <a:r>
                        <a:rPr lang="en-US" sz="1600" dirty="0">
                          <a:solidFill>
                            <a:srgbClr val="000000"/>
                          </a:solidFill>
                        </a:rPr>
                        <a:t>Sample DHCPv6 configuration on R1</a:t>
                      </a:r>
                    </a:p>
                  </a:txBody>
                  <a:tcPr/>
                </a:tc>
                <a:extLst>
                  <a:ext uri="{0D108BD9-81ED-4DB2-BD59-A6C34878D82A}">
                    <a16:rowId xmlns:a16="http://schemas.microsoft.com/office/drawing/2014/main" val="10004"/>
                  </a:ext>
                </a:extLst>
              </a:tr>
              <a:tr h="345199">
                <a:tc>
                  <a:txBody>
                    <a:bodyPr/>
                    <a:lstStyle/>
                    <a:p>
                      <a:r>
                        <a:rPr lang="en-US" sz="1600" dirty="0">
                          <a:solidFill>
                            <a:srgbClr val="000000"/>
                          </a:solidFill>
                        </a:rPr>
                        <a:t>Verifying DHCPv6 configuration on R1</a:t>
                      </a:r>
                    </a:p>
                  </a:txBody>
                  <a:tcPr/>
                </a:tc>
                <a:extLst>
                  <a:ext uri="{0D108BD9-81ED-4DB2-BD59-A6C34878D82A}">
                    <a16:rowId xmlns:a16="http://schemas.microsoft.com/office/drawing/2014/main" val="10005"/>
                  </a:ext>
                </a:extLst>
              </a:tr>
              <a:tr h="345199">
                <a:tc>
                  <a:txBody>
                    <a:bodyPr/>
                    <a:lstStyle/>
                    <a:p>
                      <a:r>
                        <a:rPr lang="en-US" sz="1600" dirty="0">
                          <a:solidFill>
                            <a:srgbClr val="000000"/>
                          </a:solidFill>
                        </a:rPr>
                        <a:t>Verifying DHCPv6 information on R1</a:t>
                      </a:r>
                    </a:p>
                  </a:txBody>
                  <a:tcPr/>
                </a:tc>
                <a:extLst>
                  <a:ext uri="{0D108BD9-81ED-4DB2-BD59-A6C34878D82A}">
                    <a16:rowId xmlns:a16="http://schemas.microsoft.com/office/drawing/2014/main" val="10006"/>
                  </a:ext>
                </a:extLst>
              </a:tr>
              <a:tr h="345199">
                <a:tc>
                  <a:txBody>
                    <a:bodyPr/>
                    <a:lstStyle/>
                    <a:p>
                      <a:r>
                        <a:rPr lang="en-US" sz="1600" dirty="0">
                          <a:solidFill>
                            <a:srgbClr val="000000"/>
                          </a:solidFill>
                        </a:rPr>
                        <a:t>Verifying stateless DHCPv6</a:t>
                      </a:r>
                    </a:p>
                  </a:txBody>
                  <a:tcPr/>
                </a:tc>
                <a:extLst>
                  <a:ext uri="{0D108BD9-81ED-4DB2-BD59-A6C34878D82A}">
                    <a16:rowId xmlns:a16="http://schemas.microsoft.com/office/drawing/2014/main" val="10007"/>
                  </a:ext>
                </a:extLst>
              </a:tr>
              <a:tr h="345199">
                <a:tc>
                  <a:txBody>
                    <a:bodyPr/>
                    <a:lstStyle/>
                    <a:p>
                      <a:r>
                        <a:rPr lang="en-US" sz="1600" dirty="0">
                          <a:solidFill>
                            <a:srgbClr val="000000"/>
                          </a:solidFill>
                        </a:rPr>
                        <a:t>The four-way negotiation process of DHCPv6</a:t>
                      </a:r>
                    </a:p>
                  </a:txBody>
                  <a:tcPr/>
                </a:tc>
                <a:extLst>
                  <a:ext uri="{0D108BD9-81ED-4DB2-BD59-A6C34878D82A}">
                    <a16:rowId xmlns:a16="http://schemas.microsoft.com/office/drawing/2014/main" val="2875473574"/>
                  </a:ext>
                </a:extLst>
              </a:tr>
              <a:tr h="345199">
                <a:tc>
                  <a:txBody>
                    <a:bodyPr/>
                    <a:lstStyle/>
                    <a:p>
                      <a:r>
                        <a:rPr lang="en-US" sz="1600" dirty="0">
                          <a:solidFill>
                            <a:srgbClr val="000000"/>
                          </a:solidFill>
                        </a:rPr>
                        <a:t>Configuring R1 as a DHCPv6 relay agent</a:t>
                      </a:r>
                    </a:p>
                  </a:txBody>
                  <a:tcPr/>
                </a:tc>
                <a:extLst>
                  <a:ext uri="{0D108BD9-81ED-4DB2-BD59-A6C34878D82A}">
                    <a16:rowId xmlns:a16="http://schemas.microsoft.com/office/drawing/2014/main" val="292207656"/>
                  </a:ext>
                </a:extLst>
              </a:tr>
            </a:tbl>
          </a:graphicData>
        </a:graphic>
      </p:graphicFrame>
    </p:spTree>
    <p:extLst>
      <p:ext uri="{BB962C8B-B14F-4D97-AF65-F5344CB8AC3E}">
        <p14:creationId xmlns:p14="http://schemas.microsoft.com/office/powerpoint/2010/main" val="41996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IPv4 Addressing</a:t>
            </a:r>
            <a:br>
              <a:rPr lang="en-US" dirty="0">
                <a:solidFill>
                  <a:schemeClr val="accent4">
                    <a:lumMod val="75000"/>
                  </a:schemeClr>
                </a:solidFill>
              </a:rPr>
            </a:br>
            <a:r>
              <a:rPr lang="en-US" sz="2400" dirty="0">
                <a:solidFill>
                  <a:schemeClr val="accent4">
                    <a:lumMod val="75000"/>
                  </a:schemeClr>
                </a:solidFill>
              </a:rPr>
              <a:t>IPv4 Addressing Issues (Cont.)</a:t>
            </a:r>
          </a:p>
        </p:txBody>
      </p:sp>
      <p:sp>
        <p:nvSpPr>
          <p:cNvPr id="5" name="TextBox 4">
            <a:extLst>
              <a:ext uri="{FF2B5EF4-FFF2-40B4-BE49-F238E27FC236}">
                <a16:creationId xmlns:a16="http://schemas.microsoft.com/office/drawing/2014/main" id="{EEC9D1C4-B9E3-489B-800E-BA01649A61D8}"/>
              </a:ext>
            </a:extLst>
          </p:cNvPr>
          <p:cNvSpPr txBox="1"/>
          <p:nvPr/>
        </p:nvSpPr>
        <p:spPr>
          <a:xfrm>
            <a:off x="78545" y="587112"/>
            <a:ext cx="8960352" cy="3970318"/>
          </a:xfrm>
          <a:prstGeom prst="rect">
            <a:avLst/>
          </a:prstGeom>
          <a:noFill/>
        </p:spPr>
        <p:txBody>
          <a:bodyPr wrap="square" rtlCol="0">
            <a:spAutoFit/>
          </a:bodyPr>
          <a:lstStyle/>
          <a:p>
            <a:pPr eaLnBrk="0" hangingPunct="0"/>
            <a:r>
              <a:rPr lang="es-ES" sz="1400" dirty="0">
                <a:solidFill>
                  <a:srgbClr val="000000"/>
                </a:solidFill>
              </a:rPr>
              <a:t>Considere lo que ocurre cuando la PC1 necesita comunicarse con un servidor web en 192.0.2.1. Ahora la PC1 necesita determinar si el servidor web está ubicado en la misma red/subred. Esto determina si la trama tiene la dirección MAC del servidor web o la dirección MAC del DG. </a:t>
            </a:r>
          </a:p>
          <a:p>
            <a:pPr eaLnBrk="0" hangingPunct="0"/>
            <a:endParaRPr lang="es-ES" sz="1400" dirty="0">
              <a:solidFill>
                <a:srgbClr val="000000"/>
              </a:solidFill>
            </a:endParaRPr>
          </a:p>
          <a:p>
            <a:pPr eaLnBrk="0" hangingPunct="0"/>
            <a:r>
              <a:rPr lang="es-ES" sz="1400" dirty="0">
                <a:solidFill>
                  <a:srgbClr val="000000"/>
                </a:solidFill>
              </a:rPr>
              <a:t>La PC1 determina su porción de red/subred comparando su dirección IP con su máscara de subred en binario:</a:t>
            </a:r>
            <a:br>
              <a:rPr lang="en-US" sz="1400" dirty="0">
                <a:solidFill>
                  <a:srgbClr val="000000"/>
                </a:solidFill>
              </a:rPr>
            </a:br>
            <a:endParaRPr lang="en-US" sz="1400" dirty="0">
              <a:solidFill>
                <a:srgbClr val="000000"/>
              </a:solidFill>
            </a:endParaRPr>
          </a:p>
          <a:p>
            <a:pPr eaLnBrk="0" hangingPunct="0"/>
            <a:r>
              <a:rPr lang="en-US" sz="1400" dirty="0">
                <a:solidFill>
                  <a:srgbClr val="000000"/>
                </a:solidFill>
                <a:latin typeface="Courier New" panose="02070309020205020404" pitchFamily="49" charset="0"/>
                <a:cs typeface="Courier New" panose="02070309020205020404" pitchFamily="49" charset="0"/>
              </a:rPr>
              <a:t>00001010.00000001.00000001.00001010 - PC1 IP address in binary</a:t>
            </a:r>
          </a:p>
          <a:p>
            <a:pPr eaLnBrk="0" hangingPunct="0"/>
            <a:r>
              <a:rPr lang="en-US" sz="1400" dirty="0">
                <a:solidFill>
                  <a:srgbClr val="000000"/>
                </a:solidFill>
                <a:latin typeface="Courier New" panose="02070309020205020404" pitchFamily="49" charset="0"/>
                <a:cs typeface="Courier New" panose="02070309020205020404" pitchFamily="49" charset="0"/>
              </a:rPr>
              <a:t>11111111.11111111.11111111.11000000 - PC1 subnet mask in binary</a:t>
            </a:r>
          </a:p>
          <a:p>
            <a:pPr eaLnBrk="0" hangingPunct="0"/>
            <a:r>
              <a:rPr lang="en-US" sz="1400" dirty="0">
                <a:solidFill>
                  <a:srgbClr val="000000"/>
                </a:solidFill>
                <a:latin typeface="Courier New" panose="02070309020205020404" pitchFamily="49" charset="0"/>
                <a:cs typeface="Courier New" panose="02070309020205020404" pitchFamily="49" charset="0"/>
              </a:rPr>
              <a:t>----------------------------------------------------</a:t>
            </a:r>
          </a:p>
          <a:p>
            <a:pPr eaLnBrk="0" hangingPunct="0"/>
            <a:r>
              <a:rPr lang="en-US" sz="1400" b="1" dirty="0">
                <a:solidFill>
                  <a:srgbClr val="000000"/>
                </a:solidFill>
                <a:latin typeface="Courier New" panose="02070309020205020404" pitchFamily="49" charset="0"/>
                <a:cs typeface="Courier New" panose="02070309020205020404" pitchFamily="49" charset="0"/>
              </a:rPr>
              <a:t>00001010.00000001.00000001.00</a:t>
            </a:r>
            <a:r>
              <a:rPr lang="en-US" sz="1400" dirty="0">
                <a:solidFill>
                  <a:srgbClr val="000000"/>
                </a:solidFill>
                <a:latin typeface="Courier New" panose="02070309020205020404" pitchFamily="49" charset="0"/>
                <a:cs typeface="Courier New" panose="02070309020205020404" pitchFamily="49" charset="0"/>
              </a:rPr>
              <a:t>       - PC1 network/subnet ID</a:t>
            </a:r>
          </a:p>
          <a:p>
            <a:pPr eaLnBrk="0" hangingPunct="0"/>
            <a:endParaRPr lang="en-US" sz="1400" dirty="0">
              <a:solidFill>
                <a:srgbClr val="000000"/>
              </a:solidFill>
            </a:endParaRPr>
          </a:p>
          <a:p>
            <a:pPr eaLnBrk="0" hangingPunct="0"/>
            <a:r>
              <a:rPr lang="es-ES" sz="1400" dirty="0">
                <a:solidFill>
                  <a:srgbClr val="000000"/>
                </a:solidFill>
              </a:rPr>
              <a:t>Ahora la PC1 compara los mismos bits binarios con los bits binarios en la dirección del servidor web</a:t>
            </a:r>
            <a:r>
              <a:rPr lang="en-US" sz="1400" dirty="0">
                <a:solidFill>
                  <a:srgbClr val="000000"/>
                </a:solidFill>
              </a:rPr>
              <a:t>:</a:t>
            </a:r>
          </a:p>
          <a:p>
            <a:pPr eaLnBrk="0" hangingPunct="0"/>
            <a:r>
              <a:rPr lang="en-US" sz="1400" dirty="0">
                <a:solidFill>
                  <a:srgbClr val="000000"/>
                </a:solidFill>
                <a:highlight>
                  <a:srgbClr val="C0C0C0"/>
                </a:highlight>
                <a:latin typeface="Courier New" panose="02070309020205020404" pitchFamily="49" charset="0"/>
                <a:cs typeface="Courier New" panose="02070309020205020404" pitchFamily="49" charset="0"/>
              </a:rPr>
              <a:t>00001010.00000001.00000001.00</a:t>
            </a:r>
            <a:r>
              <a:rPr lang="en-US" sz="1400" dirty="0">
                <a:solidFill>
                  <a:srgbClr val="000000"/>
                </a:solidFill>
                <a:latin typeface="Courier New" panose="02070309020205020404" pitchFamily="49" charset="0"/>
                <a:cs typeface="Courier New" panose="02070309020205020404" pitchFamily="49" charset="0"/>
              </a:rPr>
              <a:t>       - PC1 network/subnet ID</a:t>
            </a:r>
          </a:p>
          <a:p>
            <a:pPr eaLnBrk="0" hangingPunct="0"/>
            <a:r>
              <a:rPr lang="en-US" sz="1400" dirty="0">
                <a:solidFill>
                  <a:srgbClr val="000000"/>
                </a:solidFill>
                <a:highlight>
                  <a:srgbClr val="C0C0C0"/>
                </a:highlight>
                <a:latin typeface="Courier New" panose="02070309020205020404" pitchFamily="49" charset="0"/>
                <a:cs typeface="Courier New" panose="02070309020205020404" pitchFamily="49" charset="0"/>
              </a:rPr>
              <a:t>11000000.00000000.00000010.00</a:t>
            </a:r>
            <a:r>
              <a:rPr lang="en-US" sz="1400" dirty="0">
                <a:solidFill>
                  <a:srgbClr val="000000"/>
                </a:solidFill>
                <a:latin typeface="Courier New" panose="02070309020205020404" pitchFamily="49" charset="0"/>
                <a:cs typeface="Courier New" panose="02070309020205020404" pitchFamily="49" charset="0"/>
              </a:rPr>
              <a:t>000001 - web server IP address</a:t>
            </a:r>
          </a:p>
          <a:p>
            <a:pPr eaLnBrk="0" hangingPunct="0"/>
            <a:endParaRPr lang="en-US" sz="1400" dirty="0">
              <a:solidFill>
                <a:srgbClr val="000000"/>
              </a:solidFill>
            </a:endParaRPr>
          </a:p>
          <a:p>
            <a:pPr eaLnBrk="0" hangingPunct="0"/>
            <a:r>
              <a:rPr lang="es-ES" sz="1400" dirty="0">
                <a:solidFill>
                  <a:srgbClr val="000000"/>
                </a:solidFill>
              </a:rPr>
              <a:t>El servidor web está en una red/subred diferente porque los bits no son iguales; por lo tanto, para comunicarse con el servidor web, necesita enviar los datos a su puerta de enlace predeterminada. La PC1 crea una trama con su propia dirección MAC de origen y la dirección MAC de R1 como destino.</a:t>
            </a:r>
            <a:endParaRPr lang="en-US" sz="1400" dirty="0">
              <a:solidFill>
                <a:srgbClr val="000000"/>
              </a:solidFill>
            </a:endParaRPr>
          </a:p>
        </p:txBody>
      </p:sp>
    </p:spTree>
    <p:extLst>
      <p:ext uri="{BB962C8B-B14F-4D97-AF65-F5344CB8AC3E}">
        <p14:creationId xmlns:p14="http://schemas.microsoft.com/office/powerpoint/2010/main" val="346012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Topics for Chapter 1 (Cont.)</a:t>
            </a:r>
          </a:p>
        </p:txBody>
      </p:sp>
      <p:graphicFrame>
        <p:nvGraphicFramePr>
          <p:cNvPr id="2" name="Table 1"/>
          <p:cNvGraphicFramePr>
            <a:graphicFrameLocks noGrp="1"/>
          </p:cNvGraphicFramePr>
          <p:nvPr>
            <p:extLst>
              <p:ext uri="{D42A27DB-BD31-4B8C-83A1-F6EECF244321}">
                <p14:modId xmlns:p14="http://schemas.microsoft.com/office/powerpoint/2010/main" val="2876168050"/>
              </p:ext>
            </p:extLst>
          </p:nvPr>
        </p:nvGraphicFramePr>
        <p:xfrm>
          <a:off x="814387" y="960714"/>
          <a:ext cx="7394192" cy="3673455"/>
        </p:xfrm>
        <a:graphic>
          <a:graphicData uri="http://schemas.openxmlformats.org/drawingml/2006/table">
            <a:tbl>
              <a:tblPr firstRow="1" bandRow="1">
                <a:tableStyleId>{5C22544A-7EE6-4342-B048-85BDC9FD1C3A}</a:tableStyleId>
              </a:tblPr>
              <a:tblGrid>
                <a:gridCol w="7394192">
                  <a:extLst>
                    <a:ext uri="{9D8B030D-6E8A-4147-A177-3AD203B41FA5}">
                      <a16:colId xmlns:a16="http://schemas.microsoft.com/office/drawing/2014/main" val="20000"/>
                    </a:ext>
                  </a:extLst>
                </a:gridCol>
              </a:tblGrid>
              <a:tr h="320655">
                <a:tc>
                  <a:txBody>
                    <a:bodyPr/>
                    <a:lstStyle/>
                    <a:p>
                      <a:r>
                        <a:rPr lang="en-US" sz="1400" b="1" i="0" u="none" strike="noStrike" kern="1200" baseline="0" dirty="0">
                          <a:solidFill>
                            <a:schemeClr val="lt1"/>
                          </a:solidFill>
                          <a:latin typeface="+mn-lt"/>
                          <a:ea typeface="+mn-ea"/>
                          <a:cs typeface="+mn-cs"/>
                        </a:rPr>
                        <a:t>Description</a:t>
                      </a:r>
                      <a:endParaRPr lang="en-US" dirty="0"/>
                    </a:p>
                  </a:txBody>
                  <a:tcPr/>
                </a:tc>
                <a:extLst>
                  <a:ext uri="{0D108BD9-81ED-4DB2-BD59-A6C34878D82A}">
                    <a16:rowId xmlns:a16="http://schemas.microsoft.com/office/drawing/2014/main" val="10000"/>
                  </a:ext>
                </a:extLst>
              </a:tr>
              <a:tr h="320655">
                <a:tc>
                  <a:txBody>
                    <a:bodyPr/>
                    <a:lstStyle/>
                    <a:p>
                      <a:r>
                        <a:rPr lang="en-US" sz="1600" dirty="0">
                          <a:solidFill>
                            <a:srgbClr val="000000"/>
                          </a:solidFill>
                        </a:rPr>
                        <a:t>The routing table and Layer 3-to-Layer 2 mapping table</a:t>
                      </a:r>
                    </a:p>
                  </a:txBody>
                  <a:tcPr/>
                </a:tc>
                <a:extLst>
                  <a:ext uri="{0D108BD9-81ED-4DB2-BD59-A6C34878D82A}">
                    <a16:rowId xmlns:a16="http://schemas.microsoft.com/office/drawing/2014/main" val="10001"/>
                  </a:ext>
                </a:extLst>
              </a:tr>
              <a:tr h="320655">
                <a:tc>
                  <a:txBody>
                    <a:bodyPr/>
                    <a:lstStyle/>
                    <a:p>
                      <a:r>
                        <a:rPr lang="en-US" sz="1600" dirty="0">
                          <a:solidFill>
                            <a:srgbClr val="000000"/>
                          </a:solidFill>
                        </a:rPr>
                        <a:t>The FIB and adjacency table</a:t>
                      </a:r>
                    </a:p>
                  </a:txBody>
                  <a:tcPr/>
                </a:tc>
                <a:extLst>
                  <a:ext uri="{0D108BD9-81ED-4DB2-BD59-A6C34878D82A}">
                    <a16:rowId xmlns:a16="http://schemas.microsoft.com/office/drawing/2014/main" val="10002"/>
                  </a:ext>
                </a:extLst>
              </a:tr>
              <a:tr h="320655">
                <a:tc>
                  <a:txBody>
                    <a:bodyPr/>
                    <a:lstStyle/>
                    <a:p>
                      <a:r>
                        <a:rPr lang="en-US" sz="1600" b="1" dirty="0">
                          <a:solidFill>
                            <a:srgbClr val="000000"/>
                          </a:solidFill>
                        </a:rPr>
                        <a:t>show ip route </a:t>
                      </a:r>
                      <a:r>
                        <a:rPr lang="en-US" sz="1600" i="1" dirty="0">
                          <a:solidFill>
                            <a:srgbClr val="000000"/>
                          </a:solidFill>
                        </a:rPr>
                        <a:t>ip_address </a:t>
                      </a:r>
                      <a:r>
                        <a:rPr lang="en-US" sz="1600" dirty="0">
                          <a:solidFill>
                            <a:srgbClr val="000000"/>
                          </a:solidFill>
                        </a:rPr>
                        <a:t>command output</a:t>
                      </a:r>
                    </a:p>
                  </a:txBody>
                  <a:tcPr/>
                </a:tc>
                <a:extLst>
                  <a:ext uri="{0D108BD9-81ED-4DB2-BD59-A6C34878D82A}">
                    <a16:rowId xmlns:a16="http://schemas.microsoft.com/office/drawing/2014/main" val="10003"/>
                  </a:ext>
                </a:extLst>
              </a:tr>
              <a:tr h="320655">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solidFill>
                            <a:srgbClr val="000000"/>
                          </a:solidFill>
                        </a:rPr>
                        <a:t>show ip cef </a:t>
                      </a:r>
                      <a:r>
                        <a:rPr lang="en-US" sz="1600" i="1" dirty="0">
                          <a:solidFill>
                            <a:srgbClr val="000000"/>
                          </a:solidFill>
                        </a:rPr>
                        <a:t>ip_address </a:t>
                      </a:r>
                      <a:r>
                        <a:rPr lang="en-US" sz="1600" dirty="0">
                          <a:solidFill>
                            <a:srgbClr val="000000"/>
                          </a:solidFill>
                        </a:rPr>
                        <a:t>command output</a:t>
                      </a:r>
                    </a:p>
                  </a:txBody>
                  <a:tcPr/>
                </a:tc>
                <a:extLst>
                  <a:ext uri="{0D108BD9-81ED-4DB2-BD59-A6C34878D82A}">
                    <a16:rowId xmlns:a16="http://schemas.microsoft.com/office/drawing/2014/main" val="10004"/>
                  </a:ext>
                </a:extLst>
              </a:tr>
              <a:tr h="320655">
                <a:tc>
                  <a:txBody>
                    <a:bodyPr/>
                    <a:lstStyle/>
                    <a:p>
                      <a:r>
                        <a:rPr lang="en-US" sz="1600" b="1" dirty="0">
                          <a:solidFill>
                            <a:srgbClr val="000000"/>
                          </a:solidFill>
                        </a:rPr>
                        <a:t>show ip arp</a:t>
                      </a:r>
                      <a:r>
                        <a:rPr lang="en-US" sz="1600" i="1" dirty="0">
                          <a:solidFill>
                            <a:srgbClr val="000000"/>
                          </a:solidFill>
                        </a:rPr>
                        <a:t> </a:t>
                      </a:r>
                      <a:r>
                        <a:rPr lang="en-US" sz="1600" dirty="0">
                          <a:solidFill>
                            <a:srgbClr val="000000"/>
                          </a:solidFill>
                        </a:rPr>
                        <a:t>command output</a:t>
                      </a:r>
                    </a:p>
                  </a:txBody>
                  <a:tcPr/>
                </a:tc>
                <a:extLst>
                  <a:ext uri="{0D108BD9-81ED-4DB2-BD59-A6C34878D82A}">
                    <a16:rowId xmlns:a16="http://schemas.microsoft.com/office/drawing/2014/main" val="10005"/>
                  </a:ext>
                </a:extLst>
              </a:tr>
              <a:tr h="320655">
                <a:tc>
                  <a:txBody>
                    <a:bodyPr/>
                    <a:lstStyle/>
                    <a:p>
                      <a:r>
                        <a:rPr lang="en-US" sz="1600" dirty="0">
                          <a:solidFill>
                            <a:srgbClr val="000000"/>
                          </a:solidFill>
                        </a:rPr>
                        <a:t>Administrative distance of route sources</a:t>
                      </a:r>
                    </a:p>
                  </a:txBody>
                  <a:tcPr/>
                </a:tc>
                <a:extLst>
                  <a:ext uri="{0D108BD9-81ED-4DB2-BD59-A6C34878D82A}">
                    <a16:rowId xmlns:a16="http://schemas.microsoft.com/office/drawing/2014/main" val="10006"/>
                  </a:ext>
                </a:extLst>
              </a:tr>
              <a:tr h="320655">
                <a:tc>
                  <a:txBody>
                    <a:bodyPr/>
                    <a:lstStyle/>
                    <a:p>
                      <a:r>
                        <a:rPr lang="en-US" sz="1600" dirty="0">
                          <a:solidFill>
                            <a:srgbClr val="000000"/>
                          </a:solidFill>
                        </a:rPr>
                        <a:t>Verifying the administrative distance of a route in the routing table</a:t>
                      </a:r>
                    </a:p>
                  </a:txBody>
                  <a:tcPr/>
                </a:tc>
                <a:extLst>
                  <a:ext uri="{0D108BD9-81ED-4DB2-BD59-A6C34878D82A}">
                    <a16:rowId xmlns:a16="http://schemas.microsoft.com/office/drawing/2014/main" val="10007"/>
                  </a:ext>
                </a:extLst>
              </a:tr>
              <a:tr h="320655">
                <a:tc>
                  <a:txBody>
                    <a:bodyPr/>
                    <a:lstStyle/>
                    <a:p>
                      <a:r>
                        <a:rPr lang="en-US" sz="1600" dirty="0">
                          <a:solidFill>
                            <a:srgbClr val="000000"/>
                          </a:solidFill>
                        </a:rPr>
                        <a:t>The importance of the next-hop address in an IPv4 static route</a:t>
                      </a:r>
                    </a:p>
                  </a:txBody>
                  <a:tcPr/>
                </a:tc>
                <a:extLst>
                  <a:ext uri="{0D108BD9-81ED-4DB2-BD59-A6C34878D82A}">
                    <a16:rowId xmlns:a16="http://schemas.microsoft.com/office/drawing/2014/main" val="2875473574"/>
                  </a:ext>
                </a:extLst>
              </a:tr>
              <a:tr h="320655">
                <a:tc>
                  <a:txBody>
                    <a:bodyPr/>
                    <a:lstStyle/>
                    <a:p>
                      <a:r>
                        <a:rPr lang="en-US" sz="1600" dirty="0">
                          <a:solidFill>
                            <a:srgbClr val="000000"/>
                          </a:solidFill>
                        </a:rPr>
                        <a:t>Using an Ethernet interface in an IPv4 static route</a:t>
                      </a:r>
                    </a:p>
                  </a:txBody>
                  <a:tcPr/>
                </a:tc>
                <a:extLst>
                  <a:ext uri="{0D108BD9-81ED-4DB2-BD59-A6C34878D82A}">
                    <a16:rowId xmlns:a16="http://schemas.microsoft.com/office/drawing/2014/main" val="292207656"/>
                  </a:ext>
                </a:extLst>
              </a:tr>
              <a:tr h="320655">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dirty="0">
                          <a:solidFill>
                            <a:srgbClr val="000000"/>
                          </a:solidFill>
                        </a:rPr>
                        <a:t>Using an Ethernet interface in an IPv6 static route</a:t>
                      </a:r>
                    </a:p>
                  </a:txBody>
                  <a:tcPr/>
                </a:tc>
                <a:extLst>
                  <a:ext uri="{0D108BD9-81ED-4DB2-BD59-A6C34878D82A}">
                    <a16:rowId xmlns:a16="http://schemas.microsoft.com/office/drawing/2014/main" val="2442289462"/>
                  </a:ext>
                </a:extLst>
              </a:tr>
            </a:tbl>
          </a:graphicData>
        </a:graphic>
      </p:graphicFrame>
    </p:spTree>
    <p:extLst>
      <p:ext uri="{BB962C8B-B14F-4D97-AF65-F5344CB8AC3E}">
        <p14:creationId xmlns:p14="http://schemas.microsoft.com/office/powerpoint/2010/main" val="4024897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45959"/>
          </a:xfrm>
        </p:spPr>
        <p:txBody>
          <a:bodyPr/>
          <a:lstStyle/>
          <a:p>
            <a:r>
              <a:rPr lang="en-US" sz="1600" dirty="0"/>
              <a:t>Prepare for the Exam</a:t>
            </a:r>
            <a:br>
              <a:rPr lang="en-US" sz="2400" dirty="0"/>
            </a:br>
            <a:r>
              <a:rPr lang="en-US" sz="2400" dirty="0"/>
              <a:t>Key Terms for Chapter 1</a:t>
            </a:r>
          </a:p>
        </p:txBody>
      </p:sp>
      <p:graphicFrame>
        <p:nvGraphicFramePr>
          <p:cNvPr id="2" name="Table 1"/>
          <p:cNvGraphicFramePr>
            <a:graphicFrameLocks noGrp="1"/>
          </p:cNvGraphicFramePr>
          <p:nvPr>
            <p:extLst>
              <p:ext uri="{D42A27DB-BD31-4B8C-83A1-F6EECF244321}">
                <p14:modId xmlns:p14="http://schemas.microsoft.com/office/powerpoint/2010/main" val="983805867"/>
              </p:ext>
            </p:extLst>
          </p:nvPr>
        </p:nvGraphicFramePr>
        <p:xfrm>
          <a:off x="809297" y="1088390"/>
          <a:ext cx="7746123" cy="3402438"/>
        </p:xfrm>
        <a:graphic>
          <a:graphicData uri="http://schemas.openxmlformats.org/drawingml/2006/table">
            <a:tbl>
              <a:tblPr firstRow="1" bandRow="1">
                <a:tableStyleId>{5C22544A-7EE6-4342-B048-85BDC9FD1C3A}</a:tableStyleId>
              </a:tblPr>
              <a:tblGrid>
                <a:gridCol w="3384331">
                  <a:extLst>
                    <a:ext uri="{9D8B030D-6E8A-4147-A177-3AD203B41FA5}">
                      <a16:colId xmlns:a16="http://schemas.microsoft.com/office/drawing/2014/main" val="20000"/>
                    </a:ext>
                  </a:extLst>
                </a:gridCol>
                <a:gridCol w="4361792">
                  <a:extLst>
                    <a:ext uri="{9D8B030D-6E8A-4147-A177-3AD203B41FA5}">
                      <a16:colId xmlns:a16="http://schemas.microsoft.com/office/drawing/2014/main" val="3777475585"/>
                    </a:ext>
                  </a:extLst>
                </a:gridCol>
              </a:tblGrid>
              <a:tr h="284787">
                <a:tc>
                  <a:txBody>
                    <a:bodyPr/>
                    <a:lstStyle/>
                    <a:p>
                      <a:r>
                        <a:rPr lang="en-US" dirty="0"/>
                        <a:t>Term</a:t>
                      </a:r>
                    </a:p>
                  </a:txBody>
                  <a:tcPr/>
                </a:tc>
                <a:tc>
                  <a:txBody>
                    <a:bodyPr/>
                    <a:lstStyle/>
                    <a:p>
                      <a:endParaRPr lang="en-US" dirty="0"/>
                    </a:p>
                  </a:txBody>
                  <a:tcPr/>
                </a:tc>
                <a:extLst>
                  <a:ext uri="{0D108BD9-81ED-4DB2-BD59-A6C34878D82A}">
                    <a16:rowId xmlns:a16="http://schemas.microsoft.com/office/drawing/2014/main" val="10000"/>
                  </a:ext>
                </a:extLst>
              </a:tr>
              <a:tr h="313266">
                <a:tc>
                  <a:txBody>
                    <a:bodyPr/>
                    <a:lstStyle/>
                    <a:p>
                      <a:r>
                        <a:rPr lang="en-US" sz="1600" b="0" i="0" u="none" strike="noStrike" kern="1200" baseline="0" dirty="0">
                          <a:solidFill>
                            <a:srgbClr val="000000"/>
                          </a:solidFill>
                          <a:latin typeface="+mn-lt"/>
                          <a:ea typeface="+mn-ea"/>
                          <a:cs typeface="+mn-cs"/>
                        </a:rPr>
                        <a:t>DHCP</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EUI-64</a:t>
                      </a:r>
                      <a:endParaRPr lang="en-US" sz="1600" dirty="0">
                        <a:solidFill>
                          <a:srgbClr val="000000"/>
                        </a:solidFill>
                      </a:endParaRPr>
                    </a:p>
                  </a:txBody>
                  <a:tcPr/>
                </a:tc>
                <a:extLst>
                  <a:ext uri="{0D108BD9-81ED-4DB2-BD59-A6C34878D82A}">
                    <a16:rowId xmlns:a16="http://schemas.microsoft.com/office/drawing/2014/main" val="10001"/>
                  </a:ext>
                </a:extLst>
              </a:tr>
              <a:tr h="313266">
                <a:tc>
                  <a:txBody>
                    <a:bodyPr/>
                    <a:lstStyle/>
                    <a:p>
                      <a:r>
                        <a:rPr lang="en-US" sz="1600" b="0" i="0" u="none" strike="noStrike" kern="1200" baseline="0" dirty="0">
                          <a:solidFill>
                            <a:srgbClr val="000000"/>
                          </a:solidFill>
                          <a:latin typeface="+mn-lt"/>
                          <a:ea typeface="+mn-ea"/>
                          <a:cs typeface="+mn-cs"/>
                        </a:rPr>
                        <a:t>DORA</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stateless address autoconfiguration (SLAAC)</a:t>
                      </a:r>
                    </a:p>
                  </a:txBody>
                  <a:tcPr/>
                </a:tc>
                <a:extLst>
                  <a:ext uri="{0D108BD9-81ED-4DB2-BD59-A6C34878D82A}">
                    <a16:rowId xmlns:a16="http://schemas.microsoft.com/office/drawing/2014/main" val="10002"/>
                  </a:ext>
                </a:extLst>
              </a:tr>
              <a:tr h="313266">
                <a:tc>
                  <a:txBody>
                    <a:bodyPr/>
                    <a:lstStyle/>
                    <a:p>
                      <a:r>
                        <a:rPr lang="en-US" sz="1600" b="0" i="0" u="none" strike="noStrike" kern="1200" baseline="0" dirty="0">
                          <a:solidFill>
                            <a:srgbClr val="000000"/>
                          </a:solidFill>
                          <a:latin typeface="+mn-lt"/>
                          <a:ea typeface="+mn-ea"/>
                          <a:cs typeface="+mn-cs"/>
                        </a:rPr>
                        <a:t>DHCP DISCOVER</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stateful DHCPv6</a:t>
                      </a:r>
                      <a:endParaRPr lang="en-US" sz="1600" dirty="0">
                        <a:solidFill>
                          <a:srgbClr val="000000"/>
                        </a:solidFill>
                      </a:endParaRPr>
                    </a:p>
                  </a:txBody>
                  <a:tcPr/>
                </a:tc>
                <a:extLst>
                  <a:ext uri="{0D108BD9-81ED-4DB2-BD59-A6C34878D82A}">
                    <a16:rowId xmlns:a16="http://schemas.microsoft.com/office/drawing/2014/main" val="10003"/>
                  </a:ext>
                </a:extLst>
              </a:tr>
              <a:tr h="313266">
                <a:tc>
                  <a:txBody>
                    <a:bodyPr/>
                    <a:lstStyle/>
                    <a:p>
                      <a:r>
                        <a:rPr lang="en-US" sz="1600" b="0" i="0" u="none" strike="noStrike" kern="1200" baseline="0" dirty="0">
                          <a:solidFill>
                            <a:srgbClr val="000000"/>
                          </a:solidFill>
                          <a:latin typeface="+mn-lt"/>
                          <a:ea typeface="+mn-ea"/>
                          <a:cs typeface="+mn-cs"/>
                        </a:rPr>
                        <a:t>DHCPOFFER</a:t>
                      </a:r>
                    </a:p>
                  </a:txBody>
                  <a:tcPr/>
                </a:tc>
                <a:tc>
                  <a:txBody>
                    <a:bodyPr/>
                    <a:lstStyle/>
                    <a:p>
                      <a:r>
                        <a:rPr lang="en-US" sz="1600" b="0" i="0" u="none" strike="noStrike" kern="1200" baseline="0" dirty="0">
                          <a:solidFill>
                            <a:srgbClr val="000000"/>
                          </a:solidFill>
                          <a:latin typeface="+mn-lt"/>
                          <a:ea typeface="+mn-ea"/>
                          <a:cs typeface="+mn-cs"/>
                        </a:rPr>
                        <a:t>stateless DHCPv6</a:t>
                      </a:r>
                      <a:endParaRPr lang="en-US" sz="1600" dirty="0">
                        <a:solidFill>
                          <a:srgbClr val="000000"/>
                        </a:solidFill>
                      </a:endParaRPr>
                    </a:p>
                  </a:txBody>
                  <a:tcPr/>
                </a:tc>
                <a:extLst>
                  <a:ext uri="{0D108BD9-81ED-4DB2-BD59-A6C34878D82A}">
                    <a16:rowId xmlns:a16="http://schemas.microsoft.com/office/drawing/2014/main" val="10004"/>
                  </a:ext>
                </a:extLst>
              </a:tr>
              <a:tr h="313266">
                <a:tc>
                  <a:txBody>
                    <a:bodyPr/>
                    <a:lstStyle/>
                    <a:p>
                      <a:r>
                        <a:rPr lang="en-US" sz="1600" b="0" i="0" u="none" strike="noStrike" kern="1200" baseline="0" dirty="0">
                          <a:solidFill>
                            <a:srgbClr val="000000"/>
                          </a:solidFill>
                          <a:latin typeface="+mn-lt"/>
                          <a:ea typeface="+mn-ea"/>
                          <a:cs typeface="+mn-cs"/>
                        </a:rPr>
                        <a:t>DHCPREQUEST </a:t>
                      </a:r>
                      <a:endParaRPr lang="en-US" sz="1600" dirty="0">
                        <a:solidFill>
                          <a:srgbClr val="000000"/>
                        </a:solidFill>
                      </a:endParaRPr>
                    </a:p>
                  </a:txBody>
                  <a:tcPr/>
                </a:tc>
                <a:tc>
                  <a:txBody>
                    <a:bodyPr/>
                    <a:lstStyle/>
                    <a:p>
                      <a:r>
                        <a:rPr lang="en-US" sz="1600" dirty="0">
                          <a:solidFill>
                            <a:srgbClr val="000000"/>
                          </a:solidFill>
                        </a:rPr>
                        <a:t>router solicitation</a:t>
                      </a:r>
                    </a:p>
                  </a:txBody>
                  <a:tcPr/>
                </a:tc>
                <a:extLst>
                  <a:ext uri="{0D108BD9-81ED-4DB2-BD59-A6C34878D82A}">
                    <a16:rowId xmlns:a16="http://schemas.microsoft.com/office/drawing/2014/main" val="10005"/>
                  </a:ext>
                </a:extLst>
              </a:tr>
              <a:tr h="313266">
                <a:tc>
                  <a:txBody>
                    <a:bodyPr/>
                    <a:lstStyle/>
                    <a:p>
                      <a:r>
                        <a:rPr lang="en-US" sz="1600" b="0" i="0" u="none" strike="noStrike" kern="1200" baseline="0" dirty="0">
                          <a:solidFill>
                            <a:srgbClr val="000000"/>
                          </a:solidFill>
                          <a:latin typeface="+mn-lt"/>
                          <a:ea typeface="+mn-ea"/>
                          <a:cs typeface="+mn-cs"/>
                        </a:rPr>
                        <a:t>DHCPACK</a:t>
                      </a:r>
                      <a:endParaRPr lang="en-US" sz="1600" dirty="0">
                        <a:solidFill>
                          <a:srgbClr val="000000"/>
                        </a:solidFill>
                      </a:endParaRPr>
                    </a:p>
                  </a:txBody>
                  <a:tcPr/>
                </a:tc>
                <a:tc>
                  <a:txBody>
                    <a:bodyPr/>
                    <a:lstStyle/>
                    <a:p>
                      <a:r>
                        <a:rPr lang="en-US" sz="1600" dirty="0">
                          <a:solidFill>
                            <a:srgbClr val="000000"/>
                          </a:solidFill>
                        </a:rPr>
                        <a:t>router advertisement</a:t>
                      </a:r>
                    </a:p>
                  </a:txBody>
                  <a:tcPr/>
                </a:tc>
                <a:extLst>
                  <a:ext uri="{0D108BD9-81ED-4DB2-BD59-A6C34878D82A}">
                    <a16:rowId xmlns:a16="http://schemas.microsoft.com/office/drawing/2014/main" val="10006"/>
                  </a:ext>
                </a:extLst>
              </a:tr>
              <a:tr h="313266">
                <a:tc>
                  <a:txBody>
                    <a:bodyPr/>
                    <a:lstStyle/>
                    <a:p>
                      <a:r>
                        <a:rPr lang="en-US" sz="1600" b="0" i="0" u="none" strike="noStrike" kern="1200" baseline="0" dirty="0">
                          <a:solidFill>
                            <a:srgbClr val="000000"/>
                          </a:solidFill>
                          <a:latin typeface="+mn-lt"/>
                          <a:ea typeface="+mn-ea"/>
                          <a:cs typeface="+mn-cs"/>
                        </a:rPr>
                        <a:t>DHCP relay agent</a:t>
                      </a:r>
                      <a:endParaRPr lang="en-US" sz="1600" dirty="0">
                        <a:solidFill>
                          <a:srgbClr val="000000"/>
                        </a:solidFill>
                      </a:endParaRPr>
                    </a:p>
                  </a:txBody>
                  <a:tcPr/>
                </a:tc>
                <a:tc>
                  <a:txBody>
                    <a:bodyPr/>
                    <a:lstStyle/>
                    <a:p>
                      <a:r>
                        <a:rPr lang="en-US" sz="1600" dirty="0">
                          <a:solidFill>
                            <a:schemeClr val="tx1">
                              <a:lumMod val="50000"/>
                            </a:schemeClr>
                          </a:solidFill>
                        </a:rPr>
                        <a:t>link-local address</a:t>
                      </a:r>
                    </a:p>
                  </a:txBody>
                  <a:tcPr/>
                </a:tc>
                <a:extLst>
                  <a:ext uri="{0D108BD9-81ED-4DB2-BD59-A6C34878D82A}">
                    <a16:rowId xmlns:a16="http://schemas.microsoft.com/office/drawing/2014/main" val="10007"/>
                  </a:ext>
                </a:extLst>
              </a:tr>
              <a:tr h="375339">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rgbClr val="000000"/>
                          </a:solidFill>
                          <a:latin typeface="+mn-lt"/>
                          <a:ea typeface="+mn-ea"/>
                          <a:cs typeface="+mn-cs"/>
                        </a:rPr>
                        <a:t>APIPA</a:t>
                      </a:r>
                      <a:endParaRPr lang="en-US" sz="1600" dirty="0">
                        <a:solidFill>
                          <a:srgbClr val="000000"/>
                        </a:solidFill>
                      </a:endParaRPr>
                    </a:p>
                  </a:txBody>
                  <a:tcPr/>
                </a:tc>
                <a:tc>
                  <a:txBody>
                    <a:bodyPr/>
                    <a:lstStyle/>
                    <a:p>
                      <a:r>
                        <a:rPr lang="en-US" sz="1600" dirty="0">
                          <a:solidFill>
                            <a:schemeClr val="tx1">
                              <a:lumMod val="50000"/>
                            </a:schemeClr>
                          </a:solidFill>
                        </a:rPr>
                        <a:t>global unicast address</a:t>
                      </a:r>
                    </a:p>
                  </a:txBody>
                  <a:tcPr/>
                </a:tc>
                <a:extLst>
                  <a:ext uri="{0D108BD9-81ED-4DB2-BD59-A6C34878D82A}">
                    <a16:rowId xmlns:a16="http://schemas.microsoft.com/office/drawing/2014/main" val="3426779729"/>
                  </a:ext>
                </a:extLst>
              </a:tr>
              <a:tr h="375339">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rgbClr val="000000"/>
                          </a:solidFill>
                          <a:latin typeface="+mn-lt"/>
                          <a:ea typeface="+mn-ea"/>
                          <a:cs typeface="+mn-cs"/>
                        </a:rPr>
                        <a:t>Neighbor Discovery</a:t>
                      </a:r>
                      <a:endParaRPr lang="en-US" sz="1600" dirty="0">
                        <a:solidFill>
                          <a:srgbClr val="000000"/>
                        </a:solidFill>
                      </a:endParaRPr>
                    </a:p>
                  </a:txBody>
                  <a:tcPr/>
                </a:tc>
                <a:tc>
                  <a:txBody>
                    <a:bodyPr/>
                    <a:lstStyle/>
                    <a:p>
                      <a:r>
                        <a:rPr lang="en-US" sz="1600" dirty="0">
                          <a:solidFill>
                            <a:schemeClr val="tx1">
                              <a:lumMod val="50000"/>
                            </a:schemeClr>
                          </a:solidFill>
                        </a:rPr>
                        <a:t>SOLICIT message</a:t>
                      </a:r>
                    </a:p>
                  </a:txBody>
                  <a:tcPr/>
                </a:tc>
                <a:extLst>
                  <a:ext uri="{0D108BD9-81ED-4DB2-BD59-A6C34878D82A}">
                    <a16:rowId xmlns:a16="http://schemas.microsoft.com/office/drawing/2014/main" val="512690345"/>
                  </a:ext>
                </a:extLst>
              </a:tr>
            </a:tbl>
          </a:graphicData>
        </a:graphic>
      </p:graphicFrame>
    </p:spTree>
    <p:extLst>
      <p:ext uri="{BB962C8B-B14F-4D97-AF65-F5344CB8AC3E}">
        <p14:creationId xmlns:p14="http://schemas.microsoft.com/office/powerpoint/2010/main" val="260191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45959"/>
          </a:xfrm>
        </p:spPr>
        <p:txBody>
          <a:bodyPr/>
          <a:lstStyle/>
          <a:p>
            <a:r>
              <a:rPr lang="en-US" sz="1600" dirty="0"/>
              <a:t>Prepare for the Exam</a:t>
            </a:r>
            <a:br>
              <a:rPr lang="en-US" sz="2400" dirty="0"/>
            </a:br>
            <a:r>
              <a:rPr lang="en-US" sz="2400" dirty="0"/>
              <a:t>Key Terms for Chapter 1 (Cont.)</a:t>
            </a:r>
          </a:p>
        </p:txBody>
      </p:sp>
      <p:graphicFrame>
        <p:nvGraphicFramePr>
          <p:cNvPr id="2" name="Table 1"/>
          <p:cNvGraphicFramePr>
            <a:graphicFrameLocks noGrp="1"/>
          </p:cNvGraphicFramePr>
          <p:nvPr>
            <p:extLst>
              <p:ext uri="{D42A27DB-BD31-4B8C-83A1-F6EECF244321}">
                <p14:modId xmlns:p14="http://schemas.microsoft.com/office/powerpoint/2010/main" val="1594160293"/>
              </p:ext>
            </p:extLst>
          </p:nvPr>
        </p:nvGraphicFramePr>
        <p:xfrm>
          <a:off x="809297" y="1088390"/>
          <a:ext cx="7746123" cy="3402438"/>
        </p:xfrm>
        <a:graphic>
          <a:graphicData uri="http://schemas.openxmlformats.org/drawingml/2006/table">
            <a:tbl>
              <a:tblPr firstRow="1" bandRow="1">
                <a:tableStyleId>{5C22544A-7EE6-4342-B048-85BDC9FD1C3A}</a:tableStyleId>
              </a:tblPr>
              <a:tblGrid>
                <a:gridCol w="3384331">
                  <a:extLst>
                    <a:ext uri="{9D8B030D-6E8A-4147-A177-3AD203B41FA5}">
                      <a16:colId xmlns:a16="http://schemas.microsoft.com/office/drawing/2014/main" val="20000"/>
                    </a:ext>
                  </a:extLst>
                </a:gridCol>
                <a:gridCol w="4361792">
                  <a:extLst>
                    <a:ext uri="{9D8B030D-6E8A-4147-A177-3AD203B41FA5}">
                      <a16:colId xmlns:a16="http://schemas.microsoft.com/office/drawing/2014/main" val="3777475585"/>
                    </a:ext>
                  </a:extLst>
                </a:gridCol>
              </a:tblGrid>
              <a:tr h="284787">
                <a:tc>
                  <a:txBody>
                    <a:bodyPr/>
                    <a:lstStyle/>
                    <a:p>
                      <a:r>
                        <a:rPr lang="en-US" dirty="0"/>
                        <a:t>Term</a:t>
                      </a:r>
                    </a:p>
                  </a:txBody>
                  <a:tcPr/>
                </a:tc>
                <a:tc>
                  <a:txBody>
                    <a:bodyPr/>
                    <a:lstStyle/>
                    <a:p>
                      <a:endParaRPr lang="en-US" dirty="0"/>
                    </a:p>
                  </a:txBody>
                  <a:tcPr/>
                </a:tc>
                <a:extLst>
                  <a:ext uri="{0D108BD9-81ED-4DB2-BD59-A6C34878D82A}">
                    <a16:rowId xmlns:a16="http://schemas.microsoft.com/office/drawing/2014/main" val="10000"/>
                  </a:ext>
                </a:extLst>
              </a:tr>
              <a:tr h="313266">
                <a:tc>
                  <a:txBody>
                    <a:bodyPr/>
                    <a:lstStyle/>
                    <a:p>
                      <a:r>
                        <a:rPr lang="en-US" sz="1600" b="0" i="0" u="none" strike="noStrike" kern="1200" baseline="0" dirty="0">
                          <a:solidFill>
                            <a:srgbClr val="000000"/>
                          </a:solidFill>
                          <a:latin typeface="+mn-lt"/>
                          <a:ea typeface="+mn-ea"/>
                          <a:cs typeface="+mn-cs"/>
                        </a:rPr>
                        <a:t>ADVERTISE message</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CEF</a:t>
                      </a:r>
                      <a:endParaRPr lang="en-US" sz="1600" dirty="0">
                        <a:solidFill>
                          <a:srgbClr val="000000"/>
                        </a:solidFill>
                      </a:endParaRPr>
                    </a:p>
                  </a:txBody>
                  <a:tcPr/>
                </a:tc>
                <a:extLst>
                  <a:ext uri="{0D108BD9-81ED-4DB2-BD59-A6C34878D82A}">
                    <a16:rowId xmlns:a16="http://schemas.microsoft.com/office/drawing/2014/main" val="10001"/>
                  </a:ext>
                </a:extLst>
              </a:tr>
              <a:tr h="313266">
                <a:tc>
                  <a:txBody>
                    <a:bodyPr/>
                    <a:lstStyle/>
                    <a:p>
                      <a:r>
                        <a:rPr lang="en-US" sz="1600" b="0" i="0" u="none" strike="noStrike" kern="1200" baseline="0" dirty="0">
                          <a:solidFill>
                            <a:srgbClr val="000000"/>
                          </a:solidFill>
                          <a:latin typeface="+mn-lt"/>
                          <a:ea typeface="+mn-ea"/>
                          <a:cs typeface="+mn-cs"/>
                        </a:rPr>
                        <a:t>REQUEST message</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FIB</a:t>
                      </a:r>
                    </a:p>
                  </a:txBody>
                  <a:tcPr/>
                </a:tc>
                <a:extLst>
                  <a:ext uri="{0D108BD9-81ED-4DB2-BD59-A6C34878D82A}">
                    <a16:rowId xmlns:a16="http://schemas.microsoft.com/office/drawing/2014/main" val="10002"/>
                  </a:ext>
                </a:extLst>
              </a:tr>
              <a:tr h="313266">
                <a:tc>
                  <a:txBody>
                    <a:bodyPr/>
                    <a:lstStyle/>
                    <a:p>
                      <a:r>
                        <a:rPr lang="en-US" sz="1600" b="0" i="0" u="none" strike="noStrike" kern="1200" baseline="0" dirty="0">
                          <a:solidFill>
                            <a:srgbClr val="000000"/>
                          </a:solidFill>
                          <a:latin typeface="+mn-lt"/>
                          <a:ea typeface="+mn-ea"/>
                          <a:cs typeface="+mn-cs"/>
                        </a:rPr>
                        <a:t>REPLY message</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adjacency table</a:t>
                      </a:r>
                      <a:endParaRPr lang="en-US" sz="1600" dirty="0">
                        <a:solidFill>
                          <a:srgbClr val="000000"/>
                        </a:solidFill>
                      </a:endParaRPr>
                    </a:p>
                  </a:txBody>
                  <a:tcPr/>
                </a:tc>
                <a:extLst>
                  <a:ext uri="{0D108BD9-81ED-4DB2-BD59-A6C34878D82A}">
                    <a16:rowId xmlns:a16="http://schemas.microsoft.com/office/drawing/2014/main" val="10003"/>
                  </a:ext>
                </a:extLst>
              </a:tr>
              <a:tr h="313266">
                <a:tc>
                  <a:txBody>
                    <a:bodyPr/>
                    <a:lstStyle/>
                    <a:p>
                      <a:r>
                        <a:rPr lang="en-US" sz="1600" b="0" i="0" u="none" strike="noStrike" kern="1200" baseline="0" dirty="0">
                          <a:solidFill>
                            <a:srgbClr val="000000"/>
                          </a:solidFill>
                          <a:latin typeface="+mn-lt"/>
                          <a:ea typeface="+mn-ea"/>
                          <a:cs typeface="+mn-cs"/>
                        </a:rPr>
                        <a:t>DHCPv6 relay agent</a:t>
                      </a:r>
                    </a:p>
                  </a:txBody>
                  <a:tcPr/>
                </a:tc>
                <a:tc>
                  <a:txBody>
                    <a:bodyPr/>
                    <a:lstStyle/>
                    <a:p>
                      <a:r>
                        <a:rPr lang="en-US" sz="1600" b="0" i="0" u="none" strike="noStrike" kern="1200" baseline="0" dirty="0">
                          <a:solidFill>
                            <a:srgbClr val="000000"/>
                          </a:solidFill>
                          <a:latin typeface="+mn-lt"/>
                          <a:ea typeface="+mn-ea"/>
                          <a:cs typeface="+mn-cs"/>
                        </a:rPr>
                        <a:t>control plane</a:t>
                      </a:r>
                      <a:endParaRPr lang="en-US" sz="1600" dirty="0">
                        <a:solidFill>
                          <a:srgbClr val="000000"/>
                        </a:solidFill>
                      </a:endParaRPr>
                    </a:p>
                  </a:txBody>
                  <a:tcPr/>
                </a:tc>
                <a:extLst>
                  <a:ext uri="{0D108BD9-81ED-4DB2-BD59-A6C34878D82A}">
                    <a16:rowId xmlns:a16="http://schemas.microsoft.com/office/drawing/2014/main" val="10004"/>
                  </a:ext>
                </a:extLst>
              </a:tr>
              <a:tr h="313266">
                <a:tc>
                  <a:txBody>
                    <a:bodyPr/>
                    <a:lstStyle/>
                    <a:p>
                      <a:r>
                        <a:rPr lang="en-US" sz="1600" b="0" i="0" u="none" strike="noStrike" kern="1200" baseline="0" dirty="0">
                          <a:solidFill>
                            <a:srgbClr val="000000"/>
                          </a:solidFill>
                          <a:latin typeface="+mn-lt"/>
                          <a:ea typeface="+mn-ea"/>
                          <a:cs typeface="+mn-cs"/>
                        </a:rPr>
                        <a:t>Packet forwarding</a:t>
                      </a:r>
                      <a:endParaRPr lang="en-US" sz="1600" dirty="0">
                        <a:solidFill>
                          <a:srgbClr val="000000"/>
                        </a:solidFill>
                      </a:endParaRPr>
                    </a:p>
                  </a:txBody>
                  <a:tcPr/>
                </a:tc>
                <a:tc>
                  <a:txBody>
                    <a:bodyPr/>
                    <a:lstStyle/>
                    <a:p>
                      <a:r>
                        <a:rPr lang="en-US" sz="1600" dirty="0">
                          <a:solidFill>
                            <a:srgbClr val="000000"/>
                          </a:solidFill>
                        </a:rPr>
                        <a:t>data plane</a:t>
                      </a:r>
                    </a:p>
                  </a:txBody>
                  <a:tcPr/>
                </a:tc>
                <a:extLst>
                  <a:ext uri="{0D108BD9-81ED-4DB2-BD59-A6C34878D82A}">
                    <a16:rowId xmlns:a16="http://schemas.microsoft.com/office/drawing/2014/main" val="10005"/>
                  </a:ext>
                </a:extLst>
              </a:tr>
              <a:tr h="313266">
                <a:tc>
                  <a:txBody>
                    <a:bodyPr/>
                    <a:lstStyle/>
                    <a:p>
                      <a:r>
                        <a:rPr lang="en-US" sz="1600" b="0" i="0" u="none" strike="noStrike" kern="1200" baseline="0" dirty="0">
                          <a:solidFill>
                            <a:srgbClr val="000000"/>
                          </a:solidFill>
                          <a:latin typeface="+mn-lt"/>
                          <a:ea typeface="+mn-ea"/>
                          <a:cs typeface="+mn-cs"/>
                        </a:rPr>
                        <a:t>ARP</a:t>
                      </a:r>
                      <a:endParaRPr lang="en-US" sz="1600" dirty="0">
                        <a:solidFill>
                          <a:srgbClr val="000000"/>
                        </a:solidFill>
                      </a:endParaRPr>
                    </a:p>
                  </a:txBody>
                  <a:tcPr/>
                </a:tc>
                <a:tc>
                  <a:txBody>
                    <a:bodyPr/>
                    <a:lstStyle/>
                    <a:p>
                      <a:r>
                        <a:rPr lang="en-US" sz="1600" dirty="0">
                          <a:solidFill>
                            <a:srgbClr val="000000"/>
                          </a:solidFill>
                        </a:rPr>
                        <a:t>administrative distance</a:t>
                      </a:r>
                    </a:p>
                  </a:txBody>
                  <a:tcPr/>
                </a:tc>
                <a:extLst>
                  <a:ext uri="{0D108BD9-81ED-4DB2-BD59-A6C34878D82A}">
                    <a16:rowId xmlns:a16="http://schemas.microsoft.com/office/drawing/2014/main" val="10006"/>
                  </a:ext>
                </a:extLst>
              </a:tr>
              <a:tr h="313266">
                <a:tc>
                  <a:txBody>
                    <a:bodyPr/>
                    <a:lstStyle/>
                    <a:p>
                      <a:r>
                        <a:rPr lang="en-US" sz="1600" b="0" i="0" u="none" strike="noStrike" kern="1200" baseline="0" dirty="0">
                          <a:solidFill>
                            <a:srgbClr val="000000"/>
                          </a:solidFill>
                          <a:latin typeface="+mn-lt"/>
                          <a:ea typeface="+mn-ea"/>
                          <a:cs typeface="+mn-cs"/>
                        </a:rPr>
                        <a:t>TTL</a:t>
                      </a:r>
                      <a:endParaRPr lang="en-US" sz="1600" dirty="0">
                        <a:solidFill>
                          <a:srgbClr val="000000"/>
                        </a:solidFill>
                      </a:endParaRPr>
                    </a:p>
                  </a:txBody>
                  <a:tcPr/>
                </a:tc>
                <a:tc>
                  <a:txBody>
                    <a:bodyPr/>
                    <a:lstStyle/>
                    <a:p>
                      <a:r>
                        <a:rPr lang="en-US" sz="1600" dirty="0">
                          <a:solidFill>
                            <a:schemeClr val="tx1">
                              <a:lumMod val="50000"/>
                            </a:schemeClr>
                          </a:solidFill>
                        </a:rPr>
                        <a:t>static route</a:t>
                      </a:r>
                    </a:p>
                  </a:txBody>
                  <a:tcPr/>
                </a:tc>
                <a:extLst>
                  <a:ext uri="{0D108BD9-81ED-4DB2-BD59-A6C34878D82A}">
                    <a16:rowId xmlns:a16="http://schemas.microsoft.com/office/drawing/2014/main" val="10007"/>
                  </a:ext>
                </a:extLst>
              </a:tr>
              <a:tr h="375339">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rgbClr val="000000"/>
                          </a:solidFill>
                          <a:latin typeface="+mn-lt"/>
                          <a:ea typeface="+mn-ea"/>
                          <a:cs typeface="+mn-cs"/>
                        </a:rPr>
                        <a:t>routing table</a:t>
                      </a:r>
                      <a:endParaRPr lang="en-US" sz="1600" dirty="0">
                        <a:solidFill>
                          <a:srgbClr val="000000"/>
                        </a:solidFill>
                      </a:endParaRPr>
                    </a:p>
                  </a:txBody>
                  <a:tcPr/>
                </a:tc>
                <a:tc>
                  <a:txBody>
                    <a:bodyPr/>
                    <a:lstStyle/>
                    <a:p>
                      <a:r>
                        <a:rPr lang="en-US" sz="1600" dirty="0">
                          <a:solidFill>
                            <a:schemeClr val="tx1">
                              <a:lumMod val="50000"/>
                            </a:schemeClr>
                          </a:solidFill>
                        </a:rPr>
                        <a:t>proxy ARP</a:t>
                      </a:r>
                    </a:p>
                  </a:txBody>
                  <a:tcPr/>
                </a:tc>
                <a:extLst>
                  <a:ext uri="{0D108BD9-81ED-4DB2-BD59-A6C34878D82A}">
                    <a16:rowId xmlns:a16="http://schemas.microsoft.com/office/drawing/2014/main" val="3426779729"/>
                  </a:ext>
                </a:extLst>
              </a:tr>
              <a:tr h="375339">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rgbClr val="000000"/>
                          </a:solidFill>
                          <a:latin typeface="+mn-lt"/>
                          <a:ea typeface="+mn-ea"/>
                          <a:cs typeface="+mn-cs"/>
                        </a:rPr>
                        <a:t>ARP cache</a:t>
                      </a:r>
                      <a:endParaRPr lang="en-US" sz="1600" dirty="0">
                        <a:solidFill>
                          <a:srgbClr val="000000"/>
                        </a:solidFill>
                      </a:endParaRPr>
                    </a:p>
                  </a:txBody>
                  <a:tcPr/>
                </a:tc>
                <a:tc>
                  <a:txBody>
                    <a:bodyPr/>
                    <a:lstStyle/>
                    <a:p>
                      <a:endParaRPr lang="en-US" sz="1600" dirty="0">
                        <a:solidFill>
                          <a:schemeClr val="tx1">
                            <a:lumMod val="50000"/>
                          </a:schemeClr>
                        </a:solidFill>
                      </a:endParaRPr>
                    </a:p>
                  </a:txBody>
                  <a:tcPr/>
                </a:tc>
                <a:extLst>
                  <a:ext uri="{0D108BD9-81ED-4DB2-BD59-A6C34878D82A}">
                    <a16:rowId xmlns:a16="http://schemas.microsoft.com/office/drawing/2014/main" val="512690345"/>
                  </a:ext>
                </a:extLst>
              </a:tr>
            </a:tbl>
          </a:graphicData>
        </a:graphic>
      </p:graphicFrame>
    </p:spTree>
    <p:extLst>
      <p:ext uri="{BB962C8B-B14F-4D97-AF65-F5344CB8AC3E}">
        <p14:creationId xmlns:p14="http://schemas.microsoft.com/office/powerpoint/2010/main" val="4100528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Command Reference for Chapter 1</a:t>
            </a:r>
          </a:p>
        </p:txBody>
      </p:sp>
      <p:graphicFrame>
        <p:nvGraphicFramePr>
          <p:cNvPr id="2" name="Table 1"/>
          <p:cNvGraphicFramePr>
            <a:graphicFrameLocks noGrp="1"/>
          </p:cNvGraphicFramePr>
          <p:nvPr>
            <p:extLst>
              <p:ext uri="{D42A27DB-BD31-4B8C-83A1-F6EECF244321}">
                <p14:modId xmlns:p14="http://schemas.microsoft.com/office/powerpoint/2010/main" val="1758318149"/>
              </p:ext>
            </p:extLst>
          </p:nvPr>
        </p:nvGraphicFramePr>
        <p:xfrm>
          <a:off x="269630" y="836611"/>
          <a:ext cx="8604739" cy="3822798"/>
        </p:xfrm>
        <a:graphic>
          <a:graphicData uri="http://schemas.openxmlformats.org/drawingml/2006/table">
            <a:tbl>
              <a:tblPr firstRow="1" bandRow="1">
                <a:tableStyleId>{5C22544A-7EE6-4342-B048-85BDC9FD1C3A}</a:tableStyleId>
              </a:tblPr>
              <a:tblGrid>
                <a:gridCol w="4282705">
                  <a:extLst>
                    <a:ext uri="{9D8B030D-6E8A-4147-A177-3AD203B41FA5}">
                      <a16:colId xmlns:a16="http://schemas.microsoft.com/office/drawing/2014/main" val="20000"/>
                    </a:ext>
                  </a:extLst>
                </a:gridCol>
                <a:gridCol w="4322034">
                  <a:extLst>
                    <a:ext uri="{9D8B030D-6E8A-4147-A177-3AD203B41FA5}">
                      <a16:colId xmlns:a16="http://schemas.microsoft.com/office/drawing/2014/main" val="20001"/>
                    </a:ext>
                  </a:extLst>
                </a:gridCol>
              </a:tblGrid>
              <a:tr h="378558">
                <a:tc>
                  <a:txBody>
                    <a:bodyPr/>
                    <a:lstStyle/>
                    <a:p>
                      <a:r>
                        <a:rPr lang="en-US" dirty="0"/>
                        <a:t>Task</a:t>
                      </a:r>
                    </a:p>
                  </a:txBody>
                  <a:tcPr/>
                </a:tc>
                <a:tc>
                  <a:txBody>
                    <a:bodyPr/>
                    <a:lstStyle/>
                    <a:p>
                      <a:r>
                        <a:rPr lang="en-US" sz="1400" b="1" i="0" u="none" strike="noStrike" kern="1200" baseline="0" dirty="0">
                          <a:solidFill>
                            <a:schemeClr val="lt1"/>
                          </a:solidFill>
                          <a:latin typeface="+mn-lt"/>
                          <a:ea typeface="+mn-ea"/>
                          <a:cs typeface="+mn-cs"/>
                        </a:rPr>
                        <a:t>Command Syntax</a:t>
                      </a:r>
                      <a:endParaRPr lang="en-US" dirty="0"/>
                    </a:p>
                  </a:txBody>
                  <a:tcPr/>
                </a:tc>
                <a:extLst>
                  <a:ext uri="{0D108BD9-81ED-4DB2-BD59-A6C34878D82A}">
                    <a16:rowId xmlns:a16="http://schemas.microsoft.com/office/drawing/2014/main" val="10000"/>
                  </a:ext>
                </a:extLst>
              </a:tr>
              <a:tr h="370840">
                <a:tc>
                  <a:txBody>
                    <a:bodyPr/>
                    <a:lstStyle/>
                    <a:p>
                      <a:r>
                        <a:rPr lang="en-US" sz="1400" dirty="0">
                          <a:solidFill>
                            <a:srgbClr val="000000"/>
                          </a:solidFill>
                        </a:rPr>
                        <a:t>Display the IP address, subnet mask, and default gateway of a Windows PC</a:t>
                      </a:r>
                    </a:p>
                  </a:txBody>
                  <a:tcPr/>
                </a:tc>
                <a:tc>
                  <a:txBody>
                    <a:bodyPr/>
                    <a:lstStyle/>
                    <a:p>
                      <a:r>
                        <a:rPr lang="en-US" sz="1400" b="1" dirty="0">
                          <a:solidFill>
                            <a:srgbClr val="000000"/>
                          </a:solidFill>
                        </a:rPr>
                        <a:t>ipconfig</a:t>
                      </a:r>
                    </a:p>
                  </a:txBody>
                  <a:tcPr/>
                </a:tc>
                <a:extLst>
                  <a:ext uri="{0D108BD9-81ED-4DB2-BD59-A6C34878D82A}">
                    <a16:rowId xmlns:a16="http://schemas.microsoft.com/office/drawing/2014/main" val="10001"/>
                  </a:ext>
                </a:extLst>
              </a:tr>
              <a:tr h="370840">
                <a:tc>
                  <a:txBody>
                    <a:bodyPr/>
                    <a:lstStyle/>
                    <a:p>
                      <a:r>
                        <a:rPr lang="en-US" sz="1400" dirty="0">
                          <a:solidFill>
                            <a:srgbClr val="000000"/>
                          </a:solidFill>
                        </a:rPr>
                        <a:t>Display the IP address, subnet mask, and default gateway of a Windows PC, in addition to DNS servers, domain name, MAC address and whether autoconfiguration is enabled</a:t>
                      </a:r>
                    </a:p>
                  </a:txBody>
                  <a:tcPr/>
                </a:tc>
                <a:tc>
                  <a:txBody>
                    <a:bodyPr/>
                    <a:lstStyle/>
                    <a:p>
                      <a:r>
                        <a:rPr lang="en-US" sz="1400" b="1" dirty="0">
                          <a:solidFill>
                            <a:srgbClr val="000000"/>
                          </a:solidFill>
                        </a:rPr>
                        <a:t>ipconfig /all</a:t>
                      </a:r>
                    </a:p>
                  </a:txBody>
                  <a:tcPr/>
                </a:tc>
                <a:extLst>
                  <a:ext uri="{0D108BD9-81ED-4DB2-BD59-A6C34878D82A}">
                    <a16:rowId xmlns:a16="http://schemas.microsoft.com/office/drawing/2014/main" val="10002"/>
                  </a:ext>
                </a:extLst>
              </a:tr>
              <a:tr h="370840">
                <a:tc>
                  <a:txBody>
                    <a:bodyPr/>
                    <a:lstStyle/>
                    <a:p>
                      <a:r>
                        <a:rPr lang="en-US" sz="1400" dirty="0">
                          <a:solidFill>
                            <a:srgbClr val="000000"/>
                          </a:solidFill>
                        </a:rPr>
                        <a:t>Display various IP-related parameters for a router interface, including the IP address and subnet mask</a:t>
                      </a:r>
                    </a:p>
                  </a:txBody>
                  <a:tcPr/>
                </a:tc>
                <a:tc>
                  <a:txBody>
                    <a:bodyPr/>
                    <a:lstStyle/>
                    <a:p>
                      <a:r>
                        <a:rPr lang="en-US" sz="1400" b="1" i="0" dirty="0">
                          <a:solidFill>
                            <a:srgbClr val="000000"/>
                          </a:solidFill>
                        </a:rPr>
                        <a:t>show ip interface </a:t>
                      </a:r>
                      <a:r>
                        <a:rPr lang="en-US" sz="1400" b="0" i="1" dirty="0">
                          <a:solidFill>
                            <a:srgbClr val="000000"/>
                          </a:solidFill>
                        </a:rPr>
                        <a:t>interface_type interface_number</a:t>
                      </a:r>
                    </a:p>
                  </a:txBody>
                  <a:tcPr/>
                </a:tc>
                <a:extLst>
                  <a:ext uri="{0D108BD9-81ED-4DB2-BD59-A6C34878D82A}">
                    <a16:rowId xmlns:a16="http://schemas.microsoft.com/office/drawing/2014/main" val="10003"/>
                  </a:ext>
                </a:extLst>
              </a:tr>
              <a:tr h="370840">
                <a:tc>
                  <a:txBody>
                    <a:bodyPr/>
                    <a:lstStyle/>
                    <a:p>
                      <a:r>
                        <a:rPr lang="en-US" sz="1400" dirty="0">
                          <a:solidFill>
                            <a:srgbClr val="000000"/>
                          </a:solidFill>
                        </a:rPr>
                        <a:t>Identify any IP address conflicts a router configured as a DHCP server identifies, along with the method the router used to identify the conflicts (this is, via ping or gratuitous ARP)</a:t>
                      </a:r>
                    </a:p>
                  </a:txBody>
                  <a:tcPr/>
                </a:tc>
                <a:tc>
                  <a:txBody>
                    <a:bodyPr/>
                    <a:lstStyle/>
                    <a:p>
                      <a:r>
                        <a:rPr lang="en-US" sz="1400" b="1" i="0" dirty="0">
                          <a:solidFill>
                            <a:srgbClr val="000000"/>
                          </a:solidFill>
                        </a:rPr>
                        <a:t>show ip dhcp conflict</a:t>
                      </a:r>
                      <a:endParaRPr lang="en-US" sz="1400" i="0" dirty="0">
                        <a:solidFill>
                          <a:srgbClr val="000000"/>
                        </a:solidFill>
                      </a:endParaRPr>
                    </a:p>
                  </a:txBody>
                  <a:tcPr/>
                </a:tc>
                <a:extLst>
                  <a:ext uri="{0D108BD9-81ED-4DB2-BD59-A6C34878D82A}">
                    <a16:rowId xmlns:a16="http://schemas.microsoft.com/office/drawing/2014/main" val="10004"/>
                  </a:ext>
                </a:extLst>
              </a:tr>
              <a:tr h="370840">
                <a:tc>
                  <a:txBody>
                    <a:bodyPr/>
                    <a:lstStyle/>
                    <a:p>
                      <a:r>
                        <a:rPr lang="en-US" sz="1400" dirty="0">
                          <a:solidFill>
                            <a:srgbClr val="000000"/>
                          </a:solidFill>
                        </a:rPr>
                        <a:t>Display IP addresses that an IOS DHCP server assigns, their MAC addresses and lease expirations</a:t>
                      </a:r>
                    </a:p>
                  </a:txBody>
                  <a:tcPr/>
                </a:tc>
                <a:tc>
                  <a:txBody>
                    <a:bodyPr/>
                    <a:lstStyle/>
                    <a:p>
                      <a:r>
                        <a:rPr lang="en-US" sz="1400" b="1" i="0" dirty="0">
                          <a:solidFill>
                            <a:srgbClr val="000000"/>
                          </a:solidFill>
                        </a:rPr>
                        <a:t>show ip dhcp binding</a:t>
                      </a:r>
                      <a:endParaRPr lang="en-US" sz="1400" i="0" dirty="0">
                        <a:solidFill>
                          <a:srgbClr val="000000"/>
                        </a:solidFill>
                      </a:endParaRPr>
                    </a:p>
                    <a:p>
                      <a:endParaRPr lang="en-US" sz="1400" b="0" dirty="0">
                        <a:solidFill>
                          <a:srgbClr val="000000"/>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25728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Command Reference for Chapter 1 (Cont.)</a:t>
            </a:r>
          </a:p>
        </p:txBody>
      </p:sp>
      <p:graphicFrame>
        <p:nvGraphicFramePr>
          <p:cNvPr id="2" name="Table 1"/>
          <p:cNvGraphicFramePr>
            <a:graphicFrameLocks noGrp="1"/>
          </p:cNvGraphicFramePr>
          <p:nvPr>
            <p:extLst>
              <p:ext uri="{D42A27DB-BD31-4B8C-83A1-F6EECF244321}">
                <p14:modId xmlns:p14="http://schemas.microsoft.com/office/powerpoint/2010/main" val="1578040281"/>
              </p:ext>
            </p:extLst>
          </p:nvPr>
        </p:nvGraphicFramePr>
        <p:xfrm>
          <a:off x="269630" y="836611"/>
          <a:ext cx="8604739" cy="3797398"/>
        </p:xfrm>
        <a:graphic>
          <a:graphicData uri="http://schemas.openxmlformats.org/drawingml/2006/table">
            <a:tbl>
              <a:tblPr firstRow="1" bandRow="1">
                <a:tableStyleId>{5C22544A-7EE6-4342-B048-85BDC9FD1C3A}</a:tableStyleId>
              </a:tblPr>
              <a:tblGrid>
                <a:gridCol w="5059454">
                  <a:extLst>
                    <a:ext uri="{9D8B030D-6E8A-4147-A177-3AD203B41FA5}">
                      <a16:colId xmlns:a16="http://schemas.microsoft.com/office/drawing/2014/main" val="20000"/>
                    </a:ext>
                  </a:extLst>
                </a:gridCol>
                <a:gridCol w="3545285">
                  <a:extLst>
                    <a:ext uri="{9D8B030D-6E8A-4147-A177-3AD203B41FA5}">
                      <a16:colId xmlns:a16="http://schemas.microsoft.com/office/drawing/2014/main" val="20001"/>
                    </a:ext>
                  </a:extLst>
                </a:gridCol>
              </a:tblGrid>
              <a:tr h="378558">
                <a:tc>
                  <a:txBody>
                    <a:bodyPr/>
                    <a:lstStyle/>
                    <a:p>
                      <a:r>
                        <a:rPr lang="en-US" dirty="0"/>
                        <a:t>Task</a:t>
                      </a:r>
                    </a:p>
                  </a:txBody>
                  <a:tcPr/>
                </a:tc>
                <a:tc>
                  <a:txBody>
                    <a:bodyPr/>
                    <a:lstStyle/>
                    <a:p>
                      <a:r>
                        <a:rPr lang="en-US" sz="1400" b="1" i="0" u="none" strike="noStrike" kern="1200" baseline="0" dirty="0">
                          <a:solidFill>
                            <a:schemeClr val="lt1"/>
                          </a:solidFill>
                          <a:latin typeface="+mn-lt"/>
                          <a:ea typeface="+mn-ea"/>
                          <a:cs typeface="+mn-cs"/>
                        </a:rPr>
                        <a:t>Command Syntax</a:t>
                      </a:r>
                      <a:endParaRPr lang="en-US" dirty="0"/>
                    </a:p>
                  </a:txBody>
                  <a:tcPr/>
                </a:tc>
                <a:extLst>
                  <a:ext uri="{0D108BD9-81ED-4DB2-BD59-A6C34878D82A}">
                    <a16:rowId xmlns:a16="http://schemas.microsoft.com/office/drawing/2014/main" val="10000"/>
                  </a:ext>
                </a:extLst>
              </a:tr>
              <a:tr h="370840">
                <a:tc>
                  <a:txBody>
                    <a:bodyPr/>
                    <a:lstStyle/>
                    <a:p>
                      <a:r>
                        <a:rPr lang="en-US" sz="1400" dirty="0">
                          <a:solidFill>
                            <a:srgbClr val="000000"/>
                          </a:solidFill>
                        </a:rPr>
                        <a:t>Determine whether IPv6 is enabled on an interface, display the multicast groups the router interface is a member of, display the global and link-local unicast addresses associated with an interface, indicate whether EUI-64 was used or stateless autoconfiguration was used to obtain the IPv6 address for the interface, display whether RAs are suppressed for the interface, and display how devices connected to the same link as the interface will obtain an IPv6 address and how they will obtain other options </a:t>
                      </a:r>
                    </a:p>
                  </a:txBody>
                  <a:tcPr/>
                </a:tc>
                <a:tc>
                  <a:txBody>
                    <a:bodyPr/>
                    <a:lstStyle/>
                    <a:p>
                      <a:r>
                        <a:rPr lang="en-US" sz="1400" b="1" i="0" dirty="0">
                          <a:solidFill>
                            <a:srgbClr val="000000"/>
                          </a:solidFill>
                        </a:rPr>
                        <a:t>show ipv6 interface </a:t>
                      </a:r>
                      <a:r>
                        <a:rPr lang="en-US" sz="1400" b="0" i="1" dirty="0">
                          <a:solidFill>
                            <a:srgbClr val="000000"/>
                          </a:solidFill>
                        </a:rPr>
                        <a:t>interface_type interface_number</a:t>
                      </a:r>
                    </a:p>
                  </a:txBody>
                  <a:tcPr/>
                </a:tc>
                <a:extLst>
                  <a:ext uri="{0D108BD9-81ED-4DB2-BD59-A6C34878D82A}">
                    <a16:rowId xmlns:a16="http://schemas.microsoft.com/office/drawing/2014/main" val="10001"/>
                  </a:ext>
                </a:extLst>
              </a:tr>
              <a:tr h="370840">
                <a:tc>
                  <a:txBody>
                    <a:bodyPr/>
                    <a:lstStyle/>
                    <a:p>
                      <a:r>
                        <a:rPr lang="en-US" sz="1400" dirty="0">
                          <a:solidFill>
                            <a:srgbClr val="000000"/>
                          </a:solidFill>
                        </a:rPr>
                        <a:t>Display the IPv6 addresses that are being used by each of the DHCPv6 clients</a:t>
                      </a:r>
                    </a:p>
                  </a:txBody>
                  <a:tcPr/>
                </a:tc>
                <a:tc>
                  <a:txBody>
                    <a:bodyPr/>
                    <a:lstStyle/>
                    <a:p>
                      <a:r>
                        <a:rPr lang="en-US" sz="1400" b="1" dirty="0">
                          <a:solidFill>
                            <a:srgbClr val="000000"/>
                          </a:solidFill>
                        </a:rPr>
                        <a:t>show ipv6 dhcp binding</a:t>
                      </a:r>
                    </a:p>
                  </a:txBody>
                  <a:tcPr/>
                </a:tc>
                <a:extLst>
                  <a:ext uri="{0D108BD9-81ED-4DB2-BD59-A6C34878D82A}">
                    <a16:rowId xmlns:a16="http://schemas.microsoft.com/office/drawing/2014/main" val="10002"/>
                  </a:ext>
                </a:extLst>
              </a:tr>
              <a:tr h="370840">
                <a:tc>
                  <a:txBody>
                    <a:bodyPr/>
                    <a:lstStyle/>
                    <a:p>
                      <a:r>
                        <a:rPr lang="en-US" sz="1400" dirty="0">
                          <a:solidFill>
                            <a:srgbClr val="000000"/>
                          </a:solidFill>
                        </a:rPr>
                        <a:t>Display which DHCPv6 pool is assigned to which interface on the router</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b="1" dirty="0">
                          <a:solidFill>
                            <a:srgbClr val="000000"/>
                          </a:solidFill>
                        </a:rPr>
                        <a:t>show ipv6 dhcp interface</a:t>
                      </a:r>
                    </a:p>
                    <a:p>
                      <a:endParaRPr lang="en-US" sz="1400" b="0" i="1" dirty="0">
                        <a:solidFill>
                          <a:srgbClr val="000000"/>
                        </a:solidFill>
                      </a:endParaRPr>
                    </a:p>
                  </a:txBody>
                  <a:tcPr/>
                </a:tc>
                <a:extLst>
                  <a:ext uri="{0D108BD9-81ED-4DB2-BD59-A6C34878D82A}">
                    <a16:rowId xmlns:a16="http://schemas.microsoft.com/office/drawing/2014/main" val="10003"/>
                  </a:ext>
                </a:extLst>
              </a:tr>
              <a:tr h="370840">
                <a:tc>
                  <a:txBody>
                    <a:bodyPr/>
                    <a:lstStyle/>
                    <a:p>
                      <a:r>
                        <a:rPr lang="en-US" sz="1400" dirty="0">
                          <a:solidFill>
                            <a:srgbClr val="000000"/>
                          </a:solidFill>
                        </a:rPr>
                        <a:t>Display the configured DHCPv6 pools on the router</a:t>
                      </a:r>
                    </a:p>
                  </a:txBody>
                  <a:tcPr/>
                </a:tc>
                <a:tc>
                  <a:txBody>
                    <a:bodyPr/>
                    <a:lstStyle/>
                    <a:p>
                      <a:r>
                        <a:rPr lang="en-US" sz="1400" b="1" i="0" dirty="0">
                          <a:solidFill>
                            <a:srgbClr val="000000"/>
                          </a:solidFill>
                        </a:rPr>
                        <a:t>show ipv6 dhcp pool</a:t>
                      </a:r>
                      <a:endParaRPr lang="en-US" sz="1400" i="0" dirty="0">
                        <a:solidFill>
                          <a:srgbClr val="000000"/>
                        </a:solidFill>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25344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Command Reference for Chapter 1 (Cont.)</a:t>
            </a:r>
          </a:p>
        </p:txBody>
      </p:sp>
      <p:graphicFrame>
        <p:nvGraphicFramePr>
          <p:cNvPr id="2" name="Table 1"/>
          <p:cNvGraphicFramePr>
            <a:graphicFrameLocks noGrp="1"/>
          </p:cNvGraphicFramePr>
          <p:nvPr>
            <p:extLst>
              <p:ext uri="{D42A27DB-BD31-4B8C-83A1-F6EECF244321}">
                <p14:modId xmlns:p14="http://schemas.microsoft.com/office/powerpoint/2010/main" val="3401009735"/>
              </p:ext>
            </p:extLst>
          </p:nvPr>
        </p:nvGraphicFramePr>
        <p:xfrm>
          <a:off x="269630" y="836611"/>
          <a:ext cx="8604739" cy="3954878"/>
        </p:xfrm>
        <a:graphic>
          <a:graphicData uri="http://schemas.openxmlformats.org/drawingml/2006/table">
            <a:tbl>
              <a:tblPr firstRow="1" bandRow="1">
                <a:tableStyleId>{5C22544A-7EE6-4342-B048-85BDC9FD1C3A}</a:tableStyleId>
              </a:tblPr>
              <a:tblGrid>
                <a:gridCol w="5059454">
                  <a:extLst>
                    <a:ext uri="{9D8B030D-6E8A-4147-A177-3AD203B41FA5}">
                      <a16:colId xmlns:a16="http://schemas.microsoft.com/office/drawing/2014/main" val="20000"/>
                    </a:ext>
                  </a:extLst>
                </a:gridCol>
                <a:gridCol w="3545285">
                  <a:extLst>
                    <a:ext uri="{9D8B030D-6E8A-4147-A177-3AD203B41FA5}">
                      <a16:colId xmlns:a16="http://schemas.microsoft.com/office/drawing/2014/main" val="20001"/>
                    </a:ext>
                  </a:extLst>
                </a:gridCol>
              </a:tblGrid>
              <a:tr h="378558">
                <a:tc>
                  <a:txBody>
                    <a:bodyPr/>
                    <a:lstStyle/>
                    <a:p>
                      <a:r>
                        <a:rPr lang="en-US" dirty="0"/>
                        <a:t>Task</a:t>
                      </a:r>
                    </a:p>
                  </a:txBody>
                  <a:tcPr/>
                </a:tc>
                <a:tc>
                  <a:txBody>
                    <a:bodyPr/>
                    <a:lstStyle/>
                    <a:p>
                      <a:r>
                        <a:rPr lang="en-US" sz="1400" b="1" i="0" u="none" strike="noStrike" kern="1200" baseline="0" dirty="0">
                          <a:solidFill>
                            <a:schemeClr val="lt1"/>
                          </a:solidFill>
                          <a:latin typeface="+mn-lt"/>
                          <a:ea typeface="+mn-ea"/>
                          <a:cs typeface="+mn-cs"/>
                        </a:rPr>
                        <a:t>Command Syntax</a:t>
                      </a:r>
                      <a:endParaRPr lang="en-US" dirty="0"/>
                    </a:p>
                  </a:txBody>
                  <a:tcPr/>
                </a:tc>
                <a:extLst>
                  <a:ext uri="{0D108BD9-81ED-4DB2-BD59-A6C34878D82A}">
                    <a16:rowId xmlns:a16="http://schemas.microsoft.com/office/drawing/2014/main" val="10000"/>
                  </a:ext>
                </a:extLst>
              </a:tr>
              <a:tr h="370840">
                <a:tc>
                  <a:txBody>
                    <a:bodyPr/>
                    <a:lstStyle/>
                    <a:p>
                      <a:r>
                        <a:rPr lang="en-US" sz="1400" dirty="0">
                          <a:solidFill>
                            <a:srgbClr val="000000"/>
                          </a:solidFill>
                        </a:rPr>
                        <a:t>Display a router’s best route to the specified IP address</a:t>
                      </a:r>
                    </a:p>
                  </a:txBody>
                  <a:tcPr/>
                </a:tc>
                <a:tc>
                  <a:txBody>
                    <a:bodyPr/>
                    <a:lstStyle/>
                    <a:p>
                      <a:r>
                        <a:rPr lang="en-US" sz="1400" b="1" i="0" dirty="0">
                          <a:solidFill>
                            <a:srgbClr val="000000"/>
                          </a:solidFill>
                        </a:rPr>
                        <a:t>show ip route </a:t>
                      </a:r>
                      <a:r>
                        <a:rPr lang="en-US" sz="1400" b="0" i="1" dirty="0">
                          <a:solidFill>
                            <a:srgbClr val="000000"/>
                          </a:solidFill>
                        </a:rPr>
                        <a:t>ip_address</a:t>
                      </a:r>
                    </a:p>
                  </a:txBody>
                  <a:tcPr/>
                </a:tc>
                <a:extLst>
                  <a:ext uri="{0D108BD9-81ED-4DB2-BD59-A6C34878D82A}">
                    <a16:rowId xmlns:a16="http://schemas.microsoft.com/office/drawing/2014/main" val="10001"/>
                  </a:ext>
                </a:extLst>
              </a:tr>
              <a:tr h="370840">
                <a:tc>
                  <a:txBody>
                    <a:bodyPr/>
                    <a:lstStyle/>
                    <a:p>
                      <a:r>
                        <a:rPr lang="en-US" sz="1400" dirty="0">
                          <a:solidFill>
                            <a:srgbClr val="000000"/>
                          </a:solidFill>
                        </a:rPr>
                        <a:t>Display only the static routes in a router’s routing table</a:t>
                      </a:r>
                    </a:p>
                  </a:txBody>
                  <a:tcPr/>
                </a:tc>
                <a:tc>
                  <a:txBody>
                    <a:bodyPr/>
                    <a:lstStyle/>
                    <a:p>
                      <a:r>
                        <a:rPr lang="en-US" sz="1400" b="1" dirty="0">
                          <a:solidFill>
                            <a:srgbClr val="000000"/>
                          </a:solidFill>
                        </a:rPr>
                        <a:t>show ip route static</a:t>
                      </a:r>
                    </a:p>
                  </a:txBody>
                  <a:tcPr/>
                </a:tc>
                <a:extLst>
                  <a:ext uri="{0D108BD9-81ED-4DB2-BD59-A6C34878D82A}">
                    <a16:rowId xmlns:a16="http://schemas.microsoft.com/office/drawing/2014/main" val="10002"/>
                  </a:ext>
                </a:extLst>
              </a:tr>
              <a:tr h="370840">
                <a:tc>
                  <a:txBody>
                    <a:bodyPr/>
                    <a:lstStyle/>
                    <a:p>
                      <a:r>
                        <a:rPr lang="en-US" sz="1400" dirty="0">
                          <a:solidFill>
                            <a:srgbClr val="000000"/>
                          </a:solidFill>
                        </a:rPr>
                        <a:t>Display a router’s best route to the specified network if the specified route (with a matching subnet mask length) is found in the router’s IP routing table</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b="1" i="0" dirty="0">
                          <a:solidFill>
                            <a:srgbClr val="000000"/>
                          </a:solidFill>
                        </a:rPr>
                        <a:t>show ip route </a:t>
                      </a:r>
                      <a:r>
                        <a:rPr lang="en-US" sz="1400" b="0" i="1" dirty="0">
                          <a:solidFill>
                            <a:srgbClr val="000000"/>
                          </a:solidFill>
                        </a:rPr>
                        <a:t>ip_address subnet_mask</a:t>
                      </a:r>
                      <a:endParaRPr lang="en-US" sz="1400" b="1" dirty="0">
                        <a:solidFill>
                          <a:srgbClr val="000000"/>
                        </a:solidFill>
                      </a:endParaRPr>
                    </a:p>
                    <a:p>
                      <a:endParaRPr lang="en-US" sz="1400" b="0" i="1" dirty="0">
                        <a:solidFill>
                          <a:srgbClr val="000000"/>
                        </a:solidFill>
                      </a:endParaRPr>
                    </a:p>
                  </a:txBody>
                  <a:tcPr/>
                </a:tc>
                <a:extLst>
                  <a:ext uri="{0D108BD9-81ED-4DB2-BD59-A6C34878D82A}">
                    <a16:rowId xmlns:a16="http://schemas.microsoft.com/office/drawing/2014/main" val="10003"/>
                  </a:ext>
                </a:extLst>
              </a:tr>
              <a:tr h="370840">
                <a:tc>
                  <a:txBody>
                    <a:bodyPr/>
                    <a:lstStyle/>
                    <a:p>
                      <a:r>
                        <a:rPr lang="en-US" sz="1400" dirty="0">
                          <a:solidFill>
                            <a:srgbClr val="000000"/>
                          </a:solidFill>
                        </a:rPr>
                        <a:t>Display all routes in a router’s IP routing table that are encompassed by the specified network address and subnet mask (This command is often useful when troubleshooting route summarization issues)</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b="1" i="0" dirty="0">
                          <a:solidFill>
                            <a:srgbClr val="000000"/>
                          </a:solidFill>
                        </a:rPr>
                        <a:t>show ip route </a:t>
                      </a:r>
                      <a:r>
                        <a:rPr lang="en-US" sz="1400" b="0" i="1" dirty="0">
                          <a:solidFill>
                            <a:srgbClr val="000000"/>
                          </a:solidFill>
                        </a:rPr>
                        <a:t>ip_address subnet_mask </a:t>
                      </a:r>
                      <a:r>
                        <a:rPr lang="en-US" sz="1400" b="1" i="0" dirty="0">
                          <a:solidFill>
                            <a:srgbClr val="000000"/>
                          </a:solidFill>
                        </a:rPr>
                        <a:t>longer-prefixes</a:t>
                      </a:r>
                    </a:p>
                  </a:txBody>
                  <a:tcPr/>
                </a:tc>
                <a:extLst>
                  <a:ext uri="{0D108BD9-81ED-4DB2-BD59-A6C34878D82A}">
                    <a16:rowId xmlns:a16="http://schemas.microsoft.com/office/drawing/2014/main" val="10004"/>
                  </a:ext>
                </a:extLst>
              </a:tr>
              <a:tr h="370840">
                <a:tc>
                  <a:txBody>
                    <a:bodyPr/>
                    <a:lstStyle/>
                    <a:p>
                      <a:r>
                        <a:rPr lang="en-US" sz="1400" dirty="0">
                          <a:solidFill>
                            <a:srgbClr val="000000"/>
                          </a:solidFill>
                        </a:rPr>
                        <a:t>Display information (for example, next-hop IP address and egress interface) required to forward a packet, similar to the output of the </a:t>
                      </a:r>
                      <a:r>
                        <a:rPr lang="en-US" sz="1400" b="1" dirty="0">
                          <a:solidFill>
                            <a:srgbClr val="000000"/>
                          </a:solidFill>
                        </a:rPr>
                        <a:t>show ip route </a:t>
                      </a:r>
                      <a:r>
                        <a:rPr lang="en-US" sz="1400" i="1" dirty="0">
                          <a:solidFill>
                            <a:srgbClr val="000000"/>
                          </a:solidFill>
                        </a:rPr>
                        <a:t>ip_address </a:t>
                      </a:r>
                      <a:r>
                        <a:rPr lang="en-US" sz="1400" dirty="0">
                          <a:solidFill>
                            <a:srgbClr val="000000"/>
                          </a:solidFill>
                        </a:rPr>
                        <a:t>command. (The output of this command comes from CEF. Therefore, routing protocol information is not present in the output.</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b="1" i="0" dirty="0">
                          <a:solidFill>
                            <a:srgbClr val="000000"/>
                          </a:solidFill>
                        </a:rPr>
                        <a:t>show ip cef </a:t>
                      </a:r>
                      <a:r>
                        <a:rPr lang="en-US" sz="1400" b="0" i="1" dirty="0">
                          <a:solidFill>
                            <a:srgbClr val="000000"/>
                          </a:solidFill>
                        </a:rPr>
                        <a:t>ip_address</a:t>
                      </a:r>
                    </a:p>
                  </a:txBody>
                  <a:tcPr/>
                </a:tc>
                <a:extLst>
                  <a:ext uri="{0D108BD9-81ED-4DB2-BD59-A6C34878D82A}">
                    <a16:rowId xmlns:a16="http://schemas.microsoft.com/office/drawing/2014/main" val="3153794205"/>
                  </a:ext>
                </a:extLst>
              </a:tr>
            </a:tbl>
          </a:graphicData>
        </a:graphic>
      </p:graphicFrame>
    </p:spTree>
    <p:extLst>
      <p:ext uri="{BB962C8B-B14F-4D97-AF65-F5344CB8AC3E}">
        <p14:creationId xmlns:p14="http://schemas.microsoft.com/office/powerpoint/2010/main" val="1028187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Command Reference for Chapter 1 (Cont.)</a:t>
            </a:r>
          </a:p>
        </p:txBody>
      </p:sp>
      <p:graphicFrame>
        <p:nvGraphicFramePr>
          <p:cNvPr id="2" name="Table 1"/>
          <p:cNvGraphicFramePr>
            <a:graphicFrameLocks noGrp="1"/>
          </p:cNvGraphicFramePr>
          <p:nvPr>
            <p:extLst>
              <p:ext uri="{D42A27DB-BD31-4B8C-83A1-F6EECF244321}">
                <p14:modId xmlns:p14="http://schemas.microsoft.com/office/powerpoint/2010/main" val="1853039118"/>
              </p:ext>
            </p:extLst>
          </p:nvPr>
        </p:nvGraphicFramePr>
        <p:xfrm>
          <a:off x="269630" y="836611"/>
          <a:ext cx="8604739" cy="4036158"/>
        </p:xfrm>
        <a:graphic>
          <a:graphicData uri="http://schemas.openxmlformats.org/drawingml/2006/table">
            <a:tbl>
              <a:tblPr firstRow="1" bandRow="1">
                <a:tableStyleId>{5C22544A-7EE6-4342-B048-85BDC9FD1C3A}</a:tableStyleId>
              </a:tblPr>
              <a:tblGrid>
                <a:gridCol w="5275764">
                  <a:extLst>
                    <a:ext uri="{9D8B030D-6E8A-4147-A177-3AD203B41FA5}">
                      <a16:colId xmlns:a16="http://schemas.microsoft.com/office/drawing/2014/main" val="20000"/>
                    </a:ext>
                  </a:extLst>
                </a:gridCol>
                <a:gridCol w="3328975">
                  <a:extLst>
                    <a:ext uri="{9D8B030D-6E8A-4147-A177-3AD203B41FA5}">
                      <a16:colId xmlns:a16="http://schemas.microsoft.com/office/drawing/2014/main" val="20001"/>
                    </a:ext>
                  </a:extLst>
                </a:gridCol>
              </a:tblGrid>
              <a:tr h="378558">
                <a:tc>
                  <a:txBody>
                    <a:bodyPr/>
                    <a:lstStyle/>
                    <a:p>
                      <a:r>
                        <a:rPr lang="en-US" dirty="0"/>
                        <a:t>Task</a:t>
                      </a:r>
                    </a:p>
                  </a:txBody>
                  <a:tcPr/>
                </a:tc>
                <a:tc>
                  <a:txBody>
                    <a:bodyPr/>
                    <a:lstStyle/>
                    <a:p>
                      <a:r>
                        <a:rPr lang="en-US" sz="1400" b="1" i="0" u="none" strike="noStrike" kern="1200" baseline="0" dirty="0">
                          <a:solidFill>
                            <a:schemeClr val="lt1"/>
                          </a:solidFill>
                          <a:latin typeface="+mn-lt"/>
                          <a:ea typeface="+mn-ea"/>
                          <a:cs typeface="+mn-cs"/>
                        </a:rPr>
                        <a:t>Command Syntax</a:t>
                      </a:r>
                      <a:endParaRPr lang="en-US" dirty="0"/>
                    </a:p>
                  </a:txBody>
                  <a:tcPr/>
                </a:tc>
                <a:extLst>
                  <a:ext uri="{0D108BD9-81ED-4DB2-BD59-A6C34878D82A}">
                    <a16:rowId xmlns:a16="http://schemas.microsoft.com/office/drawing/2014/main" val="10000"/>
                  </a:ext>
                </a:extLst>
              </a:tr>
              <a:tr h="370840">
                <a:tc>
                  <a:txBody>
                    <a:bodyPr/>
                    <a:lstStyle/>
                    <a:p>
                      <a:r>
                        <a:rPr lang="en-US" sz="1400" dirty="0">
                          <a:solidFill>
                            <a:srgbClr val="000000"/>
                          </a:solidFill>
                        </a:rPr>
                        <a:t>Display information from a router’s FIB showing the information needed to route a packet to the specified network with the specified subnet mask</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b="1" i="0" dirty="0">
                          <a:solidFill>
                            <a:srgbClr val="000000"/>
                          </a:solidFill>
                        </a:rPr>
                        <a:t>show ip cef </a:t>
                      </a:r>
                      <a:r>
                        <a:rPr lang="en-US" sz="1400" b="0" i="1" dirty="0">
                          <a:solidFill>
                            <a:srgbClr val="000000"/>
                          </a:solidFill>
                        </a:rPr>
                        <a:t>ip_address subnet_mask</a:t>
                      </a:r>
                    </a:p>
                  </a:txBody>
                  <a:tcPr/>
                </a:tc>
                <a:extLst>
                  <a:ext uri="{0D108BD9-81ED-4DB2-BD59-A6C34878D82A}">
                    <a16:rowId xmlns:a16="http://schemas.microsoft.com/office/drawing/2014/main" val="10001"/>
                  </a:ext>
                </a:extLst>
              </a:tr>
              <a:tr h="370840">
                <a:tc>
                  <a:txBody>
                    <a:bodyPr/>
                    <a:lstStyle/>
                    <a:p>
                      <a:r>
                        <a:rPr lang="en-US" sz="1400" dirty="0">
                          <a:solidFill>
                            <a:srgbClr val="000000"/>
                          </a:solidFill>
                        </a:rPr>
                        <a:t>Display the adjacency that will be used to forward a packet from the specified source IP address to the specified destination IP address (This command is useful if the router is load balancing across multiple adjacencies, and you want to see which adjacency will be used for a certain combination of source and destination IP addresses.)</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b="1" i="0" dirty="0">
                          <a:solidFill>
                            <a:srgbClr val="000000"/>
                          </a:solidFill>
                        </a:rPr>
                        <a:t>show ip cef exact-route </a:t>
                      </a:r>
                      <a:r>
                        <a:rPr lang="en-US" sz="1400" b="0" i="1" dirty="0">
                          <a:solidFill>
                            <a:srgbClr val="000000"/>
                          </a:solidFill>
                        </a:rPr>
                        <a:t>source_address destination_address</a:t>
                      </a:r>
                    </a:p>
                  </a:txBody>
                  <a:tcPr/>
                </a:tc>
                <a:extLst>
                  <a:ext uri="{0D108BD9-81ED-4DB2-BD59-A6C34878D82A}">
                    <a16:rowId xmlns:a16="http://schemas.microsoft.com/office/drawing/2014/main" val="10002"/>
                  </a:ext>
                </a:extLst>
              </a:tr>
              <a:tr h="370840">
                <a:tc>
                  <a:txBody>
                    <a:bodyPr/>
                    <a:lstStyle/>
                    <a:p>
                      <a:r>
                        <a:rPr lang="en-US" sz="1400" dirty="0">
                          <a:solidFill>
                            <a:srgbClr val="000000"/>
                          </a:solidFill>
                        </a:rPr>
                        <a:t>Display the static IPv6 routes configured on a device</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b="1" i="0" dirty="0">
                          <a:solidFill>
                            <a:srgbClr val="000000"/>
                          </a:solidFill>
                        </a:rPr>
                        <a:t>show ipv6 route static</a:t>
                      </a:r>
                      <a:endParaRPr lang="en-US" sz="1400" b="1" dirty="0">
                        <a:solidFill>
                          <a:srgbClr val="000000"/>
                        </a:solidFill>
                      </a:endParaRPr>
                    </a:p>
                    <a:p>
                      <a:endParaRPr lang="en-US" sz="1400" b="0" i="1" dirty="0">
                        <a:solidFill>
                          <a:srgbClr val="000000"/>
                        </a:solidFill>
                      </a:endParaRPr>
                    </a:p>
                  </a:txBody>
                  <a:tcPr/>
                </a:tc>
                <a:extLst>
                  <a:ext uri="{0D108BD9-81ED-4DB2-BD59-A6C34878D82A}">
                    <a16:rowId xmlns:a16="http://schemas.microsoft.com/office/drawing/2014/main" val="10003"/>
                  </a:ext>
                </a:extLst>
              </a:tr>
              <a:tr h="370840">
                <a:tc>
                  <a:txBody>
                    <a:bodyPr/>
                    <a:lstStyle/>
                    <a:p>
                      <a:r>
                        <a:rPr lang="en-US" sz="1400" dirty="0">
                          <a:solidFill>
                            <a:srgbClr val="000000"/>
                          </a:solidFill>
                        </a:rPr>
                        <a:t>Display the Layer 3 IPv6 address-to-Layer 2 MAC address mappings</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b="1" i="0" dirty="0">
                          <a:solidFill>
                            <a:srgbClr val="000000"/>
                          </a:solidFill>
                        </a:rPr>
                        <a:t>show ipv6 neighbors</a:t>
                      </a:r>
                    </a:p>
                  </a:txBody>
                  <a:tcPr/>
                </a:tc>
                <a:extLst>
                  <a:ext uri="{0D108BD9-81ED-4DB2-BD59-A6C34878D82A}">
                    <a16:rowId xmlns:a16="http://schemas.microsoft.com/office/drawing/2014/main" val="10004"/>
                  </a:ext>
                </a:extLst>
              </a:tr>
              <a:tr h="370840">
                <a:tc>
                  <a:txBody>
                    <a:bodyPr/>
                    <a:lstStyle/>
                    <a:p>
                      <a:r>
                        <a:rPr lang="en-US" sz="1400" dirty="0">
                          <a:solidFill>
                            <a:srgbClr val="000000"/>
                          </a:solidFill>
                        </a:rPr>
                        <a:t>Display the router’s ARP cache, containing IPv4 address-to-MAC address mappings</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b="1" i="0" dirty="0">
                          <a:solidFill>
                            <a:srgbClr val="000000"/>
                          </a:solidFill>
                        </a:rPr>
                        <a:t>show ip arp</a:t>
                      </a:r>
                      <a:endParaRPr lang="en-US" sz="1400" b="0" i="1" dirty="0">
                        <a:solidFill>
                          <a:srgbClr val="000000"/>
                        </a:solidFill>
                      </a:endParaRPr>
                    </a:p>
                  </a:txBody>
                  <a:tcPr/>
                </a:tc>
                <a:extLst>
                  <a:ext uri="{0D108BD9-81ED-4DB2-BD59-A6C34878D82A}">
                    <a16:rowId xmlns:a16="http://schemas.microsoft.com/office/drawing/2014/main" val="3153794205"/>
                  </a:ext>
                </a:extLst>
              </a:tr>
            </a:tbl>
          </a:graphicData>
        </a:graphic>
      </p:graphicFrame>
    </p:spTree>
    <p:extLst>
      <p:ext uri="{BB962C8B-B14F-4D97-AF65-F5344CB8AC3E}">
        <p14:creationId xmlns:p14="http://schemas.microsoft.com/office/powerpoint/2010/main" val="159862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99479016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IPv4 Addressing</a:t>
            </a:r>
            <a:br>
              <a:rPr lang="en-US" dirty="0">
                <a:solidFill>
                  <a:schemeClr val="accent4">
                    <a:lumMod val="75000"/>
                  </a:schemeClr>
                </a:solidFill>
              </a:rPr>
            </a:br>
            <a:r>
              <a:rPr lang="en-US" sz="2400" dirty="0">
                <a:solidFill>
                  <a:schemeClr val="accent4">
                    <a:lumMod val="75000"/>
                  </a:schemeClr>
                </a:solidFill>
              </a:rPr>
              <a:t>IPv4 Addressing Issues (Cont.)</a:t>
            </a:r>
          </a:p>
        </p:txBody>
      </p:sp>
      <p:sp>
        <p:nvSpPr>
          <p:cNvPr id="5" name="TextBox 4">
            <a:extLst>
              <a:ext uri="{FF2B5EF4-FFF2-40B4-BE49-F238E27FC236}">
                <a16:creationId xmlns:a16="http://schemas.microsoft.com/office/drawing/2014/main" id="{EEC9D1C4-B9E3-489B-800E-BA01649A61D8}"/>
              </a:ext>
            </a:extLst>
          </p:cNvPr>
          <p:cNvSpPr txBox="1"/>
          <p:nvPr/>
        </p:nvSpPr>
        <p:spPr>
          <a:xfrm>
            <a:off x="78545" y="602811"/>
            <a:ext cx="8999313" cy="2677656"/>
          </a:xfrm>
          <a:prstGeom prst="rect">
            <a:avLst/>
          </a:prstGeom>
          <a:noFill/>
        </p:spPr>
        <p:txBody>
          <a:bodyPr wrap="square" rtlCol="0">
            <a:spAutoFit/>
          </a:bodyPr>
          <a:lstStyle/>
          <a:p>
            <a:pPr eaLnBrk="0" hangingPunct="0"/>
            <a:r>
              <a:rPr lang="es-ES" sz="1400" dirty="0">
                <a:solidFill>
                  <a:srgbClr val="000000"/>
                </a:solidFill>
              </a:rPr>
              <a:t>Lo siguiente sucede si la PC1 está configurada con la máscara de subred incorrecta (255.255.255.240), como se muestra en la Fig. 1-2.</a:t>
            </a:r>
          </a:p>
          <a:p>
            <a:pPr eaLnBrk="0" hangingPunct="0"/>
            <a:endParaRPr lang="es-ES" sz="1400" dirty="0">
              <a:solidFill>
                <a:srgbClr val="000000"/>
              </a:solidFill>
            </a:endParaRPr>
          </a:p>
          <a:p>
            <a:pPr eaLnBrk="0" hangingPunct="0"/>
            <a:r>
              <a:rPr lang="es-ES" sz="1400" dirty="0">
                <a:solidFill>
                  <a:srgbClr val="000000"/>
                </a:solidFill>
              </a:rPr>
              <a:t>La PC1 determina su porción de red/subred comparando su dirección IP con su máscara de subred en binario</a:t>
            </a:r>
            <a:r>
              <a:rPr lang="en-US" sz="1400" dirty="0">
                <a:solidFill>
                  <a:srgbClr val="000000"/>
                </a:solidFill>
              </a:rPr>
              <a:t>:</a:t>
            </a:r>
          </a:p>
          <a:p>
            <a:pPr eaLnBrk="0" hangingPunct="0"/>
            <a:r>
              <a:rPr lang="en-US" sz="1400" dirty="0">
                <a:solidFill>
                  <a:srgbClr val="000000"/>
                </a:solidFill>
                <a:latin typeface="Courier New" panose="02070309020205020404" pitchFamily="49" charset="0"/>
                <a:cs typeface="Courier New" panose="02070309020205020404" pitchFamily="49" charset="0"/>
              </a:rPr>
              <a:t>00001010.00000001.00000001.00001010 - </a:t>
            </a:r>
            <a:r>
              <a:rPr lang="en-US" sz="1400" dirty="0">
                <a:solidFill>
                  <a:srgbClr val="000000"/>
                </a:solidFill>
                <a:latin typeface="+mj-lt"/>
                <a:cs typeface="Courier New" panose="02070309020205020404" pitchFamily="49" charset="0"/>
              </a:rPr>
              <a:t>PC1 IP address in binary</a:t>
            </a:r>
          </a:p>
          <a:p>
            <a:pPr eaLnBrk="0" hangingPunct="0"/>
            <a:r>
              <a:rPr lang="en-US" sz="1400" dirty="0">
                <a:solidFill>
                  <a:srgbClr val="000000"/>
                </a:solidFill>
                <a:latin typeface="Courier New" panose="02070309020205020404" pitchFamily="49" charset="0"/>
                <a:cs typeface="Courier New" panose="02070309020205020404" pitchFamily="49" charset="0"/>
              </a:rPr>
              <a:t>11111111.11111111.11111111.</a:t>
            </a:r>
            <a:r>
              <a:rPr lang="en-US" sz="1400" dirty="0">
                <a:solidFill>
                  <a:srgbClr val="000000"/>
                </a:solidFill>
                <a:highlight>
                  <a:srgbClr val="FFFF00"/>
                </a:highlight>
                <a:latin typeface="Courier New" panose="02070309020205020404" pitchFamily="49" charset="0"/>
                <a:cs typeface="Courier New" panose="02070309020205020404" pitchFamily="49" charset="0"/>
              </a:rPr>
              <a:t>1111</a:t>
            </a:r>
            <a:r>
              <a:rPr lang="en-US" sz="1400" dirty="0">
                <a:solidFill>
                  <a:srgbClr val="000000"/>
                </a:solidFill>
                <a:latin typeface="Courier New" panose="02070309020205020404" pitchFamily="49" charset="0"/>
                <a:cs typeface="Courier New" panose="02070309020205020404" pitchFamily="49" charset="0"/>
              </a:rPr>
              <a:t>0000 - </a:t>
            </a:r>
            <a:r>
              <a:rPr lang="en-US" sz="1400" dirty="0">
                <a:solidFill>
                  <a:srgbClr val="000000"/>
                </a:solidFill>
                <a:latin typeface="+mj-lt"/>
                <a:cs typeface="Courier New" panose="02070309020205020404" pitchFamily="49" charset="0"/>
              </a:rPr>
              <a:t>PC1 subnet mask in binary</a:t>
            </a:r>
          </a:p>
          <a:p>
            <a:pPr eaLnBrk="0" hangingPunct="0"/>
            <a:r>
              <a:rPr lang="en-US" sz="1400" dirty="0">
                <a:solidFill>
                  <a:srgbClr val="000000"/>
                </a:solidFill>
                <a:latin typeface="Courier New" panose="02070309020205020404" pitchFamily="49" charset="0"/>
                <a:cs typeface="Courier New" panose="02070309020205020404" pitchFamily="49" charset="0"/>
              </a:rPr>
              <a:t>-------------------------------------------------------</a:t>
            </a:r>
          </a:p>
          <a:p>
            <a:pPr eaLnBrk="0" hangingPunct="0"/>
            <a:r>
              <a:rPr lang="en-US" sz="1400" dirty="0">
                <a:solidFill>
                  <a:srgbClr val="000000"/>
                </a:solidFill>
                <a:latin typeface="Courier New" panose="02070309020205020404" pitchFamily="49" charset="0"/>
                <a:cs typeface="Courier New" panose="02070309020205020404" pitchFamily="49" charset="0"/>
              </a:rPr>
              <a:t>00001010.00000001.00000001.000</a:t>
            </a:r>
            <a:r>
              <a:rPr lang="en-US" sz="1400" dirty="0">
                <a:latin typeface="Courier New" panose="02070309020205020404" pitchFamily="49" charset="0"/>
                <a:cs typeface="Courier New" panose="02070309020205020404" pitchFamily="49" charset="0"/>
              </a:rPr>
              <a:t>0</a:t>
            </a:r>
            <a:r>
              <a:rPr lang="en-US" sz="1400" dirty="0">
                <a:solidFill>
                  <a:srgbClr val="000000"/>
                </a:solidFill>
                <a:latin typeface="Courier New" panose="02070309020205020404" pitchFamily="49" charset="0"/>
                <a:cs typeface="Courier New" panose="02070309020205020404" pitchFamily="49" charset="0"/>
              </a:rPr>
              <a:t>     - </a:t>
            </a:r>
            <a:r>
              <a:rPr lang="en-US" sz="1400" dirty="0">
                <a:solidFill>
                  <a:srgbClr val="000000"/>
                </a:solidFill>
                <a:latin typeface="+mj-lt"/>
                <a:cs typeface="Courier New" panose="02070309020205020404" pitchFamily="49" charset="0"/>
              </a:rPr>
              <a:t>PC1 network/subnet ID</a:t>
            </a:r>
          </a:p>
          <a:p>
            <a:pPr eaLnBrk="0" hangingPunct="0"/>
            <a:endParaRPr lang="en-US" sz="1400" dirty="0">
              <a:solidFill>
                <a:srgbClr val="000000"/>
              </a:solidFill>
            </a:endParaRPr>
          </a:p>
          <a:p>
            <a:pPr eaLnBrk="0" hangingPunct="0"/>
            <a:r>
              <a:rPr lang="en-US" sz="1400" dirty="0">
                <a:solidFill>
                  <a:srgbClr val="000000"/>
                </a:solidFill>
              </a:rPr>
              <a:t>Now PC1 compares exactly the same binary bits to those binary bits in PC2’s address:</a:t>
            </a:r>
          </a:p>
          <a:p>
            <a:pPr eaLnBrk="0" hangingPunct="0"/>
            <a:r>
              <a:rPr lang="en-US" sz="1400" dirty="0">
                <a:solidFill>
                  <a:srgbClr val="000000"/>
                </a:solidFill>
                <a:highlight>
                  <a:srgbClr val="C0C0C0"/>
                </a:highlight>
                <a:latin typeface="Courier New" panose="02070309020205020404" pitchFamily="49" charset="0"/>
                <a:cs typeface="Courier New" panose="02070309020205020404" pitchFamily="49" charset="0"/>
              </a:rPr>
              <a:t>00001010.00000001.00000001.0000</a:t>
            </a:r>
            <a:r>
              <a:rPr lang="en-US" sz="1400" dirty="0">
                <a:solidFill>
                  <a:srgbClr val="000000"/>
                </a:solidFill>
                <a:latin typeface="Courier New" panose="02070309020205020404" pitchFamily="49" charset="0"/>
                <a:cs typeface="Courier New" panose="02070309020205020404" pitchFamily="49" charset="0"/>
              </a:rPr>
              <a:t>      - </a:t>
            </a:r>
            <a:r>
              <a:rPr lang="en-US" sz="1400" dirty="0">
                <a:solidFill>
                  <a:srgbClr val="000000"/>
                </a:solidFill>
                <a:latin typeface="+mn-lt"/>
                <a:cs typeface="Courier New" panose="02070309020205020404" pitchFamily="49" charset="0"/>
              </a:rPr>
              <a:t>PC1 network/subnet ID</a:t>
            </a:r>
          </a:p>
          <a:p>
            <a:pPr eaLnBrk="0" hangingPunct="0"/>
            <a:r>
              <a:rPr lang="en-US" sz="1400" dirty="0">
                <a:solidFill>
                  <a:srgbClr val="000000"/>
                </a:solidFill>
                <a:highlight>
                  <a:srgbClr val="C0C0C0"/>
                </a:highlight>
                <a:latin typeface="Courier New" panose="02070309020205020404" pitchFamily="49" charset="0"/>
                <a:cs typeface="Courier New" panose="02070309020205020404" pitchFamily="49" charset="0"/>
              </a:rPr>
              <a:t>00001010.00000001.00000001.0001</a:t>
            </a:r>
            <a:r>
              <a:rPr lang="en-US" sz="1400" dirty="0">
                <a:solidFill>
                  <a:srgbClr val="000000"/>
                </a:solidFill>
                <a:latin typeface="Courier New" panose="02070309020205020404" pitchFamily="49" charset="0"/>
                <a:cs typeface="Courier New" panose="02070309020205020404" pitchFamily="49" charset="0"/>
              </a:rPr>
              <a:t>0100  - </a:t>
            </a:r>
            <a:r>
              <a:rPr lang="en-US" sz="1400" dirty="0">
                <a:solidFill>
                  <a:srgbClr val="000000"/>
                </a:solidFill>
                <a:latin typeface="+mn-lt"/>
                <a:cs typeface="Courier New" panose="02070309020205020404" pitchFamily="49" charset="0"/>
              </a:rPr>
              <a:t>PC2 IP address in binary</a:t>
            </a:r>
          </a:p>
        </p:txBody>
      </p:sp>
      <p:sp>
        <p:nvSpPr>
          <p:cNvPr id="4" name="TextBox 3">
            <a:extLst>
              <a:ext uri="{FF2B5EF4-FFF2-40B4-BE49-F238E27FC236}">
                <a16:creationId xmlns:a16="http://schemas.microsoft.com/office/drawing/2014/main" id="{AEB2BFDC-6D03-4AE9-ACB4-118C92E6D560}"/>
              </a:ext>
            </a:extLst>
          </p:cNvPr>
          <p:cNvSpPr txBox="1"/>
          <p:nvPr/>
        </p:nvSpPr>
        <p:spPr>
          <a:xfrm>
            <a:off x="78545" y="3288587"/>
            <a:ext cx="4915762" cy="1492716"/>
          </a:xfrm>
          <a:prstGeom prst="rect">
            <a:avLst/>
          </a:prstGeom>
          <a:noFill/>
        </p:spPr>
        <p:txBody>
          <a:bodyPr wrap="square" rtlCol="0">
            <a:spAutoFit/>
          </a:bodyPr>
          <a:lstStyle/>
          <a:p>
            <a:r>
              <a:rPr lang="es-ES" sz="1300" dirty="0">
                <a:solidFill>
                  <a:schemeClr val="tx1">
                    <a:lumMod val="50000"/>
                  </a:schemeClr>
                </a:solidFill>
              </a:rPr>
              <a:t>La PC1 concluye que la PC2 no está en la misma red/subred porque los bits binarios no son iguales. Por lo tanto, necesita enviar la trama al enrutador para que el enrutador pueda enrutar el paquete a la subred en la que se encuentra la PC2. Sin embargo, las PC en realidad están conectadas a la misma subred y, como resultado, hay un problema  direccionamiento y conectividad IPv4</a:t>
            </a:r>
            <a:endParaRPr lang="en-US" sz="1300" dirty="0">
              <a:solidFill>
                <a:schemeClr val="tx1">
                  <a:lumMod val="50000"/>
                </a:schemeClr>
              </a:solidFill>
            </a:endParaRPr>
          </a:p>
        </p:txBody>
      </p:sp>
      <p:pic>
        <p:nvPicPr>
          <p:cNvPr id="2" name="Picture 1">
            <a:extLst>
              <a:ext uri="{FF2B5EF4-FFF2-40B4-BE49-F238E27FC236}">
                <a16:creationId xmlns:a16="http://schemas.microsoft.com/office/drawing/2014/main" id="{BC3DB1B5-E12F-4826-86C8-FA8AD58F2E4A}"/>
              </a:ext>
            </a:extLst>
          </p:cNvPr>
          <p:cNvPicPr>
            <a:picLocks noChangeAspect="1"/>
          </p:cNvPicPr>
          <p:nvPr/>
        </p:nvPicPr>
        <p:blipFill>
          <a:blip r:embed="rId3"/>
          <a:srcRect/>
          <a:stretch/>
        </p:blipFill>
        <p:spPr>
          <a:xfrm>
            <a:off x="5118537" y="3275926"/>
            <a:ext cx="3959321" cy="1786265"/>
          </a:xfrm>
          <a:prstGeom prst="rect">
            <a:avLst/>
          </a:prstGeom>
        </p:spPr>
      </p:pic>
    </p:spTree>
    <p:extLst>
      <p:ext uri="{BB962C8B-B14F-4D97-AF65-F5344CB8AC3E}">
        <p14:creationId xmlns:p14="http://schemas.microsoft.com/office/powerpoint/2010/main" val="1463320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IPv4 Addressing</a:t>
            </a:r>
            <a:br>
              <a:rPr lang="en-US" dirty="0">
                <a:solidFill>
                  <a:schemeClr val="accent4">
                    <a:lumMod val="75000"/>
                  </a:schemeClr>
                </a:solidFill>
              </a:rPr>
            </a:br>
            <a:r>
              <a:rPr lang="en-US" sz="2400" dirty="0">
                <a:solidFill>
                  <a:schemeClr val="accent4">
                    <a:lumMod val="75000"/>
                  </a:schemeClr>
                </a:solidFill>
              </a:rPr>
              <a:t>Determining IP Addresses within a Subnet</a:t>
            </a:r>
          </a:p>
        </p:txBody>
      </p:sp>
      <p:sp>
        <p:nvSpPr>
          <p:cNvPr id="5" name="TextBox 4">
            <a:extLst>
              <a:ext uri="{FF2B5EF4-FFF2-40B4-BE49-F238E27FC236}">
                <a16:creationId xmlns:a16="http://schemas.microsoft.com/office/drawing/2014/main" id="{EEC9D1C4-B9E3-489B-800E-BA01649A61D8}"/>
              </a:ext>
            </a:extLst>
          </p:cNvPr>
          <p:cNvSpPr txBox="1"/>
          <p:nvPr/>
        </p:nvSpPr>
        <p:spPr>
          <a:xfrm>
            <a:off x="97672" y="646317"/>
            <a:ext cx="8988803" cy="2246769"/>
          </a:xfrm>
          <a:prstGeom prst="rect">
            <a:avLst/>
          </a:prstGeom>
          <a:noFill/>
        </p:spPr>
        <p:txBody>
          <a:bodyPr wrap="square" rtlCol="0">
            <a:spAutoFit/>
          </a:bodyPr>
          <a:lstStyle/>
          <a:p>
            <a:pPr eaLnBrk="0" hangingPunct="0"/>
            <a:r>
              <a:rPr lang="es-ES" sz="1400" dirty="0">
                <a:solidFill>
                  <a:srgbClr val="000000"/>
                </a:solidFill>
              </a:rPr>
              <a:t>¿Cómo se determina si todas las direcciones IP están en una subred en particular?</a:t>
            </a:r>
          </a:p>
          <a:p>
            <a:pPr eaLnBrk="0" hangingPunct="0"/>
            <a:endParaRPr lang="es-ES" sz="1400" dirty="0">
              <a:solidFill>
                <a:srgbClr val="000000"/>
              </a:solidFill>
            </a:endParaRPr>
          </a:p>
          <a:p>
            <a:pPr eaLnBrk="0" hangingPunct="0"/>
            <a:r>
              <a:rPr lang="es-ES" sz="1400" dirty="0">
                <a:solidFill>
                  <a:srgbClr val="000000"/>
                </a:solidFill>
              </a:rPr>
              <a:t>En la máscara de subred, busque el octeto más interesante. En binario, es el octeto con el último 1 binario. En decimal, es el último octeto mayor que 0. </a:t>
            </a:r>
          </a:p>
          <a:p>
            <a:pPr eaLnBrk="0" hangingPunct="0"/>
            <a:endParaRPr lang="es-ES" sz="1400" dirty="0">
              <a:solidFill>
                <a:srgbClr val="000000"/>
              </a:solidFill>
            </a:endParaRPr>
          </a:p>
          <a:p>
            <a:pPr eaLnBrk="0" hangingPunct="0"/>
            <a:r>
              <a:rPr lang="es-ES" sz="1400" dirty="0">
                <a:solidFill>
                  <a:srgbClr val="000000"/>
                </a:solidFill>
              </a:rPr>
              <a:t>En este caso, para 255.255.255.192, el cuarto octeto es el último octeto con un valor mayor que 0. El valor de este octeto es 192. Ahora, reste 192 de 256. El resultado es 64. El número 64 representa el tamaño del bloque o el número por el que estás contando en ese octeto. La subred en este caso es 10.1.1.0/26 y, como el tamaño del bloque es 64, esta subred comienza en 10.1.1.0/26 y termina en 10.1.1.63/26. La siguiente subred es 10.1.1.64/26 a 10.1.1.127/26. La tercera subred es 10.1.1.128/26 a 10.1.1.191/26, y así sucesivamente.</a:t>
            </a:r>
            <a:endParaRPr lang="en-US" sz="1400" dirty="0">
              <a:solidFill>
                <a:srgbClr val="000000"/>
              </a:solidFill>
            </a:endParaRPr>
          </a:p>
        </p:txBody>
      </p:sp>
      <p:sp>
        <p:nvSpPr>
          <p:cNvPr id="4" name="TextBox 3">
            <a:extLst>
              <a:ext uri="{FF2B5EF4-FFF2-40B4-BE49-F238E27FC236}">
                <a16:creationId xmlns:a16="http://schemas.microsoft.com/office/drawing/2014/main" id="{AEB2BFDC-6D03-4AE9-ACB4-118C92E6D560}"/>
              </a:ext>
            </a:extLst>
          </p:cNvPr>
          <p:cNvSpPr txBox="1"/>
          <p:nvPr/>
        </p:nvSpPr>
        <p:spPr>
          <a:xfrm>
            <a:off x="97672" y="2893086"/>
            <a:ext cx="4968314" cy="1892826"/>
          </a:xfrm>
          <a:prstGeom prst="rect">
            <a:avLst/>
          </a:prstGeom>
          <a:noFill/>
        </p:spPr>
        <p:txBody>
          <a:bodyPr wrap="square" rtlCol="0">
            <a:spAutoFit/>
          </a:bodyPr>
          <a:lstStyle/>
          <a:p>
            <a:r>
              <a:rPr lang="es-ES" sz="1300" dirty="0">
                <a:solidFill>
                  <a:schemeClr val="tx1">
                    <a:lumMod val="50000"/>
                  </a:schemeClr>
                </a:solidFill>
              </a:rPr>
              <a:t>Se supone que PC1, PC2 y una interfaz en R1 están en la misma subred/bloque de red.</a:t>
            </a:r>
          </a:p>
          <a:p>
            <a:endParaRPr lang="es-ES" sz="1300" dirty="0">
              <a:solidFill>
                <a:schemeClr val="tx1">
                  <a:lumMod val="50000"/>
                </a:schemeClr>
              </a:solidFill>
            </a:endParaRPr>
          </a:p>
          <a:p>
            <a:r>
              <a:rPr lang="es-ES" sz="1300" dirty="0">
                <a:solidFill>
                  <a:schemeClr val="tx1">
                    <a:lumMod val="50000"/>
                  </a:schemeClr>
                </a:solidFill>
              </a:rPr>
              <a:t>En este caso, la PC1 se encuentra en el rango de 10.1.1.64/26 a 10.1.1.127/26, mientras que la PC2 y la puerta de enlace predeterminada se encuentran en el rango de 10.1.1.0/26 a 10.1.1.63/26. La PC1 está en una red/subred diferente. Debe corregir la dirección en la PC1 para que esté dentro de la red/subred correcta.</a:t>
            </a:r>
            <a:endParaRPr lang="en-US" sz="1300" dirty="0">
              <a:solidFill>
                <a:schemeClr val="tx1">
                  <a:lumMod val="50000"/>
                </a:schemeClr>
              </a:solidFill>
            </a:endParaRPr>
          </a:p>
        </p:txBody>
      </p:sp>
      <p:pic>
        <p:nvPicPr>
          <p:cNvPr id="2" name="Picture 1">
            <a:extLst>
              <a:ext uri="{FF2B5EF4-FFF2-40B4-BE49-F238E27FC236}">
                <a16:creationId xmlns:a16="http://schemas.microsoft.com/office/drawing/2014/main" id="{BC3DB1B5-E12F-4826-86C8-FA8AD58F2E4A}"/>
              </a:ext>
            </a:extLst>
          </p:cNvPr>
          <p:cNvPicPr>
            <a:picLocks noChangeAspect="1"/>
          </p:cNvPicPr>
          <p:nvPr/>
        </p:nvPicPr>
        <p:blipFill>
          <a:blip r:embed="rId3"/>
          <a:srcRect/>
          <a:stretch/>
        </p:blipFill>
        <p:spPr>
          <a:xfrm>
            <a:off x="5208227" y="2893086"/>
            <a:ext cx="3878248" cy="1961413"/>
          </a:xfrm>
          <a:prstGeom prst="rect">
            <a:avLst/>
          </a:prstGeom>
        </p:spPr>
      </p:pic>
    </p:spTree>
    <p:extLst>
      <p:ext uri="{BB962C8B-B14F-4D97-AF65-F5344CB8AC3E}">
        <p14:creationId xmlns:p14="http://schemas.microsoft.com/office/powerpoint/2010/main" val="41283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44861</TotalTime>
  <Words>10323</Words>
  <Application>Microsoft Office PowerPoint</Application>
  <PresentationFormat>On-screen Show (16:9)</PresentationFormat>
  <Paragraphs>661</Paragraphs>
  <Slides>77</Slides>
  <Notes>77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CiscoSans ExtraLight</vt:lpstr>
      <vt:lpstr>Courier New</vt:lpstr>
      <vt:lpstr>Default Theme</vt:lpstr>
      <vt:lpstr>Chapter 1: IPv4/IPv6 Addressing and Routing Review</vt:lpstr>
      <vt:lpstr>Chapter 1 Content</vt:lpstr>
      <vt:lpstr>Chapter 1 Content (Cont.)</vt:lpstr>
      <vt:lpstr>IPv4 Addressing</vt:lpstr>
      <vt:lpstr>IPv4 Addressing IPv4 Addressing Issues</vt:lpstr>
      <vt:lpstr>IPv4 Addressing IPv4 Addressing Issues (Cont.)</vt:lpstr>
      <vt:lpstr>IPv4 Addressing IPv4 Addressing Issues (Cont.)</vt:lpstr>
      <vt:lpstr>IPv4 Addressing IPv4 Addressing Issues (Cont.)</vt:lpstr>
      <vt:lpstr>IPv4 Addressing Determining IP Addresses within a Subnet</vt:lpstr>
      <vt:lpstr>DHCP for IPv4</vt:lpstr>
      <vt:lpstr>DHCPv4 for IPv4 Reviewing DHCP Operations</vt:lpstr>
      <vt:lpstr>DHCPv4 for IPv4 DHCP DORA Process</vt:lpstr>
      <vt:lpstr>DHCPv4 for IPv4 DHCP Relay Agent</vt:lpstr>
      <vt:lpstr>DHCPv4 for IPv4 DHCP Relay Agent (Cont.)</vt:lpstr>
      <vt:lpstr>DHCPv4 for IPv4 DHCP Message Types</vt:lpstr>
      <vt:lpstr>DHCPv4 for IPv4 Router as a DHCP client or a DHCP server</vt:lpstr>
      <vt:lpstr>DHCPv4 for IPv4 DHCP Troubleshooting Issues</vt:lpstr>
      <vt:lpstr>DHCPv4 for IPv4 DHCP Troubleshooting Commands</vt:lpstr>
      <vt:lpstr>DHCPv4 for IPv4 DHCP Troubleshooting Commands (Cont.)</vt:lpstr>
      <vt:lpstr>DHCPv4 for IPv4 DHCP Troubleshooting Commands (Cont.)</vt:lpstr>
      <vt:lpstr>IPv6 Addressing</vt:lpstr>
      <vt:lpstr>IPv6 Addressing IPv6 Addressing Review</vt:lpstr>
      <vt:lpstr>IPv6 Addressing IPv6 Addressing Review (Cont.)</vt:lpstr>
      <vt:lpstr>IPv6 Addressing EUI-64 (Extended Unique Identifier)</vt:lpstr>
      <vt:lpstr>IPv6 Addressing EUI-64 (Cont.)</vt:lpstr>
      <vt:lpstr>IPv6 SLAAC, Stateful DHCPv6, and Stateless DHCPv6</vt:lpstr>
      <vt:lpstr>IPv6 SLAAC, Stateful DHCPv6, Stateless DHCPv6 SLAAC</vt:lpstr>
      <vt:lpstr>IPv6 SLAAC, Stateful DHCPv6, Stateless DHCPv6 SLAAC (Cont.)</vt:lpstr>
      <vt:lpstr>IPv6 SLAAC, Stateful DHCPv6, Stateless DHCPv6 SLAAC (Cont.)</vt:lpstr>
      <vt:lpstr>IPv6 SLAAC, Stateful DHCPv6, Stateless DHCPv6 Router Advertisements (RA)</vt:lpstr>
      <vt:lpstr>IPv6 SLAAC, Stateful DHCPv6, Stateless DHCPv6 Stateful DHCPv6</vt:lpstr>
      <vt:lpstr>IPv6 SLAAC, Stateful DHCPv6, Stateless DHCPv6 Stateless DHCPv6</vt:lpstr>
      <vt:lpstr>IPv6 SLAAC, Stateful DHCPv6, Stateless DHCPv6 DHCPv6 Operation</vt:lpstr>
      <vt:lpstr>IPv6 SLAAC, Stateful DHCPv6, Stateless DHCPv6 DHCPv6 Messages</vt:lpstr>
      <vt:lpstr>IPv6 SLAAC, Stateful DHCPv6, Stateless DHCPv6 DHCPv6 Relay Agent</vt:lpstr>
      <vt:lpstr>Packet-Forwarding Process</vt:lpstr>
      <vt:lpstr>Packet-Forwarding Process Reviewing the Layer 3 Packet-Forwarding Process</vt:lpstr>
      <vt:lpstr>Packet-Forwarding Process Reviewing the Layer 3 Packet-Forwarding Process (Cont.)</vt:lpstr>
      <vt:lpstr>Packet-Forwarding Process Reviewing the Layer 3 Packet-Forwarding Process (Cont.)</vt:lpstr>
      <vt:lpstr>Packet-Forwarding Process Reviewing the Layer 3 Packet-Forwarding Process (Cont.)</vt:lpstr>
      <vt:lpstr>Packet-Forwarding Process Reviewing the Layer 3 Packet-Forwarding Process (Cont.)</vt:lpstr>
      <vt:lpstr>Packet-Forwarding Process Reviewing the Layer 3 Packet-Forwarding Process (Cont.)</vt:lpstr>
      <vt:lpstr>Packet-Forwarding Process Troubleshooting the Packet-Forwarding Process</vt:lpstr>
      <vt:lpstr>Packet-Forwarding Process Troubleshooting the Packet-Forwarding Process (Cont.)</vt:lpstr>
      <vt:lpstr>Packet-Forwarding Process Troubleshooting the Packet-Forwarding Process (Cont.)</vt:lpstr>
      <vt:lpstr>Packet-Forwarding Process Troubleshooting the Packet-Forwarding Process (Cont.)</vt:lpstr>
      <vt:lpstr>Routing Information Sources</vt:lpstr>
      <vt:lpstr>Routing Information Sources Data Structures and the Routing Table</vt:lpstr>
      <vt:lpstr>Routing Information Sources Sources of Routing Information</vt:lpstr>
      <vt:lpstr>Static Routes</vt:lpstr>
      <vt:lpstr>Static Routes IPv4 Static Routes – Basic Configuration</vt:lpstr>
      <vt:lpstr>Static Routes IPv4 Static Routes – Common Mistakes</vt:lpstr>
      <vt:lpstr>Static Routes IPv4 Static Routes – Recursive Lookup</vt:lpstr>
      <vt:lpstr>Static Routes IPv4 Static Routes – Exit Interface</vt:lpstr>
      <vt:lpstr>Static Routes IPv4 Static Routes – Proxy ARP</vt:lpstr>
      <vt:lpstr>Static Routes IPv4 Static Routes – Proxy ARP</vt:lpstr>
      <vt:lpstr>Static Routes IPv4 Static Routes – Proxy ARP (Cont.)</vt:lpstr>
      <vt:lpstr>Static Routes IPv6 Static Routes</vt:lpstr>
      <vt:lpstr>Static Routes IPv6 Static Routes (Cont.)</vt:lpstr>
      <vt:lpstr>Static Routes IPv6 Static Routes (Cont.)</vt:lpstr>
      <vt:lpstr>Trouble Tickets</vt:lpstr>
      <vt:lpstr>Trouble Tickets IPv4 Addressing and Addressing Technologies Trouble Tickets (Cont.)</vt:lpstr>
      <vt:lpstr>Trouble Tickets IPv4 Addressing and Addressing Technologies Trouble Tickets (Cont.)</vt:lpstr>
      <vt:lpstr>Trouble Tickets IPv6 Addressing Trouble Tickets</vt:lpstr>
      <vt:lpstr>Trouble Tickets Static Routing Trouble Tickets</vt:lpstr>
      <vt:lpstr>Prepare for the Exam</vt:lpstr>
      <vt:lpstr>Prepare for the Exam Key Topics for Chapter 1</vt:lpstr>
      <vt:lpstr>Prepare for the Exam Key Topics for Chapter 1 (Cont.)</vt:lpstr>
      <vt:lpstr>Prepare for the Exam Key Topics for Chapter 1 (Cont.)</vt:lpstr>
      <vt:lpstr>Prepare for the Exam Key Topics for Chapter 1 (Cont.)</vt:lpstr>
      <vt:lpstr>Prepare for the Exam Key Terms for Chapter 1</vt:lpstr>
      <vt:lpstr>Prepare for the Exam Key Terms for Chapter 1 (Cont.)</vt:lpstr>
      <vt:lpstr>Prepare for the Exam Command Reference for Chapter 1</vt:lpstr>
      <vt:lpstr>Prepare for the Exam Command Reference for Chapter 1 (Cont.)</vt:lpstr>
      <vt:lpstr>Prepare for the Exam Command Reference for Chapter 1 (Cont.)</vt:lpstr>
      <vt:lpstr>Prepare for the Exam Command Reference for Chapter 1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Rudy Putoy</cp:lastModifiedBy>
  <cp:revision>760</cp:revision>
  <dcterms:created xsi:type="dcterms:W3CDTF">2019-10-18T06:21:22Z</dcterms:created>
  <dcterms:modified xsi:type="dcterms:W3CDTF">2024-06-07T20:10:53Z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