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6.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7.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1207" r:id="rId3"/>
    <p:sldId id="1206" r:id="rId4"/>
    <p:sldId id="1208" r:id="rId5"/>
    <p:sldId id="1297" r:id="rId6"/>
    <p:sldId id="1298" r:id="rId7"/>
    <p:sldId id="1299" r:id="rId8"/>
    <p:sldId id="1300" r:id="rId9"/>
    <p:sldId id="1303" r:id="rId10"/>
    <p:sldId id="1304" r:id="rId11"/>
    <p:sldId id="1332" r:id="rId12"/>
    <p:sldId id="1305" r:id="rId13"/>
    <p:sldId id="1306" r:id="rId14"/>
    <p:sldId id="1307" r:id="rId15"/>
    <p:sldId id="1308" r:id="rId16"/>
    <p:sldId id="1309" r:id="rId17"/>
    <p:sldId id="1310" r:id="rId18"/>
    <p:sldId id="1311" r:id="rId19"/>
    <p:sldId id="1312" r:id="rId20"/>
    <p:sldId id="1313" r:id="rId21"/>
    <p:sldId id="1314" r:id="rId22"/>
    <p:sldId id="1315" r:id="rId23"/>
    <p:sldId id="1316" r:id="rId24"/>
    <p:sldId id="1317" r:id="rId25"/>
    <p:sldId id="1318" r:id="rId26"/>
    <p:sldId id="1319" r:id="rId27"/>
    <p:sldId id="1333" r:id="rId28"/>
    <p:sldId id="1320" r:id="rId29"/>
    <p:sldId id="1321" r:id="rId30"/>
    <p:sldId id="1323" r:id="rId31"/>
    <p:sldId id="1324" r:id="rId32"/>
    <p:sldId id="1325" r:id="rId33"/>
    <p:sldId id="1326" r:id="rId34"/>
    <p:sldId id="1327" r:id="rId35"/>
    <p:sldId id="1328" r:id="rId36"/>
    <p:sldId id="1329" r:id="rId37"/>
    <p:sldId id="1330" r:id="rId38"/>
    <p:sldId id="1331" r:id="rId39"/>
    <p:sldId id="1254" r:id="rId40"/>
    <p:sldId id="1250" r:id="rId41"/>
    <p:sldId id="1251" r:id="rId42"/>
    <p:sldId id="1335" r:id="rId43"/>
    <p:sldId id="1252" r:id="rId44"/>
    <p:sldId id="1334" r:id="rId45"/>
    <p:sldId id="1253"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Jane Gibbons -X (jagibbon - UNICON INC at Cisco)" initials="JG-(-UIaC" lastIdx="5" clrIdx="7">
    <p:extLst>
      <p:ext uri="{19B8F6BF-5375-455C-9EA6-DF929625EA0E}">
        <p15:presenceInfo xmlns:p15="http://schemas.microsoft.com/office/powerpoint/2012/main" userId="S::jagibbon@cisco.com::6c22a3d5-1ec6-41bb-bccc-597d33cd3bb7" providerId="AD"/>
      </p:ext>
    </p:extLst>
  </p:cmAuthor>
  <p:cmAuthor id="1" name="Jane Gibbons -X (jagibbon - DEL ORO CONSULTING INC at Cisco)" initials="JG-(-DOCIaC" lastIdx="28" clrIdx="1"/>
  <p:cmAuthor id="8" name="Information Technology Education" initials="ITE" lastIdx="7" clrIdx="8">
    <p:extLst>
      <p:ext uri="{19B8F6BF-5375-455C-9EA6-DF929625EA0E}">
        <p15:presenceInfo xmlns:p15="http://schemas.microsoft.com/office/powerpoint/2012/main" userId="Information Technology Education" providerId="None"/>
      </p:ext>
    </p:extLst>
  </p:cmAuthor>
  <p:cmAuthor id="2" name="Bob Vachon" initials="BV" lastIdx="24" clrIdx="2"/>
  <p:cmAuthor id="3" name="Sue Livingston -X (suliving - UNICON INC at Cisco)" initials="SL-(-UIaC" lastIdx="16" clrIdx="3"/>
  <p:cmAuthor id="4" name="jagibbon" initials="jmg" lastIdx="8" clrIdx="4"/>
  <p:cmAuthor id="5" name="Stephanie Harvey" initials="SH" lastIdx="2" clrIdx="5">
    <p:extLst>
      <p:ext uri="{19B8F6BF-5375-455C-9EA6-DF929625EA0E}">
        <p15:presenceInfo xmlns:p15="http://schemas.microsoft.com/office/powerpoint/2012/main" userId="Stephanie Harvey" providerId="None"/>
      </p:ext>
    </p:extLst>
  </p:cmAuthor>
  <p:cmAuthor id="6" name="Stiles, Steve" initials="SS" lastIdx="7" clrIdx="6">
    <p:extLst>
      <p:ext uri="{19B8F6BF-5375-455C-9EA6-DF929625EA0E}">
        <p15:presenceInfo xmlns:p15="http://schemas.microsoft.com/office/powerpoint/2012/main" userId="S-1-5-21-2000478354-179605362-1606980848-1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DE8C3"/>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9" autoAdjust="0"/>
    <p:restoredTop sz="86657" autoAdjust="0"/>
  </p:normalViewPr>
  <p:slideViewPr>
    <p:cSldViewPr snapToGrid="0" showGuides="1">
      <p:cViewPr varScale="1">
        <p:scale>
          <a:sx n="88" d="100"/>
          <a:sy n="88" d="100"/>
        </p:scale>
        <p:origin x="69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6/7/2024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436092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182059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989352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5113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7758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005389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9478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50709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565779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3803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464901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16157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0644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452010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797873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10651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962275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780514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321652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345565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415149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507877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10395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725846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031997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737195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4485878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88318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806786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373382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166967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941778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35471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12325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40586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38992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11179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2: EIGRP</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3209534" cy="902174"/>
          </a:xfrm>
        </p:spPr>
        <p:txBody>
          <a:bodyPr/>
          <a:lstStyle/>
          <a:p>
            <a:r>
              <a:rPr lang="en-US" dirty="0">
                <a:solidFill>
                  <a:schemeClr val="accent5">
                    <a:lumMod val="40000"/>
                    <a:lumOff val="60000"/>
                  </a:schemeClr>
                </a:solidFill>
              </a:rPr>
              <a:t>CCNP Enterprise: Advanced Routing</a:t>
            </a:r>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Fundamentals</a:t>
            </a:r>
            <a:br>
              <a:rPr lang="en-US" dirty="0">
                <a:solidFill>
                  <a:schemeClr val="accent4">
                    <a:lumMod val="75000"/>
                  </a:schemeClr>
                </a:solidFill>
              </a:rPr>
            </a:br>
            <a:r>
              <a:rPr lang="en-US" sz="2400" dirty="0"/>
              <a:t>Forming EIGRP Neighbors</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99D01980-FE32-4655-8C80-42CC760559E3}"/>
              </a:ext>
            </a:extLst>
          </p:cNvPr>
          <p:cNvSpPr/>
          <p:nvPr/>
        </p:nvSpPr>
        <p:spPr>
          <a:xfrm>
            <a:off x="96440" y="674687"/>
            <a:ext cx="4346973" cy="4001095"/>
          </a:xfrm>
          <a:prstGeom prst="rect">
            <a:avLst/>
          </a:prstGeom>
        </p:spPr>
        <p:txBody>
          <a:bodyPr wrap="square">
            <a:spAutoFit/>
          </a:bodyPr>
          <a:lstStyle/>
          <a:p>
            <a:r>
              <a:rPr lang="en-US" sz="1600" dirty="0"/>
              <a:t>Unlike other distance vector routing protocols, EIGRP requires a neighbor relationship to form before routes are processed and added to the Routing Information Base (RIB). Upon hearing an EIGRP hello packet, a router attempts to become the neighbor of the other router. </a:t>
            </a:r>
          </a:p>
          <a:p>
            <a:endParaRPr lang="en-US" sz="1600" dirty="0"/>
          </a:p>
          <a:p>
            <a:r>
              <a:rPr lang="en-US" sz="1600" dirty="0"/>
              <a:t>The following parameters must match for the two routers to become neighbors:</a:t>
            </a:r>
          </a:p>
          <a:p>
            <a:pPr marL="285750" indent="-285750">
              <a:buFont typeface="Arial" panose="020B0604020202020204" pitchFamily="34" charset="0"/>
              <a:buChar char="•"/>
            </a:pPr>
            <a:r>
              <a:rPr lang="en-US" sz="1600" dirty="0"/>
              <a:t>Metric formula K values</a:t>
            </a:r>
          </a:p>
          <a:p>
            <a:pPr marL="285750" indent="-285750">
              <a:buFont typeface="Arial" panose="020B0604020202020204" pitchFamily="34" charset="0"/>
              <a:buChar char="•"/>
            </a:pPr>
            <a:r>
              <a:rPr lang="en-US" sz="1600" dirty="0"/>
              <a:t>Primary subnet matches</a:t>
            </a:r>
          </a:p>
          <a:p>
            <a:pPr marL="285750" indent="-285750">
              <a:buFont typeface="Arial" panose="020B0604020202020204" pitchFamily="34" charset="0"/>
              <a:buChar char="•"/>
            </a:pPr>
            <a:r>
              <a:rPr lang="en-US" sz="1600" dirty="0"/>
              <a:t>Autonomous system number (ASN) matches</a:t>
            </a:r>
          </a:p>
          <a:p>
            <a:pPr marL="285750" indent="-285750">
              <a:buFont typeface="Arial" panose="020B0604020202020204" pitchFamily="34" charset="0"/>
              <a:buChar char="•"/>
            </a:pPr>
            <a:r>
              <a:rPr lang="en-US" sz="1600" dirty="0"/>
              <a:t>Authentication parameters</a:t>
            </a:r>
          </a:p>
          <a:p>
            <a:pPr marL="285750" indent="-285750">
              <a:buFont typeface="Arial" panose="020B0604020202020204" pitchFamily="34" charset="0"/>
              <a:buChar char="•"/>
            </a:pPr>
            <a:endParaRPr lang="en-US" sz="1400" dirty="0"/>
          </a:p>
        </p:txBody>
      </p:sp>
      <p:sp>
        <p:nvSpPr>
          <p:cNvPr id="6" name="Rectangle 5">
            <a:extLst>
              <a:ext uri="{FF2B5EF4-FFF2-40B4-BE49-F238E27FC236}">
                <a16:creationId xmlns:a16="http://schemas.microsoft.com/office/drawing/2014/main" id="{780C51FF-1E1A-4CB6-99AA-F4A080C4971C}"/>
              </a:ext>
            </a:extLst>
          </p:cNvPr>
          <p:cNvSpPr/>
          <p:nvPr/>
        </p:nvSpPr>
        <p:spPr>
          <a:xfrm>
            <a:off x="4557712" y="3913979"/>
            <a:ext cx="4572000" cy="553998"/>
          </a:xfrm>
          <a:prstGeom prst="rect">
            <a:avLst/>
          </a:prstGeom>
        </p:spPr>
        <p:txBody>
          <a:bodyPr>
            <a:spAutoFit/>
          </a:bodyPr>
          <a:lstStyle/>
          <a:p>
            <a:r>
              <a:rPr lang="en-US" sz="1500" dirty="0"/>
              <a:t>Figure 2-4 shows the process EIGRP uses for forming neighbor adjacencies.</a:t>
            </a:r>
          </a:p>
        </p:txBody>
      </p:sp>
      <p:pic>
        <p:nvPicPr>
          <p:cNvPr id="5" name="Picture 4">
            <a:extLst>
              <a:ext uri="{FF2B5EF4-FFF2-40B4-BE49-F238E27FC236}">
                <a16:creationId xmlns:a16="http://schemas.microsoft.com/office/drawing/2014/main" id="{400122C9-8294-4139-8ABB-8B6BEB6748AA}"/>
              </a:ext>
            </a:extLst>
          </p:cNvPr>
          <p:cNvPicPr>
            <a:picLocks noChangeAspect="1"/>
          </p:cNvPicPr>
          <p:nvPr/>
        </p:nvPicPr>
        <p:blipFill>
          <a:blip r:embed="rId3"/>
          <a:stretch>
            <a:fillRect/>
          </a:stretch>
        </p:blipFill>
        <p:spPr>
          <a:xfrm>
            <a:off x="4700589" y="638968"/>
            <a:ext cx="3846217" cy="3228975"/>
          </a:xfrm>
          <a:prstGeom prst="rect">
            <a:avLst/>
          </a:prstGeom>
        </p:spPr>
      </p:pic>
    </p:spTree>
    <p:extLst>
      <p:ext uri="{BB962C8B-B14F-4D97-AF65-F5344CB8AC3E}">
        <p14:creationId xmlns:p14="http://schemas.microsoft.com/office/powerpoint/2010/main" val="382426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7598042" cy="1351755"/>
          </a:xfrm>
        </p:spPr>
        <p:txBody>
          <a:bodyPr/>
          <a:lstStyle/>
          <a:p>
            <a:r>
              <a:rPr lang="en-US" sz="4800" dirty="0">
                <a:solidFill>
                  <a:schemeClr val="accent5">
                    <a:lumMod val="40000"/>
                    <a:lumOff val="60000"/>
                  </a:schemeClr>
                </a:solidFill>
              </a:rPr>
              <a:t>EIGRP Configuration Modes</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4">
                    <a:lumMod val="40000"/>
                    <a:lumOff val="60000"/>
                  </a:schemeClr>
                </a:solidFill>
              </a:rPr>
              <a:t>The two methods of EIGRP configuration are classic mode and named mode. </a:t>
            </a:r>
          </a:p>
        </p:txBody>
      </p:sp>
    </p:spTree>
    <p:custDataLst>
      <p:tags r:id="rId1"/>
    </p:custDataLst>
    <p:extLst>
      <p:ext uri="{BB962C8B-B14F-4D97-AF65-F5344CB8AC3E}">
        <p14:creationId xmlns:p14="http://schemas.microsoft.com/office/powerpoint/2010/main" val="35225903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Classic Configuration Mode</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99D01980-FE32-4655-8C80-42CC760559E3}"/>
              </a:ext>
            </a:extLst>
          </p:cNvPr>
          <p:cNvSpPr/>
          <p:nvPr/>
        </p:nvSpPr>
        <p:spPr>
          <a:xfrm>
            <a:off x="53577" y="731837"/>
            <a:ext cx="8868967" cy="3139321"/>
          </a:xfrm>
          <a:prstGeom prst="rect">
            <a:avLst/>
          </a:prstGeom>
        </p:spPr>
        <p:txBody>
          <a:bodyPr wrap="square">
            <a:spAutoFit/>
          </a:bodyPr>
          <a:lstStyle/>
          <a:p>
            <a:r>
              <a:rPr lang="en-US" dirty="0"/>
              <a:t>With classic EIGRP configuration mode, most of the configuration takes place in the EIGRP process, but some settings are configured under the interface configuration submode. This can add complexity for deployment and troubleshooting as users must scroll back and forth between the EIGRP process and individual network interfaces. Some of the settings that are set individually are hello advertisement interval, split-horizon, authentication, and summary route advertisements.</a:t>
            </a:r>
          </a:p>
          <a:p>
            <a:endParaRPr lang="en-US" dirty="0"/>
          </a:p>
          <a:p>
            <a:r>
              <a:rPr lang="en-US" dirty="0"/>
              <a:t>Classic configuration requires the initialization of the routing process with the global configuration command </a:t>
            </a:r>
            <a:r>
              <a:rPr lang="en-US" b="1" dirty="0"/>
              <a:t>router eigrp </a:t>
            </a:r>
            <a:r>
              <a:rPr lang="en-US" i="1" dirty="0"/>
              <a:t>as-number</a:t>
            </a:r>
            <a:r>
              <a:rPr lang="en-US" dirty="0"/>
              <a:t> to identify the ASN and initialize the EIGRP process. The second step is to identify the network interfaces with the command </a:t>
            </a:r>
            <a:r>
              <a:rPr lang="en-US" b="1" dirty="0"/>
              <a:t>network ip-address </a:t>
            </a:r>
            <a:r>
              <a:rPr lang="en-US" dirty="0"/>
              <a:t>[</a:t>
            </a:r>
            <a:r>
              <a:rPr lang="en-US" i="1" dirty="0"/>
              <a:t>mask</a:t>
            </a:r>
            <a:r>
              <a:rPr lang="en-US" dirty="0"/>
              <a:t>]. </a:t>
            </a:r>
          </a:p>
        </p:txBody>
      </p:sp>
    </p:spTree>
    <p:extLst>
      <p:ext uri="{BB962C8B-B14F-4D97-AF65-F5344CB8AC3E}">
        <p14:creationId xmlns:p14="http://schemas.microsoft.com/office/powerpoint/2010/main" val="187029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EIGRP Named Mode</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99D01980-FE32-4655-8C80-42CC760559E3}"/>
              </a:ext>
            </a:extLst>
          </p:cNvPr>
          <p:cNvSpPr/>
          <p:nvPr/>
        </p:nvSpPr>
        <p:spPr>
          <a:xfrm>
            <a:off x="137516" y="844926"/>
            <a:ext cx="8868967" cy="3139321"/>
          </a:xfrm>
          <a:prstGeom prst="rect">
            <a:avLst/>
          </a:prstGeom>
        </p:spPr>
        <p:txBody>
          <a:bodyPr wrap="square">
            <a:spAutoFit/>
          </a:bodyPr>
          <a:lstStyle/>
          <a:p>
            <a:r>
              <a:rPr lang="en-US" dirty="0"/>
              <a:t>EIGRP named mode configuration was released to overcome some of the difficulties network engineers have with classic EIGRP autonomous system configuration, including scattered configurations and unclear scope of commands.</a:t>
            </a:r>
          </a:p>
          <a:p>
            <a:endParaRPr lang="en-US" dirty="0"/>
          </a:p>
          <a:p>
            <a:r>
              <a:rPr lang="en-US" dirty="0"/>
              <a:t>EIGRP named configuration provides the following benefits:</a:t>
            </a:r>
          </a:p>
          <a:p>
            <a:pPr marL="285750" indent="-285750">
              <a:buFont typeface="Arial" panose="020B0604020202020204" pitchFamily="34" charset="0"/>
              <a:buChar char="•"/>
            </a:pPr>
            <a:r>
              <a:rPr lang="en-US" dirty="0"/>
              <a:t> All the EIGRP configuration occurs in one location.</a:t>
            </a:r>
          </a:p>
          <a:p>
            <a:pPr marL="285750" indent="-285750">
              <a:buFont typeface="Arial" panose="020B0604020202020204" pitchFamily="34" charset="0"/>
              <a:buChar char="•"/>
            </a:pPr>
            <a:r>
              <a:rPr lang="en-US" dirty="0"/>
              <a:t> It supports current EIGRP features and future developments.</a:t>
            </a:r>
          </a:p>
          <a:p>
            <a:pPr marL="285750" indent="-285750">
              <a:buFont typeface="Arial" panose="020B0604020202020204" pitchFamily="34" charset="0"/>
              <a:buChar char="•"/>
            </a:pPr>
            <a:r>
              <a:rPr lang="en-US" dirty="0"/>
              <a:t> It supports multiple address families (including Virtual Routing and Forwarding [VRF] instances). EIGRP named configuration is also known as multi-address family configuration mode.</a:t>
            </a:r>
          </a:p>
          <a:p>
            <a:pPr marL="285750" indent="-285750">
              <a:buFont typeface="Arial" panose="020B0604020202020204" pitchFamily="34" charset="0"/>
              <a:buChar char="•"/>
            </a:pPr>
            <a:r>
              <a:rPr lang="en-US" dirty="0"/>
              <a:t> Commands are clear in terms of the scope of their configuration.</a:t>
            </a:r>
          </a:p>
        </p:txBody>
      </p:sp>
    </p:spTree>
    <p:extLst>
      <p:ext uri="{BB962C8B-B14F-4D97-AF65-F5344CB8AC3E}">
        <p14:creationId xmlns:p14="http://schemas.microsoft.com/office/powerpoint/2010/main" val="4989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EIGRP Named Mode (Cont.)</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99D01980-FE32-4655-8C80-42CC760559E3}"/>
              </a:ext>
            </a:extLst>
          </p:cNvPr>
          <p:cNvSpPr/>
          <p:nvPr/>
        </p:nvSpPr>
        <p:spPr>
          <a:xfrm>
            <a:off x="137516" y="585789"/>
            <a:ext cx="8868967" cy="4247317"/>
          </a:xfrm>
          <a:prstGeom prst="rect">
            <a:avLst/>
          </a:prstGeom>
        </p:spPr>
        <p:txBody>
          <a:bodyPr wrap="square">
            <a:spAutoFit/>
          </a:bodyPr>
          <a:lstStyle/>
          <a:p>
            <a:r>
              <a:rPr lang="en-US" sz="1500" dirty="0"/>
              <a:t>EIGRP named configuration makes it possible to run multiple instances under the same EIGRP process. EIGRP named mode provides a hierarchical configuration and stores settings in three subsections:</a:t>
            </a:r>
          </a:p>
          <a:p>
            <a:endParaRPr lang="en-US" sz="1500" dirty="0"/>
          </a:p>
          <a:p>
            <a:pPr marL="285750" indent="-285750">
              <a:buFont typeface="Arial" panose="020B0604020202020204" pitchFamily="34" charset="0"/>
              <a:buChar char="•"/>
            </a:pPr>
            <a:r>
              <a:rPr lang="en-US" sz="1500" b="1" dirty="0"/>
              <a:t>Address Family - </a:t>
            </a:r>
            <a:r>
              <a:rPr lang="en-US" sz="1500" dirty="0"/>
              <a:t>This submode contains settings that are relevant to the global EIGRP AS operations, such as selection of network interfaces, EIGRP K values, logging settings, and stub settings.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Interface - </a:t>
            </a:r>
            <a:r>
              <a:rPr lang="en-US" sz="1500" dirty="0"/>
              <a:t>This submode contains settings that are relevant to the interface, such as hello advertisement interval, split-horizon, authentication, and summary route advertisements. In actuality, there are two methods of the EIGRP interface section’s configuration. Commands can be assigned to a specific interface or to a default interface, in which case those settings are placed on all EIGRP-enabled interfaces. If there is a conflict between the default interface and a specific interface, the specific interface takes priority over the default interface.</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Topology - </a:t>
            </a:r>
            <a:r>
              <a:rPr lang="en-US" sz="1500" dirty="0"/>
              <a:t>This submode contains settings regarding the EIGRP topology database and how routes are presented to the router’s RIB. This section also contains route redistribution and administrative distance settings.</a:t>
            </a:r>
          </a:p>
        </p:txBody>
      </p:sp>
    </p:spTree>
    <p:extLst>
      <p:ext uri="{BB962C8B-B14F-4D97-AF65-F5344CB8AC3E}">
        <p14:creationId xmlns:p14="http://schemas.microsoft.com/office/powerpoint/2010/main" val="20886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EIGRP Network Statement </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99D01980-FE32-4655-8C80-42CC760559E3}"/>
              </a:ext>
            </a:extLst>
          </p:cNvPr>
          <p:cNvSpPr/>
          <p:nvPr/>
        </p:nvSpPr>
        <p:spPr>
          <a:xfrm>
            <a:off x="73223" y="785814"/>
            <a:ext cx="2891434" cy="4247317"/>
          </a:xfrm>
          <a:prstGeom prst="rect">
            <a:avLst/>
          </a:prstGeom>
        </p:spPr>
        <p:txBody>
          <a:bodyPr wrap="square">
            <a:spAutoFit/>
          </a:bodyPr>
          <a:lstStyle/>
          <a:p>
            <a:r>
              <a:rPr lang="en-US" sz="1500" dirty="0"/>
              <a:t>Both configuration modes use a network statement to identify the interfaces that EIGRP will use. The network statement uses a wildcard mask, which allows the configuration to be as specific or ambiguous as necessary.</a:t>
            </a:r>
          </a:p>
          <a:p>
            <a:endParaRPr lang="en-US" sz="1500" dirty="0"/>
          </a:p>
          <a:p>
            <a:r>
              <a:rPr lang="en-US" sz="1500" dirty="0"/>
              <a:t>The syntax for the network statement, which exists under the EIGRP process, is </a:t>
            </a:r>
            <a:r>
              <a:rPr lang="en-US" sz="1500" b="1" dirty="0"/>
              <a:t>network</a:t>
            </a:r>
            <a:r>
              <a:rPr lang="en-US" sz="1500" dirty="0"/>
              <a:t> </a:t>
            </a:r>
            <a:r>
              <a:rPr lang="en-US" sz="1500" i="1" dirty="0"/>
              <a:t>ip-address</a:t>
            </a:r>
            <a:r>
              <a:rPr lang="en-US" sz="1500" dirty="0"/>
              <a:t> [</a:t>
            </a:r>
            <a:r>
              <a:rPr lang="en-US" sz="1500" i="1" dirty="0"/>
              <a:t>mask</a:t>
            </a:r>
            <a:r>
              <a:rPr lang="en-US" sz="1500" dirty="0"/>
              <a:t>]. The optional mask can be omitted to enable interfaces that fall within the classful boundaries for that network statement.</a:t>
            </a:r>
          </a:p>
          <a:p>
            <a:endParaRPr lang="en-US" sz="1500" dirty="0"/>
          </a:p>
        </p:txBody>
      </p:sp>
      <p:sp>
        <p:nvSpPr>
          <p:cNvPr id="6" name="Rectangle 5">
            <a:extLst>
              <a:ext uri="{FF2B5EF4-FFF2-40B4-BE49-F238E27FC236}">
                <a16:creationId xmlns:a16="http://schemas.microsoft.com/office/drawing/2014/main" id="{E65CE2E4-AF6F-46DD-AB43-014E191814A8}"/>
              </a:ext>
            </a:extLst>
          </p:cNvPr>
          <p:cNvSpPr/>
          <p:nvPr/>
        </p:nvSpPr>
        <p:spPr>
          <a:xfrm>
            <a:off x="3464718" y="2202418"/>
            <a:ext cx="5400675" cy="461665"/>
          </a:xfrm>
          <a:prstGeom prst="rect">
            <a:avLst/>
          </a:prstGeom>
        </p:spPr>
        <p:txBody>
          <a:bodyPr wrap="square">
            <a:spAutoFit/>
          </a:bodyPr>
          <a:lstStyle/>
          <a:p>
            <a:r>
              <a:rPr lang="en-US" sz="1200" dirty="0"/>
              <a:t>To help illustrate the concept of the wildcard mask, Table 2-4 provides a set of IP addresses and interfaces for a router. </a:t>
            </a:r>
          </a:p>
        </p:txBody>
      </p:sp>
      <p:pic>
        <p:nvPicPr>
          <p:cNvPr id="4" name="Picture 3">
            <a:extLst>
              <a:ext uri="{FF2B5EF4-FFF2-40B4-BE49-F238E27FC236}">
                <a16:creationId xmlns:a16="http://schemas.microsoft.com/office/drawing/2014/main" id="{3D602355-F022-472A-A6C3-EE073534A5D6}"/>
              </a:ext>
            </a:extLst>
          </p:cNvPr>
          <p:cNvPicPr>
            <a:picLocks noChangeAspect="1"/>
          </p:cNvPicPr>
          <p:nvPr/>
        </p:nvPicPr>
        <p:blipFill>
          <a:blip r:embed="rId3"/>
          <a:stretch>
            <a:fillRect/>
          </a:stretch>
        </p:blipFill>
        <p:spPr>
          <a:xfrm>
            <a:off x="3379886" y="849420"/>
            <a:ext cx="5598914" cy="1443602"/>
          </a:xfrm>
          <a:prstGeom prst="rect">
            <a:avLst/>
          </a:prstGeom>
        </p:spPr>
      </p:pic>
      <p:sp>
        <p:nvSpPr>
          <p:cNvPr id="7" name="Rectangle 6">
            <a:extLst>
              <a:ext uri="{FF2B5EF4-FFF2-40B4-BE49-F238E27FC236}">
                <a16:creationId xmlns:a16="http://schemas.microsoft.com/office/drawing/2014/main" id="{6B66F0B1-8F86-4DA6-8811-A6505701CA35}"/>
              </a:ext>
            </a:extLst>
          </p:cNvPr>
          <p:cNvSpPr/>
          <p:nvPr/>
        </p:nvSpPr>
        <p:spPr>
          <a:xfrm>
            <a:off x="3292375" y="4220170"/>
            <a:ext cx="5778402" cy="461665"/>
          </a:xfrm>
          <a:prstGeom prst="rect">
            <a:avLst/>
          </a:prstGeom>
        </p:spPr>
        <p:txBody>
          <a:bodyPr wrap="square">
            <a:spAutoFit/>
          </a:bodyPr>
          <a:lstStyle/>
          <a:p>
            <a:r>
              <a:rPr lang="en-US" sz="1200" dirty="0"/>
              <a:t>The configuration in Example 2-1 enables EIGRP only on interfaces that explicitly match the IP addresses in Table 2-4. </a:t>
            </a:r>
          </a:p>
        </p:txBody>
      </p:sp>
      <p:pic>
        <p:nvPicPr>
          <p:cNvPr id="5" name="Picture 4">
            <a:extLst>
              <a:ext uri="{FF2B5EF4-FFF2-40B4-BE49-F238E27FC236}">
                <a16:creationId xmlns:a16="http://schemas.microsoft.com/office/drawing/2014/main" id="{FFE97766-9D48-47EA-B7BE-73857E31FD9C}"/>
              </a:ext>
            </a:extLst>
          </p:cNvPr>
          <p:cNvPicPr>
            <a:picLocks noChangeAspect="1"/>
          </p:cNvPicPr>
          <p:nvPr/>
        </p:nvPicPr>
        <p:blipFill>
          <a:blip r:embed="rId4"/>
          <a:stretch>
            <a:fillRect/>
          </a:stretch>
        </p:blipFill>
        <p:spPr>
          <a:xfrm>
            <a:off x="3292375" y="2867009"/>
            <a:ext cx="5686425" cy="1360305"/>
          </a:xfrm>
          <a:prstGeom prst="rect">
            <a:avLst/>
          </a:prstGeom>
        </p:spPr>
      </p:pic>
    </p:spTree>
    <p:extLst>
      <p:ext uri="{BB962C8B-B14F-4D97-AF65-F5344CB8AC3E}">
        <p14:creationId xmlns:p14="http://schemas.microsoft.com/office/powerpoint/2010/main" val="25574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Sample Topology and Configuration</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99D01980-FE32-4655-8C80-42CC760559E3}"/>
              </a:ext>
            </a:extLst>
          </p:cNvPr>
          <p:cNvSpPr/>
          <p:nvPr/>
        </p:nvSpPr>
        <p:spPr>
          <a:xfrm>
            <a:off x="73223" y="785814"/>
            <a:ext cx="3512940" cy="1708160"/>
          </a:xfrm>
          <a:prstGeom prst="rect">
            <a:avLst/>
          </a:prstGeom>
        </p:spPr>
        <p:txBody>
          <a:bodyPr wrap="square">
            <a:spAutoFit/>
          </a:bodyPr>
          <a:lstStyle/>
          <a:p>
            <a:r>
              <a:rPr lang="en-US" sz="1500" dirty="0"/>
              <a:t>Figure 2-5 shows a sample topology for demonstrating EIGRP configuration in classic mode for R1 and named mode for R2.</a:t>
            </a:r>
          </a:p>
          <a:p>
            <a:endParaRPr lang="en-US" sz="1500" dirty="0"/>
          </a:p>
          <a:p>
            <a:r>
              <a:rPr lang="en-US" sz="1500" dirty="0"/>
              <a:t>Example 2-3 provides the configuration that is applied to R1 and R2.</a:t>
            </a:r>
          </a:p>
        </p:txBody>
      </p:sp>
      <p:pic>
        <p:nvPicPr>
          <p:cNvPr id="8" name="Picture 7">
            <a:extLst>
              <a:ext uri="{FF2B5EF4-FFF2-40B4-BE49-F238E27FC236}">
                <a16:creationId xmlns:a16="http://schemas.microsoft.com/office/drawing/2014/main" id="{06276414-7F89-453C-97B1-5EBAE4BBBA37}"/>
              </a:ext>
            </a:extLst>
          </p:cNvPr>
          <p:cNvPicPr>
            <a:picLocks noChangeAspect="1"/>
          </p:cNvPicPr>
          <p:nvPr/>
        </p:nvPicPr>
        <p:blipFill>
          <a:blip r:embed="rId3"/>
          <a:stretch>
            <a:fillRect/>
          </a:stretch>
        </p:blipFill>
        <p:spPr>
          <a:xfrm>
            <a:off x="130373" y="2693348"/>
            <a:ext cx="3700462" cy="1694060"/>
          </a:xfrm>
          <a:prstGeom prst="rect">
            <a:avLst/>
          </a:prstGeom>
        </p:spPr>
      </p:pic>
      <p:pic>
        <p:nvPicPr>
          <p:cNvPr id="9" name="Picture 8">
            <a:extLst>
              <a:ext uri="{FF2B5EF4-FFF2-40B4-BE49-F238E27FC236}">
                <a16:creationId xmlns:a16="http://schemas.microsoft.com/office/drawing/2014/main" id="{349697B7-11EB-4753-8ECF-8033717ED521}"/>
              </a:ext>
            </a:extLst>
          </p:cNvPr>
          <p:cNvPicPr>
            <a:picLocks noChangeAspect="1"/>
          </p:cNvPicPr>
          <p:nvPr/>
        </p:nvPicPr>
        <p:blipFill>
          <a:blip r:embed="rId4"/>
          <a:stretch>
            <a:fillRect/>
          </a:stretch>
        </p:blipFill>
        <p:spPr>
          <a:xfrm>
            <a:off x="4437427" y="785814"/>
            <a:ext cx="4113614" cy="3703789"/>
          </a:xfrm>
          <a:prstGeom prst="rect">
            <a:avLst/>
          </a:prstGeom>
        </p:spPr>
      </p:pic>
    </p:spTree>
    <p:extLst>
      <p:ext uri="{BB962C8B-B14F-4D97-AF65-F5344CB8AC3E}">
        <p14:creationId xmlns:p14="http://schemas.microsoft.com/office/powerpoint/2010/main" val="29421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Confirming Interfaces</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99D01980-FE32-4655-8C80-42CC760559E3}"/>
              </a:ext>
            </a:extLst>
          </p:cNvPr>
          <p:cNvSpPr/>
          <p:nvPr/>
        </p:nvSpPr>
        <p:spPr>
          <a:xfrm>
            <a:off x="73222" y="785814"/>
            <a:ext cx="3477221" cy="3785652"/>
          </a:xfrm>
          <a:prstGeom prst="rect">
            <a:avLst/>
          </a:prstGeom>
        </p:spPr>
        <p:txBody>
          <a:bodyPr wrap="square">
            <a:spAutoFit/>
          </a:bodyPr>
          <a:lstStyle/>
          <a:p>
            <a:r>
              <a:rPr lang="en-US" sz="1500" dirty="0"/>
              <a:t>After configuration, it is a good practice to verify that only the intended interfaces are running EIGRP. The command </a:t>
            </a:r>
            <a:r>
              <a:rPr lang="en-US" sz="1500" b="1" dirty="0"/>
              <a:t>show ip eigrp interfaces </a:t>
            </a:r>
            <a:r>
              <a:rPr lang="en-US" sz="1500" dirty="0"/>
              <a:t>[{</a:t>
            </a:r>
            <a:r>
              <a:rPr lang="en-US" sz="1500" i="1" dirty="0"/>
              <a:t>interface-id</a:t>
            </a:r>
            <a:r>
              <a:rPr lang="en-US" sz="1500" dirty="0"/>
              <a:t> [</a:t>
            </a:r>
            <a:r>
              <a:rPr lang="en-US" sz="1500" b="1" dirty="0"/>
              <a:t>detail</a:t>
            </a:r>
            <a:r>
              <a:rPr lang="en-US" sz="1500" dirty="0"/>
              <a:t>] | </a:t>
            </a:r>
            <a:r>
              <a:rPr lang="en-US" sz="1500" b="1" dirty="0"/>
              <a:t>detail</a:t>
            </a:r>
            <a:r>
              <a:rPr lang="en-US" sz="1500" dirty="0"/>
              <a:t>}] shows active EIGRP interfaces. </a:t>
            </a:r>
          </a:p>
          <a:p>
            <a:endParaRPr lang="en-US" sz="1500" dirty="0"/>
          </a:p>
          <a:p>
            <a:r>
              <a:rPr lang="en-US" sz="1500" dirty="0"/>
              <a:t>Appending the optional detail keyword provides additional information, such as authentication, EIGRP timers, split horizon, and various packet counts.</a:t>
            </a:r>
          </a:p>
          <a:p>
            <a:endParaRPr lang="en-US" sz="1500" dirty="0"/>
          </a:p>
          <a:p>
            <a:r>
              <a:rPr lang="en-US" sz="1500" dirty="0"/>
              <a:t>Example 2-5 demonstrates R1’s non-detailed EIGRP interface and R2’s detailed information for the gi0/1 interface.</a:t>
            </a:r>
          </a:p>
        </p:txBody>
      </p:sp>
      <p:pic>
        <p:nvPicPr>
          <p:cNvPr id="4" name="Picture 3">
            <a:extLst>
              <a:ext uri="{FF2B5EF4-FFF2-40B4-BE49-F238E27FC236}">
                <a16:creationId xmlns:a16="http://schemas.microsoft.com/office/drawing/2014/main" id="{9AF78776-774E-4575-B41E-9BDBCD1721E5}"/>
              </a:ext>
            </a:extLst>
          </p:cNvPr>
          <p:cNvPicPr>
            <a:picLocks noChangeAspect="1"/>
          </p:cNvPicPr>
          <p:nvPr/>
        </p:nvPicPr>
        <p:blipFill>
          <a:blip r:embed="rId3"/>
          <a:stretch>
            <a:fillRect/>
          </a:stretch>
        </p:blipFill>
        <p:spPr>
          <a:xfrm>
            <a:off x="3550442" y="654042"/>
            <a:ext cx="5083969" cy="1848126"/>
          </a:xfrm>
          <a:prstGeom prst="rect">
            <a:avLst/>
          </a:prstGeom>
        </p:spPr>
      </p:pic>
      <p:pic>
        <p:nvPicPr>
          <p:cNvPr id="5" name="Picture 4">
            <a:extLst>
              <a:ext uri="{FF2B5EF4-FFF2-40B4-BE49-F238E27FC236}">
                <a16:creationId xmlns:a16="http://schemas.microsoft.com/office/drawing/2014/main" id="{3DB765EE-9BF9-4E7A-920B-3A5FCB783400}"/>
              </a:ext>
            </a:extLst>
          </p:cNvPr>
          <p:cNvPicPr>
            <a:picLocks noChangeAspect="1"/>
          </p:cNvPicPr>
          <p:nvPr/>
        </p:nvPicPr>
        <p:blipFill>
          <a:blip r:embed="rId4"/>
          <a:stretch>
            <a:fillRect/>
          </a:stretch>
        </p:blipFill>
        <p:spPr>
          <a:xfrm>
            <a:off x="3586159" y="2245780"/>
            <a:ext cx="5048251" cy="2654834"/>
          </a:xfrm>
          <a:prstGeom prst="rect">
            <a:avLst/>
          </a:prstGeom>
        </p:spPr>
      </p:pic>
    </p:spTree>
    <p:extLst>
      <p:ext uri="{BB962C8B-B14F-4D97-AF65-F5344CB8AC3E}">
        <p14:creationId xmlns:p14="http://schemas.microsoft.com/office/powerpoint/2010/main" val="82562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Confirming Interfaces (Cont.)</a:t>
            </a:r>
            <a:endParaRPr lang="en-US" sz="2400" dirty="0">
              <a:solidFill>
                <a:schemeClr val="accent4">
                  <a:lumMod val="75000"/>
                </a:schemeClr>
              </a:solidFill>
            </a:endParaRPr>
          </a:p>
        </p:txBody>
      </p:sp>
      <p:graphicFrame>
        <p:nvGraphicFramePr>
          <p:cNvPr id="6" name="Table 6">
            <a:extLst>
              <a:ext uri="{FF2B5EF4-FFF2-40B4-BE49-F238E27FC236}">
                <a16:creationId xmlns:a16="http://schemas.microsoft.com/office/drawing/2014/main" id="{B6EB5F22-F5A4-4E90-A988-F9C3A1322D5F}"/>
              </a:ext>
            </a:extLst>
          </p:cNvPr>
          <p:cNvGraphicFramePr>
            <a:graphicFrameLocks noGrp="1"/>
          </p:cNvGraphicFramePr>
          <p:nvPr>
            <p:extLst>
              <p:ext uri="{D42A27DB-BD31-4B8C-83A1-F6EECF244321}">
                <p14:modId xmlns:p14="http://schemas.microsoft.com/office/powerpoint/2010/main" val="321292174"/>
              </p:ext>
            </p:extLst>
          </p:nvPr>
        </p:nvGraphicFramePr>
        <p:xfrm>
          <a:off x="671511" y="731837"/>
          <a:ext cx="7472364" cy="3611880"/>
        </p:xfrm>
        <a:graphic>
          <a:graphicData uri="http://schemas.openxmlformats.org/drawingml/2006/table">
            <a:tbl>
              <a:tblPr firstRow="1" bandRow="1">
                <a:tableStyleId>{5C22544A-7EE6-4342-B048-85BDC9FD1C3A}</a:tableStyleId>
              </a:tblPr>
              <a:tblGrid>
                <a:gridCol w="3736182">
                  <a:extLst>
                    <a:ext uri="{9D8B030D-6E8A-4147-A177-3AD203B41FA5}">
                      <a16:colId xmlns:a16="http://schemas.microsoft.com/office/drawing/2014/main" val="5267710"/>
                    </a:ext>
                  </a:extLst>
                </a:gridCol>
                <a:gridCol w="3736182">
                  <a:extLst>
                    <a:ext uri="{9D8B030D-6E8A-4147-A177-3AD203B41FA5}">
                      <a16:colId xmlns:a16="http://schemas.microsoft.com/office/drawing/2014/main" val="2810971758"/>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35092649"/>
                  </a:ext>
                </a:extLst>
              </a:tr>
              <a:tr h="370840">
                <a:tc>
                  <a:txBody>
                    <a:bodyPr/>
                    <a:lstStyle/>
                    <a:p>
                      <a:r>
                        <a:rPr lang="en-US" dirty="0"/>
                        <a:t>Interface</a:t>
                      </a:r>
                    </a:p>
                  </a:txBody>
                  <a:tcPr/>
                </a:tc>
                <a:tc>
                  <a:txBody>
                    <a:bodyPr/>
                    <a:lstStyle/>
                    <a:p>
                      <a:r>
                        <a:rPr lang="en-US" dirty="0"/>
                        <a:t>Interfaces running EIGRP. </a:t>
                      </a:r>
                    </a:p>
                  </a:txBody>
                  <a:tcPr/>
                </a:tc>
                <a:extLst>
                  <a:ext uri="{0D108BD9-81ED-4DB2-BD59-A6C34878D82A}">
                    <a16:rowId xmlns:a16="http://schemas.microsoft.com/office/drawing/2014/main" val="3239968827"/>
                  </a:ext>
                </a:extLst>
              </a:tr>
              <a:tr h="370840">
                <a:tc>
                  <a:txBody>
                    <a:bodyPr/>
                    <a:lstStyle/>
                    <a:p>
                      <a:r>
                        <a:rPr lang="en-US" dirty="0"/>
                        <a:t>Peers</a:t>
                      </a:r>
                    </a:p>
                  </a:txBody>
                  <a:tcPr/>
                </a:tc>
                <a:tc>
                  <a:txBody>
                    <a:bodyPr/>
                    <a:lstStyle/>
                    <a:p>
                      <a:r>
                        <a:rPr lang="en-US" dirty="0"/>
                        <a:t>Number of peers detected on that interface. </a:t>
                      </a:r>
                    </a:p>
                  </a:txBody>
                  <a:tcPr/>
                </a:tc>
                <a:extLst>
                  <a:ext uri="{0D108BD9-81ED-4DB2-BD59-A6C34878D82A}">
                    <a16:rowId xmlns:a16="http://schemas.microsoft.com/office/drawing/2014/main" val="242967089"/>
                  </a:ext>
                </a:extLst>
              </a:tr>
              <a:tr h="370840">
                <a:tc>
                  <a:txBody>
                    <a:bodyPr/>
                    <a:lstStyle/>
                    <a:p>
                      <a:r>
                        <a:rPr lang="en-US" dirty="0"/>
                        <a:t>Xmt Queue Un/Reliable</a:t>
                      </a:r>
                    </a:p>
                  </a:txBody>
                  <a:tcPr/>
                </a:tc>
                <a:tc>
                  <a:txBody>
                    <a:bodyPr/>
                    <a:lstStyle/>
                    <a:p>
                      <a:r>
                        <a:rPr lang="en-US" dirty="0"/>
                        <a:t>Number of unreliable/reliable packets remaining in the transmit queue. The value zero is an indication of a stable network.</a:t>
                      </a:r>
                    </a:p>
                  </a:txBody>
                  <a:tcPr/>
                </a:tc>
                <a:extLst>
                  <a:ext uri="{0D108BD9-81ED-4DB2-BD59-A6C34878D82A}">
                    <a16:rowId xmlns:a16="http://schemas.microsoft.com/office/drawing/2014/main" val="1192610385"/>
                  </a:ext>
                </a:extLst>
              </a:tr>
              <a:tr h="370840">
                <a:tc>
                  <a:txBody>
                    <a:bodyPr/>
                    <a:lstStyle/>
                    <a:p>
                      <a:r>
                        <a:rPr lang="en-US" dirty="0"/>
                        <a:t>Mean SRTT</a:t>
                      </a:r>
                    </a:p>
                  </a:txBody>
                  <a:tcPr/>
                </a:tc>
                <a:tc>
                  <a:txBody>
                    <a:bodyPr/>
                    <a:lstStyle/>
                    <a:p>
                      <a:r>
                        <a:rPr lang="en-US" dirty="0"/>
                        <a:t>Average time for a packet to be sent to a neighbor and a reply from that neighbor to be received, in milliseconds.</a:t>
                      </a:r>
                    </a:p>
                  </a:txBody>
                  <a:tcPr/>
                </a:tc>
                <a:extLst>
                  <a:ext uri="{0D108BD9-81ED-4DB2-BD59-A6C34878D82A}">
                    <a16:rowId xmlns:a16="http://schemas.microsoft.com/office/drawing/2014/main" val="2732084603"/>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8585B"/>
                          </a:solidFill>
                          <a:effectLst/>
                          <a:uLnTx/>
                          <a:uFillTx/>
                          <a:latin typeface="+mn-lt"/>
                          <a:ea typeface="+mn-ea"/>
                          <a:cs typeface="+mn-cs"/>
                        </a:rPr>
                        <a:t>Multicast Flow Timer</a:t>
                      </a:r>
                      <a:endParaRPr kumimoji="0" lang="en-US" sz="1400" b="0" i="0" u="none" strike="noStrike" kern="1200" cap="none" spc="0" normalizeH="0" baseline="0" noProof="0" dirty="0">
                        <a:ln>
                          <a:noFill/>
                        </a:ln>
                        <a:solidFill>
                          <a:srgbClr val="58585B"/>
                        </a:solidFill>
                        <a:effectLst/>
                        <a:uLnTx/>
                        <a:uFillTx/>
                        <a:latin typeface="Arial"/>
                        <a:ea typeface="+mn-ea"/>
                        <a:cs typeface="+mn-cs"/>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8585B"/>
                          </a:solidFill>
                          <a:effectLst/>
                          <a:uLnTx/>
                          <a:uFillTx/>
                          <a:latin typeface="Arial"/>
                          <a:ea typeface="+mn-ea"/>
                          <a:cs typeface="+mn-cs"/>
                        </a:rPr>
                        <a:t>Maximum time (seconds) that the router sent multicast packets</a:t>
                      </a:r>
                    </a:p>
                  </a:txBody>
                  <a:tcPr/>
                </a:tc>
                <a:extLst>
                  <a:ext uri="{0D108BD9-81ED-4DB2-BD59-A6C34878D82A}">
                    <a16:rowId xmlns:a16="http://schemas.microsoft.com/office/drawing/2014/main" val="3199844153"/>
                  </a:ext>
                </a:extLst>
              </a:tr>
              <a:tr h="370840">
                <a:tc>
                  <a:txBody>
                    <a:bodyPr/>
                    <a:lstStyle/>
                    <a:p>
                      <a:r>
                        <a:rPr lang="en-US" dirty="0"/>
                        <a:t>Pending Routes</a:t>
                      </a:r>
                    </a:p>
                  </a:txBody>
                  <a:tcPr/>
                </a:tc>
                <a:tc>
                  <a:txBody>
                    <a:bodyPr/>
                    <a:lstStyle/>
                    <a:p>
                      <a:r>
                        <a:rPr lang="en-US" dirty="0"/>
                        <a:t>Number of routes in the transmit queue that need to be sent.</a:t>
                      </a:r>
                    </a:p>
                  </a:txBody>
                  <a:tcPr/>
                </a:tc>
                <a:extLst>
                  <a:ext uri="{0D108BD9-81ED-4DB2-BD59-A6C34878D82A}">
                    <a16:rowId xmlns:a16="http://schemas.microsoft.com/office/drawing/2014/main" val="3638135306"/>
                  </a:ext>
                </a:extLst>
              </a:tr>
            </a:tbl>
          </a:graphicData>
        </a:graphic>
      </p:graphicFrame>
    </p:spTree>
    <p:extLst>
      <p:ext uri="{BB962C8B-B14F-4D97-AF65-F5344CB8AC3E}">
        <p14:creationId xmlns:p14="http://schemas.microsoft.com/office/powerpoint/2010/main" val="151371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Verifying EIGRP Neighbor Adjacencies</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09FF4F5D-70B8-4224-91F2-4D3C5F190FF9}"/>
              </a:ext>
            </a:extLst>
          </p:cNvPr>
          <p:cNvSpPr/>
          <p:nvPr/>
        </p:nvSpPr>
        <p:spPr>
          <a:xfrm>
            <a:off x="342900" y="823496"/>
            <a:ext cx="4327581" cy="3816429"/>
          </a:xfrm>
          <a:prstGeom prst="rect">
            <a:avLst/>
          </a:prstGeom>
        </p:spPr>
        <p:txBody>
          <a:bodyPr wrap="square">
            <a:spAutoFit/>
          </a:bodyPr>
          <a:lstStyle/>
          <a:p>
            <a:r>
              <a:rPr lang="en-US" sz="1600" dirty="0"/>
              <a:t>Each EIGRP process maintains a table of neighbors to ensure that they are alive and processing updates properly. Without keeping track of a neighbor state, an autonomous system could contain incorrect data and could potentially route traffic improperly. EIGRP must form a neighbor relationship before a router advertises update packets containing network prefixes.</a:t>
            </a:r>
          </a:p>
          <a:p>
            <a:endParaRPr lang="en-US" sz="1600" dirty="0"/>
          </a:p>
          <a:p>
            <a:r>
              <a:rPr lang="en-US" sz="1600" dirty="0"/>
              <a:t>The command </a:t>
            </a:r>
            <a:r>
              <a:rPr lang="en-US" sz="1600" b="1" dirty="0"/>
              <a:t>show ip eigrp neighbors </a:t>
            </a:r>
            <a:r>
              <a:rPr lang="en-US" sz="1600" dirty="0"/>
              <a:t>[</a:t>
            </a:r>
            <a:r>
              <a:rPr lang="en-US" sz="1600" i="1" dirty="0"/>
              <a:t>interface-id</a:t>
            </a:r>
            <a:r>
              <a:rPr lang="en-US" sz="1600" dirty="0"/>
              <a:t>] displays the EIGRP neighbors for a router. Example 2-6 shows the EIGRP neighbor information using this command.</a:t>
            </a:r>
          </a:p>
          <a:p>
            <a:endParaRPr lang="en-US" dirty="0"/>
          </a:p>
        </p:txBody>
      </p:sp>
      <p:graphicFrame>
        <p:nvGraphicFramePr>
          <p:cNvPr id="5" name="Table 6">
            <a:extLst>
              <a:ext uri="{FF2B5EF4-FFF2-40B4-BE49-F238E27FC236}">
                <a16:creationId xmlns:a16="http://schemas.microsoft.com/office/drawing/2014/main" id="{E8EB65CA-9738-4712-95A9-F7438F23DEE3}"/>
              </a:ext>
            </a:extLst>
          </p:cNvPr>
          <p:cNvGraphicFramePr>
            <a:graphicFrameLocks noGrp="1"/>
          </p:cNvGraphicFramePr>
          <p:nvPr>
            <p:extLst>
              <p:ext uri="{D42A27DB-BD31-4B8C-83A1-F6EECF244321}">
                <p14:modId xmlns:p14="http://schemas.microsoft.com/office/powerpoint/2010/main" val="2174765332"/>
              </p:ext>
            </p:extLst>
          </p:nvPr>
        </p:nvGraphicFramePr>
        <p:xfrm>
          <a:off x="4572000" y="2445151"/>
          <a:ext cx="4473519" cy="2282976"/>
        </p:xfrm>
        <a:graphic>
          <a:graphicData uri="http://schemas.openxmlformats.org/drawingml/2006/table">
            <a:tbl>
              <a:tblPr firstRow="1" bandRow="1">
                <a:tableStyleId>{5C22544A-7EE6-4342-B048-85BDC9FD1C3A}</a:tableStyleId>
              </a:tblPr>
              <a:tblGrid>
                <a:gridCol w="748820">
                  <a:extLst>
                    <a:ext uri="{9D8B030D-6E8A-4147-A177-3AD203B41FA5}">
                      <a16:colId xmlns:a16="http://schemas.microsoft.com/office/drawing/2014/main" val="269393703"/>
                    </a:ext>
                  </a:extLst>
                </a:gridCol>
                <a:gridCol w="3724699">
                  <a:extLst>
                    <a:ext uri="{9D8B030D-6E8A-4147-A177-3AD203B41FA5}">
                      <a16:colId xmlns:a16="http://schemas.microsoft.com/office/drawing/2014/main" val="851402100"/>
                    </a:ext>
                  </a:extLst>
                </a:gridCol>
              </a:tblGrid>
              <a:tr h="257568">
                <a:tc>
                  <a:txBody>
                    <a:bodyPr/>
                    <a:lstStyle/>
                    <a:p>
                      <a:r>
                        <a:rPr lang="en-US" sz="1000" dirty="0"/>
                        <a:t>Field</a:t>
                      </a:r>
                    </a:p>
                  </a:txBody>
                  <a:tcPr/>
                </a:tc>
                <a:tc>
                  <a:txBody>
                    <a:bodyPr/>
                    <a:lstStyle/>
                    <a:p>
                      <a:r>
                        <a:rPr lang="en-US" sz="1000" dirty="0"/>
                        <a:t>Description</a:t>
                      </a:r>
                    </a:p>
                  </a:txBody>
                  <a:tcPr/>
                </a:tc>
                <a:extLst>
                  <a:ext uri="{0D108BD9-81ED-4DB2-BD59-A6C34878D82A}">
                    <a16:rowId xmlns:a16="http://schemas.microsoft.com/office/drawing/2014/main" val="4289650209"/>
                  </a:ext>
                </a:extLst>
              </a:tr>
              <a:tr h="223874">
                <a:tc>
                  <a:txBody>
                    <a:bodyPr/>
                    <a:lstStyle/>
                    <a:p>
                      <a:r>
                        <a:rPr lang="en-US" sz="1000" dirty="0"/>
                        <a:t>Address</a:t>
                      </a:r>
                    </a:p>
                  </a:txBody>
                  <a:tcPr/>
                </a:tc>
                <a:tc>
                  <a:txBody>
                    <a:bodyPr/>
                    <a:lstStyle/>
                    <a:p>
                      <a:r>
                        <a:rPr lang="en-US" sz="1000" dirty="0"/>
                        <a:t>IP address of the EIGRP neighbor</a:t>
                      </a:r>
                    </a:p>
                  </a:txBody>
                  <a:tcPr/>
                </a:tc>
                <a:extLst>
                  <a:ext uri="{0D108BD9-81ED-4DB2-BD59-A6C34878D82A}">
                    <a16:rowId xmlns:a16="http://schemas.microsoft.com/office/drawing/2014/main" val="2420691002"/>
                  </a:ext>
                </a:extLst>
              </a:tr>
              <a:tr h="223874">
                <a:tc>
                  <a:txBody>
                    <a:bodyPr/>
                    <a:lstStyle/>
                    <a:p>
                      <a:r>
                        <a:rPr lang="en-US" sz="1000" dirty="0"/>
                        <a:t>Interface</a:t>
                      </a:r>
                    </a:p>
                  </a:txBody>
                  <a:tcPr/>
                </a:tc>
                <a:tc>
                  <a:txBody>
                    <a:bodyPr/>
                    <a:lstStyle/>
                    <a:p>
                      <a:r>
                        <a:rPr lang="en-US" sz="1000" dirty="0"/>
                        <a:t>Interface the neighbor was detected on</a:t>
                      </a:r>
                    </a:p>
                  </a:txBody>
                  <a:tcPr/>
                </a:tc>
                <a:extLst>
                  <a:ext uri="{0D108BD9-81ED-4DB2-BD59-A6C34878D82A}">
                    <a16:rowId xmlns:a16="http://schemas.microsoft.com/office/drawing/2014/main" val="2189074607"/>
                  </a:ext>
                </a:extLst>
              </a:tr>
              <a:tr h="223874">
                <a:tc>
                  <a:txBody>
                    <a:bodyPr/>
                    <a:lstStyle/>
                    <a:p>
                      <a:r>
                        <a:rPr lang="en-US" sz="1000" dirty="0"/>
                        <a:t>Holdtime</a:t>
                      </a:r>
                    </a:p>
                  </a:txBody>
                  <a:tcPr/>
                </a:tc>
                <a:tc>
                  <a:txBody>
                    <a:bodyPr/>
                    <a:lstStyle/>
                    <a:p>
                      <a:r>
                        <a:rPr lang="en-US" sz="1000" dirty="0"/>
                        <a:t>Time left to receive a packet from this neighbor to ensure it is still alive</a:t>
                      </a:r>
                    </a:p>
                  </a:txBody>
                  <a:tcPr/>
                </a:tc>
                <a:extLst>
                  <a:ext uri="{0D108BD9-81ED-4DB2-BD59-A6C34878D82A}">
                    <a16:rowId xmlns:a16="http://schemas.microsoft.com/office/drawing/2014/main" val="667793347"/>
                  </a:ext>
                </a:extLst>
              </a:tr>
              <a:tr h="363796">
                <a:tc>
                  <a:txBody>
                    <a:bodyPr/>
                    <a:lstStyle/>
                    <a:p>
                      <a:r>
                        <a:rPr lang="en-US" sz="1000" dirty="0"/>
                        <a:t>SRTT</a:t>
                      </a:r>
                    </a:p>
                  </a:txBody>
                  <a:tcPr/>
                </a:tc>
                <a:tc>
                  <a:txBody>
                    <a:bodyPr/>
                    <a:lstStyle/>
                    <a:p>
                      <a:r>
                        <a:rPr lang="en-US" sz="1000" dirty="0"/>
                        <a:t>Time for a packet to be sent to a neighbor and reply to be received from that neighbor in milliseconds</a:t>
                      </a:r>
                    </a:p>
                  </a:txBody>
                  <a:tcPr/>
                </a:tc>
                <a:extLst>
                  <a:ext uri="{0D108BD9-81ED-4DB2-BD59-A6C34878D82A}">
                    <a16:rowId xmlns:a16="http://schemas.microsoft.com/office/drawing/2014/main" val="1465454836"/>
                  </a:ext>
                </a:extLst>
              </a:tr>
              <a:tr h="223874">
                <a:tc>
                  <a:txBody>
                    <a:bodyPr/>
                    <a:lstStyle/>
                    <a:p>
                      <a:r>
                        <a:rPr lang="en-US" sz="1000" dirty="0"/>
                        <a:t>RTO</a:t>
                      </a:r>
                    </a:p>
                  </a:txBody>
                  <a:tcPr/>
                </a:tc>
                <a:tc>
                  <a:txBody>
                    <a:bodyPr/>
                    <a:lstStyle/>
                    <a:p>
                      <a:r>
                        <a:rPr lang="en-US" sz="1000" dirty="0"/>
                        <a:t>Timeout for retransmission (waiting for ACK)</a:t>
                      </a:r>
                    </a:p>
                  </a:txBody>
                  <a:tcPr/>
                </a:tc>
                <a:extLst>
                  <a:ext uri="{0D108BD9-81ED-4DB2-BD59-A6C34878D82A}">
                    <a16:rowId xmlns:a16="http://schemas.microsoft.com/office/drawing/2014/main" val="4101292982"/>
                  </a:ext>
                </a:extLst>
              </a:tr>
              <a:tr h="223874">
                <a:tc>
                  <a:txBody>
                    <a:bodyPr/>
                    <a:lstStyle/>
                    <a:p>
                      <a:r>
                        <a:rPr lang="en-US" sz="1000" dirty="0"/>
                        <a:t>Q cnt</a:t>
                      </a:r>
                    </a:p>
                  </a:txBody>
                  <a:tcPr/>
                </a:tc>
                <a:tc>
                  <a:txBody>
                    <a:bodyPr/>
                    <a:lstStyle/>
                    <a:p>
                      <a:r>
                        <a:rPr lang="en-US" sz="1000" dirty="0"/>
                        <a:t>Number of packets (update/query/reply) in queue for sending</a:t>
                      </a:r>
                    </a:p>
                  </a:txBody>
                  <a:tcPr/>
                </a:tc>
                <a:extLst>
                  <a:ext uri="{0D108BD9-81ED-4DB2-BD59-A6C34878D82A}">
                    <a16:rowId xmlns:a16="http://schemas.microsoft.com/office/drawing/2014/main" val="3904671044"/>
                  </a:ext>
                </a:extLst>
              </a:tr>
              <a:tr h="257568">
                <a:tc>
                  <a:txBody>
                    <a:bodyPr/>
                    <a:lstStyle/>
                    <a:p>
                      <a:r>
                        <a:rPr lang="en-US" sz="1000" dirty="0"/>
                        <a:t>Seq Num</a:t>
                      </a:r>
                    </a:p>
                  </a:txBody>
                  <a:tcPr/>
                </a:tc>
                <a:tc>
                  <a:txBody>
                    <a:bodyPr/>
                    <a:lstStyle/>
                    <a:p>
                      <a:r>
                        <a:rPr lang="en-US" sz="1000" dirty="0"/>
                        <a:t>Sequence number that was last received from the router</a:t>
                      </a:r>
                    </a:p>
                  </a:txBody>
                  <a:tcPr/>
                </a:tc>
                <a:extLst>
                  <a:ext uri="{0D108BD9-81ED-4DB2-BD59-A6C34878D82A}">
                    <a16:rowId xmlns:a16="http://schemas.microsoft.com/office/drawing/2014/main" val="1199365841"/>
                  </a:ext>
                </a:extLst>
              </a:tr>
            </a:tbl>
          </a:graphicData>
        </a:graphic>
      </p:graphicFrame>
      <p:pic>
        <p:nvPicPr>
          <p:cNvPr id="8" name="Picture 7">
            <a:extLst>
              <a:ext uri="{FF2B5EF4-FFF2-40B4-BE49-F238E27FC236}">
                <a16:creationId xmlns:a16="http://schemas.microsoft.com/office/drawing/2014/main" id="{7ADC6847-4F1B-41E2-9EFA-EF42C7C2F03B}"/>
              </a:ext>
            </a:extLst>
          </p:cNvPr>
          <p:cNvPicPr>
            <a:picLocks noChangeAspect="1"/>
          </p:cNvPicPr>
          <p:nvPr/>
        </p:nvPicPr>
        <p:blipFill>
          <a:blip r:embed="rId3"/>
          <a:stretch>
            <a:fillRect/>
          </a:stretch>
        </p:blipFill>
        <p:spPr>
          <a:xfrm>
            <a:off x="4670481" y="1001709"/>
            <a:ext cx="4302869" cy="1265229"/>
          </a:xfrm>
          <a:prstGeom prst="rect">
            <a:avLst/>
          </a:prstGeom>
        </p:spPr>
      </p:pic>
    </p:spTree>
    <p:extLst>
      <p:ext uri="{BB962C8B-B14F-4D97-AF65-F5344CB8AC3E}">
        <p14:creationId xmlns:p14="http://schemas.microsoft.com/office/powerpoint/2010/main" val="165871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2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2166" y="810868"/>
            <a:ext cx="8779668" cy="3439664"/>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EIGRP Fundamentals - </a:t>
            </a:r>
            <a:r>
              <a:rPr lang="en-US" sz="1800" dirty="0">
                <a:solidFill>
                  <a:srgbClr val="000000"/>
                </a:solidFill>
              </a:rPr>
              <a:t>This section explains how EIGRP establishes a neighborship with other routers and how routes are exchanged with other routers.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EIGRP Configuration Modes - </a:t>
            </a:r>
            <a:r>
              <a:rPr lang="en-US" sz="1800" dirty="0">
                <a:solidFill>
                  <a:srgbClr val="000000"/>
                </a:solidFill>
              </a:rPr>
              <a:t>This section defines the two methods of configuring EIGRP with a baseline configuration.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Path Metric Calculation - </a:t>
            </a:r>
            <a:r>
              <a:rPr lang="en-US" sz="1800" dirty="0">
                <a:solidFill>
                  <a:srgbClr val="000000"/>
                </a:solidFill>
              </a:rPr>
              <a:t>This section explains how EIGRP calculates the path metric to identify the best and alternate loop-free paths.</a:t>
            </a:r>
          </a:p>
          <a:p>
            <a:pPr marL="0" algn="l">
              <a:lnSpc>
                <a:spcPct val="115000"/>
              </a:lnSpc>
              <a:spcBef>
                <a:spcPts val="0"/>
              </a:spcBef>
            </a:pPr>
            <a:endParaRPr lang="en-US" sz="1500" dirty="0"/>
          </a:p>
          <a:p>
            <a:pPr marL="0" algn="l">
              <a:lnSpc>
                <a:spcPct val="115000"/>
              </a:lnSpc>
              <a:spcBef>
                <a:spcPts val="0"/>
              </a:spcBef>
            </a:pPr>
            <a:endParaRPr lang="en-US" sz="1500" dirty="0">
              <a:solidFill>
                <a:srgbClr val="000000"/>
              </a:solidFill>
              <a:ea typeface="Calibri"/>
              <a:cs typeface="CiscoSerif-Regular"/>
            </a:endParaRPr>
          </a:p>
          <a:p>
            <a:pPr marL="0" algn="l">
              <a:lnSpc>
                <a:spcPct val="115000"/>
              </a:lnSpc>
              <a:spcBef>
                <a:spcPts val="0"/>
              </a:spcBef>
            </a:pPr>
            <a:endParaRPr lang="en-US" sz="1800" dirty="0"/>
          </a:p>
        </p:txBody>
      </p:sp>
    </p:spTree>
    <p:extLst>
      <p:ext uri="{BB962C8B-B14F-4D97-AF65-F5344CB8AC3E}">
        <p14:creationId xmlns:p14="http://schemas.microsoft.com/office/powerpoint/2010/main" val="4127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Displaying Installed EIGRP Routes</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09FF4F5D-70B8-4224-91F2-4D3C5F190FF9}"/>
              </a:ext>
            </a:extLst>
          </p:cNvPr>
          <p:cNvSpPr/>
          <p:nvPr/>
        </p:nvSpPr>
        <p:spPr>
          <a:xfrm>
            <a:off x="128588" y="731837"/>
            <a:ext cx="4161471" cy="3970318"/>
          </a:xfrm>
          <a:prstGeom prst="rect">
            <a:avLst/>
          </a:prstGeom>
        </p:spPr>
        <p:txBody>
          <a:bodyPr wrap="square">
            <a:spAutoFit/>
          </a:bodyPr>
          <a:lstStyle/>
          <a:p>
            <a:r>
              <a:rPr lang="en-US" sz="1400" dirty="0"/>
              <a:t>You can see EIGRP routes that are installed into the RIB by using the command </a:t>
            </a:r>
            <a:r>
              <a:rPr lang="en-US" sz="1400" b="1" dirty="0"/>
              <a:t>show ip route eigrp</a:t>
            </a:r>
            <a:r>
              <a:rPr lang="en-US" sz="1400" dirty="0"/>
              <a:t>. </a:t>
            </a:r>
          </a:p>
          <a:p>
            <a:pPr marL="285750" indent="-285750">
              <a:buFont typeface="Arial" panose="020B0604020202020204" pitchFamily="34" charset="0"/>
              <a:buChar char="•"/>
            </a:pPr>
            <a:r>
              <a:rPr lang="en-US" sz="1400" dirty="0"/>
              <a:t>EIGRP routes originating within the autonomous system have an administrative distance (AD) of 90 and are indicated in the routing table with a D. </a:t>
            </a:r>
          </a:p>
          <a:p>
            <a:pPr marL="285750" indent="-285750">
              <a:buFont typeface="Arial" panose="020B0604020202020204" pitchFamily="34" charset="0"/>
              <a:buChar char="•"/>
            </a:pPr>
            <a:r>
              <a:rPr lang="en-US" sz="1400" dirty="0"/>
              <a:t>Routes that originate from outside the autonomous system are external EIGRP routes</a:t>
            </a:r>
          </a:p>
          <a:p>
            <a:pPr marL="285750" indent="-285750">
              <a:buFont typeface="Arial" panose="020B0604020202020204" pitchFamily="34" charset="0"/>
              <a:buChar char="•"/>
            </a:pPr>
            <a:r>
              <a:rPr lang="en-US" sz="1400" dirty="0"/>
              <a:t>External EIGRP routes have an AD of 170 and are indicated in the routing table with D EX. </a:t>
            </a:r>
          </a:p>
          <a:p>
            <a:pPr marL="285750" indent="-285750">
              <a:buFont typeface="Arial" panose="020B0604020202020204" pitchFamily="34" charset="0"/>
              <a:buChar char="•"/>
            </a:pPr>
            <a:r>
              <a:rPr lang="en-US" sz="1400" dirty="0"/>
              <a:t>Placing external EIGRP routes into the RIB with a higher AD acts as a loop-prevention mechanism.</a:t>
            </a:r>
          </a:p>
          <a:p>
            <a:r>
              <a:rPr lang="en-US" sz="1400" dirty="0"/>
              <a:t>Example 2-7 displays the EIGRP routes from the sample topology in Figure 2-5. The metric for the selected route is the second number in brackets. </a:t>
            </a:r>
          </a:p>
        </p:txBody>
      </p:sp>
      <p:pic>
        <p:nvPicPr>
          <p:cNvPr id="5" name="Picture 4">
            <a:extLst>
              <a:ext uri="{FF2B5EF4-FFF2-40B4-BE49-F238E27FC236}">
                <a16:creationId xmlns:a16="http://schemas.microsoft.com/office/drawing/2014/main" id="{3F46E550-5214-4975-8C76-632A49541FE4}"/>
              </a:ext>
            </a:extLst>
          </p:cNvPr>
          <p:cNvPicPr>
            <a:picLocks noChangeAspect="1"/>
          </p:cNvPicPr>
          <p:nvPr/>
        </p:nvPicPr>
        <p:blipFill>
          <a:blip r:embed="rId3"/>
          <a:stretch>
            <a:fillRect/>
          </a:stretch>
        </p:blipFill>
        <p:spPr>
          <a:xfrm>
            <a:off x="4572000" y="893871"/>
            <a:ext cx="4398962" cy="1615375"/>
          </a:xfrm>
          <a:prstGeom prst="rect">
            <a:avLst/>
          </a:prstGeom>
        </p:spPr>
      </p:pic>
      <p:pic>
        <p:nvPicPr>
          <p:cNvPr id="6" name="Picture 5">
            <a:extLst>
              <a:ext uri="{FF2B5EF4-FFF2-40B4-BE49-F238E27FC236}">
                <a16:creationId xmlns:a16="http://schemas.microsoft.com/office/drawing/2014/main" id="{305CE722-8F3A-4C41-AF4D-F8AF34093AA6}"/>
              </a:ext>
            </a:extLst>
          </p:cNvPr>
          <p:cNvPicPr>
            <a:picLocks noChangeAspect="1"/>
          </p:cNvPicPr>
          <p:nvPr/>
        </p:nvPicPr>
        <p:blipFill>
          <a:blip r:embed="rId4"/>
          <a:stretch>
            <a:fillRect/>
          </a:stretch>
        </p:blipFill>
        <p:spPr>
          <a:xfrm>
            <a:off x="4660559" y="2469466"/>
            <a:ext cx="4223488" cy="2111744"/>
          </a:xfrm>
          <a:prstGeom prst="rect">
            <a:avLst/>
          </a:prstGeom>
        </p:spPr>
      </p:pic>
    </p:spTree>
    <p:extLst>
      <p:ext uri="{BB962C8B-B14F-4D97-AF65-F5344CB8AC3E}">
        <p14:creationId xmlns:p14="http://schemas.microsoft.com/office/powerpoint/2010/main" val="204801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Router ID</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09FF4F5D-70B8-4224-91F2-4D3C5F190FF9}"/>
              </a:ext>
            </a:extLst>
          </p:cNvPr>
          <p:cNvSpPr/>
          <p:nvPr/>
        </p:nvSpPr>
        <p:spPr>
          <a:xfrm>
            <a:off x="128589" y="731837"/>
            <a:ext cx="3943350" cy="3770263"/>
          </a:xfrm>
          <a:prstGeom prst="rect">
            <a:avLst/>
          </a:prstGeom>
        </p:spPr>
        <p:txBody>
          <a:bodyPr wrap="square">
            <a:spAutoFit/>
          </a:bodyPr>
          <a:lstStyle/>
          <a:p>
            <a:pPr marL="285750" indent="-285750">
              <a:buFont typeface="Arial" panose="020B0604020202020204" pitchFamily="34" charset="0"/>
              <a:buChar char="•"/>
            </a:pPr>
            <a:r>
              <a:rPr lang="en-US" sz="1600" dirty="0"/>
              <a:t>The router ID (RID) is a 32-bit number that uniquely identifies an EIGRP router and is used as a loop-prevention mechanism. </a:t>
            </a:r>
          </a:p>
          <a:p>
            <a:pPr marL="285750" indent="-285750">
              <a:buFont typeface="Arial" panose="020B0604020202020204" pitchFamily="34" charset="0"/>
              <a:buChar char="•"/>
            </a:pPr>
            <a:r>
              <a:rPr lang="en-US" sz="1600" dirty="0"/>
              <a:t>The RID can be set dynamically, which is the default, or manually.</a:t>
            </a:r>
          </a:p>
          <a:p>
            <a:pPr marL="285750" indent="-285750">
              <a:buFont typeface="Arial" panose="020B0604020202020204" pitchFamily="34" charset="0"/>
              <a:buChar char="•"/>
            </a:pPr>
            <a:r>
              <a:rPr lang="en-US" sz="1600" dirty="0"/>
              <a:t>The algorithm for dynamically choosing the EIGRP RID uses the highest IPv4 address of any up loopback interfaces. If there are not any up loopback interfaces, the highest IPv4 address of any active up physical interfaces becomes the RID when the EIGRP process initializes.</a:t>
            </a:r>
          </a:p>
          <a:p>
            <a:endParaRPr lang="en-US" sz="1500" dirty="0"/>
          </a:p>
        </p:txBody>
      </p:sp>
      <p:sp>
        <p:nvSpPr>
          <p:cNvPr id="7" name="Rectangle 6">
            <a:extLst>
              <a:ext uri="{FF2B5EF4-FFF2-40B4-BE49-F238E27FC236}">
                <a16:creationId xmlns:a16="http://schemas.microsoft.com/office/drawing/2014/main" id="{D0C2175C-286F-4409-9BF5-72B3D434B9D5}"/>
              </a:ext>
            </a:extLst>
          </p:cNvPr>
          <p:cNvSpPr/>
          <p:nvPr/>
        </p:nvSpPr>
        <p:spPr>
          <a:xfrm>
            <a:off x="4304109" y="2450217"/>
            <a:ext cx="4572000" cy="830997"/>
          </a:xfrm>
          <a:prstGeom prst="rect">
            <a:avLst/>
          </a:prstGeom>
        </p:spPr>
        <p:txBody>
          <a:bodyPr>
            <a:spAutoFit/>
          </a:bodyPr>
          <a:lstStyle/>
          <a:p>
            <a:r>
              <a:rPr lang="en-US" sz="1600" dirty="0"/>
              <a:t>You use the command </a:t>
            </a:r>
            <a:r>
              <a:rPr lang="en-US" sz="1600" b="1" dirty="0"/>
              <a:t>eigrp router-id </a:t>
            </a:r>
            <a:r>
              <a:rPr lang="en-US" sz="1600" dirty="0"/>
              <a:t>to set the RID, as demonstrated in Example 2-8, for both classic and named mode configurations.</a:t>
            </a:r>
          </a:p>
        </p:txBody>
      </p:sp>
      <p:pic>
        <p:nvPicPr>
          <p:cNvPr id="4" name="Picture 3">
            <a:extLst>
              <a:ext uri="{FF2B5EF4-FFF2-40B4-BE49-F238E27FC236}">
                <a16:creationId xmlns:a16="http://schemas.microsoft.com/office/drawing/2014/main" id="{D13F21B9-8FB6-4F3D-B3ED-D0D76D4473C0}"/>
              </a:ext>
            </a:extLst>
          </p:cNvPr>
          <p:cNvPicPr>
            <a:picLocks noChangeAspect="1"/>
          </p:cNvPicPr>
          <p:nvPr/>
        </p:nvPicPr>
        <p:blipFill>
          <a:blip r:embed="rId3"/>
          <a:stretch>
            <a:fillRect/>
          </a:stretch>
        </p:blipFill>
        <p:spPr>
          <a:xfrm>
            <a:off x="4243387" y="1119883"/>
            <a:ext cx="4693444" cy="1275654"/>
          </a:xfrm>
          <a:prstGeom prst="rect">
            <a:avLst/>
          </a:prstGeom>
        </p:spPr>
      </p:pic>
    </p:spTree>
    <p:extLst>
      <p:ext uri="{BB962C8B-B14F-4D97-AF65-F5344CB8AC3E}">
        <p14:creationId xmlns:p14="http://schemas.microsoft.com/office/powerpoint/2010/main" val="56056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Passive Interfaces</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09FF4F5D-70B8-4224-91F2-4D3C5F190FF9}"/>
              </a:ext>
            </a:extLst>
          </p:cNvPr>
          <p:cNvSpPr/>
          <p:nvPr/>
        </p:nvSpPr>
        <p:spPr>
          <a:xfrm>
            <a:off x="128589" y="731837"/>
            <a:ext cx="3943350" cy="3785652"/>
          </a:xfrm>
          <a:prstGeom prst="rect">
            <a:avLst/>
          </a:prstGeom>
        </p:spPr>
        <p:txBody>
          <a:bodyPr wrap="square">
            <a:spAutoFit/>
          </a:bodyPr>
          <a:lstStyle/>
          <a:p>
            <a:r>
              <a:rPr lang="en-US" sz="1600" dirty="0"/>
              <a:t>Some network topologies must advertise a network segment into EIGRP but need to prevent neighbors from forming adjacencies with other routers on that segment. In this scenario, you need to put the EIGRP interface in a passive state. Passive EIGRP interfaces do not send out or process EIGRP hellos, which prevents EIGRP from forming adjacencies on that interface.</a:t>
            </a:r>
          </a:p>
          <a:p>
            <a:endParaRPr lang="en-US" sz="1600" dirty="0"/>
          </a:p>
          <a:p>
            <a:r>
              <a:rPr lang="en-US" sz="1600" dirty="0"/>
              <a:t>To configure an EIGRP interface as passive, you use the command </a:t>
            </a:r>
            <a:r>
              <a:rPr lang="en-US" sz="1600" b="1" dirty="0"/>
              <a:t>passive-interface </a:t>
            </a:r>
            <a:r>
              <a:rPr lang="en-US" sz="1600" i="1" dirty="0"/>
              <a:t>interface-id</a:t>
            </a:r>
            <a:r>
              <a:rPr lang="en-US" sz="1600" b="1" dirty="0"/>
              <a:t> </a:t>
            </a:r>
            <a:r>
              <a:rPr lang="en-US" sz="1600" dirty="0"/>
              <a:t>under the EIGRP process for classic configuration. </a:t>
            </a:r>
          </a:p>
        </p:txBody>
      </p:sp>
      <p:sp>
        <p:nvSpPr>
          <p:cNvPr id="7" name="Rectangle 6">
            <a:extLst>
              <a:ext uri="{FF2B5EF4-FFF2-40B4-BE49-F238E27FC236}">
                <a16:creationId xmlns:a16="http://schemas.microsoft.com/office/drawing/2014/main" id="{D0C2175C-286F-4409-9BF5-72B3D434B9D5}"/>
              </a:ext>
            </a:extLst>
          </p:cNvPr>
          <p:cNvSpPr/>
          <p:nvPr/>
        </p:nvSpPr>
        <p:spPr>
          <a:xfrm>
            <a:off x="4253204" y="3276600"/>
            <a:ext cx="4572000" cy="1077218"/>
          </a:xfrm>
          <a:prstGeom prst="rect">
            <a:avLst/>
          </a:prstGeom>
        </p:spPr>
        <p:txBody>
          <a:bodyPr>
            <a:spAutoFit/>
          </a:bodyPr>
          <a:lstStyle/>
          <a:p>
            <a:r>
              <a:rPr lang="en-US" sz="1600" dirty="0"/>
              <a:t>Example 2-9 demonstrates making R1’s gi0/2 interface passive and also the alternative option of making all interfaces passive but setting gi0/1 as non-passive. </a:t>
            </a:r>
          </a:p>
        </p:txBody>
      </p:sp>
      <p:pic>
        <p:nvPicPr>
          <p:cNvPr id="5" name="Picture 4">
            <a:extLst>
              <a:ext uri="{FF2B5EF4-FFF2-40B4-BE49-F238E27FC236}">
                <a16:creationId xmlns:a16="http://schemas.microsoft.com/office/drawing/2014/main" id="{ED7BFF0B-2362-465C-9C03-79792592870A}"/>
              </a:ext>
            </a:extLst>
          </p:cNvPr>
          <p:cNvPicPr>
            <a:picLocks noChangeAspect="1"/>
          </p:cNvPicPr>
          <p:nvPr/>
        </p:nvPicPr>
        <p:blipFill>
          <a:blip r:embed="rId3"/>
          <a:stretch>
            <a:fillRect/>
          </a:stretch>
        </p:blipFill>
        <p:spPr>
          <a:xfrm>
            <a:off x="4034801" y="843756"/>
            <a:ext cx="5008806" cy="2066925"/>
          </a:xfrm>
          <a:prstGeom prst="rect">
            <a:avLst/>
          </a:prstGeom>
        </p:spPr>
      </p:pic>
    </p:spTree>
    <p:extLst>
      <p:ext uri="{BB962C8B-B14F-4D97-AF65-F5344CB8AC3E}">
        <p14:creationId xmlns:p14="http://schemas.microsoft.com/office/powerpoint/2010/main" val="324245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4100514"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Passive Routes (Cont.)</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09FF4F5D-70B8-4224-91F2-4D3C5F190FF9}"/>
              </a:ext>
            </a:extLst>
          </p:cNvPr>
          <p:cNvSpPr/>
          <p:nvPr/>
        </p:nvSpPr>
        <p:spPr>
          <a:xfrm>
            <a:off x="128589" y="731837"/>
            <a:ext cx="3943350" cy="2308324"/>
          </a:xfrm>
          <a:prstGeom prst="rect">
            <a:avLst/>
          </a:prstGeom>
        </p:spPr>
        <p:txBody>
          <a:bodyPr wrap="square">
            <a:spAutoFit/>
          </a:bodyPr>
          <a:lstStyle/>
          <a:p>
            <a:r>
              <a:rPr lang="en-US" sz="1600" dirty="0"/>
              <a:t>For a named mode configuration, you place the </a:t>
            </a:r>
            <a:r>
              <a:rPr lang="en-US" sz="1600" b="1" dirty="0"/>
              <a:t>passive-interface</a:t>
            </a:r>
            <a:r>
              <a:rPr lang="en-US" sz="1600" dirty="0"/>
              <a:t> state on </a:t>
            </a:r>
            <a:r>
              <a:rPr lang="en-US" sz="1600" b="1" dirty="0"/>
              <a:t>af-interface default</a:t>
            </a:r>
            <a:r>
              <a:rPr lang="en-US" sz="1600" dirty="0"/>
              <a:t> for all EIGRP interfaces or on a specific interface with the </a:t>
            </a:r>
            <a:r>
              <a:rPr lang="en-US" sz="1600" b="1" dirty="0"/>
              <a:t>af-interface</a:t>
            </a:r>
            <a:r>
              <a:rPr lang="en-US" sz="1600" dirty="0"/>
              <a:t> </a:t>
            </a:r>
            <a:r>
              <a:rPr lang="en-US" sz="1600" i="1" dirty="0"/>
              <a:t>interface-id</a:t>
            </a:r>
            <a:r>
              <a:rPr lang="en-US" sz="1600" dirty="0"/>
              <a:t> section. Example 2-10 shows how to set the gi0/2 interface as passive while allowing the gi0/1 interface to be active using both configuration strategies. </a:t>
            </a:r>
          </a:p>
        </p:txBody>
      </p:sp>
      <p:sp>
        <p:nvSpPr>
          <p:cNvPr id="9" name="Rectangle 8">
            <a:extLst>
              <a:ext uri="{FF2B5EF4-FFF2-40B4-BE49-F238E27FC236}">
                <a16:creationId xmlns:a16="http://schemas.microsoft.com/office/drawing/2014/main" id="{FDFC06A7-E6A2-42D8-87F9-3C31DED99FEC}"/>
              </a:ext>
            </a:extLst>
          </p:cNvPr>
          <p:cNvSpPr/>
          <p:nvPr/>
        </p:nvSpPr>
        <p:spPr>
          <a:xfrm>
            <a:off x="105462" y="3040161"/>
            <a:ext cx="3995052" cy="1477328"/>
          </a:xfrm>
          <a:prstGeom prst="rect">
            <a:avLst/>
          </a:prstGeom>
        </p:spPr>
        <p:txBody>
          <a:bodyPr wrap="square">
            <a:spAutoFit/>
          </a:bodyPr>
          <a:lstStyle/>
          <a:p>
            <a:r>
              <a:rPr lang="en-US" sz="1500" dirty="0"/>
              <a:t>The command </a:t>
            </a:r>
            <a:r>
              <a:rPr lang="en-US" sz="1500" b="1" dirty="0"/>
              <a:t>show ip protocols </a:t>
            </a:r>
            <a:r>
              <a:rPr lang="en-US" sz="1500" dirty="0"/>
              <a:t>provides valuable information about all the routing protocols. With EIGRP, it displays the EIGRP process identifier, the ASN, K values that are used for path calculation, RID, neighbors, AD settings, and all the passive interfaces.</a:t>
            </a:r>
          </a:p>
        </p:txBody>
      </p:sp>
      <p:sp>
        <p:nvSpPr>
          <p:cNvPr id="8" name="Rectangle 7">
            <a:extLst>
              <a:ext uri="{FF2B5EF4-FFF2-40B4-BE49-F238E27FC236}">
                <a16:creationId xmlns:a16="http://schemas.microsoft.com/office/drawing/2014/main" id="{14F900CE-7A8A-42BB-9256-62BA2C1C8D8C}"/>
              </a:ext>
            </a:extLst>
          </p:cNvPr>
          <p:cNvSpPr/>
          <p:nvPr/>
        </p:nvSpPr>
        <p:spPr>
          <a:xfrm>
            <a:off x="4174251" y="3792696"/>
            <a:ext cx="4978588" cy="954107"/>
          </a:xfrm>
          <a:prstGeom prst="rect">
            <a:avLst/>
          </a:prstGeom>
        </p:spPr>
        <p:txBody>
          <a:bodyPr wrap="square">
            <a:spAutoFit/>
          </a:bodyPr>
          <a:lstStyle/>
          <a:p>
            <a:r>
              <a:rPr lang="en-US" sz="1400" dirty="0"/>
              <a:t>Example 2-11 shows what the named mode configuration looks like with some settings (i.e. </a:t>
            </a:r>
            <a:r>
              <a:rPr lang="en-US" sz="1400" b="1" dirty="0"/>
              <a:t>passive-interface</a:t>
            </a:r>
            <a:r>
              <a:rPr lang="en-US" sz="1400" dirty="0"/>
              <a:t> or </a:t>
            </a:r>
            <a:r>
              <a:rPr lang="en-US" sz="1400" b="1" dirty="0"/>
              <a:t>no passive-interface</a:t>
            </a:r>
            <a:r>
              <a:rPr lang="en-US" sz="1400" dirty="0"/>
              <a:t>) placed under the </a:t>
            </a:r>
            <a:r>
              <a:rPr lang="en-US" sz="1400" b="1" dirty="0"/>
              <a:t>af-interface default </a:t>
            </a:r>
            <a:r>
              <a:rPr lang="en-US" sz="1400" dirty="0"/>
              <a:t>or the </a:t>
            </a:r>
            <a:r>
              <a:rPr lang="en-US" sz="1400" b="1" dirty="0"/>
              <a:t>af-interface</a:t>
            </a:r>
            <a:r>
              <a:rPr lang="en-US" sz="1400" dirty="0"/>
              <a:t> </a:t>
            </a:r>
            <a:r>
              <a:rPr lang="en-US" sz="1400" i="1" dirty="0"/>
              <a:t>interface-id</a:t>
            </a:r>
            <a:r>
              <a:rPr lang="en-US" sz="1400" dirty="0"/>
              <a:t> setting. </a:t>
            </a:r>
          </a:p>
        </p:txBody>
      </p:sp>
      <p:pic>
        <p:nvPicPr>
          <p:cNvPr id="4" name="Picture 3">
            <a:extLst>
              <a:ext uri="{FF2B5EF4-FFF2-40B4-BE49-F238E27FC236}">
                <a16:creationId xmlns:a16="http://schemas.microsoft.com/office/drawing/2014/main" id="{3BC00E9E-3CA0-4ADC-B171-1C47AF810B97}"/>
              </a:ext>
            </a:extLst>
          </p:cNvPr>
          <p:cNvPicPr>
            <a:picLocks noChangeAspect="1"/>
          </p:cNvPicPr>
          <p:nvPr/>
        </p:nvPicPr>
        <p:blipFill>
          <a:blip r:embed="rId3"/>
          <a:stretch>
            <a:fillRect/>
          </a:stretch>
        </p:blipFill>
        <p:spPr>
          <a:xfrm>
            <a:off x="4109353" y="473641"/>
            <a:ext cx="5043486" cy="1440996"/>
          </a:xfrm>
          <a:prstGeom prst="rect">
            <a:avLst/>
          </a:prstGeom>
        </p:spPr>
      </p:pic>
      <p:pic>
        <p:nvPicPr>
          <p:cNvPr id="6" name="Picture 5">
            <a:extLst>
              <a:ext uri="{FF2B5EF4-FFF2-40B4-BE49-F238E27FC236}">
                <a16:creationId xmlns:a16="http://schemas.microsoft.com/office/drawing/2014/main" id="{99DD1A0C-8C0B-4361-8C04-6FF385193C33}"/>
              </a:ext>
            </a:extLst>
          </p:cNvPr>
          <p:cNvPicPr>
            <a:picLocks noChangeAspect="1"/>
          </p:cNvPicPr>
          <p:nvPr/>
        </p:nvPicPr>
        <p:blipFill>
          <a:blip r:embed="rId4"/>
          <a:stretch>
            <a:fillRect/>
          </a:stretch>
        </p:blipFill>
        <p:spPr>
          <a:xfrm>
            <a:off x="4165412" y="1745727"/>
            <a:ext cx="4978588" cy="2046969"/>
          </a:xfrm>
          <a:prstGeom prst="rect">
            <a:avLst/>
          </a:prstGeom>
        </p:spPr>
      </p:pic>
    </p:spTree>
    <p:extLst>
      <p:ext uri="{BB962C8B-B14F-4D97-AF65-F5344CB8AC3E}">
        <p14:creationId xmlns:p14="http://schemas.microsoft.com/office/powerpoint/2010/main" val="178906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4100514"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t>Authentication</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09FF4F5D-70B8-4224-91F2-4D3C5F190FF9}"/>
              </a:ext>
            </a:extLst>
          </p:cNvPr>
          <p:cNvSpPr/>
          <p:nvPr/>
        </p:nvSpPr>
        <p:spPr>
          <a:xfrm>
            <a:off x="128589" y="731837"/>
            <a:ext cx="4829174" cy="3785652"/>
          </a:xfrm>
          <a:prstGeom prst="rect">
            <a:avLst/>
          </a:prstGeom>
        </p:spPr>
        <p:txBody>
          <a:bodyPr wrap="square">
            <a:spAutoFit/>
          </a:bodyPr>
          <a:lstStyle/>
          <a:p>
            <a:pPr marL="285750" indent="-285750">
              <a:buFont typeface="Arial" panose="020B0604020202020204" pitchFamily="34" charset="0"/>
              <a:buChar char="•"/>
            </a:pPr>
            <a:r>
              <a:rPr lang="en-US" sz="1500" dirty="0"/>
              <a:t>Authentication is a mechanism for ensuring that only authorized routers are eligible to become EIGRP neighbors. </a:t>
            </a:r>
          </a:p>
          <a:p>
            <a:pPr marL="285750" indent="-285750">
              <a:buFont typeface="Arial" panose="020B0604020202020204" pitchFamily="34" charset="0"/>
              <a:buChar char="•"/>
            </a:pPr>
            <a:r>
              <a:rPr lang="en-US" sz="1500" dirty="0"/>
              <a:t>Authentication prevents adding a router to a network and introducing invalid routes, accidentally or maliciously. </a:t>
            </a:r>
          </a:p>
          <a:p>
            <a:pPr marL="285750" indent="-285750">
              <a:buFont typeface="Arial" panose="020B0604020202020204" pitchFamily="34" charset="0"/>
              <a:buChar char="•"/>
            </a:pPr>
            <a:r>
              <a:rPr lang="en-US" sz="1500" dirty="0"/>
              <a:t>A precomputed password hash is included with all EIGRP packets, and when the packet is received, the receiving router also calculates the hash on the packet.  If the two hash values match, the packet is accepted.</a:t>
            </a:r>
          </a:p>
          <a:p>
            <a:pPr marL="285750" indent="-285750">
              <a:buFont typeface="Arial" panose="020B0604020202020204" pitchFamily="34" charset="0"/>
              <a:buChar char="•"/>
            </a:pPr>
            <a:r>
              <a:rPr lang="en-US" sz="1500" dirty="0"/>
              <a:t>EIGRP encrypts the password by using a Message Digest 5 (MD5) authentication, using the keychain function. The hash consists of the key number and a password. EIGRP authentication does not encrypt the contents of the routing update packets.</a:t>
            </a:r>
            <a:endParaRPr lang="en-US" sz="1600" dirty="0"/>
          </a:p>
        </p:txBody>
      </p:sp>
      <p:sp>
        <p:nvSpPr>
          <p:cNvPr id="5" name="Rectangle 4">
            <a:extLst>
              <a:ext uri="{FF2B5EF4-FFF2-40B4-BE49-F238E27FC236}">
                <a16:creationId xmlns:a16="http://schemas.microsoft.com/office/drawing/2014/main" id="{36AE77F7-D2EB-4015-981C-000CB9703D36}"/>
              </a:ext>
            </a:extLst>
          </p:cNvPr>
          <p:cNvSpPr/>
          <p:nvPr/>
        </p:nvSpPr>
        <p:spPr>
          <a:xfrm>
            <a:off x="5322092" y="731837"/>
            <a:ext cx="3514725" cy="4062651"/>
          </a:xfrm>
          <a:prstGeom prst="rect">
            <a:avLst/>
          </a:prstGeom>
        </p:spPr>
        <p:txBody>
          <a:bodyPr wrap="square">
            <a:spAutoFit/>
          </a:bodyPr>
          <a:lstStyle/>
          <a:p>
            <a:r>
              <a:rPr lang="en-US" sz="1600" dirty="0"/>
              <a:t>Keychain creation is accomplished with the following steps:</a:t>
            </a:r>
          </a:p>
          <a:p>
            <a:r>
              <a:rPr lang="en-US" sz="1600" dirty="0"/>
              <a:t> </a:t>
            </a:r>
          </a:p>
          <a:p>
            <a:r>
              <a:rPr lang="en-US" sz="1600" b="1" dirty="0"/>
              <a:t>Step 1</a:t>
            </a:r>
            <a:r>
              <a:rPr lang="en-US" sz="1600" dirty="0"/>
              <a:t>. Create the keychain by using the command </a:t>
            </a:r>
            <a:r>
              <a:rPr lang="en-US" sz="1600" b="1" dirty="0"/>
              <a:t>key chain </a:t>
            </a:r>
            <a:r>
              <a:rPr lang="en-US" sz="1600" i="1" dirty="0"/>
              <a:t>key-chain-name</a:t>
            </a:r>
            <a:r>
              <a:rPr lang="en-US" sz="1600" dirty="0"/>
              <a:t>. </a:t>
            </a:r>
          </a:p>
          <a:p>
            <a:endParaRPr lang="en-US" sz="1600" dirty="0"/>
          </a:p>
          <a:p>
            <a:r>
              <a:rPr lang="en-US" sz="1600" b="1" dirty="0"/>
              <a:t>Step 2.</a:t>
            </a:r>
            <a:r>
              <a:rPr lang="en-US" sz="1600" dirty="0"/>
              <a:t> Identify the key sequence by using the command </a:t>
            </a:r>
            <a:r>
              <a:rPr lang="en-US" sz="1600" b="1" dirty="0"/>
              <a:t>key</a:t>
            </a:r>
            <a:r>
              <a:rPr lang="en-US" sz="1600" dirty="0"/>
              <a:t> </a:t>
            </a:r>
            <a:r>
              <a:rPr lang="en-US" sz="1600" i="1" dirty="0"/>
              <a:t>key-number</a:t>
            </a:r>
            <a:r>
              <a:rPr lang="en-US" sz="1600" dirty="0"/>
              <a:t>, where </a:t>
            </a:r>
            <a:r>
              <a:rPr lang="en-US" sz="1600" i="1" dirty="0"/>
              <a:t>key-number</a:t>
            </a:r>
            <a:r>
              <a:rPr lang="en-US" sz="1600" dirty="0"/>
              <a:t> can be anything from 0 to 2147483647. </a:t>
            </a:r>
          </a:p>
          <a:p>
            <a:endParaRPr lang="en-US" sz="1600" dirty="0"/>
          </a:p>
          <a:p>
            <a:r>
              <a:rPr lang="en-US" sz="1600" b="1" dirty="0"/>
              <a:t>Step 3. </a:t>
            </a:r>
            <a:r>
              <a:rPr lang="en-US" sz="1600" dirty="0"/>
              <a:t>Specify the preshared password by using the command </a:t>
            </a:r>
            <a:r>
              <a:rPr lang="en-US" sz="1600" b="1" dirty="0"/>
              <a:t>key-string</a:t>
            </a:r>
            <a:r>
              <a:rPr lang="en-US" sz="1600" dirty="0"/>
              <a:t> </a:t>
            </a:r>
            <a:r>
              <a:rPr lang="en-US" sz="1600" i="1" dirty="0"/>
              <a:t>password</a:t>
            </a:r>
            <a:r>
              <a:rPr lang="en-US" sz="1600" dirty="0"/>
              <a:t>.</a:t>
            </a:r>
          </a:p>
          <a:p>
            <a:r>
              <a:rPr lang="en-US" dirty="0"/>
              <a:t> </a:t>
            </a:r>
          </a:p>
        </p:txBody>
      </p:sp>
    </p:spTree>
    <p:extLst>
      <p:ext uri="{BB962C8B-B14F-4D97-AF65-F5344CB8AC3E}">
        <p14:creationId xmlns:p14="http://schemas.microsoft.com/office/powerpoint/2010/main" val="210602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solidFill>
                  <a:schemeClr val="accent4">
                    <a:lumMod val="75000"/>
                  </a:schemeClr>
                </a:solidFill>
              </a:rPr>
              <a:t>Enabling </a:t>
            </a:r>
            <a:r>
              <a:rPr lang="en-US" sz="2400" dirty="0"/>
              <a:t>Authentication on the Interface</a:t>
            </a:r>
            <a:endParaRPr lang="en-US" sz="2400" dirty="0">
              <a:solidFill>
                <a:schemeClr val="accent4">
                  <a:lumMod val="75000"/>
                </a:schemeClr>
              </a:solidFill>
            </a:endParaRPr>
          </a:p>
        </p:txBody>
      </p:sp>
      <p:sp>
        <p:nvSpPr>
          <p:cNvPr id="2" name="Rectangle 1">
            <a:extLst>
              <a:ext uri="{FF2B5EF4-FFF2-40B4-BE49-F238E27FC236}">
                <a16:creationId xmlns:a16="http://schemas.microsoft.com/office/drawing/2014/main" id="{09FF4F5D-70B8-4224-91F2-4D3C5F190FF9}"/>
              </a:ext>
            </a:extLst>
          </p:cNvPr>
          <p:cNvSpPr/>
          <p:nvPr/>
        </p:nvSpPr>
        <p:spPr>
          <a:xfrm>
            <a:off x="100013" y="567530"/>
            <a:ext cx="4979193" cy="4431983"/>
          </a:xfrm>
          <a:prstGeom prst="rect">
            <a:avLst/>
          </a:prstGeom>
        </p:spPr>
        <p:txBody>
          <a:bodyPr wrap="square">
            <a:spAutoFit/>
          </a:bodyPr>
          <a:lstStyle/>
          <a:p>
            <a:r>
              <a:rPr lang="en-US" sz="1400" dirty="0"/>
              <a:t>When using classic configuration, authentication must be enabled on the interface under the interface configuration submode. The following commands are used in the interface configuration submode:</a:t>
            </a:r>
          </a:p>
          <a:p>
            <a:pPr marL="285750" indent="-285750">
              <a:buFont typeface="Arial" panose="020B0604020202020204" pitchFamily="34" charset="0"/>
              <a:buChar char="•"/>
            </a:pPr>
            <a:r>
              <a:rPr lang="en-US" sz="1400" b="1" dirty="0"/>
              <a:t>ip authentication key-chain eigrp </a:t>
            </a:r>
            <a:r>
              <a:rPr lang="en-US" sz="1400" i="1" dirty="0"/>
              <a:t>as-number key-chain-name</a:t>
            </a:r>
          </a:p>
          <a:p>
            <a:pPr marL="285750" indent="-285750">
              <a:buFont typeface="Arial" panose="020B0604020202020204" pitchFamily="34" charset="0"/>
              <a:buChar char="•"/>
            </a:pPr>
            <a:r>
              <a:rPr lang="en-US" sz="1400" b="1" dirty="0"/>
              <a:t>ip authentication mode eigrp as</a:t>
            </a:r>
            <a:r>
              <a:rPr lang="en-US" sz="1400" i="1" dirty="0"/>
              <a:t>-number</a:t>
            </a:r>
            <a:r>
              <a:rPr lang="en-US" sz="1400" dirty="0"/>
              <a:t> </a:t>
            </a:r>
            <a:r>
              <a:rPr lang="en-US" sz="1400" b="1" dirty="0"/>
              <a:t>md5</a:t>
            </a:r>
          </a:p>
          <a:p>
            <a:pPr marL="285750" indent="-285750">
              <a:buFont typeface="Arial" panose="020B0604020202020204" pitchFamily="34" charset="0"/>
              <a:buChar char="•"/>
            </a:pPr>
            <a:endParaRPr lang="en-US" sz="1400" dirty="0"/>
          </a:p>
          <a:p>
            <a:r>
              <a:rPr lang="en-US" sz="1400" dirty="0"/>
              <a:t>The named mode configuration places the configurations under the EIGRP interface submode, under the </a:t>
            </a:r>
            <a:r>
              <a:rPr lang="en-US" sz="1400" b="1" dirty="0"/>
              <a:t>af-interface default </a:t>
            </a:r>
            <a:r>
              <a:rPr lang="en-US" sz="1400" dirty="0"/>
              <a:t>or the </a:t>
            </a:r>
            <a:r>
              <a:rPr lang="en-US" sz="1400" b="1" dirty="0"/>
              <a:t>af-interface</a:t>
            </a:r>
            <a:r>
              <a:rPr lang="en-US" sz="1400" dirty="0"/>
              <a:t> </a:t>
            </a:r>
            <a:r>
              <a:rPr lang="en-US" sz="1400" i="1" dirty="0"/>
              <a:t>interface-id</a:t>
            </a:r>
            <a:r>
              <a:rPr lang="en-US" sz="1400" dirty="0"/>
              <a:t>. Named mode configuration supports MD5 or Hashed Message Authentication Code-Secure Hash Algorithm-256 (HMAC-SHA-256) authentication. MD5 authentication involves the following commands:</a:t>
            </a:r>
          </a:p>
          <a:p>
            <a:pPr marL="285750" indent="-285750">
              <a:buFont typeface="Arial" panose="020B0604020202020204" pitchFamily="34" charset="0"/>
              <a:buChar char="•"/>
            </a:pPr>
            <a:r>
              <a:rPr lang="en-US" sz="1400" b="1" dirty="0"/>
              <a:t>authentication key-chain eigrp </a:t>
            </a:r>
            <a:r>
              <a:rPr lang="en-US" sz="1400" i="1" dirty="0"/>
              <a:t>key-chain-name</a:t>
            </a:r>
          </a:p>
          <a:p>
            <a:pPr marL="285750" indent="-285750">
              <a:buFont typeface="Arial" panose="020B0604020202020204" pitchFamily="34" charset="0"/>
              <a:buChar char="•"/>
            </a:pPr>
            <a:r>
              <a:rPr lang="en-US" sz="1400" b="1" dirty="0"/>
              <a:t>authentication mode md5</a:t>
            </a:r>
          </a:p>
          <a:p>
            <a:r>
              <a:rPr lang="en-US" sz="1400" dirty="0"/>
              <a:t>The HMAC-SHA-256 authentication involves the command </a:t>
            </a:r>
            <a:r>
              <a:rPr lang="en-US" sz="1400" b="1" dirty="0"/>
              <a:t>authentication mode hmacsha-256 </a:t>
            </a:r>
            <a:r>
              <a:rPr lang="en-US" sz="1400" dirty="0"/>
              <a:t>password.</a:t>
            </a:r>
          </a:p>
          <a:p>
            <a:r>
              <a:rPr lang="en-US" sz="1600" dirty="0"/>
              <a:t> </a:t>
            </a:r>
          </a:p>
        </p:txBody>
      </p:sp>
      <p:sp>
        <p:nvSpPr>
          <p:cNvPr id="4" name="Rectangle 3">
            <a:extLst>
              <a:ext uri="{FF2B5EF4-FFF2-40B4-BE49-F238E27FC236}">
                <a16:creationId xmlns:a16="http://schemas.microsoft.com/office/drawing/2014/main" id="{35CE3CBC-0703-4566-97E3-C0BC2DFB9416}"/>
              </a:ext>
            </a:extLst>
          </p:cNvPr>
          <p:cNvSpPr/>
          <p:nvPr/>
        </p:nvSpPr>
        <p:spPr>
          <a:xfrm>
            <a:off x="5314951" y="2954318"/>
            <a:ext cx="3514724" cy="1600438"/>
          </a:xfrm>
          <a:prstGeom prst="rect">
            <a:avLst/>
          </a:prstGeom>
        </p:spPr>
        <p:txBody>
          <a:bodyPr wrap="square">
            <a:spAutoFit/>
          </a:bodyPr>
          <a:lstStyle/>
          <a:p>
            <a:r>
              <a:rPr lang="en-US" sz="1400" dirty="0"/>
              <a:t>Example 2-14 demonstrates MD5 configuration on R1 with classic EIGRP configuration and on R2 with named mode configuration. Remember that the hash is computed using the key sequence number and key string, which must match on the two nodes.</a:t>
            </a:r>
          </a:p>
        </p:txBody>
      </p:sp>
      <p:pic>
        <p:nvPicPr>
          <p:cNvPr id="6" name="Picture 5">
            <a:extLst>
              <a:ext uri="{FF2B5EF4-FFF2-40B4-BE49-F238E27FC236}">
                <a16:creationId xmlns:a16="http://schemas.microsoft.com/office/drawing/2014/main" id="{D83B93F5-0037-44F7-A612-8208312313CA}"/>
              </a:ext>
            </a:extLst>
          </p:cNvPr>
          <p:cNvPicPr>
            <a:picLocks noChangeAspect="1"/>
          </p:cNvPicPr>
          <p:nvPr/>
        </p:nvPicPr>
        <p:blipFill>
          <a:blip r:embed="rId3"/>
          <a:stretch>
            <a:fillRect/>
          </a:stretch>
        </p:blipFill>
        <p:spPr>
          <a:xfrm>
            <a:off x="5000626" y="938272"/>
            <a:ext cx="4143374" cy="2084428"/>
          </a:xfrm>
          <a:prstGeom prst="rect">
            <a:avLst/>
          </a:prstGeom>
        </p:spPr>
      </p:pic>
    </p:spTree>
    <p:extLst>
      <p:ext uri="{BB962C8B-B14F-4D97-AF65-F5344CB8AC3E}">
        <p14:creationId xmlns:p14="http://schemas.microsoft.com/office/powerpoint/2010/main" val="83393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EIGRP Configuration Mode</a:t>
            </a:r>
            <a:br>
              <a:rPr lang="en-US" dirty="0">
                <a:solidFill>
                  <a:schemeClr val="accent4">
                    <a:lumMod val="75000"/>
                  </a:schemeClr>
                </a:solidFill>
              </a:rPr>
            </a:br>
            <a:r>
              <a:rPr lang="en-US" sz="2400" dirty="0">
                <a:solidFill>
                  <a:schemeClr val="accent4">
                    <a:lumMod val="75000"/>
                  </a:schemeClr>
                </a:solidFill>
              </a:rPr>
              <a:t>Verification of Keychain Settings</a:t>
            </a:r>
          </a:p>
        </p:txBody>
      </p:sp>
      <p:sp>
        <p:nvSpPr>
          <p:cNvPr id="2" name="Rectangle 1">
            <a:extLst>
              <a:ext uri="{FF2B5EF4-FFF2-40B4-BE49-F238E27FC236}">
                <a16:creationId xmlns:a16="http://schemas.microsoft.com/office/drawing/2014/main" id="{09FF4F5D-70B8-4224-91F2-4D3C5F190FF9}"/>
              </a:ext>
            </a:extLst>
          </p:cNvPr>
          <p:cNvSpPr/>
          <p:nvPr/>
        </p:nvSpPr>
        <p:spPr>
          <a:xfrm>
            <a:off x="57151" y="996155"/>
            <a:ext cx="4629150" cy="2277547"/>
          </a:xfrm>
          <a:prstGeom prst="rect">
            <a:avLst/>
          </a:prstGeom>
        </p:spPr>
        <p:txBody>
          <a:bodyPr wrap="square">
            <a:spAutoFit/>
          </a:bodyPr>
          <a:lstStyle/>
          <a:p>
            <a:r>
              <a:rPr lang="en-US" dirty="0"/>
              <a:t>The command </a:t>
            </a:r>
            <a:r>
              <a:rPr lang="en-US" b="1" dirty="0"/>
              <a:t>show key chain </a:t>
            </a:r>
            <a:r>
              <a:rPr lang="en-US" dirty="0"/>
              <a:t>provides verification of the keychain. Example 2-15 shows that each key sequence provides the lifetime and password. </a:t>
            </a:r>
          </a:p>
          <a:p>
            <a:endParaRPr lang="en-US" dirty="0"/>
          </a:p>
          <a:p>
            <a:r>
              <a:rPr lang="en-US" dirty="0"/>
              <a:t>Example 2-16 provides detailed EIGRP interface output.</a:t>
            </a:r>
          </a:p>
          <a:p>
            <a:r>
              <a:rPr lang="en-US" sz="1600" dirty="0"/>
              <a:t> </a:t>
            </a:r>
          </a:p>
        </p:txBody>
      </p:sp>
      <p:pic>
        <p:nvPicPr>
          <p:cNvPr id="5" name="Picture 4">
            <a:extLst>
              <a:ext uri="{FF2B5EF4-FFF2-40B4-BE49-F238E27FC236}">
                <a16:creationId xmlns:a16="http://schemas.microsoft.com/office/drawing/2014/main" id="{4A34CA51-7905-4865-9302-1B8A41E368F6}"/>
              </a:ext>
            </a:extLst>
          </p:cNvPr>
          <p:cNvPicPr>
            <a:picLocks noChangeAspect="1"/>
          </p:cNvPicPr>
          <p:nvPr/>
        </p:nvPicPr>
        <p:blipFill>
          <a:blip r:embed="rId3"/>
          <a:stretch>
            <a:fillRect/>
          </a:stretch>
        </p:blipFill>
        <p:spPr>
          <a:xfrm>
            <a:off x="4723646" y="996155"/>
            <a:ext cx="4363203" cy="977002"/>
          </a:xfrm>
          <a:prstGeom prst="rect">
            <a:avLst/>
          </a:prstGeom>
        </p:spPr>
      </p:pic>
      <p:pic>
        <p:nvPicPr>
          <p:cNvPr id="7" name="Picture 6">
            <a:extLst>
              <a:ext uri="{FF2B5EF4-FFF2-40B4-BE49-F238E27FC236}">
                <a16:creationId xmlns:a16="http://schemas.microsoft.com/office/drawing/2014/main" id="{3F640726-73E9-439E-9C82-DFA960F580C8}"/>
              </a:ext>
            </a:extLst>
          </p:cNvPr>
          <p:cNvPicPr>
            <a:picLocks noChangeAspect="1"/>
          </p:cNvPicPr>
          <p:nvPr/>
        </p:nvPicPr>
        <p:blipFill>
          <a:blip r:embed="rId4"/>
          <a:stretch>
            <a:fillRect/>
          </a:stretch>
        </p:blipFill>
        <p:spPr>
          <a:xfrm>
            <a:off x="4584342" y="2243139"/>
            <a:ext cx="4363203" cy="2547936"/>
          </a:xfrm>
          <a:prstGeom prst="rect">
            <a:avLst/>
          </a:prstGeom>
        </p:spPr>
      </p:pic>
    </p:spTree>
    <p:extLst>
      <p:ext uri="{BB962C8B-B14F-4D97-AF65-F5344CB8AC3E}">
        <p14:creationId xmlns:p14="http://schemas.microsoft.com/office/powerpoint/2010/main" val="74550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7598042" cy="1351755"/>
          </a:xfrm>
        </p:spPr>
        <p:txBody>
          <a:bodyPr/>
          <a:lstStyle/>
          <a:p>
            <a:r>
              <a:rPr lang="en-US" sz="4800" dirty="0">
                <a:solidFill>
                  <a:schemeClr val="accent5">
                    <a:lumMod val="40000"/>
                    <a:lumOff val="60000"/>
                  </a:schemeClr>
                </a:solidFill>
              </a:rPr>
              <a:t>Path Metric Calculations</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715712"/>
            <a:ext cx="8277832"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4">
                    <a:lumMod val="40000"/>
                    <a:lumOff val="60000"/>
                  </a:schemeClr>
                </a:solidFill>
              </a:rPr>
              <a:t>Metric calculation is a critical component for any routing protocol. </a:t>
            </a:r>
          </a:p>
          <a:p>
            <a:pPr marL="285750" indent="-285750">
              <a:buFont typeface="Arial" panose="020B0604020202020204" pitchFamily="34" charset="0"/>
              <a:buChar char="•"/>
            </a:pPr>
            <a:r>
              <a:rPr lang="en-US" sz="1600" dirty="0">
                <a:solidFill>
                  <a:schemeClr val="accent4">
                    <a:lumMod val="40000"/>
                    <a:lumOff val="60000"/>
                  </a:schemeClr>
                </a:solidFill>
              </a:rPr>
              <a:t>EIGRP uses multiple factors to calculate the metric for a path. </a:t>
            </a:r>
          </a:p>
          <a:p>
            <a:pPr marL="285750" indent="-285750">
              <a:buFont typeface="Arial" panose="020B0604020202020204" pitchFamily="34" charset="0"/>
              <a:buChar char="•"/>
            </a:pPr>
            <a:r>
              <a:rPr lang="en-US" sz="1600" dirty="0">
                <a:solidFill>
                  <a:schemeClr val="accent4">
                    <a:lumMod val="40000"/>
                    <a:lumOff val="60000"/>
                  </a:schemeClr>
                </a:solidFill>
              </a:rPr>
              <a:t>Metric calculation uses bandwidth and delay by default but can include interface load and reliability, too. </a:t>
            </a:r>
          </a:p>
          <a:p>
            <a:pPr marL="285750" indent="-285750">
              <a:buFont typeface="Arial" panose="020B0604020202020204" pitchFamily="34" charset="0"/>
              <a:buChar char="•"/>
            </a:pPr>
            <a:endParaRPr lang="en-US" sz="1600" dirty="0">
              <a:solidFill>
                <a:schemeClr val="accent4">
                  <a:lumMod val="40000"/>
                  <a:lumOff val="60000"/>
                </a:schemeClr>
              </a:solidFill>
            </a:endParaRPr>
          </a:p>
        </p:txBody>
      </p:sp>
    </p:spTree>
    <p:custDataLst>
      <p:tags r:id="rId1"/>
    </p:custDataLst>
    <p:extLst>
      <p:ext uri="{BB962C8B-B14F-4D97-AF65-F5344CB8AC3E}">
        <p14:creationId xmlns:p14="http://schemas.microsoft.com/office/powerpoint/2010/main" val="396133007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EIRG Classic Metric Formula</a:t>
            </a:r>
          </a:p>
        </p:txBody>
      </p:sp>
      <p:sp>
        <p:nvSpPr>
          <p:cNvPr id="2" name="Rectangle 1">
            <a:extLst>
              <a:ext uri="{FF2B5EF4-FFF2-40B4-BE49-F238E27FC236}">
                <a16:creationId xmlns:a16="http://schemas.microsoft.com/office/drawing/2014/main" id="{09FF4F5D-70B8-4224-91F2-4D3C5F190FF9}"/>
              </a:ext>
            </a:extLst>
          </p:cNvPr>
          <p:cNvSpPr/>
          <p:nvPr/>
        </p:nvSpPr>
        <p:spPr>
          <a:xfrm>
            <a:off x="121444" y="731837"/>
            <a:ext cx="4629150" cy="923330"/>
          </a:xfrm>
          <a:prstGeom prst="rect">
            <a:avLst/>
          </a:prstGeom>
        </p:spPr>
        <p:txBody>
          <a:bodyPr wrap="square">
            <a:spAutoFit/>
          </a:bodyPr>
          <a:lstStyle/>
          <a:p>
            <a:endParaRPr lang="en-US" dirty="0"/>
          </a:p>
          <a:p>
            <a:r>
              <a:rPr lang="en-US" dirty="0"/>
              <a:t>The formula shown in Figure 2-6 illustrates the EIGRP classic metric formula.</a:t>
            </a:r>
            <a:r>
              <a:rPr lang="en-US" sz="1600" dirty="0"/>
              <a:t> </a:t>
            </a:r>
          </a:p>
        </p:txBody>
      </p:sp>
      <p:sp>
        <p:nvSpPr>
          <p:cNvPr id="6" name="Rectangle 5">
            <a:extLst>
              <a:ext uri="{FF2B5EF4-FFF2-40B4-BE49-F238E27FC236}">
                <a16:creationId xmlns:a16="http://schemas.microsoft.com/office/drawing/2014/main" id="{442AACB2-6237-46A2-939E-6F1787B3ABA0}"/>
              </a:ext>
            </a:extLst>
          </p:cNvPr>
          <p:cNvSpPr/>
          <p:nvPr/>
        </p:nvSpPr>
        <p:spPr>
          <a:xfrm>
            <a:off x="4757738" y="731837"/>
            <a:ext cx="4264818" cy="2585323"/>
          </a:xfrm>
          <a:prstGeom prst="rect">
            <a:avLst/>
          </a:prstGeom>
        </p:spPr>
        <p:txBody>
          <a:bodyPr wrap="square">
            <a:spAutoFit/>
          </a:bodyPr>
          <a:lstStyle/>
          <a:p>
            <a:r>
              <a:rPr lang="en-US" sz="1600" dirty="0"/>
              <a:t>EIGRP uses K values to define which factors the formula uses and the impact associated with a factor when calculating the metric. BW represents the slowest link in the path, scaled to a 10 Gbps link (107). Link speed is collected from the configured interface bandwidth on an interface. Delay is the total measure of delay in the path, measured in tens of microseconds (μs).</a:t>
            </a:r>
          </a:p>
          <a:p>
            <a:endParaRPr lang="en-US" dirty="0"/>
          </a:p>
        </p:txBody>
      </p:sp>
      <p:pic>
        <p:nvPicPr>
          <p:cNvPr id="4" name="Picture 3">
            <a:extLst>
              <a:ext uri="{FF2B5EF4-FFF2-40B4-BE49-F238E27FC236}">
                <a16:creationId xmlns:a16="http://schemas.microsoft.com/office/drawing/2014/main" id="{A3E1BA62-8E66-4476-8E07-B4115C88C3EC}"/>
              </a:ext>
            </a:extLst>
          </p:cNvPr>
          <p:cNvPicPr>
            <a:picLocks noChangeAspect="1"/>
          </p:cNvPicPr>
          <p:nvPr/>
        </p:nvPicPr>
        <p:blipFill>
          <a:blip r:embed="rId3"/>
          <a:stretch>
            <a:fillRect/>
          </a:stretch>
        </p:blipFill>
        <p:spPr>
          <a:xfrm>
            <a:off x="121444" y="1995237"/>
            <a:ext cx="4457700" cy="923925"/>
          </a:xfrm>
          <a:prstGeom prst="rect">
            <a:avLst/>
          </a:prstGeom>
        </p:spPr>
      </p:pic>
    </p:spTree>
    <p:extLst>
      <p:ext uri="{BB962C8B-B14F-4D97-AF65-F5344CB8AC3E}">
        <p14:creationId xmlns:p14="http://schemas.microsoft.com/office/powerpoint/2010/main" val="346685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EIRG Classic Metric Formula (Cont.)</a:t>
            </a:r>
          </a:p>
        </p:txBody>
      </p:sp>
      <p:sp>
        <p:nvSpPr>
          <p:cNvPr id="2" name="Rectangle 1">
            <a:extLst>
              <a:ext uri="{FF2B5EF4-FFF2-40B4-BE49-F238E27FC236}">
                <a16:creationId xmlns:a16="http://schemas.microsoft.com/office/drawing/2014/main" id="{09FF4F5D-70B8-4224-91F2-4D3C5F190FF9}"/>
              </a:ext>
            </a:extLst>
          </p:cNvPr>
          <p:cNvSpPr/>
          <p:nvPr/>
        </p:nvSpPr>
        <p:spPr>
          <a:xfrm>
            <a:off x="121444" y="731837"/>
            <a:ext cx="4629150" cy="1754326"/>
          </a:xfrm>
          <a:prstGeom prst="rect">
            <a:avLst/>
          </a:prstGeom>
        </p:spPr>
        <p:txBody>
          <a:bodyPr wrap="square">
            <a:spAutoFit/>
          </a:bodyPr>
          <a:lstStyle/>
          <a:p>
            <a:r>
              <a:rPr lang="en-US" dirty="0"/>
              <a:t>The EIGRP formula is based on the IGRP metric formula, except the output is multiplied by 256 to change the metric from 24 bits to 32 bits. Taking these definitions into consideration, the formula for EIGRP is shown in Figure 2-7.</a:t>
            </a:r>
          </a:p>
        </p:txBody>
      </p:sp>
      <p:sp>
        <p:nvSpPr>
          <p:cNvPr id="7" name="Rectangle 6">
            <a:extLst>
              <a:ext uri="{FF2B5EF4-FFF2-40B4-BE49-F238E27FC236}">
                <a16:creationId xmlns:a16="http://schemas.microsoft.com/office/drawing/2014/main" id="{A0D0ABC4-BB3F-49C9-B439-8682EDF6641D}"/>
              </a:ext>
            </a:extLst>
          </p:cNvPr>
          <p:cNvSpPr/>
          <p:nvPr/>
        </p:nvSpPr>
        <p:spPr>
          <a:xfrm>
            <a:off x="4750594" y="731837"/>
            <a:ext cx="4136231" cy="1477328"/>
          </a:xfrm>
          <a:prstGeom prst="rect">
            <a:avLst/>
          </a:prstGeom>
        </p:spPr>
        <p:txBody>
          <a:bodyPr wrap="square">
            <a:spAutoFit/>
          </a:bodyPr>
          <a:lstStyle/>
          <a:p>
            <a:r>
              <a:rPr lang="en-US" dirty="0"/>
              <a:t>By default, K</a:t>
            </a:r>
            <a:r>
              <a:rPr lang="en-US" baseline="-25000" dirty="0"/>
              <a:t>1</a:t>
            </a:r>
            <a:r>
              <a:rPr lang="en-US" dirty="0"/>
              <a:t> and K</a:t>
            </a:r>
            <a:r>
              <a:rPr lang="en-US" baseline="-25000" dirty="0"/>
              <a:t>3</a:t>
            </a:r>
            <a:r>
              <a:rPr lang="en-US" dirty="0"/>
              <a:t> have a value of 1, and K</a:t>
            </a:r>
            <a:r>
              <a:rPr lang="en-US" baseline="-25000" dirty="0"/>
              <a:t>2</a:t>
            </a:r>
            <a:r>
              <a:rPr lang="en-US" dirty="0"/>
              <a:t>, K</a:t>
            </a:r>
            <a:r>
              <a:rPr lang="en-US" baseline="-25000" dirty="0"/>
              <a:t>4</a:t>
            </a:r>
            <a:r>
              <a:rPr lang="en-US" dirty="0"/>
              <a:t>, and K</a:t>
            </a:r>
            <a:r>
              <a:rPr lang="en-US" baseline="-25000" dirty="0"/>
              <a:t>5</a:t>
            </a:r>
            <a:r>
              <a:rPr lang="en-US" dirty="0"/>
              <a:t> are set to 0. Figure 2-8 places default K values into the formula and shows a streamlined version of the formula.</a:t>
            </a:r>
          </a:p>
        </p:txBody>
      </p:sp>
      <p:pic>
        <p:nvPicPr>
          <p:cNvPr id="5" name="Picture 4">
            <a:extLst>
              <a:ext uri="{FF2B5EF4-FFF2-40B4-BE49-F238E27FC236}">
                <a16:creationId xmlns:a16="http://schemas.microsoft.com/office/drawing/2014/main" id="{7E1FA17D-B12D-4506-8084-281910453BD7}"/>
              </a:ext>
            </a:extLst>
          </p:cNvPr>
          <p:cNvPicPr>
            <a:picLocks noChangeAspect="1"/>
          </p:cNvPicPr>
          <p:nvPr/>
        </p:nvPicPr>
        <p:blipFill>
          <a:blip r:embed="rId3"/>
          <a:stretch>
            <a:fillRect/>
          </a:stretch>
        </p:blipFill>
        <p:spPr>
          <a:xfrm>
            <a:off x="9525" y="2657338"/>
            <a:ext cx="5062928" cy="835956"/>
          </a:xfrm>
          <a:prstGeom prst="rect">
            <a:avLst/>
          </a:prstGeom>
        </p:spPr>
      </p:pic>
      <p:pic>
        <p:nvPicPr>
          <p:cNvPr id="8" name="Picture 7">
            <a:extLst>
              <a:ext uri="{FF2B5EF4-FFF2-40B4-BE49-F238E27FC236}">
                <a16:creationId xmlns:a16="http://schemas.microsoft.com/office/drawing/2014/main" id="{7EC76EA0-5115-423E-8E86-E9BA1A0F1021}"/>
              </a:ext>
            </a:extLst>
          </p:cNvPr>
          <p:cNvPicPr>
            <a:picLocks noChangeAspect="1"/>
          </p:cNvPicPr>
          <p:nvPr/>
        </p:nvPicPr>
        <p:blipFill>
          <a:blip r:embed="rId4"/>
          <a:stretch>
            <a:fillRect/>
          </a:stretch>
        </p:blipFill>
        <p:spPr>
          <a:xfrm>
            <a:off x="4750594" y="2335456"/>
            <a:ext cx="4295774" cy="1479719"/>
          </a:xfrm>
          <a:prstGeom prst="rect">
            <a:avLst/>
          </a:prstGeom>
        </p:spPr>
      </p:pic>
    </p:spTree>
    <p:extLst>
      <p:ext uri="{BB962C8B-B14F-4D97-AF65-F5344CB8AC3E}">
        <p14:creationId xmlns:p14="http://schemas.microsoft.com/office/powerpoint/2010/main" val="123670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7598042" cy="1351755"/>
          </a:xfrm>
        </p:spPr>
        <p:txBody>
          <a:bodyPr/>
          <a:lstStyle/>
          <a:p>
            <a:r>
              <a:rPr lang="en-US" sz="4800" dirty="0">
                <a:solidFill>
                  <a:schemeClr val="accent5">
                    <a:lumMod val="40000"/>
                    <a:lumOff val="60000"/>
                  </a:schemeClr>
                </a:solidFill>
              </a:rPr>
              <a:t>EIGRP Fundamentals</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505259"/>
            <a:ext cx="8277832" cy="3293209"/>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5">
                    <a:lumMod val="40000"/>
                    <a:lumOff val="60000"/>
                  </a:schemeClr>
                </a:solidFill>
              </a:rPr>
              <a:t>El protocolo de enrutamiento de puerta de enlace interior mejorado (EIGRP) es un protocolo de enrutamiento de vector de distancia mejorado que se encuentra comúnmente en redes empresariales. </a:t>
            </a:r>
          </a:p>
          <a:p>
            <a:pPr marL="285750" indent="-285750">
              <a:buFont typeface="Arial" panose="020B0604020202020204" pitchFamily="34" charset="0"/>
              <a:buChar char="•"/>
            </a:pPr>
            <a:r>
              <a:rPr lang="es-ES" sz="1600" dirty="0">
                <a:solidFill>
                  <a:schemeClr val="accent5">
                    <a:lumMod val="40000"/>
                    <a:lumOff val="60000"/>
                  </a:schemeClr>
                </a:solidFill>
              </a:rPr>
              <a:t>EIGRP es un derivado del Protocolo de enrutamiento de puerta de enlace interior (IGRP), pero incluye soporte para enmascaramiento de subred de longitud variable (VLSM) y métricas capaces de admitir interfaces de mayor velocidad. </a:t>
            </a:r>
          </a:p>
          <a:p>
            <a:pPr marL="285750" indent="-285750">
              <a:buFont typeface="Arial" panose="020B0604020202020204" pitchFamily="34" charset="0"/>
              <a:buChar char="•"/>
            </a:pPr>
            <a:r>
              <a:rPr lang="es-ES" sz="1600" dirty="0">
                <a:solidFill>
                  <a:schemeClr val="accent5">
                    <a:lumMod val="40000"/>
                    <a:lumOff val="60000"/>
                  </a:schemeClr>
                </a:solidFill>
              </a:rPr>
              <a:t>EIGRP supera las deficiencias de otros protocolos de enrutamiento por vector de distancia, como el Protocolo de información de enrutamiento (RIP), con características como equilibrio de carga de costos desiguales, soporte para redes a 255 saltos de distancia y características de convergencia rápida. </a:t>
            </a:r>
          </a:p>
          <a:p>
            <a:pPr marL="285750" indent="-285750">
              <a:buFont typeface="Arial" panose="020B0604020202020204" pitchFamily="34" charset="0"/>
              <a:buChar char="•"/>
            </a:pPr>
            <a:r>
              <a:rPr lang="es-ES" sz="1600" dirty="0">
                <a:solidFill>
                  <a:schemeClr val="accent5">
                    <a:lumMod val="40000"/>
                    <a:lumOff val="60000"/>
                  </a:schemeClr>
                </a:solidFill>
              </a:rPr>
              <a:t>EIGRP utiliza un algoritmo de actualización por difusión (DUAL) para identificar rutas de red y proporciona una convergencia rápida utilizando rutas de respaldo sin bucles </a:t>
            </a:r>
            <a:r>
              <a:rPr lang="es-ES" sz="1600" dirty="0" err="1">
                <a:solidFill>
                  <a:schemeClr val="accent5">
                    <a:lumMod val="40000"/>
                    <a:lumOff val="60000"/>
                  </a:schemeClr>
                </a:solidFill>
              </a:rPr>
              <a:t>precalculadas</a:t>
            </a:r>
            <a:r>
              <a:rPr lang="es-ES" sz="1600" dirty="0">
                <a:solidFill>
                  <a:schemeClr val="accent5">
                    <a:lumMod val="40000"/>
                    <a:lumOff val="60000"/>
                  </a:schemeClr>
                </a:solidFill>
              </a:rPr>
              <a:t>.</a:t>
            </a:r>
            <a:endParaRPr lang="en-US" sz="1600"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282487357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6365081"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EIGRP Attribute Propagation</a:t>
            </a:r>
          </a:p>
        </p:txBody>
      </p:sp>
      <p:sp>
        <p:nvSpPr>
          <p:cNvPr id="2" name="Rectangle 1">
            <a:extLst>
              <a:ext uri="{FF2B5EF4-FFF2-40B4-BE49-F238E27FC236}">
                <a16:creationId xmlns:a16="http://schemas.microsoft.com/office/drawing/2014/main" id="{09FF4F5D-70B8-4224-91F2-4D3C5F190FF9}"/>
              </a:ext>
            </a:extLst>
          </p:cNvPr>
          <p:cNvSpPr/>
          <p:nvPr/>
        </p:nvSpPr>
        <p:spPr>
          <a:xfrm>
            <a:off x="121444" y="731837"/>
            <a:ext cx="8958262" cy="2062103"/>
          </a:xfrm>
          <a:prstGeom prst="rect">
            <a:avLst/>
          </a:prstGeom>
        </p:spPr>
        <p:txBody>
          <a:bodyPr wrap="square">
            <a:spAutoFit/>
          </a:bodyPr>
          <a:lstStyle/>
          <a:p>
            <a:r>
              <a:rPr lang="en-US" sz="1600" dirty="0"/>
              <a:t>The EIGRP update packet includes path attributes associated with each prefix. The EIGRP path attributes can include hop count, cumulative delay, minimum bandwidth link speed, and RD. The attributes are updated each hop along the way, allowing each router to independently identify the shortest path.</a:t>
            </a:r>
          </a:p>
          <a:p>
            <a:endParaRPr lang="en-US" sz="1600" dirty="0"/>
          </a:p>
          <a:p>
            <a:r>
              <a:rPr lang="en-US" sz="1600" dirty="0"/>
              <a:t>Figure 2-9 shows the information in the EIGRP update packets for the 10.1.1.0/24 prefix propagating through the autonomous system. Notice that as the hop count increments, minimum bandwidth decreases, total delay increases, and the RD changes with each EIGRP update.</a:t>
            </a:r>
          </a:p>
        </p:txBody>
      </p:sp>
      <p:pic>
        <p:nvPicPr>
          <p:cNvPr id="4" name="Picture 3">
            <a:extLst>
              <a:ext uri="{FF2B5EF4-FFF2-40B4-BE49-F238E27FC236}">
                <a16:creationId xmlns:a16="http://schemas.microsoft.com/office/drawing/2014/main" id="{43DAE500-F9AE-4423-883B-5712B204CA84}"/>
              </a:ext>
            </a:extLst>
          </p:cNvPr>
          <p:cNvPicPr>
            <a:picLocks noChangeAspect="1"/>
          </p:cNvPicPr>
          <p:nvPr/>
        </p:nvPicPr>
        <p:blipFill>
          <a:blip r:embed="rId3"/>
          <a:stretch>
            <a:fillRect/>
          </a:stretch>
        </p:blipFill>
        <p:spPr>
          <a:xfrm>
            <a:off x="1221581" y="2793940"/>
            <a:ext cx="4729163" cy="2070863"/>
          </a:xfrm>
          <a:prstGeom prst="rect">
            <a:avLst/>
          </a:prstGeom>
        </p:spPr>
      </p:pic>
    </p:spTree>
    <p:extLst>
      <p:ext uri="{BB962C8B-B14F-4D97-AF65-F5344CB8AC3E}">
        <p14:creationId xmlns:p14="http://schemas.microsoft.com/office/powerpoint/2010/main" val="346391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4294"/>
            <a:ext cx="8886826"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Default EIGRP Interface Metrics for Classic Metrics</a:t>
            </a:r>
          </a:p>
        </p:txBody>
      </p:sp>
      <p:sp>
        <p:nvSpPr>
          <p:cNvPr id="7" name="Rectangle 6">
            <a:extLst>
              <a:ext uri="{FF2B5EF4-FFF2-40B4-BE49-F238E27FC236}">
                <a16:creationId xmlns:a16="http://schemas.microsoft.com/office/drawing/2014/main" id="{051837D2-AD67-4F55-BB69-9BBFEDE6AF59}"/>
              </a:ext>
            </a:extLst>
          </p:cNvPr>
          <p:cNvSpPr/>
          <p:nvPr/>
        </p:nvSpPr>
        <p:spPr>
          <a:xfrm>
            <a:off x="142875" y="893041"/>
            <a:ext cx="3500438" cy="1077218"/>
          </a:xfrm>
          <a:prstGeom prst="rect">
            <a:avLst/>
          </a:prstGeom>
        </p:spPr>
        <p:txBody>
          <a:bodyPr wrap="square">
            <a:spAutoFit/>
          </a:bodyPr>
          <a:lstStyle/>
          <a:p>
            <a:r>
              <a:rPr lang="en-US" sz="1600" dirty="0"/>
              <a:t>Table 2-7 shows some of the common network types, link speeds, delay, and EIGRP metric, using the streamlined formula from Figure 2-7.</a:t>
            </a:r>
          </a:p>
        </p:txBody>
      </p:sp>
      <p:sp>
        <p:nvSpPr>
          <p:cNvPr id="8" name="Rectangle 7">
            <a:extLst>
              <a:ext uri="{FF2B5EF4-FFF2-40B4-BE49-F238E27FC236}">
                <a16:creationId xmlns:a16="http://schemas.microsoft.com/office/drawing/2014/main" id="{B46F62B6-2E10-43A1-AE9B-E702C892D514}"/>
              </a:ext>
            </a:extLst>
          </p:cNvPr>
          <p:cNvSpPr/>
          <p:nvPr/>
        </p:nvSpPr>
        <p:spPr>
          <a:xfrm>
            <a:off x="142875" y="2188356"/>
            <a:ext cx="2764631" cy="2062103"/>
          </a:xfrm>
          <a:prstGeom prst="rect">
            <a:avLst/>
          </a:prstGeom>
        </p:spPr>
        <p:txBody>
          <a:bodyPr wrap="square">
            <a:spAutoFit/>
          </a:bodyPr>
          <a:lstStyle/>
          <a:p>
            <a:r>
              <a:rPr lang="en-US" sz="1600" dirty="0"/>
              <a:t>If you are unsure of the EIGRP metrics, you can query the parameters for the formula directly from EIGRP’s topology table by using the command </a:t>
            </a:r>
            <a:r>
              <a:rPr lang="en-US" sz="1600" b="1" dirty="0"/>
              <a:t>show ip eigrp topology </a:t>
            </a:r>
            <a:r>
              <a:rPr lang="en-US" sz="1600" i="1" dirty="0"/>
              <a:t>network/prefix-length</a:t>
            </a:r>
            <a:r>
              <a:rPr lang="en-US" sz="1600" dirty="0"/>
              <a:t>.</a:t>
            </a:r>
          </a:p>
        </p:txBody>
      </p:sp>
      <p:sp>
        <p:nvSpPr>
          <p:cNvPr id="2" name="TextBox 1"/>
          <p:cNvSpPr txBox="1"/>
          <p:nvPr/>
        </p:nvSpPr>
        <p:spPr>
          <a:xfrm>
            <a:off x="3471863" y="1854843"/>
            <a:ext cx="3579018" cy="230832"/>
          </a:xfrm>
          <a:prstGeom prst="rect">
            <a:avLst/>
          </a:prstGeom>
          <a:noFill/>
        </p:spPr>
        <p:txBody>
          <a:bodyPr wrap="square" rtlCol="0">
            <a:spAutoFit/>
          </a:bodyPr>
          <a:lstStyle/>
          <a:p>
            <a:r>
              <a:rPr lang="en-US" sz="900" b="1" dirty="0">
                <a:solidFill>
                  <a:schemeClr val="tx1">
                    <a:lumMod val="50000"/>
                  </a:schemeClr>
                </a:solidFill>
              </a:rPr>
              <a:t>Table 2-7 </a:t>
            </a:r>
            <a:r>
              <a:rPr lang="en-US" sz="900" dirty="0">
                <a:solidFill>
                  <a:schemeClr val="tx1">
                    <a:lumMod val="50000"/>
                  </a:schemeClr>
                </a:solidFill>
              </a:rPr>
              <a:t>Default EIGRP Interface Metrics for Classic Metrics</a:t>
            </a:r>
          </a:p>
        </p:txBody>
      </p:sp>
      <p:graphicFrame>
        <p:nvGraphicFramePr>
          <p:cNvPr id="9" name="Table 9">
            <a:extLst>
              <a:ext uri="{FF2B5EF4-FFF2-40B4-BE49-F238E27FC236}">
                <a16:creationId xmlns:a16="http://schemas.microsoft.com/office/drawing/2014/main" id="{B7EBBC23-42CE-4C3B-A2BF-0891876E78D2}"/>
              </a:ext>
            </a:extLst>
          </p:cNvPr>
          <p:cNvGraphicFramePr>
            <a:graphicFrameLocks noGrp="1"/>
          </p:cNvGraphicFramePr>
          <p:nvPr>
            <p:extLst>
              <p:ext uri="{D42A27DB-BD31-4B8C-83A1-F6EECF244321}">
                <p14:modId xmlns:p14="http://schemas.microsoft.com/office/powerpoint/2010/main" val="506144894"/>
              </p:ext>
            </p:extLst>
          </p:nvPr>
        </p:nvGraphicFramePr>
        <p:xfrm>
          <a:off x="3557588" y="2067169"/>
          <a:ext cx="5238948" cy="2773680"/>
        </p:xfrm>
        <a:graphic>
          <a:graphicData uri="http://schemas.openxmlformats.org/drawingml/2006/table">
            <a:tbl>
              <a:tblPr firstRow="1" bandRow="1">
                <a:tableStyleId>{5C22544A-7EE6-4342-B048-85BDC9FD1C3A}</a:tableStyleId>
              </a:tblPr>
              <a:tblGrid>
                <a:gridCol w="1835943">
                  <a:extLst>
                    <a:ext uri="{9D8B030D-6E8A-4147-A177-3AD203B41FA5}">
                      <a16:colId xmlns:a16="http://schemas.microsoft.com/office/drawing/2014/main" val="286564222"/>
                    </a:ext>
                  </a:extLst>
                </a:gridCol>
                <a:gridCol w="1066904">
                  <a:extLst>
                    <a:ext uri="{9D8B030D-6E8A-4147-A177-3AD203B41FA5}">
                      <a16:colId xmlns:a16="http://schemas.microsoft.com/office/drawing/2014/main" val="2740046337"/>
                    </a:ext>
                  </a:extLst>
                </a:gridCol>
                <a:gridCol w="1026364">
                  <a:extLst>
                    <a:ext uri="{9D8B030D-6E8A-4147-A177-3AD203B41FA5}">
                      <a16:colId xmlns:a16="http://schemas.microsoft.com/office/drawing/2014/main" val="3021520082"/>
                    </a:ext>
                  </a:extLst>
                </a:gridCol>
                <a:gridCol w="1309737">
                  <a:extLst>
                    <a:ext uri="{9D8B030D-6E8A-4147-A177-3AD203B41FA5}">
                      <a16:colId xmlns:a16="http://schemas.microsoft.com/office/drawing/2014/main" val="1174534407"/>
                    </a:ext>
                  </a:extLst>
                </a:gridCol>
              </a:tblGrid>
              <a:tr h="144363">
                <a:tc>
                  <a:txBody>
                    <a:bodyPr/>
                    <a:lstStyle/>
                    <a:p>
                      <a:r>
                        <a:rPr lang="en-US" dirty="0"/>
                        <a:t>Interface Type</a:t>
                      </a:r>
                    </a:p>
                  </a:txBody>
                  <a:tcPr/>
                </a:tc>
                <a:tc>
                  <a:txBody>
                    <a:bodyPr/>
                    <a:lstStyle/>
                    <a:p>
                      <a:r>
                        <a:rPr lang="en-US" dirty="0"/>
                        <a:t>Link Speed (Kbps)</a:t>
                      </a:r>
                    </a:p>
                  </a:txBody>
                  <a:tcPr/>
                </a:tc>
                <a:tc>
                  <a:txBody>
                    <a:bodyPr/>
                    <a:lstStyle/>
                    <a:p>
                      <a:r>
                        <a:rPr lang="en-US" dirty="0"/>
                        <a:t>Delay</a:t>
                      </a:r>
                    </a:p>
                  </a:txBody>
                  <a:tcPr/>
                </a:tc>
                <a:tc>
                  <a:txBody>
                    <a:bodyPr/>
                    <a:lstStyle/>
                    <a:p>
                      <a:r>
                        <a:rPr lang="en-US" dirty="0"/>
                        <a:t>Metric</a:t>
                      </a:r>
                    </a:p>
                  </a:txBody>
                  <a:tcPr/>
                </a:tc>
                <a:extLst>
                  <a:ext uri="{0D108BD9-81ED-4DB2-BD59-A6C34878D82A}">
                    <a16:rowId xmlns:a16="http://schemas.microsoft.com/office/drawing/2014/main" val="3485390963"/>
                  </a:ext>
                </a:extLst>
              </a:tr>
              <a:tr h="144363">
                <a:tc>
                  <a:txBody>
                    <a:bodyPr/>
                    <a:lstStyle/>
                    <a:p>
                      <a:r>
                        <a:rPr lang="en-US" dirty="0"/>
                        <a:t>Serial</a:t>
                      </a:r>
                    </a:p>
                  </a:txBody>
                  <a:tcPr/>
                </a:tc>
                <a:tc>
                  <a:txBody>
                    <a:bodyPr/>
                    <a:lstStyle/>
                    <a:p>
                      <a:r>
                        <a:rPr lang="en-US" dirty="0"/>
                        <a:t>64</a:t>
                      </a:r>
                    </a:p>
                  </a:txBody>
                  <a:tcPr/>
                </a:tc>
                <a:tc>
                  <a:txBody>
                    <a:bodyPr/>
                    <a:lstStyle/>
                    <a:p>
                      <a:r>
                        <a:rPr lang="en-US" dirty="0"/>
                        <a:t>20,000 </a:t>
                      </a:r>
                      <a:r>
                        <a:rPr lang="en-US" sz="1400" dirty="0"/>
                        <a:t>μs</a:t>
                      </a:r>
                      <a:endParaRPr lang="en-US" dirty="0"/>
                    </a:p>
                  </a:txBody>
                  <a:tcPr/>
                </a:tc>
                <a:tc>
                  <a:txBody>
                    <a:bodyPr/>
                    <a:lstStyle/>
                    <a:p>
                      <a:r>
                        <a:rPr lang="en-US" dirty="0"/>
                        <a:t>40,512,000</a:t>
                      </a:r>
                    </a:p>
                  </a:txBody>
                  <a:tcPr/>
                </a:tc>
                <a:extLst>
                  <a:ext uri="{0D108BD9-81ED-4DB2-BD59-A6C34878D82A}">
                    <a16:rowId xmlns:a16="http://schemas.microsoft.com/office/drawing/2014/main" val="3640594451"/>
                  </a:ext>
                </a:extLst>
              </a:tr>
              <a:tr h="144363">
                <a:tc>
                  <a:txBody>
                    <a:bodyPr/>
                    <a:lstStyle/>
                    <a:p>
                      <a:r>
                        <a:rPr lang="en-US" dirty="0"/>
                        <a:t>T1</a:t>
                      </a:r>
                    </a:p>
                  </a:txBody>
                  <a:tcPr/>
                </a:tc>
                <a:tc>
                  <a:txBody>
                    <a:bodyPr/>
                    <a:lstStyle/>
                    <a:p>
                      <a:r>
                        <a:rPr lang="en-US" dirty="0"/>
                        <a:t>1544</a:t>
                      </a:r>
                    </a:p>
                  </a:txBody>
                  <a:tcPr/>
                </a:tc>
                <a:tc>
                  <a:txBody>
                    <a:bodyPr/>
                    <a:lstStyle/>
                    <a:p>
                      <a:r>
                        <a:rPr lang="en-US" dirty="0"/>
                        <a:t>20,000 </a:t>
                      </a:r>
                      <a:r>
                        <a:rPr lang="en-US" sz="1400" dirty="0"/>
                        <a:t>μs</a:t>
                      </a:r>
                      <a:endParaRPr lang="en-US" dirty="0"/>
                    </a:p>
                  </a:txBody>
                  <a:tcPr/>
                </a:tc>
                <a:tc>
                  <a:txBody>
                    <a:bodyPr/>
                    <a:lstStyle/>
                    <a:p>
                      <a:r>
                        <a:rPr lang="en-US" dirty="0"/>
                        <a:t>2,170,031</a:t>
                      </a:r>
                    </a:p>
                  </a:txBody>
                  <a:tcPr/>
                </a:tc>
                <a:extLst>
                  <a:ext uri="{0D108BD9-81ED-4DB2-BD59-A6C34878D82A}">
                    <a16:rowId xmlns:a16="http://schemas.microsoft.com/office/drawing/2014/main" val="2319406128"/>
                  </a:ext>
                </a:extLst>
              </a:tr>
              <a:tr h="144363">
                <a:tc>
                  <a:txBody>
                    <a:bodyPr/>
                    <a:lstStyle/>
                    <a:p>
                      <a:r>
                        <a:rPr lang="en-US" dirty="0"/>
                        <a:t>Ethernet</a:t>
                      </a:r>
                    </a:p>
                  </a:txBody>
                  <a:tcPr/>
                </a:tc>
                <a:tc>
                  <a:txBody>
                    <a:bodyPr/>
                    <a:lstStyle/>
                    <a:p>
                      <a:r>
                        <a:rPr lang="en-US" dirty="0"/>
                        <a:t>10,000</a:t>
                      </a:r>
                    </a:p>
                  </a:txBody>
                  <a:tcPr/>
                </a:tc>
                <a:tc>
                  <a:txBody>
                    <a:bodyPr/>
                    <a:lstStyle/>
                    <a:p>
                      <a:r>
                        <a:rPr lang="en-US" dirty="0"/>
                        <a:t>1000 </a:t>
                      </a:r>
                      <a:r>
                        <a:rPr lang="en-US" sz="1400" dirty="0"/>
                        <a:t>μs</a:t>
                      </a:r>
                      <a:endParaRPr lang="en-US" dirty="0"/>
                    </a:p>
                  </a:txBody>
                  <a:tcPr/>
                </a:tc>
                <a:tc>
                  <a:txBody>
                    <a:bodyPr/>
                    <a:lstStyle/>
                    <a:p>
                      <a:r>
                        <a:rPr lang="en-US" dirty="0"/>
                        <a:t>281,600</a:t>
                      </a:r>
                    </a:p>
                  </a:txBody>
                  <a:tcPr/>
                </a:tc>
                <a:extLst>
                  <a:ext uri="{0D108BD9-81ED-4DB2-BD59-A6C34878D82A}">
                    <a16:rowId xmlns:a16="http://schemas.microsoft.com/office/drawing/2014/main" val="1362491910"/>
                  </a:ext>
                </a:extLst>
              </a:tr>
              <a:tr h="144363">
                <a:tc>
                  <a:txBody>
                    <a:bodyPr/>
                    <a:lstStyle/>
                    <a:p>
                      <a:r>
                        <a:rPr lang="en-US" dirty="0"/>
                        <a:t>Fast Ethernet</a:t>
                      </a:r>
                    </a:p>
                  </a:txBody>
                  <a:tcPr/>
                </a:tc>
                <a:tc>
                  <a:txBody>
                    <a:bodyPr/>
                    <a:lstStyle/>
                    <a:p>
                      <a:r>
                        <a:rPr lang="en-US" dirty="0"/>
                        <a:t>100,000</a:t>
                      </a:r>
                    </a:p>
                  </a:txBody>
                  <a:tcPr/>
                </a:tc>
                <a:tc>
                  <a:txBody>
                    <a:bodyPr/>
                    <a:lstStyle/>
                    <a:p>
                      <a:r>
                        <a:rPr lang="en-US" dirty="0"/>
                        <a:t>100 </a:t>
                      </a:r>
                      <a:r>
                        <a:rPr lang="en-US" sz="1400" dirty="0"/>
                        <a:t>μs</a:t>
                      </a:r>
                      <a:endParaRPr lang="en-US" dirty="0"/>
                    </a:p>
                  </a:txBody>
                  <a:tcPr/>
                </a:tc>
                <a:tc>
                  <a:txBody>
                    <a:bodyPr/>
                    <a:lstStyle/>
                    <a:p>
                      <a:r>
                        <a:rPr lang="en-US" dirty="0"/>
                        <a:t>28,160</a:t>
                      </a:r>
                    </a:p>
                  </a:txBody>
                  <a:tcPr/>
                </a:tc>
                <a:extLst>
                  <a:ext uri="{0D108BD9-81ED-4DB2-BD59-A6C34878D82A}">
                    <a16:rowId xmlns:a16="http://schemas.microsoft.com/office/drawing/2014/main" val="687206247"/>
                  </a:ext>
                </a:extLst>
              </a:tr>
              <a:tr h="144363">
                <a:tc>
                  <a:txBody>
                    <a:bodyPr/>
                    <a:lstStyle/>
                    <a:p>
                      <a:r>
                        <a:rPr lang="en-US" dirty="0"/>
                        <a:t>GigabitEthernet</a:t>
                      </a:r>
                    </a:p>
                  </a:txBody>
                  <a:tcPr/>
                </a:tc>
                <a:tc>
                  <a:txBody>
                    <a:bodyPr/>
                    <a:lstStyle/>
                    <a:p>
                      <a:r>
                        <a:rPr lang="en-US" dirty="0"/>
                        <a:t>1,000,000</a:t>
                      </a:r>
                    </a:p>
                  </a:txBody>
                  <a:tcPr/>
                </a:tc>
                <a:tc>
                  <a:txBody>
                    <a:bodyPr/>
                    <a:lstStyle/>
                    <a:p>
                      <a:r>
                        <a:rPr lang="en-US" dirty="0"/>
                        <a:t>10 </a:t>
                      </a:r>
                      <a:r>
                        <a:rPr lang="en-US" sz="1400" dirty="0"/>
                        <a:t>μs</a:t>
                      </a:r>
                      <a:endParaRPr lang="en-US" dirty="0"/>
                    </a:p>
                  </a:txBody>
                  <a:tcPr/>
                </a:tc>
                <a:tc>
                  <a:txBody>
                    <a:bodyPr/>
                    <a:lstStyle/>
                    <a:p>
                      <a:r>
                        <a:rPr lang="en-US" dirty="0"/>
                        <a:t>2816</a:t>
                      </a:r>
                    </a:p>
                  </a:txBody>
                  <a:tcPr/>
                </a:tc>
                <a:extLst>
                  <a:ext uri="{0D108BD9-81ED-4DB2-BD59-A6C34878D82A}">
                    <a16:rowId xmlns:a16="http://schemas.microsoft.com/office/drawing/2014/main" val="4136214065"/>
                  </a:ext>
                </a:extLst>
              </a:tr>
              <a:tr h="144363">
                <a:tc>
                  <a:txBody>
                    <a:bodyPr/>
                    <a:lstStyle/>
                    <a:p>
                      <a:r>
                        <a:rPr lang="en-US" dirty="0"/>
                        <a:t>TenGigabitEthernet</a:t>
                      </a:r>
                    </a:p>
                  </a:txBody>
                  <a:tcPr/>
                </a:tc>
                <a:tc>
                  <a:txBody>
                    <a:bodyPr/>
                    <a:lstStyle/>
                    <a:p>
                      <a:r>
                        <a:rPr lang="en-US" dirty="0"/>
                        <a:t>10,000,000</a:t>
                      </a:r>
                    </a:p>
                  </a:txBody>
                  <a:tcPr/>
                </a:tc>
                <a:tc>
                  <a:txBody>
                    <a:bodyPr/>
                    <a:lstStyle/>
                    <a:p>
                      <a:r>
                        <a:rPr lang="en-US" dirty="0"/>
                        <a:t>10 </a:t>
                      </a:r>
                      <a:r>
                        <a:rPr lang="en-US" sz="1400" dirty="0"/>
                        <a:t>μs</a:t>
                      </a:r>
                      <a:endParaRPr lang="en-US" dirty="0"/>
                    </a:p>
                  </a:txBody>
                  <a:tcPr/>
                </a:tc>
                <a:tc>
                  <a:txBody>
                    <a:bodyPr/>
                    <a:lstStyle/>
                    <a:p>
                      <a:r>
                        <a:rPr lang="en-US" dirty="0"/>
                        <a:t>512</a:t>
                      </a:r>
                    </a:p>
                  </a:txBody>
                  <a:tcPr/>
                </a:tc>
                <a:extLst>
                  <a:ext uri="{0D108BD9-81ED-4DB2-BD59-A6C34878D82A}">
                    <a16:rowId xmlns:a16="http://schemas.microsoft.com/office/drawing/2014/main" val="1082578483"/>
                  </a:ext>
                </a:extLst>
              </a:tr>
            </a:tbl>
          </a:graphicData>
        </a:graphic>
      </p:graphicFrame>
      <p:pic>
        <p:nvPicPr>
          <p:cNvPr id="6" name="Picture 5">
            <a:extLst>
              <a:ext uri="{FF2B5EF4-FFF2-40B4-BE49-F238E27FC236}">
                <a16:creationId xmlns:a16="http://schemas.microsoft.com/office/drawing/2014/main" id="{74291A8A-5A49-4A21-B73C-26BDF99CB89E}"/>
              </a:ext>
            </a:extLst>
          </p:cNvPr>
          <p:cNvPicPr>
            <a:picLocks noChangeAspect="1"/>
          </p:cNvPicPr>
          <p:nvPr/>
        </p:nvPicPr>
        <p:blipFill>
          <a:blip r:embed="rId3"/>
          <a:stretch>
            <a:fillRect/>
          </a:stretch>
        </p:blipFill>
        <p:spPr>
          <a:xfrm>
            <a:off x="3823898" y="1057305"/>
            <a:ext cx="5062928" cy="835956"/>
          </a:xfrm>
          <a:prstGeom prst="rect">
            <a:avLst/>
          </a:prstGeom>
        </p:spPr>
      </p:pic>
    </p:spTree>
    <p:extLst>
      <p:ext uri="{BB962C8B-B14F-4D97-AF65-F5344CB8AC3E}">
        <p14:creationId xmlns:p14="http://schemas.microsoft.com/office/powerpoint/2010/main" val="328864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4294"/>
            <a:ext cx="8886826"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Wide Metrics</a:t>
            </a:r>
          </a:p>
        </p:txBody>
      </p:sp>
      <p:sp>
        <p:nvSpPr>
          <p:cNvPr id="7" name="Rectangle 6">
            <a:extLst>
              <a:ext uri="{FF2B5EF4-FFF2-40B4-BE49-F238E27FC236}">
                <a16:creationId xmlns:a16="http://schemas.microsoft.com/office/drawing/2014/main" id="{051837D2-AD67-4F55-BB69-9BBFEDE6AF59}"/>
              </a:ext>
            </a:extLst>
          </p:cNvPr>
          <p:cNvSpPr/>
          <p:nvPr/>
        </p:nvSpPr>
        <p:spPr>
          <a:xfrm>
            <a:off x="142874" y="796131"/>
            <a:ext cx="4121945" cy="1708160"/>
          </a:xfrm>
          <a:prstGeom prst="rect">
            <a:avLst/>
          </a:prstGeom>
        </p:spPr>
        <p:txBody>
          <a:bodyPr wrap="square">
            <a:spAutoFit/>
          </a:bodyPr>
          <a:lstStyle/>
          <a:p>
            <a:r>
              <a:rPr lang="en-US" sz="1500" dirty="0"/>
              <a:t>Example 2-18 provides some metric calculations for common LAN interface speeds. Notice that there is not a differentiation between an 11 Gbps interface and a 20 Gbps interface. The composite metric stays at 256, despite the different bandwidth rates. </a:t>
            </a:r>
          </a:p>
        </p:txBody>
      </p:sp>
      <p:sp>
        <p:nvSpPr>
          <p:cNvPr id="4" name="Rectangle 3">
            <a:extLst>
              <a:ext uri="{FF2B5EF4-FFF2-40B4-BE49-F238E27FC236}">
                <a16:creationId xmlns:a16="http://schemas.microsoft.com/office/drawing/2014/main" id="{378F0B4C-F43C-4DF9-AE8A-E4BD62064977}"/>
              </a:ext>
            </a:extLst>
          </p:cNvPr>
          <p:cNvSpPr/>
          <p:nvPr/>
        </p:nvSpPr>
        <p:spPr>
          <a:xfrm>
            <a:off x="142874" y="2549732"/>
            <a:ext cx="3925217" cy="1015663"/>
          </a:xfrm>
          <a:prstGeom prst="rect">
            <a:avLst/>
          </a:prstGeom>
        </p:spPr>
        <p:txBody>
          <a:bodyPr wrap="square">
            <a:spAutoFit/>
          </a:bodyPr>
          <a:lstStyle/>
          <a:p>
            <a:r>
              <a:rPr lang="en-US" sz="1500" dirty="0"/>
              <a:t>EIGRP includes support for a second set of metrics, known as wide metrics, that addresses the issue of scalability with higher-capacity interfaces. </a:t>
            </a:r>
          </a:p>
        </p:txBody>
      </p:sp>
      <p:sp>
        <p:nvSpPr>
          <p:cNvPr id="9" name="Rectangle 8">
            <a:extLst>
              <a:ext uri="{FF2B5EF4-FFF2-40B4-BE49-F238E27FC236}">
                <a16:creationId xmlns:a16="http://schemas.microsoft.com/office/drawing/2014/main" id="{BA05F49F-AF40-4C30-B055-C8EA6F764FA3}"/>
              </a:ext>
            </a:extLst>
          </p:cNvPr>
          <p:cNvSpPr/>
          <p:nvPr/>
        </p:nvSpPr>
        <p:spPr>
          <a:xfrm>
            <a:off x="142873" y="3614078"/>
            <a:ext cx="4636295" cy="1015663"/>
          </a:xfrm>
          <a:prstGeom prst="rect">
            <a:avLst/>
          </a:prstGeom>
        </p:spPr>
        <p:txBody>
          <a:bodyPr wrap="square">
            <a:spAutoFit/>
          </a:bodyPr>
          <a:lstStyle/>
          <a:p>
            <a:r>
              <a:rPr lang="en-US" sz="1500" dirty="0"/>
              <a:t>Figure 2-11 shows the explicit EIGRP wide metrics formula. Notice that an additional K value (K</a:t>
            </a:r>
            <a:r>
              <a:rPr lang="en-US" sz="1500" baseline="-25000" dirty="0"/>
              <a:t>6</a:t>
            </a:r>
            <a:r>
              <a:rPr lang="en-US" sz="1500" dirty="0"/>
              <a:t>) is included that adds an extended attribute to measure jitter, energy, or other future attributes.</a:t>
            </a:r>
          </a:p>
        </p:txBody>
      </p:sp>
      <p:pic>
        <p:nvPicPr>
          <p:cNvPr id="2" name="Picture 1">
            <a:extLst>
              <a:ext uri="{FF2B5EF4-FFF2-40B4-BE49-F238E27FC236}">
                <a16:creationId xmlns:a16="http://schemas.microsoft.com/office/drawing/2014/main" id="{8744E6BF-A760-42FF-A8DD-7CBDF63088A0}"/>
              </a:ext>
            </a:extLst>
          </p:cNvPr>
          <p:cNvPicPr>
            <a:picLocks noChangeAspect="1"/>
          </p:cNvPicPr>
          <p:nvPr/>
        </p:nvPicPr>
        <p:blipFill>
          <a:blip r:embed="rId3"/>
          <a:stretch>
            <a:fillRect/>
          </a:stretch>
        </p:blipFill>
        <p:spPr>
          <a:xfrm>
            <a:off x="4039517" y="796131"/>
            <a:ext cx="4961609" cy="2931860"/>
          </a:xfrm>
          <a:prstGeom prst="rect">
            <a:avLst/>
          </a:prstGeom>
        </p:spPr>
      </p:pic>
      <p:pic>
        <p:nvPicPr>
          <p:cNvPr id="10" name="Picture 9">
            <a:extLst>
              <a:ext uri="{FF2B5EF4-FFF2-40B4-BE49-F238E27FC236}">
                <a16:creationId xmlns:a16="http://schemas.microsoft.com/office/drawing/2014/main" id="{8EF8952E-6ED7-4050-8619-5F11DBA08D71}"/>
              </a:ext>
            </a:extLst>
          </p:cNvPr>
          <p:cNvPicPr>
            <a:picLocks noChangeAspect="1"/>
          </p:cNvPicPr>
          <p:nvPr/>
        </p:nvPicPr>
        <p:blipFill>
          <a:blip r:embed="rId4"/>
          <a:stretch>
            <a:fillRect/>
          </a:stretch>
        </p:blipFill>
        <p:spPr>
          <a:xfrm>
            <a:off x="4972050" y="3779736"/>
            <a:ext cx="3821906" cy="457589"/>
          </a:xfrm>
          <a:prstGeom prst="rect">
            <a:avLst/>
          </a:prstGeom>
        </p:spPr>
      </p:pic>
    </p:spTree>
    <p:extLst>
      <p:ext uri="{BB962C8B-B14F-4D97-AF65-F5344CB8AC3E}">
        <p14:creationId xmlns:p14="http://schemas.microsoft.com/office/powerpoint/2010/main" val="1043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4294"/>
            <a:ext cx="8886826"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Wide Metrics (Cont.)</a:t>
            </a:r>
          </a:p>
        </p:txBody>
      </p:sp>
      <p:sp>
        <p:nvSpPr>
          <p:cNvPr id="7" name="Rectangle 6">
            <a:extLst>
              <a:ext uri="{FF2B5EF4-FFF2-40B4-BE49-F238E27FC236}">
                <a16:creationId xmlns:a16="http://schemas.microsoft.com/office/drawing/2014/main" id="{051837D2-AD67-4F55-BB69-9BBFEDE6AF59}"/>
              </a:ext>
            </a:extLst>
          </p:cNvPr>
          <p:cNvSpPr/>
          <p:nvPr/>
        </p:nvSpPr>
        <p:spPr>
          <a:xfrm>
            <a:off x="142875" y="796131"/>
            <a:ext cx="3979070" cy="3539430"/>
          </a:xfrm>
          <a:prstGeom prst="rect">
            <a:avLst/>
          </a:prstGeom>
        </p:spPr>
        <p:txBody>
          <a:bodyPr wrap="square">
            <a:spAutoFit/>
          </a:bodyPr>
          <a:lstStyle/>
          <a:p>
            <a:r>
              <a:rPr lang="en-US" sz="1600" dirty="0"/>
              <a:t>Just as EIGRP scaled by 256 to accommodate IGRP, EIGRP wide metrics scale by 65,535 to accommodate higher-speed links. This provides support for interface speeds up to 655 terabits per second (65,535 × 107) without any scalability issues. </a:t>
            </a:r>
          </a:p>
          <a:p>
            <a:endParaRPr lang="en-US" sz="1600" dirty="0"/>
          </a:p>
          <a:p>
            <a:r>
              <a:rPr lang="en-US" sz="1600" dirty="0"/>
              <a:t>Latency is the total interface delay measured in picoseconds (10</a:t>
            </a:r>
            <a:r>
              <a:rPr lang="en-US" sz="1600" baseline="30000" dirty="0"/>
              <a:t>−12</a:t>
            </a:r>
            <a:r>
              <a:rPr lang="en-US" sz="1600" dirty="0"/>
              <a:t>) instead of in microseconds (10</a:t>
            </a:r>
            <a:r>
              <a:rPr lang="en-US" sz="1600" baseline="30000" dirty="0"/>
              <a:t>−6</a:t>
            </a:r>
            <a:r>
              <a:rPr lang="en-US" sz="1600" dirty="0"/>
              <a:t>). Figure 2-12 shows an updated formula that takes into account the conversions in latency and scalability.</a:t>
            </a:r>
          </a:p>
        </p:txBody>
      </p:sp>
      <p:sp>
        <p:nvSpPr>
          <p:cNvPr id="6" name="Rectangle 5">
            <a:extLst>
              <a:ext uri="{FF2B5EF4-FFF2-40B4-BE49-F238E27FC236}">
                <a16:creationId xmlns:a16="http://schemas.microsoft.com/office/drawing/2014/main" id="{084553EA-B3A7-4C08-ADEC-471997BDC562}"/>
              </a:ext>
            </a:extLst>
          </p:cNvPr>
          <p:cNvSpPr/>
          <p:nvPr/>
        </p:nvSpPr>
        <p:spPr>
          <a:xfrm>
            <a:off x="4346972" y="2692752"/>
            <a:ext cx="4572000" cy="1569660"/>
          </a:xfrm>
          <a:prstGeom prst="rect">
            <a:avLst/>
          </a:prstGeom>
        </p:spPr>
        <p:txBody>
          <a:bodyPr>
            <a:spAutoFit/>
          </a:bodyPr>
          <a:lstStyle/>
          <a:p>
            <a:r>
              <a:rPr lang="en-US" sz="1600" dirty="0"/>
              <a:t>The EIGRP classic metrics exist only with EIGRP classic configuration, while EIGRP wide metrics exist only in EIGRP named mode. The metric style used by a router is identified with the command </a:t>
            </a:r>
            <a:r>
              <a:rPr lang="en-US" sz="1600" b="1" dirty="0"/>
              <a:t>show ip protocols</a:t>
            </a:r>
            <a:r>
              <a:rPr lang="en-US" sz="1600" dirty="0"/>
              <a:t>; if a K</a:t>
            </a:r>
            <a:r>
              <a:rPr lang="en-US" sz="1600" baseline="-25000" dirty="0"/>
              <a:t>6</a:t>
            </a:r>
            <a:r>
              <a:rPr lang="en-US" sz="1600" dirty="0"/>
              <a:t> metric is present, the router is using wide-style metrics.</a:t>
            </a:r>
          </a:p>
        </p:txBody>
      </p:sp>
      <p:pic>
        <p:nvPicPr>
          <p:cNvPr id="5" name="Picture 4">
            <a:extLst>
              <a:ext uri="{FF2B5EF4-FFF2-40B4-BE49-F238E27FC236}">
                <a16:creationId xmlns:a16="http://schemas.microsoft.com/office/drawing/2014/main" id="{89C7FCB4-6F77-4382-B18C-BD5D53B2329D}"/>
              </a:ext>
            </a:extLst>
          </p:cNvPr>
          <p:cNvPicPr>
            <a:picLocks noChangeAspect="1"/>
          </p:cNvPicPr>
          <p:nvPr/>
        </p:nvPicPr>
        <p:blipFill>
          <a:blip r:embed="rId3"/>
          <a:stretch>
            <a:fillRect/>
          </a:stretch>
        </p:blipFill>
        <p:spPr>
          <a:xfrm>
            <a:off x="3950495" y="1397498"/>
            <a:ext cx="5107781" cy="693887"/>
          </a:xfrm>
          <a:prstGeom prst="rect">
            <a:avLst/>
          </a:prstGeom>
        </p:spPr>
      </p:pic>
    </p:spTree>
    <p:extLst>
      <p:ext uri="{BB962C8B-B14F-4D97-AF65-F5344CB8AC3E}">
        <p14:creationId xmlns:p14="http://schemas.microsoft.com/office/powerpoint/2010/main" val="387023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4294"/>
            <a:ext cx="8886826"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Metric Backward Compatibility</a:t>
            </a:r>
          </a:p>
        </p:txBody>
      </p:sp>
      <p:sp>
        <p:nvSpPr>
          <p:cNvPr id="7" name="Rectangle 6">
            <a:extLst>
              <a:ext uri="{FF2B5EF4-FFF2-40B4-BE49-F238E27FC236}">
                <a16:creationId xmlns:a16="http://schemas.microsoft.com/office/drawing/2014/main" id="{051837D2-AD67-4F55-BB69-9BBFEDE6AF59}"/>
              </a:ext>
            </a:extLst>
          </p:cNvPr>
          <p:cNvSpPr/>
          <p:nvPr/>
        </p:nvSpPr>
        <p:spPr>
          <a:xfrm>
            <a:off x="142875" y="796131"/>
            <a:ext cx="3979070" cy="3539430"/>
          </a:xfrm>
          <a:prstGeom prst="rect">
            <a:avLst/>
          </a:prstGeom>
        </p:spPr>
        <p:txBody>
          <a:bodyPr wrap="square">
            <a:spAutoFit/>
          </a:bodyPr>
          <a:lstStyle/>
          <a:p>
            <a:r>
              <a:rPr lang="en-US" sz="1600" dirty="0"/>
              <a:t>EIGRP wide metrics were designed with backward compatibility in mind. EIGRP wide metrics set K</a:t>
            </a:r>
            <a:r>
              <a:rPr lang="en-US" sz="1600" baseline="-25000" dirty="0"/>
              <a:t>2</a:t>
            </a:r>
            <a:r>
              <a:rPr lang="en-US" sz="1600" dirty="0"/>
              <a:t> and K</a:t>
            </a:r>
            <a:r>
              <a:rPr lang="en-US" sz="1600" baseline="-25000" dirty="0"/>
              <a:t>3</a:t>
            </a:r>
            <a:r>
              <a:rPr lang="en-US" sz="1600" dirty="0"/>
              <a:t> to a value of 1 and set K</a:t>
            </a:r>
            <a:r>
              <a:rPr lang="en-US" sz="1600" baseline="-25000" dirty="0"/>
              <a:t>2</a:t>
            </a:r>
            <a:r>
              <a:rPr lang="en-US" sz="1600" dirty="0"/>
              <a:t>, K</a:t>
            </a:r>
            <a:r>
              <a:rPr lang="en-US" sz="1600" baseline="-25000" dirty="0"/>
              <a:t>4</a:t>
            </a:r>
            <a:r>
              <a:rPr lang="en-US" sz="1600" dirty="0"/>
              <a:t>, K</a:t>
            </a:r>
            <a:r>
              <a:rPr lang="en-US" sz="1600" baseline="-25000" dirty="0"/>
              <a:t>5</a:t>
            </a:r>
            <a:r>
              <a:rPr lang="en-US" sz="1600" dirty="0"/>
              <a:t>, and K</a:t>
            </a:r>
            <a:r>
              <a:rPr lang="en-US" sz="1600" baseline="-25000" dirty="0"/>
              <a:t>6</a:t>
            </a:r>
            <a:r>
              <a:rPr lang="en-US" sz="1600" dirty="0"/>
              <a:t> to 0, which allows backward compatibility because the K value metrics match with classic metrics. As long as K</a:t>
            </a:r>
            <a:r>
              <a:rPr lang="en-US" sz="1600" baseline="-25000" dirty="0"/>
              <a:t>1</a:t>
            </a:r>
            <a:r>
              <a:rPr lang="en-US" sz="1600" dirty="0"/>
              <a:t> through K</a:t>
            </a:r>
            <a:r>
              <a:rPr lang="en-US" sz="1600" baseline="-25000" dirty="0"/>
              <a:t>5</a:t>
            </a:r>
            <a:r>
              <a:rPr lang="en-US" sz="1600" dirty="0"/>
              <a:t> are the same and K</a:t>
            </a:r>
            <a:r>
              <a:rPr lang="en-US" sz="1600" baseline="-25000" dirty="0"/>
              <a:t>6 </a:t>
            </a:r>
            <a:r>
              <a:rPr lang="en-US" sz="1600" dirty="0"/>
              <a:t>is not set, the two metric styles allow adjacency between routers. </a:t>
            </a:r>
          </a:p>
          <a:p>
            <a:endParaRPr lang="en-US" sz="1600" dirty="0"/>
          </a:p>
          <a:p>
            <a:r>
              <a:rPr lang="en-US" sz="1600" dirty="0"/>
              <a:t>EIGRP is able to detect when peering with a router is using classic metrics, and it unscales the metric to the formula in Figure 2-13.</a:t>
            </a:r>
          </a:p>
        </p:txBody>
      </p:sp>
      <p:sp>
        <p:nvSpPr>
          <p:cNvPr id="4" name="Rectangle 3">
            <a:extLst>
              <a:ext uri="{FF2B5EF4-FFF2-40B4-BE49-F238E27FC236}">
                <a16:creationId xmlns:a16="http://schemas.microsoft.com/office/drawing/2014/main" id="{2AD8D3F3-BC22-42CF-BC76-B21099722261}"/>
              </a:ext>
            </a:extLst>
          </p:cNvPr>
          <p:cNvSpPr/>
          <p:nvPr/>
        </p:nvSpPr>
        <p:spPr>
          <a:xfrm>
            <a:off x="4214813" y="2775704"/>
            <a:ext cx="4572000" cy="1077218"/>
          </a:xfrm>
          <a:prstGeom prst="rect">
            <a:avLst/>
          </a:prstGeom>
        </p:spPr>
        <p:txBody>
          <a:bodyPr>
            <a:spAutoFit/>
          </a:bodyPr>
          <a:lstStyle/>
          <a:p>
            <a:r>
              <a:rPr lang="en-US" sz="1600" dirty="0"/>
              <a:t>This conversion results in loss of clarity if routes pass through a mixture of classic metric and wide metric devices. It is best to keep all devices operating with the same metric style. </a:t>
            </a:r>
          </a:p>
        </p:txBody>
      </p:sp>
      <p:pic>
        <p:nvPicPr>
          <p:cNvPr id="2" name="Picture 1">
            <a:extLst>
              <a:ext uri="{FF2B5EF4-FFF2-40B4-BE49-F238E27FC236}">
                <a16:creationId xmlns:a16="http://schemas.microsoft.com/office/drawing/2014/main" id="{27FE12B6-A08F-4E13-8E09-202CEE7D09EB}"/>
              </a:ext>
            </a:extLst>
          </p:cNvPr>
          <p:cNvPicPr>
            <a:picLocks noChangeAspect="1"/>
          </p:cNvPicPr>
          <p:nvPr/>
        </p:nvPicPr>
        <p:blipFill>
          <a:blip r:embed="rId3"/>
          <a:stretch>
            <a:fillRect/>
          </a:stretch>
        </p:blipFill>
        <p:spPr>
          <a:xfrm>
            <a:off x="4214813" y="1646064"/>
            <a:ext cx="4786312" cy="622980"/>
          </a:xfrm>
          <a:prstGeom prst="rect">
            <a:avLst/>
          </a:prstGeom>
        </p:spPr>
      </p:pic>
    </p:spTree>
    <p:extLst>
      <p:ext uri="{BB962C8B-B14F-4D97-AF65-F5344CB8AC3E}">
        <p14:creationId xmlns:p14="http://schemas.microsoft.com/office/powerpoint/2010/main" val="408874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4294"/>
            <a:ext cx="8886826"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Interface Delay Settings</a:t>
            </a:r>
          </a:p>
        </p:txBody>
      </p:sp>
      <p:sp>
        <p:nvSpPr>
          <p:cNvPr id="7" name="Rectangle 6">
            <a:extLst>
              <a:ext uri="{FF2B5EF4-FFF2-40B4-BE49-F238E27FC236}">
                <a16:creationId xmlns:a16="http://schemas.microsoft.com/office/drawing/2014/main" id="{051837D2-AD67-4F55-BB69-9BBFEDE6AF59}"/>
              </a:ext>
            </a:extLst>
          </p:cNvPr>
          <p:cNvSpPr/>
          <p:nvPr/>
        </p:nvSpPr>
        <p:spPr>
          <a:xfrm>
            <a:off x="89298" y="792162"/>
            <a:ext cx="3979070" cy="830997"/>
          </a:xfrm>
          <a:prstGeom prst="rect">
            <a:avLst/>
          </a:prstGeom>
        </p:spPr>
        <p:txBody>
          <a:bodyPr wrap="square">
            <a:spAutoFit/>
          </a:bodyPr>
          <a:lstStyle/>
          <a:p>
            <a:r>
              <a:rPr lang="en-US" sz="1600" dirty="0"/>
              <a:t>Example 2-20 provides sample output of the command on R1 and R2. Both interfaces have a delay of 10. </a:t>
            </a:r>
          </a:p>
        </p:txBody>
      </p:sp>
      <p:sp>
        <p:nvSpPr>
          <p:cNvPr id="6" name="Rectangle 5">
            <a:extLst>
              <a:ext uri="{FF2B5EF4-FFF2-40B4-BE49-F238E27FC236}">
                <a16:creationId xmlns:a16="http://schemas.microsoft.com/office/drawing/2014/main" id="{92605C70-F12F-4286-A7A4-21779DF0287F}"/>
              </a:ext>
            </a:extLst>
          </p:cNvPr>
          <p:cNvSpPr/>
          <p:nvPr/>
        </p:nvSpPr>
        <p:spPr>
          <a:xfrm>
            <a:off x="89297" y="1813582"/>
            <a:ext cx="5075634" cy="2800767"/>
          </a:xfrm>
          <a:prstGeom prst="rect">
            <a:avLst/>
          </a:prstGeom>
        </p:spPr>
        <p:txBody>
          <a:bodyPr wrap="square">
            <a:spAutoFit/>
          </a:bodyPr>
          <a:lstStyle/>
          <a:p>
            <a:r>
              <a:rPr lang="en-US" sz="1600" dirty="0"/>
              <a:t>EIGRP delay is set on an interface-by-interface basis, allowing for manipulation of traffic patterns flowing through a specific interface on a router. Delay is configured with the interface parameter command </a:t>
            </a:r>
            <a:r>
              <a:rPr lang="en-US" sz="1600" b="1" dirty="0"/>
              <a:t>delay</a:t>
            </a:r>
            <a:r>
              <a:rPr lang="en-US" sz="1600" dirty="0"/>
              <a:t> </a:t>
            </a:r>
            <a:r>
              <a:rPr lang="en-US" sz="1600" i="1" dirty="0"/>
              <a:t>tens-of-microseconds</a:t>
            </a:r>
            <a:r>
              <a:rPr lang="en-US" sz="1600" dirty="0"/>
              <a:t> under the interface. </a:t>
            </a:r>
          </a:p>
          <a:p>
            <a:endParaRPr lang="en-US" sz="1600" dirty="0"/>
          </a:p>
          <a:p>
            <a:r>
              <a:rPr lang="en-US" sz="1600" dirty="0"/>
              <a:t>Example 2-21 demonstrates the modification of the delay on R1 to 100, increasing the delay to 1000 μs on the link between R1 and R2. To ensure consistent routing, modify the delay on R2’s gi0/1 interface as well, then verify the change.</a:t>
            </a:r>
          </a:p>
        </p:txBody>
      </p:sp>
      <p:pic>
        <p:nvPicPr>
          <p:cNvPr id="5" name="Picture 4">
            <a:extLst>
              <a:ext uri="{FF2B5EF4-FFF2-40B4-BE49-F238E27FC236}">
                <a16:creationId xmlns:a16="http://schemas.microsoft.com/office/drawing/2014/main" id="{15328CEF-2F6D-407F-8A32-0D5D93A669FD}"/>
              </a:ext>
            </a:extLst>
          </p:cNvPr>
          <p:cNvPicPr>
            <a:picLocks noChangeAspect="1"/>
          </p:cNvPicPr>
          <p:nvPr/>
        </p:nvPicPr>
        <p:blipFill>
          <a:blip r:embed="rId3"/>
          <a:stretch>
            <a:fillRect/>
          </a:stretch>
        </p:blipFill>
        <p:spPr>
          <a:xfrm>
            <a:off x="4014790" y="796131"/>
            <a:ext cx="4836318" cy="1023067"/>
          </a:xfrm>
          <a:prstGeom prst="rect">
            <a:avLst/>
          </a:prstGeom>
        </p:spPr>
      </p:pic>
      <p:pic>
        <p:nvPicPr>
          <p:cNvPr id="8" name="Picture 7">
            <a:extLst>
              <a:ext uri="{FF2B5EF4-FFF2-40B4-BE49-F238E27FC236}">
                <a16:creationId xmlns:a16="http://schemas.microsoft.com/office/drawing/2014/main" id="{CA239342-222C-4826-ACF9-D6F6CB4A49C2}"/>
              </a:ext>
            </a:extLst>
          </p:cNvPr>
          <p:cNvPicPr>
            <a:picLocks noChangeAspect="1"/>
          </p:cNvPicPr>
          <p:nvPr/>
        </p:nvPicPr>
        <p:blipFill>
          <a:blip r:embed="rId4"/>
          <a:stretch>
            <a:fillRect/>
          </a:stretch>
        </p:blipFill>
        <p:spPr>
          <a:xfrm>
            <a:off x="5164931" y="3000375"/>
            <a:ext cx="3234915" cy="1154906"/>
          </a:xfrm>
          <a:prstGeom prst="rect">
            <a:avLst/>
          </a:prstGeom>
        </p:spPr>
      </p:pic>
    </p:spTree>
    <p:extLst>
      <p:ext uri="{BB962C8B-B14F-4D97-AF65-F5344CB8AC3E}">
        <p14:creationId xmlns:p14="http://schemas.microsoft.com/office/powerpoint/2010/main" val="134512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4294"/>
            <a:ext cx="8886826"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Custom K Values</a:t>
            </a:r>
          </a:p>
        </p:txBody>
      </p:sp>
      <p:sp>
        <p:nvSpPr>
          <p:cNvPr id="7" name="Rectangle 6">
            <a:extLst>
              <a:ext uri="{FF2B5EF4-FFF2-40B4-BE49-F238E27FC236}">
                <a16:creationId xmlns:a16="http://schemas.microsoft.com/office/drawing/2014/main" id="{051837D2-AD67-4F55-BB69-9BBFEDE6AF59}"/>
              </a:ext>
            </a:extLst>
          </p:cNvPr>
          <p:cNvSpPr/>
          <p:nvPr/>
        </p:nvSpPr>
        <p:spPr>
          <a:xfrm>
            <a:off x="89297" y="792162"/>
            <a:ext cx="8383191" cy="2800767"/>
          </a:xfrm>
          <a:prstGeom prst="rect">
            <a:avLst/>
          </a:prstGeom>
        </p:spPr>
        <p:txBody>
          <a:bodyPr wrap="square">
            <a:spAutoFit/>
          </a:bodyPr>
          <a:lstStyle/>
          <a:p>
            <a:r>
              <a:rPr lang="en-US" sz="1600" dirty="0"/>
              <a:t>If the default metric calculations are insufficient, you can change them to modify the path metric formula. </a:t>
            </a:r>
          </a:p>
          <a:p>
            <a:pPr marL="285750" indent="-285750">
              <a:buFont typeface="Arial" panose="020B0604020202020204" pitchFamily="34" charset="0"/>
              <a:buChar char="•"/>
            </a:pPr>
            <a:r>
              <a:rPr lang="en-US" sz="1600" dirty="0"/>
              <a:t>K values for the path metric formula are set with the command </a:t>
            </a:r>
            <a:r>
              <a:rPr lang="en-US" sz="1600" b="1" dirty="0"/>
              <a:t>metric weights</a:t>
            </a:r>
            <a:r>
              <a:rPr lang="en-US" sz="1600" dirty="0"/>
              <a:t> </a:t>
            </a:r>
            <a:r>
              <a:rPr lang="en-US" sz="1600" i="1" dirty="0"/>
              <a:t>TOS K</a:t>
            </a:r>
            <a:r>
              <a:rPr lang="en-US" sz="1600" i="1" baseline="-25000" dirty="0"/>
              <a:t>1</a:t>
            </a:r>
            <a:r>
              <a:rPr lang="en-US" sz="1600" i="1" dirty="0"/>
              <a:t> K</a:t>
            </a:r>
            <a:r>
              <a:rPr lang="en-US" sz="1600" i="1" baseline="-25000" dirty="0"/>
              <a:t>2</a:t>
            </a:r>
            <a:r>
              <a:rPr lang="en-US" sz="1600" i="1" dirty="0"/>
              <a:t> K</a:t>
            </a:r>
            <a:r>
              <a:rPr lang="en-US" sz="1600" i="1" baseline="-25000" dirty="0"/>
              <a:t>3</a:t>
            </a:r>
            <a:r>
              <a:rPr lang="en-US" sz="1600" i="1" dirty="0"/>
              <a:t> K</a:t>
            </a:r>
            <a:r>
              <a:rPr lang="en-US" sz="1600" i="1" baseline="-25000" dirty="0"/>
              <a:t>4</a:t>
            </a:r>
            <a:r>
              <a:rPr lang="en-US" sz="1600" i="1" dirty="0"/>
              <a:t> K</a:t>
            </a:r>
            <a:r>
              <a:rPr lang="en-US" sz="1600" i="1" baseline="-25000" dirty="0"/>
              <a:t>5 </a:t>
            </a:r>
            <a:r>
              <a:rPr lang="en-US" sz="1600" i="1" dirty="0"/>
              <a:t>[K</a:t>
            </a:r>
            <a:r>
              <a:rPr lang="en-US" sz="1600" i="1" baseline="-25000" dirty="0"/>
              <a:t>6</a:t>
            </a:r>
            <a:r>
              <a:rPr lang="en-US" sz="1600" i="1" dirty="0"/>
              <a:t>]</a:t>
            </a:r>
            <a:r>
              <a:rPr lang="en-US" sz="1600" dirty="0"/>
              <a:t> under the EIGRP process. </a:t>
            </a:r>
          </a:p>
          <a:p>
            <a:pPr marL="285750" indent="-285750">
              <a:buFont typeface="Arial" panose="020B0604020202020204" pitchFamily="34" charset="0"/>
              <a:buChar char="•"/>
            </a:pPr>
            <a:r>
              <a:rPr lang="en-US" sz="1600" dirty="0"/>
              <a:t>The TOS value always has a value of 0, and the K</a:t>
            </a:r>
            <a:r>
              <a:rPr lang="en-US" sz="1600" baseline="-25000" dirty="0"/>
              <a:t>6</a:t>
            </a:r>
            <a:r>
              <a:rPr lang="en-US" sz="1600" dirty="0"/>
              <a:t> value is used for named mode configurations. </a:t>
            </a:r>
          </a:p>
          <a:p>
            <a:pPr marL="285750" indent="-285750">
              <a:buFont typeface="Arial" panose="020B0604020202020204" pitchFamily="34" charset="0"/>
              <a:buChar char="•"/>
            </a:pPr>
            <a:r>
              <a:rPr lang="en-US" sz="1600" dirty="0"/>
              <a:t>To ensure consistent routing logic in an EIGRP autonomous system, the K values must match between EIGRP neighbors to form an adjacency and exchange routes. </a:t>
            </a:r>
          </a:p>
          <a:p>
            <a:pPr marL="285750" indent="-285750">
              <a:buFont typeface="Arial" panose="020B0604020202020204" pitchFamily="34" charset="0"/>
              <a:buChar char="•"/>
            </a:pPr>
            <a:r>
              <a:rPr lang="en-US" sz="1600" dirty="0"/>
              <a:t>The K values are included as part of the EIGRP hello packet. </a:t>
            </a:r>
          </a:p>
          <a:p>
            <a:endParaRPr lang="en-US" sz="1600" dirty="0"/>
          </a:p>
          <a:p>
            <a:r>
              <a:rPr lang="en-US" sz="1600" dirty="0"/>
              <a:t>The K values are displayed with the </a:t>
            </a:r>
            <a:r>
              <a:rPr lang="en-US" sz="1600" b="1" dirty="0"/>
              <a:t>show ip protocols </a:t>
            </a:r>
            <a:r>
              <a:rPr lang="en-US" sz="1600" dirty="0"/>
              <a:t>command.</a:t>
            </a:r>
          </a:p>
        </p:txBody>
      </p:sp>
    </p:spTree>
    <p:extLst>
      <p:ext uri="{BB962C8B-B14F-4D97-AF65-F5344CB8AC3E}">
        <p14:creationId xmlns:p14="http://schemas.microsoft.com/office/powerpoint/2010/main" val="420455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4294"/>
            <a:ext cx="8886826"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Load Balancing</a:t>
            </a:r>
          </a:p>
        </p:txBody>
      </p:sp>
      <p:sp>
        <p:nvSpPr>
          <p:cNvPr id="7" name="Rectangle 6">
            <a:extLst>
              <a:ext uri="{FF2B5EF4-FFF2-40B4-BE49-F238E27FC236}">
                <a16:creationId xmlns:a16="http://schemas.microsoft.com/office/drawing/2014/main" id="{051837D2-AD67-4F55-BB69-9BBFEDE6AF59}"/>
              </a:ext>
            </a:extLst>
          </p:cNvPr>
          <p:cNvSpPr/>
          <p:nvPr/>
        </p:nvSpPr>
        <p:spPr>
          <a:xfrm>
            <a:off x="89297" y="792162"/>
            <a:ext cx="4232671" cy="3785652"/>
          </a:xfrm>
          <a:prstGeom prst="rect">
            <a:avLst/>
          </a:prstGeom>
        </p:spPr>
        <p:txBody>
          <a:bodyPr wrap="square">
            <a:spAutoFit/>
          </a:bodyPr>
          <a:lstStyle/>
          <a:p>
            <a:r>
              <a:rPr lang="en-US" sz="1600" dirty="0"/>
              <a:t>EIGRP allows multiple successor routes (with the same metric) to be installed into the RIB. Installing multiple paths into the RIB for the same prefix is called equal-cost multipathing (ECMP) routing. The default maximum ECMP is four routes. You change the default ECMP setting with the command </a:t>
            </a:r>
            <a:r>
              <a:rPr lang="en-US" sz="1600" b="1" dirty="0"/>
              <a:t>maximum-paths</a:t>
            </a:r>
            <a:r>
              <a:rPr lang="en-US" sz="1600" dirty="0"/>
              <a:t> under the EIGRP process in classic mode and under the topology base submode in named mode.</a:t>
            </a:r>
          </a:p>
          <a:p>
            <a:endParaRPr lang="en-US" sz="1600" dirty="0"/>
          </a:p>
          <a:p>
            <a:r>
              <a:rPr lang="en-US" sz="1600" dirty="0"/>
              <a:t>Example 2-22 shows the configuration for changing the maximum paths on R1 and R2 so that classic and named mode configurations are visible.</a:t>
            </a:r>
          </a:p>
        </p:txBody>
      </p:sp>
      <p:pic>
        <p:nvPicPr>
          <p:cNvPr id="2" name="Picture 1">
            <a:extLst>
              <a:ext uri="{FF2B5EF4-FFF2-40B4-BE49-F238E27FC236}">
                <a16:creationId xmlns:a16="http://schemas.microsoft.com/office/drawing/2014/main" id="{4831B73F-B61C-4B21-A526-89B3403DA11A}"/>
              </a:ext>
            </a:extLst>
          </p:cNvPr>
          <p:cNvPicPr>
            <a:picLocks noChangeAspect="1"/>
          </p:cNvPicPr>
          <p:nvPr/>
        </p:nvPicPr>
        <p:blipFill>
          <a:blip r:embed="rId3"/>
          <a:stretch>
            <a:fillRect/>
          </a:stretch>
        </p:blipFill>
        <p:spPr>
          <a:xfrm>
            <a:off x="4207670" y="843517"/>
            <a:ext cx="4666057" cy="2583101"/>
          </a:xfrm>
          <a:prstGeom prst="rect">
            <a:avLst/>
          </a:prstGeom>
        </p:spPr>
      </p:pic>
    </p:spTree>
    <p:extLst>
      <p:ext uri="{BB962C8B-B14F-4D97-AF65-F5344CB8AC3E}">
        <p14:creationId xmlns:p14="http://schemas.microsoft.com/office/powerpoint/2010/main" val="1345324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4294"/>
            <a:ext cx="8886826" cy="731837"/>
          </a:xfrm>
        </p:spPr>
        <p:txBody>
          <a:bodyPr/>
          <a:lstStyle/>
          <a:p>
            <a:r>
              <a:rPr lang="en-US" sz="1600" dirty="0">
                <a:solidFill>
                  <a:schemeClr val="accent4">
                    <a:lumMod val="75000"/>
                  </a:schemeClr>
                </a:solidFill>
              </a:rPr>
              <a:t>Path Metric Calculation</a:t>
            </a:r>
            <a:br>
              <a:rPr lang="en-US" dirty="0">
                <a:solidFill>
                  <a:schemeClr val="accent4">
                    <a:lumMod val="75000"/>
                  </a:schemeClr>
                </a:solidFill>
              </a:rPr>
            </a:br>
            <a:r>
              <a:rPr lang="en-US" sz="2400" dirty="0">
                <a:solidFill>
                  <a:schemeClr val="accent4">
                    <a:lumMod val="75000"/>
                  </a:schemeClr>
                </a:solidFill>
              </a:rPr>
              <a:t>Load Balancing (Cont.)</a:t>
            </a:r>
          </a:p>
        </p:txBody>
      </p:sp>
      <p:sp>
        <p:nvSpPr>
          <p:cNvPr id="7" name="Rectangle 6">
            <a:extLst>
              <a:ext uri="{FF2B5EF4-FFF2-40B4-BE49-F238E27FC236}">
                <a16:creationId xmlns:a16="http://schemas.microsoft.com/office/drawing/2014/main" id="{051837D2-AD67-4F55-BB69-9BBFEDE6AF59}"/>
              </a:ext>
            </a:extLst>
          </p:cNvPr>
          <p:cNvSpPr/>
          <p:nvPr/>
        </p:nvSpPr>
        <p:spPr>
          <a:xfrm>
            <a:off x="166093" y="936099"/>
            <a:ext cx="3839765" cy="3539430"/>
          </a:xfrm>
          <a:prstGeom prst="rect">
            <a:avLst/>
          </a:prstGeom>
        </p:spPr>
        <p:txBody>
          <a:bodyPr wrap="square">
            <a:spAutoFit/>
          </a:bodyPr>
          <a:lstStyle/>
          <a:p>
            <a:r>
              <a:rPr lang="en-US" sz="1600" dirty="0"/>
              <a:t>EIGRP supports unequal-cost load balancing, which allows installation of both successor routes and feasible successors into the EIGRP RIB. To use unequal-cost load balancing with EIGRP, change EIGRP’s </a:t>
            </a:r>
            <a:r>
              <a:rPr lang="en-US" sz="1600" i="1" dirty="0"/>
              <a:t>variance multiplier</a:t>
            </a:r>
            <a:r>
              <a:rPr lang="en-US" sz="1600" dirty="0"/>
              <a:t>. The EIGRP </a:t>
            </a:r>
            <a:r>
              <a:rPr lang="en-US" sz="1600" i="1" dirty="0"/>
              <a:t>variance value </a:t>
            </a:r>
            <a:r>
              <a:rPr lang="en-US" sz="1600" dirty="0"/>
              <a:t>is the feasible distance (FD) for a route multiplied by the EIGRP variance multiplier. Any feasible successor’s FD with a metric below the EIGRP variance value is installed into the RIB.</a:t>
            </a:r>
          </a:p>
          <a:p>
            <a:endParaRPr lang="en-US" sz="1600" dirty="0"/>
          </a:p>
          <a:p>
            <a:endParaRPr lang="en-US" sz="1600" dirty="0"/>
          </a:p>
        </p:txBody>
      </p:sp>
      <p:sp>
        <p:nvSpPr>
          <p:cNvPr id="5" name="Rectangle 4">
            <a:extLst>
              <a:ext uri="{FF2B5EF4-FFF2-40B4-BE49-F238E27FC236}">
                <a16:creationId xmlns:a16="http://schemas.microsoft.com/office/drawing/2014/main" id="{06B14430-163E-4855-831C-53903BA88055}"/>
              </a:ext>
            </a:extLst>
          </p:cNvPr>
          <p:cNvSpPr/>
          <p:nvPr/>
        </p:nvSpPr>
        <p:spPr>
          <a:xfrm>
            <a:off x="4314826" y="3643996"/>
            <a:ext cx="4572000" cy="954107"/>
          </a:xfrm>
          <a:prstGeom prst="rect">
            <a:avLst/>
          </a:prstGeom>
        </p:spPr>
        <p:txBody>
          <a:bodyPr>
            <a:spAutoFit/>
          </a:bodyPr>
          <a:lstStyle/>
          <a:p>
            <a:r>
              <a:rPr lang="en-US" sz="1400" dirty="0"/>
              <a:t>Dividing the feasible successor metric by the successor route metric provides the variance multiplier. The variance multiplier is a whole number, and any remainders should always round up.</a:t>
            </a:r>
          </a:p>
        </p:txBody>
      </p:sp>
      <p:pic>
        <p:nvPicPr>
          <p:cNvPr id="4" name="Picture 3">
            <a:extLst>
              <a:ext uri="{FF2B5EF4-FFF2-40B4-BE49-F238E27FC236}">
                <a16:creationId xmlns:a16="http://schemas.microsoft.com/office/drawing/2014/main" id="{4C253002-A781-4EEB-AA00-60C780E53362}"/>
              </a:ext>
            </a:extLst>
          </p:cNvPr>
          <p:cNvPicPr>
            <a:picLocks noChangeAspect="1"/>
          </p:cNvPicPr>
          <p:nvPr/>
        </p:nvPicPr>
        <p:blipFill>
          <a:blip r:embed="rId3"/>
          <a:stretch>
            <a:fillRect/>
          </a:stretch>
        </p:blipFill>
        <p:spPr>
          <a:xfrm>
            <a:off x="4171950" y="709703"/>
            <a:ext cx="4457700" cy="3009900"/>
          </a:xfrm>
          <a:prstGeom prst="rect">
            <a:avLst/>
          </a:prstGeom>
        </p:spPr>
      </p:pic>
    </p:spTree>
    <p:extLst>
      <p:ext uri="{BB962C8B-B14F-4D97-AF65-F5344CB8AC3E}">
        <p14:creationId xmlns:p14="http://schemas.microsoft.com/office/powerpoint/2010/main" val="401659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Prepare for the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Fundamentals</a:t>
            </a:r>
            <a:br>
              <a:rPr lang="en-US" dirty="0">
                <a:solidFill>
                  <a:schemeClr val="accent4">
                    <a:lumMod val="75000"/>
                  </a:schemeClr>
                </a:solidFill>
              </a:rPr>
            </a:br>
            <a:r>
              <a:rPr lang="en-US" sz="2400" dirty="0">
                <a:solidFill>
                  <a:schemeClr val="accent4">
                    <a:lumMod val="75000"/>
                  </a:schemeClr>
                </a:solidFill>
              </a:rPr>
              <a:t>Autonomous Systems</a:t>
            </a:r>
          </a:p>
        </p:txBody>
      </p:sp>
      <p:sp>
        <p:nvSpPr>
          <p:cNvPr id="5" name="TextBox 4">
            <a:extLst>
              <a:ext uri="{FF2B5EF4-FFF2-40B4-BE49-F238E27FC236}">
                <a16:creationId xmlns:a16="http://schemas.microsoft.com/office/drawing/2014/main" id="{EEC9D1C4-B9E3-489B-800E-BA01649A61D8}"/>
              </a:ext>
            </a:extLst>
          </p:cNvPr>
          <p:cNvSpPr txBox="1"/>
          <p:nvPr/>
        </p:nvSpPr>
        <p:spPr>
          <a:xfrm>
            <a:off x="78546" y="731837"/>
            <a:ext cx="4429160" cy="3554819"/>
          </a:xfrm>
          <a:prstGeom prst="rect">
            <a:avLst/>
          </a:prstGeom>
          <a:noFill/>
        </p:spPr>
        <p:txBody>
          <a:bodyPr wrap="square" rtlCol="0">
            <a:spAutoFit/>
          </a:bodyPr>
          <a:lstStyle/>
          <a:p>
            <a:pPr eaLnBrk="0" hangingPunct="0"/>
            <a:r>
              <a:rPr lang="es-ES" sz="1500" dirty="0">
                <a:solidFill>
                  <a:schemeClr val="tx1">
                    <a:lumMod val="75000"/>
                  </a:schemeClr>
                </a:solidFill>
              </a:rPr>
              <a:t>Un enrutador puede ejecutar múltiples procesos EIGRP. Cada proceso opera bajo el contexto de un sistema autónomo, que representa un dominio de enrutamiento común. Los enrutadores dentro del mismo dominio utilizan la misma fórmula de cálculo métrico e intercambian rutas solo con miembros del mismo sistema autónomo. </a:t>
            </a:r>
          </a:p>
          <a:p>
            <a:pPr eaLnBrk="0" hangingPunct="0"/>
            <a:endParaRPr lang="es-ES" sz="1500" dirty="0">
              <a:solidFill>
                <a:schemeClr val="tx1">
                  <a:lumMod val="75000"/>
                </a:schemeClr>
              </a:solidFill>
            </a:endParaRPr>
          </a:p>
          <a:p>
            <a:pPr eaLnBrk="0" hangingPunct="0"/>
            <a:r>
              <a:rPr lang="es-ES" sz="1500" dirty="0">
                <a:solidFill>
                  <a:schemeClr val="tx1">
                    <a:lumMod val="75000"/>
                  </a:schemeClr>
                </a:solidFill>
              </a:rPr>
              <a:t>EIGRP utiliza módulos dependientes de protocolo (PDM) para admitir múltiples protocolos de red, como IPv4 e IPv6. EIGRP está escrito para que el PDM sea responsable de las funciones que manejan los criterios de selección de ruta para cada protocolo de comunicación. Las versiones actuales de EIGRP solo admiten IPv4 e IPv6.</a:t>
            </a:r>
            <a:endParaRPr lang="en-US" sz="1600" dirty="0">
              <a:solidFill>
                <a:srgbClr val="000000"/>
              </a:solidFill>
            </a:endParaRPr>
          </a:p>
        </p:txBody>
      </p:sp>
      <p:pic>
        <p:nvPicPr>
          <p:cNvPr id="2" name="Picture 1">
            <a:extLst>
              <a:ext uri="{FF2B5EF4-FFF2-40B4-BE49-F238E27FC236}">
                <a16:creationId xmlns:a16="http://schemas.microsoft.com/office/drawing/2014/main" id="{BC3DB1B5-E12F-4826-86C8-FA8AD58F2E4A}"/>
              </a:ext>
            </a:extLst>
          </p:cNvPr>
          <p:cNvPicPr>
            <a:picLocks noChangeAspect="1"/>
          </p:cNvPicPr>
          <p:nvPr/>
        </p:nvPicPr>
        <p:blipFill>
          <a:blip r:embed="rId3"/>
          <a:stretch>
            <a:fillRect/>
          </a:stretch>
        </p:blipFill>
        <p:spPr>
          <a:xfrm>
            <a:off x="4507705" y="1107281"/>
            <a:ext cx="4471929" cy="2293143"/>
          </a:xfrm>
          <a:prstGeom prst="rect">
            <a:avLst/>
          </a:prstGeom>
        </p:spPr>
      </p:pic>
    </p:spTree>
    <p:extLst>
      <p:ext uri="{BB962C8B-B14F-4D97-AF65-F5344CB8AC3E}">
        <p14:creationId xmlns:p14="http://schemas.microsoft.com/office/powerpoint/2010/main" val="32377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2</a:t>
            </a:r>
          </a:p>
        </p:txBody>
      </p:sp>
      <p:graphicFrame>
        <p:nvGraphicFramePr>
          <p:cNvPr id="2" name="Table 1"/>
          <p:cNvGraphicFramePr>
            <a:graphicFrameLocks noGrp="1"/>
          </p:cNvGraphicFramePr>
          <p:nvPr>
            <p:extLst>
              <p:ext uri="{D42A27DB-BD31-4B8C-83A1-F6EECF244321}">
                <p14:modId xmlns:p14="http://schemas.microsoft.com/office/powerpoint/2010/main" val="3674367016"/>
              </p:ext>
            </p:extLst>
          </p:nvPr>
        </p:nvGraphicFramePr>
        <p:xfrm>
          <a:off x="814388" y="960713"/>
          <a:ext cx="6965156" cy="2966720"/>
        </p:xfrm>
        <a:graphic>
          <a:graphicData uri="http://schemas.openxmlformats.org/drawingml/2006/table">
            <a:tbl>
              <a:tblPr firstRow="1" bandRow="1">
                <a:tableStyleId>{5C22544A-7EE6-4342-B048-85BDC9FD1C3A}</a:tableStyleId>
              </a:tblPr>
              <a:tblGrid>
                <a:gridCol w="3482578">
                  <a:extLst>
                    <a:ext uri="{9D8B030D-6E8A-4147-A177-3AD203B41FA5}">
                      <a16:colId xmlns:a16="http://schemas.microsoft.com/office/drawing/2014/main" val="20000"/>
                    </a:ext>
                  </a:extLst>
                </a:gridCol>
                <a:gridCol w="3482578">
                  <a:extLst>
                    <a:ext uri="{9D8B030D-6E8A-4147-A177-3AD203B41FA5}">
                      <a16:colId xmlns:a16="http://schemas.microsoft.com/office/drawing/2014/main" val="3351741901"/>
                    </a:ext>
                  </a:extLst>
                </a:gridCol>
              </a:tblGrid>
              <a:tr h="370840">
                <a:tc>
                  <a:txBody>
                    <a:bodyPr/>
                    <a:lstStyle/>
                    <a:p>
                      <a:r>
                        <a:rPr lang="en-US" sz="1400" b="1" i="0" u="none" strike="noStrike" kern="1200" baseline="0" dirty="0">
                          <a:solidFill>
                            <a:schemeClr val="lt1"/>
                          </a:solidFill>
                          <a:latin typeface="+mn-lt"/>
                          <a:ea typeface="+mn-ea"/>
                          <a:cs typeface="+mn-cs"/>
                        </a:rPr>
                        <a:t>Description</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EIGRP terminology </a:t>
                      </a:r>
                    </a:p>
                  </a:txBody>
                  <a:tcPr/>
                </a:tc>
                <a:tc>
                  <a:txBody>
                    <a:bodyPr/>
                    <a:lstStyle/>
                    <a:p>
                      <a:r>
                        <a:rPr lang="en-US" sz="1600" dirty="0">
                          <a:solidFill>
                            <a:srgbClr val="000000"/>
                          </a:solidFill>
                        </a:rPr>
                        <a:t>Authentication </a:t>
                      </a: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Topology table</a:t>
                      </a:r>
                    </a:p>
                  </a:txBody>
                  <a:tcPr/>
                </a:tc>
                <a:tc>
                  <a:txBody>
                    <a:bodyPr/>
                    <a:lstStyle/>
                    <a:p>
                      <a:r>
                        <a:rPr lang="en-US" sz="1600" dirty="0">
                          <a:solidFill>
                            <a:srgbClr val="000000"/>
                          </a:solidFill>
                        </a:rPr>
                        <a:t>Path metric calculation </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EIGRP packet types </a:t>
                      </a:r>
                    </a:p>
                  </a:txBody>
                  <a:tcPr/>
                </a:tc>
                <a:tc>
                  <a:txBody>
                    <a:bodyPr/>
                    <a:lstStyle/>
                    <a:p>
                      <a:r>
                        <a:rPr lang="en-US" sz="1600" dirty="0">
                          <a:solidFill>
                            <a:srgbClr val="000000"/>
                          </a:solidFill>
                        </a:rPr>
                        <a:t>EIGRP attribute propagation</a:t>
                      </a: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Forming EIGRP neighbors </a:t>
                      </a:r>
                    </a:p>
                  </a:txBody>
                  <a:tcPr/>
                </a:tc>
                <a:tc>
                  <a:txBody>
                    <a:bodyPr/>
                    <a:lstStyle/>
                    <a:p>
                      <a:r>
                        <a:rPr lang="en-US" sz="1600" dirty="0">
                          <a:solidFill>
                            <a:srgbClr val="000000"/>
                          </a:solidFill>
                        </a:rPr>
                        <a:t>EIGRP wide metrics formula</a:t>
                      </a:r>
                    </a:p>
                  </a:txBody>
                  <a:tcPr/>
                </a:tc>
                <a:extLst>
                  <a:ext uri="{0D108BD9-81ED-4DB2-BD59-A6C34878D82A}">
                    <a16:rowId xmlns:a16="http://schemas.microsoft.com/office/drawing/2014/main" val="10004"/>
                  </a:ext>
                </a:extLst>
              </a:tr>
              <a:tr h="370840">
                <a:tc>
                  <a:txBody>
                    <a:bodyPr/>
                    <a:lstStyle/>
                    <a:p>
                      <a:r>
                        <a:rPr lang="en-US" sz="1600" dirty="0">
                          <a:solidFill>
                            <a:srgbClr val="000000"/>
                          </a:solidFill>
                        </a:rPr>
                        <a:t>Classic configuration mode</a:t>
                      </a:r>
                    </a:p>
                  </a:txBody>
                  <a:tcPr/>
                </a:tc>
                <a:tc>
                  <a:txBody>
                    <a:bodyPr/>
                    <a:lstStyle/>
                    <a:p>
                      <a:r>
                        <a:rPr lang="en-US" sz="1600" dirty="0">
                          <a:solidFill>
                            <a:srgbClr val="000000"/>
                          </a:solidFill>
                        </a:rPr>
                        <a:t>Custom K values </a:t>
                      </a:r>
                    </a:p>
                  </a:txBody>
                  <a:tcPr/>
                </a:tc>
                <a:extLst>
                  <a:ext uri="{0D108BD9-81ED-4DB2-BD59-A6C34878D82A}">
                    <a16:rowId xmlns:a16="http://schemas.microsoft.com/office/drawing/2014/main" val="10005"/>
                  </a:ext>
                </a:extLst>
              </a:tr>
              <a:tr h="370840">
                <a:tc>
                  <a:txBody>
                    <a:bodyPr/>
                    <a:lstStyle/>
                    <a:p>
                      <a:r>
                        <a:rPr lang="en-US" sz="1600" dirty="0">
                          <a:solidFill>
                            <a:srgbClr val="000000"/>
                          </a:solidFill>
                        </a:rPr>
                        <a:t>EIGRP named mode </a:t>
                      </a:r>
                    </a:p>
                  </a:txBody>
                  <a:tcPr/>
                </a:tc>
                <a:tc>
                  <a:txBody>
                    <a:bodyPr/>
                    <a:lstStyle/>
                    <a:p>
                      <a:r>
                        <a:rPr lang="en-US" sz="1600" dirty="0">
                          <a:solidFill>
                            <a:srgbClr val="000000"/>
                          </a:solidFill>
                        </a:rPr>
                        <a:t>Unequal-cost load balancing </a:t>
                      </a:r>
                    </a:p>
                  </a:txBody>
                  <a:tcPr/>
                </a:tc>
                <a:extLst>
                  <a:ext uri="{0D108BD9-81ED-4DB2-BD59-A6C34878D82A}">
                    <a16:rowId xmlns:a16="http://schemas.microsoft.com/office/drawing/2014/main" val="10006"/>
                  </a:ext>
                </a:extLst>
              </a:tr>
              <a:tr h="370840">
                <a:tc>
                  <a:txBody>
                    <a:bodyPr/>
                    <a:lstStyle/>
                    <a:p>
                      <a:r>
                        <a:rPr lang="en-US" sz="1600" dirty="0">
                          <a:solidFill>
                            <a:srgbClr val="000000"/>
                          </a:solidFill>
                        </a:rPr>
                        <a:t>Passive interfaces </a:t>
                      </a:r>
                    </a:p>
                  </a:txBody>
                  <a:tcPr/>
                </a:tc>
                <a:tc>
                  <a:txBody>
                    <a:bodyPr/>
                    <a:lstStyle/>
                    <a:p>
                      <a:endParaRPr lang="en-US" sz="1600" dirty="0">
                        <a:solidFill>
                          <a:srgbClr val="00000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2</a:t>
            </a:r>
          </a:p>
        </p:txBody>
      </p:sp>
      <p:graphicFrame>
        <p:nvGraphicFramePr>
          <p:cNvPr id="2" name="Table 1"/>
          <p:cNvGraphicFramePr>
            <a:graphicFrameLocks noGrp="1"/>
          </p:cNvGraphicFramePr>
          <p:nvPr>
            <p:extLst>
              <p:ext uri="{D42A27DB-BD31-4B8C-83A1-F6EECF244321}">
                <p14:modId xmlns:p14="http://schemas.microsoft.com/office/powerpoint/2010/main" val="3280727831"/>
              </p:ext>
            </p:extLst>
          </p:nvPr>
        </p:nvGraphicFramePr>
        <p:xfrm>
          <a:off x="1229833" y="1088390"/>
          <a:ext cx="6606862" cy="2966720"/>
        </p:xfrm>
        <a:graphic>
          <a:graphicData uri="http://schemas.openxmlformats.org/drawingml/2006/table">
            <a:tbl>
              <a:tblPr firstRow="1" bandRow="1">
                <a:tableStyleId>{5C22544A-7EE6-4342-B048-85BDC9FD1C3A}</a:tableStyleId>
              </a:tblPr>
              <a:tblGrid>
                <a:gridCol w="3054035">
                  <a:extLst>
                    <a:ext uri="{9D8B030D-6E8A-4147-A177-3AD203B41FA5}">
                      <a16:colId xmlns:a16="http://schemas.microsoft.com/office/drawing/2014/main" val="20000"/>
                    </a:ext>
                  </a:extLst>
                </a:gridCol>
                <a:gridCol w="3552827">
                  <a:extLst>
                    <a:ext uri="{9D8B030D-6E8A-4147-A177-3AD203B41FA5}">
                      <a16:colId xmlns:a16="http://schemas.microsoft.com/office/drawing/2014/main" val="3777475585"/>
                    </a:ext>
                  </a:extLst>
                </a:gridCol>
              </a:tblGrid>
              <a:tr h="370840">
                <a:tc>
                  <a:txBody>
                    <a:bodyPr/>
                    <a:lstStyle/>
                    <a:p>
                      <a:r>
                        <a:rPr lang="en-US" dirty="0"/>
                        <a:t>Term</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1600" b="0" i="0" u="none" strike="noStrike" kern="1200" baseline="0" dirty="0">
                          <a:solidFill>
                            <a:srgbClr val="000000"/>
                          </a:solidFill>
                          <a:latin typeface="+mn-lt"/>
                          <a:ea typeface="+mn-ea"/>
                          <a:cs typeface="+mn-cs"/>
                        </a:rPr>
                        <a:t>autonomous system (AS)</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topology table</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b="0" i="0" u="none" strike="noStrike" kern="1200" baseline="0" dirty="0">
                          <a:solidFill>
                            <a:srgbClr val="000000"/>
                          </a:solidFill>
                          <a:latin typeface="+mn-lt"/>
                          <a:ea typeface="+mn-ea"/>
                          <a:cs typeface="+mn-cs"/>
                        </a:rPr>
                        <a:t>successor route</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EIGRP classic configuration</a:t>
                      </a:r>
                      <a:endParaRPr lang="en-US" sz="16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600" b="0" i="0" u="none" strike="noStrike" kern="1200" baseline="0" dirty="0">
                          <a:solidFill>
                            <a:srgbClr val="000000"/>
                          </a:solidFill>
                          <a:latin typeface="+mn-lt"/>
                          <a:ea typeface="+mn-ea"/>
                          <a:cs typeface="+mn-cs"/>
                        </a:rPr>
                        <a:t>successor</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EIGRP named mode configuration</a:t>
                      </a:r>
                      <a:endParaRPr lang="en-US" sz="16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b="0" i="0" u="none" strike="noStrike" kern="1200" baseline="0" dirty="0">
                          <a:solidFill>
                            <a:srgbClr val="000000"/>
                          </a:solidFill>
                          <a:latin typeface="+mn-lt"/>
                          <a:ea typeface="+mn-ea"/>
                          <a:cs typeface="+mn-cs"/>
                        </a:rPr>
                        <a:t>feasible distance</a:t>
                      </a:r>
                    </a:p>
                  </a:txBody>
                  <a:tcPr/>
                </a:tc>
                <a:tc>
                  <a:txBody>
                    <a:bodyPr/>
                    <a:lstStyle/>
                    <a:p>
                      <a:r>
                        <a:rPr lang="en-US" sz="1600" b="0" i="0" u="none" strike="noStrike" kern="1200" baseline="0" dirty="0">
                          <a:solidFill>
                            <a:srgbClr val="000000"/>
                          </a:solidFill>
                          <a:latin typeface="+mn-lt"/>
                          <a:ea typeface="+mn-ea"/>
                          <a:cs typeface="+mn-cs"/>
                        </a:rPr>
                        <a:t>passive interface</a:t>
                      </a:r>
                    </a:p>
                  </a:txBody>
                  <a:tcPr/>
                </a:tc>
                <a:extLst>
                  <a:ext uri="{0D108BD9-81ED-4DB2-BD59-A6C34878D82A}">
                    <a16:rowId xmlns:a16="http://schemas.microsoft.com/office/drawing/2014/main" val="10004"/>
                  </a:ext>
                </a:extLst>
              </a:tr>
              <a:tr h="370840">
                <a:tc>
                  <a:txBody>
                    <a:bodyPr/>
                    <a:lstStyle/>
                    <a:p>
                      <a:r>
                        <a:rPr lang="en-US" sz="1600" b="0" i="0" u="none" strike="noStrike" kern="1200" baseline="0" dirty="0">
                          <a:solidFill>
                            <a:srgbClr val="000000"/>
                          </a:solidFill>
                          <a:latin typeface="+mn-lt"/>
                          <a:ea typeface="+mn-ea"/>
                          <a:cs typeface="+mn-cs"/>
                        </a:rPr>
                        <a:t>reported distance </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K values</a:t>
                      </a:r>
                      <a:endParaRPr lang="en-US" sz="16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600" b="0" i="0" u="none" strike="noStrike" kern="1200" baseline="0" dirty="0">
                          <a:solidFill>
                            <a:srgbClr val="000000"/>
                          </a:solidFill>
                          <a:latin typeface="+mn-lt"/>
                          <a:ea typeface="+mn-ea"/>
                          <a:cs typeface="+mn-cs"/>
                        </a:rPr>
                        <a:t>feasibility condition</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wide metrics</a:t>
                      </a:r>
                      <a:endParaRPr lang="en-US" sz="16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sz="1600" b="0" i="0" u="none" strike="noStrike" kern="1200" baseline="0" dirty="0">
                          <a:solidFill>
                            <a:srgbClr val="000000"/>
                          </a:solidFill>
                          <a:latin typeface="+mn-lt"/>
                          <a:ea typeface="+mn-ea"/>
                          <a:cs typeface="+mn-cs"/>
                        </a:rPr>
                        <a:t>feasible successor</a:t>
                      </a:r>
                      <a:endParaRPr lang="en-US" sz="1600" dirty="0">
                        <a:solidFill>
                          <a:srgbClr val="000000"/>
                        </a:solidFill>
                      </a:endParaRPr>
                    </a:p>
                  </a:txBody>
                  <a:tcPr/>
                </a:tc>
                <a:tc>
                  <a:txBody>
                    <a:bodyPr/>
                    <a:lstStyle/>
                    <a:p>
                      <a:r>
                        <a:rPr lang="en-US" sz="1600" b="0" i="0" u="none" strike="noStrike" kern="1200" baseline="0" dirty="0">
                          <a:solidFill>
                            <a:srgbClr val="000000"/>
                          </a:solidFill>
                          <a:latin typeface="+mn-lt"/>
                          <a:ea typeface="+mn-ea"/>
                          <a:cs typeface="+mn-cs"/>
                        </a:rPr>
                        <a:t>variance value </a:t>
                      </a:r>
                      <a:endParaRPr lang="en-US" sz="1600" dirty="0">
                        <a:solidFill>
                          <a:srgbClr val="00000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019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2</a:t>
            </a:r>
          </a:p>
        </p:txBody>
      </p:sp>
      <p:graphicFrame>
        <p:nvGraphicFramePr>
          <p:cNvPr id="2" name="Table 1"/>
          <p:cNvGraphicFramePr>
            <a:graphicFrameLocks noGrp="1"/>
          </p:cNvGraphicFramePr>
          <p:nvPr>
            <p:extLst>
              <p:ext uri="{D42A27DB-BD31-4B8C-83A1-F6EECF244321}">
                <p14:modId xmlns:p14="http://schemas.microsoft.com/office/powerpoint/2010/main" val="1151832847"/>
              </p:ext>
            </p:extLst>
          </p:nvPr>
        </p:nvGraphicFramePr>
        <p:xfrm>
          <a:off x="269630" y="836611"/>
          <a:ext cx="8604739" cy="3462118"/>
        </p:xfrm>
        <a:graphic>
          <a:graphicData uri="http://schemas.openxmlformats.org/drawingml/2006/table">
            <a:tbl>
              <a:tblPr firstRow="1" bandRow="1">
                <a:tableStyleId>{5C22544A-7EE6-4342-B048-85BDC9FD1C3A}</a:tableStyleId>
              </a:tblPr>
              <a:tblGrid>
                <a:gridCol w="2811812">
                  <a:extLst>
                    <a:ext uri="{9D8B030D-6E8A-4147-A177-3AD203B41FA5}">
                      <a16:colId xmlns:a16="http://schemas.microsoft.com/office/drawing/2014/main" val="20000"/>
                    </a:ext>
                  </a:extLst>
                </a:gridCol>
                <a:gridCol w="5792927">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400" dirty="0">
                          <a:solidFill>
                            <a:srgbClr val="000000"/>
                          </a:solidFill>
                        </a:rPr>
                        <a:t>Initialize EIGRP in classic</a:t>
                      </a:r>
                    </a:p>
                    <a:p>
                      <a:r>
                        <a:rPr lang="en-US" sz="1400" dirty="0">
                          <a:solidFill>
                            <a:srgbClr val="000000"/>
                          </a:solidFill>
                        </a:rPr>
                        <a:t>configuration</a:t>
                      </a:r>
                    </a:p>
                  </a:txBody>
                  <a:tcPr/>
                </a:tc>
                <a:tc>
                  <a:txBody>
                    <a:bodyPr/>
                    <a:lstStyle/>
                    <a:p>
                      <a:r>
                        <a:rPr lang="en-US" sz="1400" b="1" dirty="0">
                          <a:solidFill>
                            <a:srgbClr val="000000"/>
                          </a:solidFill>
                        </a:rPr>
                        <a:t>router eigrp </a:t>
                      </a:r>
                      <a:r>
                        <a:rPr lang="en-US" sz="1400" b="0" i="1" dirty="0">
                          <a:solidFill>
                            <a:srgbClr val="000000"/>
                          </a:solidFill>
                        </a:rPr>
                        <a:t>as-number</a:t>
                      </a:r>
                    </a:p>
                    <a:p>
                      <a:r>
                        <a:rPr lang="en-US" b="1" dirty="0">
                          <a:solidFill>
                            <a:srgbClr val="000000"/>
                          </a:solidFill>
                        </a:rPr>
                        <a:t>network</a:t>
                      </a:r>
                      <a:r>
                        <a:rPr lang="en-US" dirty="0">
                          <a:solidFill>
                            <a:srgbClr val="000000"/>
                          </a:solidFill>
                        </a:rPr>
                        <a:t> </a:t>
                      </a:r>
                      <a:r>
                        <a:rPr lang="en-US" i="1" dirty="0">
                          <a:solidFill>
                            <a:srgbClr val="000000"/>
                          </a:solidFill>
                        </a:rPr>
                        <a:t>network mask</a:t>
                      </a:r>
                      <a:endParaRPr lang="en-US" sz="1400" b="0" i="1"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400" dirty="0">
                          <a:solidFill>
                            <a:srgbClr val="000000"/>
                          </a:solidFill>
                        </a:rPr>
                        <a:t>Initialize EIGRP in named</a:t>
                      </a:r>
                    </a:p>
                    <a:p>
                      <a:r>
                        <a:rPr lang="en-US" sz="1400" dirty="0">
                          <a:solidFill>
                            <a:srgbClr val="000000"/>
                          </a:solidFill>
                        </a:rPr>
                        <a:t>mode configuration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dirty="0">
                          <a:solidFill>
                            <a:srgbClr val="000000"/>
                          </a:solidFill>
                        </a:rPr>
                        <a:t>router eigrp </a:t>
                      </a:r>
                      <a:r>
                        <a:rPr lang="en-US" sz="1400" i="1" dirty="0">
                          <a:solidFill>
                            <a:srgbClr val="000000"/>
                          </a:solidFill>
                        </a:rPr>
                        <a:t>process-name address-family </a:t>
                      </a:r>
                      <a:r>
                        <a:rPr lang="en-US" sz="1400" i="0" dirty="0">
                          <a:solidFill>
                            <a:srgbClr val="000000"/>
                          </a:solidFill>
                        </a:rPr>
                        <a:t>{ </a:t>
                      </a:r>
                      <a:r>
                        <a:rPr lang="en-US" sz="1400" b="1" i="0" dirty="0">
                          <a:solidFill>
                            <a:srgbClr val="000000"/>
                          </a:solidFill>
                        </a:rPr>
                        <a:t>ipv4</a:t>
                      </a:r>
                      <a:r>
                        <a:rPr lang="en-US" sz="1400" i="0" dirty="0">
                          <a:solidFill>
                            <a:srgbClr val="000000"/>
                          </a:solidFill>
                        </a:rPr>
                        <a:t> | </a:t>
                      </a:r>
                      <a:r>
                        <a:rPr lang="en-US" sz="1400" b="1" i="0" dirty="0">
                          <a:solidFill>
                            <a:srgbClr val="000000"/>
                          </a:solidFill>
                        </a:rPr>
                        <a:t>ipv6</a:t>
                      </a:r>
                      <a:r>
                        <a:rPr lang="en-US" sz="1400" i="0" dirty="0">
                          <a:solidFill>
                            <a:srgbClr val="000000"/>
                          </a:solidFill>
                        </a:rPr>
                        <a:t> } {</a:t>
                      </a:r>
                      <a:r>
                        <a:rPr lang="en-US" sz="1400" b="1" i="0" dirty="0">
                          <a:solidFill>
                            <a:srgbClr val="000000"/>
                          </a:solidFill>
                        </a:rPr>
                        <a:t>unicast</a:t>
                      </a:r>
                      <a:r>
                        <a:rPr lang="en-US" sz="1400" i="0" dirty="0">
                          <a:solidFill>
                            <a:srgbClr val="000000"/>
                          </a:solidFill>
                        </a:rPr>
                        <a:t> | </a:t>
                      </a:r>
                      <a:r>
                        <a:rPr lang="en-US" sz="1400" b="1" i="0" dirty="0">
                          <a:solidFill>
                            <a:srgbClr val="000000"/>
                          </a:solidFill>
                        </a:rPr>
                        <a:t>vrf</a:t>
                      </a:r>
                      <a:r>
                        <a:rPr lang="en-US" sz="1400" i="0" dirty="0">
                          <a:solidFill>
                            <a:srgbClr val="000000"/>
                          </a:solidFill>
                        </a:rPr>
                        <a:t> </a:t>
                      </a:r>
                      <a:r>
                        <a:rPr lang="en-US" sz="1400" i="1" dirty="0">
                          <a:solidFill>
                            <a:srgbClr val="000000"/>
                          </a:solidFill>
                        </a:rPr>
                        <a:t>vrf-name</a:t>
                      </a:r>
                      <a:r>
                        <a:rPr lang="en-US" sz="1400" i="0" dirty="0">
                          <a:solidFill>
                            <a:srgbClr val="000000"/>
                          </a:solidFill>
                        </a:rPr>
                        <a:t>} </a:t>
                      </a:r>
                      <a:r>
                        <a:rPr lang="en-US" sz="1400" b="1" i="0" dirty="0">
                          <a:solidFill>
                            <a:srgbClr val="000000"/>
                          </a:solidFill>
                        </a:rPr>
                        <a:t>autonomous-system </a:t>
                      </a:r>
                      <a:r>
                        <a:rPr lang="en-US" sz="1400" b="0" i="1" dirty="0">
                          <a:solidFill>
                            <a:srgbClr val="000000"/>
                          </a:solidFill>
                        </a:rPr>
                        <a:t>as-number </a:t>
                      </a:r>
                      <a:r>
                        <a:rPr lang="en-US" sz="1400" b="1" i="0" dirty="0">
                          <a:solidFill>
                            <a:srgbClr val="000000"/>
                          </a:solidFill>
                        </a:rPr>
                        <a:t>network </a:t>
                      </a:r>
                      <a:r>
                        <a:rPr lang="en-US" sz="1400" b="0" i="1" dirty="0">
                          <a:solidFill>
                            <a:srgbClr val="000000"/>
                          </a:solidFill>
                        </a:rPr>
                        <a:t>network-mask</a:t>
                      </a:r>
                    </a:p>
                    <a:p>
                      <a:endParaRPr lang="en-US" sz="1400" i="1"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400" dirty="0">
                          <a:solidFill>
                            <a:srgbClr val="000000"/>
                          </a:solidFill>
                        </a:rPr>
                        <a:t>Define the EIGRP router ID</a:t>
                      </a:r>
                    </a:p>
                  </a:txBody>
                  <a:tcPr/>
                </a:tc>
                <a:tc>
                  <a:txBody>
                    <a:bodyPr/>
                    <a:lstStyle/>
                    <a:p>
                      <a:r>
                        <a:rPr lang="en-US" sz="1400" b="1" i="0" dirty="0">
                          <a:solidFill>
                            <a:srgbClr val="000000"/>
                          </a:solidFill>
                        </a:rPr>
                        <a:t>eigrp router-id </a:t>
                      </a:r>
                      <a:r>
                        <a:rPr lang="en-US" sz="1400" b="0" i="1" dirty="0">
                          <a:solidFill>
                            <a:srgbClr val="000000"/>
                          </a:solidFill>
                        </a:rPr>
                        <a:t>router-id</a:t>
                      </a:r>
                      <a:endParaRPr lang="en-US" sz="1400" b="1" i="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400" dirty="0">
                          <a:solidFill>
                            <a:srgbClr val="000000"/>
                          </a:solidFill>
                        </a:rPr>
                        <a:t>Configure an EIGRP-enabled</a:t>
                      </a:r>
                    </a:p>
                    <a:p>
                      <a:r>
                        <a:rPr lang="en-US" sz="1400" dirty="0">
                          <a:solidFill>
                            <a:srgbClr val="000000"/>
                          </a:solidFill>
                        </a:rPr>
                        <a:t>interface to prevent neighbor</a:t>
                      </a:r>
                    </a:p>
                    <a:p>
                      <a:r>
                        <a:rPr lang="en-US" sz="1400" dirty="0">
                          <a:solidFill>
                            <a:srgbClr val="000000"/>
                          </a:solidFill>
                        </a:rPr>
                        <a:t>adjacencies</a:t>
                      </a:r>
                    </a:p>
                  </a:txBody>
                  <a:tcPr/>
                </a:tc>
                <a:tc>
                  <a:txBody>
                    <a:bodyPr/>
                    <a:lstStyle/>
                    <a:p>
                      <a:r>
                        <a:rPr lang="en-US" sz="1400" i="0" dirty="0">
                          <a:solidFill>
                            <a:srgbClr val="000000"/>
                          </a:solidFill>
                        </a:rPr>
                        <a:t>Classic: </a:t>
                      </a:r>
                      <a:r>
                        <a:rPr lang="en-US" sz="1400" b="1" i="0" dirty="0">
                          <a:solidFill>
                            <a:srgbClr val="000000"/>
                          </a:solidFill>
                        </a:rPr>
                        <a:t>passive-interface</a:t>
                      </a:r>
                      <a:r>
                        <a:rPr lang="en-US" sz="1400" i="0" dirty="0">
                          <a:solidFill>
                            <a:srgbClr val="000000"/>
                          </a:solidFill>
                        </a:rPr>
                        <a:t> </a:t>
                      </a:r>
                      <a:r>
                        <a:rPr lang="en-US" sz="1400" i="1" dirty="0">
                          <a:solidFill>
                            <a:srgbClr val="000000"/>
                          </a:solidFill>
                        </a:rPr>
                        <a:t>interface-id</a:t>
                      </a:r>
                    </a:p>
                    <a:p>
                      <a:r>
                        <a:rPr lang="en-US" sz="1400" i="0" dirty="0">
                          <a:solidFill>
                            <a:srgbClr val="000000"/>
                          </a:solidFill>
                        </a:rPr>
                        <a:t>Named Mode: </a:t>
                      </a:r>
                      <a:r>
                        <a:rPr lang="en-US" sz="1400" b="1" i="0" dirty="0">
                          <a:solidFill>
                            <a:srgbClr val="000000"/>
                          </a:solidFill>
                        </a:rPr>
                        <a:t>af-interface </a:t>
                      </a:r>
                      <a:r>
                        <a:rPr lang="en-US" sz="1400" b="0" i="0" dirty="0">
                          <a:solidFill>
                            <a:srgbClr val="000000"/>
                          </a:solidFill>
                        </a:rPr>
                        <a:t>{</a:t>
                      </a:r>
                      <a:r>
                        <a:rPr lang="en-US" sz="1400" b="1" i="0" dirty="0">
                          <a:solidFill>
                            <a:srgbClr val="000000"/>
                          </a:solidFill>
                        </a:rPr>
                        <a:t>default </a:t>
                      </a:r>
                      <a:r>
                        <a:rPr lang="en-US" sz="1400" b="0" i="0" dirty="0">
                          <a:solidFill>
                            <a:srgbClr val="000000"/>
                          </a:solidFill>
                        </a:rPr>
                        <a:t>| </a:t>
                      </a:r>
                      <a:r>
                        <a:rPr lang="en-US" sz="1400" b="0" i="1" dirty="0">
                          <a:solidFill>
                            <a:srgbClr val="000000"/>
                          </a:solidFill>
                        </a:rPr>
                        <a:t>interface-id</a:t>
                      </a:r>
                      <a:r>
                        <a:rPr lang="en-US" sz="1400" b="0" i="0" dirty="0">
                          <a:solidFill>
                            <a:srgbClr val="000000"/>
                          </a:solidFill>
                        </a:rPr>
                        <a:t>} </a:t>
                      </a:r>
                    </a:p>
                    <a:p>
                      <a:r>
                        <a:rPr lang="en-US" sz="1400" b="1" i="0" dirty="0">
                          <a:solidFill>
                            <a:srgbClr val="000000"/>
                          </a:solidFill>
                        </a:rPr>
                        <a:t>passive-interface</a:t>
                      </a:r>
                    </a:p>
                  </a:txBody>
                  <a:tcPr/>
                </a:tc>
                <a:extLst>
                  <a:ext uri="{0D108BD9-81ED-4DB2-BD59-A6C34878D82A}">
                    <a16:rowId xmlns:a16="http://schemas.microsoft.com/office/drawing/2014/main" val="10004"/>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Configure a keychain for</a:t>
                      </a:r>
                    </a:p>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EIGRP MD5 authentication</a:t>
                      </a:r>
                    </a:p>
                  </a:txBody>
                  <a:tcPr/>
                </a:tc>
                <a:tc>
                  <a:txBody>
                    <a:bodyPr/>
                    <a:lstStyle/>
                    <a:p>
                      <a:r>
                        <a:rPr lang="en-US" sz="1400" b="1" i="0" dirty="0">
                          <a:solidFill>
                            <a:srgbClr val="000000"/>
                          </a:solidFill>
                        </a:rPr>
                        <a:t>key chain </a:t>
                      </a:r>
                      <a:r>
                        <a:rPr lang="en-US" sz="1400" b="0" i="1" dirty="0">
                          <a:solidFill>
                            <a:srgbClr val="000000"/>
                          </a:solidFill>
                        </a:rPr>
                        <a:t>key-chain-name</a:t>
                      </a:r>
                    </a:p>
                    <a:p>
                      <a:r>
                        <a:rPr lang="en-US" sz="1400" b="0" i="1" dirty="0">
                          <a:solidFill>
                            <a:srgbClr val="000000"/>
                          </a:solidFill>
                        </a:rPr>
                        <a:t>   </a:t>
                      </a:r>
                      <a:r>
                        <a:rPr lang="en-US" sz="1400" b="1" i="0" dirty="0">
                          <a:solidFill>
                            <a:srgbClr val="000000"/>
                          </a:solidFill>
                        </a:rPr>
                        <a:t>key</a:t>
                      </a:r>
                      <a:r>
                        <a:rPr lang="en-US" sz="1400" b="0" i="1" dirty="0">
                          <a:solidFill>
                            <a:srgbClr val="000000"/>
                          </a:solidFill>
                        </a:rPr>
                        <a:t> key-number</a:t>
                      </a:r>
                    </a:p>
                    <a:p>
                      <a:r>
                        <a:rPr lang="en-US" sz="1400" b="0" i="1" dirty="0">
                          <a:solidFill>
                            <a:srgbClr val="000000"/>
                          </a:solidFill>
                        </a:rPr>
                        <a:t>   </a:t>
                      </a:r>
                      <a:r>
                        <a:rPr lang="en-US" sz="1400" b="1" i="0" dirty="0">
                          <a:solidFill>
                            <a:srgbClr val="000000"/>
                          </a:solidFill>
                        </a:rPr>
                        <a:t>key-string </a:t>
                      </a:r>
                      <a:r>
                        <a:rPr lang="en-US" sz="1400" b="0" i="1" dirty="0">
                          <a:solidFill>
                            <a:srgbClr val="000000"/>
                          </a:solidFill>
                        </a:rPr>
                        <a:t>password</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4085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2 (Cont.)</a:t>
            </a:r>
          </a:p>
        </p:txBody>
      </p:sp>
      <p:graphicFrame>
        <p:nvGraphicFramePr>
          <p:cNvPr id="2" name="Table 1"/>
          <p:cNvGraphicFramePr>
            <a:graphicFrameLocks noGrp="1"/>
          </p:cNvGraphicFramePr>
          <p:nvPr>
            <p:extLst>
              <p:ext uri="{D42A27DB-BD31-4B8C-83A1-F6EECF244321}">
                <p14:modId xmlns:p14="http://schemas.microsoft.com/office/powerpoint/2010/main" val="541996919"/>
              </p:ext>
            </p:extLst>
          </p:nvPr>
        </p:nvGraphicFramePr>
        <p:xfrm>
          <a:off x="219623" y="700880"/>
          <a:ext cx="8604739" cy="3954878"/>
        </p:xfrm>
        <a:graphic>
          <a:graphicData uri="http://schemas.openxmlformats.org/drawingml/2006/table">
            <a:tbl>
              <a:tblPr firstRow="1" bandRow="1">
                <a:tableStyleId>{5C22544A-7EE6-4342-B048-85BDC9FD1C3A}</a:tableStyleId>
              </a:tblPr>
              <a:tblGrid>
                <a:gridCol w="3868617">
                  <a:extLst>
                    <a:ext uri="{9D8B030D-6E8A-4147-A177-3AD203B41FA5}">
                      <a16:colId xmlns:a16="http://schemas.microsoft.com/office/drawing/2014/main" val="20000"/>
                    </a:ext>
                  </a:extLst>
                </a:gridCol>
                <a:gridCol w="4736122">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400" dirty="0">
                          <a:solidFill>
                            <a:srgbClr val="000000"/>
                          </a:solidFill>
                        </a:rPr>
                        <a:t>Configure MD5 authentication for an EIGRP interface</a:t>
                      </a:r>
                    </a:p>
                  </a:txBody>
                  <a:tcPr/>
                </a:tc>
                <a:tc>
                  <a:txBody>
                    <a:bodyPr/>
                    <a:lstStyle/>
                    <a:p>
                      <a:r>
                        <a:rPr lang="en-US" sz="1400" dirty="0">
                          <a:solidFill>
                            <a:srgbClr val="000000"/>
                          </a:solidFill>
                        </a:rPr>
                        <a:t>Classic:  (EIGRP Process)</a:t>
                      </a:r>
                    </a:p>
                    <a:p>
                      <a:r>
                        <a:rPr lang="en-US" sz="1400" b="1" dirty="0">
                          <a:solidFill>
                            <a:srgbClr val="000000"/>
                          </a:solidFill>
                        </a:rPr>
                        <a:t>ip authentication key-chain eigrp</a:t>
                      </a:r>
                      <a:r>
                        <a:rPr lang="en-US" sz="1400" dirty="0">
                          <a:solidFill>
                            <a:srgbClr val="000000"/>
                          </a:solidFill>
                        </a:rPr>
                        <a:t> </a:t>
                      </a:r>
                      <a:r>
                        <a:rPr lang="en-US" sz="1400" i="1" dirty="0">
                          <a:solidFill>
                            <a:srgbClr val="000000"/>
                          </a:solidFill>
                        </a:rPr>
                        <a:t>as-number key-chain-name </a:t>
                      </a:r>
                    </a:p>
                    <a:p>
                      <a:r>
                        <a:rPr lang="en-US" sz="1400" b="1" dirty="0">
                          <a:solidFill>
                            <a:srgbClr val="000000"/>
                          </a:solidFill>
                        </a:rPr>
                        <a:t>ip authentication mode eigrp </a:t>
                      </a:r>
                      <a:r>
                        <a:rPr lang="en-US" sz="1400" i="1" dirty="0">
                          <a:solidFill>
                            <a:srgbClr val="000000"/>
                          </a:solidFill>
                        </a:rPr>
                        <a:t>as-number md5</a:t>
                      </a:r>
                    </a:p>
                    <a:p>
                      <a:r>
                        <a:rPr lang="en-US" sz="1400" dirty="0">
                          <a:solidFill>
                            <a:srgbClr val="000000"/>
                          </a:solidFill>
                        </a:rPr>
                        <a:t> </a:t>
                      </a:r>
                    </a:p>
                    <a:p>
                      <a:r>
                        <a:rPr lang="en-US" sz="1400" dirty="0">
                          <a:solidFill>
                            <a:srgbClr val="000000"/>
                          </a:solidFill>
                        </a:rPr>
                        <a:t>Named Mode: </a:t>
                      </a:r>
                      <a:r>
                        <a:rPr lang="en-US" sz="1400" b="1" dirty="0">
                          <a:solidFill>
                            <a:srgbClr val="000000"/>
                          </a:solidFill>
                        </a:rPr>
                        <a:t>af-interface {default </a:t>
                      </a:r>
                      <a:r>
                        <a:rPr lang="en-US" sz="1400" dirty="0">
                          <a:solidFill>
                            <a:srgbClr val="000000"/>
                          </a:solidFill>
                        </a:rPr>
                        <a:t>| </a:t>
                      </a:r>
                      <a:r>
                        <a:rPr lang="en-US" sz="1400" i="1" dirty="0">
                          <a:solidFill>
                            <a:srgbClr val="000000"/>
                          </a:solidFill>
                        </a:rPr>
                        <a:t>interface-id</a:t>
                      </a:r>
                      <a:r>
                        <a:rPr lang="en-US" sz="1400" dirty="0">
                          <a:solidFill>
                            <a:srgbClr val="000000"/>
                          </a:solidFill>
                        </a:rPr>
                        <a:t>} </a:t>
                      </a:r>
                      <a:r>
                        <a:rPr lang="en-US" sz="1400" b="1" dirty="0">
                          <a:solidFill>
                            <a:srgbClr val="000000"/>
                          </a:solidFill>
                        </a:rPr>
                        <a:t>authentication key-chain eigrp </a:t>
                      </a:r>
                      <a:r>
                        <a:rPr lang="en-US" sz="1400" i="1" dirty="0">
                          <a:solidFill>
                            <a:srgbClr val="000000"/>
                          </a:solidFill>
                        </a:rPr>
                        <a:t>key-chain-name </a:t>
                      </a:r>
                      <a:r>
                        <a:rPr lang="en-US" sz="1400" b="1" dirty="0">
                          <a:solidFill>
                            <a:srgbClr val="000000"/>
                          </a:solidFill>
                        </a:rPr>
                        <a:t>authentication mode md5</a:t>
                      </a:r>
                    </a:p>
                  </a:txBody>
                  <a:tcPr/>
                </a:tc>
                <a:extLst>
                  <a:ext uri="{0D108BD9-81ED-4DB2-BD59-A6C34878D82A}">
                    <a16:rowId xmlns:a16="http://schemas.microsoft.com/office/drawing/2014/main" val="10001"/>
                  </a:ext>
                </a:extLst>
              </a:tr>
              <a:tr h="370840">
                <a:tc>
                  <a:txBody>
                    <a:bodyPr/>
                    <a:lstStyle/>
                    <a:p>
                      <a:r>
                        <a:rPr lang="en-US" sz="1400" dirty="0">
                          <a:solidFill>
                            <a:srgbClr val="000000"/>
                          </a:solidFill>
                        </a:rPr>
                        <a:t>Configure SHA authentication for EIGRP named mode interfaces</a:t>
                      </a:r>
                    </a:p>
                  </a:txBody>
                  <a:tcPr/>
                </a:tc>
                <a:tc>
                  <a:txBody>
                    <a:bodyPr/>
                    <a:lstStyle/>
                    <a:p>
                      <a:r>
                        <a:rPr lang="en-US" sz="1400" dirty="0">
                          <a:solidFill>
                            <a:srgbClr val="000000"/>
                          </a:solidFill>
                        </a:rPr>
                        <a:t>Named Mode: </a:t>
                      </a:r>
                      <a:r>
                        <a:rPr lang="en-US" sz="1400" b="1" dirty="0">
                          <a:solidFill>
                            <a:srgbClr val="000000"/>
                          </a:solidFill>
                        </a:rPr>
                        <a:t>af-interface {default </a:t>
                      </a:r>
                      <a:r>
                        <a:rPr lang="en-US" sz="1400" i="1" dirty="0">
                          <a:solidFill>
                            <a:srgbClr val="000000"/>
                          </a:solidFill>
                        </a:rPr>
                        <a:t>| interface-id</a:t>
                      </a:r>
                      <a:r>
                        <a:rPr lang="en-US" sz="1400" dirty="0">
                          <a:solidFill>
                            <a:srgbClr val="000000"/>
                          </a:solidFill>
                        </a:rPr>
                        <a:t>} </a:t>
                      </a:r>
                      <a:r>
                        <a:rPr lang="en-US" sz="1400" b="1" dirty="0">
                          <a:solidFill>
                            <a:srgbClr val="000000"/>
                          </a:solidFill>
                        </a:rPr>
                        <a:t>authentication mode hmac-sha-256 </a:t>
                      </a:r>
                      <a:r>
                        <a:rPr lang="en-US" sz="1400" dirty="0">
                          <a:solidFill>
                            <a:srgbClr val="000000"/>
                          </a:solidFill>
                        </a:rPr>
                        <a:t>password</a:t>
                      </a:r>
                    </a:p>
                  </a:txBody>
                  <a:tcPr/>
                </a:tc>
                <a:extLst>
                  <a:ext uri="{0D108BD9-81ED-4DB2-BD59-A6C34878D82A}">
                    <a16:rowId xmlns:a16="http://schemas.microsoft.com/office/drawing/2014/main" val="10002"/>
                  </a:ext>
                </a:extLst>
              </a:tr>
              <a:tr h="370840">
                <a:tc>
                  <a:txBody>
                    <a:bodyPr/>
                    <a:lstStyle/>
                    <a:p>
                      <a:r>
                        <a:rPr lang="en-US" sz="1400" dirty="0">
                          <a:solidFill>
                            <a:srgbClr val="000000"/>
                          </a:solidFill>
                        </a:rPr>
                        <a:t>Modify the interface delay for an interface</a:t>
                      </a:r>
                    </a:p>
                  </a:txBody>
                  <a:tcPr/>
                </a:tc>
                <a:tc>
                  <a:txBody>
                    <a:bodyPr/>
                    <a:lstStyle/>
                    <a:p>
                      <a:r>
                        <a:rPr lang="en-US" sz="1400" b="1" dirty="0">
                          <a:solidFill>
                            <a:srgbClr val="000000"/>
                          </a:solidFill>
                        </a:rPr>
                        <a:t>delay</a:t>
                      </a:r>
                      <a:r>
                        <a:rPr lang="en-US" sz="1400" dirty="0">
                          <a:solidFill>
                            <a:srgbClr val="000000"/>
                          </a:solidFill>
                        </a:rPr>
                        <a:t> </a:t>
                      </a:r>
                      <a:r>
                        <a:rPr lang="en-US" sz="1400" i="1" dirty="0">
                          <a:solidFill>
                            <a:srgbClr val="000000"/>
                          </a:solidFill>
                        </a:rPr>
                        <a:t>tens-of-microseconds</a:t>
                      </a:r>
                    </a:p>
                  </a:txBody>
                  <a:tcPr/>
                </a:tc>
                <a:extLst>
                  <a:ext uri="{0D108BD9-81ED-4DB2-BD59-A6C34878D82A}">
                    <a16:rowId xmlns:a16="http://schemas.microsoft.com/office/drawing/2014/main" val="10003"/>
                  </a:ext>
                </a:extLst>
              </a:tr>
              <a:tr h="370840">
                <a:tc>
                  <a:txBody>
                    <a:bodyPr/>
                    <a:lstStyle/>
                    <a:p>
                      <a:r>
                        <a:rPr lang="en-US" sz="1400" dirty="0">
                          <a:solidFill>
                            <a:srgbClr val="000000"/>
                          </a:solidFill>
                        </a:rPr>
                        <a:t>Modify the EIGRP K values</a:t>
                      </a:r>
                    </a:p>
                  </a:txBody>
                  <a:tcPr/>
                </a:tc>
                <a:tc>
                  <a:txBody>
                    <a:bodyPr/>
                    <a:lstStyle/>
                    <a:p>
                      <a:r>
                        <a:rPr lang="en-US" sz="1400" b="1" dirty="0">
                          <a:solidFill>
                            <a:srgbClr val="000000"/>
                          </a:solidFill>
                        </a:rPr>
                        <a:t>metric weights </a:t>
                      </a:r>
                      <a:r>
                        <a:rPr lang="en-US" sz="1400" i="1" dirty="0">
                          <a:solidFill>
                            <a:srgbClr val="000000"/>
                          </a:solidFill>
                        </a:rPr>
                        <a:t>TOS K</a:t>
                      </a:r>
                      <a:r>
                        <a:rPr lang="en-US" sz="1400" i="1" baseline="-25000" dirty="0">
                          <a:solidFill>
                            <a:srgbClr val="000000"/>
                          </a:solidFill>
                        </a:rPr>
                        <a:t>1</a:t>
                      </a:r>
                      <a:r>
                        <a:rPr lang="en-US" sz="1400" i="1" dirty="0">
                          <a:solidFill>
                            <a:srgbClr val="000000"/>
                          </a:solidFill>
                        </a:rPr>
                        <a:t> K</a:t>
                      </a:r>
                      <a:r>
                        <a:rPr lang="en-US" sz="1400" i="1" baseline="-25000" dirty="0">
                          <a:solidFill>
                            <a:srgbClr val="000000"/>
                          </a:solidFill>
                        </a:rPr>
                        <a:t>2</a:t>
                      </a:r>
                      <a:r>
                        <a:rPr lang="en-US" sz="1400" i="1" dirty="0">
                          <a:solidFill>
                            <a:srgbClr val="000000"/>
                          </a:solidFill>
                        </a:rPr>
                        <a:t> K</a:t>
                      </a:r>
                      <a:r>
                        <a:rPr lang="en-US" sz="1400" i="1" baseline="-25000" dirty="0">
                          <a:solidFill>
                            <a:srgbClr val="000000"/>
                          </a:solidFill>
                        </a:rPr>
                        <a:t>3</a:t>
                      </a:r>
                      <a:r>
                        <a:rPr lang="en-US" sz="1400" i="1" dirty="0">
                          <a:solidFill>
                            <a:srgbClr val="000000"/>
                          </a:solidFill>
                        </a:rPr>
                        <a:t> K</a:t>
                      </a:r>
                      <a:r>
                        <a:rPr lang="en-US" sz="1400" i="1" baseline="-25000" dirty="0">
                          <a:solidFill>
                            <a:srgbClr val="000000"/>
                          </a:solidFill>
                        </a:rPr>
                        <a:t>4</a:t>
                      </a:r>
                      <a:r>
                        <a:rPr lang="en-US" sz="1400" i="1" dirty="0">
                          <a:solidFill>
                            <a:srgbClr val="000000"/>
                          </a:solidFill>
                        </a:rPr>
                        <a:t> K</a:t>
                      </a:r>
                      <a:r>
                        <a:rPr lang="en-US" sz="1400" i="1" baseline="-25000" dirty="0">
                          <a:solidFill>
                            <a:srgbClr val="000000"/>
                          </a:solidFill>
                        </a:rPr>
                        <a:t>5</a:t>
                      </a:r>
                      <a:r>
                        <a:rPr lang="en-US" sz="1400" i="1" dirty="0">
                          <a:solidFill>
                            <a:srgbClr val="000000"/>
                          </a:solidFill>
                        </a:rPr>
                        <a:t> [K</a:t>
                      </a:r>
                      <a:r>
                        <a:rPr lang="en-US" sz="1400" i="1" baseline="-25000" dirty="0">
                          <a:solidFill>
                            <a:srgbClr val="000000"/>
                          </a:solidFill>
                        </a:rPr>
                        <a:t>6</a:t>
                      </a:r>
                      <a:r>
                        <a:rPr lang="en-US" sz="1400" i="1" dirty="0">
                          <a:solidFill>
                            <a:srgbClr val="000000"/>
                          </a:solidFill>
                        </a:rPr>
                        <a:t>] </a:t>
                      </a:r>
                    </a:p>
                  </a:txBody>
                  <a:tcPr/>
                </a:tc>
                <a:extLst>
                  <a:ext uri="{0D108BD9-81ED-4DB2-BD59-A6C34878D82A}">
                    <a16:rowId xmlns:a16="http://schemas.microsoft.com/office/drawing/2014/main" val="10004"/>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solidFill>
                            <a:srgbClr val="000000"/>
                          </a:solidFill>
                        </a:rPr>
                        <a:t>Modify the default number of EIGRP maximum paths that can be installed into the RIB</a:t>
                      </a:r>
                    </a:p>
                  </a:txBody>
                  <a:tcPr/>
                </a:tc>
                <a:tc>
                  <a:txBody>
                    <a:bodyPr/>
                    <a:lstStyle/>
                    <a:p>
                      <a:r>
                        <a:rPr lang="en-US" sz="1400" b="1" dirty="0">
                          <a:solidFill>
                            <a:srgbClr val="000000"/>
                          </a:solidFill>
                        </a:rPr>
                        <a:t>Maximum-paths</a:t>
                      </a:r>
                      <a:r>
                        <a:rPr lang="en-US" sz="1400" b="0" dirty="0">
                          <a:solidFill>
                            <a:srgbClr val="000000"/>
                          </a:solidFill>
                        </a:rPr>
                        <a:t> </a:t>
                      </a:r>
                      <a:r>
                        <a:rPr lang="en-US" sz="1400" b="0" i="1" dirty="0">
                          <a:solidFill>
                            <a:srgbClr val="000000"/>
                          </a:solidFill>
                        </a:rPr>
                        <a:t>maximum-paths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572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2 (Cont.)</a:t>
            </a:r>
          </a:p>
        </p:txBody>
      </p:sp>
      <p:graphicFrame>
        <p:nvGraphicFramePr>
          <p:cNvPr id="2" name="Table 1"/>
          <p:cNvGraphicFramePr>
            <a:graphicFrameLocks noGrp="1"/>
          </p:cNvGraphicFramePr>
          <p:nvPr>
            <p:extLst>
              <p:ext uri="{D42A27DB-BD31-4B8C-83A1-F6EECF244321}">
                <p14:modId xmlns:p14="http://schemas.microsoft.com/office/powerpoint/2010/main" val="828915757"/>
              </p:ext>
            </p:extLst>
          </p:nvPr>
        </p:nvGraphicFramePr>
        <p:xfrm>
          <a:off x="269630" y="836611"/>
          <a:ext cx="8604739" cy="3761838"/>
        </p:xfrm>
        <a:graphic>
          <a:graphicData uri="http://schemas.openxmlformats.org/drawingml/2006/table">
            <a:tbl>
              <a:tblPr firstRow="1" bandRow="1">
                <a:tableStyleId>{5C22544A-7EE6-4342-B048-85BDC9FD1C3A}</a:tableStyleId>
              </a:tblPr>
              <a:tblGrid>
                <a:gridCol w="3868617">
                  <a:extLst>
                    <a:ext uri="{9D8B030D-6E8A-4147-A177-3AD203B41FA5}">
                      <a16:colId xmlns:a16="http://schemas.microsoft.com/office/drawing/2014/main" val="20000"/>
                    </a:ext>
                  </a:extLst>
                </a:gridCol>
                <a:gridCol w="4736122">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Modify the EIGRP variance multiplier for unequal-cost load balancing</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solidFill>
                            <a:srgbClr val="000000"/>
                          </a:solidFill>
                        </a:rPr>
                        <a:t>variance</a:t>
                      </a:r>
                      <a:r>
                        <a:rPr lang="en-US" sz="1600" dirty="0">
                          <a:solidFill>
                            <a:srgbClr val="000000"/>
                          </a:solidFill>
                        </a:rPr>
                        <a:t> </a:t>
                      </a:r>
                      <a:r>
                        <a:rPr lang="en-US" sz="1600" i="1" dirty="0">
                          <a:solidFill>
                            <a:srgbClr val="000000"/>
                          </a:solidFill>
                        </a:rPr>
                        <a:t>multiplier</a:t>
                      </a:r>
                    </a:p>
                    <a:p>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Display the EIGRP-enabled interfaces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solidFill>
                            <a:srgbClr val="000000"/>
                          </a:solidFill>
                        </a:rPr>
                        <a:t>show ip eigrp interface </a:t>
                      </a:r>
                      <a:r>
                        <a:rPr lang="en-US" sz="1600" dirty="0">
                          <a:solidFill>
                            <a:srgbClr val="000000"/>
                          </a:solidFill>
                        </a:rPr>
                        <a:t>[{interface-id </a:t>
                      </a:r>
                      <a:r>
                        <a:rPr lang="en-US" sz="1600" b="1" dirty="0">
                          <a:solidFill>
                            <a:srgbClr val="000000"/>
                          </a:solidFill>
                        </a:rPr>
                        <a:t>[detail] | detail}</a:t>
                      </a:r>
                      <a:r>
                        <a:rPr lang="en-US" sz="1600" b="0" dirty="0">
                          <a:solidFill>
                            <a:srgbClr val="000000"/>
                          </a:solidFill>
                        </a:rPr>
                        <a:t>]</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Display the EIGRP topology table</a:t>
                      </a:r>
                    </a:p>
                    <a:p>
                      <a:endParaRPr lang="en-US" sz="1600" dirty="0">
                        <a:solidFill>
                          <a:srgbClr val="000000"/>
                        </a:solidFill>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solidFill>
                            <a:srgbClr val="000000"/>
                          </a:solidFill>
                        </a:rPr>
                        <a:t>show ip eigrp topology [all-links]</a:t>
                      </a:r>
                    </a:p>
                    <a:p>
                      <a:endParaRPr lang="en-US" sz="1600" b="1"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600" dirty="0">
                          <a:solidFill>
                            <a:srgbClr val="000000"/>
                          </a:solidFill>
                        </a:rPr>
                        <a:t>Display the configured EIGRP keychains and passwords</a:t>
                      </a:r>
                    </a:p>
                    <a:p>
                      <a:endParaRPr lang="en-US" sz="1600" dirty="0">
                        <a:solidFill>
                          <a:srgbClr val="000000"/>
                        </a:solidFill>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solidFill>
                            <a:srgbClr val="000000"/>
                          </a:solidFill>
                        </a:rPr>
                        <a:t>show key chain</a:t>
                      </a:r>
                    </a:p>
                    <a:p>
                      <a:endParaRPr lang="en-US" sz="16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600" dirty="0">
                          <a:solidFill>
                            <a:srgbClr val="000000"/>
                          </a:solidFill>
                        </a:rPr>
                        <a:t>Display the IP routing protocol information configured on the router</a:t>
                      </a:r>
                    </a:p>
                    <a:p>
                      <a:r>
                        <a:rPr lang="en-US" sz="1600" dirty="0">
                          <a:solidFill>
                            <a:srgbClr val="000000"/>
                          </a:solidFill>
                        </a:rPr>
                        <a:t> </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solidFill>
                            <a:srgbClr val="000000"/>
                          </a:solidFill>
                        </a:rPr>
                        <a:t>show ip protocols</a:t>
                      </a:r>
                    </a:p>
                    <a:p>
                      <a:endParaRPr lang="en-US" sz="1600" b="0" dirty="0">
                        <a:solidFill>
                          <a:srgbClr val="000000"/>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1724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Fundamentals</a:t>
            </a:r>
            <a:br>
              <a:rPr lang="en-US" dirty="0">
                <a:solidFill>
                  <a:schemeClr val="accent4">
                    <a:lumMod val="75000"/>
                  </a:schemeClr>
                </a:solidFill>
              </a:rPr>
            </a:br>
            <a:r>
              <a:rPr lang="en-US" sz="2400" dirty="0">
                <a:solidFill>
                  <a:schemeClr val="accent4">
                    <a:lumMod val="75000"/>
                  </a:schemeClr>
                </a:solidFill>
              </a:rPr>
              <a:t>EIGRP Terminology </a:t>
            </a:r>
          </a:p>
        </p:txBody>
      </p:sp>
      <p:sp>
        <p:nvSpPr>
          <p:cNvPr id="5" name="TextBox 4">
            <a:extLst>
              <a:ext uri="{FF2B5EF4-FFF2-40B4-BE49-F238E27FC236}">
                <a16:creationId xmlns:a16="http://schemas.microsoft.com/office/drawing/2014/main" id="{EEC9D1C4-B9E3-489B-800E-BA01649A61D8}"/>
              </a:ext>
            </a:extLst>
          </p:cNvPr>
          <p:cNvSpPr txBox="1"/>
          <p:nvPr/>
        </p:nvSpPr>
        <p:spPr>
          <a:xfrm>
            <a:off x="37140" y="1156325"/>
            <a:ext cx="3321880" cy="2169825"/>
          </a:xfrm>
          <a:prstGeom prst="rect">
            <a:avLst/>
          </a:prstGeom>
          <a:noFill/>
        </p:spPr>
        <p:txBody>
          <a:bodyPr wrap="square" rtlCol="0">
            <a:spAutoFit/>
          </a:bodyPr>
          <a:lstStyle/>
          <a:p>
            <a:pPr eaLnBrk="0" hangingPunct="0"/>
            <a:r>
              <a:rPr lang="es-ES" sz="1500" dirty="0">
                <a:solidFill>
                  <a:srgbClr val="000000"/>
                </a:solidFill>
              </a:rPr>
              <a:t>La Figura 2-2 se utiliza como topología de referencia para que R1 calcule la mejor ruta y rutas alternativas sin bucles a la red 10.4.4.0/24. Los valores entre paréntesis representan la métrica calculada del enlace para un segmento en función del ancho de banda y el retraso.</a:t>
            </a:r>
            <a:endParaRPr lang="en-US" sz="1600" dirty="0">
              <a:solidFill>
                <a:srgbClr val="000000"/>
              </a:solidFill>
            </a:endParaRPr>
          </a:p>
        </p:txBody>
      </p:sp>
      <p:pic>
        <p:nvPicPr>
          <p:cNvPr id="4" name="Picture 3">
            <a:extLst>
              <a:ext uri="{FF2B5EF4-FFF2-40B4-BE49-F238E27FC236}">
                <a16:creationId xmlns:a16="http://schemas.microsoft.com/office/drawing/2014/main" id="{39F0B039-3916-4541-B453-D7FD4C97A6FE}"/>
              </a:ext>
            </a:extLst>
          </p:cNvPr>
          <p:cNvPicPr>
            <a:picLocks noChangeAspect="1"/>
          </p:cNvPicPr>
          <p:nvPr/>
        </p:nvPicPr>
        <p:blipFill>
          <a:blip r:embed="rId3"/>
          <a:stretch>
            <a:fillRect/>
          </a:stretch>
        </p:blipFill>
        <p:spPr>
          <a:xfrm>
            <a:off x="3359020" y="586042"/>
            <a:ext cx="5320636" cy="2500058"/>
          </a:xfrm>
          <a:prstGeom prst="rect">
            <a:avLst/>
          </a:prstGeom>
        </p:spPr>
      </p:pic>
    </p:spTree>
    <p:extLst>
      <p:ext uri="{BB962C8B-B14F-4D97-AF65-F5344CB8AC3E}">
        <p14:creationId xmlns:p14="http://schemas.microsoft.com/office/powerpoint/2010/main" val="65297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Fundamentals</a:t>
            </a:r>
            <a:br>
              <a:rPr lang="en-US" dirty="0">
                <a:solidFill>
                  <a:schemeClr val="accent4">
                    <a:lumMod val="75000"/>
                  </a:schemeClr>
                </a:solidFill>
              </a:rPr>
            </a:br>
            <a:r>
              <a:rPr lang="en-US" sz="2400" dirty="0">
                <a:solidFill>
                  <a:schemeClr val="accent4">
                    <a:lumMod val="75000"/>
                  </a:schemeClr>
                </a:solidFill>
              </a:rPr>
              <a:t>EIGRP Terminology (Cont.) </a:t>
            </a:r>
          </a:p>
        </p:txBody>
      </p:sp>
      <p:graphicFrame>
        <p:nvGraphicFramePr>
          <p:cNvPr id="6" name="Table 6">
            <a:extLst>
              <a:ext uri="{FF2B5EF4-FFF2-40B4-BE49-F238E27FC236}">
                <a16:creationId xmlns:a16="http://schemas.microsoft.com/office/drawing/2014/main" id="{F6B600AF-E1A6-4AC9-97A8-FB85FD8E2C70}"/>
              </a:ext>
            </a:extLst>
          </p:cNvPr>
          <p:cNvGraphicFramePr>
            <a:graphicFrameLocks noGrp="1"/>
          </p:cNvGraphicFramePr>
          <p:nvPr>
            <p:extLst>
              <p:ext uri="{D42A27DB-BD31-4B8C-83A1-F6EECF244321}">
                <p14:modId xmlns:p14="http://schemas.microsoft.com/office/powerpoint/2010/main" val="3285710847"/>
              </p:ext>
            </p:extLst>
          </p:nvPr>
        </p:nvGraphicFramePr>
        <p:xfrm>
          <a:off x="150020" y="671353"/>
          <a:ext cx="8879680" cy="4059329"/>
        </p:xfrm>
        <a:graphic>
          <a:graphicData uri="http://schemas.openxmlformats.org/drawingml/2006/table">
            <a:tbl>
              <a:tblPr firstRow="1" bandRow="1">
                <a:tableStyleId>{5C22544A-7EE6-4342-B048-85BDC9FD1C3A}</a:tableStyleId>
              </a:tblPr>
              <a:tblGrid>
                <a:gridCol w="1908583">
                  <a:extLst>
                    <a:ext uri="{9D8B030D-6E8A-4147-A177-3AD203B41FA5}">
                      <a16:colId xmlns:a16="http://schemas.microsoft.com/office/drawing/2014/main" val="420818974"/>
                    </a:ext>
                  </a:extLst>
                </a:gridCol>
                <a:gridCol w="6971097">
                  <a:extLst>
                    <a:ext uri="{9D8B030D-6E8A-4147-A177-3AD203B41FA5}">
                      <a16:colId xmlns:a16="http://schemas.microsoft.com/office/drawing/2014/main" val="3435365776"/>
                    </a:ext>
                  </a:extLst>
                </a:gridCol>
              </a:tblGrid>
              <a:tr h="311940">
                <a:tc>
                  <a:txBody>
                    <a:bodyPr/>
                    <a:lstStyle/>
                    <a:p>
                      <a:r>
                        <a:rPr lang="en-US" dirty="0"/>
                        <a:t>Term</a:t>
                      </a:r>
                    </a:p>
                  </a:txBody>
                  <a:tcPr/>
                </a:tc>
                <a:tc>
                  <a:txBody>
                    <a:bodyPr/>
                    <a:lstStyle/>
                    <a:p>
                      <a:r>
                        <a:rPr lang="en-US" dirty="0"/>
                        <a:t>Definition</a:t>
                      </a:r>
                    </a:p>
                  </a:txBody>
                  <a:tcPr/>
                </a:tc>
                <a:extLst>
                  <a:ext uri="{0D108BD9-81ED-4DB2-BD59-A6C34878D82A}">
                    <a16:rowId xmlns:a16="http://schemas.microsoft.com/office/drawing/2014/main" val="289460214"/>
                  </a:ext>
                </a:extLst>
              </a:tr>
              <a:tr h="384583">
                <a:tc>
                  <a:txBody>
                    <a:bodyPr/>
                    <a:lstStyle/>
                    <a:p>
                      <a:r>
                        <a:rPr lang="en-US" sz="1200" dirty="0"/>
                        <a:t>Successor route</a:t>
                      </a:r>
                    </a:p>
                  </a:txBody>
                  <a:tcPr/>
                </a:tc>
                <a:tc>
                  <a:txBody>
                    <a:bodyPr/>
                    <a:lstStyle/>
                    <a:p>
                      <a:r>
                        <a:rPr lang="en-US" sz="1200" dirty="0"/>
                        <a:t>The route with the lowest path metric to reach a destination. The successor route for R1 to reach 10.4.4.0/24 on R4 is R1→R3→R4. </a:t>
                      </a:r>
                    </a:p>
                  </a:txBody>
                  <a:tcPr/>
                </a:tc>
                <a:extLst>
                  <a:ext uri="{0D108BD9-81ED-4DB2-BD59-A6C34878D82A}">
                    <a16:rowId xmlns:a16="http://schemas.microsoft.com/office/drawing/2014/main" val="3506325697"/>
                  </a:ext>
                </a:extLst>
              </a:tr>
              <a:tr h="311940">
                <a:tc>
                  <a:txBody>
                    <a:bodyPr/>
                    <a:lstStyle/>
                    <a:p>
                      <a:r>
                        <a:rPr lang="en-US" sz="1200" dirty="0"/>
                        <a:t>Successor</a:t>
                      </a:r>
                    </a:p>
                  </a:txBody>
                  <a:tcPr/>
                </a:tc>
                <a:tc>
                  <a:txBody>
                    <a:bodyPr/>
                    <a:lstStyle/>
                    <a:p>
                      <a:r>
                        <a:rPr lang="en-US" sz="1200" dirty="0"/>
                        <a:t>The first next-hop router for the successor route. The successor for 10.4.4.0/24 is R3. </a:t>
                      </a:r>
                    </a:p>
                  </a:txBody>
                  <a:tcPr/>
                </a:tc>
                <a:extLst>
                  <a:ext uri="{0D108BD9-81ED-4DB2-BD59-A6C34878D82A}">
                    <a16:rowId xmlns:a16="http://schemas.microsoft.com/office/drawing/2014/main" val="19935286"/>
                  </a:ext>
                </a:extLst>
              </a:tr>
              <a:tr h="692249">
                <a:tc>
                  <a:txBody>
                    <a:bodyPr/>
                    <a:lstStyle/>
                    <a:p>
                      <a:r>
                        <a:rPr lang="en-US" sz="1200" dirty="0"/>
                        <a:t>Feasible distance (FD)</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The metric value for the lowest-metric path to reach a destination. The feasible distance is calculated locally using the formula shown in the “Path Metric Calculation” section, later in this chapter. The FD calculated by R1 for the 10.4.4.0/24 network is 3328 (that is, 256 + 256 + 2816).</a:t>
                      </a:r>
                    </a:p>
                    <a:p>
                      <a:endParaRPr lang="en-US" sz="1200" dirty="0"/>
                    </a:p>
                  </a:txBody>
                  <a:tcPr/>
                </a:tc>
                <a:extLst>
                  <a:ext uri="{0D108BD9-81ED-4DB2-BD59-A6C34878D82A}">
                    <a16:rowId xmlns:a16="http://schemas.microsoft.com/office/drawing/2014/main" val="2804107465"/>
                  </a:ext>
                </a:extLst>
              </a:tr>
              <a:tr h="692249">
                <a:tc>
                  <a:txBody>
                    <a:bodyPr/>
                    <a:lstStyle/>
                    <a:p>
                      <a:r>
                        <a:rPr lang="en-US" sz="1200" dirty="0"/>
                        <a:t>Reported distance (RD)</a:t>
                      </a:r>
                    </a:p>
                    <a:p>
                      <a:endParaRPr lang="en-US" sz="120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Distance reported by a router to reach a prefix. The reported distance value is the feasible distance for the advertising router. R3 advertises the 10.4.4.0/24 prefix with an RD of 3072. R4 advertises the 10.4.4.0/24 to R1 and R2 with an RD of 2816.</a:t>
                      </a:r>
                    </a:p>
                    <a:p>
                      <a:endParaRPr lang="en-US" sz="1200" dirty="0"/>
                    </a:p>
                  </a:txBody>
                  <a:tcPr/>
                </a:tc>
                <a:extLst>
                  <a:ext uri="{0D108BD9-81ED-4DB2-BD59-A6C34878D82A}">
                    <a16:rowId xmlns:a16="http://schemas.microsoft.com/office/drawing/2014/main" val="2518529600"/>
                  </a:ext>
                </a:extLst>
              </a:tr>
              <a:tr h="538416">
                <a:tc>
                  <a:txBody>
                    <a:bodyPr/>
                    <a:lstStyle/>
                    <a:p>
                      <a:r>
                        <a:rPr lang="en-US" sz="1200" dirty="0"/>
                        <a:t>Feasibility condition</a:t>
                      </a:r>
                    </a:p>
                    <a:p>
                      <a:endParaRPr lang="en-US" sz="120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For a route to be considered a backup route, the RD received for that route must be less than the FD calculated locally. This logic guarantees a loop-free path.</a:t>
                      </a:r>
                    </a:p>
                    <a:p>
                      <a:endParaRPr lang="en-US" sz="1200" dirty="0"/>
                    </a:p>
                  </a:txBody>
                  <a:tcPr/>
                </a:tc>
                <a:extLst>
                  <a:ext uri="{0D108BD9-81ED-4DB2-BD59-A6C34878D82A}">
                    <a16:rowId xmlns:a16="http://schemas.microsoft.com/office/drawing/2014/main" val="1350972256"/>
                  </a:ext>
                </a:extLst>
              </a:tr>
              <a:tr h="692249">
                <a:tc>
                  <a:txBody>
                    <a:bodyPr/>
                    <a:lstStyle/>
                    <a:p>
                      <a:r>
                        <a:rPr lang="en-US" sz="1200" dirty="0"/>
                        <a:t>Feasible successor</a:t>
                      </a:r>
                    </a:p>
                    <a:p>
                      <a:endParaRPr lang="en-US" sz="120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 route with that satisfies the feasibility condition is maintained as a backup route. The feasibility condition ensures that the backup route is loop free. The route R1→R4 is the feasible successor because the RD of 2816 is lower than the FD of 3328 for the R1→R3→R4 path.</a:t>
                      </a:r>
                    </a:p>
                  </a:txBody>
                  <a:tcPr/>
                </a:tc>
                <a:extLst>
                  <a:ext uri="{0D108BD9-81ED-4DB2-BD59-A6C34878D82A}">
                    <a16:rowId xmlns:a16="http://schemas.microsoft.com/office/drawing/2014/main" val="2474609681"/>
                  </a:ext>
                </a:extLst>
              </a:tr>
            </a:tbl>
          </a:graphicData>
        </a:graphic>
      </p:graphicFrame>
    </p:spTree>
    <p:extLst>
      <p:ext uri="{BB962C8B-B14F-4D97-AF65-F5344CB8AC3E}">
        <p14:creationId xmlns:p14="http://schemas.microsoft.com/office/powerpoint/2010/main" val="93558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Fundamentals</a:t>
            </a:r>
            <a:br>
              <a:rPr lang="en-US" dirty="0">
                <a:solidFill>
                  <a:schemeClr val="accent4">
                    <a:lumMod val="75000"/>
                  </a:schemeClr>
                </a:solidFill>
              </a:rPr>
            </a:br>
            <a:r>
              <a:rPr lang="en-US" sz="2400" dirty="0">
                <a:solidFill>
                  <a:schemeClr val="accent4">
                    <a:lumMod val="75000"/>
                  </a:schemeClr>
                </a:solidFill>
              </a:rPr>
              <a:t>EIGRP Topology Table</a:t>
            </a:r>
          </a:p>
        </p:txBody>
      </p:sp>
      <p:sp>
        <p:nvSpPr>
          <p:cNvPr id="2" name="Rectangle 1">
            <a:extLst>
              <a:ext uri="{FF2B5EF4-FFF2-40B4-BE49-F238E27FC236}">
                <a16:creationId xmlns:a16="http://schemas.microsoft.com/office/drawing/2014/main" id="{99D01980-FE32-4655-8C80-42CC760559E3}"/>
              </a:ext>
            </a:extLst>
          </p:cNvPr>
          <p:cNvSpPr/>
          <p:nvPr/>
        </p:nvSpPr>
        <p:spPr>
          <a:xfrm>
            <a:off x="62551" y="617537"/>
            <a:ext cx="5229226" cy="3970318"/>
          </a:xfrm>
          <a:prstGeom prst="rect">
            <a:avLst/>
          </a:prstGeom>
        </p:spPr>
        <p:txBody>
          <a:bodyPr wrap="square">
            <a:spAutoFit/>
          </a:bodyPr>
          <a:lstStyle/>
          <a:p>
            <a:r>
              <a:rPr lang="en-US" sz="1400" dirty="0"/>
              <a:t>EIGRP contains a topology table, which makes it different from a true distance vector routing protocol. EIGRP’s topology table is a vital component of DUAL and contains information to identify loop-free backup routes. The topology table contains all the network prefixes advertised within an EIGRP autonomous system. </a:t>
            </a:r>
          </a:p>
          <a:p>
            <a:endParaRPr lang="en-US" sz="1400" dirty="0"/>
          </a:p>
          <a:p>
            <a:r>
              <a:rPr lang="en-US" sz="1400" dirty="0"/>
              <a:t>Each entry in the table contains the following:</a:t>
            </a:r>
          </a:p>
          <a:p>
            <a:pPr marL="285750" indent="-285750">
              <a:buFont typeface="Arial" panose="020B0604020202020204" pitchFamily="34" charset="0"/>
              <a:buChar char="•"/>
            </a:pPr>
            <a:r>
              <a:rPr lang="en-US" sz="1400" dirty="0"/>
              <a:t> Network prefix</a:t>
            </a:r>
          </a:p>
          <a:p>
            <a:pPr marL="285750" indent="-285750">
              <a:buFont typeface="Arial" panose="020B0604020202020204" pitchFamily="34" charset="0"/>
              <a:buChar char="•"/>
            </a:pPr>
            <a:r>
              <a:rPr lang="en-US" sz="1400" dirty="0"/>
              <a:t> EIGRP neighbors that have advertised that prefix</a:t>
            </a:r>
          </a:p>
          <a:p>
            <a:pPr marL="285750" indent="-285750">
              <a:buFont typeface="Arial" panose="020B0604020202020204" pitchFamily="34" charset="0"/>
              <a:buChar char="•"/>
            </a:pPr>
            <a:r>
              <a:rPr lang="en-US" sz="1400" dirty="0"/>
              <a:t> Metrics from each neighbor (reported distance and hop count)</a:t>
            </a:r>
          </a:p>
          <a:p>
            <a:pPr marL="285750" indent="-285750">
              <a:buFont typeface="Arial" panose="020B0604020202020204" pitchFamily="34" charset="0"/>
              <a:buChar char="•"/>
            </a:pPr>
            <a:r>
              <a:rPr lang="en-US" sz="1400" dirty="0"/>
              <a:t> Values used for calculating the metric (load, reliability, total delay, and minimum bandwidth)</a:t>
            </a:r>
          </a:p>
          <a:p>
            <a:endParaRPr lang="en-US" sz="1400" dirty="0"/>
          </a:p>
          <a:p>
            <a:r>
              <a:rPr lang="en-US" sz="1400" dirty="0"/>
              <a:t>The command </a:t>
            </a:r>
            <a:r>
              <a:rPr lang="en-US" sz="1400" b="1" dirty="0"/>
              <a:t>show ip eigrp topology </a:t>
            </a:r>
            <a:r>
              <a:rPr lang="en-US" sz="1400" dirty="0"/>
              <a:t>shows only the successor and feasible successor routes, as shown in Figure 2-3, the optional </a:t>
            </a:r>
            <a:r>
              <a:rPr lang="en-US" sz="1400" b="1" dirty="0"/>
              <a:t>all-links</a:t>
            </a:r>
            <a:r>
              <a:rPr lang="en-US" sz="1400" dirty="0"/>
              <a:t> keyword shows all paths received.</a:t>
            </a:r>
          </a:p>
        </p:txBody>
      </p:sp>
      <p:sp>
        <p:nvSpPr>
          <p:cNvPr id="5" name="Rectangle 4">
            <a:extLst>
              <a:ext uri="{FF2B5EF4-FFF2-40B4-BE49-F238E27FC236}">
                <a16:creationId xmlns:a16="http://schemas.microsoft.com/office/drawing/2014/main" id="{EFB1CD83-4C09-4B22-BDC8-2BE6FC0B3C7A}"/>
              </a:ext>
            </a:extLst>
          </p:cNvPr>
          <p:cNvSpPr/>
          <p:nvPr/>
        </p:nvSpPr>
        <p:spPr>
          <a:xfrm>
            <a:off x="4957763" y="4450110"/>
            <a:ext cx="4572000" cy="276999"/>
          </a:xfrm>
          <a:prstGeom prst="rect">
            <a:avLst/>
          </a:prstGeom>
        </p:spPr>
        <p:txBody>
          <a:bodyPr>
            <a:spAutoFit/>
          </a:bodyPr>
          <a:lstStyle/>
          <a:p>
            <a:r>
              <a:rPr lang="en-US" sz="1200" dirty="0"/>
              <a:t>Figure 2-3 shows the topology table for R1 from Figure 2-2. </a:t>
            </a:r>
            <a:endParaRPr lang="en-US" sz="1500" dirty="0"/>
          </a:p>
        </p:txBody>
      </p:sp>
      <p:pic>
        <p:nvPicPr>
          <p:cNvPr id="4" name="Picture 3">
            <a:extLst>
              <a:ext uri="{FF2B5EF4-FFF2-40B4-BE49-F238E27FC236}">
                <a16:creationId xmlns:a16="http://schemas.microsoft.com/office/drawing/2014/main" id="{2E3864C8-2262-443A-BC8E-1B70543EA5D0}"/>
              </a:ext>
            </a:extLst>
          </p:cNvPr>
          <p:cNvPicPr>
            <a:picLocks noChangeAspect="1"/>
          </p:cNvPicPr>
          <p:nvPr/>
        </p:nvPicPr>
        <p:blipFill>
          <a:blip r:embed="rId3"/>
          <a:stretch>
            <a:fillRect/>
          </a:stretch>
        </p:blipFill>
        <p:spPr>
          <a:xfrm>
            <a:off x="5150644" y="667655"/>
            <a:ext cx="3806066" cy="3564730"/>
          </a:xfrm>
          <a:prstGeom prst="rect">
            <a:avLst/>
          </a:prstGeom>
        </p:spPr>
      </p:pic>
    </p:spTree>
    <p:extLst>
      <p:ext uri="{BB962C8B-B14F-4D97-AF65-F5344CB8AC3E}">
        <p14:creationId xmlns:p14="http://schemas.microsoft.com/office/powerpoint/2010/main" val="178303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Fundamentals</a:t>
            </a:r>
            <a:br>
              <a:rPr lang="en-US" dirty="0">
                <a:solidFill>
                  <a:schemeClr val="accent4">
                    <a:lumMod val="75000"/>
                  </a:schemeClr>
                </a:solidFill>
              </a:rPr>
            </a:br>
            <a:r>
              <a:rPr lang="en-US" sz="2400" dirty="0">
                <a:solidFill>
                  <a:schemeClr val="accent4">
                    <a:lumMod val="75000"/>
                  </a:schemeClr>
                </a:solidFill>
              </a:rPr>
              <a:t>EIGRP Neighbors</a:t>
            </a:r>
          </a:p>
        </p:txBody>
      </p:sp>
      <p:sp>
        <p:nvSpPr>
          <p:cNvPr id="2" name="Rectangle 1">
            <a:extLst>
              <a:ext uri="{FF2B5EF4-FFF2-40B4-BE49-F238E27FC236}">
                <a16:creationId xmlns:a16="http://schemas.microsoft.com/office/drawing/2014/main" id="{99D01980-FE32-4655-8C80-42CC760559E3}"/>
              </a:ext>
            </a:extLst>
          </p:cNvPr>
          <p:cNvSpPr/>
          <p:nvPr/>
        </p:nvSpPr>
        <p:spPr>
          <a:xfrm>
            <a:off x="100012" y="851356"/>
            <a:ext cx="8245476" cy="2308324"/>
          </a:xfrm>
          <a:prstGeom prst="rect">
            <a:avLst/>
          </a:prstGeom>
        </p:spPr>
        <p:txBody>
          <a:bodyPr wrap="square">
            <a:spAutoFit/>
          </a:bodyPr>
          <a:lstStyle/>
          <a:p>
            <a:r>
              <a:rPr lang="en-US" sz="1600" dirty="0"/>
              <a:t>EIGRP does not rely on periodic advertisement of all the network prefixes in an autonomous system, which is done with routing protocols such as Routing Information Protocol (RIP), Open Shortest Path First (OSPF), and Intermediate System-to-Intermediate System (IS-IS). EIGRP neighbors exchange the entire routing table when forming an adjacency, and they advertise incremental updates only as topology changes occur within a network. </a:t>
            </a:r>
          </a:p>
          <a:p>
            <a:endParaRPr lang="en-US" sz="1600" dirty="0"/>
          </a:p>
          <a:p>
            <a:r>
              <a:rPr lang="en-US" sz="1600" dirty="0"/>
              <a:t>The neighbor adjacency table is vital for tracking neighbor status and the updates sent to each neighbor.</a:t>
            </a:r>
          </a:p>
        </p:txBody>
      </p:sp>
    </p:spTree>
    <p:extLst>
      <p:ext uri="{BB962C8B-B14F-4D97-AF65-F5344CB8AC3E}">
        <p14:creationId xmlns:p14="http://schemas.microsoft.com/office/powerpoint/2010/main" val="99393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EIGRP Fundamentals</a:t>
            </a:r>
            <a:br>
              <a:rPr lang="en-US" dirty="0">
                <a:solidFill>
                  <a:schemeClr val="accent4">
                    <a:lumMod val="75000"/>
                  </a:schemeClr>
                </a:solidFill>
              </a:rPr>
            </a:br>
            <a:r>
              <a:rPr lang="en-US" sz="2400" dirty="0">
                <a:solidFill>
                  <a:schemeClr val="accent4">
                    <a:lumMod val="75000"/>
                  </a:schemeClr>
                </a:solidFill>
              </a:rPr>
              <a:t>Inter-Router Communication</a:t>
            </a:r>
          </a:p>
        </p:txBody>
      </p:sp>
      <p:sp>
        <p:nvSpPr>
          <p:cNvPr id="2" name="Rectangle 1">
            <a:extLst>
              <a:ext uri="{FF2B5EF4-FFF2-40B4-BE49-F238E27FC236}">
                <a16:creationId xmlns:a16="http://schemas.microsoft.com/office/drawing/2014/main" id="{99D01980-FE32-4655-8C80-42CC760559E3}"/>
              </a:ext>
            </a:extLst>
          </p:cNvPr>
          <p:cNvSpPr/>
          <p:nvPr/>
        </p:nvSpPr>
        <p:spPr>
          <a:xfrm>
            <a:off x="96440" y="586790"/>
            <a:ext cx="8951119" cy="2462213"/>
          </a:xfrm>
          <a:prstGeom prst="rect">
            <a:avLst/>
          </a:prstGeom>
        </p:spPr>
        <p:txBody>
          <a:bodyPr wrap="square">
            <a:spAutoFit/>
          </a:bodyPr>
          <a:lstStyle/>
          <a:p>
            <a:pPr marL="285750" indent="-285750">
              <a:buFont typeface="Arial" panose="020B0604020202020204" pitchFamily="34" charset="0"/>
              <a:buChar char="•"/>
            </a:pPr>
            <a:r>
              <a:rPr lang="en-US" sz="1400" dirty="0"/>
              <a:t>EIGRP uses five different packet types to communicate with other routers, as shown in Table 2-3. </a:t>
            </a:r>
          </a:p>
          <a:p>
            <a:pPr marL="285750" indent="-285750">
              <a:buFont typeface="Arial" panose="020B0604020202020204" pitchFamily="34" charset="0"/>
              <a:buChar char="•"/>
            </a:pPr>
            <a:r>
              <a:rPr lang="en-US" sz="1400" dirty="0"/>
              <a:t>EIGRP uses its own IP protocol number (88) and uses multicast packets where possible; it uses unicast packets when necessary. </a:t>
            </a:r>
          </a:p>
          <a:p>
            <a:pPr marL="285750" indent="-285750">
              <a:buFont typeface="Arial" panose="020B0604020202020204" pitchFamily="34" charset="0"/>
              <a:buChar char="•"/>
            </a:pPr>
            <a:r>
              <a:rPr lang="en-US" sz="1400" dirty="0"/>
              <a:t>Communication between routers is done with multicast using the group address 224.0.0.10 or the MAC address 01:00:5e:00:00:0a when possible.</a:t>
            </a:r>
          </a:p>
          <a:p>
            <a:pPr marL="285750" indent="-285750">
              <a:buFont typeface="Arial" panose="020B0604020202020204" pitchFamily="34" charset="0"/>
              <a:buChar char="•"/>
            </a:pPr>
            <a:r>
              <a:rPr lang="en-US" sz="1400" dirty="0"/>
              <a:t>EIGRP uses multicast packets to reduce bandwidth consumed on a link (one packet to reach multiple devices). </a:t>
            </a:r>
          </a:p>
          <a:p>
            <a:pPr marL="285750" indent="-285750">
              <a:buFont typeface="Arial" panose="020B0604020202020204" pitchFamily="34" charset="0"/>
              <a:buChar char="•"/>
            </a:pPr>
            <a:r>
              <a:rPr lang="en-US" sz="1400" dirty="0"/>
              <a:t>EIGRP uses Reliable Transport Protocol (RTP) to ensure that packets are delivered in order and to ensure that routers receive specific packets. A sequence number is included in each EIGRP packet. The sequence value zero does not require a response from the receiving EIGRP router; all other values require an ACK packet that includes the original sequence number.</a:t>
            </a:r>
          </a:p>
        </p:txBody>
      </p:sp>
      <p:sp>
        <p:nvSpPr>
          <p:cNvPr id="7" name="TextBox 6">
            <a:extLst>
              <a:ext uri="{FF2B5EF4-FFF2-40B4-BE49-F238E27FC236}">
                <a16:creationId xmlns:a16="http://schemas.microsoft.com/office/drawing/2014/main" id="{750143E4-5238-4518-95C9-7A5C7C38ED4B}"/>
              </a:ext>
            </a:extLst>
          </p:cNvPr>
          <p:cNvSpPr txBox="1"/>
          <p:nvPr/>
        </p:nvSpPr>
        <p:spPr>
          <a:xfrm>
            <a:off x="5218771" y="2873178"/>
            <a:ext cx="2899317" cy="246221"/>
          </a:xfrm>
          <a:prstGeom prst="rect">
            <a:avLst/>
          </a:prstGeom>
          <a:noFill/>
        </p:spPr>
        <p:txBody>
          <a:bodyPr wrap="square" rtlCol="0">
            <a:spAutoFit/>
          </a:bodyPr>
          <a:lstStyle/>
          <a:p>
            <a:r>
              <a:rPr lang="en-US" sz="1000" b="1" dirty="0"/>
              <a:t>Table 2-3 </a:t>
            </a:r>
            <a:r>
              <a:rPr lang="en-US" sz="1000" dirty="0"/>
              <a:t>EIGRP Packet Types</a:t>
            </a:r>
          </a:p>
        </p:txBody>
      </p:sp>
      <p:graphicFrame>
        <p:nvGraphicFramePr>
          <p:cNvPr id="5" name="Table 5">
            <a:extLst>
              <a:ext uri="{FF2B5EF4-FFF2-40B4-BE49-F238E27FC236}">
                <a16:creationId xmlns:a16="http://schemas.microsoft.com/office/drawing/2014/main" id="{C09DEE8C-61AC-4297-8328-432054AD4ABC}"/>
              </a:ext>
            </a:extLst>
          </p:cNvPr>
          <p:cNvGraphicFramePr>
            <a:graphicFrameLocks noGrp="1"/>
          </p:cNvGraphicFramePr>
          <p:nvPr>
            <p:extLst>
              <p:ext uri="{D42A27DB-BD31-4B8C-83A1-F6EECF244321}">
                <p14:modId xmlns:p14="http://schemas.microsoft.com/office/powerpoint/2010/main" val="3516305578"/>
              </p:ext>
            </p:extLst>
          </p:nvPr>
        </p:nvGraphicFramePr>
        <p:xfrm>
          <a:off x="564995" y="3119399"/>
          <a:ext cx="7685838" cy="1739662"/>
        </p:xfrm>
        <a:graphic>
          <a:graphicData uri="http://schemas.openxmlformats.org/drawingml/2006/table">
            <a:tbl>
              <a:tblPr firstRow="1" bandRow="1">
                <a:tableStyleId>{5C22544A-7EE6-4342-B048-85BDC9FD1C3A}</a:tableStyleId>
              </a:tblPr>
              <a:tblGrid>
                <a:gridCol w="1018478">
                  <a:extLst>
                    <a:ext uri="{9D8B030D-6E8A-4147-A177-3AD203B41FA5}">
                      <a16:colId xmlns:a16="http://schemas.microsoft.com/office/drawing/2014/main" val="3488423222"/>
                    </a:ext>
                  </a:extLst>
                </a:gridCol>
                <a:gridCol w="1182029">
                  <a:extLst>
                    <a:ext uri="{9D8B030D-6E8A-4147-A177-3AD203B41FA5}">
                      <a16:colId xmlns:a16="http://schemas.microsoft.com/office/drawing/2014/main" val="2655236609"/>
                    </a:ext>
                  </a:extLst>
                </a:gridCol>
                <a:gridCol w="5485331">
                  <a:extLst>
                    <a:ext uri="{9D8B030D-6E8A-4147-A177-3AD203B41FA5}">
                      <a16:colId xmlns:a16="http://schemas.microsoft.com/office/drawing/2014/main" val="1344985741"/>
                    </a:ext>
                  </a:extLst>
                </a:gridCol>
              </a:tblGrid>
              <a:tr h="305951">
                <a:tc>
                  <a:txBody>
                    <a:bodyPr/>
                    <a:lstStyle/>
                    <a:p>
                      <a:r>
                        <a:rPr lang="en-US" sz="1000" dirty="0"/>
                        <a:t>Packet Type</a:t>
                      </a:r>
                    </a:p>
                  </a:txBody>
                  <a:tcPr/>
                </a:tc>
                <a:tc>
                  <a:txBody>
                    <a:bodyPr/>
                    <a:lstStyle/>
                    <a:p>
                      <a:r>
                        <a:rPr lang="en-US" sz="1000" dirty="0"/>
                        <a:t>Packet Name</a:t>
                      </a:r>
                    </a:p>
                  </a:txBody>
                  <a:tcPr/>
                </a:tc>
                <a:tc>
                  <a:txBody>
                    <a:bodyPr/>
                    <a:lstStyle/>
                    <a:p>
                      <a:r>
                        <a:rPr lang="en-US" sz="1000" dirty="0"/>
                        <a:t>Function</a:t>
                      </a:r>
                    </a:p>
                  </a:txBody>
                  <a:tcPr/>
                </a:tc>
                <a:extLst>
                  <a:ext uri="{0D108BD9-81ED-4DB2-BD59-A6C34878D82A}">
                    <a16:rowId xmlns:a16="http://schemas.microsoft.com/office/drawing/2014/main" val="3774441992"/>
                  </a:ext>
                </a:extLst>
              </a:tr>
              <a:tr h="211984">
                <a:tc>
                  <a:txBody>
                    <a:bodyPr/>
                    <a:lstStyle/>
                    <a:p>
                      <a:r>
                        <a:rPr lang="en-US" sz="1000" dirty="0"/>
                        <a:t>1</a:t>
                      </a:r>
                    </a:p>
                  </a:txBody>
                  <a:tcPr/>
                </a:tc>
                <a:tc>
                  <a:txBody>
                    <a:bodyPr/>
                    <a:lstStyle/>
                    <a:p>
                      <a:r>
                        <a:rPr lang="en-US" sz="1000" dirty="0"/>
                        <a:t>Hello</a:t>
                      </a:r>
                    </a:p>
                  </a:txBody>
                  <a:tcPr/>
                </a:tc>
                <a:tc>
                  <a:txBody>
                    <a:bodyPr/>
                    <a:lstStyle/>
                    <a:p>
                      <a:r>
                        <a:rPr lang="en-US" sz="1000" dirty="0"/>
                        <a:t>Used for discovery of EIGRP neighbors and for detecting when a neighbor is no longer available </a:t>
                      </a:r>
                    </a:p>
                  </a:txBody>
                  <a:tcPr/>
                </a:tc>
                <a:extLst>
                  <a:ext uri="{0D108BD9-81ED-4DB2-BD59-A6C34878D82A}">
                    <a16:rowId xmlns:a16="http://schemas.microsoft.com/office/drawing/2014/main" val="698315395"/>
                  </a:ext>
                </a:extLst>
              </a:tr>
              <a:tr h="200365">
                <a:tc>
                  <a:txBody>
                    <a:bodyPr/>
                    <a:lstStyle/>
                    <a:p>
                      <a:r>
                        <a:rPr lang="en-US" sz="1000" dirty="0"/>
                        <a:t>2</a:t>
                      </a:r>
                    </a:p>
                  </a:txBody>
                  <a:tcPr/>
                </a:tc>
                <a:tc>
                  <a:txBody>
                    <a:bodyPr/>
                    <a:lstStyle/>
                    <a:p>
                      <a:r>
                        <a:rPr lang="en-US" sz="1000" dirty="0"/>
                        <a:t>Request</a:t>
                      </a:r>
                    </a:p>
                  </a:txBody>
                  <a:tcPr/>
                </a:tc>
                <a:tc>
                  <a:txBody>
                    <a:bodyPr/>
                    <a:lstStyle/>
                    <a:p>
                      <a:r>
                        <a:rPr lang="en-US" sz="1000" dirty="0"/>
                        <a:t>Used to get specific information from one or more neighbors</a:t>
                      </a:r>
                    </a:p>
                  </a:txBody>
                  <a:tcPr/>
                </a:tc>
                <a:extLst>
                  <a:ext uri="{0D108BD9-81ED-4DB2-BD59-A6C34878D82A}">
                    <a16:rowId xmlns:a16="http://schemas.microsoft.com/office/drawing/2014/main" val="3958817270"/>
                  </a:ext>
                </a:extLst>
              </a:tr>
              <a:tr h="200365">
                <a:tc>
                  <a:txBody>
                    <a:bodyPr/>
                    <a:lstStyle/>
                    <a:p>
                      <a:r>
                        <a:rPr lang="en-US" sz="1000" dirty="0"/>
                        <a:t>3</a:t>
                      </a:r>
                    </a:p>
                  </a:txBody>
                  <a:tcPr/>
                </a:tc>
                <a:tc>
                  <a:txBody>
                    <a:bodyPr/>
                    <a:lstStyle/>
                    <a:p>
                      <a:r>
                        <a:rPr lang="en-US" sz="1000" dirty="0"/>
                        <a:t>Update</a:t>
                      </a:r>
                    </a:p>
                  </a:txBody>
                  <a:tcPr/>
                </a:tc>
                <a:tc>
                  <a:txBody>
                    <a:bodyPr/>
                    <a:lstStyle/>
                    <a:p>
                      <a:r>
                        <a:rPr lang="en-US" sz="1000" dirty="0"/>
                        <a:t>Used to transmit routing and reachability information with other EIGRP neighbors</a:t>
                      </a:r>
                    </a:p>
                  </a:txBody>
                  <a:tcPr/>
                </a:tc>
                <a:extLst>
                  <a:ext uri="{0D108BD9-81ED-4DB2-BD59-A6C34878D82A}">
                    <a16:rowId xmlns:a16="http://schemas.microsoft.com/office/drawing/2014/main" val="823827035"/>
                  </a:ext>
                </a:extLst>
              </a:tr>
              <a:tr h="213355">
                <a:tc>
                  <a:txBody>
                    <a:bodyPr/>
                    <a:lstStyle/>
                    <a:p>
                      <a:r>
                        <a:rPr lang="en-US" sz="1000" dirty="0"/>
                        <a:t>4</a:t>
                      </a:r>
                    </a:p>
                  </a:txBody>
                  <a:tcPr/>
                </a:tc>
                <a:tc>
                  <a:txBody>
                    <a:bodyPr/>
                    <a:lstStyle/>
                    <a:p>
                      <a:r>
                        <a:rPr lang="en-US" sz="1000" dirty="0"/>
                        <a:t>Query</a:t>
                      </a:r>
                    </a:p>
                  </a:txBody>
                  <a:tcPr/>
                </a:tc>
                <a:tc>
                  <a:txBody>
                    <a:bodyPr/>
                    <a:lstStyle/>
                    <a:p>
                      <a:r>
                        <a:rPr lang="en-US" sz="1000" dirty="0"/>
                        <a:t>Sent out to search for another path during convergence</a:t>
                      </a:r>
                    </a:p>
                  </a:txBody>
                  <a:tcPr/>
                </a:tc>
                <a:extLst>
                  <a:ext uri="{0D108BD9-81ED-4DB2-BD59-A6C34878D82A}">
                    <a16:rowId xmlns:a16="http://schemas.microsoft.com/office/drawing/2014/main" val="2423927881"/>
                  </a:ext>
                </a:extLst>
              </a:tr>
              <a:tr h="305951">
                <a:tc>
                  <a:txBody>
                    <a:bodyPr/>
                    <a:lstStyle/>
                    <a:p>
                      <a:r>
                        <a:rPr lang="en-US" sz="1000" dirty="0"/>
                        <a:t>5</a:t>
                      </a:r>
                    </a:p>
                  </a:txBody>
                  <a:tcPr/>
                </a:tc>
                <a:tc>
                  <a:txBody>
                    <a:bodyPr/>
                    <a:lstStyle/>
                    <a:p>
                      <a:r>
                        <a:rPr lang="en-US" sz="1000" dirty="0"/>
                        <a:t>Reply</a:t>
                      </a:r>
                    </a:p>
                  </a:txBody>
                  <a:tcPr/>
                </a:tc>
                <a:tc>
                  <a:txBody>
                    <a:bodyPr/>
                    <a:lstStyle/>
                    <a:p>
                      <a:r>
                        <a:rPr lang="en-US" sz="1000" dirty="0"/>
                        <a:t>Sent in response to a query packet</a:t>
                      </a:r>
                    </a:p>
                  </a:txBody>
                  <a:tcPr/>
                </a:tc>
                <a:extLst>
                  <a:ext uri="{0D108BD9-81ED-4DB2-BD59-A6C34878D82A}">
                    <a16:rowId xmlns:a16="http://schemas.microsoft.com/office/drawing/2014/main" val="1005011388"/>
                  </a:ext>
                </a:extLst>
              </a:tr>
            </a:tbl>
          </a:graphicData>
        </a:graphic>
      </p:graphicFrame>
    </p:spTree>
    <p:extLst>
      <p:ext uri="{BB962C8B-B14F-4D97-AF65-F5344CB8AC3E}">
        <p14:creationId xmlns:p14="http://schemas.microsoft.com/office/powerpoint/2010/main" val="30086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39211</TotalTime>
  <Words>4860</Words>
  <Application>Microsoft Office PowerPoint</Application>
  <PresentationFormat>Presentación en pantalla (16:9)</PresentationFormat>
  <Paragraphs>417</Paragraphs>
  <Slides>45</Slides>
  <Notes>45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45</vt:i4>
      </vt:variant>
    </vt:vector>
  </HeadingPairs>
  <TitlesOfParts>
    <vt:vector size="49" baseType="lpstr">
      <vt:lpstr>Arial</vt:lpstr>
      <vt:lpstr>Calibri</vt:lpstr>
      <vt:lpstr>CiscoSans ExtraLight</vt:lpstr>
      <vt:lpstr>Default Theme</vt:lpstr>
      <vt:lpstr>Chapter 2: EIGRP</vt:lpstr>
      <vt:lpstr>Chapter 2 Content</vt:lpstr>
      <vt:lpstr>EIGRP Fundamentals</vt:lpstr>
      <vt:lpstr>EIGRP Fundamentals Autonomous Systems</vt:lpstr>
      <vt:lpstr>EIGRP Fundamentals EIGRP Terminology </vt:lpstr>
      <vt:lpstr>EIGRP Fundamentals EIGRP Terminology (Cont.) </vt:lpstr>
      <vt:lpstr>EIGRP Fundamentals EIGRP Topology Table</vt:lpstr>
      <vt:lpstr>EIGRP Fundamentals EIGRP Neighbors</vt:lpstr>
      <vt:lpstr>EIGRP Fundamentals Inter-Router Communication</vt:lpstr>
      <vt:lpstr>EIGRP Fundamentals Forming EIGRP Neighbors</vt:lpstr>
      <vt:lpstr>EIGRP Configuration Modes</vt:lpstr>
      <vt:lpstr>EIGRP Configuration Mode Classic Configuration Mode</vt:lpstr>
      <vt:lpstr>EIGRP Configuration Mode EIGRP Named Mode</vt:lpstr>
      <vt:lpstr>EIGRP Configuration Mode EIGRP Named Mode (Cont.)</vt:lpstr>
      <vt:lpstr>EIGRP Configuration Mode EIGRP Network Statement </vt:lpstr>
      <vt:lpstr>EIGRP Configuration Mode Sample Topology and Configuration</vt:lpstr>
      <vt:lpstr>EIGRP Configuration Mode Confirming Interfaces</vt:lpstr>
      <vt:lpstr>EIGRP Configuration Mode Confirming Interfaces (Cont.)</vt:lpstr>
      <vt:lpstr>EIGRP Configuration Mode Verifying EIGRP Neighbor Adjacencies</vt:lpstr>
      <vt:lpstr>EIGRP Configuration Mode Displaying Installed EIGRP Routes</vt:lpstr>
      <vt:lpstr>EIGRP Configuration Mode Router ID</vt:lpstr>
      <vt:lpstr>EIGRP Configuration Mode Passive Interfaces</vt:lpstr>
      <vt:lpstr>EIGRP Configuration Mode Passive Routes (Cont.)</vt:lpstr>
      <vt:lpstr>EIGRP Configuration Mode Authentication</vt:lpstr>
      <vt:lpstr>EIGRP Configuration Mode Enabling Authentication on the Interface</vt:lpstr>
      <vt:lpstr>EIGRP Configuration Mode Verification of Keychain Settings</vt:lpstr>
      <vt:lpstr>Path Metric Calculations</vt:lpstr>
      <vt:lpstr>Path Metric Calculation EIRG Classic Metric Formula</vt:lpstr>
      <vt:lpstr>Path Metric Calculation EIRG Classic Metric Formula (Cont.)</vt:lpstr>
      <vt:lpstr>Path Metric Calculation EIGRP Attribute Propagation</vt:lpstr>
      <vt:lpstr>Path Metric Calculation Default EIGRP Interface Metrics for Classic Metrics</vt:lpstr>
      <vt:lpstr>Path Metric Calculation Wide Metrics</vt:lpstr>
      <vt:lpstr>Path Metric Calculation Wide Metrics (Cont.)</vt:lpstr>
      <vt:lpstr>Path Metric Calculation Metric Backward Compatibility</vt:lpstr>
      <vt:lpstr>Path Metric Calculation Interface Delay Settings</vt:lpstr>
      <vt:lpstr>Path Metric Calculation Custom K Values</vt:lpstr>
      <vt:lpstr>Path Metric Calculation Load Balancing</vt:lpstr>
      <vt:lpstr>Path Metric Calculation Load Balancing (Cont.)</vt:lpstr>
      <vt:lpstr>Prepare for the Exam</vt:lpstr>
      <vt:lpstr>Prepare for the Exam Key Topics for Chapter 2</vt:lpstr>
      <vt:lpstr>Prepare for the Exam Key Terms for Chapter 2</vt:lpstr>
      <vt:lpstr>Prepare for the Exam Command Reference for Chapter 2</vt:lpstr>
      <vt:lpstr>Prepare for the Exam Command Reference for Chapter 2 (Cont.)</vt:lpstr>
      <vt:lpstr>Prepare for the Exam Command Reference for Chapter 2 (Cont.)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Usuario</cp:lastModifiedBy>
  <cp:revision>603</cp:revision>
  <dcterms:created xsi:type="dcterms:W3CDTF">2019-10-18T06:21:22Z</dcterms:created>
  <dcterms:modified xsi:type="dcterms:W3CDTF">2024-06-07T22:54:51Z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