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8.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1207" r:id="rId3"/>
    <p:sldId id="1206" r:id="rId4"/>
    <p:sldId id="1336" r:id="rId5"/>
    <p:sldId id="1337" r:id="rId6"/>
    <p:sldId id="1339" r:id="rId7"/>
    <p:sldId id="1340" r:id="rId8"/>
    <p:sldId id="1341" r:id="rId9"/>
    <p:sldId id="1342" r:id="rId10"/>
    <p:sldId id="1343" r:id="rId11"/>
    <p:sldId id="1344" r:id="rId12"/>
    <p:sldId id="1345" r:id="rId13"/>
    <p:sldId id="1346" r:id="rId14"/>
    <p:sldId id="1347" r:id="rId15"/>
    <p:sldId id="1348" r:id="rId16"/>
    <p:sldId id="1349" r:id="rId17"/>
    <p:sldId id="1332" r:id="rId18"/>
    <p:sldId id="1350" r:id="rId19"/>
    <p:sldId id="1351" r:id="rId20"/>
    <p:sldId id="1352" r:id="rId21"/>
    <p:sldId id="1353" r:id="rId22"/>
    <p:sldId id="1354" r:id="rId23"/>
    <p:sldId id="1355" r:id="rId24"/>
    <p:sldId id="1356" r:id="rId25"/>
    <p:sldId id="1357" r:id="rId26"/>
    <p:sldId id="1358" r:id="rId27"/>
    <p:sldId id="1359" r:id="rId28"/>
    <p:sldId id="1360" r:id="rId29"/>
    <p:sldId id="1361" r:id="rId30"/>
    <p:sldId id="1333" r:id="rId31"/>
    <p:sldId id="1363" r:id="rId32"/>
    <p:sldId id="1362" r:id="rId33"/>
    <p:sldId id="1364" r:id="rId34"/>
    <p:sldId id="1365" r:id="rId35"/>
    <p:sldId id="1366" r:id="rId36"/>
    <p:sldId id="1367" r:id="rId37"/>
    <p:sldId id="1368" r:id="rId38"/>
    <p:sldId id="1369" r:id="rId39"/>
    <p:sldId id="1370" r:id="rId40"/>
    <p:sldId id="1371" r:id="rId41"/>
    <p:sldId id="1335" r:id="rId42"/>
    <p:sldId id="1372" r:id="rId43"/>
    <p:sldId id="1373" r:id="rId44"/>
    <p:sldId id="1378" r:id="rId45"/>
    <p:sldId id="1379" r:id="rId46"/>
    <p:sldId id="1254" r:id="rId47"/>
    <p:sldId id="1250" r:id="rId48"/>
    <p:sldId id="1251" r:id="rId49"/>
    <p:sldId id="1252" r:id="rId50"/>
    <p:sldId id="1377" r:id="rId51"/>
    <p:sldId id="1334" r:id="rId52"/>
    <p:sldId id="1253"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Jane Gibbons -X (jagibbon - UNICON INC at Cisco)" initials="JG-(-UIaC" lastIdx="3" clrIdx="7">
    <p:extLst>
      <p:ext uri="{19B8F6BF-5375-455C-9EA6-DF929625EA0E}">
        <p15:presenceInfo xmlns:p15="http://schemas.microsoft.com/office/powerpoint/2012/main" userId="S::jagibbon@cisco.com::6c22a3d5-1ec6-41bb-bccc-597d33cd3bb7" providerId="AD"/>
      </p:ext>
    </p:extLst>
  </p:cmAuthor>
  <p:cmAuthor id="1" name="Jane Gibbons -X (jagibbon - DEL ORO CONSULTING INC at Cisco)" initials="JG-(-DOCIaC" lastIdx="28" clrIdx="1"/>
  <p:cmAuthor id="8" name="Information Technology Education" initials="ITE" lastIdx="2" clrIdx="8">
    <p:extLst>
      <p:ext uri="{19B8F6BF-5375-455C-9EA6-DF929625EA0E}">
        <p15:presenceInfo xmlns:p15="http://schemas.microsoft.com/office/powerpoint/2012/main" userId="Information Technology Education" providerId="None"/>
      </p:ext>
    </p:extLst>
  </p:cmAuthor>
  <p:cmAuthor id="2" name="Bob Vachon" initials="BV" lastIdx="24" clrIdx="2"/>
  <p:cmAuthor id="3" name="Sue Livingston -X (suliving - UNICON INC at Cisco)" initials="SL-(-UIaC" lastIdx="16" clrIdx="3"/>
  <p:cmAuthor id="4" name="jagibbon" initials="jmg" lastIdx="8" clrIdx="4"/>
  <p:cmAuthor id="5" name="Stephanie Harvey" initials="SH" lastIdx="2" clrIdx="5">
    <p:extLst>
      <p:ext uri="{19B8F6BF-5375-455C-9EA6-DF929625EA0E}">
        <p15:presenceInfo xmlns:p15="http://schemas.microsoft.com/office/powerpoint/2012/main" userId="Stephanie Harvey" providerId="None"/>
      </p:ext>
    </p:extLst>
  </p:cmAuthor>
  <p:cmAuthor id="6" name="Stiles, Steve" initials="SS" lastIdx="7" clrIdx="6">
    <p:extLst>
      <p:ext uri="{19B8F6BF-5375-455C-9EA6-DF929625EA0E}">
        <p15:presenceInfo xmlns:p15="http://schemas.microsoft.com/office/powerpoint/2012/main" userId="S-1-5-21-2000478354-179605362-1606980848-19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DE8C3"/>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036" autoAdjust="0"/>
    <p:restoredTop sz="86657" autoAdjust="0"/>
  </p:normalViewPr>
  <p:slideViewPr>
    <p:cSldViewPr snapToGrid="0" showGuides="1">
      <p:cViewPr varScale="1">
        <p:scale>
          <a:sx n="84" d="100"/>
          <a:sy n="84" d="100"/>
        </p:scale>
        <p:origin x="76" y="1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67864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731937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855086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2921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13891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2753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971673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8205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79592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90126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52975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41159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078324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96558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60022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63417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639719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168644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815368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6873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780514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727238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95709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55041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53148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00961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966904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017303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922196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7725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357398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90850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37370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2344596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0827762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828729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8522579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4668970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507444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94177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796514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7752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22931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71330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4: Troubleshooting EIGRP for IPv4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688641" cy="902174"/>
          </a:xfrm>
        </p:spPr>
        <p:txBody>
          <a:bodyPr/>
          <a:lstStyle/>
          <a:p>
            <a:r>
              <a:rPr lang="en-US" dirty="0">
                <a:solidFill>
                  <a:schemeClr val="accent5">
                    <a:lumMod val="40000"/>
                    <a:lumOff val="60000"/>
                  </a:schemeClr>
                </a:solidFill>
              </a:rPr>
              <a:t>CCNP Enterprise: Advanced Routing</a:t>
            </a:r>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Mismatched K Values</a:t>
            </a:r>
          </a:p>
        </p:txBody>
      </p:sp>
      <p:sp>
        <p:nvSpPr>
          <p:cNvPr id="2" name="TextBox 1"/>
          <p:cNvSpPr txBox="1"/>
          <p:nvPr/>
        </p:nvSpPr>
        <p:spPr>
          <a:xfrm>
            <a:off x="189914" y="675250"/>
            <a:ext cx="4557932" cy="3647152"/>
          </a:xfrm>
          <a:prstGeom prst="rect">
            <a:avLst/>
          </a:prstGeom>
          <a:noFill/>
        </p:spPr>
        <p:txBody>
          <a:bodyPr wrap="square" rtlCol="0">
            <a:spAutoFit/>
          </a:bodyPr>
          <a:lstStyle/>
          <a:p>
            <a:r>
              <a:rPr lang="en-US" sz="1500" dirty="0">
                <a:solidFill>
                  <a:srgbClr val="000000"/>
                </a:solidFill>
              </a:rPr>
              <a:t>The K values that are used for metric calculation must match between neighbors in order for an adjacency to form. Usually there is no need to change the K values.  If they are changed, you must verify that they are the same on every router in the autonomous system.  You can verify whether K values match by using </a:t>
            </a:r>
            <a:r>
              <a:rPr lang="en-US" sz="1500" b="1" dirty="0">
                <a:solidFill>
                  <a:srgbClr val="000000"/>
                </a:solidFill>
              </a:rPr>
              <a:t>show ip protocols</a:t>
            </a:r>
            <a:r>
              <a:rPr lang="en-US" sz="1500" dirty="0">
                <a:solidFill>
                  <a:srgbClr val="000000"/>
                </a:solidFill>
              </a:rPr>
              <a:t>, as shown in Example 4-7. The default K values are highlighted. </a:t>
            </a:r>
          </a:p>
          <a:p>
            <a:endParaRPr lang="en-US" sz="1500" dirty="0">
              <a:solidFill>
                <a:srgbClr val="000000"/>
              </a:solidFill>
            </a:endParaRPr>
          </a:p>
          <a:p>
            <a:r>
              <a:rPr lang="en-US" sz="1500" dirty="0">
                <a:solidFill>
                  <a:srgbClr val="000000"/>
                </a:solidFill>
              </a:rPr>
              <a:t>Mismatched K values generate a syslog message with severity level 5, if logging is enabled.</a:t>
            </a:r>
          </a:p>
          <a:p>
            <a:endParaRPr lang="en-US" sz="1500" dirty="0">
              <a:solidFill>
                <a:srgbClr val="000000"/>
              </a:solidFill>
            </a:endParaRPr>
          </a:p>
          <a:p>
            <a:r>
              <a:rPr lang="en-US" sz="1200" dirty="0">
                <a:solidFill>
                  <a:srgbClr val="000000"/>
                </a:solidFill>
                <a:latin typeface="Courier New" panose="02070309020205020404" pitchFamily="49" charset="0"/>
                <a:cs typeface="Courier New" panose="02070309020205020404" pitchFamily="49" charset="0"/>
              </a:rPr>
              <a:t>%DUAL-5-NBRCHANGE: EIGRP-IPv4 100:Neighbor 10.1.12.2</a:t>
            </a:r>
          </a:p>
          <a:p>
            <a:r>
              <a:rPr lang="en-US" sz="1200" dirty="0">
                <a:solidFill>
                  <a:srgbClr val="000000"/>
                </a:solidFill>
                <a:latin typeface="Courier New" panose="02070309020205020404" pitchFamily="49" charset="0"/>
                <a:cs typeface="Courier New" panose="02070309020205020404" pitchFamily="49" charset="0"/>
              </a:rPr>
              <a:t>(GigabitEthernet1/0) is down: K-value mismatch</a:t>
            </a:r>
          </a:p>
        </p:txBody>
      </p:sp>
      <p:pic>
        <p:nvPicPr>
          <p:cNvPr id="4" name="Picture 3"/>
          <p:cNvPicPr>
            <a:picLocks noChangeAspect="1"/>
          </p:cNvPicPr>
          <p:nvPr/>
        </p:nvPicPr>
        <p:blipFill>
          <a:blip r:embed="rId3"/>
          <a:stretch>
            <a:fillRect/>
          </a:stretch>
        </p:blipFill>
        <p:spPr>
          <a:xfrm>
            <a:off x="4747846" y="590843"/>
            <a:ext cx="4324514" cy="4206680"/>
          </a:xfrm>
          <a:prstGeom prst="rect">
            <a:avLst/>
          </a:prstGeom>
        </p:spPr>
      </p:pic>
    </p:spTree>
    <p:extLst>
      <p:ext uri="{BB962C8B-B14F-4D97-AF65-F5344CB8AC3E}">
        <p14:creationId xmlns:p14="http://schemas.microsoft.com/office/powerpoint/2010/main" val="335024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Passive Interface</a:t>
            </a:r>
          </a:p>
        </p:txBody>
      </p:sp>
      <p:sp>
        <p:nvSpPr>
          <p:cNvPr id="2" name="TextBox 1"/>
          <p:cNvSpPr txBox="1"/>
          <p:nvPr/>
        </p:nvSpPr>
        <p:spPr>
          <a:xfrm>
            <a:off x="189914" y="675250"/>
            <a:ext cx="4557932" cy="3631763"/>
          </a:xfrm>
          <a:prstGeom prst="rect">
            <a:avLst/>
          </a:prstGeom>
          <a:noFill/>
        </p:spPr>
        <p:txBody>
          <a:bodyPr wrap="square" rtlCol="0">
            <a:spAutoFit/>
          </a:bodyPr>
          <a:lstStyle/>
          <a:p>
            <a:r>
              <a:rPr lang="en-US" sz="1500" dirty="0">
                <a:solidFill>
                  <a:srgbClr val="000000"/>
                </a:solidFill>
              </a:rPr>
              <a:t>The passive interface feature is a must have for all organizations. It does two things:</a:t>
            </a:r>
          </a:p>
          <a:p>
            <a:pPr marL="285750" indent="-285750">
              <a:buFont typeface="Arial" panose="020B0604020202020204" pitchFamily="34" charset="0"/>
              <a:buChar char="•"/>
            </a:pPr>
            <a:r>
              <a:rPr lang="en-US" sz="1500" dirty="0">
                <a:solidFill>
                  <a:srgbClr val="000000"/>
                </a:solidFill>
              </a:rPr>
              <a:t>Reduces the EIGRP-related traffic on a network</a:t>
            </a:r>
          </a:p>
          <a:p>
            <a:pPr marL="285750" indent="-285750">
              <a:buFont typeface="Arial" panose="020B0604020202020204" pitchFamily="34" charset="0"/>
              <a:buChar char="•"/>
            </a:pPr>
            <a:r>
              <a:rPr lang="en-US" sz="1500" dirty="0">
                <a:solidFill>
                  <a:srgbClr val="000000"/>
                </a:solidFill>
              </a:rPr>
              <a:t>Improves EIGRP security</a:t>
            </a:r>
          </a:p>
          <a:p>
            <a:pPr marL="285750" indent="-285750">
              <a:buFont typeface="Arial" panose="020B0604020202020204" pitchFamily="34" charset="0"/>
              <a:buChar char="•"/>
            </a:pPr>
            <a:endParaRPr lang="en-US" sz="1500" dirty="0">
              <a:solidFill>
                <a:srgbClr val="000000"/>
              </a:solidFill>
            </a:endParaRPr>
          </a:p>
          <a:p>
            <a:r>
              <a:rPr lang="en-US" sz="1500" dirty="0">
                <a:solidFill>
                  <a:srgbClr val="000000"/>
                </a:solidFill>
              </a:rPr>
              <a:t>The passive interface feature turns off the sending and receiving of EIGRP packets on an interface while still allowing the interface’s network ID to be injected into the EIGRP process and advertised to other EIGRP neighbors. If you </a:t>
            </a:r>
            <a:r>
              <a:rPr lang="en-US" sz="1600" dirty="0">
                <a:solidFill>
                  <a:srgbClr val="000000"/>
                </a:solidFill>
                <a:latin typeface="CiscoSerif-Regular"/>
              </a:rPr>
              <a:t>configure the wrong interface as passive, a legitimate EIGRP neighbor relationship will not be formed. As shown in the </a:t>
            </a:r>
            <a:r>
              <a:rPr lang="en-US" sz="1600" b="1" dirty="0">
                <a:solidFill>
                  <a:srgbClr val="000000"/>
                </a:solidFill>
                <a:latin typeface="CiscoSerif-Bold"/>
              </a:rPr>
              <a:t>show ip protocols </a:t>
            </a:r>
            <a:r>
              <a:rPr lang="en-US" sz="1600" dirty="0">
                <a:solidFill>
                  <a:srgbClr val="000000"/>
                </a:solidFill>
                <a:latin typeface="CiscoSerif-Regular"/>
              </a:rPr>
              <a:t>output in Example 4-8, Gigabit Ethernet 0/0 is a passive interface.</a:t>
            </a:r>
            <a:endParaRPr lang="en-US" sz="1500" dirty="0">
              <a:solidFill>
                <a:srgbClr val="000000"/>
              </a:solidFill>
            </a:endParaRPr>
          </a:p>
          <a:p>
            <a:endParaRPr lang="en-US" sz="1500" dirty="0">
              <a:solidFill>
                <a:srgbClr val="000000"/>
              </a:solidFill>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stretch>
            <a:fillRect/>
          </a:stretch>
        </p:blipFill>
        <p:spPr>
          <a:xfrm>
            <a:off x="4997540" y="626012"/>
            <a:ext cx="4050550" cy="4110843"/>
          </a:xfrm>
          <a:prstGeom prst="rect">
            <a:avLst/>
          </a:prstGeom>
        </p:spPr>
      </p:pic>
    </p:spTree>
    <p:extLst>
      <p:ext uri="{BB962C8B-B14F-4D97-AF65-F5344CB8AC3E}">
        <p14:creationId xmlns:p14="http://schemas.microsoft.com/office/powerpoint/2010/main" val="389241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Different Subnets</a:t>
            </a:r>
          </a:p>
        </p:txBody>
      </p:sp>
      <p:sp>
        <p:nvSpPr>
          <p:cNvPr id="2" name="TextBox 1"/>
          <p:cNvSpPr txBox="1"/>
          <p:nvPr/>
        </p:nvSpPr>
        <p:spPr>
          <a:xfrm>
            <a:off x="189914" y="675250"/>
            <a:ext cx="4761914" cy="2862322"/>
          </a:xfrm>
          <a:prstGeom prst="rect">
            <a:avLst/>
          </a:prstGeom>
          <a:noFill/>
        </p:spPr>
        <p:txBody>
          <a:bodyPr wrap="square" rtlCol="0">
            <a:spAutoFit/>
          </a:bodyPr>
          <a:lstStyle/>
          <a:p>
            <a:r>
              <a:rPr lang="en-US" sz="1500" dirty="0">
                <a:solidFill>
                  <a:srgbClr val="000000"/>
                </a:solidFill>
              </a:rPr>
              <a:t>To form an EIGRP neighbor adjacency, the router interfaces must be on the same subnet. The simplest way to verify the subnets is to look at the interface configuration in the running configuration with the </a:t>
            </a:r>
            <a:r>
              <a:rPr lang="en-US" sz="1500" b="1" dirty="0">
                <a:solidFill>
                  <a:srgbClr val="000000"/>
                </a:solidFill>
              </a:rPr>
              <a:t>show run interface </a:t>
            </a:r>
            <a:r>
              <a:rPr lang="en-US" sz="1500" i="1" dirty="0">
                <a:solidFill>
                  <a:srgbClr val="000000"/>
                </a:solidFill>
              </a:rPr>
              <a:t>interface_type interface_number </a:t>
            </a:r>
            <a:r>
              <a:rPr lang="en-US" sz="1500" dirty="0">
                <a:solidFill>
                  <a:srgbClr val="000000"/>
                </a:solidFill>
              </a:rPr>
              <a:t>command. You can also use the </a:t>
            </a:r>
            <a:r>
              <a:rPr lang="en-US" sz="1500" b="1" dirty="0">
                <a:solidFill>
                  <a:srgbClr val="000000"/>
                </a:solidFill>
              </a:rPr>
              <a:t>show ip interface i</a:t>
            </a:r>
            <a:r>
              <a:rPr lang="en-US" sz="1500" i="1" dirty="0">
                <a:solidFill>
                  <a:srgbClr val="000000"/>
                </a:solidFill>
              </a:rPr>
              <a:t>nterface_type interface_number </a:t>
            </a:r>
            <a:r>
              <a:rPr lang="en-US" sz="1500" dirty="0">
                <a:solidFill>
                  <a:srgbClr val="000000"/>
                </a:solidFill>
              </a:rPr>
              <a:t>command or the </a:t>
            </a:r>
            <a:r>
              <a:rPr lang="en-US" sz="1500" b="1" dirty="0">
                <a:solidFill>
                  <a:srgbClr val="000000"/>
                </a:solidFill>
              </a:rPr>
              <a:t>show interface </a:t>
            </a:r>
            <a:r>
              <a:rPr lang="en-US" sz="1500" i="1" dirty="0">
                <a:solidFill>
                  <a:srgbClr val="000000"/>
                </a:solidFill>
              </a:rPr>
              <a:t>interface_type interface_number </a:t>
            </a:r>
            <a:r>
              <a:rPr lang="en-US" sz="1500" dirty="0">
                <a:solidFill>
                  <a:srgbClr val="000000"/>
                </a:solidFill>
              </a:rPr>
              <a:t>command. Example 4-9 shows the configuration of Gig1/0 on R1 and Gig0/0 on R2.  Both IP addresses are in the same subnet.</a:t>
            </a:r>
          </a:p>
          <a:p>
            <a:endParaRPr lang="en-US" sz="1500" dirty="0">
              <a:solidFill>
                <a:srgbClr val="000000"/>
              </a:solidFill>
            </a:endParaRPr>
          </a:p>
        </p:txBody>
      </p:sp>
      <p:pic>
        <p:nvPicPr>
          <p:cNvPr id="4" name="Picture 3"/>
          <p:cNvPicPr>
            <a:picLocks noChangeAspect="1"/>
          </p:cNvPicPr>
          <p:nvPr/>
        </p:nvPicPr>
        <p:blipFill>
          <a:blip r:embed="rId3"/>
          <a:stretch>
            <a:fillRect/>
          </a:stretch>
        </p:blipFill>
        <p:spPr>
          <a:xfrm>
            <a:off x="4822375" y="563609"/>
            <a:ext cx="4240064" cy="2809543"/>
          </a:xfrm>
          <a:prstGeom prst="rect">
            <a:avLst/>
          </a:prstGeom>
        </p:spPr>
      </p:pic>
      <p:sp>
        <p:nvSpPr>
          <p:cNvPr id="6" name="TextBox 5"/>
          <p:cNvSpPr txBox="1"/>
          <p:nvPr/>
        </p:nvSpPr>
        <p:spPr>
          <a:xfrm>
            <a:off x="182880" y="3373152"/>
            <a:ext cx="8750105" cy="1231106"/>
          </a:xfrm>
          <a:prstGeom prst="rect">
            <a:avLst/>
          </a:prstGeom>
          <a:noFill/>
        </p:spPr>
        <p:txBody>
          <a:bodyPr wrap="square" rtlCol="0">
            <a:spAutoFit/>
          </a:bodyPr>
          <a:lstStyle/>
          <a:p>
            <a:r>
              <a:rPr lang="en-US" sz="1500" dirty="0">
                <a:solidFill>
                  <a:srgbClr val="000000"/>
                </a:solidFill>
                <a:cs typeface="Courier New" panose="02070309020205020404" pitchFamily="49" charset="0"/>
              </a:rPr>
              <a:t>If they are not in the same subnet, and syslog is set up for a severity level of 6, a syslog message is generated.</a:t>
            </a:r>
          </a:p>
          <a:p>
            <a:r>
              <a:rPr lang="en-US" sz="1200" dirty="0">
                <a:solidFill>
                  <a:srgbClr val="000000"/>
                </a:solidFill>
                <a:latin typeface="Courier New" panose="02070309020205020404" pitchFamily="49" charset="0"/>
                <a:cs typeface="Courier New" panose="02070309020205020404" pitchFamily="49" charset="0"/>
              </a:rPr>
              <a:t>%DUAL-6-NBRINFO: EIGRP-IPv4 100: Neighbor 10.1.21.2 (GigabitEthernet1/0)</a:t>
            </a:r>
          </a:p>
          <a:p>
            <a:r>
              <a:rPr lang="en-US" sz="1200" dirty="0">
                <a:solidFill>
                  <a:srgbClr val="000000"/>
                </a:solidFill>
                <a:latin typeface="Courier New" panose="02070309020205020404" pitchFamily="49" charset="0"/>
                <a:cs typeface="Courier New" panose="02070309020205020404" pitchFamily="49" charset="0"/>
              </a:rPr>
              <a:t>is blocked: not on common subnet (10.1.12.1/24)</a:t>
            </a:r>
          </a:p>
          <a:p>
            <a:endParaRPr lang="en-US" dirty="0">
              <a:solidFill>
                <a:srgbClr val="000000"/>
              </a:solidFill>
            </a:endParaRPr>
          </a:p>
        </p:txBody>
      </p:sp>
    </p:spTree>
    <p:extLst>
      <p:ext uri="{BB962C8B-B14F-4D97-AF65-F5344CB8AC3E}">
        <p14:creationId xmlns:p14="http://schemas.microsoft.com/office/powerpoint/2010/main" val="37530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Authentication</a:t>
            </a:r>
          </a:p>
        </p:txBody>
      </p:sp>
      <p:sp>
        <p:nvSpPr>
          <p:cNvPr id="7" name="Rectangle 6"/>
          <p:cNvSpPr/>
          <p:nvPr/>
        </p:nvSpPr>
        <p:spPr>
          <a:xfrm>
            <a:off x="98474" y="731837"/>
            <a:ext cx="5134708" cy="4016484"/>
          </a:xfrm>
          <a:prstGeom prst="rect">
            <a:avLst/>
          </a:prstGeom>
        </p:spPr>
        <p:txBody>
          <a:bodyPr wrap="square">
            <a:spAutoFit/>
          </a:bodyPr>
          <a:lstStyle/>
          <a:p>
            <a:r>
              <a:rPr lang="en-US" sz="1500" dirty="0">
                <a:solidFill>
                  <a:srgbClr val="000000"/>
                </a:solidFill>
              </a:rPr>
              <a:t>Authentication is used to ensure that EIGRP routers form neighbor relationships only with legitimate routers and that they only accept EIGRP packets from legitimate routers.</a:t>
            </a:r>
          </a:p>
          <a:p>
            <a:endParaRPr lang="en-US" sz="1500" dirty="0">
              <a:solidFill>
                <a:srgbClr val="000000"/>
              </a:solidFill>
            </a:endParaRPr>
          </a:p>
          <a:p>
            <a:r>
              <a:rPr lang="en-US" sz="1500" dirty="0">
                <a:solidFill>
                  <a:srgbClr val="000000"/>
                </a:solidFill>
              </a:rPr>
              <a:t>Example 4-10 shows the output of the commands </a:t>
            </a:r>
            <a:r>
              <a:rPr lang="en-US" sz="1500" b="1" dirty="0">
                <a:solidFill>
                  <a:srgbClr val="000000"/>
                </a:solidFill>
              </a:rPr>
              <a:t>show run interface </a:t>
            </a:r>
            <a:r>
              <a:rPr lang="en-US" sz="1500" i="1" dirty="0">
                <a:solidFill>
                  <a:srgbClr val="000000"/>
                </a:solidFill>
              </a:rPr>
              <a:t>interface_type interface_number </a:t>
            </a:r>
            <a:r>
              <a:rPr lang="en-US" sz="1500" dirty="0">
                <a:solidFill>
                  <a:srgbClr val="000000"/>
                </a:solidFill>
              </a:rPr>
              <a:t>and </a:t>
            </a:r>
            <a:r>
              <a:rPr lang="en-US" sz="1500" b="1" dirty="0">
                <a:solidFill>
                  <a:srgbClr val="000000"/>
                </a:solidFill>
              </a:rPr>
              <a:t>show ip eigrp interfaces detail </a:t>
            </a:r>
            <a:r>
              <a:rPr lang="en-US" sz="1500" i="1" dirty="0">
                <a:solidFill>
                  <a:srgbClr val="000000"/>
                </a:solidFill>
              </a:rPr>
              <a:t>interface_type  interface_number</a:t>
            </a:r>
            <a:r>
              <a:rPr lang="en-US" sz="1500" dirty="0">
                <a:solidFill>
                  <a:srgbClr val="000000"/>
                </a:solidFill>
              </a:rPr>
              <a:t>, which identify whether EIGRP authentication is enabled on the interface. Note that the authentication must be configured on the correct interface and that it must be tied to the correct autonomous system number.</a:t>
            </a:r>
          </a:p>
          <a:p>
            <a:endParaRPr lang="en-US" sz="1500" dirty="0">
              <a:solidFill>
                <a:srgbClr val="000000"/>
              </a:solidFill>
            </a:endParaRPr>
          </a:p>
          <a:p>
            <a:r>
              <a:rPr lang="en-US" sz="1500" dirty="0">
                <a:solidFill>
                  <a:srgbClr val="000000"/>
                </a:solidFill>
              </a:rPr>
              <a:t>Make sure that you specify the correct keychain that will be used for the Message Digest 5 (MD5) authentication hash. You can verify the keychain with the command </a:t>
            </a:r>
            <a:r>
              <a:rPr lang="en-US" sz="1500" b="1" dirty="0">
                <a:solidFill>
                  <a:srgbClr val="000000"/>
                </a:solidFill>
              </a:rPr>
              <a:t>show key chain</a:t>
            </a:r>
            <a:r>
              <a:rPr lang="en-US" sz="1500" dirty="0">
                <a:solidFill>
                  <a:srgbClr val="000000"/>
                </a:solidFill>
              </a:rPr>
              <a:t>, as shown in Example 4-11.</a:t>
            </a:r>
          </a:p>
        </p:txBody>
      </p:sp>
      <p:pic>
        <p:nvPicPr>
          <p:cNvPr id="5" name="Picture 4"/>
          <p:cNvPicPr>
            <a:picLocks noChangeAspect="1"/>
          </p:cNvPicPr>
          <p:nvPr/>
        </p:nvPicPr>
        <p:blipFill>
          <a:blip r:embed="rId3"/>
          <a:stretch>
            <a:fillRect/>
          </a:stretch>
        </p:blipFill>
        <p:spPr>
          <a:xfrm>
            <a:off x="5166653" y="365918"/>
            <a:ext cx="3843704" cy="4439786"/>
          </a:xfrm>
          <a:prstGeom prst="rect">
            <a:avLst/>
          </a:prstGeom>
        </p:spPr>
      </p:pic>
    </p:spTree>
    <p:extLst>
      <p:ext uri="{BB962C8B-B14F-4D97-AF65-F5344CB8AC3E}">
        <p14:creationId xmlns:p14="http://schemas.microsoft.com/office/powerpoint/2010/main" val="361695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Authentication (Cont.)</a:t>
            </a:r>
          </a:p>
        </p:txBody>
      </p:sp>
      <p:sp>
        <p:nvSpPr>
          <p:cNvPr id="2" name="Rectangle 1"/>
          <p:cNvSpPr/>
          <p:nvPr/>
        </p:nvSpPr>
        <p:spPr>
          <a:xfrm>
            <a:off x="63304" y="731837"/>
            <a:ext cx="4304714" cy="3539430"/>
          </a:xfrm>
          <a:prstGeom prst="rect">
            <a:avLst/>
          </a:prstGeom>
        </p:spPr>
        <p:txBody>
          <a:bodyPr wrap="square">
            <a:spAutoFit/>
          </a:bodyPr>
          <a:lstStyle/>
          <a:p>
            <a:r>
              <a:rPr lang="en-US" sz="1600" dirty="0">
                <a:solidFill>
                  <a:srgbClr val="000000"/>
                </a:solidFill>
                <a:latin typeface="+mj-lt"/>
              </a:rPr>
              <a:t>It is mandatory that the key ID in use and the key string in use between neighbors match. Therefore, if you have multiple keys and key strings in a chain, the same key and string must be used at the same time by both routers (meaning they must be valid and in use); otherwise, authentication will fail.</a:t>
            </a:r>
          </a:p>
          <a:p>
            <a:endParaRPr lang="en-US" sz="1600" dirty="0">
              <a:solidFill>
                <a:srgbClr val="000000"/>
              </a:solidFill>
              <a:latin typeface="+mj-lt"/>
            </a:endParaRPr>
          </a:p>
          <a:p>
            <a:r>
              <a:rPr lang="en-US" sz="1600" dirty="0">
                <a:solidFill>
                  <a:srgbClr val="000000"/>
                </a:solidFill>
                <a:latin typeface="+mj-lt"/>
              </a:rPr>
              <a:t>When using the </a:t>
            </a:r>
            <a:r>
              <a:rPr lang="en-US" sz="1600" b="1" dirty="0">
                <a:solidFill>
                  <a:srgbClr val="000000"/>
                </a:solidFill>
                <a:latin typeface="+mj-lt"/>
              </a:rPr>
              <a:t>debug eigrp packets </a:t>
            </a:r>
            <a:r>
              <a:rPr lang="en-US" sz="1600" dirty="0">
                <a:solidFill>
                  <a:srgbClr val="000000"/>
                </a:solidFill>
                <a:latin typeface="+mj-lt"/>
              </a:rPr>
              <a:t>command for troubleshooting authentication, you receive output based on the authentication issue. Example 4-12 shows the message that is generated when the neighbor is not configured for authentication.</a:t>
            </a:r>
          </a:p>
        </p:txBody>
      </p:sp>
      <p:pic>
        <p:nvPicPr>
          <p:cNvPr id="4" name="Picture 3"/>
          <p:cNvPicPr>
            <a:picLocks noChangeAspect="1"/>
          </p:cNvPicPr>
          <p:nvPr/>
        </p:nvPicPr>
        <p:blipFill>
          <a:blip r:embed="rId3"/>
          <a:stretch>
            <a:fillRect/>
          </a:stretch>
        </p:blipFill>
        <p:spPr>
          <a:xfrm>
            <a:off x="4222623" y="528173"/>
            <a:ext cx="4821584" cy="4275138"/>
          </a:xfrm>
          <a:prstGeom prst="rect">
            <a:avLst/>
          </a:prstGeom>
        </p:spPr>
      </p:pic>
    </p:spTree>
    <p:extLst>
      <p:ext uri="{BB962C8B-B14F-4D97-AF65-F5344CB8AC3E}">
        <p14:creationId xmlns:p14="http://schemas.microsoft.com/office/powerpoint/2010/main" val="180263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ACLs</a:t>
            </a:r>
          </a:p>
        </p:txBody>
      </p:sp>
      <p:sp>
        <p:nvSpPr>
          <p:cNvPr id="2" name="Rectangle 1"/>
          <p:cNvSpPr/>
          <p:nvPr/>
        </p:nvSpPr>
        <p:spPr>
          <a:xfrm>
            <a:off x="63303" y="647430"/>
            <a:ext cx="4747847" cy="4016484"/>
          </a:xfrm>
          <a:prstGeom prst="rect">
            <a:avLst/>
          </a:prstGeom>
        </p:spPr>
        <p:txBody>
          <a:bodyPr wrap="square">
            <a:spAutoFit/>
          </a:bodyPr>
          <a:lstStyle/>
          <a:p>
            <a:r>
              <a:rPr lang="en-US" sz="1500" dirty="0">
                <a:solidFill>
                  <a:srgbClr val="000000"/>
                </a:solidFill>
              </a:rPr>
              <a:t>Access control lists (ACLs) are extremely powerful. How they are implemented determines what they are controlling in a network. If there is an ACL applied to an interface and the ACL is denying EIGRP packets, or if an EIGRP packet falls victim to the implicit deny all at the end of the ACL, a neighbor relationship does not form.</a:t>
            </a:r>
          </a:p>
          <a:p>
            <a:endParaRPr lang="en-US" sz="1500" dirty="0">
              <a:solidFill>
                <a:srgbClr val="000000"/>
              </a:solidFill>
              <a:latin typeface="+mj-lt"/>
            </a:endParaRPr>
          </a:p>
          <a:p>
            <a:r>
              <a:rPr lang="en-US" sz="1500" dirty="0">
                <a:solidFill>
                  <a:srgbClr val="000000"/>
                </a:solidFill>
              </a:rPr>
              <a:t>To determine whether an ACL is applied to an interface, use the </a:t>
            </a:r>
            <a:r>
              <a:rPr lang="en-US" sz="1500" b="1" dirty="0">
                <a:solidFill>
                  <a:srgbClr val="000000"/>
                </a:solidFill>
              </a:rPr>
              <a:t>show ip interface  </a:t>
            </a:r>
            <a:r>
              <a:rPr lang="en-US" sz="1500" i="1" dirty="0">
                <a:solidFill>
                  <a:srgbClr val="000000"/>
                </a:solidFill>
              </a:rPr>
              <a:t>interface_type interface_number </a:t>
            </a:r>
            <a:r>
              <a:rPr lang="en-US" sz="1500" dirty="0">
                <a:solidFill>
                  <a:srgbClr val="000000"/>
                </a:solidFill>
              </a:rPr>
              <a:t>command, as shown in Example 4-14. Notice that ACL 100 is applied inbound on interface Gig1/0. To verify the ACL 100 entries, issue the command </a:t>
            </a:r>
            <a:r>
              <a:rPr lang="en-US" sz="1500" b="1" dirty="0">
                <a:solidFill>
                  <a:srgbClr val="000000"/>
                </a:solidFill>
              </a:rPr>
              <a:t>show access-lists 100</a:t>
            </a:r>
            <a:r>
              <a:rPr lang="en-US" sz="1500" dirty="0">
                <a:solidFill>
                  <a:srgbClr val="000000"/>
                </a:solidFill>
              </a:rPr>
              <a:t>, as shown in Example 4-15. In this case, you can see that ACL 100 is denying EIGRP traffic; this prevents a neighbor relationship from forming.</a:t>
            </a:r>
            <a:endParaRPr lang="en-US" sz="1500" dirty="0">
              <a:solidFill>
                <a:srgbClr val="000000"/>
              </a:solidFill>
              <a:latin typeface="+mj-lt"/>
            </a:endParaRPr>
          </a:p>
        </p:txBody>
      </p:sp>
      <p:pic>
        <p:nvPicPr>
          <p:cNvPr id="5" name="Picture 4"/>
          <p:cNvPicPr>
            <a:picLocks noChangeAspect="1"/>
          </p:cNvPicPr>
          <p:nvPr/>
        </p:nvPicPr>
        <p:blipFill>
          <a:blip r:embed="rId3"/>
          <a:stretch>
            <a:fillRect/>
          </a:stretch>
        </p:blipFill>
        <p:spPr>
          <a:xfrm>
            <a:off x="4668483" y="823277"/>
            <a:ext cx="4475517" cy="3434007"/>
          </a:xfrm>
          <a:prstGeom prst="rect">
            <a:avLst/>
          </a:prstGeom>
        </p:spPr>
      </p:pic>
    </p:spTree>
    <p:extLst>
      <p:ext uri="{BB962C8B-B14F-4D97-AF65-F5344CB8AC3E}">
        <p14:creationId xmlns:p14="http://schemas.microsoft.com/office/powerpoint/2010/main" val="321149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Timers</a:t>
            </a:r>
          </a:p>
        </p:txBody>
      </p:sp>
      <p:sp>
        <p:nvSpPr>
          <p:cNvPr id="2" name="Rectangle 1"/>
          <p:cNvSpPr/>
          <p:nvPr/>
        </p:nvSpPr>
        <p:spPr>
          <a:xfrm>
            <a:off x="112541" y="1090404"/>
            <a:ext cx="4747847" cy="2308324"/>
          </a:xfrm>
          <a:prstGeom prst="rect">
            <a:avLst/>
          </a:prstGeom>
        </p:spPr>
        <p:txBody>
          <a:bodyPr wrap="square">
            <a:spAutoFit/>
          </a:bodyPr>
          <a:lstStyle/>
          <a:p>
            <a:r>
              <a:rPr lang="en-US" sz="1600" dirty="0">
                <a:solidFill>
                  <a:srgbClr val="000000"/>
                </a:solidFill>
              </a:rPr>
              <a:t>Although EIGRP timers do not have to match, if the timers are skewed enough, an adjacency</a:t>
            </a:r>
          </a:p>
          <a:p>
            <a:r>
              <a:rPr lang="en-US" sz="1600" dirty="0">
                <a:solidFill>
                  <a:srgbClr val="000000"/>
                </a:solidFill>
              </a:rPr>
              <a:t>will flap. </a:t>
            </a:r>
          </a:p>
          <a:p>
            <a:endParaRPr lang="en-US" sz="1600" dirty="0">
              <a:solidFill>
                <a:srgbClr val="000000"/>
              </a:solidFill>
            </a:endParaRPr>
          </a:p>
          <a:p>
            <a:r>
              <a:rPr lang="en-US" sz="1600" dirty="0">
                <a:solidFill>
                  <a:srgbClr val="000000"/>
                </a:solidFill>
              </a:rPr>
              <a:t>It is important that routers send hello packets at a rate that is faster than the hold timer. You verify the configured timers with the </a:t>
            </a:r>
            <a:r>
              <a:rPr lang="en-US" sz="1600" b="1" dirty="0">
                <a:solidFill>
                  <a:srgbClr val="000000"/>
                </a:solidFill>
              </a:rPr>
              <a:t>show ip eigrp interfaces detail </a:t>
            </a:r>
            <a:r>
              <a:rPr lang="en-US" sz="1600" dirty="0">
                <a:solidFill>
                  <a:srgbClr val="000000"/>
                </a:solidFill>
              </a:rPr>
              <a:t>command, as shown in Example 4-10.</a:t>
            </a:r>
            <a:endParaRPr lang="en-US" sz="1600" dirty="0">
              <a:solidFill>
                <a:srgbClr val="000000"/>
              </a:solidFill>
              <a:latin typeface="+mj-lt"/>
            </a:endParaRPr>
          </a:p>
        </p:txBody>
      </p:sp>
      <p:pic>
        <p:nvPicPr>
          <p:cNvPr id="4" name="Picture 3"/>
          <p:cNvPicPr>
            <a:picLocks noChangeAspect="1"/>
          </p:cNvPicPr>
          <p:nvPr/>
        </p:nvPicPr>
        <p:blipFill>
          <a:blip r:embed="rId3"/>
          <a:stretch>
            <a:fillRect/>
          </a:stretch>
        </p:blipFill>
        <p:spPr>
          <a:xfrm>
            <a:off x="4811150" y="731837"/>
            <a:ext cx="4169972" cy="3771250"/>
          </a:xfrm>
          <a:prstGeom prst="rect">
            <a:avLst/>
          </a:prstGeom>
        </p:spPr>
      </p:pic>
    </p:spTree>
    <p:extLst>
      <p:ext uri="{BB962C8B-B14F-4D97-AF65-F5344CB8AC3E}">
        <p14:creationId xmlns:p14="http://schemas.microsoft.com/office/powerpoint/2010/main" val="156706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3" y="252411"/>
            <a:ext cx="8408591" cy="1351755"/>
          </a:xfrm>
        </p:spPr>
        <p:txBody>
          <a:bodyPr/>
          <a:lstStyle/>
          <a:p>
            <a:r>
              <a:rPr lang="en-US" sz="4800" dirty="0">
                <a:solidFill>
                  <a:schemeClr val="accent5">
                    <a:lumMod val="40000"/>
                    <a:lumOff val="60000"/>
                  </a:schemeClr>
                </a:solidFill>
              </a:rPr>
              <a:t>Troubleshooting EIGRP for IPv4 Routes</a:t>
            </a:r>
            <a:endParaRPr lang="en-US" dirty="0">
              <a:solidFill>
                <a:schemeClr val="accent5">
                  <a:lumMod val="40000"/>
                  <a:lumOff val="60000"/>
                </a:schemeClr>
              </a:solidFill>
            </a:endParaRPr>
          </a:p>
        </p:txBody>
      </p:sp>
      <p:sp>
        <p:nvSpPr>
          <p:cNvPr id="2" name="TextBox 1"/>
          <p:cNvSpPr txBox="1"/>
          <p:nvPr/>
        </p:nvSpPr>
        <p:spPr>
          <a:xfrm>
            <a:off x="407963" y="1604166"/>
            <a:ext cx="8517988"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After establishing a neighbor relationship, an EIGRP router performs a full exchange of routing information with the newly established neighbor. After the full exchange, only updates to route information are exchanged with that neighbor.</a:t>
            </a:r>
          </a:p>
          <a:p>
            <a:pPr marL="285750" indent="-285750">
              <a:buFont typeface="Arial" panose="020B0604020202020204" pitchFamily="34" charset="0"/>
              <a:buChar char="•"/>
            </a:pPr>
            <a:r>
              <a:rPr lang="en-US" dirty="0">
                <a:solidFill>
                  <a:schemeClr val="accent5">
                    <a:lumMod val="40000"/>
                    <a:lumOff val="60000"/>
                  </a:schemeClr>
                </a:solidFill>
              </a:rPr>
              <a:t>There are various reasons EIGRP routes might be missing from either the topology table or the routing table, and you need to be aware of them if you plan on successfully troubleshooting EIGRP route-related problems.</a:t>
            </a:r>
          </a:p>
          <a:p>
            <a:pPr marL="285750" indent="-285750">
              <a:buFont typeface="Arial" panose="020B0604020202020204" pitchFamily="34" charset="0"/>
              <a:buChar char="•"/>
            </a:pPr>
            <a:r>
              <a:rPr lang="en-US" dirty="0">
                <a:solidFill>
                  <a:schemeClr val="accent5">
                    <a:lumMod val="40000"/>
                    <a:lumOff val="60000"/>
                  </a:schemeClr>
                </a:solidFill>
              </a:rPr>
              <a:t>This section examines the reasons EIGRP routes might be missing and how to determine why they are missing.</a:t>
            </a:r>
          </a:p>
        </p:txBody>
      </p:sp>
    </p:spTree>
    <p:custDataLst>
      <p:tags r:id="rId1"/>
    </p:custDataLst>
    <p:extLst>
      <p:ext uri="{BB962C8B-B14F-4D97-AF65-F5344CB8AC3E}">
        <p14:creationId xmlns:p14="http://schemas.microsoft.com/office/powerpoint/2010/main" val="35225903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sz="2400" dirty="0">
                <a:solidFill>
                  <a:schemeClr val="accent4">
                    <a:lumMod val="75000"/>
                  </a:schemeClr>
                </a:solidFill>
              </a:rPr>
            </a:br>
            <a:r>
              <a:rPr lang="en-US" sz="2400" dirty="0">
                <a:solidFill>
                  <a:schemeClr val="accent4">
                    <a:lumMod val="75000"/>
                  </a:schemeClr>
                </a:solidFill>
              </a:rPr>
              <a:t>Missing EIGRP Routes</a:t>
            </a:r>
          </a:p>
        </p:txBody>
      </p:sp>
      <p:sp>
        <p:nvSpPr>
          <p:cNvPr id="5" name="Rectangle 4"/>
          <p:cNvSpPr/>
          <p:nvPr/>
        </p:nvSpPr>
        <p:spPr>
          <a:xfrm>
            <a:off x="133643" y="639352"/>
            <a:ext cx="8792308" cy="4031873"/>
          </a:xfrm>
          <a:prstGeom prst="rect">
            <a:avLst/>
          </a:prstGeom>
        </p:spPr>
        <p:txBody>
          <a:bodyPr wrap="square">
            <a:spAutoFit/>
          </a:bodyPr>
          <a:lstStyle/>
          <a:p>
            <a:r>
              <a:rPr lang="en-US" sz="1600" dirty="0">
                <a:solidFill>
                  <a:srgbClr val="000000"/>
                </a:solidFill>
                <a:latin typeface="+mj-lt"/>
              </a:rPr>
              <a:t>The following are some common reasons EIGRP routes might be missing either from the topology table or the routing table:</a:t>
            </a:r>
          </a:p>
          <a:p>
            <a:pPr marL="285750" indent="-285750">
              <a:buFont typeface="Arial" panose="020B0604020202020204" pitchFamily="34" charset="0"/>
              <a:buChar char="•"/>
            </a:pPr>
            <a:r>
              <a:rPr lang="en-US" sz="1600" b="1" dirty="0">
                <a:solidFill>
                  <a:srgbClr val="000000"/>
                </a:solidFill>
                <a:latin typeface="+mj-lt"/>
              </a:rPr>
              <a:t>Bad or missing network command - </a:t>
            </a:r>
            <a:r>
              <a:rPr lang="en-US" sz="1600" dirty="0">
                <a:solidFill>
                  <a:srgbClr val="000000"/>
                </a:solidFill>
                <a:latin typeface="+mj-lt"/>
              </a:rPr>
              <a:t>The </a:t>
            </a:r>
            <a:r>
              <a:rPr lang="en-US" sz="1600" b="1" dirty="0">
                <a:solidFill>
                  <a:srgbClr val="000000"/>
                </a:solidFill>
                <a:latin typeface="+mj-lt"/>
              </a:rPr>
              <a:t>network </a:t>
            </a:r>
            <a:r>
              <a:rPr lang="en-US" sz="1600" dirty="0">
                <a:solidFill>
                  <a:srgbClr val="000000"/>
                </a:solidFill>
                <a:latin typeface="+mj-lt"/>
              </a:rPr>
              <a:t>command enables the EIGRP process on an interface and injects the prefix of the network the interface is part of into the EIGRP process.</a:t>
            </a:r>
          </a:p>
          <a:p>
            <a:pPr marL="285750" indent="-285750">
              <a:buFont typeface="Arial" panose="020B0604020202020204" pitchFamily="34" charset="0"/>
              <a:buChar char="•"/>
            </a:pPr>
            <a:r>
              <a:rPr lang="en-US" sz="1600" b="1" dirty="0">
                <a:solidFill>
                  <a:srgbClr val="000000"/>
                </a:solidFill>
                <a:latin typeface="+mj-lt"/>
              </a:rPr>
              <a:t>Better source of information - </a:t>
            </a:r>
            <a:r>
              <a:rPr lang="en-US" sz="1600" dirty="0">
                <a:solidFill>
                  <a:srgbClr val="000000"/>
                </a:solidFill>
                <a:latin typeface="+mj-lt"/>
              </a:rPr>
              <a:t>If exactly the same network prefix is learned from a more reliable source, it is used instead of the EIGRP learned information.</a:t>
            </a:r>
          </a:p>
          <a:p>
            <a:pPr marL="285750" indent="-285750">
              <a:buFont typeface="Arial" panose="020B0604020202020204" pitchFamily="34" charset="0"/>
              <a:buChar char="•"/>
            </a:pPr>
            <a:r>
              <a:rPr lang="en-US" sz="1600" b="1" dirty="0">
                <a:solidFill>
                  <a:srgbClr val="000000"/>
                </a:solidFill>
                <a:latin typeface="+mj-lt"/>
              </a:rPr>
              <a:t>Route filtering - </a:t>
            </a:r>
            <a:r>
              <a:rPr lang="en-US" sz="1600" dirty="0">
                <a:solidFill>
                  <a:srgbClr val="000000"/>
                </a:solidFill>
                <a:latin typeface="+mj-lt"/>
              </a:rPr>
              <a:t>A filter might be preventing a network prefix from being advertised or learned.</a:t>
            </a:r>
          </a:p>
          <a:p>
            <a:pPr marL="285750" indent="-285750">
              <a:buFont typeface="Arial" panose="020B0604020202020204" pitchFamily="34" charset="0"/>
              <a:buChar char="•"/>
            </a:pPr>
            <a:r>
              <a:rPr lang="en-US" sz="1600" b="1" dirty="0">
                <a:solidFill>
                  <a:srgbClr val="000000"/>
                </a:solidFill>
                <a:latin typeface="+mj-lt"/>
              </a:rPr>
              <a:t>Stub configuration - </a:t>
            </a:r>
            <a:r>
              <a:rPr lang="en-US" sz="1600" dirty="0">
                <a:solidFill>
                  <a:srgbClr val="000000"/>
                </a:solidFill>
                <a:latin typeface="+mj-lt"/>
              </a:rPr>
              <a:t>If the wrong setting is chosen during the stub router configuration, or if the wrong router is chosen as the stub router, it might prevent a network prefix from being advertised.</a:t>
            </a:r>
          </a:p>
          <a:p>
            <a:pPr marL="285750" indent="-285750">
              <a:buFont typeface="Arial" panose="020B0604020202020204" pitchFamily="34" charset="0"/>
              <a:buChar char="•"/>
            </a:pPr>
            <a:r>
              <a:rPr lang="en-US" sz="1600" b="1" dirty="0">
                <a:solidFill>
                  <a:srgbClr val="000000"/>
                </a:solidFill>
                <a:latin typeface="+mj-lt"/>
              </a:rPr>
              <a:t>Interface is shut down - </a:t>
            </a:r>
            <a:r>
              <a:rPr lang="en-US" sz="1600" dirty="0">
                <a:solidFill>
                  <a:srgbClr val="000000"/>
                </a:solidFill>
                <a:latin typeface="+mj-lt"/>
              </a:rPr>
              <a:t>The EIGRP-enabled interface must be up/up for the network associated with the interface to be advertised.</a:t>
            </a:r>
          </a:p>
          <a:p>
            <a:pPr marL="285750" indent="-285750">
              <a:buFont typeface="Arial" panose="020B0604020202020204" pitchFamily="34" charset="0"/>
              <a:buChar char="•"/>
            </a:pPr>
            <a:r>
              <a:rPr lang="en-US" sz="1600" b="1" dirty="0">
                <a:solidFill>
                  <a:srgbClr val="000000"/>
                </a:solidFill>
                <a:latin typeface="+mj-lt"/>
              </a:rPr>
              <a:t>Split horizon - </a:t>
            </a:r>
            <a:r>
              <a:rPr lang="en-US" sz="1600" dirty="0">
                <a:solidFill>
                  <a:srgbClr val="000000"/>
                </a:solidFill>
                <a:latin typeface="+mj-lt"/>
              </a:rPr>
              <a:t>Split horizon is a loop-prevention feature that prevents a router from advertising routes out the same interface on which they were learned.</a:t>
            </a:r>
            <a:endParaRPr lang="en-US" sz="1600" dirty="0">
              <a:latin typeface="+mj-lt"/>
            </a:endParaRPr>
          </a:p>
        </p:txBody>
      </p:sp>
    </p:spTree>
    <p:extLst>
      <p:ext uri="{BB962C8B-B14F-4D97-AF65-F5344CB8AC3E}">
        <p14:creationId xmlns:p14="http://schemas.microsoft.com/office/powerpoint/2010/main" val="192951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Bad or Missing Network Command</a:t>
            </a:r>
          </a:p>
        </p:txBody>
      </p:sp>
      <p:sp>
        <p:nvSpPr>
          <p:cNvPr id="2" name="TextBox 1"/>
          <p:cNvSpPr txBox="1"/>
          <p:nvPr/>
        </p:nvSpPr>
        <p:spPr>
          <a:xfrm flipH="1">
            <a:off x="107180" y="731837"/>
            <a:ext cx="852854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When you use the </a:t>
            </a:r>
            <a:r>
              <a:rPr lang="en-US" sz="1600" b="1" dirty="0">
                <a:solidFill>
                  <a:srgbClr val="000000"/>
                </a:solidFill>
              </a:rPr>
              <a:t>network</a:t>
            </a:r>
            <a:r>
              <a:rPr lang="en-US" sz="1600" dirty="0">
                <a:solidFill>
                  <a:srgbClr val="000000"/>
                </a:solidFill>
              </a:rPr>
              <a:t> command, the EIGRP process is enabled on the interfaces that fall within the range of IP addresses identified by the command. EIGRP then takes the network/subnet the interface is part of and injects it into the topology table so that it can be advertised to other routers in the autonomous system.</a:t>
            </a:r>
          </a:p>
          <a:p>
            <a:pPr marL="285750" indent="-285750">
              <a:buFont typeface="Arial" panose="020B0604020202020204" pitchFamily="34" charset="0"/>
              <a:buChar char="•"/>
            </a:pPr>
            <a:r>
              <a:rPr lang="en-US" sz="1600" dirty="0">
                <a:solidFill>
                  <a:srgbClr val="000000"/>
                </a:solidFill>
              </a:rPr>
              <a:t>If the </a:t>
            </a:r>
            <a:r>
              <a:rPr lang="en-US" sz="1600" b="1" dirty="0">
                <a:solidFill>
                  <a:srgbClr val="000000"/>
                </a:solidFill>
              </a:rPr>
              <a:t>network </a:t>
            </a:r>
            <a:r>
              <a:rPr lang="en-US" sz="1600" dirty="0">
                <a:solidFill>
                  <a:srgbClr val="000000"/>
                </a:solidFill>
              </a:rPr>
              <a:t>statement is missing or configured incorrectly, EIGRP is not enabled on the interface, and the network the interface belongs to is never advertised and is therefore unreachable by other routers.</a:t>
            </a:r>
          </a:p>
          <a:p>
            <a:pPr marL="285750" indent="-285750">
              <a:buFont typeface="Arial" panose="020B0604020202020204" pitchFamily="34" charset="0"/>
              <a:buChar char="•"/>
            </a:pPr>
            <a:r>
              <a:rPr lang="en-US" sz="1600" dirty="0">
                <a:solidFill>
                  <a:srgbClr val="000000"/>
                </a:solidFill>
              </a:rPr>
              <a:t>You can confirm which interfaces are participating in the EIGRP process by using the </a:t>
            </a:r>
            <a:r>
              <a:rPr lang="en-US" sz="1600" b="1" dirty="0">
                <a:solidFill>
                  <a:srgbClr val="000000"/>
                </a:solidFill>
              </a:rPr>
              <a:t>show ip eigrp interfaces </a:t>
            </a:r>
            <a:r>
              <a:rPr lang="en-US" sz="1600" dirty="0">
                <a:solidFill>
                  <a:srgbClr val="000000"/>
                </a:solidFill>
              </a:rPr>
              <a:t>command, as shown in Example 4-4.</a:t>
            </a:r>
          </a:p>
        </p:txBody>
      </p:sp>
      <p:pic>
        <p:nvPicPr>
          <p:cNvPr id="4" name="Picture 3"/>
          <p:cNvPicPr>
            <a:picLocks noChangeAspect="1"/>
          </p:cNvPicPr>
          <p:nvPr/>
        </p:nvPicPr>
        <p:blipFill>
          <a:blip r:embed="rId3"/>
          <a:stretch>
            <a:fillRect/>
          </a:stretch>
        </p:blipFill>
        <p:spPr>
          <a:xfrm>
            <a:off x="1628989" y="3187873"/>
            <a:ext cx="5484922" cy="1474120"/>
          </a:xfrm>
          <a:prstGeom prst="rect">
            <a:avLst/>
          </a:prstGeom>
        </p:spPr>
      </p:pic>
    </p:spTree>
    <p:extLst>
      <p:ext uri="{BB962C8B-B14F-4D97-AF65-F5344CB8AC3E}">
        <p14:creationId xmlns:p14="http://schemas.microsoft.com/office/powerpoint/2010/main" val="332961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4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82166" y="731837"/>
            <a:ext cx="8779668" cy="3642810"/>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latin typeface="+mj-lt"/>
              </a:rPr>
              <a:t>This chapter covers the following content:</a:t>
            </a:r>
          </a:p>
          <a:p>
            <a:pPr marL="285750" indent="-285750" algn="l">
              <a:buFont typeface="Arial" panose="020B0604020202020204" pitchFamily="34" charset="0"/>
              <a:buChar char="•"/>
            </a:pPr>
            <a:r>
              <a:rPr lang="en-US" sz="1600" b="1" dirty="0">
                <a:solidFill>
                  <a:srgbClr val="000000"/>
                </a:solidFill>
                <a:latin typeface="+mj-lt"/>
              </a:rPr>
              <a:t>Troubleshooting EIGRP for IPv4 Neighbor Adjacencies - </a:t>
            </a:r>
            <a:r>
              <a:rPr lang="en-US" sz="1600" dirty="0">
                <a:solidFill>
                  <a:srgbClr val="000000"/>
                </a:solidFill>
                <a:latin typeface="+mj-lt"/>
              </a:rPr>
              <a:t>This section covers the reasons EIGRP for IPv4 neighbor relationships might not be formed and how to identify them.</a:t>
            </a:r>
          </a:p>
          <a:p>
            <a:pPr marL="285750" indent="-285750" algn="l">
              <a:buFont typeface="Arial" panose="020B0604020202020204" pitchFamily="34" charset="0"/>
              <a:buChar char="•"/>
            </a:pPr>
            <a:r>
              <a:rPr lang="en-US" sz="1600" b="1" dirty="0">
                <a:solidFill>
                  <a:srgbClr val="000000"/>
                </a:solidFill>
                <a:latin typeface="+mj-lt"/>
              </a:rPr>
              <a:t>Troubleshooting EIGRP for IPv4 Routes - </a:t>
            </a:r>
            <a:r>
              <a:rPr lang="en-US" sz="1600" dirty="0">
                <a:solidFill>
                  <a:srgbClr val="000000"/>
                </a:solidFill>
                <a:latin typeface="+mj-lt"/>
              </a:rPr>
              <a:t>This section explores the reasons EIGRP for IPv4 routes might be missing from a router’s EIGRP table or routing table and how to determine why they are missing.</a:t>
            </a:r>
          </a:p>
          <a:p>
            <a:pPr marL="285750" indent="-285750" algn="l">
              <a:buFont typeface="Arial" panose="020B0604020202020204" pitchFamily="34" charset="0"/>
              <a:buChar char="•"/>
            </a:pPr>
            <a:r>
              <a:rPr lang="en-US" sz="1600" b="1" dirty="0">
                <a:solidFill>
                  <a:srgbClr val="000000"/>
                </a:solidFill>
                <a:latin typeface="+mj-lt"/>
              </a:rPr>
              <a:t>Troubleshooting Miscellaneous EIGRP for IPv4 Issues - </a:t>
            </a:r>
            <a:r>
              <a:rPr lang="en-US" sz="1600" dirty="0">
                <a:solidFill>
                  <a:srgbClr val="000000"/>
                </a:solidFill>
                <a:latin typeface="+mj-lt"/>
              </a:rPr>
              <a:t>This section identifies some additional issues you might face while using EIGRP, how to identify them, and how to solve them.</a:t>
            </a:r>
          </a:p>
          <a:p>
            <a:pPr marL="285750" indent="-285750" algn="l">
              <a:buFont typeface="Arial" panose="020B0604020202020204" pitchFamily="34" charset="0"/>
              <a:buChar char="•"/>
            </a:pPr>
            <a:r>
              <a:rPr lang="en-US" sz="1600" b="1" dirty="0">
                <a:solidFill>
                  <a:srgbClr val="000000"/>
                </a:solidFill>
                <a:latin typeface="+mj-lt"/>
              </a:rPr>
              <a:t>EIGRP for IPv4 Trouble Tickets - </a:t>
            </a:r>
            <a:r>
              <a:rPr lang="en-US" sz="1600" dirty="0">
                <a:solidFill>
                  <a:srgbClr val="000000"/>
                </a:solidFill>
                <a:latin typeface="+mj-lt"/>
              </a:rPr>
              <a:t>This section provides three trouble tickets that demonstrate how to use a structured troubleshooting process to solve a reported problem.</a:t>
            </a:r>
            <a:endParaRPr lang="en-US" sz="1600" dirty="0">
              <a:latin typeface="+mj-lt"/>
            </a:endParaRPr>
          </a:p>
          <a:p>
            <a:pPr marL="60" indent="-285750" algn="l">
              <a:lnSpc>
                <a:spcPct val="115000"/>
              </a:lnSpc>
              <a:spcBef>
                <a:spcPts val="0"/>
              </a:spcBef>
              <a:buFont typeface="Arial" panose="020B0604020202020204" pitchFamily="34" charset="0"/>
              <a:buChar char="•"/>
            </a:pPr>
            <a:endParaRPr lang="en-US" sz="1600" dirty="0">
              <a:solidFill>
                <a:srgbClr val="000000"/>
              </a:solidFill>
              <a:latin typeface="+mj-lt"/>
              <a:ea typeface="Calibri"/>
              <a:cs typeface="CiscoSerif-Regular"/>
            </a:endParaRPr>
          </a:p>
          <a:p>
            <a:pPr marL="0" algn="l">
              <a:lnSpc>
                <a:spcPct val="115000"/>
              </a:lnSpc>
              <a:spcBef>
                <a:spcPts val="0"/>
              </a:spcBef>
            </a:pPr>
            <a:endParaRPr lang="en-US" sz="1800" dirty="0"/>
          </a:p>
        </p:txBody>
      </p:sp>
    </p:spTree>
    <p:extLst>
      <p:ext uri="{BB962C8B-B14F-4D97-AF65-F5344CB8AC3E}">
        <p14:creationId xmlns:p14="http://schemas.microsoft.com/office/powerpoint/2010/main" val="412785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Better Source of Information</a:t>
            </a:r>
          </a:p>
        </p:txBody>
      </p:sp>
      <p:sp>
        <p:nvSpPr>
          <p:cNvPr id="2" name="TextBox 1"/>
          <p:cNvSpPr txBox="1"/>
          <p:nvPr/>
        </p:nvSpPr>
        <p:spPr>
          <a:xfrm flipH="1">
            <a:off x="107180" y="731837"/>
            <a:ext cx="852854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For an EIGRP-learned route to be installed in the routing table, it must be the most trusted routing source.  Trustworthiness is based upon administrative distance (AD). EIGRP’s AD is 90 for internally learned routes (networks inside the autonomous system) and 170 for externally learned routes (networks outside the autonomous system).</a:t>
            </a:r>
          </a:p>
          <a:p>
            <a:pPr marL="285750" indent="-285750">
              <a:buFont typeface="Arial" panose="020B0604020202020204" pitchFamily="34" charset="0"/>
              <a:buChar char="•"/>
            </a:pPr>
            <a:r>
              <a:rPr lang="en-US" sz="1600" dirty="0">
                <a:solidFill>
                  <a:srgbClr val="000000"/>
                </a:solidFill>
              </a:rPr>
              <a:t>If another source with a better AD is advertising the exact same network, that source wins and its information is installed in the routing table.</a:t>
            </a:r>
          </a:p>
          <a:p>
            <a:pPr marL="285750" indent="-285750">
              <a:buFont typeface="Arial" panose="020B0604020202020204" pitchFamily="34" charset="0"/>
              <a:buChar char="•"/>
            </a:pPr>
            <a:r>
              <a:rPr lang="en-US" sz="1600" dirty="0">
                <a:solidFill>
                  <a:srgbClr val="000000"/>
                </a:solidFill>
              </a:rPr>
              <a:t>Example 4-20, which displays the output of the </a:t>
            </a:r>
            <a:r>
              <a:rPr lang="en-US" sz="1600" b="1" dirty="0">
                <a:solidFill>
                  <a:srgbClr val="000000"/>
                </a:solidFill>
              </a:rPr>
              <a:t>show ip route 172.16.33.16 255.255.255.252</a:t>
            </a:r>
            <a:r>
              <a:rPr lang="en-US" sz="1600" dirty="0">
                <a:solidFill>
                  <a:srgbClr val="000000"/>
                </a:solidFill>
              </a:rPr>
              <a:t> command, identifies that this network is directly connected and has an AD of 0. Because a directly connected network has an AD of 0, and an internal EIGRP route has an AD of 90, the directly connected source is installed in the routing table.</a:t>
            </a:r>
          </a:p>
        </p:txBody>
      </p:sp>
      <p:pic>
        <p:nvPicPr>
          <p:cNvPr id="5" name="Picture 4"/>
          <p:cNvPicPr>
            <a:picLocks noChangeAspect="1"/>
          </p:cNvPicPr>
          <p:nvPr/>
        </p:nvPicPr>
        <p:blipFill>
          <a:blip r:embed="rId3"/>
          <a:stretch>
            <a:fillRect/>
          </a:stretch>
        </p:blipFill>
        <p:spPr>
          <a:xfrm>
            <a:off x="1090246" y="3375984"/>
            <a:ext cx="6569893" cy="1284470"/>
          </a:xfrm>
          <a:prstGeom prst="rect">
            <a:avLst/>
          </a:prstGeom>
        </p:spPr>
      </p:pic>
    </p:spTree>
    <p:extLst>
      <p:ext uri="{BB962C8B-B14F-4D97-AF65-F5344CB8AC3E}">
        <p14:creationId xmlns:p14="http://schemas.microsoft.com/office/powerpoint/2010/main" val="174133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Better Source of Information (Cont.)</a:t>
            </a:r>
          </a:p>
        </p:txBody>
      </p:sp>
      <p:sp>
        <p:nvSpPr>
          <p:cNvPr id="2" name="TextBox 1"/>
          <p:cNvSpPr txBox="1"/>
          <p:nvPr/>
        </p:nvSpPr>
        <p:spPr>
          <a:xfrm flipH="1">
            <a:off x="107180" y="731837"/>
            <a:ext cx="852854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Using a suboptimal source of routing information can cause suboptimal routing in the network.</a:t>
            </a:r>
          </a:p>
          <a:p>
            <a:pPr marL="285750" indent="-285750">
              <a:buFont typeface="Arial" panose="020B0604020202020204" pitchFamily="34" charset="0"/>
              <a:buChar char="•"/>
            </a:pPr>
            <a:r>
              <a:rPr lang="en-US" sz="1600" dirty="0">
                <a:solidFill>
                  <a:srgbClr val="000000"/>
                </a:solidFill>
              </a:rPr>
              <a:t>Figure  4-1 shows a network running two different routing protocols. Even though it is quicker to use the Open Shortest Path First (OSPF) path, EIGRP wins by default because it has the lower AD, and suboptimal routing occurs. In this case, you might want to consider increasing the AD of EIGRP or lowering the AD of OSPF to optimize routing.</a:t>
            </a:r>
          </a:p>
        </p:txBody>
      </p:sp>
      <p:pic>
        <p:nvPicPr>
          <p:cNvPr id="4" name="Picture 3"/>
          <p:cNvPicPr>
            <a:picLocks noChangeAspect="1"/>
          </p:cNvPicPr>
          <p:nvPr/>
        </p:nvPicPr>
        <p:blipFill>
          <a:blip r:embed="rId3"/>
          <a:stretch>
            <a:fillRect/>
          </a:stretch>
        </p:blipFill>
        <p:spPr>
          <a:xfrm>
            <a:off x="1185521" y="2301497"/>
            <a:ext cx="6371858" cy="2118779"/>
          </a:xfrm>
          <a:prstGeom prst="rect">
            <a:avLst/>
          </a:prstGeom>
        </p:spPr>
      </p:pic>
    </p:spTree>
    <p:extLst>
      <p:ext uri="{BB962C8B-B14F-4D97-AF65-F5344CB8AC3E}">
        <p14:creationId xmlns:p14="http://schemas.microsoft.com/office/powerpoint/2010/main" val="132950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Route Filtering</a:t>
            </a:r>
          </a:p>
        </p:txBody>
      </p:sp>
      <p:sp>
        <p:nvSpPr>
          <p:cNvPr id="2" name="TextBox 1"/>
          <p:cNvSpPr txBox="1"/>
          <p:nvPr/>
        </p:nvSpPr>
        <p:spPr>
          <a:xfrm flipH="1">
            <a:off x="107180" y="1041326"/>
            <a:ext cx="886097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A distribute list applied to an EIGRP process controls which routes are advertised to neighbors and which routes are received from neighbors. The distribute list is applied in EIGRP configuration mode either inbound or outbound, and the routes sent or received are controlled by ACLs, prefix lists, or route maps.</a:t>
            </a:r>
          </a:p>
        </p:txBody>
      </p:sp>
      <p:sp>
        <p:nvSpPr>
          <p:cNvPr id="7" name="TextBox 6"/>
          <p:cNvSpPr txBox="1"/>
          <p:nvPr/>
        </p:nvSpPr>
        <p:spPr>
          <a:xfrm>
            <a:off x="107180" y="2113871"/>
            <a:ext cx="872029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When troubleshooting route filtering, consider the following:</a:t>
            </a:r>
          </a:p>
          <a:p>
            <a:pPr marL="742950" lvl="1" indent="-285750">
              <a:buFont typeface="Arial" panose="020B0604020202020204" pitchFamily="34" charset="0"/>
              <a:buChar char="•"/>
            </a:pPr>
            <a:r>
              <a:rPr lang="en-US" sz="1600" dirty="0">
                <a:solidFill>
                  <a:srgbClr val="000000"/>
                </a:solidFill>
              </a:rPr>
              <a:t>Is the distribute list applied in the correct direction?</a:t>
            </a:r>
          </a:p>
          <a:p>
            <a:pPr marL="742950" lvl="1" indent="-285750">
              <a:buFont typeface="Arial" panose="020B0604020202020204" pitchFamily="34" charset="0"/>
              <a:buChar char="•"/>
            </a:pPr>
            <a:r>
              <a:rPr lang="en-US" sz="1600" dirty="0">
                <a:solidFill>
                  <a:srgbClr val="000000"/>
                </a:solidFill>
              </a:rPr>
              <a:t>Is the distribute list applied to the correct interface?</a:t>
            </a:r>
          </a:p>
          <a:p>
            <a:pPr marL="742950" lvl="1" indent="-285750">
              <a:buFont typeface="Arial" panose="020B0604020202020204" pitchFamily="34" charset="0"/>
              <a:buChar char="•"/>
            </a:pPr>
            <a:r>
              <a:rPr lang="en-US" sz="1600" dirty="0">
                <a:solidFill>
                  <a:srgbClr val="000000"/>
                </a:solidFill>
              </a:rPr>
              <a:t>If the distribute list is using an ACL, is the ACL correct?</a:t>
            </a:r>
          </a:p>
          <a:p>
            <a:pPr marL="742950" lvl="1" indent="-285750">
              <a:buFont typeface="Arial" panose="020B0604020202020204" pitchFamily="34" charset="0"/>
              <a:buChar char="•"/>
            </a:pPr>
            <a:r>
              <a:rPr lang="en-US" sz="1600" dirty="0">
                <a:solidFill>
                  <a:srgbClr val="000000"/>
                </a:solidFill>
              </a:rPr>
              <a:t>If the distribute list is using a prefix list, is the prefix list correct?</a:t>
            </a:r>
          </a:p>
          <a:p>
            <a:pPr marL="742950" lvl="1" indent="-285750">
              <a:buFont typeface="Arial" panose="020B0604020202020204" pitchFamily="34" charset="0"/>
              <a:buChar char="•"/>
            </a:pPr>
            <a:r>
              <a:rPr lang="en-US" sz="1600" dirty="0">
                <a:solidFill>
                  <a:srgbClr val="000000"/>
                </a:solidFill>
              </a:rPr>
              <a:t>If the distribute list is using a route map, is the route map correct?</a:t>
            </a:r>
          </a:p>
        </p:txBody>
      </p:sp>
    </p:spTree>
    <p:extLst>
      <p:ext uri="{BB962C8B-B14F-4D97-AF65-F5344CB8AC3E}">
        <p14:creationId xmlns:p14="http://schemas.microsoft.com/office/powerpoint/2010/main" val="107051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Route Filtering (Cont.)</a:t>
            </a:r>
          </a:p>
        </p:txBody>
      </p:sp>
      <p:sp>
        <p:nvSpPr>
          <p:cNvPr id="2" name="TextBox 1"/>
          <p:cNvSpPr txBox="1"/>
          <p:nvPr/>
        </p:nvSpPr>
        <p:spPr>
          <a:xfrm flipH="1">
            <a:off x="0" y="731837"/>
            <a:ext cx="8860974" cy="830997"/>
          </a:xfrm>
          <a:prstGeom prst="rect">
            <a:avLst/>
          </a:prstGeom>
          <a:noFill/>
        </p:spPr>
        <p:txBody>
          <a:bodyPr wrap="square" rtlCol="0">
            <a:spAutoFit/>
          </a:bodyPr>
          <a:lstStyle/>
          <a:p>
            <a:r>
              <a:rPr lang="en-US" sz="1600" dirty="0">
                <a:solidFill>
                  <a:srgbClr val="000000"/>
                </a:solidFill>
              </a:rPr>
              <a:t>The </a:t>
            </a:r>
            <a:r>
              <a:rPr lang="en-US" sz="1600" b="1" dirty="0">
                <a:solidFill>
                  <a:srgbClr val="000000"/>
                </a:solidFill>
              </a:rPr>
              <a:t>show ip protocols </a:t>
            </a:r>
            <a:r>
              <a:rPr lang="en-US" sz="1600" dirty="0">
                <a:solidFill>
                  <a:srgbClr val="000000"/>
                </a:solidFill>
              </a:rPr>
              <a:t>command identifies whether a distribute list is applied to all interfaces or to an individual interface, as shown in Example 4-21. This example indicates that there are no outbound filters and that there is an inbound filter on Gig1/0.</a:t>
            </a:r>
          </a:p>
        </p:txBody>
      </p:sp>
      <p:sp>
        <p:nvSpPr>
          <p:cNvPr id="5" name="TextBox 4"/>
          <p:cNvSpPr txBox="1"/>
          <p:nvPr/>
        </p:nvSpPr>
        <p:spPr>
          <a:xfrm>
            <a:off x="0" y="1509841"/>
            <a:ext cx="497996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The inbound filter in Example 4-21 on Gig1/0 is filtering with ACL 10. To verify the entries in the ACL, you must issue the </a:t>
            </a:r>
            <a:r>
              <a:rPr lang="en-US" sz="1600" b="1" dirty="0">
                <a:solidFill>
                  <a:srgbClr val="000000"/>
                </a:solidFill>
              </a:rPr>
              <a:t>show access-lists 10 </a:t>
            </a:r>
            <a:r>
              <a:rPr lang="en-US" sz="1600" dirty="0">
                <a:solidFill>
                  <a:srgbClr val="000000"/>
                </a:solidFill>
              </a:rPr>
              <a:t>command. If a prefix list was applied, you issue the </a:t>
            </a:r>
            <a:r>
              <a:rPr lang="en-US" sz="1600" b="1" dirty="0">
                <a:solidFill>
                  <a:srgbClr val="000000"/>
                </a:solidFill>
              </a:rPr>
              <a:t>show ip prefix-list </a:t>
            </a:r>
            <a:r>
              <a:rPr lang="en-US" sz="1600" dirty="0">
                <a:solidFill>
                  <a:srgbClr val="000000"/>
                </a:solidFill>
              </a:rPr>
              <a:t>command. If a route map was applied, you issue the </a:t>
            </a:r>
            <a:r>
              <a:rPr lang="en-US" sz="1600" b="1" dirty="0">
                <a:solidFill>
                  <a:srgbClr val="000000"/>
                </a:solidFill>
              </a:rPr>
              <a:t>show route-map </a:t>
            </a:r>
            <a:r>
              <a:rPr lang="en-US" sz="1600" dirty="0">
                <a:solidFill>
                  <a:srgbClr val="000000"/>
                </a:solidFill>
              </a:rPr>
              <a:t>command.</a:t>
            </a:r>
          </a:p>
          <a:p>
            <a:pPr marL="285750" indent="-285750">
              <a:buFont typeface="Arial" panose="020B0604020202020204" pitchFamily="34" charset="0"/>
              <a:buChar char="•"/>
            </a:pPr>
            <a:r>
              <a:rPr lang="en-US" sz="1600" dirty="0">
                <a:solidFill>
                  <a:srgbClr val="000000"/>
                </a:solidFill>
              </a:rPr>
              <a:t>As shown in Example 4-22, you verify the command that was used to apply the distribute list in the running configuration by reviewing the EIGRP configuration section.</a:t>
            </a:r>
          </a:p>
        </p:txBody>
      </p:sp>
      <p:pic>
        <p:nvPicPr>
          <p:cNvPr id="6" name="Picture 5"/>
          <p:cNvPicPr>
            <a:picLocks noChangeAspect="1"/>
          </p:cNvPicPr>
          <p:nvPr/>
        </p:nvPicPr>
        <p:blipFill>
          <a:blip r:embed="rId3"/>
          <a:stretch>
            <a:fillRect/>
          </a:stretch>
        </p:blipFill>
        <p:spPr>
          <a:xfrm>
            <a:off x="5045113" y="1562834"/>
            <a:ext cx="3931920" cy="2160931"/>
          </a:xfrm>
          <a:prstGeom prst="rect">
            <a:avLst/>
          </a:prstGeom>
        </p:spPr>
      </p:pic>
      <p:pic>
        <p:nvPicPr>
          <p:cNvPr id="8" name="Picture 7"/>
          <p:cNvPicPr>
            <a:picLocks noChangeAspect="1"/>
          </p:cNvPicPr>
          <p:nvPr/>
        </p:nvPicPr>
        <p:blipFill>
          <a:blip r:embed="rId4"/>
          <a:stretch>
            <a:fillRect/>
          </a:stretch>
        </p:blipFill>
        <p:spPr>
          <a:xfrm>
            <a:off x="5029917" y="3723765"/>
            <a:ext cx="3962312" cy="1052658"/>
          </a:xfrm>
          <a:prstGeom prst="rect">
            <a:avLst/>
          </a:prstGeom>
        </p:spPr>
      </p:pic>
    </p:spTree>
    <p:extLst>
      <p:ext uri="{BB962C8B-B14F-4D97-AF65-F5344CB8AC3E}">
        <p14:creationId xmlns:p14="http://schemas.microsoft.com/office/powerpoint/2010/main" val="48133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Stub Configuration</a:t>
            </a:r>
          </a:p>
        </p:txBody>
      </p:sp>
      <p:sp>
        <p:nvSpPr>
          <p:cNvPr id="2" name="TextBox 1"/>
          <p:cNvSpPr txBox="1"/>
          <p:nvPr/>
        </p:nvSpPr>
        <p:spPr>
          <a:xfrm flipH="1">
            <a:off x="107180" y="731837"/>
            <a:ext cx="852854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The EIGRP stub feature allows you to control the scope of EIGRP queries in the network.</a:t>
            </a:r>
          </a:p>
          <a:p>
            <a:pPr marL="285750" indent="-285750">
              <a:buFont typeface="Arial" panose="020B0604020202020204" pitchFamily="34" charset="0"/>
              <a:buChar char="•"/>
            </a:pPr>
            <a:r>
              <a:rPr lang="en-US" sz="1600" dirty="0">
                <a:solidFill>
                  <a:srgbClr val="000000"/>
                </a:solidFill>
              </a:rPr>
              <a:t>Figure 4-2 shows normal query scope for EIGRP, router R3 receives the query even though it will never have alternate information about the 192.168.1.0/24 network.</a:t>
            </a:r>
          </a:p>
          <a:p>
            <a:pPr marL="285750" indent="-285750">
              <a:buFont typeface="Arial" panose="020B0604020202020204" pitchFamily="34" charset="0"/>
              <a:buChar char="•"/>
            </a:pPr>
            <a:r>
              <a:rPr lang="en-US" sz="1600" dirty="0">
                <a:solidFill>
                  <a:srgbClr val="000000"/>
                </a:solidFill>
              </a:rPr>
              <a:t>As shown in Figure 4-3, configuring the EIGRP stub feature on R3 with the </a:t>
            </a:r>
            <a:r>
              <a:rPr lang="en-US" sz="1600" b="1" dirty="0">
                <a:solidFill>
                  <a:srgbClr val="000000"/>
                </a:solidFill>
              </a:rPr>
              <a:t>eigrp stub </a:t>
            </a:r>
            <a:r>
              <a:rPr lang="en-US" sz="1600" dirty="0">
                <a:solidFill>
                  <a:srgbClr val="000000"/>
                </a:solidFill>
              </a:rPr>
              <a:t>command ensures that R2 never sends a query to R3.</a:t>
            </a:r>
          </a:p>
        </p:txBody>
      </p:sp>
      <p:pic>
        <p:nvPicPr>
          <p:cNvPr id="6" name="Picture 5"/>
          <p:cNvPicPr>
            <a:picLocks noChangeAspect="1"/>
          </p:cNvPicPr>
          <p:nvPr/>
        </p:nvPicPr>
        <p:blipFill>
          <a:blip r:embed="rId3"/>
          <a:stretch>
            <a:fillRect/>
          </a:stretch>
        </p:blipFill>
        <p:spPr>
          <a:xfrm>
            <a:off x="4172744" y="2441519"/>
            <a:ext cx="4502027" cy="1562057"/>
          </a:xfrm>
          <a:prstGeom prst="rect">
            <a:avLst/>
          </a:prstGeom>
        </p:spPr>
      </p:pic>
      <p:pic>
        <p:nvPicPr>
          <p:cNvPr id="7" name="Picture 6"/>
          <p:cNvPicPr>
            <a:picLocks noChangeAspect="1"/>
          </p:cNvPicPr>
          <p:nvPr/>
        </p:nvPicPr>
        <p:blipFill>
          <a:blip r:embed="rId4"/>
          <a:stretch>
            <a:fillRect/>
          </a:stretch>
        </p:blipFill>
        <p:spPr>
          <a:xfrm>
            <a:off x="231384" y="2441519"/>
            <a:ext cx="4115533" cy="1677871"/>
          </a:xfrm>
          <a:prstGeom prst="rect">
            <a:avLst/>
          </a:prstGeom>
        </p:spPr>
      </p:pic>
    </p:spTree>
    <p:extLst>
      <p:ext uri="{BB962C8B-B14F-4D97-AF65-F5344CB8AC3E}">
        <p14:creationId xmlns:p14="http://schemas.microsoft.com/office/powerpoint/2010/main" val="411214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Stub Configuration (Cont.)</a:t>
            </a:r>
          </a:p>
        </p:txBody>
      </p:sp>
      <p:sp>
        <p:nvSpPr>
          <p:cNvPr id="2" name="TextBox 1"/>
          <p:cNvSpPr txBox="1"/>
          <p:nvPr/>
        </p:nvSpPr>
        <p:spPr>
          <a:xfrm flipH="1">
            <a:off x="114214" y="661498"/>
            <a:ext cx="8818771" cy="2400657"/>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000000"/>
                </a:solidFill>
              </a:rPr>
              <a:t>The EIGRP stub feature comes in handy over slow hub-and-spoke WAN links, as shown in Figure 4-4.</a:t>
            </a:r>
          </a:p>
          <a:p>
            <a:pPr marL="285750" indent="-285750">
              <a:buFont typeface="Arial" panose="020B0604020202020204" pitchFamily="34" charset="0"/>
              <a:buChar char="•"/>
            </a:pPr>
            <a:r>
              <a:rPr lang="en-US" sz="1500" dirty="0">
                <a:solidFill>
                  <a:srgbClr val="000000"/>
                </a:solidFill>
              </a:rPr>
              <a:t>Configuring stub networks reduces the amount of EIGRP traffic being sent over the WAN links. In addition, it reduces the chance of a route being stuck in active (SIA) due to congestion on the WAN.</a:t>
            </a:r>
          </a:p>
          <a:p>
            <a:pPr marL="285750" indent="-285750">
              <a:buFont typeface="Arial" panose="020B0604020202020204" pitchFamily="34" charset="0"/>
              <a:buChar char="•"/>
            </a:pPr>
            <a:r>
              <a:rPr lang="en-US" sz="1500" dirty="0">
                <a:solidFill>
                  <a:srgbClr val="000000"/>
                </a:solidFill>
              </a:rPr>
              <a:t>By default an EIGRP stub router advertises connected and summary routes.  You have the option of advertising connected, summary, redistributed, or static—or a combination of these. The other option is to send no routes (called receive only). If the wrong option is chosen, the stub routers do not advertise the correct routes to their neighbors, resulting in missing routes on the hub and other routers in the topology.</a:t>
            </a:r>
          </a:p>
        </p:txBody>
      </p:sp>
      <p:pic>
        <p:nvPicPr>
          <p:cNvPr id="4" name="Picture 3"/>
          <p:cNvPicPr>
            <a:picLocks noChangeAspect="1"/>
          </p:cNvPicPr>
          <p:nvPr/>
        </p:nvPicPr>
        <p:blipFill>
          <a:blip r:embed="rId3"/>
          <a:stretch>
            <a:fillRect/>
          </a:stretch>
        </p:blipFill>
        <p:spPr>
          <a:xfrm>
            <a:off x="2086146" y="3062155"/>
            <a:ext cx="4173195" cy="1709896"/>
          </a:xfrm>
          <a:prstGeom prst="rect">
            <a:avLst/>
          </a:prstGeom>
        </p:spPr>
      </p:pic>
    </p:spTree>
    <p:extLst>
      <p:ext uri="{BB962C8B-B14F-4D97-AF65-F5344CB8AC3E}">
        <p14:creationId xmlns:p14="http://schemas.microsoft.com/office/powerpoint/2010/main" val="370599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Stub Configuration (Cont.)</a:t>
            </a:r>
          </a:p>
        </p:txBody>
      </p:sp>
      <p:sp>
        <p:nvSpPr>
          <p:cNvPr id="2" name="TextBox 1"/>
          <p:cNvSpPr txBox="1"/>
          <p:nvPr/>
        </p:nvSpPr>
        <p:spPr>
          <a:xfrm flipH="1">
            <a:off x="121979" y="949886"/>
            <a:ext cx="4296008" cy="3093154"/>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000000"/>
                </a:solidFill>
              </a:rPr>
              <a:t>To verify whether a router is a stub router and determine the routes it will advertise, issue the </a:t>
            </a:r>
            <a:r>
              <a:rPr lang="en-US" sz="1500" b="1" dirty="0">
                <a:solidFill>
                  <a:srgbClr val="000000"/>
                </a:solidFill>
              </a:rPr>
              <a:t>show ip protocols</a:t>
            </a:r>
            <a:r>
              <a:rPr lang="en-US" sz="1500" dirty="0">
                <a:solidFill>
                  <a:srgbClr val="000000"/>
                </a:solidFill>
              </a:rPr>
              <a:t> command, as shown in Example 4-23.</a:t>
            </a:r>
          </a:p>
          <a:p>
            <a:pPr marL="285750" indent="-285750">
              <a:buFont typeface="Arial" panose="020B0604020202020204" pitchFamily="34" charset="0"/>
              <a:buChar char="•"/>
            </a:pPr>
            <a:r>
              <a:rPr lang="en-US" sz="1500" dirty="0">
                <a:solidFill>
                  <a:srgbClr val="000000"/>
                </a:solidFill>
              </a:rPr>
              <a:t>To determine whether a neighbor is a stub router and the types of routes it is advertising, issue the command </a:t>
            </a:r>
            <a:r>
              <a:rPr lang="en-US" sz="1500" b="1" dirty="0">
                <a:solidFill>
                  <a:srgbClr val="000000"/>
                </a:solidFill>
              </a:rPr>
              <a:t>show ip eigrp neighbors detail</a:t>
            </a:r>
            <a:r>
              <a:rPr lang="en-US" sz="1500" dirty="0">
                <a:solidFill>
                  <a:srgbClr val="000000"/>
                </a:solidFill>
              </a:rPr>
              <a:t>. Example 4-24 shows the output of </a:t>
            </a:r>
            <a:r>
              <a:rPr lang="en-US" sz="1500" b="1" dirty="0">
                <a:solidFill>
                  <a:srgbClr val="000000"/>
                </a:solidFill>
              </a:rPr>
              <a:t>show ip eigrp neighbors detail </a:t>
            </a:r>
            <a:r>
              <a:rPr lang="en-US" sz="1500" dirty="0">
                <a:solidFill>
                  <a:srgbClr val="000000"/>
                </a:solidFill>
              </a:rPr>
              <a:t>on R1, which indicates that the neighbor is a stub router advertising connected and summary routes and suppressing queries.</a:t>
            </a:r>
          </a:p>
        </p:txBody>
      </p:sp>
      <p:pic>
        <p:nvPicPr>
          <p:cNvPr id="5" name="Picture 4"/>
          <p:cNvPicPr>
            <a:picLocks noChangeAspect="1"/>
          </p:cNvPicPr>
          <p:nvPr/>
        </p:nvPicPr>
        <p:blipFill>
          <a:blip r:embed="rId3"/>
          <a:stretch>
            <a:fillRect/>
          </a:stretch>
        </p:blipFill>
        <p:spPr>
          <a:xfrm>
            <a:off x="4488430" y="795141"/>
            <a:ext cx="4293870" cy="1946019"/>
          </a:xfrm>
          <a:prstGeom prst="rect">
            <a:avLst/>
          </a:prstGeom>
        </p:spPr>
      </p:pic>
      <p:pic>
        <p:nvPicPr>
          <p:cNvPr id="6" name="Picture 5"/>
          <p:cNvPicPr>
            <a:picLocks noChangeAspect="1"/>
          </p:cNvPicPr>
          <p:nvPr/>
        </p:nvPicPr>
        <p:blipFill>
          <a:blip r:embed="rId4"/>
          <a:stretch>
            <a:fillRect/>
          </a:stretch>
        </p:blipFill>
        <p:spPr>
          <a:xfrm>
            <a:off x="4417987" y="2855742"/>
            <a:ext cx="4434755" cy="1723021"/>
          </a:xfrm>
          <a:prstGeom prst="rect">
            <a:avLst/>
          </a:prstGeom>
        </p:spPr>
      </p:pic>
    </p:spTree>
    <p:extLst>
      <p:ext uri="{BB962C8B-B14F-4D97-AF65-F5344CB8AC3E}">
        <p14:creationId xmlns:p14="http://schemas.microsoft.com/office/powerpoint/2010/main" val="26077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Interface is Shut Down</a:t>
            </a:r>
          </a:p>
        </p:txBody>
      </p:sp>
      <p:sp>
        <p:nvSpPr>
          <p:cNvPr id="4" name="TextBox 3"/>
          <p:cNvSpPr txBox="1"/>
          <p:nvPr/>
        </p:nvSpPr>
        <p:spPr>
          <a:xfrm>
            <a:off x="203982" y="865163"/>
            <a:ext cx="86797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The </a:t>
            </a:r>
            <a:r>
              <a:rPr lang="en-US" b="1" dirty="0">
                <a:solidFill>
                  <a:srgbClr val="000000"/>
                </a:solidFill>
              </a:rPr>
              <a:t>network</a:t>
            </a:r>
            <a:r>
              <a:rPr lang="en-US" dirty="0">
                <a:solidFill>
                  <a:srgbClr val="000000"/>
                </a:solidFill>
              </a:rPr>
              <a:t> command enables the routing process on an interface.</a:t>
            </a:r>
          </a:p>
          <a:p>
            <a:pPr marL="285750" indent="-285750">
              <a:buFont typeface="Arial" panose="020B0604020202020204" pitchFamily="34" charset="0"/>
              <a:buChar char="•"/>
            </a:pPr>
            <a:r>
              <a:rPr lang="en-US" dirty="0">
                <a:solidFill>
                  <a:srgbClr val="000000"/>
                </a:solidFill>
              </a:rPr>
              <a:t>Once the EIGRP process is enabled on the interface, the network that the interface IP address is part of is injected into the EIGRP process.</a:t>
            </a:r>
          </a:p>
          <a:p>
            <a:pPr marL="285750" indent="-285750">
              <a:buFont typeface="Arial" panose="020B0604020202020204" pitchFamily="34" charset="0"/>
              <a:buChar char="•"/>
            </a:pPr>
            <a:r>
              <a:rPr lang="en-US" dirty="0">
                <a:solidFill>
                  <a:srgbClr val="000000"/>
                </a:solidFill>
              </a:rPr>
              <a:t>If the interface is shut down, there is no directly connected entry for the network in the routing table.</a:t>
            </a:r>
          </a:p>
          <a:p>
            <a:pPr marL="285750" indent="-285750">
              <a:buFont typeface="Arial" panose="020B0604020202020204" pitchFamily="34" charset="0"/>
              <a:buChar char="•"/>
            </a:pPr>
            <a:r>
              <a:rPr lang="en-US" dirty="0">
                <a:solidFill>
                  <a:srgbClr val="000000"/>
                </a:solidFill>
              </a:rPr>
              <a:t>The interface must be up/up for routes to be advertised or for neighbor relationships to be formed.</a:t>
            </a:r>
          </a:p>
        </p:txBody>
      </p:sp>
    </p:spTree>
    <p:extLst>
      <p:ext uri="{BB962C8B-B14F-4D97-AF65-F5344CB8AC3E}">
        <p14:creationId xmlns:p14="http://schemas.microsoft.com/office/powerpoint/2010/main" val="401180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Split Horizon</a:t>
            </a:r>
          </a:p>
        </p:txBody>
      </p:sp>
      <p:sp>
        <p:nvSpPr>
          <p:cNvPr id="4" name="TextBox 3"/>
          <p:cNvSpPr txBox="1"/>
          <p:nvPr/>
        </p:nvSpPr>
        <p:spPr>
          <a:xfrm>
            <a:off x="116518" y="675248"/>
            <a:ext cx="4712676" cy="4016484"/>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000000"/>
                </a:solidFill>
              </a:rPr>
              <a:t>The EIGRP split-horizon rule states that any routes learned inbound on an interface will not be advertised out the same interface. This rule is designed to prevent routing loops. However, this rule presents an issue in certain topologies, such as a Dynamic Multipoint Virtual Private Network (DMVPN) network or non-broadcast, multi-access Frame Relay hub-and-spoke topologies. Figure 4-5 shows a network using multipoint interfaces that is  experiencing a split horizon issue.</a:t>
            </a:r>
          </a:p>
          <a:p>
            <a:pPr marL="285750" indent="-285750">
              <a:buFont typeface="Arial" panose="020B0604020202020204" pitchFamily="34" charset="0"/>
              <a:buChar char="•"/>
            </a:pPr>
            <a:r>
              <a:rPr lang="en-US" sz="1500" dirty="0">
                <a:solidFill>
                  <a:srgbClr val="000000"/>
                </a:solidFill>
              </a:rPr>
              <a:t>A multipoint interface provides connectivity to multiple routers on the same subnet out a single interface, as does Ethernet.</a:t>
            </a:r>
          </a:p>
          <a:p>
            <a:pPr marL="285750" indent="-285750">
              <a:buFont typeface="Arial" panose="020B0604020202020204" pitchFamily="34" charset="0"/>
              <a:buChar char="•"/>
            </a:pPr>
            <a:r>
              <a:rPr lang="en-US" sz="1500" dirty="0">
                <a:solidFill>
                  <a:srgbClr val="000000"/>
                </a:solidFill>
              </a:rPr>
              <a:t>To verify whether split horizon is enabled on an interface, issue the </a:t>
            </a:r>
            <a:r>
              <a:rPr lang="en-US" sz="1500" b="1" dirty="0">
                <a:solidFill>
                  <a:srgbClr val="000000"/>
                </a:solidFill>
              </a:rPr>
              <a:t>show ip interface</a:t>
            </a:r>
            <a:r>
              <a:rPr lang="en-US" sz="1500" dirty="0">
                <a:solidFill>
                  <a:srgbClr val="000000"/>
                </a:solidFill>
              </a:rPr>
              <a:t> </a:t>
            </a:r>
            <a:r>
              <a:rPr lang="en-US" sz="1500" i="1" dirty="0">
                <a:solidFill>
                  <a:srgbClr val="000000"/>
                </a:solidFill>
              </a:rPr>
              <a:t>interface_type interface_number </a:t>
            </a:r>
            <a:r>
              <a:rPr lang="en-US" sz="1500" dirty="0">
                <a:solidFill>
                  <a:srgbClr val="000000"/>
                </a:solidFill>
              </a:rPr>
              <a:t>command, as shown in Example 4-25</a:t>
            </a:r>
          </a:p>
        </p:txBody>
      </p:sp>
      <p:pic>
        <p:nvPicPr>
          <p:cNvPr id="2" name="Picture 1"/>
          <p:cNvPicPr>
            <a:picLocks noChangeAspect="1"/>
          </p:cNvPicPr>
          <p:nvPr/>
        </p:nvPicPr>
        <p:blipFill>
          <a:blip r:embed="rId3"/>
          <a:stretch>
            <a:fillRect/>
          </a:stretch>
        </p:blipFill>
        <p:spPr>
          <a:xfrm>
            <a:off x="4945711" y="524968"/>
            <a:ext cx="4198289" cy="1805325"/>
          </a:xfrm>
          <a:prstGeom prst="rect">
            <a:avLst/>
          </a:prstGeom>
        </p:spPr>
      </p:pic>
      <p:pic>
        <p:nvPicPr>
          <p:cNvPr id="5" name="Picture 4"/>
          <p:cNvPicPr>
            <a:picLocks noChangeAspect="1"/>
          </p:cNvPicPr>
          <p:nvPr/>
        </p:nvPicPr>
        <p:blipFill>
          <a:blip r:embed="rId4"/>
          <a:stretch>
            <a:fillRect/>
          </a:stretch>
        </p:blipFill>
        <p:spPr>
          <a:xfrm>
            <a:off x="4945711" y="2410236"/>
            <a:ext cx="4155088" cy="2417710"/>
          </a:xfrm>
          <a:prstGeom prst="rect">
            <a:avLst/>
          </a:prstGeom>
        </p:spPr>
      </p:pic>
    </p:spTree>
    <p:extLst>
      <p:ext uri="{BB962C8B-B14F-4D97-AF65-F5344CB8AC3E}">
        <p14:creationId xmlns:p14="http://schemas.microsoft.com/office/powerpoint/2010/main" val="423325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Routes</a:t>
            </a:r>
            <a:br>
              <a:rPr lang="en-US" dirty="0">
                <a:solidFill>
                  <a:schemeClr val="accent4">
                    <a:lumMod val="75000"/>
                  </a:schemeClr>
                </a:solidFill>
              </a:rPr>
            </a:br>
            <a:r>
              <a:rPr lang="en-US" sz="2400" dirty="0">
                <a:solidFill>
                  <a:schemeClr val="accent4">
                    <a:lumMod val="75000"/>
                  </a:schemeClr>
                </a:solidFill>
              </a:rPr>
              <a:t>Split Horizon (Cont.)</a:t>
            </a:r>
          </a:p>
        </p:txBody>
      </p:sp>
      <p:sp>
        <p:nvSpPr>
          <p:cNvPr id="6" name="TextBox 5"/>
          <p:cNvSpPr txBox="1"/>
          <p:nvPr/>
        </p:nvSpPr>
        <p:spPr>
          <a:xfrm>
            <a:off x="126609" y="675248"/>
            <a:ext cx="4783016"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To completely disable split horizon on an interface, issue the </a:t>
            </a:r>
            <a:r>
              <a:rPr lang="en-US" sz="1600" b="1" dirty="0">
                <a:solidFill>
                  <a:srgbClr val="000000"/>
                </a:solidFill>
              </a:rPr>
              <a:t>no ip split-horizon </a:t>
            </a:r>
            <a:r>
              <a:rPr lang="en-US" sz="1600" dirty="0">
                <a:solidFill>
                  <a:srgbClr val="000000"/>
                </a:solidFill>
              </a:rPr>
              <a:t>command in interface configuration mode. If you only want to disable it for the EIGRP process running on the interface, issue the command </a:t>
            </a:r>
            <a:r>
              <a:rPr lang="en-US" sz="1600" b="1" dirty="0">
                <a:solidFill>
                  <a:srgbClr val="000000"/>
                </a:solidFill>
              </a:rPr>
              <a:t>no ip split-horizon eigrp </a:t>
            </a:r>
            <a:r>
              <a:rPr lang="en-US" sz="1600" i="1" dirty="0">
                <a:solidFill>
                  <a:srgbClr val="000000"/>
                </a:solidFill>
              </a:rPr>
              <a:t>autonomous_system_number</a:t>
            </a:r>
            <a:r>
              <a:rPr lang="en-US" sz="1600" dirty="0">
                <a:solidFill>
                  <a:srgbClr val="000000"/>
                </a:solidFill>
              </a:rPr>
              <a:t>.</a:t>
            </a:r>
          </a:p>
          <a:p>
            <a:pPr marL="285750" indent="-285750">
              <a:buFont typeface="Arial" panose="020B0604020202020204" pitchFamily="34" charset="0"/>
              <a:buChar char="•"/>
            </a:pPr>
            <a:r>
              <a:rPr lang="en-US" sz="1600" dirty="0">
                <a:solidFill>
                  <a:srgbClr val="000000"/>
                </a:solidFill>
              </a:rPr>
              <a:t>If you disable split horizon for the EIGRP process, it still shows as enabled in the output of </a:t>
            </a:r>
            <a:r>
              <a:rPr lang="en-US" sz="1600" b="1" dirty="0">
                <a:solidFill>
                  <a:srgbClr val="000000"/>
                </a:solidFill>
              </a:rPr>
              <a:t>show ip interface </a:t>
            </a:r>
            <a:r>
              <a:rPr lang="en-US" sz="1600" dirty="0">
                <a:solidFill>
                  <a:srgbClr val="000000"/>
                </a:solidFill>
              </a:rPr>
              <a:t>(refer to Example 4-25). To verify whether split horizon is enabled or disabled for the EIGRP process on an interface, issue the command </a:t>
            </a:r>
            <a:r>
              <a:rPr lang="en-US" sz="1600" b="1" dirty="0">
                <a:solidFill>
                  <a:srgbClr val="000000"/>
                </a:solidFill>
              </a:rPr>
              <a:t>show ip eigrp interfaces detail</a:t>
            </a:r>
            <a:r>
              <a:rPr lang="en-US" sz="1600" dirty="0">
                <a:solidFill>
                  <a:srgbClr val="000000"/>
                </a:solidFill>
              </a:rPr>
              <a:t> </a:t>
            </a:r>
            <a:r>
              <a:rPr lang="en-US" sz="1600" i="1" dirty="0">
                <a:solidFill>
                  <a:srgbClr val="000000"/>
                </a:solidFill>
              </a:rPr>
              <a:t>interface_type interface_number</a:t>
            </a:r>
            <a:r>
              <a:rPr lang="en-US" sz="1600" dirty="0">
                <a:solidFill>
                  <a:srgbClr val="000000"/>
                </a:solidFill>
              </a:rPr>
              <a:t>. Example 4-26 shows that it is disabled for EIGRP on interface tunnel 0.</a:t>
            </a:r>
          </a:p>
        </p:txBody>
      </p:sp>
      <p:pic>
        <p:nvPicPr>
          <p:cNvPr id="7" name="Picture 6"/>
          <p:cNvPicPr>
            <a:picLocks noChangeAspect="1"/>
          </p:cNvPicPr>
          <p:nvPr/>
        </p:nvPicPr>
        <p:blipFill>
          <a:blip r:embed="rId3"/>
          <a:stretch>
            <a:fillRect/>
          </a:stretch>
        </p:blipFill>
        <p:spPr>
          <a:xfrm>
            <a:off x="4846314" y="1372233"/>
            <a:ext cx="4297686" cy="2312811"/>
          </a:xfrm>
          <a:prstGeom prst="rect">
            <a:avLst/>
          </a:prstGeom>
        </p:spPr>
      </p:pic>
    </p:spTree>
    <p:extLst>
      <p:ext uri="{BB962C8B-B14F-4D97-AF65-F5344CB8AC3E}">
        <p14:creationId xmlns:p14="http://schemas.microsoft.com/office/powerpoint/2010/main" val="348216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627252" cy="1351755"/>
          </a:xfrm>
        </p:spPr>
        <p:txBody>
          <a:bodyPr/>
          <a:lstStyle/>
          <a:p>
            <a:r>
              <a:rPr lang="en-US" sz="4800" dirty="0">
                <a:solidFill>
                  <a:schemeClr val="accent5">
                    <a:lumMod val="40000"/>
                    <a:lumOff val="60000"/>
                  </a:schemeClr>
                </a:solidFill>
              </a:rPr>
              <a:t>Troubleshooting EIGRP for IPv4 Neighbor Adjacencies</a:t>
            </a:r>
            <a:endParaRPr lang="en-US" dirty="0">
              <a:solidFill>
                <a:schemeClr val="accent5">
                  <a:lumMod val="40000"/>
                  <a:lumOff val="60000"/>
                </a:schemeClr>
              </a:solidFill>
            </a:endParaRPr>
          </a:p>
        </p:txBody>
      </p:sp>
      <p:sp>
        <p:nvSpPr>
          <p:cNvPr id="2" name="TextBox 1"/>
          <p:cNvSpPr txBox="1"/>
          <p:nvPr/>
        </p:nvSpPr>
        <p:spPr>
          <a:xfrm>
            <a:off x="337844" y="1789043"/>
            <a:ext cx="83091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EIGRP establishes neighbor relationships by sending hello packets to the multicast address 224.0.0.10, out interfaces participating in the EIGRP process.</a:t>
            </a:r>
          </a:p>
          <a:p>
            <a:pPr marL="285750" indent="-285750">
              <a:buFont typeface="Arial" panose="020B0604020202020204" pitchFamily="34" charset="0"/>
              <a:buChar char="•"/>
            </a:pPr>
            <a:r>
              <a:rPr lang="en-US" dirty="0">
                <a:solidFill>
                  <a:schemeClr val="accent5">
                    <a:lumMod val="40000"/>
                    <a:lumOff val="60000"/>
                  </a:schemeClr>
                </a:solidFill>
              </a:rPr>
              <a:t>This section focuses on the reasons EIGRP neighbor relationships might not form and how you can identify them during the troubleshooting process.</a:t>
            </a:r>
          </a:p>
        </p:txBody>
      </p:sp>
    </p:spTree>
    <p:custDataLst>
      <p:tags r:id="rId1"/>
    </p:custDataLst>
    <p:extLst>
      <p:ext uri="{BB962C8B-B14F-4D97-AF65-F5344CB8AC3E}">
        <p14:creationId xmlns:p14="http://schemas.microsoft.com/office/powerpoint/2010/main" val="282487357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4" y="252411"/>
            <a:ext cx="8577556" cy="1351755"/>
          </a:xfrm>
        </p:spPr>
        <p:txBody>
          <a:bodyPr/>
          <a:lstStyle/>
          <a:p>
            <a:r>
              <a:rPr lang="en-US" sz="4800" dirty="0">
                <a:solidFill>
                  <a:schemeClr val="accent5">
                    <a:lumMod val="40000"/>
                    <a:lumOff val="60000"/>
                  </a:schemeClr>
                </a:solidFill>
              </a:rPr>
              <a:t>Troubleshooting Miscellaneous EIGRP for IPv4 Issues</a:t>
            </a:r>
            <a:endParaRPr lang="en-US" dirty="0">
              <a:solidFill>
                <a:schemeClr val="accent5">
                  <a:lumMod val="40000"/>
                  <a:lumOff val="60000"/>
                </a:schemeClr>
              </a:solidFill>
            </a:endParaRPr>
          </a:p>
        </p:txBody>
      </p:sp>
      <p:sp>
        <p:nvSpPr>
          <p:cNvPr id="2" name="TextBox 1"/>
          <p:cNvSpPr txBox="1"/>
          <p:nvPr/>
        </p:nvSpPr>
        <p:spPr>
          <a:xfrm>
            <a:off x="450166" y="2011680"/>
            <a:ext cx="8278837"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40000"/>
                    <a:lumOff val="60000"/>
                  </a:schemeClr>
                </a:solidFill>
              </a:rPr>
              <a:t>The  focus of this section is on troubleshooting issues related to feasible successors, discontiguous networks and autosummarization, route summarization, and equal-unequal metric load balancing.</a:t>
            </a:r>
          </a:p>
        </p:txBody>
      </p:sp>
    </p:spTree>
    <p:custDataLst>
      <p:tags r:id="rId1"/>
    </p:custDataLst>
    <p:extLst>
      <p:ext uri="{BB962C8B-B14F-4D97-AF65-F5344CB8AC3E}">
        <p14:creationId xmlns:p14="http://schemas.microsoft.com/office/powerpoint/2010/main" val="396133007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Feasible Successors</a:t>
            </a:r>
          </a:p>
        </p:txBody>
      </p:sp>
      <p:sp>
        <p:nvSpPr>
          <p:cNvPr id="6" name="TextBox 5"/>
          <p:cNvSpPr txBox="1"/>
          <p:nvPr/>
        </p:nvSpPr>
        <p:spPr>
          <a:xfrm>
            <a:off x="119574" y="1083211"/>
            <a:ext cx="852502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The best route (based on the lowest feasible distance [FD] metric) for a specific network in the EIGRP topology table becomes a candidate to be injected into the router’s routing table.</a:t>
            </a:r>
          </a:p>
          <a:p>
            <a:pPr marL="285750" indent="-285750">
              <a:buFont typeface="Arial" panose="020B0604020202020204" pitchFamily="34" charset="0"/>
              <a:buChar char="•"/>
            </a:pPr>
            <a:r>
              <a:rPr lang="en-US" dirty="0">
                <a:solidFill>
                  <a:srgbClr val="000000"/>
                </a:solidFill>
              </a:rPr>
              <a:t>The term candidate is used because even though it is the best EIGRP route, a better source of the same information might be used.</a:t>
            </a:r>
          </a:p>
          <a:p>
            <a:pPr marL="285750" indent="-285750">
              <a:buFont typeface="Arial" panose="020B0604020202020204" pitchFamily="34" charset="0"/>
              <a:buChar char="•"/>
            </a:pPr>
            <a:r>
              <a:rPr lang="en-US" dirty="0">
                <a:solidFill>
                  <a:srgbClr val="000000"/>
                </a:solidFill>
              </a:rPr>
              <a:t>If that route is indeed injected into the routing table, that route becomes known as the </a:t>
            </a:r>
            <a:r>
              <a:rPr lang="en-US" i="1" dirty="0">
                <a:solidFill>
                  <a:srgbClr val="000000"/>
                </a:solidFill>
              </a:rPr>
              <a:t>successor</a:t>
            </a:r>
            <a:r>
              <a:rPr lang="en-US" dirty="0">
                <a:solidFill>
                  <a:srgbClr val="000000"/>
                </a:solidFill>
              </a:rPr>
              <a:t> (best) route.</a:t>
            </a:r>
          </a:p>
          <a:p>
            <a:pPr marL="285750" indent="-285750">
              <a:buFont typeface="Arial" panose="020B0604020202020204" pitchFamily="34" charset="0"/>
              <a:buChar char="•"/>
            </a:pPr>
            <a:r>
              <a:rPr lang="en-US" dirty="0">
                <a:solidFill>
                  <a:srgbClr val="000000"/>
                </a:solidFill>
              </a:rPr>
              <a:t>The successor route is then advertised to neighboring routers.</a:t>
            </a:r>
          </a:p>
        </p:txBody>
      </p:sp>
    </p:spTree>
    <p:extLst>
      <p:ext uri="{BB962C8B-B14F-4D97-AF65-F5344CB8AC3E}">
        <p14:creationId xmlns:p14="http://schemas.microsoft.com/office/powerpoint/2010/main" val="352569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Feasible Successors (Cont.)</a:t>
            </a:r>
          </a:p>
        </p:txBody>
      </p:sp>
      <p:sp>
        <p:nvSpPr>
          <p:cNvPr id="6" name="TextBox 5"/>
          <p:cNvSpPr txBox="1"/>
          <p:nvPr/>
        </p:nvSpPr>
        <p:spPr>
          <a:xfrm>
            <a:off x="0" y="603796"/>
            <a:ext cx="5198013" cy="4539704"/>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000000"/>
                </a:solidFill>
              </a:rPr>
              <a:t>Example 4-27 shows a sample EIGRP topology table, which you can view by issuing the </a:t>
            </a:r>
            <a:r>
              <a:rPr lang="en-US" sz="1500" b="1" dirty="0">
                <a:solidFill>
                  <a:srgbClr val="000000"/>
                </a:solidFill>
              </a:rPr>
              <a:t>show ip eigrp topology </a:t>
            </a:r>
            <a:r>
              <a:rPr lang="en-US" sz="1500" dirty="0">
                <a:solidFill>
                  <a:srgbClr val="000000"/>
                </a:solidFill>
              </a:rPr>
              <a:t>command.</a:t>
            </a:r>
          </a:p>
          <a:p>
            <a:pPr marL="285750" indent="-285750">
              <a:buFont typeface="Arial" panose="020B0604020202020204" pitchFamily="34" charset="0"/>
              <a:buChar char="•"/>
            </a:pPr>
            <a:r>
              <a:rPr lang="en-US" sz="1500" dirty="0">
                <a:solidFill>
                  <a:srgbClr val="000000"/>
                </a:solidFill>
              </a:rPr>
              <a:t>In the brackets after the next-hop IP address is the FD followed by the reported distance (RD):</a:t>
            </a:r>
          </a:p>
          <a:p>
            <a:pPr marL="742950" lvl="1" indent="-285750">
              <a:buFont typeface="Arial" panose="020B0604020202020204" pitchFamily="34" charset="0"/>
              <a:buChar char="•"/>
            </a:pPr>
            <a:r>
              <a:rPr lang="en-US" sz="1500" b="1" dirty="0">
                <a:solidFill>
                  <a:srgbClr val="000000"/>
                </a:solidFill>
              </a:rPr>
              <a:t>Feasible distance - </a:t>
            </a:r>
            <a:r>
              <a:rPr lang="en-US" sz="1500" dirty="0">
                <a:solidFill>
                  <a:srgbClr val="000000"/>
                </a:solidFill>
              </a:rPr>
              <a:t>The RD plus the metric to reach the neighbor at the next-hop address that is advertising the RD.</a:t>
            </a:r>
          </a:p>
          <a:p>
            <a:pPr marL="742950" lvl="1" indent="-285750">
              <a:buFont typeface="Arial" panose="020B0604020202020204" pitchFamily="34" charset="0"/>
              <a:buChar char="•"/>
            </a:pPr>
            <a:r>
              <a:rPr lang="en-US" sz="1500" b="1" dirty="0">
                <a:solidFill>
                  <a:srgbClr val="000000"/>
                </a:solidFill>
              </a:rPr>
              <a:t>Reported distance -</a:t>
            </a:r>
            <a:r>
              <a:rPr lang="en-US" sz="1500" dirty="0">
                <a:solidFill>
                  <a:srgbClr val="000000"/>
                </a:solidFill>
              </a:rPr>
              <a:t> The distance from the neighbor at the next-hop address to the destination network.</a:t>
            </a:r>
          </a:p>
          <a:p>
            <a:pPr marL="285750" indent="-285750">
              <a:buFont typeface="Arial" panose="020B0604020202020204" pitchFamily="34" charset="0"/>
              <a:buChar char="•"/>
            </a:pPr>
            <a:r>
              <a:rPr lang="en-US" sz="1500" dirty="0">
                <a:solidFill>
                  <a:srgbClr val="000000"/>
                </a:solidFill>
              </a:rPr>
              <a:t>The successor is the path with the lowest FD, however, EIGRP also pre-calculates paths that could be used if the successor disappeared. These routes are know as the </a:t>
            </a:r>
            <a:r>
              <a:rPr lang="en-US" sz="1500" i="1" dirty="0">
                <a:solidFill>
                  <a:srgbClr val="000000"/>
                </a:solidFill>
              </a:rPr>
              <a:t>feasible successors. </a:t>
            </a:r>
          </a:p>
          <a:p>
            <a:pPr marL="285750" indent="-285750">
              <a:buFont typeface="Arial" panose="020B0604020202020204" pitchFamily="34" charset="0"/>
              <a:buChar char="•"/>
            </a:pPr>
            <a:r>
              <a:rPr lang="en-US" sz="1500" dirty="0">
                <a:solidFill>
                  <a:srgbClr val="000000"/>
                </a:solidFill>
              </a:rPr>
              <a:t>To be a feasible successor, the RD of the path to become a feasible successor must be less than the FD of the successor.</a:t>
            </a:r>
          </a:p>
          <a:p>
            <a:pPr marL="285750" indent="-285750">
              <a:buFont typeface="Arial" panose="020B0604020202020204" pitchFamily="34" charset="0"/>
              <a:buChar char="•"/>
            </a:pPr>
            <a:endParaRPr lang="en-US" sz="1600" dirty="0">
              <a:solidFill>
                <a:srgbClr val="000000"/>
              </a:solidFill>
            </a:endParaRPr>
          </a:p>
        </p:txBody>
      </p:sp>
      <p:pic>
        <p:nvPicPr>
          <p:cNvPr id="5" name="Picture 4"/>
          <p:cNvPicPr>
            <a:picLocks noChangeAspect="1"/>
          </p:cNvPicPr>
          <p:nvPr/>
        </p:nvPicPr>
        <p:blipFill>
          <a:blip r:embed="rId3"/>
          <a:stretch>
            <a:fillRect/>
          </a:stretch>
        </p:blipFill>
        <p:spPr>
          <a:xfrm>
            <a:off x="5113058" y="914400"/>
            <a:ext cx="4030942" cy="2972752"/>
          </a:xfrm>
          <a:prstGeom prst="rect">
            <a:avLst/>
          </a:prstGeom>
        </p:spPr>
      </p:pic>
    </p:spTree>
    <p:extLst>
      <p:ext uri="{BB962C8B-B14F-4D97-AF65-F5344CB8AC3E}">
        <p14:creationId xmlns:p14="http://schemas.microsoft.com/office/powerpoint/2010/main" val="139436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Miscellaneous EIGRP for IPv4 Issues</a:t>
            </a:r>
            <a:br>
              <a:rPr lang="en-US" sz="2400" dirty="0">
                <a:solidFill>
                  <a:schemeClr val="accent4">
                    <a:lumMod val="75000"/>
                  </a:schemeClr>
                </a:solidFill>
              </a:rPr>
            </a:br>
            <a:r>
              <a:rPr lang="en-US" sz="2400" dirty="0">
                <a:solidFill>
                  <a:schemeClr val="accent4">
                    <a:lumMod val="75000"/>
                  </a:schemeClr>
                </a:solidFill>
              </a:rPr>
              <a:t>Feasible Successors (Cont.)</a:t>
            </a:r>
          </a:p>
        </p:txBody>
      </p:sp>
      <p:sp>
        <p:nvSpPr>
          <p:cNvPr id="6" name="TextBox 5"/>
          <p:cNvSpPr txBox="1"/>
          <p:nvPr/>
        </p:nvSpPr>
        <p:spPr>
          <a:xfrm>
            <a:off x="0" y="731837"/>
            <a:ext cx="5317589"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For troubleshooting, it is important to note that the output of </a:t>
            </a:r>
            <a:r>
              <a:rPr lang="en-US" sz="1600" b="1" dirty="0">
                <a:solidFill>
                  <a:srgbClr val="000000"/>
                </a:solidFill>
              </a:rPr>
              <a:t>show ip eigrp topology </a:t>
            </a:r>
            <a:r>
              <a:rPr lang="en-US" sz="1600" dirty="0">
                <a:solidFill>
                  <a:srgbClr val="000000"/>
                </a:solidFill>
              </a:rPr>
              <a:t>only displays the successors and feasible successors. If you need to verify the FD or RD of other paths to the same destination that are not feasible successors, you can use the </a:t>
            </a:r>
            <a:r>
              <a:rPr lang="en-US" sz="1600" b="1" dirty="0">
                <a:solidFill>
                  <a:srgbClr val="000000"/>
                </a:solidFill>
              </a:rPr>
              <a:t>show ip eigrp topology all-links </a:t>
            </a:r>
            <a:r>
              <a:rPr lang="en-US" sz="1600" dirty="0">
                <a:solidFill>
                  <a:srgbClr val="000000"/>
                </a:solidFill>
              </a:rPr>
              <a:t>command.</a:t>
            </a:r>
          </a:p>
          <a:p>
            <a:pPr marL="285750" indent="-285750">
              <a:buFont typeface="Arial" panose="020B0604020202020204" pitchFamily="34" charset="0"/>
              <a:buChar char="•"/>
            </a:pPr>
            <a:r>
              <a:rPr lang="en-US" sz="1600" dirty="0">
                <a:solidFill>
                  <a:srgbClr val="000000"/>
                </a:solidFill>
              </a:rPr>
              <a:t>Example 4-28 displays the output of </a:t>
            </a:r>
            <a:r>
              <a:rPr lang="en-US" sz="1600" b="1" dirty="0">
                <a:solidFill>
                  <a:srgbClr val="000000"/>
                </a:solidFill>
              </a:rPr>
              <a:t>show ip eigrp topology</a:t>
            </a:r>
            <a:r>
              <a:rPr lang="en-US" sz="1600" dirty="0">
                <a:solidFill>
                  <a:srgbClr val="000000"/>
                </a:solidFill>
              </a:rPr>
              <a:t> and </a:t>
            </a:r>
            <a:r>
              <a:rPr lang="en-US" sz="1600" b="1" dirty="0">
                <a:solidFill>
                  <a:srgbClr val="000000"/>
                </a:solidFill>
              </a:rPr>
              <a:t>show ip eigrp topology all-links</a:t>
            </a:r>
            <a:r>
              <a:rPr lang="en-US" sz="1600" dirty="0">
                <a:solidFill>
                  <a:srgbClr val="000000"/>
                </a:solidFill>
              </a:rPr>
              <a:t>.</a:t>
            </a:r>
          </a:p>
          <a:p>
            <a:pPr marL="285750" indent="-285750">
              <a:buFont typeface="Arial" panose="020B0604020202020204" pitchFamily="34" charset="0"/>
              <a:buChar char="•"/>
            </a:pPr>
            <a:r>
              <a:rPr lang="en-US" sz="1600" dirty="0">
                <a:solidFill>
                  <a:srgbClr val="000000"/>
                </a:solidFill>
              </a:rPr>
              <a:t>In the output of </a:t>
            </a:r>
            <a:r>
              <a:rPr lang="en-US" sz="1600" b="1" dirty="0">
                <a:solidFill>
                  <a:srgbClr val="000000"/>
                </a:solidFill>
              </a:rPr>
              <a:t>show ip eigrp topology</a:t>
            </a:r>
            <a:r>
              <a:rPr lang="en-US" sz="1600" dirty="0">
                <a:solidFill>
                  <a:srgbClr val="000000"/>
                </a:solidFill>
              </a:rPr>
              <a:t>, notice that there is only one path listed. In the output of </a:t>
            </a:r>
            <a:r>
              <a:rPr lang="en-US" sz="1600" b="1" dirty="0">
                <a:solidFill>
                  <a:srgbClr val="000000"/>
                </a:solidFill>
              </a:rPr>
              <a:t>show ip eigrp topology all-links</a:t>
            </a:r>
            <a:r>
              <a:rPr lang="en-US" sz="1600" dirty="0">
                <a:solidFill>
                  <a:srgbClr val="000000"/>
                </a:solidFill>
              </a:rPr>
              <a:t>, notice that there are two paths listed. This is because the next hop 172.16.33.13 has an RD greater than the FD of the successor and therefore cannot be a feasible successor.</a:t>
            </a:r>
          </a:p>
        </p:txBody>
      </p:sp>
      <p:pic>
        <p:nvPicPr>
          <p:cNvPr id="2" name="Picture 1"/>
          <p:cNvPicPr>
            <a:picLocks noChangeAspect="1"/>
          </p:cNvPicPr>
          <p:nvPr/>
        </p:nvPicPr>
        <p:blipFill>
          <a:blip r:embed="rId3"/>
          <a:stretch>
            <a:fillRect/>
          </a:stretch>
        </p:blipFill>
        <p:spPr>
          <a:xfrm>
            <a:off x="5317589" y="318279"/>
            <a:ext cx="3605374" cy="4506718"/>
          </a:xfrm>
          <a:prstGeom prst="rect">
            <a:avLst/>
          </a:prstGeom>
        </p:spPr>
      </p:pic>
    </p:spTree>
    <p:extLst>
      <p:ext uri="{BB962C8B-B14F-4D97-AF65-F5344CB8AC3E}">
        <p14:creationId xmlns:p14="http://schemas.microsoft.com/office/powerpoint/2010/main" val="53735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Feasible Successors (Cont.)</a:t>
            </a:r>
          </a:p>
        </p:txBody>
      </p:sp>
      <p:sp>
        <p:nvSpPr>
          <p:cNvPr id="5" name="TextBox 4"/>
          <p:cNvSpPr txBox="1"/>
          <p:nvPr/>
        </p:nvSpPr>
        <p:spPr>
          <a:xfrm>
            <a:off x="161779" y="731837"/>
            <a:ext cx="4607169"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The EIGRP topology table contains not only the routes learned from other routers but also routes that have been redistributed into the EIGRP process and the local connected networks whose interfaces are participating in the EIGRP process, as highlighted in Example 4-29.</a:t>
            </a:r>
          </a:p>
        </p:txBody>
      </p:sp>
      <p:pic>
        <p:nvPicPr>
          <p:cNvPr id="7" name="Picture 6"/>
          <p:cNvPicPr>
            <a:picLocks noChangeAspect="1"/>
          </p:cNvPicPr>
          <p:nvPr/>
        </p:nvPicPr>
        <p:blipFill>
          <a:blip r:embed="rId3"/>
          <a:stretch>
            <a:fillRect/>
          </a:stretch>
        </p:blipFill>
        <p:spPr>
          <a:xfrm>
            <a:off x="4768948" y="731837"/>
            <a:ext cx="4162499" cy="3934036"/>
          </a:xfrm>
          <a:prstGeom prst="rect">
            <a:avLst/>
          </a:prstGeom>
        </p:spPr>
      </p:pic>
    </p:spTree>
    <p:extLst>
      <p:ext uri="{BB962C8B-B14F-4D97-AF65-F5344CB8AC3E}">
        <p14:creationId xmlns:p14="http://schemas.microsoft.com/office/powerpoint/2010/main" val="288869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Discontiguous Networks and Autosummarization </a:t>
            </a:r>
          </a:p>
        </p:txBody>
      </p:sp>
      <p:sp>
        <p:nvSpPr>
          <p:cNvPr id="5" name="TextBox 4"/>
          <p:cNvSpPr txBox="1"/>
          <p:nvPr/>
        </p:nvSpPr>
        <p:spPr>
          <a:xfrm>
            <a:off x="203980" y="829993"/>
            <a:ext cx="861646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EIGRP supports variable-length subnet masking (VLSM).  In Cisco IOS versions before 15.0, EIGRP automatically performed route summarization on classful network boundaries.</a:t>
            </a:r>
          </a:p>
          <a:p>
            <a:pPr marL="285750" indent="-285750">
              <a:buFont typeface="Arial" panose="020B0604020202020204" pitchFamily="34" charset="0"/>
              <a:buChar char="•"/>
            </a:pPr>
            <a:r>
              <a:rPr lang="en-US" sz="1600" dirty="0">
                <a:solidFill>
                  <a:srgbClr val="000000"/>
                </a:solidFill>
              </a:rPr>
              <a:t>In Cisco IOS version 15.0 and newer, auto summarization is turned off by default.  You no longer need to configure the </a:t>
            </a:r>
            <a:r>
              <a:rPr lang="en-US" sz="1600" b="1" dirty="0">
                <a:solidFill>
                  <a:srgbClr val="000000"/>
                </a:solidFill>
              </a:rPr>
              <a:t>no auto-summary command</a:t>
            </a:r>
            <a:r>
              <a:rPr lang="en-US" sz="1600" dirty="0">
                <a:solidFill>
                  <a:srgbClr val="000000"/>
                </a:solidFill>
              </a:rPr>
              <a:t>.</a:t>
            </a:r>
          </a:p>
          <a:p>
            <a:pPr marL="285750" indent="-285750">
              <a:buFont typeface="Arial" panose="020B0604020202020204" pitchFamily="34" charset="0"/>
              <a:buChar char="•"/>
            </a:pPr>
            <a:r>
              <a:rPr lang="en-US" sz="1600" dirty="0">
                <a:solidFill>
                  <a:srgbClr val="000000"/>
                </a:solidFill>
              </a:rPr>
              <a:t>Although it is turned off by default, the command can be manually enabled and can cause routing issues if the network contains discontiguous networks.  Figure 4-6 provides and example of discontiguous subnets of the Class B network 172.16.0.0/16.</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endParaRPr lang="en-US" sz="1600" dirty="0">
              <a:solidFill>
                <a:srgbClr val="000000"/>
              </a:solidFill>
            </a:endParaRPr>
          </a:p>
        </p:txBody>
      </p:sp>
      <p:pic>
        <p:nvPicPr>
          <p:cNvPr id="4" name="Picture 3"/>
          <p:cNvPicPr>
            <a:picLocks noChangeAspect="1"/>
          </p:cNvPicPr>
          <p:nvPr/>
        </p:nvPicPr>
        <p:blipFill>
          <a:blip r:embed="rId3"/>
          <a:stretch>
            <a:fillRect/>
          </a:stretch>
        </p:blipFill>
        <p:spPr>
          <a:xfrm>
            <a:off x="1842868" y="2796363"/>
            <a:ext cx="5148776" cy="1975148"/>
          </a:xfrm>
          <a:prstGeom prst="rect">
            <a:avLst/>
          </a:prstGeom>
        </p:spPr>
      </p:pic>
    </p:spTree>
    <p:extLst>
      <p:ext uri="{BB962C8B-B14F-4D97-AF65-F5344CB8AC3E}">
        <p14:creationId xmlns:p14="http://schemas.microsoft.com/office/powerpoint/2010/main" val="41369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Discontiguous Networks and Autosummarization </a:t>
            </a:r>
          </a:p>
        </p:txBody>
      </p:sp>
      <p:sp>
        <p:nvSpPr>
          <p:cNvPr id="5" name="TextBox 4"/>
          <p:cNvSpPr txBox="1"/>
          <p:nvPr/>
        </p:nvSpPr>
        <p:spPr>
          <a:xfrm>
            <a:off x="203980" y="1241088"/>
            <a:ext cx="3573196"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If you have a discontiguous network, auto summarization has to be off, and you must take care when performing manual summarization.</a:t>
            </a:r>
          </a:p>
          <a:p>
            <a:pPr marL="285750" indent="-285750">
              <a:buFont typeface="Arial" panose="020B0604020202020204" pitchFamily="34" charset="0"/>
              <a:buChar char="•"/>
            </a:pPr>
            <a:r>
              <a:rPr lang="en-US" sz="1600" dirty="0">
                <a:solidFill>
                  <a:srgbClr val="000000"/>
                </a:solidFill>
              </a:rPr>
              <a:t>To verify whether automatic summarization is enabled or disabled, use the </a:t>
            </a:r>
            <a:r>
              <a:rPr lang="en-US" sz="1600" b="1" dirty="0">
                <a:solidFill>
                  <a:srgbClr val="000000"/>
                </a:solidFill>
              </a:rPr>
              <a:t>show ip protocols</a:t>
            </a:r>
            <a:r>
              <a:rPr lang="en-US" sz="1600" dirty="0">
                <a:solidFill>
                  <a:srgbClr val="000000"/>
                </a:solidFill>
              </a:rPr>
              <a:t> command, as shown in Example 4-30.</a:t>
            </a:r>
          </a:p>
          <a:p>
            <a:pPr marL="285750" indent="-285750">
              <a:buFont typeface="Arial" panose="020B0604020202020204" pitchFamily="34" charset="0"/>
              <a:buChar char="•"/>
            </a:pPr>
            <a:endParaRPr lang="en-US" sz="1600" dirty="0">
              <a:solidFill>
                <a:srgbClr val="000000"/>
              </a:solidFill>
            </a:endParaRPr>
          </a:p>
        </p:txBody>
      </p:sp>
      <p:pic>
        <p:nvPicPr>
          <p:cNvPr id="2" name="Picture 1"/>
          <p:cNvPicPr>
            <a:picLocks noChangeAspect="1"/>
          </p:cNvPicPr>
          <p:nvPr/>
        </p:nvPicPr>
        <p:blipFill>
          <a:blip r:embed="rId3"/>
          <a:stretch>
            <a:fillRect/>
          </a:stretch>
        </p:blipFill>
        <p:spPr>
          <a:xfrm>
            <a:off x="3777176" y="942534"/>
            <a:ext cx="4838626" cy="3397876"/>
          </a:xfrm>
          <a:prstGeom prst="rect">
            <a:avLst/>
          </a:prstGeom>
        </p:spPr>
      </p:pic>
    </p:spTree>
    <p:extLst>
      <p:ext uri="{BB962C8B-B14F-4D97-AF65-F5344CB8AC3E}">
        <p14:creationId xmlns:p14="http://schemas.microsoft.com/office/powerpoint/2010/main" val="23310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Route Summarization</a:t>
            </a:r>
          </a:p>
        </p:txBody>
      </p:sp>
      <p:sp>
        <p:nvSpPr>
          <p:cNvPr id="5" name="TextBox 4"/>
          <p:cNvSpPr txBox="1"/>
          <p:nvPr/>
        </p:nvSpPr>
        <p:spPr>
          <a:xfrm>
            <a:off x="203980" y="900332"/>
            <a:ext cx="856019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By default with IOS 15.0 and later, autosummary is off. Therefore, you can either turn it on (which is not recommended) or perform manual route summarization (which is recommended).</a:t>
            </a:r>
          </a:p>
          <a:p>
            <a:pPr marL="285750" indent="-285750">
              <a:buFont typeface="Arial" panose="020B0604020202020204" pitchFamily="34" charset="0"/>
              <a:buChar char="•"/>
            </a:pPr>
            <a:r>
              <a:rPr lang="en-US" sz="1600" dirty="0">
                <a:solidFill>
                  <a:srgbClr val="000000"/>
                </a:solidFill>
              </a:rPr>
              <a:t>With EIGRP, manual route summarization is enabled on an interface-by-interface basis.</a:t>
            </a:r>
          </a:p>
          <a:p>
            <a:pPr marL="285750" indent="-285750">
              <a:buFont typeface="Arial" panose="020B0604020202020204" pitchFamily="34" charset="0"/>
              <a:buChar char="•"/>
            </a:pPr>
            <a:r>
              <a:rPr lang="en-US" sz="1600" dirty="0">
                <a:solidFill>
                  <a:srgbClr val="000000"/>
                </a:solidFill>
              </a:rPr>
              <a:t>It is important that you create accurate summary routes to ensure that your router is not advertising networks in the summary route that it does not truly know how to reach.</a:t>
            </a:r>
          </a:p>
          <a:p>
            <a:pPr marL="285750" indent="-285750">
              <a:buFont typeface="Arial" panose="020B0604020202020204" pitchFamily="34" charset="0"/>
              <a:buChar char="•"/>
            </a:pPr>
            <a:r>
              <a:rPr lang="en-US" sz="1600" dirty="0">
                <a:solidFill>
                  <a:srgbClr val="000000"/>
                </a:solidFill>
              </a:rPr>
              <a:t>When troubleshooting EIGRP route summarization, keep in mind the following:</a:t>
            </a:r>
          </a:p>
          <a:p>
            <a:pPr marL="742950" lvl="1" indent="-285750">
              <a:buFont typeface="Arial" panose="020B0604020202020204" pitchFamily="34" charset="0"/>
              <a:buChar char="•"/>
            </a:pPr>
            <a:r>
              <a:rPr lang="en-US" sz="1600" dirty="0">
                <a:solidFill>
                  <a:srgbClr val="000000"/>
                </a:solidFill>
              </a:rPr>
              <a:t>Did you enable route summarization on the correct interface?</a:t>
            </a:r>
          </a:p>
          <a:p>
            <a:pPr marL="742950" lvl="1" indent="-285750">
              <a:buFont typeface="Arial" panose="020B0604020202020204" pitchFamily="34" charset="0"/>
              <a:buChar char="•"/>
            </a:pPr>
            <a:r>
              <a:rPr lang="en-US" sz="1600" dirty="0">
                <a:solidFill>
                  <a:srgbClr val="000000"/>
                </a:solidFill>
              </a:rPr>
              <a:t>Did you associate the summary route with the correct EIGRP autonomous system?</a:t>
            </a:r>
          </a:p>
          <a:p>
            <a:pPr marL="742950" lvl="1" indent="-285750">
              <a:buFont typeface="Arial" panose="020B0604020202020204" pitchFamily="34" charset="0"/>
              <a:buChar char="•"/>
            </a:pPr>
            <a:r>
              <a:rPr lang="en-US" sz="1600" dirty="0">
                <a:solidFill>
                  <a:srgbClr val="000000"/>
                </a:solidFill>
              </a:rPr>
              <a:t>Did you create the appropriate summary route?</a:t>
            </a:r>
          </a:p>
          <a:p>
            <a:pPr marL="285750" indent="-285750">
              <a:buFont typeface="Arial" panose="020B0604020202020204" pitchFamily="34" charset="0"/>
              <a:buChar char="•"/>
            </a:pPr>
            <a:r>
              <a:rPr lang="en-US" sz="1600" dirty="0">
                <a:solidFill>
                  <a:srgbClr val="000000"/>
                </a:solidFill>
              </a:rPr>
              <a:t>You determine the answers to these questions by using the show ip protocols command, as shown in Example 4-30. </a:t>
            </a:r>
          </a:p>
        </p:txBody>
      </p:sp>
    </p:spTree>
    <p:extLst>
      <p:ext uri="{BB962C8B-B14F-4D97-AF65-F5344CB8AC3E}">
        <p14:creationId xmlns:p14="http://schemas.microsoft.com/office/powerpoint/2010/main" val="108527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Route Summarization (Cont.)</a:t>
            </a:r>
          </a:p>
        </p:txBody>
      </p:sp>
      <p:sp>
        <p:nvSpPr>
          <p:cNvPr id="5" name="TextBox 4"/>
          <p:cNvSpPr txBox="1"/>
          <p:nvPr/>
        </p:nvSpPr>
        <p:spPr>
          <a:xfrm>
            <a:off x="134916" y="981014"/>
            <a:ext cx="8754589" cy="350865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rPr>
              <a:t>When a summary route is created on a router, so is a summary route to null 0, as shown in the following snippet:</a:t>
            </a:r>
          </a:p>
          <a:p>
            <a:pPr lvl="1"/>
            <a:r>
              <a:rPr lang="en-US" sz="1400" dirty="0">
                <a:solidFill>
                  <a:srgbClr val="000000"/>
                </a:solidFill>
                <a:latin typeface="Courier New" panose="02070309020205020404" pitchFamily="49" charset="0"/>
                <a:cs typeface="Courier New" panose="02070309020205020404" pitchFamily="49" charset="0"/>
              </a:rPr>
              <a:t>Router# show ip route | include Null</a:t>
            </a:r>
          </a:p>
          <a:p>
            <a:pPr lvl="1"/>
            <a:r>
              <a:rPr lang="en-US" sz="1400" dirty="0">
                <a:solidFill>
                  <a:srgbClr val="000000"/>
                </a:solidFill>
                <a:latin typeface="Courier New" panose="02070309020205020404" pitchFamily="49" charset="0"/>
                <a:cs typeface="Courier New" panose="02070309020205020404" pitchFamily="49" charset="0"/>
              </a:rPr>
              <a:t>D 10.1.0.0/20 is a summary, 00:12:03, Null0</a:t>
            </a:r>
          </a:p>
          <a:p>
            <a:pPr lvl="1"/>
            <a:endParaRPr lang="en-US" sz="1200" dirty="0">
              <a:solidFill>
                <a:srgbClr val="000000"/>
              </a:solidFill>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1500" dirty="0">
                <a:solidFill>
                  <a:srgbClr val="000000"/>
                </a:solidFill>
                <a:latin typeface="+mj-lt"/>
                <a:cs typeface="Courier New" panose="02070309020205020404" pitchFamily="49" charset="0"/>
              </a:rPr>
              <a:t>This route to null 0 is created to prevent routing loops. It is imperative that this route exists in the table. It ensures that when a packet is received by the router with an unknown  destination network address that falls within the summary, the packet will be dropped. If the route to null 0 did not exist, and there was a default route on the router, the router would forward the packet using the default route. The next-hop router would then end up forwarding the packet back to this router because it is using the summary route and the process would repeat. This is a routing loop.</a:t>
            </a:r>
          </a:p>
          <a:p>
            <a:pPr marL="285750" indent="-285750">
              <a:buFont typeface="Arial" panose="020B0604020202020204" pitchFamily="34" charset="0"/>
              <a:buChar char="•"/>
            </a:pPr>
            <a:r>
              <a:rPr lang="en-US" sz="1500" dirty="0">
                <a:solidFill>
                  <a:srgbClr val="000000"/>
                </a:solidFill>
                <a:latin typeface="+mj-lt"/>
                <a:cs typeface="Courier New" panose="02070309020205020404" pitchFamily="49" charset="0"/>
              </a:rPr>
              <a:t>The route to null 0 has an AD of 5, to ensure that it is more trustworthy than most of the other sources of routing information.  The only way this route would not be in the routing table is if you had a source with a lower AD (for example, if someone created a static route for the same summary network and pointed it to a next-hop IP address instead of null 0). </a:t>
            </a:r>
          </a:p>
        </p:txBody>
      </p:sp>
    </p:spTree>
    <p:extLst>
      <p:ext uri="{BB962C8B-B14F-4D97-AF65-F5344CB8AC3E}">
        <p14:creationId xmlns:p14="http://schemas.microsoft.com/office/powerpoint/2010/main" val="280191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Load Balancing</a:t>
            </a:r>
          </a:p>
        </p:txBody>
      </p:sp>
      <p:sp>
        <p:nvSpPr>
          <p:cNvPr id="5" name="TextBox 4"/>
          <p:cNvSpPr txBox="1"/>
          <p:nvPr/>
        </p:nvSpPr>
        <p:spPr>
          <a:xfrm>
            <a:off x="134916" y="981014"/>
            <a:ext cx="8754589" cy="2862322"/>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rgbClr val="000000"/>
                </a:solidFill>
                <a:latin typeface="+mj-lt"/>
                <a:cs typeface="Courier New" panose="02070309020205020404" pitchFamily="49" charset="0"/>
              </a:rPr>
              <a:t>By default, EIGRP load balances on four equal-metric paths. You can change this with the </a:t>
            </a:r>
            <a:r>
              <a:rPr lang="en-US" sz="1500" b="1" dirty="0">
                <a:solidFill>
                  <a:srgbClr val="000000"/>
                </a:solidFill>
                <a:latin typeface="+mj-lt"/>
                <a:cs typeface="Courier New" panose="02070309020205020404" pitchFamily="49" charset="0"/>
              </a:rPr>
              <a:t>maximum-paths</a:t>
            </a:r>
            <a:r>
              <a:rPr lang="en-US" sz="1500" dirty="0">
                <a:solidFill>
                  <a:srgbClr val="000000"/>
                </a:solidFill>
                <a:latin typeface="+mj-lt"/>
                <a:cs typeface="Courier New" panose="02070309020205020404" pitchFamily="49" charset="0"/>
              </a:rPr>
              <a:t> command in router configuration mode for EIGRP.</a:t>
            </a:r>
          </a:p>
          <a:p>
            <a:pPr marL="285750" indent="-285750">
              <a:buFont typeface="Arial" panose="020B0604020202020204" pitchFamily="34" charset="0"/>
              <a:buChar char="•"/>
            </a:pPr>
            <a:r>
              <a:rPr lang="en-US" sz="1500" dirty="0">
                <a:solidFill>
                  <a:srgbClr val="000000"/>
                </a:solidFill>
                <a:latin typeface="+mj-lt"/>
                <a:cs typeface="Courier New" panose="02070309020205020404" pitchFamily="49" charset="0"/>
              </a:rPr>
              <a:t>EIGRP also supports load balancing across unequal-metric paths, using the </a:t>
            </a:r>
            <a:r>
              <a:rPr lang="en-US" sz="1500" i="1" dirty="0">
                <a:solidFill>
                  <a:srgbClr val="000000"/>
                </a:solidFill>
                <a:latin typeface="+mj-lt"/>
                <a:cs typeface="Courier New" panose="02070309020205020404" pitchFamily="49" charset="0"/>
              </a:rPr>
              <a:t>variance</a:t>
            </a:r>
            <a:r>
              <a:rPr lang="en-US" sz="1500" dirty="0">
                <a:solidFill>
                  <a:srgbClr val="000000"/>
                </a:solidFill>
                <a:latin typeface="+mj-lt"/>
                <a:cs typeface="Courier New" panose="02070309020205020404" pitchFamily="49" charset="0"/>
              </a:rPr>
              <a:t> feature. By default, the variance value for an EIGRP routing process is 1, which means the load balancing will occur only over equal-metric paths. Increasing the multiplier increases the range of metrics over which load balancing will occur.</a:t>
            </a:r>
          </a:p>
          <a:p>
            <a:pPr marL="285750" indent="-285750">
              <a:buFont typeface="Arial" panose="020B0604020202020204" pitchFamily="34" charset="0"/>
              <a:buChar char="•"/>
            </a:pPr>
            <a:r>
              <a:rPr lang="en-US" sz="1500" dirty="0">
                <a:solidFill>
                  <a:srgbClr val="000000"/>
                </a:solidFill>
                <a:latin typeface="+mj-lt"/>
                <a:cs typeface="Courier New" panose="02070309020205020404" pitchFamily="49" charset="0"/>
              </a:rPr>
              <a:t>Even with unequal-metric load balancing, you are still governed by the </a:t>
            </a:r>
            <a:r>
              <a:rPr lang="en-US" sz="1500" b="1" dirty="0">
                <a:solidFill>
                  <a:srgbClr val="000000"/>
                </a:solidFill>
                <a:latin typeface="+mj-lt"/>
                <a:cs typeface="Courier New" panose="02070309020205020404" pitchFamily="49" charset="0"/>
              </a:rPr>
              <a:t>maximum-paths </a:t>
            </a:r>
            <a:r>
              <a:rPr lang="en-US" sz="1500" dirty="0">
                <a:solidFill>
                  <a:srgbClr val="000000"/>
                </a:solidFill>
                <a:latin typeface="+mj-lt"/>
                <a:cs typeface="Courier New" panose="02070309020205020404" pitchFamily="49" charset="0"/>
              </a:rPr>
              <a:t>command. Therefore, if you have five unequal-metric paths that you want to use, and you configure the correct variance multiplier, but maximum-paths is set to 2, you use only two of the five paths.</a:t>
            </a:r>
          </a:p>
          <a:p>
            <a:pPr marL="285750" indent="-285750">
              <a:buFont typeface="Arial" panose="020B0604020202020204" pitchFamily="34" charset="0"/>
              <a:buChar char="•"/>
            </a:pPr>
            <a:r>
              <a:rPr lang="en-US" sz="1500" dirty="0">
                <a:solidFill>
                  <a:srgbClr val="000000"/>
                </a:solidFill>
                <a:latin typeface="+mj-lt"/>
                <a:cs typeface="Courier New" panose="02070309020205020404" pitchFamily="49" charset="0"/>
              </a:rPr>
              <a:t>If the path is not a feasible successor, it cannot be used for unequal-path load balancing. There is no exception to this rule.</a:t>
            </a:r>
          </a:p>
        </p:txBody>
      </p:sp>
    </p:spTree>
    <p:extLst>
      <p:ext uri="{BB962C8B-B14F-4D97-AF65-F5344CB8AC3E}">
        <p14:creationId xmlns:p14="http://schemas.microsoft.com/office/powerpoint/2010/main" val="338591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EIGRP Neighbors</a:t>
            </a:r>
          </a:p>
        </p:txBody>
      </p:sp>
      <p:sp>
        <p:nvSpPr>
          <p:cNvPr id="4" name="TextBox 3"/>
          <p:cNvSpPr txBox="1"/>
          <p:nvPr/>
        </p:nvSpPr>
        <p:spPr>
          <a:xfrm>
            <a:off x="119270" y="636105"/>
            <a:ext cx="8935278" cy="2800767"/>
          </a:xfrm>
          <a:prstGeom prst="rect">
            <a:avLst/>
          </a:prstGeom>
          <a:noFill/>
        </p:spPr>
        <p:txBody>
          <a:bodyPr wrap="square" rtlCol="0">
            <a:spAutoFit/>
          </a:bodyPr>
          <a:lstStyle/>
          <a:p>
            <a:r>
              <a:rPr lang="en-US" sz="1600" dirty="0">
                <a:solidFill>
                  <a:srgbClr val="000000"/>
                </a:solidFill>
              </a:rPr>
              <a:t>The EIGRP process relies on the successful establishment of neighbor relationships with the other routers in the same autonomous system. Sometimes, for various reasons, neighbor relationships do not form successfully.</a:t>
            </a:r>
          </a:p>
          <a:p>
            <a:r>
              <a:rPr lang="en-US" sz="1600" dirty="0">
                <a:solidFill>
                  <a:srgbClr val="000000"/>
                </a:solidFill>
              </a:rPr>
              <a:t>Use the </a:t>
            </a:r>
            <a:r>
              <a:rPr lang="en-US" sz="1600" b="1" dirty="0">
                <a:solidFill>
                  <a:srgbClr val="000000"/>
                </a:solidFill>
              </a:rPr>
              <a:t>show ip eigrp neighbors </a:t>
            </a:r>
            <a:r>
              <a:rPr lang="en-US" sz="1600" dirty="0">
                <a:solidFill>
                  <a:srgbClr val="000000"/>
                </a:solidFill>
              </a:rPr>
              <a:t>command to verify EIGRP neighbors. The output of the command lists the IPv4 address of the neighboring device’s interface that sent the hello packet, the local interface on the router used to reach that neighbor, how long the local router will consider the neighboring router to be a neighbor, how long the routers have been neighbors, the amount of time it takes for the neighbors to communicate, on average, the number of EIGRP packets in a queue waiting to be sent to a neighbor, and a sequence number to keep track of the EIGRP packets to ensure that only newer packets from the neighbor are accepted and processed.</a:t>
            </a:r>
          </a:p>
        </p:txBody>
      </p:sp>
      <p:pic>
        <p:nvPicPr>
          <p:cNvPr id="6" name="Picture 5"/>
          <p:cNvPicPr>
            <a:picLocks noChangeAspect="1"/>
          </p:cNvPicPr>
          <p:nvPr/>
        </p:nvPicPr>
        <p:blipFill>
          <a:blip r:embed="rId3"/>
          <a:stretch>
            <a:fillRect/>
          </a:stretch>
        </p:blipFill>
        <p:spPr>
          <a:xfrm>
            <a:off x="1307306" y="3200745"/>
            <a:ext cx="6559205" cy="1568361"/>
          </a:xfrm>
          <a:prstGeom prst="rect">
            <a:avLst/>
          </a:prstGeom>
        </p:spPr>
      </p:pic>
    </p:spTree>
    <p:extLst>
      <p:ext uri="{BB962C8B-B14F-4D97-AF65-F5344CB8AC3E}">
        <p14:creationId xmlns:p14="http://schemas.microsoft.com/office/powerpoint/2010/main" val="255163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Troubleshooting Miscellaneous EIGRP for IPv4 Issues</a:t>
            </a:r>
            <a:br>
              <a:rPr lang="en-US" sz="1600" dirty="0">
                <a:solidFill>
                  <a:schemeClr val="accent4">
                    <a:lumMod val="75000"/>
                  </a:schemeClr>
                </a:solidFill>
              </a:rPr>
            </a:br>
            <a:r>
              <a:rPr lang="en-US" sz="2400" dirty="0">
                <a:solidFill>
                  <a:schemeClr val="accent4">
                    <a:lumMod val="75000"/>
                  </a:schemeClr>
                </a:solidFill>
              </a:rPr>
              <a:t>Load Balancing (Cont.)</a:t>
            </a:r>
          </a:p>
        </p:txBody>
      </p:sp>
      <p:sp>
        <p:nvSpPr>
          <p:cNvPr id="5" name="TextBox 4"/>
          <p:cNvSpPr txBox="1"/>
          <p:nvPr/>
        </p:nvSpPr>
        <p:spPr>
          <a:xfrm>
            <a:off x="321853" y="1376255"/>
            <a:ext cx="3827483" cy="1200329"/>
          </a:xfrm>
          <a:prstGeom prst="rect">
            <a:avLst/>
          </a:prstGeom>
          <a:noFill/>
        </p:spPr>
        <p:txBody>
          <a:bodyPr wrap="square" rtlCol="0">
            <a:spAutoFit/>
          </a:bodyPr>
          <a:lstStyle/>
          <a:p>
            <a:r>
              <a:rPr lang="en-US" dirty="0">
                <a:solidFill>
                  <a:srgbClr val="000000"/>
                </a:solidFill>
                <a:latin typeface="+mj-lt"/>
                <a:cs typeface="Courier New" panose="02070309020205020404" pitchFamily="49" charset="0"/>
              </a:rPr>
              <a:t>To verify the configured maximum paths and variance, you use the </a:t>
            </a:r>
            <a:r>
              <a:rPr lang="en-US" b="1" dirty="0">
                <a:solidFill>
                  <a:srgbClr val="000000"/>
                </a:solidFill>
                <a:latin typeface="+mj-lt"/>
                <a:cs typeface="Courier New" panose="02070309020205020404" pitchFamily="49" charset="0"/>
              </a:rPr>
              <a:t>show ip protocols </a:t>
            </a:r>
            <a:r>
              <a:rPr lang="en-US" dirty="0">
                <a:solidFill>
                  <a:srgbClr val="000000"/>
                </a:solidFill>
                <a:latin typeface="+mj-lt"/>
                <a:cs typeface="Courier New" panose="02070309020205020404" pitchFamily="49" charset="0"/>
              </a:rPr>
              <a:t>command, as shown in Example 4-31.</a:t>
            </a:r>
          </a:p>
        </p:txBody>
      </p:sp>
      <p:pic>
        <p:nvPicPr>
          <p:cNvPr id="2" name="Picture 1"/>
          <p:cNvPicPr>
            <a:picLocks noChangeAspect="1"/>
          </p:cNvPicPr>
          <p:nvPr/>
        </p:nvPicPr>
        <p:blipFill>
          <a:blip r:embed="rId3"/>
          <a:stretch>
            <a:fillRect/>
          </a:stretch>
        </p:blipFill>
        <p:spPr>
          <a:xfrm>
            <a:off x="4300942" y="850404"/>
            <a:ext cx="4571876" cy="3956431"/>
          </a:xfrm>
          <a:prstGeom prst="rect">
            <a:avLst/>
          </a:prstGeom>
        </p:spPr>
      </p:pic>
    </p:spTree>
    <p:extLst>
      <p:ext uri="{BB962C8B-B14F-4D97-AF65-F5344CB8AC3E}">
        <p14:creationId xmlns:p14="http://schemas.microsoft.com/office/powerpoint/2010/main" val="272755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37843" y="252411"/>
            <a:ext cx="8607373" cy="1351755"/>
          </a:xfrm>
        </p:spPr>
        <p:txBody>
          <a:bodyPr/>
          <a:lstStyle/>
          <a:p>
            <a:r>
              <a:rPr lang="en-US" sz="4800" dirty="0">
                <a:solidFill>
                  <a:schemeClr val="accent5">
                    <a:lumMod val="40000"/>
                    <a:lumOff val="60000"/>
                  </a:schemeClr>
                </a:solidFill>
              </a:rPr>
              <a:t>EIGRP for IPv4 Trouble Tickets</a:t>
            </a:r>
            <a:endParaRPr lang="en-US" dirty="0">
              <a:solidFill>
                <a:schemeClr val="accent5">
                  <a:lumMod val="40000"/>
                  <a:lumOff val="60000"/>
                </a:schemeClr>
              </a:solidFill>
            </a:endParaRPr>
          </a:p>
        </p:txBody>
      </p:sp>
      <p:sp>
        <p:nvSpPr>
          <p:cNvPr id="2" name="Rectangle 1"/>
          <p:cNvSpPr/>
          <p:nvPr/>
        </p:nvSpPr>
        <p:spPr>
          <a:xfrm>
            <a:off x="337843" y="1820999"/>
            <a:ext cx="8241381" cy="1200329"/>
          </a:xfrm>
          <a:prstGeom prst="rect">
            <a:avLst/>
          </a:prstGeom>
        </p:spPr>
        <p:txBody>
          <a:bodyPr wrap="square">
            <a:spAutoFit/>
          </a:bodyPr>
          <a:lstStyle/>
          <a:p>
            <a:r>
              <a:rPr lang="en-US" dirty="0">
                <a:solidFill>
                  <a:schemeClr val="accent5">
                    <a:lumMod val="40000"/>
                    <a:lumOff val="60000"/>
                  </a:schemeClr>
                </a:solidFill>
              </a:rPr>
              <a:t>This section presents various trouble tickets related to the topics discussed earlier in the chapter. The purpose of these trouble tickets is to show a process that you can follow when troubleshooting in the real world or in an exam environment.</a:t>
            </a:r>
          </a:p>
        </p:txBody>
      </p:sp>
    </p:spTree>
    <p:custDataLst>
      <p:tags r:id="rId1"/>
    </p:custDataLst>
    <p:extLst>
      <p:ext uri="{BB962C8B-B14F-4D97-AF65-F5344CB8AC3E}">
        <p14:creationId xmlns:p14="http://schemas.microsoft.com/office/powerpoint/2010/main" val="1182924358"/>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EIGRP for IPv4 Trouble Tickets</a:t>
            </a:r>
            <a:br>
              <a:rPr lang="en-US" sz="1600" dirty="0">
                <a:solidFill>
                  <a:schemeClr val="accent4">
                    <a:lumMod val="75000"/>
                  </a:schemeClr>
                </a:solidFill>
              </a:rPr>
            </a:br>
            <a:r>
              <a:rPr lang="en-US" sz="2400" dirty="0">
                <a:solidFill>
                  <a:schemeClr val="accent4">
                    <a:lumMod val="75000"/>
                  </a:schemeClr>
                </a:solidFill>
              </a:rPr>
              <a:t>Trouble Ticket Topology</a:t>
            </a:r>
          </a:p>
        </p:txBody>
      </p:sp>
      <p:sp>
        <p:nvSpPr>
          <p:cNvPr id="5" name="TextBox 4"/>
          <p:cNvSpPr txBox="1"/>
          <p:nvPr/>
        </p:nvSpPr>
        <p:spPr>
          <a:xfrm>
            <a:off x="124628" y="900332"/>
            <a:ext cx="8899796" cy="553998"/>
          </a:xfrm>
          <a:prstGeom prst="rect">
            <a:avLst/>
          </a:prstGeom>
          <a:noFill/>
        </p:spPr>
        <p:txBody>
          <a:bodyPr wrap="square" rtlCol="0">
            <a:spAutoFit/>
          </a:bodyPr>
          <a:lstStyle/>
          <a:p>
            <a:r>
              <a:rPr lang="en-US" sz="1500" dirty="0">
                <a:solidFill>
                  <a:srgbClr val="000000"/>
                </a:solidFill>
                <a:latin typeface="+mj-lt"/>
                <a:cs typeface="Courier New" panose="02070309020205020404" pitchFamily="49" charset="0"/>
              </a:rPr>
              <a:t>All trouble tickets in the section are based on the topology shown in Figure 4-7.</a:t>
            </a:r>
          </a:p>
          <a:p>
            <a:pPr marL="285750" indent="-285750">
              <a:buFont typeface="Arial" panose="020B0604020202020204" pitchFamily="34" charset="0"/>
              <a:buChar char="•"/>
            </a:pPr>
            <a:endParaRPr lang="en-US" sz="1500" dirty="0">
              <a:solidFill>
                <a:srgbClr val="000000"/>
              </a:solidFill>
              <a:latin typeface="+mj-lt"/>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1395412" y="1681162"/>
            <a:ext cx="6353175" cy="1781175"/>
          </a:xfrm>
          <a:prstGeom prst="rect">
            <a:avLst/>
          </a:prstGeom>
        </p:spPr>
      </p:pic>
    </p:spTree>
    <p:extLst>
      <p:ext uri="{BB962C8B-B14F-4D97-AF65-F5344CB8AC3E}">
        <p14:creationId xmlns:p14="http://schemas.microsoft.com/office/powerpoint/2010/main" val="20365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EIGRP for IPv4 Trouble Tickets</a:t>
            </a:r>
            <a:br>
              <a:rPr lang="en-US" sz="1600" dirty="0">
                <a:solidFill>
                  <a:schemeClr val="accent4">
                    <a:lumMod val="75000"/>
                  </a:schemeClr>
                </a:solidFill>
              </a:rPr>
            </a:br>
            <a:r>
              <a:rPr lang="en-US" sz="2400" dirty="0">
                <a:solidFill>
                  <a:schemeClr val="accent4">
                    <a:lumMod val="75000"/>
                  </a:schemeClr>
                </a:solidFill>
              </a:rPr>
              <a:t>Trouble Ticket 4-1</a:t>
            </a:r>
          </a:p>
        </p:txBody>
      </p:sp>
      <p:sp>
        <p:nvSpPr>
          <p:cNvPr id="5" name="TextBox 4"/>
          <p:cNvSpPr txBox="1"/>
          <p:nvPr/>
        </p:nvSpPr>
        <p:spPr>
          <a:xfrm>
            <a:off x="124628" y="756758"/>
            <a:ext cx="4226392" cy="4016484"/>
          </a:xfrm>
          <a:prstGeom prst="rect">
            <a:avLst/>
          </a:prstGeom>
          <a:noFill/>
        </p:spPr>
        <p:txBody>
          <a:bodyPr wrap="square" rtlCol="0">
            <a:spAutoFit/>
          </a:bodyPr>
          <a:lstStyle/>
          <a:p>
            <a:r>
              <a:rPr lang="en-US" sz="1500" dirty="0">
                <a:solidFill>
                  <a:srgbClr val="000000"/>
                </a:solidFill>
                <a:latin typeface="+mj-lt"/>
                <a:cs typeface="Courier New" panose="02070309020205020404" pitchFamily="49" charset="0"/>
              </a:rPr>
              <a:t>Problem: Users in the 10.1.1.0/24 network indicate that they are not able to access resources in the 10.1.3.0/24 network.</a:t>
            </a:r>
          </a:p>
          <a:p>
            <a:endParaRPr lang="en-US" sz="1500" dirty="0">
              <a:solidFill>
                <a:srgbClr val="000000"/>
              </a:solidFill>
              <a:latin typeface="+mj-lt"/>
              <a:cs typeface="Courier New" panose="02070309020205020404" pitchFamily="49" charset="0"/>
            </a:endParaRPr>
          </a:p>
          <a:p>
            <a:r>
              <a:rPr lang="en-US" sz="1500" dirty="0">
                <a:solidFill>
                  <a:srgbClr val="000000"/>
                </a:solidFill>
                <a:latin typeface="+mj-lt"/>
                <a:cs typeface="Courier New" panose="02070309020205020404" pitchFamily="49" charset="0"/>
              </a:rPr>
              <a:t>Verify the problem by accessing a PC in the 10.1.1.0/24 network and ping an IP address in the 10.1.3.0/24 network.  The resulting ping response is shown in Example 4-32.  Notice that the reply is from the default gateway at 10.1.1.1, and it states Destination host unreachable.  The ping is technically not successful.  </a:t>
            </a:r>
          </a:p>
          <a:p>
            <a:endParaRPr lang="en-US" sz="1500" dirty="0">
              <a:solidFill>
                <a:srgbClr val="000000"/>
              </a:solidFill>
              <a:latin typeface="+mj-lt"/>
              <a:cs typeface="Courier New" panose="02070309020205020404" pitchFamily="49" charset="0"/>
            </a:endParaRPr>
          </a:p>
          <a:p>
            <a:r>
              <a:rPr lang="en-US" sz="1500" dirty="0">
                <a:solidFill>
                  <a:srgbClr val="000000"/>
                </a:solidFill>
                <a:latin typeface="+mj-lt"/>
              </a:rPr>
              <a:t>Refer to your text for next steps and examples to troubleshoot and resolve this trouble ticket.</a:t>
            </a:r>
          </a:p>
          <a:p>
            <a:endParaRPr lang="en-US" sz="1500" dirty="0">
              <a:solidFill>
                <a:srgbClr val="000000"/>
              </a:solidFill>
              <a:latin typeface="+mj-lt"/>
              <a:cs typeface="Courier New" panose="02070309020205020404" pitchFamily="49" charset="0"/>
            </a:endParaRPr>
          </a:p>
          <a:p>
            <a:pPr marL="285750" indent="-285750">
              <a:buFont typeface="Arial" panose="020B0604020202020204" pitchFamily="34" charset="0"/>
              <a:buChar char="•"/>
            </a:pPr>
            <a:endParaRPr lang="en-US" sz="1500" dirty="0">
              <a:solidFill>
                <a:srgbClr val="000000"/>
              </a:solidFill>
              <a:latin typeface="+mj-lt"/>
              <a:cs typeface="Courier New" panose="02070309020205020404" pitchFamily="49" charset="0"/>
            </a:endParaRPr>
          </a:p>
        </p:txBody>
      </p:sp>
      <p:pic>
        <p:nvPicPr>
          <p:cNvPr id="2" name="Picture 1"/>
          <p:cNvPicPr>
            <a:picLocks noChangeAspect="1"/>
          </p:cNvPicPr>
          <p:nvPr/>
        </p:nvPicPr>
        <p:blipFill>
          <a:blip r:embed="rId3"/>
          <a:stretch>
            <a:fillRect/>
          </a:stretch>
        </p:blipFill>
        <p:spPr>
          <a:xfrm>
            <a:off x="4170984" y="591843"/>
            <a:ext cx="4848388" cy="2380964"/>
          </a:xfrm>
          <a:prstGeom prst="rect">
            <a:avLst/>
          </a:prstGeom>
        </p:spPr>
      </p:pic>
    </p:spTree>
    <p:extLst>
      <p:ext uri="{BB962C8B-B14F-4D97-AF65-F5344CB8AC3E}">
        <p14:creationId xmlns:p14="http://schemas.microsoft.com/office/powerpoint/2010/main" val="96256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EIGRP for IPv4 Trouble Tickets</a:t>
            </a:r>
            <a:br>
              <a:rPr lang="en-US" sz="1600" dirty="0">
                <a:solidFill>
                  <a:schemeClr val="accent4">
                    <a:lumMod val="75000"/>
                  </a:schemeClr>
                </a:solidFill>
              </a:rPr>
            </a:br>
            <a:r>
              <a:rPr lang="en-US" sz="2400" dirty="0">
                <a:solidFill>
                  <a:schemeClr val="accent4">
                    <a:lumMod val="75000"/>
                  </a:schemeClr>
                </a:solidFill>
              </a:rPr>
              <a:t>Trouble Ticket 4-2</a:t>
            </a:r>
          </a:p>
        </p:txBody>
      </p:sp>
      <p:sp>
        <p:nvSpPr>
          <p:cNvPr id="5" name="TextBox 4"/>
          <p:cNvSpPr txBox="1"/>
          <p:nvPr/>
        </p:nvSpPr>
        <p:spPr>
          <a:xfrm>
            <a:off x="124628" y="756758"/>
            <a:ext cx="4226392" cy="3785652"/>
          </a:xfrm>
          <a:prstGeom prst="rect">
            <a:avLst/>
          </a:prstGeom>
          <a:noFill/>
        </p:spPr>
        <p:txBody>
          <a:bodyPr wrap="square" rtlCol="0">
            <a:spAutoFit/>
          </a:bodyPr>
          <a:lstStyle/>
          <a:p>
            <a:r>
              <a:rPr lang="en-US" sz="1500" dirty="0">
                <a:solidFill>
                  <a:srgbClr val="000000"/>
                </a:solidFill>
                <a:latin typeface="+mj-lt"/>
                <a:cs typeface="Courier New" panose="02070309020205020404" pitchFamily="49" charset="0"/>
              </a:rPr>
              <a:t>Problem: Users in the 10.1.1.0/24 network have indicated that they are not able to access resources in 10.1.3.0/24.</a:t>
            </a:r>
          </a:p>
          <a:p>
            <a:endParaRPr lang="en-US" sz="1500" dirty="0">
              <a:solidFill>
                <a:srgbClr val="000000"/>
              </a:solidFill>
              <a:latin typeface="+mj-lt"/>
              <a:cs typeface="Courier New" panose="02070309020205020404" pitchFamily="49" charset="0"/>
            </a:endParaRPr>
          </a:p>
          <a:p>
            <a:r>
              <a:rPr lang="en-US" sz="1500" dirty="0">
                <a:solidFill>
                  <a:srgbClr val="000000"/>
                </a:solidFill>
                <a:latin typeface="+mj-lt"/>
                <a:cs typeface="Courier New" panose="02070309020205020404" pitchFamily="49" charset="0"/>
              </a:rPr>
              <a:t>To begin, you verify the problem by pinging from a PC in the 10.1.1.0/24 network to a PC in the 10.1.3.0/24 network, as shown in Example 4-50, and it fails. Notice that the reply is from the default gateway at 10.1.1.1 and it states Destination host unreachable. Therefore, it is technically not successful.</a:t>
            </a:r>
          </a:p>
          <a:p>
            <a:endParaRPr lang="en-US" sz="1500" dirty="0">
              <a:solidFill>
                <a:srgbClr val="000000"/>
              </a:solidFill>
              <a:latin typeface="+mj-lt"/>
              <a:cs typeface="Courier New" panose="02070309020205020404" pitchFamily="49" charset="0"/>
            </a:endParaRPr>
          </a:p>
          <a:p>
            <a:r>
              <a:rPr lang="en-US" sz="1500" dirty="0">
                <a:solidFill>
                  <a:srgbClr val="000000"/>
                </a:solidFill>
                <a:latin typeface="+mj-lt"/>
              </a:rPr>
              <a:t>Refer to your text for next steps and examples to troubleshoot and resolve this trouble ticket.</a:t>
            </a:r>
          </a:p>
          <a:p>
            <a:endParaRPr lang="en-US" sz="1500" dirty="0">
              <a:solidFill>
                <a:srgbClr val="000000"/>
              </a:solidFill>
              <a:latin typeface="+mj-lt"/>
              <a:cs typeface="Courier New" panose="02070309020205020404" pitchFamily="49" charset="0"/>
            </a:endParaRPr>
          </a:p>
          <a:p>
            <a:pPr marL="285750" indent="-285750">
              <a:buFont typeface="Arial" panose="020B0604020202020204" pitchFamily="34" charset="0"/>
              <a:buChar char="•"/>
            </a:pPr>
            <a:endParaRPr lang="en-US" sz="1500" dirty="0">
              <a:solidFill>
                <a:srgbClr val="000000"/>
              </a:solidFill>
              <a:latin typeface="+mj-lt"/>
              <a:cs typeface="Courier New" panose="02070309020205020404" pitchFamily="49" charset="0"/>
            </a:endParaRPr>
          </a:p>
        </p:txBody>
      </p:sp>
      <p:pic>
        <p:nvPicPr>
          <p:cNvPr id="4" name="Picture 3">
            <a:extLst>
              <a:ext uri="{FF2B5EF4-FFF2-40B4-BE49-F238E27FC236}">
                <a16:creationId xmlns:a16="http://schemas.microsoft.com/office/drawing/2014/main" id="{7F5EF895-D188-4985-92EB-D0187E23DAFA}"/>
              </a:ext>
            </a:extLst>
          </p:cNvPr>
          <p:cNvPicPr>
            <a:picLocks noChangeAspect="1"/>
          </p:cNvPicPr>
          <p:nvPr/>
        </p:nvPicPr>
        <p:blipFill>
          <a:blip r:embed="rId3"/>
          <a:stretch>
            <a:fillRect/>
          </a:stretch>
        </p:blipFill>
        <p:spPr>
          <a:xfrm>
            <a:off x="4587942" y="1097280"/>
            <a:ext cx="4556058" cy="2125027"/>
          </a:xfrm>
          <a:prstGeom prst="rect">
            <a:avLst/>
          </a:prstGeom>
        </p:spPr>
      </p:pic>
    </p:spTree>
    <p:extLst>
      <p:ext uri="{BB962C8B-B14F-4D97-AF65-F5344CB8AC3E}">
        <p14:creationId xmlns:p14="http://schemas.microsoft.com/office/powerpoint/2010/main" val="225289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0"/>
            <a:ext cx="9024425" cy="900332"/>
          </a:xfrm>
        </p:spPr>
        <p:txBody>
          <a:bodyPr/>
          <a:lstStyle/>
          <a:p>
            <a:r>
              <a:rPr lang="en-US" sz="1600" dirty="0">
                <a:solidFill>
                  <a:schemeClr val="accent4">
                    <a:lumMod val="75000"/>
                  </a:schemeClr>
                </a:solidFill>
              </a:rPr>
              <a:t>EIGRP for IPv4 Trouble Tickets</a:t>
            </a:r>
            <a:br>
              <a:rPr lang="en-US" sz="1600" dirty="0">
                <a:solidFill>
                  <a:schemeClr val="accent4">
                    <a:lumMod val="75000"/>
                  </a:schemeClr>
                </a:solidFill>
              </a:rPr>
            </a:br>
            <a:r>
              <a:rPr lang="en-US" sz="2400" dirty="0">
                <a:solidFill>
                  <a:schemeClr val="accent4">
                    <a:lumMod val="75000"/>
                  </a:schemeClr>
                </a:solidFill>
              </a:rPr>
              <a:t>Trouble Ticket 4-3</a:t>
            </a:r>
          </a:p>
        </p:txBody>
      </p:sp>
      <p:sp>
        <p:nvSpPr>
          <p:cNvPr id="5" name="TextBox 4"/>
          <p:cNvSpPr txBox="1"/>
          <p:nvPr/>
        </p:nvSpPr>
        <p:spPr>
          <a:xfrm>
            <a:off x="124628" y="756758"/>
            <a:ext cx="4226392" cy="3554819"/>
          </a:xfrm>
          <a:prstGeom prst="rect">
            <a:avLst/>
          </a:prstGeom>
          <a:noFill/>
        </p:spPr>
        <p:txBody>
          <a:bodyPr wrap="square" rtlCol="0">
            <a:spAutoFit/>
          </a:bodyPr>
          <a:lstStyle/>
          <a:p>
            <a:r>
              <a:rPr lang="en-US" sz="1500" dirty="0">
                <a:solidFill>
                  <a:srgbClr val="000000"/>
                </a:solidFill>
                <a:latin typeface="+mj-lt"/>
                <a:cs typeface="Courier New" panose="02070309020205020404" pitchFamily="49" charset="0"/>
              </a:rPr>
              <a:t>Problem: Users in the 10.1.1.0/24 network have indicated that they are not able to access resources in 10.1.3.0/24.</a:t>
            </a:r>
          </a:p>
          <a:p>
            <a:endParaRPr lang="en-US" sz="1500" dirty="0">
              <a:solidFill>
                <a:srgbClr val="000000"/>
              </a:solidFill>
              <a:latin typeface="+mj-lt"/>
              <a:cs typeface="Courier New" panose="02070309020205020404" pitchFamily="49" charset="0"/>
            </a:endParaRPr>
          </a:p>
          <a:p>
            <a:r>
              <a:rPr lang="en-US" sz="1500" dirty="0">
                <a:solidFill>
                  <a:srgbClr val="000000"/>
                </a:solidFill>
                <a:latin typeface="+mj-lt"/>
                <a:cs typeface="Courier New" panose="02070309020205020404" pitchFamily="49" charset="0"/>
              </a:rPr>
              <a:t>To begin, you verify the problem by pinging from a PC in the 10.1.1.0/24 network to a PC in the 10.1.3.0/24 network. As shown in Example 4-59, it fails. Notice that the reply is from the default gateway at 10.1.1.1, and it states Destination host unreachable.</a:t>
            </a:r>
          </a:p>
          <a:p>
            <a:endParaRPr lang="en-US" sz="1500" dirty="0">
              <a:solidFill>
                <a:srgbClr val="000000"/>
              </a:solidFill>
              <a:latin typeface="+mj-lt"/>
              <a:cs typeface="Courier New" panose="02070309020205020404" pitchFamily="49" charset="0"/>
            </a:endParaRPr>
          </a:p>
          <a:p>
            <a:r>
              <a:rPr lang="en-US" sz="1500" dirty="0">
                <a:solidFill>
                  <a:srgbClr val="000000"/>
                </a:solidFill>
                <a:latin typeface="+mj-lt"/>
              </a:rPr>
              <a:t>Refer to your text for next steps and examples to troubleshoot and resolve this trouble ticket.</a:t>
            </a:r>
          </a:p>
          <a:p>
            <a:endParaRPr lang="en-US" sz="1500" dirty="0">
              <a:solidFill>
                <a:srgbClr val="000000"/>
              </a:solidFill>
              <a:latin typeface="+mj-lt"/>
              <a:cs typeface="Courier New" panose="02070309020205020404" pitchFamily="49" charset="0"/>
            </a:endParaRPr>
          </a:p>
          <a:p>
            <a:pPr marL="285750" indent="-285750">
              <a:buFont typeface="Arial" panose="020B0604020202020204" pitchFamily="34" charset="0"/>
              <a:buChar char="•"/>
            </a:pPr>
            <a:endParaRPr lang="en-US" sz="1500" dirty="0">
              <a:solidFill>
                <a:srgbClr val="000000"/>
              </a:solidFill>
              <a:latin typeface="+mj-lt"/>
              <a:cs typeface="Courier New" panose="02070309020205020404" pitchFamily="49" charset="0"/>
            </a:endParaRPr>
          </a:p>
        </p:txBody>
      </p:sp>
      <p:pic>
        <p:nvPicPr>
          <p:cNvPr id="2" name="Picture 1">
            <a:extLst>
              <a:ext uri="{FF2B5EF4-FFF2-40B4-BE49-F238E27FC236}">
                <a16:creationId xmlns:a16="http://schemas.microsoft.com/office/drawing/2014/main" id="{8792DD3B-2A0D-4304-A38B-684B0E296989}"/>
              </a:ext>
            </a:extLst>
          </p:cNvPr>
          <p:cNvPicPr>
            <a:picLocks noChangeAspect="1"/>
          </p:cNvPicPr>
          <p:nvPr/>
        </p:nvPicPr>
        <p:blipFill>
          <a:blip r:embed="rId3"/>
          <a:stretch>
            <a:fillRect/>
          </a:stretch>
        </p:blipFill>
        <p:spPr>
          <a:xfrm>
            <a:off x="4511048" y="1158239"/>
            <a:ext cx="4353348" cy="2093595"/>
          </a:xfrm>
          <a:prstGeom prst="rect">
            <a:avLst/>
          </a:prstGeom>
        </p:spPr>
      </p:pic>
    </p:spTree>
    <p:extLst>
      <p:ext uri="{BB962C8B-B14F-4D97-AF65-F5344CB8AC3E}">
        <p14:creationId xmlns:p14="http://schemas.microsoft.com/office/powerpoint/2010/main" val="371699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4" y="466724"/>
            <a:ext cx="8495967" cy="1351755"/>
          </a:xfrm>
        </p:spPr>
        <p:txBody>
          <a:bodyPr/>
          <a:lstStyle/>
          <a:p>
            <a:r>
              <a:rPr lang="en-US" sz="4800" dirty="0">
                <a:solidFill>
                  <a:schemeClr val="accent5">
                    <a:lumMod val="40000"/>
                    <a:lumOff val="60000"/>
                  </a:schemeClr>
                </a:solidFill>
              </a:rPr>
              <a:t>Prepare for the Exam</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85937489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4</a:t>
            </a:r>
          </a:p>
        </p:txBody>
      </p:sp>
      <p:graphicFrame>
        <p:nvGraphicFramePr>
          <p:cNvPr id="2" name="Table 1"/>
          <p:cNvGraphicFramePr>
            <a:graphicFrameLocks noGrp="1"/>
          </p:cNvGraphicFramePr>
          <p:nvPr>
            <p:extLst>
              <p:ext uri="{D42A27DB-BD31-4B8C-83A1-F6EECF244321}">
                <p14:modId xmlns:p14="http://schemas.microsoft.com/office/powerpoint/2010/main" val="3805746183"/>
              </p:ext>
            </p:extLst>
          </p:nvPr>
        </p:nvGraphicFramePr>
        <p:xfrm>
          <a:off x="377688" y="836611"/>
          <a:ext cx="8517834" cy="3855720"/>
        </p:xfrm>
        <a:graphic>
          <a:graphicData uri="http://schemas.openxmlformats.org/drawingml/2006/table">
            <a:tbl>
              <a:tblPr firstRow="1" bandRow="1">
                <a:tableStyleId>{5C22544A-7EE6-4342-B048-85BDC9FD1C3A}</a:tableStyleId>
              </a:tblPr>
              <a:tblGrid>
                <a:gridCol w="4258917">
                  <a:extLst>
                    <a:ext uri="{9D8B030D-6E8A-4147-A177-3AD203B41FA5}">
                      <a16:colId xmlns:a16="http://schemas.microsoft.com/office/drawing/2014/main" val="20000"/>
                    </a:ext>
                  </a:extLst>
                </a:gridCol>
                <a:gridCol w="4258917">
                  <a:extLst>
                    <a:ext uri="{9D8B030D-6E8A-4147-A177-3AD203B41FA5}">
                      <a16:colId xmlns:a16="http://schemas.microsoft.com/office/drawing/2014/main" val="3351741901"/>
                    </a:ext>
                  </a:extLst>
                </a:gridCol>
              </a:tblGrid>
              <a:tr h="370840">
                <a:tc>
                  <a:txBody>
                    <a:bodyPr/>
                    <a:lstStyle/>
                    <a:p>
                      <a:r>
                        <a:rPr lang="en-US" sz="1400" b="1" i="0" u="none" strike="noStrike" kern="1200" baseline="0" dirty="0">
                          <a:solidFill>
                            <a:schemeClr val="lt1"/>
                          </a:solidFill>
                          <a:latin typeface="+mn-lt"/>
                          <a:ea typeface="+mn-ea"/>
                          <a:cs typeface="+mn-cs"/>
                        </a:rPr>
                        <a:t>Description</a:t>
                      </a:r>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sz="1500" b="0" i="0" u="none" strike="noStrike" kern="1200" baseline="0" dirty="0">
                          <a:solidFill>
                            <a:srgbClr val="000000"/>
                          </a:solidFill>
                          <a:latin typeface="+mn-lt"/>
                          <a:ea typeface="+mn-ea"/>
                          <a:cs typeface="+mn-cs"/>
                        </a:rPr>
                        <a:t>Possible reasons an EIGRP neighbor relationship might not form</a:t>
                      </a:r>
                      <a:endParaRPr lang="en-US" sz="1500" dirty="0">
                        <a:solidFill>
                          <a:srgbClr val="000000"/>
                        </a:solidFill>
                      </a:endParaRPr>
                    </a:p>
                  </a:txBody>
                  <a:tcPr/>
                </a:tc>
                <a:tc>
                  <a:txBody>
                    <a:bodyPr/>
                    <a:lstStyle/>
                    <a:p>
                      <a:r>
                        <a:rPr lang="en-US" sz="1500" b="0" i="0" u="none" strike="noStrike" kern="1200" baseline="0" dirty="0">
                          <a:solidFill>
                            <a:srgbClr val="000000"/>
                          </a:solidFill>
                          <a:latin typeface="+mn-lt"/>
                          <a:ea typeface="+mn-ea"/>
                          <a:cs typeface="+mn-cs"/>
                        </a:rPr>
                        <a:t>How a better source of routing information could cause suboptimal routing</a:t>
                      </a:r>
                      <a:endParaRPr lang="en-US" sz="15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500" b="0" i="0" u="none" strike="noStrike" kern="1200" baseline="0" dirty="0">
                          <a:solidFill>
                            <a:srgbClr val="000000"/>
                          </a:solidFill>
                          <a:latin typeface="+mn-lt"/>
                          <a:ea typeface="+mn-ea"/>
                          <a:cs typeface="+mn-cs"/>
                        </a:rPr>
                        <a:t>Verifying the autonomous system number with </a:t>
                      </a:r>
                      <a:r>
                        <a:rPr lang="en-US" sz="1500" b="1" i="0" u="none" strike="noStrike" kern="1200" baseline="0" dirty="0">
                          <a:solidFill>
                            <a:srgbClr val="000000"/>
                          </a:solidFill>
                          <a:latin typeface="+mn-lt"/>
                          <a:ea typeface="+mn-ea"/>
                          <a:cs typeface="+mn-cs"/>
                        </a:rPr>
                        <a:t>show ip protocols</a:t>
                      </a:r>
                      <a:endParaRPr lang="en-US" sz="1500" dirty="0">
                        <a:solidFill>
                          <a:srgbClr val="000000"/>
                        </a:solidFill>
                      </a:endParaRPr>
                    </a:p>
                  </a:txBody>
                  <a:tcPr/>
                </a:tc>
                <a:tc>
                  <a:txBody>
                    <a:bodyPr/>
                    <a:lstStyle/>
                    <a:p>
                      <a:r>
                        <a:rPr lang="en-US" sz="1500" b="0" i="0" u="none" strike="noStrike" kern="1200" baseline="0" dirty="0">
                          <a:solidFill>
                            <a:srgbClr val="000000"/>
                          </a:solidFill>
                          <a:latin typeface="+mn-lt"/>
                          <a:ea typeface="+mn-ea"/>
                          <a:cs typeface="+mn-cs"/>
                        </a:rPr>
                        <a:t>Considerations when troubleshooting route filters</a:t>
                      </a:r>
                      <a:endParaRPr lang="en-US" sz="15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500" b="0" i="0" u="none" strike="noStrike" kern="1200" baseline="0" dirty="0">
                          <a:solidFill>
                            <a:srgbClr val="000000"/>
                          </a:solidFill>
                          <a:latin typeface="+mn-lt"/>
                          <a:ea typeface="+mn-ea"/>
                          <a:cs typeface="+mn-cs"/>
                        </a:rPr>
                        <a:t>Verifying EIGRP interfaces with </a:t>
                      </a:r>
                      <a:r>
                        <a:rPr lang="en-US" sz="1500" b="1" i="0" u="none" strike="noStrike" kern="1200" baseline="0" dirty="0">
                          <a:solidFill>
                            <a:srgbClr val="000000"/>
                          </a:solidFill>
                          <a:latin typeface="+mn-lt"/>
                          <a:ea typeface="+mn-ea"/>
                          <a:cs typeface="+mn-cs"/>
                        </a:rPr>
                        <a:t>show ip eigrp interfaces</a:t>
                      </a:r>
                      <a:endParaRPr lang="en-US" sz="1500" dirty="0">
                        <a:solidFill>
                          <a:srgbClr val="000000"/>
                        </a:solidFill>
                      </a:endParaRPr>
                    </a:p>
                  </a:txBody>
                  <a:tcPr/>
                </a:tc>
                <a:tc>
                  <a:txBody>
                    <a:bodyPr/>
                    <a:lstStyle/>
                    <a:p>
                      <a:r>
                        <a:rPr lang="en-US" sz="1500" b="0" i="0" u="none" strike="noStrike" kern="1200" baseline="0" dirty="0">
                          <a:solidFill>
                            <a:srgbClr val="000000"/>
                          </a:solidFill>
                          <a:latin typeface="+mn-lt"/>
                          <a:ea typeface="+mn-ea"/>
                          <a:cs typeface="+mn-cs"/>
                        </a:rPr>
                        <a:t>Stub configuration</a:t>
                      </a:r>
                      <a:endParaRPr lang="en-US" sz="1500"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500" b="0" i="0" u="none" strike="noStrike" kern="1200" baseline="0" dirty="0">
                          <a:solidFill>
                            <a:srgbClr val="000000"/>
                          </a:solidFill>
                          <a:latin typeface="+mn-lt"/>
                          <a:ea typeface="+mn-ea"/>
                          <a:cs typeface="+mn-cs"/>
                        </a:rPr>
                        <a:t>Verifying K values with </a:t>
                      </a:r>
                      <a:r>
                        <a:rPr lang="en-US" sz="1500" b="1" i="0" u="none" strike="noStrike" kern="1200" baseline="0" dirty="0">
                          <a:solidFill>
                            <a:srgbClr val="000000"/>
                          </a:solidFill>
                          <a:latin typeface="+mn-lt"/>
                          <a:ea typeface="+mn-ea"/>
                          <a:cs typeface="+mn-cs"/>
                        </a:rPr>
                        <a:t>show ip protocols</a:t>
                      </a:r>
                      <a:endParaRPr lang="en-US" sz="1500" dirty="0">
                        <a:solidFill>
                          <a:srgbClr val="000000"/>
                        </a:solidFill>
                      </a:endParaRPr>
                    </a:p>
                  </a:txBody>
                  <a:tcPr/>
                </a:tc>
                <a:tc>
                  <a:txBody>
                    <a:bodyPr/>
                    <a:lstStyle/>
                    <a:p>
                      <a:r>
                        <a:rPr lang="en-US" sz="1500" b="0" i="0" u="none" strike="noStrike" kern="1200" baseline="0" dirty="0">
                          <a:solidFill>
                            <a:srgbClr val="000000"/>
                          </a:solidFill>
                          <a:latin typeface="+mn-lt"/>
                          <a:ea typeface="+mn-ea"/>
                          <a:cs typeface="+mn-cs"/>
                        </a:rPr>
                        <a:t>Split horizon</a:t>
                      </a:r>
                      <a:endParaRPr lang="en-US" sz="1500" dirty="0">
                        <a:solidFill>
                          <a:srgbClr val="000000"/>
                        </a:solidFill>
                      </a:endParaRPr>
                    </a:p>
                  </a:txBody>
                  <a:tcPr/>
                </a:tc>
                <a:extLst>
                  <a:ext uri="{0D108BD9-81ED-4DB2-BD59-A6C34878D82A}">
                    <a16:rowId xmlns:a16="http://schemas.microsoft.com/office/drawing/2014/main" val="10004"/>
                  </a:ext>
                </a:extLst>
              </a:tr>
              <a:tr h="370840">
                <a:tc>
                  <a:txBody>
                    <a:bodyPr/>
                    <a:lstStyle/>
                    <a:p>
                      <a:r>
                        <a:rPr lang="en-US" sz="1500" b="0" dirty="0">
                          <a:solidFill>
                            <a:srgbClr val="000000"/>
                          </a:solidFill>
                        </a:rPr>
                        <a:t>Verifying passive interfaces with </a:t>
                      </a:r>
                      <a:r>
                        <a:rPr lang="en-US" sz="1500" b="1" dirty="0">
                          <a:solidFill>
                            <a:srgbClr val="000000"/>
                          </a:solidFill>
                        </a:rPr>
                        <a:t>show ip  protocols</a:t>
                      </a:r>
                    </a:p>
                  </a:txBody>
                  <a:tcPr/>
                </a:tc>
                <a:tc>
                  <a:txBody>
                    <a:bodyPr/>
                    <a:lstStyle/>
                    <a:p>
                      <a:r>
                        <a:rPr lang="en-US" sz="1500" b="0" i="0" u="none" strike="noStrike" kern="1200" baseline="0" dirty="0">
                          <a:solidFill>
                            <a:srgbClr val="000000"/>
                          </a:solidFill>
                          <a:latin typeface="+mn-lt"/>
                          <a:ea typeface="+mn-ea"/>
                          <a:cs typeface="+mn-cs"/>
                        </a:rPr>
                        <a:t>Considerations when troubleshooting route</a:t>
                      </a:r>
                    </a:p>
                    <a:p>
                      <a:r>
                        <a:rPr lang="en-US" sz="1500" b="0" i="0" u="none" strike="noStrike" kern="1200" baseline="0" dirty="0">
                          <a:solidFill>
                            <a:srgbClr val="000000"/>
                          </a:solidFill>
                          <a:latin typeface="+mn-lt"/>
                          <a:ea typeface="+mn-ea"/>
                          <a:cs typeface="+mn-cs"/>
                        </a:rPr>
                        <a:t>summarization</a:t>
                      </a:r>
                      <a:endParaRPr lang="en-US" sz="1500" dirty="0">
                        <a:solidFill>
                          <a:srgbClr val="000000"/>
                        </a:solidFill>
                      </a:endParaRPr>
                    </a:p>
                  </a:txBody>
                  <a:tcPr/>
                </a:tc>
                <a:extLst>
                  <a:ext uri="{0D108BD9-81ED-4DB2-BD59-A6C34878D82A}">
                    <a16:rowId xmlns:a16="http://schemas.microsoft.com/office/drawing/2014/main" val="10005"/>
                  </a:ext>
                </a:extLst>
              </a:tr>
              <a:tr h="370840">
                <a:tc>
                  <a:txBody>
                    <a:bodyPr/>
                    <a:lstStyle/>
                    <a:p>
                      <a:r>
                        <a:rPr lang="en-US" sz="1500" b="0" i="0" u="none" strike="noStrike" kern="1200" baseline="0" dirty="0">
                          <a:solidFill>
                            <a:srgbClr val="000000"/>
                          </a:solidFill>
                          <a:latin typeface="+mn-lt"/>
                          <a:ea typeface="+mn-ea"/>
                          <a:cs typeface="+mn-cs"/>
                        </a:rPr>
                        <a:t>Authentication</a:t>
                      </a:r>
                      <a:endParaRPr lang="en-US" sz="1500" dirty="0">
                        <a:solidFill>
                          <a:srgbClr val="000000"/>
                        </a:solidFill>
                      </a:endParaRPr>
                    </a:p>
                  </a:txBody>
                  <a:tcPr/>
                </a:tc>
                <a:tc>
                  <a:txBody>
                    <a:bodyPr/>
                    <a:lstStyle/>
                    <a:p>
                      <a:r>
                        <a:rPr lang="en-US" sz="1500" b="0" i="0" u="none" strike="noStrike" kern="1200" baseline="0" dirty="0">
                          <a:solidFill>
                            <a:srgbClr val="000000"/>
                          </a:solidFill>
                          <a:latin typeface="+mn-lt"/>
                          <a:ea typeface="+mn-ea"/>
                          <a:cs typeface="+mn-cs"/>
                        </a:rPr>
                        <a:t>Verifying variance and maximum paths</a:t>
                      </a:r>
                      <a:endParaRPr lang="en-US" sz="1500" dirty="0">
                        <a:solidFill>
                          <a:srgbClr val="000000"/>
                        </a:solidFill>
                      </a:endParaRPr>
                    </a:p>
                  </a:txBody>
                  <a:tcPr/>
                </a:tc>
                <a:extLst>
                  <a:ext uri="{0D108BD9-81ED-4DB2-BD59-A6C34878D82A}">
                    <a16:rowId xmlns:a16="http://schemas.microsoft.com/office/drawing/2014/main" val="10006"/>
                  </a:ext>
                </a:extLst>
              </a:tr>
              <a:tr h="370840">
                <a:tc>
                  <a:txBody>
                    <a:bodyPr/>
                    <a:lstStyle/>
                    <a:p>
                      <a:r>
                        <a:rPr lang="en-US" sz="1500" b="0" i="0" u="none" strike="noStrike" kern="1200" baseline="0" dirty="0">
                          <a:solidFill>
                            <a:srgbClr val="000000"/>
                          </a:solidFill>
                          <a:latin typeface="+mn-lt"/>
                          <a:ea typeface="+mn-ea"/>
                          <a:cs typeface="+mn-cs"/>
                        </a:rPr>
                        <a:t>Possible reasons EIGRP for IPv4 routes </a:t>
                      </a:r>
                    </a:p>
                    <a:p>
                      <a:r>
                        <a:rPr lang="en-US" sz="1500" b="0" i="0" u="none" strike="noStrike" kern="1200" baseline="0" dirty="0">
                          <a:solidFill>
                            <a:srgbClr val="000000"/>
                          </a:solidFill>
                          <a:latin typeface="+mn-lt"/>
                          <a:ea typeface="+mn-ea"/>
                          <a:cs typeface="+mn-cs"/>
                        </a:rPr>
                        <a:t>missing from the routing table</a:t>
                      </a:r>
                      <a:endParaRPr lang="en-US" sz="1500" dirty="0">
                        <a:solidFill>
                          <a:srgbClr val="000000"/>
                        </a:solidFill>
                      </a:endParaRPr>
                    </a:p>
                  </a:txBody>
                  <a:tcPr/>
                </a:tc>
                <a:tc>
                  <a:txBody>
                    <a:bodyPr/>
                    <a:lstStyle/>
                    <a:p>
                      <a:endParaRPr lang="en-US" sz="1500" dirty="0">
                        <a:solidFill>
                          <a:srgbClr val="0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7559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45959"/>
          </a:xfrm>
        </p:spPr>
        <p:txBody>
          <a:bodyPr/>
          <a:lstStyle/>
          <a:p>
            <a:r>
              <a:rPr lang="en-US" sz="1600" dirty="0"/>
              <a:t>Prepare for the Exam</a:t>
            </a:r>
            <a:br>
              <a:rPr lang="en-US" sz="2400" dirty="0"/>
            </a:br>
            <a:r>
              <a:rPr lang="en-US" sz="2400" dirty="0"/>
              <a:t>Key Terms for Chapter 4</a:t>
            </a:r>
          </a:p>
        </p:txBody>
      </p:sp>
      <p:graphicFrame>
        <p:nvGraphicFramePr>
          <p:cNvPr id="2" name="Table 1"/>
          <p:cNvGraphicFramePr>
            <a:graphicFrameLocks noGrp="1"/>
          </p:cNvGraphicFramePr>
          <p:nvPr>
            <p:extLst>
              <p:ext uri="{D42A27DB-BD31-4B8C-83A1-F6EECF244321}">
                <p14:modId xmlns:p14="http://schemas.microsoft.com/office/powerpoint/2010/main" val="2415675327"/>
              </p:ext>
            </p:extLst>
          </p:nvPr>
        </p:nvGraphicFramePr>
        <p:xfrm>
          <a:off x="417443" y="835410"/>
          <a:ext cx="8299173" cy="3309152"/>
        </p:xfrm>
        <a:graphic>
          <a:graphicData uri="http://schemas.openxmlformats.org/drawingml/2006/table">
            <a:tbl>
              <a:tblPr firstRow="1" bandRow="1">
                <a:tableStyleId>{5C22544A-7EE6-4342-B048-85BDC9FD1C3A}</a:tableStyleId>
              </a:tblPr>
              <a:tblGrid>
                <a:gridCol w="2842592">
                  <a:extLst>
                    <a:ext uri="{9D8B030D-6E8A-4147-A177-3AD203B41FA5}">
                      <a16:colId xmlns:a16="http://schemas.microsoft.com/office/drawing/2014/main" val="20000"/>
                    </a:ext>
                  </a:extLst>
                </a:gridCol>
                <a:gridCol w="2773017">
                  <a:extLst>
                    <a:ext uri="{9D8B030D-6E8A-4147-A177-3AD203B41FA5}">
                      <a16:colId xmlns:a16="http://schemas.microsoft.com/office/drawing/2014/main" val="3777475585"/>
                    </a:ext>
                  </a:extLst>
                </a:gridCol>
                <a:gridCol w="2683564">
                  <a:extLst>
                    <a:ext uri="{9D8B030D-6E8A-4147-A177-3AD203B41FA5}">
                      <a16:colId xmlns:a16="http://schemas.microsoft.com/office/drawing/2014/main" val="4177656686"/>
                    </a:ext>
                  </a:extLst>
                </a:gridCol>
              </a:tblGrid>
              <a:tr h="413644">
                <a:tc>
                  <a:txBody>
                    <a:bodyPr/>
                    <a:lstStyle/>
                    <a:p>
                      <a:r>
                        <a:rPr lang="en-US" dirty="0"/>
                        <a:t>Term</a:t>
                      </a:r>
                    </a:p>
                  </a:txBody>
                  <a:tcPr/>
                </a:tc>
                <a:tc>
                  <a:txBody>
                    <a:bodyPr/>
                    <a:lstStyle/>
                    <a:p>
                      <a:r>
                        <a:rPr lang="en-US" dirty="0"/>
                        <a:t>Term</a:t>
                      </a:r>
                    </a:p>
                  </a:txBody>
                  <a:tcPr/>
                </a:tc>
                <a:tc>
                  <a:txBody>
                    <a:bodyPr/>
                    <a:lstStyle/>
                    <a:p>
                      <a:r>
                        <a:rPr lang="en-US" dirty="0"/>
                        <a:t>Term</a:t>
                      </a:r>
                    </a:p>
                  </a:txBody>
                  <a:tcPr/>
                </a:tc>
                <a:extLst>
                  <a:ext uri="{0D108BD9-81ED-4DB2-BD59-A6C34878D82A}">
                    <a16:rowId xmlns:a16="http://schemas.microsoft.com/office/drawing/2014/main" val="10000"/>
                  </a:ext>
                </a:extLst>
              </a:tr>
              <a:tr h="413644">
                <a:tc>
                  <a:txBody>
                    <a:bodyPr/>
                    <a:lstStyle/>
                    <a:p>
                      <a:r>
                        <a:rPr lang="en-US" sz="1600" b="0" i="0" u="none" strike="noStrike" kern="1200" baseline="0" dirty="0">
                          <a:solidFill>
                            <a:srgbClr val="000000"/>
                          </a:solidFill>
                          <a:latin typeface="+mn-lt"/>
                          <a:ea typeface="+mn-ea"/>
                          <a:cs typeface="+mn-cs"/>
                        </a:rPr>
                        <a:t>Hello packet</a:t>
                      </a:r>
                      <a:endParaRPr lang="en-US" sz="1600" dirty="0">
                        <a:solidFill>
                          <a:srgbClr val="000000"/>
                        </a:solidFill>
                      </a:endParaRPr>
                    </a:p>
                  </a:txBody>
                  <a:tcPr/>
                </a:tc>
                <a:tc>
                  <a:txBody>
                    <a:bodyPr/>
                    <a:lstStyle/>
                    <a:p>
                      <a:r>
                        <a:rPr lang="en-US" sz="1600" dirty="0">
                          <a:solidFill>
                            <a:srgbClr val="000000"/>
                          </a:solidFill>
                        </a:rPr>
                        <a:t>Key string</a:t>
                      </a:r>
                    </a:p>
                  </a:txBody>
                  <a:tcPr/>
                </a:tc>
                <a:tc>
                  <a:txBody>
                    <a:bodyPr/>
                    <a:lstStyle/>
                    <a:p>
                      <a:r>
                        <a:rPr lang="en-US" sz="1600" dirty="0">
                          <a:solidFill>
                            <a:srgbClr val="000000"/>
                          </a:solidFill>
                        </a:rPr>
                        <a:t>Feasible distance</a:t>
                      </a:r>
                    </a:p>
                  </a:txBody>
                  <a:tcPr/>
                </a:tc>
                <a:extLst>
                  <a:ext uri="{0D108BD9-81ED-4DB2-BD59-A6C34878D82A}">
                    <a16:rowId xmlns:a16="http://schemas.microsoft.com/office/drawing/2014/main" val="10001"/>
                  </a:ext>
                </a:extLst>
              </a:tr>
              <a:tr h="413644">
                <a:tc>
                  <a:txBody>
                    <a:bodyPr/>
                    <a:lstStyle/>
                    <a:p>
                      <a:r>
                        <a:rPr lang="en-US" sz="1600" dirty="0">
                          <a:solidFill>
                            <a:srgbClr val="000000"/>
                          </a:solidFill>
                        </a:rPr>
                        <a:t>224.0.0.10</a:t>
                      </a:r>
                    </a:p>
                  </a:txBody>
                  <a:tcPr/>
                </a:tc>
                <a:tc>
                  <a:txBody>
                    <a:bodyPr/>
                    <a:lstStyle/>
                    <a:p>
                      <a:r>
                        <a:rPr lang="en-US" sz="1600" dirty="0">
                          <a:solidFill>
                            <a:srgbClr val="000000"/>
                          </a:solidFill>
                        </a:rPr>
                        <a:t>Keychain</a:t>
                      </a:r>
                    </a:p>
                  </a:txBody>
                  <a:tcPr/>
                </a:tc>
                <a:tc>
                  <a:txBody>
                    <a:bodyPr/>
                    <a:lstStyle/>
                    <a:p>
                      <a:r>
                        <a:rPr lang="en-US" sz="1600" dirty="0">
                          <a:solidFill>
                            <a:srgbClr val="000000"/>
                          </a:solidFill>
                        </a:rPr>
                        <a:t>Discontiguous network</a:t>
                      </a:r>
                    </a:p>
                  </a:txBody>
                  <a:tcPr/>
                </a:tc>
                <a:extLst>
                  <a:ext uri="{0D108BD9-81ED-4DB2-BD59-A6C34878D82A}">
                    <a16:rowId xmlns:a16="http://schemas.microsoft.com/office/drawing/2014/main" val="10002"/>
                  </a:ext>
                </a:extLst>
              </a:tr>
              <a:tr h="413644">
                <a:tc>
                  <a:txBody>
                    <a:bodyPr/>
                    <a:lstStyle/>
                    <a:p>
                      <a:r>
                        <a:rPr lang="en-US" sz="1600" dirty="0">
                          <a:solidFill>
                            <a:srgbClr val="000000"/>
                          </a:solidFill>
                        </a:rPr>
                        <a:t>Network command</a:t>
                      </a:r>
                    </a:p>
                  </a:txBody>
                  <a:tcPr/>
                </a:tc>
                <a:tc>
                  <a:txBody>
                    <a:bodyPr/>
                    <a:lstStyle/>
                    <a:p>
                      <a:r>
                        <a:rPr lang="en-US" sz="1600" dirty="0">
                          <a:solidFill>
                            <a:srgbClr val="000000"/>
                          </a:solidFill>
                        </a:rPr>
                        <a:t>Stub</a:t>
                      </a:r>
                    </a:p>
                  </a:txBody>
                  <a:tcPr/>
                </a:tc>
                <a:tc>
                  <a:txBody>
                    <a:bodyPr/>
                    <a:lstStyle/>
                    <a:p>
                      <a:r>
                        <a:rPr lang="en-US" sz="1600" dirty="0">
                          <a:solidFill>
                            <a:srgbClr val="000000"/>
                          </a:solidFill>
                        </a:rPr>
                        <a:t>Autosummarization</a:t>
                      </a:r>
                    </a:p>
                  </a:txBody>
                  <a:tcPr/>
                </a:tc>
                <a:extLst>
                  <a:ext uri="{0D108BD9-81ED-4DB2-BD59-A6C34878D82A}">
                    <a16:rowId xmlns:a16="http://schemas.microsoft.com/office/drawing/2014/main" val="10003"/>
                  </a:ext>
                </a:extLst>
              </a:tr>
              <a:tr h="413644">
                <a:tc>
                  <a:txBody>
                    <a:bodyPr/>
                    <a:lstStyle/>
                    <a:p>
                      <a:r>
                        <a:rPr lang="en-US" sz="1600" b="0" i="0" u="none" strike="noStrike" kern="1200" baseline="0" dirty="0">
                          <a:solidFill>
                            <a:srgbClr val="000000"/>
                          </a:solidFill>
                          <a:latin typeface="+mn-lt"/>
                          <a:ea typeface="+mn-ea"/>
                          <a:cs typeface="+mn-cs"/>
                        </a:rPr>
                        <a:t>Autonomous system number</a:t>
                      </a:r>
                    </a:p>
                  </a:txBody>
                  <a:tcPr/>
                </a:tc>
                <a:tc>
                  <a:txBody>
                    <a:bodyPr/>
                    <a:lstStyle/>
                    <a:p>
                      <a:r>
                        <a:rPr lang="en-US" sz="1600" b="0" i="0" u="none" strike="noStrike" kern="1200" baseline="0" dirty="0">
                          <a:solidFill>
                            <a:srgbClr val="000000"/>
                          </a:solidFill>
                          <a:latin typeface="+mn-lt"/>
                          <a:ea typeface="+mn-ea"/>
                          <a:cs typeface="+mn-cs"/>
                        </a:rPr>
                        <a:t>Split horizon</a:t>
                      </a:r>
                    </a:p>
                  </a:txBody>
                  <a:tcPr/>
                </a:tc>
                <a:tc>
                  <a:txBody>
                    <a:bodyPr/>
                    <a:lstStyle/>
                    <a:p>
                      <a:r>
                        <a:rPr lang="en-US" sz="1600" b="0" i="0" u="none" strike="noStrike" kern="1200" baseline="0" dirty="0">
                          <a:solidFill>
                            <a:srgbClr val="000000"/>
                          </a:solidFill>
                          <a:latin typeface="+mn-lt"/>
                          <a:ea typeface="+mn-ea"/>
                          <a:cs typeface="+mn-cs"/>
                        </a:rPr>
                        <a:t>Classful</a:t>
                      </a:r>
                    </a:p>
                  </a:txBody>
                  <a:tcPr/>
                </a:tc>
                <a:extLst>
                  <a:ext uri="{0D108BD9-81ED-4DB2-BD59-A6C34878D82A}">
                    <a16:rowId xmlns:a16="http://schemas.microsoft.com/office/drawing/2014/main" val="10004"/>
                  </a:ext>
                </a:extLst>
              </a:tr>
              <a:tr h="413644">
                <a:tc>
                  <a:txBody>
                    <a:bodyPr/>
                    <a:lstStyle/>
                    <a:p>
                      <a:r>
                        <a:rPr lang="en-US" sz="1600" dirty="0">
                          <a:solidFill>
                            <a:srgbClr val="000000"/>
                          </a:solidFill>
                        </a:rPr>
                        <a:t>K value</a:t>
                      </a:r>
                    </a:p>
                  </a:txBody>
                  <a:tcPr/>
                </a:tc>
                <a:tc>
                  <a:txBody>
                    <a:bodyPr/>
                    <a:lstStyle/>
                    <a:p>
                      <a:r>
                        <a:rPr lang="en-US" sz="1600" dirty="0">
                          <a:solidFill>
                            <a:srgbClr val="000000"/>
                          </a:solidFill>
                        </a:rPr>
                        <a:t>Successor</a:t>
                      </a:r>
                    </a:p>
                  </a:txBody>
                  <a:tcPr/>
                </a:tc>
                <a:tc>
                  <a:txBody>
                    <a:bodyPr/>
                    <a:lstStyle/>
                    <a:p>
                      <a:r>
                        <a:rPr lang="en-US" sz="1600" dirty="0">
                          <a:solidFill>
                            <a:srgbClr val="000000"/>
                          </a:solidFill>
                        </a:rPr>
                        <a:t>Classless</a:t>
                      </a:r>
                    </a:p>
                  </a:txBody>
                  <a:tcPr/>
                </a:tc>
                <a:extLst>
                  <a:ext uri="{0D108BD9-81ED-4DB2-BD59-A6C34878D82A}">
                    <a16:rowId xmlns:a16="http://schemas.microsoft.com/office/drawing/2014/main" val="10005"/>
                  </a:ext>
                </a:extLst>
              </a:tr>
              <a:tr h="413644">
                <a:tc>
                  <a:txBody>
                    <a:bodyPr/>
                    <a:lstStyle/>
                    <a:p>
                      <a:r>
                        <a:rPr lang="en-US" sz="1600" dirty="0">
                          <a:solidFill>
                            <a:srgbClr val="000000"/>
                          </a:solidFill>
                        </a:rPr>
                        <a:t>Passive interface</a:t>
                      </a:r>
                    </a:p>
                  </a:txBody>
                  <a:tcPr/>
                </a:tc>
                <a:tc>
                  <a:txBody>
                    <a:bodyPr/>
                    <a:lstStyle/>
                    <a:p>
                      <a:r>
                        <a:rPr lang="en-US" sz="1600" dirty="0">
                          <a:solidFill>
                            <a:srgbClr val="000000"/>
                          </a:solidFill>
                        </a:rPr>
                        <a:t>Feasible successor</a:t>
                      </a:r>
                    </a:p>
                  </a:txBody>
                  <a:tcPr/>
                </a:tc>
                <a:tc>
                  <a:txBody>
                    <a:bodyPr/>
                    <a:lstStyle/>
                    <a:p>
                      <a:r>
                        <a:rPr lang="en-US" sz="1600" dirty="0">
                          <a:solidFill>
                            <a:srgbClr val="000000"/>
                          </a:solidFill>
                        </a:rPr>
                        <a:t>Maximum</a:t>
                      </a:r>
                      <a:r>
                        <a:rPr lang="en-US" sz="1600" baseline="0" dirty="0">
                          <a:solidFill>
                            <a:srgbClr val="000000"/>
                          </a:solidFill>
                        </a:rPr>
                        <a:t> paths</a:t>
                      </a:r>
                      <a:endParaRPr lang="en-US" sz="1600" dirty="0">
                        <a:solidFill>
                          <a:srgbClr val="000000"/>
                        </a:solidFill>
                      </a:endParaRPr>
                    </a:p>
                  </a:txBody>
                  <a:tcPr/>
                </a:tc>
                <a:extLst>
                  <a:ext uri="{0D108BD9-81ED-4DB2-BD59-A6C34878D82A}">
                    <a16:rowId xmlns:a16="http://schemas.microsoft.com/office/drawing/2014/main" val="10006"/>
                  </a:ext>
                </a:extLst>
              </a:tr>
              <a:tr h="413644">
                <a:tc>
                  <a:txBody>
                    <a:bodyPr/>
                    <a:lstStyle/>
                    <a:p>
                      <a:r>
                        <a:rPr lang="en-US" sz="1600" dirty="0">
                          <a:solidFill>
                            <a:srgbClr val="000000"/>
                          </a:solidFill>
                        </a:rPr>
                        <a:t>Key ID</a:t>
                      </a:r>
                    </a:p>
                  </a:txBody>
                  <a:tcPr/>
                </a:tc>
                <a:tc>
                  <a:txBody>
                    <a:bodyPr/>
                    <a:lstStyle/>
                    <a:p>
                      <a:r>
                        <a:rPr lang="en-US" sz="1600" dirty="0">
                          <a:solidFill>
                            <a:srgbClr val="000000"/>
                          </a:solidFill>
                        </a:rPr>
                        <a:t>Reported distance</a:t>
                      </a:r>
                    </a:p>
                  </a:txBody>
                  <a:tcPr/>
                </a:tc>
                <a:tc>
                  <a:txBody>
                    <a:bodyPr/>
                    <a:lstStyle/>
                    <a:p>
                      <a:r>
                        <a:rPr lang="en-US" sz="1600" dirty="0">
                          <a:solidFill>
                            <a:srgbClr val="000000"/>
                          </a:solidFill>
                        </a:rPr>
                        <a:t>Variance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0191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4</a:t>
            </a:r>
          </a:p>
        </p:txBody>
      </p:sp>
      <p:graphicFrame>
        <p:nvGraphicFramePr>
          <p:cNvPr id="2" name="Table 1"/>
          <p:cNvGraphicFramePr>
            <a:graphicFrameLocks noGrp="1"/>
          </p:cNvGraphicFramePr>
          <p:nvPr>
            <p:extLst>
              <p:ext uri="{D42A27DB-BD31-4B8C-83A1-F6EECF244321}">
                <p14:modId xmlns:p14="http://schemas.microsoft.com/office/powerpoint/2010/main" val="2618891254"/>
              </p:ext>
            </p:extLst>
          </p:nvPr>
        </p:nvGraphicFramePr>
        <p:xfrm>
          <a:off x="233771" y="711106"/>
          <a:ext cx="8604739" cy="3797398"/>
        </p:xfrm>
        <a:graphic>
          <a:graphicData uri="http://schemas.openxmlformats.org/drawingml/2006/table">
            <a:tbl>
              <a:tblPr firstRow="1" bandRow="1">
                <a:tableStyleId>{5C22544A-7EE6-4342-B048-85BDC9FD1C3A}</a:tableStyleId>
              </a:tblPr>
              <a:tblGrid>
                <a:gridCol w="4786464">
                  <a:extLst>
                    <a:ext uri="{9D8B030D-6E8A-4147-A177-3AD203B41FA5}">
                      <a16:colId xmlns:a16="http://schemas.microsoft.com/office/drawing/2014/main" val="20000"/>
                    </a:ext>
                  </a:extLst>
                </a:gridCol>
                <a:gridCol w="3818275">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Display the IPv4 routing protocols enabled on the router; for EIGRP, display autonomous system number, outgoing and incoming filters, K values, router ID, maximum paths, variance, local stub configuration, routing for networks, routing information sources, administrative distance, and passive interfaces</a:t>
                      </a:r>
                    </a:p>
                  </a:txBody>
                  <a:tcPr/>
                </a:tc>
                <a:tc>
                  <a:txBody>
                    <a:bodyPr/>
                    <a:lstStyle/>
                    <a:p>
                      <a:r>
                        <a:rPr lang="en-US" sz="1400" b="1" dirty="0">
                          <a:solidFill>
                            <a:srgbClr val="000000"/>
                          </a:solidFill>
                        </a:rPr>
                        <a:t>show ip protocols</a:t>
                      </a: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Show a router’s EIGRP neighbors</a:t>
                      </a:r>
                    </a:p>
                  </a:txBody>
                  <a:tcPr/>
                </a:tc>
                <a:tc>
                  <a:txBody>
                    <a:bodyPr/>
                    <a:lstStyle/>
                    <a:p>
                      <a:r>
                        <a:rPr lang="en-US" sz="1400" b="1" i="0" u="none" strike="noStrike" kern="1200" baseline="0" dirty="0">
                          <a:solidFill>
                            <a:srgbClr val="000000"/>
                          </a:solidFill>
                          <a:latin typeface="+mn-lt"/>
                          <a:ea typeface="+mn-ea"/>
                          <a:cs typeface="+mn-cs"/>
                        </a:rPr>
                        <a:t>show ip eigrp neighbors</a:t>
                      </a:r>
                      <a:endParaRPr lang="en-US" sz="140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400" dirty="0">
                          <a:solidFill>
                            <a:srgbClr val="000000"/>
                          </a:solidFill>
                        </a:rPr>
                        <a:t>Show detailed information about a router’s EIGRP  neighbors, including whether the neighbor is a stub</a:t>
                      </a:r>
                    </a:p>
                    <a:p>
                      <a:r>
                        <a:rPr lang="en-US" sz="1400" dirty="0">
                          <a:solidFill>
                            <a:srgbClr val="000000"/>
                          </a:solidFill>
                        </a:rPr>
                        <a:t>router, along with the types of networks it is advertising as a stub</a:t>
                      </a:r>
                    </a:p>
                  </a:txBody>
                  <a:tcPr/>
                </a:tc>
                <a:tc>
                  <a:txBody>
                    <a:bodyPr/>
                    <a:lstStyle/>
                    <a:p>
                      <a:r>
                        <a:rPr lang="en-US" sz="1400" b="1" i="0" u="none" strike="noStrike" kern="1200" baseline="0" dirty="0">
                          <a:solidFill>
                            <a:srgbClr val="000000"/>
                          </a:solidFill>
                          <a:latin typeface="+mn-lt"/>
                          <a:ea typeface="+mn-ea"/>
                          <a:cs typeface="+mn-cs"/>
                        </a:rPr>
                        <a:t>show ip eigrp neighbors detail</a:t>
                      </a:r>
                      <a:endParaRPr lang="en-US" sz="1400" i="1" dirty="0">
                        <a:solidFill>
                          <a:srgbClr val="000000"/>
                        </a:solidFill>
                      </a:endParaRPr>
                    </a:p>
                  </a:txBody>
                  <a:tcPr/>
                </a:tc>
                <a:extLst>
                  <a:ext uri="{0D108BD9-81ED-4DB2-BD59-A6C34878D82A}">
                    <a16:rowId xmlns:a16="http://schemas.microsoft.com/office/drawing/2014/main" val="10003"/>
                  </a:ext>
                </a:extLst>
              </a:tr>
              <a:tr h="370840">
                <a:tc>
                  <a:txBody>
                    <a:bodyPr/>
                    <a:lstStyle/>
                    <a:p>
                      <a:r>
                        <a:rPr lang="en-US" sz="1400" dirty="0">
                          <a:solidFill>
                            <a:srgbClr val="000000"/>
                          </a:solidFill>
                        </a:rPr>
                        <a:t>Display all of a router’s interfaces that are configured to participate in an EIGRP routing process (with the exception of passive interfaces)</a:t>
                      </a:r>
                    </a:p>
                  </a:txBody>
                  <a:tcPr/>
                </a:tc>
                <a:tc>
                  <a:txBody>
                    <a:bodyPr/>
                    <a:lstStyle/>
                    <a:p>
                      <a:r>
                        <a:rPr lang="en-US" sz="1400" b="1" i="0" u="none" strike="noStrike" kern="1200" baseline="0" dirty="0">
                          <a:solidFill>
                            <a:srgbClr val="000000"/>
                          </a:solidFill>
                          <a:latin typeface="+mn-lt"/>
                          <a:ea typeface="+mn-ea"/>
                          <a:cs typeface="+mn-cs"/>
                        </a:rPr>
                        <a:t>show ip eigrp interfaces</a:t>
                      </a:r>
                      <a:endParaRPr lang="en-US" sz="1600" i="1" dirty="0">
                        <a:solidFill>
                          <a:srgbClr val="00000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572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Foundation Topics</a:t>
            </a:r>
          </a:p>
        </p:txBody>
      </p:sp>
      <p:sp>
        <p:nvSpPr>
          <p:cNvPr id="2" name="TextBox 1"/>
          <p:cNvSpPr txBox="1"/>
          <p:nvPr/>
        </p:nvSpPr>
        <p:spPr>
          <a:xfrm>
            <a:off x="126609" y="633046"/>
            <a:ext cx="8897815" cy="4031873"/>
          </a:xfrm>
          <a:prstGeom prst="rect">
            <a:avLst/>
          </a:prstGeom>
          <a:noFill/>
        </p:spPr>
        <p:txBody>
          <a:bodyPr wrap="square" rtlCol="0">
            <a:spAutoFit/>
          </a:bodyPr>
          <a:lstStyle/>
          <a:p>
            <a:r>
              <a:rPr lang="en-US" sz="1600" dirty="0">
                <a:solidFill>
                  <a:srgbClr val="000000"/>
                </a:solidFill>
              </a:rPr>
              <a:t>EIGRP neighbor relationships might not form for a variety of reasons, including the following:</a:t>
            </a:r>
          </a:p>
          <a:p>
            <a:pPr marL="285750" indent="-285750">
              <a:buFont typeface="Arial" panose="020B0604020202020204" pitchFamily="34" charset="0"/>
              <a:buChar char="•"/>
            </a:pPr>
            <a:r>
              <a:rPr lang="en-US" sz="1500" b="1" dirty="0">
                <a:solidFill>
                  <a:srgbClr val="000000"/>
                </a:solidFill>
              </a:rPr>
              <a:t>Interface is down - </a:t>
            </a:r>
            <a:r>
              <a:rPr lang="en-US" sz="1500" dirty="0">
                <a:solidFill>
                  <a:srgbClr val="000000"/>
                </a:solidFill>
              </a:rPr>
              <a:t>The interface must be up/up.</a:t>
            </a:r>
          </a:p>
          <a:p>
            <a:pPr marL="285750" indent="-285750">
              <a:buFont typeface="Arial" panose="020B0604020202020204" pitchFamily="34" charset="0"/>
              <a:buChar char="•"/>
            </a:pPr>
            <a:r>
              <a:rPr lang="en-US" sz="1500" b="1" dirty="0">
                <a:solidFill>
                  <a:srgbClr val="000000"/>
                </a:solidFill>
              </a:rPr>
              <a:t>Mismatched autonomous system numbers - </a:t>
            </a:r>
            <a:r>
              <a:rPr lang="en-US" sz="1500" dirty="0">
                <a:solidFill>
                  <a:srgbClr val="000000"/>
                </a:solidFill>
              </a:rPr>
              <a:t>Both routers need to be using the same autonomous system number.</a:t>
            </a:r>
          </a:p>
          <a:p>
            <a:pPr marL="285750" indent="-285750">
              <a:buFont typeface="Arial" panose="020B0604020202020204" pitchFamily="34" charset="0"/>
              <a:buChar char="•"/>
            </a:pPr>
            <a:r>
              <a:rPr lang="en-US" sz="1500" b="1" dirty="0">
                <a:solidFill>
                  <a:srgbClr val="000000"/>
                </a:solidFill>
              </a:rPr>
              <a:t>Incorrect network statement - </a:t>
            </a:r>
            <a:r>
              <a:rPr lang="en-US" sz="1500" dirty="0">
                <a:solidFill>
                  <a:srgbClr val="000000"/>
                </a:solidFill>
              </a:rPr>
              <a:t>The network statement must identify the IP address of the interface you want to include in the EIGRP process.</a:t>
            </a:r>
          </a:p>
          <a:p>
            <a:pPr marL="285750" indent="-285750">
              <a:buFont typeface="Arial" panose="020B0604020202020204" pitchFamily="34" charset="0"/>
              <a:buChar char="•"/>
            </a:pPr>
            <a:r>
              <a:rPr lang="en-US" sz="1500" b="1" dirty="0">
                <a:solidFill>
                  <a:srgbClr val="000000"/>
                </a:solidFill>
              </a:rPr>
              <a:t>Mismatched K values - </a:t>
            </a:r>
            <a:r>
              <a:rPr lang="en-US" sz="1500" dirty="0">
                <a:solidFill>
                  <a:srgbClr val="000000"/>
                </a:solidFill>
              </a:rPr>
              <a:t>Both routers must be using exactly the same K values.</a:t>
            </a:r>
          </a:p>
          <a:p>
            <a:pPr marL="285750" indent="-285750">
              <a:buFont typeface="Arial" panose="020B0604020202020204" pitchFamily="34" charset="0"/>
              <a:buChar char="•"/>
            </a:pPr>
            <a:r>
              <a:rPr lang="en-US" sz="1500" b="1" dirty="0">
                <a:solidFill>
                  <a:srgbClr val="000000"/>
                </a:solidFill>
              </a:rPr>
              <a:t>Passive interface - </a:t>
            </a:r>
            <a:r>
              <a:rPr lang="en-US" sz="1500" dirty="0">
                <a:solidFill>
                  <a:srgbClr val="000000"/>
                </a:solidFill>
              </a:rPr>
              <a:t>The passive interface feature suppresses the sending and receiving of hello packets while still allowing the interface’s network to be advertised.</a:t>
            </a:r>
          </a:p>
          <a:p>
            <a:pPr marL="285750" indent="-285750">
              <a:buFont typeface="Arial" panose="020B0604020202020204" pitchFamily="34" charset="0"/>
              <a:buChar char="•"/>
            </a:pPr>
            <a:r>
              <a:rPr lang="en-US" sz="1500" b="1" dirty="0">
                <a:solidFill>
                  <a:srgbClr val="000000"/>
                </a:solidFill>
              </a:rPr>
              <a:t>Different subnets - </a:t>
            </a:r>
            <a:r>
              <a:rPr lang="en-US" sz="1500" dirty="0">
                <a:solidFill>
                  <a:srgbClr val="000000"/>
                </a:solidFill>
              </a:rPr>
              <a:t>The exchange of hello packets must be done on the same subnet;</a:t>
            </a:r>
          </a:p>
          <a:p>
            <a:pPr marL="285750" indent="-285750">
              <a:buFont typeface="Arial" panose="020B0604020202020204" pitchFamily="34" charset="0"/>
              <a:buChar char="•"/>
            </a:pPr>
            <a:r>
              <a:rPr lang="en-US" sz="1500" dirty="0">
                <a:solidFill>
                  <a:srgbClr val="000000"/>
                </a:solidFill>
              </a:rPr>
              <a:t>if it isn’t, the hello packets are ignored.</a:t>
            </a:r>
          </a:p>
          <a:p>
            <a:pPr marL="285750" indent="-285750">
              <a:buFont typeface="Arial" panose="020B0604020202020204" pitchFamily="34" charset="0"/>
              <a:buChar char="•"/>
            </a:pPr>
            <a:r>
              <a:rPr lang="en-US" sz="1500" b="1" dirty="0">
                <a:solidFill>
                  <a:srgbClr val="000000"/>
                </a:solidFill>
              </a:rPr>
              <a:t>Authentication -</a:t>
            </a:r>
            <a:r>
              <a:rPr lang="en-US" sz="1500" dirty="0">
                <a:solidFill>
                  <a:srgbClr val="000000"/>
                </a:solidFill>
              </a:rPr>
              <a:t> If authentication is being used, the key ID and key string must match, and the key must be valid (if valid times have been configured).</a:t>
            </a:r>
          </a:p>
          <a:p>
            <a:pPr marL="285750" indent="-285750">
              <a:buFont typeface="Arial" panose="020B0604020202020204" pitchFamily="34" charset="0"/>
              <a:buChar char="•"/>
            </a:pPr>
            <a:r>
              <a:rPr lang="en-US" sz="1500" b="1" dirty="0">
                <a:solidFill>
                  <a:srgbClr val="000000"/>
                </a:solidFill>
              </a:rPr>
              <a:t>ACLs -</a:t>
            </a:r>
            <a:r>
              <a:rPr lang="en-US" sz="1500" dirty="0">
                <a:solidFill>
                  <a:srgbClr val="000000"/>
                </a:solidFill>
              </a:rPr>
              <a:t> An access control list (ACL) may be denying packets to the EIGRP multicast address 224.0.0.10.</a:t>
            </a:r>
          </a:p>
          <a:p>
            <a:pPr marL="285750" indent="-285750">
              <a:buFont typeface="Arial" panose="020B0604020202020204" pitchFamily="34" charset="0"/>
              <a:buChar char="•"/>
            </a:pPr>
            <a:r>
              <a:rPr lang="en-US" sz="1500" b="1" dirty="0">
                <a:solidFill>
                  <a:srgbClr val="000000"/>
                </a:solidFill>
              </a:rPr>
              <a:t>Timers - </a:t>
            </a:r>
            <a:r>
              <a:rPr lang="en-US" sz="1500" dirty="0">
                <a:solidFill>
                  <a:srgbClr val="000000"/>
                </a:solidFill>
              </a:rPr>
              <a:t>Timers do not have to match; however, if they are not configured correctly, neighbor adjacencies could flap.</a:t>
            </a:r>
          </a:p>
        </p:txBody>
      </p:sp>
    </p:spTree>
    <p:extLst>
      <p:ext uri="{BB962C8B-B14F-4D97-AF65-F5344CB8AC3E}">
        <p14:creationId xmlns:p14="http://schemas.microsoft.com/office/powerpoint/2010/main" val="310963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4 (Cont.)</a:t>
            </a:r>
          </a:p>
        </p:txBody>
      </p:sp>
      <p:graphicFrame>
        <p:nvGraphicFramePr>
          <p:cNvPr id="2" name="Table 1"/>
          <p:cNvGraphicFramePr>
            <a:graphicFrameLocks noGrp="1"/>
          </p:cNvGraphicFramePr>
          <p:nvPr>
            <p:extLst>
              <p:ext uri="{D42A27DB-BD31-4B8C-83A1-F6EECF244321}">
                <p14:modId xmlns:p14="http://schemas.microsoft.com/office/powerpoint/2010/main" val="4134086652"/>
              </p:ext>
            </p:extLst>
          </p:nvPr>
        </p:nvGraphicFramePr>
        <p:xfrm>
          <a:off x="197913" y="711105"/>
          <a:ext cx="8604739" cy="3954878"/>
        </p:xfrm>
        <a:graphic>
          <a:graphicData uri="http://schemas.openxmlformats.org/drawingml/2006/table">
            <a:tbl>
              <a:tblPr firstRow="1" bandRow="1">
                <a:tableStyleId>{5C22544A-7EE6-4342-B048-85BDC9FD1C3A}</a:tableStyleId>
              </a:tblPr>
              <a:tblGrid>
                <a:gridCol w="5082299">
                  <a:extLst>
                    <a:ext uri="{9D8B030D-6E8A-4147-A177-3AD203B41FA5}">
                      <a16:colId xmlns:a16="http://schemas.microsoft.com/office/drawing/2014/main" val="20000"/>
                    </a:ext>
                  </a:extLst>
                </a:gridCol>
                <a:gridCol w="3522440">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400" dirty="0">
                          <a:solidFill>
                            <a:srgbClr val="000000"/>
                          </a:solidFill>
                        </a:rPr>
                        <a:t>Display the interfaces participating in the EIGRP for IPv4 routing process, along with EIGRP hello and hold timers, whether the split horizon rule is enabled, and whether authentication is being used</a:t>
                      </a:r>
                    </a:p>
                  </a:txBody>
                  <a:tcPr/>
                </a:tc>
                <a:tc>
                  <a:txBody>
                    <a:bodyPr/>
                    <a:lstStyle/>
                    <a:p>
                      <a:r>
                        <a:rPr lang="en-US" sz="1400" b="1" i="0" u="none" strike="noStrike" kern="1200" baseline="0" dirty="0">
                          <a:solidFill>
                            <a:srgbClr val="000000"/>
                          </a:solidFill>
                          <a:latin typeface="+mn-lt"/>
                          <a:ea typeface="+mn-ea"/>
                          <a:cs typeface="+mn-cs"/>
                        </a:rPr>
                        <a:t>show ip eigrp interfaces detail</a:t>
                      </a:r>
                      <a:endParaRPr lang="en-US" sz="16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1400" dirty="0">
                          <a:solidFill>
                            <a:srgbClr val="000000"/>
                          </a:solidFill>
                        </a:rPr>
                        <a:t>Display the EIGRP configuration in the running configuration</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00000"/>
                          </a:solidFill>
                          <a:latin typeface="+mn-lt"/>
                          <a:ea typeface="+mn-ea"/>
                          <a:cs typeface="+mn-cs"/>
                        </a:rPr>
                        <a:t>show run | section router eigrp</a:t>
                      </a:r>
                      <a:endParaRPr lang="en-US" sz="1600" b="0" dirty="0">
                        <a:solidFill>
                          <a:srgbClr val="000000"/>
                        </a:solidFill>
                      </a:endParaRPr>
                    </a:p>
                  </a:txBody>
                  <a:tcPr/>
                </a:tc>
                <a:extLst>
                  <a:ext uri="{0D108BD9-81ED-4DB2-BD59-A6C34878D82A}">
                    <a16:rowId xmlns:a16="http://schemas.microsoft.com/office/drawing/2014/main" val="10002"/>
                  </a:ext>
                </a:extLst>
              </a:tr>
              <a:tr h="370840">
                <a:tc>
                  <a:txBody>
                    <a:bodyPr/>
                    <a:lstStyle/>
                    <a:p>
                      <a:r>
                        <a:rPr lang="en-US" sz="1400" b="0" i="0" u="none" strike="noStrike" kern="1200" baseline="0" dirty="0">
                          <a:solidFill>
                            <a:srgbClr val="000000"/>
                          </a:solidFill>
                          <a:latin typeface="+mn-lt"/>
                          <a:ea typeface="+mn-ea"/>
                          <a:cs typeface="+mn-cs"/>
                        </a:rPr>
                        <a:t>Display the configuration of a specific interface in the running configuration (This is valuable when you are trying to troubleshoot EIGRP interface commands.)</a:t>
                      </a:r>
                      <a:endParaRPr lang="en-US" sz="1400" dirty="0">
                        <a:solidFill>
                          <a:srgbClr val="000000"/>
                        </a:solidFill>
                      </a:endParaRPr>
                    </a:p>
                  </a:txBody>
                  <a:tcPr/>
                </a:tc>
                <a:tc>
                  <a:txBody>
                    <a:bodyPr/>
                    <a:lstStyle/>
                    <a:p>
                      <a:r>
                        <a:rPr lang="en-US" sz="1400" b="1" dirty="0">
                          <a:solidFill>
                            <a:srgbClr val="000000"/>
                          </a:solidFill>
                        </a:rPr>
                        <a:t>show run interface </a:t>
                      </a:r>
                      <a:r>
                        <a:rPr lang="en-US" sz="1400" b="0" i="1" dirty="0">
                          <a:solidFill>
                            <a:srgbClr val="000000"/>
                          </a:solidFill>
                        </a:rPr>
                        <a:t>interface_type interface_number</a:t>
                      </a:r>
                    </a:p>
                  </a:txBody>
                  <a:tcPr/>
                </a:tc>
                <a:extLst>
                  <a:ext uri="{0D108BD9-81ED-4DB2-BD59-A6C34878D82A}">
                    <a16:rowId xmlns:a16="http://schemas.microsoft.com/office/drawing/2014/main" val="10003"/>
                  </a:ext>
                </a:extLst>
              </a:tr>
              <a:tr h="370840">
                <a:tc>
                  <a:txBody>
                    <a:bodyPr/>
                    <a:lstStyle/>
                    <a:p>
                      <a:r>
                        <a:rPr lang="en-US" sz="1400" b="0" i="0" u="none" strike="noStrike" kern="1200" baseline="0" dirty="0">
                          <a:solidFill>
                            <a:srgbClr val="000000"/>
                          </a:solidFill>
                          <a:latin typeface="+mn-lt"/>
                          <a:ea typeface="+mn-ea"/>
                          <a:cs typeface="+mn-cs"/>
                        </a:rPr>
                        <a:t>Display the keychains and associated keys and key strings</a:t>
                      </a:r>
                      <a:endParaRPr lang="en-US" sz="1400" dirty="0">
                        <a:solidFill>
                          <a:srgbClr val="000000"/>
                        </a:solidFill>
                      </a:endParaRPr>
                    </a:p>
                  </a:txBody>
                  <a:tcPr/>
                </a:tc>
                <a:tc>
                  <a:txBody>
                    <a:bodyPr/>
                    <a:lstStyle/>
                    <a:p>
                      <a:r>
                        <a:rPr lang="en-US" sz="1400" b="1" dirty="0">
                          <a:solidFill>
                            <a:srgbClr val="000000"/>
                          </a:solidFill>
                        </a:rPr>
                        <a:t>show key chain</a:t>
                      </a:r>
                    </a:p>
                  </a:txBody>
                  <a:tcPr/>
                </a:tc>
                <a:extLst>
                  <a:ext uri="{0D108BD9-81ED-4DB2-BD59-A6C34878D82A}">
                    <a16:rowId xmlns:a16="http://schemas.microsoft.com/office/drawing/2014/main" val="10004"/>
                  </a:ext>
                </a:extLst>
              </a:tr>
              <a:tr h="370840">
                <a:tc>
                  <a:txBody>
                    <a:bodyPr/>
                    <a:lstStyle/>
                    <a:p>
                      <a:r>
                        <a:rPr lang="en-US" sz="1400" dirty="0">
                          <a:solidFill>
                            <a:srgbClr val="000000"/>
                          </a:solidFill>
                        </a:rPr>
                        <a:t>Display IPv4 interface parameters; for EIGRP, verify whether the interface has joined the correct multicast group (224.0.0.10) and whether any ACLs applied to the</a:t>
                      </a:r>
                    </a:p>
                    <a:p>
                      <a:r>
                        <a:rPr lang="en-US" sz="1400" dirty="0">
                          <a:solidFill>
                            <a:srgbClr val="000000"/>
                          </a:solidFill>
                        </a:rPr>
                        <a:t>interface might be preventing an EIGRP adjacency from forming</a:t>
                      </a:r>
                    </a:p>
                  </a:txBody>
                  <a:tcPr/>
                </a:tc>
                <a:tc>
                  <a:txBody>
                    <a:bodyPr/>
                    <a:lstStyle/>
                    <a:p>
                      <a:r>
                        <a:rPr lang="en-US" sz="1400" b="1" dirty="0">
                          <a:solidFill>
                            <a:srgbClr val="000000"/>
                          </a:solidFill>
                        </a:rPr>
                        <a:t>show ip interface </a:t>
                      </a:r>
                      <a:r>
                        <a:rPr lang="en-US" sz="1400" b="0" i="1" dirty="0">
                          <a:solidFill>
                            <a:srgbClr val="000000"/>
                          </a:solidFill>
                        </a:rPr>
                        <a:t>interface_type  interface_number</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5240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4 (Cont.)</a:t>
            </a:r>
          </a:p>
        </p:txBody>
      </p:sp>
      <p:graphicFrame>
        <p:nvGraphicFramePr>
          <p:cNvPr id="2" name="Table 1"/>
          <p:cNvGraphicFramePr>
            <a:graphicFrameLocks noGrp="1"/>
          </p:cNvGraphicFramePr>
          <p:nvPr>
            <p:extLst>
              <p:ext uri="{D42A27DB-BD31-4B8C-83A1-F6EECF244321}">
                <p14:modId xmlns:p14="http://schemas.microsoft.com/office/powerpoint/2010/main" val="2887825374"/>
              </p:ext>
            </p:extLst>
          </p:nvPr>
        </p:nvGraphicFramePr>
        <p:xfrm>
          <a:off x="269630" y="836611"/>
          <a:ext cx="8604739" cy="3335118"/>
        </p:xfrm>
        <a:graphic>
          <a:graphicData uri="http://schemas.openxmlformats.org/drawingml/2006/table">
            <a:tbl>
              <a:tblPr firstRow="1" bandRow="1">
                <a:tableStyleId>{5C22544A-7EE6-4342-B048-85BDC9FD1C3A}</a:tableStyleId>
              </a:tblPr>
              <a:tblGrid>
                <a:gridCol w="5145052">
                  <a:extLst>
                    <a:ext uri="{9D8B030D-6E8A-4147-A177-3AD203B41FA5}">
                      <a16:colId xmlns:a16="http://schemas.microsoft.com/office/drawing/2014/main" val="20000"/>
                    </a:ext>
                  </a:extLst>
                </a:gridCol>
                <a:gridCol w="3459687">
                  <a:extLst>
                    <a:ext uri="{9D8B030D-6E8A-4147-A177-3AD203B41FA5}">
                      <a16:colId xmlns:a16="http://schemas.microsoft.com/office/drawing/2014/main" val="20001"/>
                    </a:ext>
                  </a:extLst>
                </a:gridCol>
              </a:tblGrid>
              <a:tr h="378558">
                <a:tc>
                  <a:txBody>
                    <a:bodyPr/>
                    <a:lstStyle/>
                    <a:p>
                      <a:r>
                        <a:rPr lang="en-US" dirty="0"/>
                        <a:t>Task</a:t>
                      </a:r>
                    </a:p>
                  </a:txBody>
                  <a:tcPr/>
                </a:tc>
                <a:tc>
                  <a:txBody>
                    <a:bodyPr/>
                    <a:lstStyle/>
                    <a:p>
                      <a:r>
                        <a:rPr lang="en-US" sz="1400" b="1" i="0" u="none" strike="noStrike" kern="1200" baseline="0" dirty="0">
                          <a:solidFill>
                            <a:schemeClr val="lt1"/>
                          </a:solidFill>
                          <a:latin typeface="+mn-lt"/>
                          <a:ea typeface="+mn-ea"/>
                          <a:cs typeface="+mn-cs"/>
                        </a:rPr>
                        <a:t>Command Syntax</a:t>
                      </a:r>
                      <a:endParaRPr lang="en-US" dirty="0"/>
                    </a:p>
                  </a:txBody>
                  <a:tcPr/>
                </a:tc>
                <a:extLst>
                  <a:ext uri="{0D108BD9-81ED-4DB2-BD59-A6C34878D82A}">
                    <a16:rowId xmlns:a16="http://schemas.microsoft.com/office/drawing/2014/main" val="10000"/>
                  </a:ext>
                </a:extLst>
              </a:tr>
              <a:tr h="370840">
                <a:tc>
                  <a:txBody>
                    <a:bodyPr/>
                    <a:lstStyle/>
                    <a:p>
                      <a:r>
                        <a:rPr lang="en-US" sz="1600" dirty="0">
                          <a:solidFill>
                            <a:srgbClr val="000000"/>
                          </a:solidFill>
                        </a:rPr>
                        <a:t>Display routes known to a router’s EIGRP routing process, which are contained in the EIGRP topology</a:t>
                      </a:r>
                    </a:p>
                    <a:p>
                      <a:r>
                        <a:rPr lang="en-US" sz="1600" dirty="0">
                          <a:solidFill>
                            <a:srgbClr val="000000"/>
                          </a:solidFill>
                        </a:rPr>
                        <a:t>table (The all-links keyword displays all routes learned for each network, and without the all-links keyword,</a:t>
                      </a:r>
                    </a:p>
                    <a:p>
                      <a:r>
                        <a:rPr lang="en-US" sz="1600" dirty="0">
                          <a:solidFill>
                            <a:srgbClr val="000000"/>
                          </a:solidFill>
                        </a:rPr>
                        <a:t>only the successors and feasible successors are displayed for each network.)</a:t>
                      </a:r>
                    </a:p>
                  </a:txBody>
                  <a:tcPr/>
                </a:tc>
                <a:tc>
                  <a:txBody>
                    <a:bodyPr/>
                    <a:lstStyle/>
                    <a:p>
                      <a:r>
                        <a:rPr lang="en-US" sz="1600" b="1" dirty="0">
                          <a:solidFill>
                            <a:srgbClr val="000000"/>
                          </a:solidFill>
                        </a:rPr>
                        <a:t>show ip eigrp topology [all-links]</a:t>
                      </a:r>
                    </a:p>
                  </a:txBody>
                  <a:tcPr/>
                </a:tc>
                <a:extLst>
                  <a:ext uri="{0D108BD9-81ED-4DB2-BD59-A6C34878D82A}">
                    <a16:rowId xmlns:a16="http://schemas.microsoft.com/office/drawing/2014/main" val="10001"/>
                  </a:ext>
                </a:extLst>
              </a:tr>
              <a:tr h="370840">
                <a:tc>
                  <a:txBody>
                    <a:bodyPr/>
                    <a:lstStyle/>
                    <a:p>
                      <a:r>
                        <a:rPr lang="en-US" sz="1600" dirty="0">
                          <a:solidFill>
                            <a:srgbClr val="000000"/>
                          </a:solidFill>
                        </a:rPr>
                        <a:t>Show routes known to a router’s IP routing table that were injected by the router’s EIGRP routing process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solidFill>
                            <a:srgbClr val="000000"/>
                          </a:solidFill>
                        </a:rPr>
                        <a:t>show ip route eigrp</a:t>
                      </a:r>
                    </a:p>
                  </a:txBody>
                  <a:tcPr/>
                </a:tc>
                <a:extLst>
                  <a:ext uri="{0D108BD9-81ED-4DB2-BD59-A6C34878D82A}">
                    <a16:rowId xmlns:a16="http://schemas.microsoft.com/office/drawing/2014/main" val="10002"/>
                  </a:ext>
                </a:extLst>
              </a:tr>
              <a:tr h="370840">
                <a:tc>
                  <a:txBody>
                    <a:bodyPr/>
                    <a:lstStyle/>
                    <a:p>
                      <a:r>
                        <a:rPr lang="en-US" sz="1600" dirty="0">
                          <a:solidFill>
                            <a:srgbClr val="000000"/>
                          </a:solidFill>
                        </a:rPr>
                        <a:t>Display all EIGRP packets exchanged with a router’s EIGRP neighbors or display only specific EIGRP packet types (for example, EIGRP hello packets)</a:t>
                      </a:r>
                    </a:p>
                  </a:txBody>
                  <a:tcPr/>
                </a:tc>
                <a:tc>
                  <a:txBody>
                    <a:bodyPr/>
                    <a:lstStyle/>
                    <a:p>
                      <a:r>
                        <a:rPr lang="en-US" sz="1600" b="1" dirty="0">
                          <a:solidFill>
                            <a:srgbClr val="000000"/>
                          </a:solidFill>
                        </a:rPr>
                        <a:t>debug eigrp packets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724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9947901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Mismatched Autonomous System Numbers</a:t>
            </a:r>
          </a:p>
        </p:txBody>
      </p:sp>
      <p:sp>
        <p:nvSpPr>
          <p:cNvPr id="2" name="TextBox 1"/>
          <p:cNvSpPr txBox="1"/>
          <p:nvPr/>
        </p:nvSpPr>
        <p:spPr>
          <a:xfrm>
            <a:off x="161779" y="721158"/>
            <a:ext cx="8897815" cy="1031051"/>
          </a:xfrm>
          <a:prstGeom prst="rect">
            <a:avLst/>
          </a:prstGeom>
          <a:noFill/>
        </p:spPr>
        <p:txBody>
          <a:bodyPr wrap="square" rtlCol="0">
            <a:spAutoFit/>
          </a:bodyPr>
          <a:lstStyle/>
          <a:p>
            <a:r>
              <a:rPr lang="en-US" sz="1600" b="1" dirty="0">
                <a:solidFill>
                  <a:srgbClr val="000000"/>
                </a:solidFill>
              </a:rPr>
              <a:t>Interface is Down</a:t>
            </a:r>
          </a:p>
          <a:p>
            <a:r>
              <a:rPr lang="en-US" sz="1500" dirty="0">
                <a:solidFill>
                  <a:srgbClr val="000000"/>
                </a:solidFill>
              </a:rPr>
              <a:t>The interface must be up if you plan on forming an EIGRP neighbor adjacency. You can verify the status of an interface with the </a:t>
            </a:r>
            <a:r>
              <a:rPr lang="en-US" sz="1500" b="1" dirty="0">
                <a:solidFill>
                  <a:srgbClr val="000000"/>
                </a:solidFill>
              </a:rPr>
              <a:t>show ip interface brief </a:t>
            </a:r>
            <a:r>
              <a:rPr lang="en-US" sz="1500" dirty="0">
                <a:solidFill>
                  <a:srgbClr val="000000"/>
                </a:solidFill>
              </a:rPr>
              <a:t>command. The status should be listed as </a:t>
            </a:r>
            <a:r>
              <a:rPr lang="en-US" sz="1500" b="1" dirty="0">
                <a:solidFill>
                  <a:srgbClr val="000000"/>
                </a:solidFill>
              </a:rPr>
              <a:t>up</a:t>
            </a:r>
            <a:r>
              <a:rPr lang="en-US" sz="1500" dirty="0">
                <a:solidFill>
                  <a:srgbClr val="000000"/>
                </a:solidFill>
              </a:rPr>
              <a:t>, and the protocol should be listed as </a:t>
            </a:r>
            <a:r>
              <a:rPr lang="en-US" sz="1500" b="1" dirty="0">
                <a:solidFill>
                  <a:srgbClr val="000000"/>
                </a:solidFill>
              </a:rPr>
              <a:t>up</a:t>
            </a:r>
            <a:r>
              <a:rPr lang="en-US" sz="1500" dirty="0">
                <a:solidFill>
                  <a:srgbClr val="000000"/>
                </a:solidFill>
              </a:rPr>
              <a:t>.</a:t>
            </a:r>
          </a:p>
        </p:txBody>
      </p:sp>
      <p:sp>
        <p:nvSpPr>
          <p:cNvPr id="4" name="TextBox 3"/>
          <p:cNvSpPr txBox="1"/>
          <p:nvPr/>
        </p:nvSpPr>
        <p:spPr>
          <a:xfrm>
            <a:off x="161779" y="1752209"/>
            <a:ext cx="4839286" cy="2416046"/>
          </a:xfrm>
          <a:prstGeom prst="rect">
            <a:avLst/>
          </a:prstGeom>
          <a:noFill/>
        </p:spPr>
        <p:txBody>
          <a:bodyPr wrap="square" rtlCol="0">
            <a:spAutoFit/>
          </a:bodyPr>
          <a:lstStyle/>
          <a:p>
            <a:r>
              <a:rPr lang="en-US" sz="1600" b="1" dirty="0">
                <a:solidFill>
                  <a:srgbClr val="000000"/>
                </a:solidFill>
              </a:rPr>
              <a:t>Mismatched Autonomous System Numbers</a:t>
            </a:r>
          </a:p>
          <a:p>
            <a:r>
              <a:rPr lang="en-US" sz="1500" dirty="0">
                <a:solidFill>
                  <a:srgbClr val="000000"/>
                </a:solidFill>
              </a:rPr>
              <a:t>For an EIGRP neighbor relationship to be formed, both routers need to be in the same autonomous system. You specify the autonomous system number when you issue the r</a:t>
            </a:r>
            <a:r>
              <a:rPr lang="en-US" sz="1500" b="1" dirty="0">
                <a:solidFill>
                  <a:srgbClr val="000000"/>
                </a:solidFill>
              </a:rPr>
              <a:t>outer eigrp </a:t>
            </a:r>
            <a:r>
              <a:rPr lang="en-US" sz="1500" i="1" dirty="0">
                <a:solidFill>
                  <a:srgbClr val="000000"/>
                </a:solidFill>
              </a:rPr>
              <a:t>autonomous_system_number </a:t>
            </a:r>
            <a:r>
              <a:rPr lang="en-US" sz="1500" dirty="0">
                <a:solidFill>
                  <a:srgbClr val="000000"/>
                </a:solidFill>
              </a:rPr>
              <a:t>command in global configuration mode. The best command to display the autonomous system number is </a:t>
            </a:r>
            <a:r>
              <a:rPr lang="en-US" sz="1500" b="1" dirty="0">
                <a:solidFill>
                  <a:srgbClr val="000000"/>
                </a:solidFill>
              </a:rPr>
              <a:t>show ip protocols</a:t>
            </a:r>
            <a:r>
              <a:rPr lang="en-US" sz="1500" dirty="0">
                <a:solidFill>
                  <a:srgbClr val="000000"/>
                </a:solidFill>
              </a:rPr>
              <a:t>, which displays an incredible amount of information for troubleshooting, as shown in Example 4-2. </a:t>
            </a:r>
            <a:endParaRPr lang="en-US" dirty="0">
              <a:solidFill>
                <a:srgbClr val="000000"/>
              </a:solidFill>
            </a:endParaRPr>
          </a:p>
        </p:txBody>
      </p:sp>
      <p:pic>
        <p:nvPicPr>
          <p:cNvPr id="5" name="Picture 4"/>
          <p:cNvPicPr>
            <a:picLocks noChangeAspect="1"/>
          </p:cNvPicPr>
          <p:nvPr/>
        </p:nvPicPr>
        <p:blipFill>
          <a:blip r:embed="rId3"/>
          <a:stretch>
            <a:fillRect/>
          </a:stretch>
        </p:blipFill>
        <p:spPr>
          <a:xfrm>
            <a:off x="4921034" y="1984325"/>
            <a:ext cx="4218591" cy="2267823"/>
          </a:xfrm>
          <a:prstGeom prst="rect">
            <a:avLst/>
          </a:prstGeom>
        </p:spPr>
      </p:pic>
    </p:spTree>
    <p:extLst>
      <p:ext uri="{BB962C8B-B14F-4D97-AF65-F5344CB8AC3E}">
        <p14:creationId xmlns:p14="http://schemas.microsoft.com/office/powerpoint/2010/main" val="294954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Mismatched AS Numbers (Cont.)</a:t>
            </a:r>
          </a:p>
        </p:txBody>
      </p:sp>
      <p:sp>
        <p:nvSpPr>
          <p:cNvPr id="6" name="TextBox 5"/>
          <p:cNvSpPr txBox="1"/>
          <p:nvPr/>
        </p:nvSpPr>
        <p:spPr>
          <a:xfrm>
            <a:off x="126610" y="829994"/>
            <a:ext cx="3664634" cy="3785652"/>
          </a:xfrm>
          <a:prstGeom prst="rect">
            <a:avLst/>
          </a:prstGeom>
          <a:noFill/>
        </p:spPr>
        <p:txBody>
          <a:bodyPr wrap="square" rtlCol="0">
            <a:spAutoFit/>
          </a:bodyPr>
          <a:lstStyle/>
          <a:p>
            <a:r>
              <a:rPr lang="en-US" sz="1600" dirty="0">
                <a:solidFill>
                  <a:srgbClr val="000000"/>
                </a:solidFill>
              </a:rPr>
              <a:t>The output of the </a:t>
            </a:r>
            <a:r>
              <a:rPr lang="en-US" sz="1600" b="1" dirty="0">
                <a:solidFill>
                  <a:srgbClr val="000000"/>
                </a:solidFill>
              </a:rPr>
              <a:t>debug eigrp packets </a:t>
            </a:r>
            <a:r>
              <a:rPr lang="en-US" sz="1600" dirty="0">
                <a:solidFill>
                  <a:srgbClr val="000000"/>
                </a:solidFill>
              </a:rPr>
              <a:t>command shown in Example 4-3 indicates that the router is not receiving any hello packets from the neighbors with the mismatched autonomous system number. </a:t>
            </a:r>
          </a:p>
          <a:p>
            <a:endParaRPr lang="en-US" sz="1600" dirty="0">
              <a:solidFill>
                <a:srgbClr val="000000"/>
              </a:solidFill>
            </a:endParaRPr>
          </a:p>
          <a:p>
            <a:r>
              <a:rPr lang="en-US" sz="1600" dirty="0">
                <a:solidFill>
                  <a:srgbClr val="000000"/>
                </a:solidFill>
              </a:rPr>
              <a:t>In this example, R1 is sending hello packets out Gi0/0 and Gi1/0. However, it is not receiving any hello packets. This could be because of an autonomous system mismatch caused by either router having an incorrect autonomous system number configured.</a:t>
            </a:r>
          </a:p>
        </p:txBody>
      </p:sp>
      <p:pic>
        <p:nvPicPr>
          <p:cNvPr id="7" name="Picture 6"/>
          <p:cNvPicPr>
            <a:picLocks noChangeAspect="1"/>
          </p:cNvPicPr>
          <p:nvPr/>
        </p:nvPicPr>
        <p:blipFill>
          <a:blip r:embed="rId3"/>
          <a:stretch>
            <a:fillRect/>
          </a:stretch>
        </p:blipFill>
        <p:spPr>
          <a:xfrm>
            <a:off x="3777976" y="731837"/>
            <a:ext cx="5366024" cy="3871203"/>
          </a:xfrm>
          <a:prstGeom prst="rect">
            <a:avLst/>
          </a:prstGeom>
        </p:spPr>
      </p:pic>
    </p:spTree>
    <p:extLst>
      <p:ext uri="{BB962C8B-B14F-4D97-AF65-F5344CB8AC3E}">
        <p14:creationId xmlns:p14="http://schemas.microsoft.com/office/powerpoint/2010/main" val="4375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Incorrect Network Statement</a:t>
            </a:r>
          </a:p>
        </p:txBody>
      </p:sp>
      <p:sp>
        <p:nvSpPr>
          <p:cNvPr id="6" name="TextBox 5"/>
          <p:cNvSpPr txBox="1"/>
          <p:nvPr/>
        </p:nvSpPr>
        <p:spPr>
          <a:xfrm>
            <a:off x="126607" y="699189"/>
            <a:ext cx="8890781" cy="1569660"/>
          </a:xfrm>
          <a:prstGeom prst="rect">
            <a:avLst/>
          </a:prstGeom>
          <a:noFill/>
        </p:spPr>
        <p:txBody>
          <a:bodyPr wrap="square" rtlCol="0">
            <a:spAutoFit/>
          </a:bodyPr>
          <a:lstStyle/>
          <a:p>
            <a:r>
              <a:rPr lang="en-US" sz="1600" dirty="0">
                <a:solidFill>
                  <a:srgbClr val="000000"/>
                </a:solidFill>
              </a:rPr>
              <a:t>If the </a:t>
            </a:r>
            <a:r>
              <a:rPr lang="en-US" sz="1600" b="1" dirty="0">
                <a:solidFill>
                  <a:srgbClr val="000000"/>
                </a:solidFill>
              </a:rPr>
              <a:t>network </a:t>
            </a:r>
            <a:r>
              <a:rPr lang="en-US" sz="1600" dirty="0">
                <a:solidFill>
                  <a:srgbClr val="000000"/>
                </a:solidFill>
              </a:rPr>
              <a:t>command is misconfigured, EIGRP may not be enabled on the proper interfaces,</a:t>
            </a:r>
          </a:p>
          <a:p>
            <a:r>
              <a:rPr lang="en-US" sz="1600" dirty="0">
                <a:solidFill>
                  <a:srgbClr val="000000"/>
                </a:solidFill>
              </a:rPr>
              <a:t>and as a result, hello packets will not be sent and neighbor relationships will not be formed. The command </a:t>
            </a:r>
            <a:r>
              <a:rPr lang="en-US" sz="1600" b="1" dirty="0">
                <a:solidFill>
                  <a:srgbClr val="000000"/>
                </a:solidFill>
              </a:rPr>
              <a:t>show ip eigrp interfaces </a:t>
            </a:r>
            <a:r>
              <a:rPr lang="en-US" sz="1600" dirty="0">
                <a:solidFill>
                  <a:srgbClr val="000000"/>
                </a:solidFill>
              </a:rPr>
              <a:t>shows</a:t>
            </a:r>
            <a:r>
              <a:rPr lang="en-US" sz="1600" b="1" dirty="0">
                <a:solidFill>
                  <a:srgbClr val="000000"/>
                </a:solidFill>
              </a:rPr>
              <a:t> </a:t>
            </a:r>
            <a:r>
              <a:rPr lang="en-US" sz="1600" dirty="0">
                <a:solidFill>
                  <a:srgbClr val="000000"/>
                </a:solidFill>
              </a:rPr>
              <a:t>the interfaces participating in the EIGRP process . In Example 4-4, for instance, you can see that two interfaces are participating in the EIGRP process for autonomous system 100. Gi0/0 does not have an EIGRP peer, and Gi1/0 does have an EIGRP peer.</a:t>
            </a:r>
          </a:p>
        </p:txBody>
      </p:sp>
      <p:sp>
        <p:nvSpPr>
          <p:cNvPr id="4" name="TextBox 3"/>
          <p:cNvSpPr txBox="1"/>
          <p:nvPr/>
        </p:nvSpPr>
        <p:spPr>
          <a:xfrm>
            <a:off x="218269" y="4048966"/>
            <a:ext cx="8574040" cy="523220"/>
          </a:xfrm>
          <a:prstGeom prst="rect">
            <a:avLst/>
          </a:prstGeom>
          <a:noFill/>
        </p:spPr>
        <p:txBody>
          <a:bodyPr wrap="square" rtlCol="0">
            <a:spAutoFit/>
          </a:bodyPr>
          <a:lstStyle/>
          <a:p>
            <a:r>
              <a:rPr lang="en-US" sz="1400" dirty="0">
                <a:solidFill>
                  <a:srgbClr val="000000"/>
                </a:solidFill>
              </a:rPr>
              <a:t>Remember that EIGRP passive interfaces do not show up in this output.  If an interface is missing, it is possible that it is configured as passive.</a:t>
            </a:r>
          </a:p>
        </p:txBody>
      </p:sp>
      <p:pic>
        <p:nvPicPr>
          <p:cNvPr id="2" name="Picture 1"/>
          <p:cNvPicPr>
            <a:picLocks noChangeAspect="1"/>
          </p:cNvPicPr>
          <p:nvPr/>
        </p:nvPicPr>
        <p:blipFill>
          <a:blip r:embed="rId3"/>
          <a:stretch>
            <a:fillRect/>
          </a:stretch>
        </p:blipFill>
        <p:spPr>
          <a:xfrm>
            <a:off x="1399512" y="2420030"/>
            <a:ext cx="6344969" cy="1628936"/>
          </a:xfrm>
          <a:prstGeom prst="rect">
            <a:avLst/>
          </a:prstGeom>
        </p:spPr>
      </p:pic>
    </p:spTree>
    <p:extLst>
      <p:ext uri="{BB962C8B-B14F-4D97-AF65-F5344CB8AC3E}">
        <p14:creationId xmlns:p14="http://schemas.microsoft.com/office/powerpoint/2010/main" val="263325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solidFill>
                  <a:schemeClr val="accent4">
                    <a:lumMod val="75000"/>
                  </a:schemeClr>
                </a:solidFill>
              </a:rPr>
              <a:t>Troubleshooting EIGRP for IPv4 Neighbor Adjacencies</a:t>
            </a:r>
            <a:br>
              <a:rPr lang="en-US" dirty="0">
                <a:solidFill>
                  <a:schemeClr val="accent4">
                    <a:lumMod val="75000"/>
                  </a:schemeClr>
                </a:solidFill>
              </a:rPr>
            </a:br>
            <a:r>
              <a:rPr lang="en-US" sz="2400" dirty="0">
                <a:solidFill>
                  <a:schemeClr val="accent4">
                    <a:lumMod val="75000"/>
                  </a:schemeClr>
                </a:solidFill>
              </a:rPr>
              <a:t>Incorrect Network Statement (Cont.)</a:t>
            </a:r>
          </a:p>
        </p:txBody>
      </p:sp>
      <p:sp>
        <p:nvSpPr>
          <p:cNvPr id="6" name="TextBox 5"/>
          <p:cNvSpPr txBox="1"/>
          <p:nvPr/>
        </p:nvSpPr>
        <p:spPr>
          <a:xfrm>
            <a:off x="126606" y="602884"/>
            <a:ext cx="4787105" cy="3323987"/>
          </a:xfrm>
          <a:prstGeom prst="rect">
            <a:avLst/>
          </a:prstGeom>
          <a:noFill/>
        </p:spPr>
        <p:txBody>
          <a:bodyPr wrap="square" rtlCol="0">
            <a:spAutoFit/>
          </a:bodyPr>
          <a:lstStyle/>
          <a:p>
            <a:r>
              <a:rPr lang="en-US" sz="1450" dirty="0">
                <a:solidFill>
                  <a:srgbClr val="000000"/>
                </a:solidFill>
              </a:rPr>
              <a:t>The output of </a:t>
            </a:r>
            <a:r>
              <a:rPr lang="en-US" sz="1450" b="1" dirty="0">
                <a:solidFill>
                  <a:srgbClr val="000000"/>
                </a:solidFill>
              </a:rPr>
              <a:t>show ip protocols </a:t>
            </a:r>
            <a:r>
              <a:rPr lang="en-US" sz="1450" dirty="0">
                <a:solidFill>
                  <a:srgbClr val="000000"/>
                </a:solidFill>
              </a:rPr>
              <a:t>displays the interfaces that are running EIGRP as a result of the </a:t>
            </a:r>
            <a:r>
              <a:rPr lang="en-US" sz="1450" b="1" dirty="0">
                <a:solidFill>
                  <a:srgbClr val="000000"/>
                </a:solidFill>
              </a:rPr>
              <a:t>network </a:t>
            </a:r>
            <a:r>
              <a:rPr lang="en-US" sz="1450" dirty="0">
                <a:solidFill>
                  <a:srgbClr val="000000"/>
                </a:solidFill>
              </a:rPr>
              <a:t>commands. Focus on the highlighted text in Example 4-5. The output in the </a:t>
            </a:r>
            <a:r>
              <a:rPr lang="en-US" sz="1450" i="1" dirty="0">
                <a:solidFill>
                  <a:srgbClr val="000000"/>
                </a:solidFill>
              </a:rPr>
              <a:t>Routing for Networks </a:t>
            </a:r>
            <a:r>
              <a:rPr lang="en-US" sz="1450" dirty="0">
                <a:solidFill>
                  <a:srgbClr val="000000"/>
                </a:solidFill>
              </a:rPr>
              <a:t>section indicates the interface addresses on which EIGRP will be enabled, based on the </a:t>
            </a:r>
            <a:r>
              <a:rPr lang="en-US" sz="1450" b="1" dirty="0">
                <a:solidFill>
                  <a:srgbClr val="000000"/>
                </a:solidFill>
              </a:rPr>
              <a:t>network </a:t>
            </a:r>
            <a:r>
              <a:rPr lang="en-US" sz="1450" dirty="0">
                <a:solidFill>
                  <a:srgbClr val="000000"/>
                </a:solidFill>
              </a:rPr>
              <a:t>commands. In this case, </a:t>
            </a:r>
            <a:r>
              <a:rPr lang="en-US" sz="1450" b="1" dirty="0">
                <a:solidFill>
                  <a:srgbClr val="000000"/>
                </a:solidFill>
              </a:rPr>
              <a:t>10.1.1.1/32 </a:t>
            </a:r>
            <a:r>
              <a:rPr lang="en-US" sz="1450" dirty="0">
                <a:solidFill>
                  <a:srgbClr val="000000"/>
                </a:solidFill>
              </a:rPr>
              <a:t>really means </a:t>
            </a:r>
            <a:r>
              <a:rPr lang="en-US" sz="1450" b="1" dirty="0">
                <a:solidFill>
                  <a:srgbClr val="000000"/>
                </a:solidFill>
              </a:rPr>
              <a:t>network 10.1.1.1 0.0.0.0</a:t>
            </a:r>
            <a:r>
              <a:rPr lang="en-US" sz="1450" dirty="0">
                <a:solidFill>
                  <a:srgbClr val="000000"/>
                </a:solidFill>
              </a:rPr>
              <a:t>, and </a:t>
            </a:r>
            <a:r>
              <a:rPr lang="en-US" sz="1450" b="1" dirty="0">
                <a:solidFill>
                  <a:srgbClr val="000000"/>
                </a:solidFill>
              </a:rPr>
              <a:t>10.1.12.1/32 </a:t>
            </a:r>
            <a:r>
              <a:rPr lang="en-US" sz="1450" dirty="0">
                <a:solidFill>
                  <a:srgbClr val="000000"/>
                </a:solidFill>
              </a:rPr>
              <a:t>really means </a:t>
            </a:r>
            <a:r>
              <a:rPr lang="en-US" sz="1450" b="1" dirty="0">
                <a:solidFill>
                  <a:srgbClr val="000000"/>
                </a:solidFill>
              </a:rPr>
              <a:t>network 10.1.12.1 0.0.0.0</a:t>
            </a:r>
            <a:r>
              <a:rPr lang="en-US" sz="1450" dirty="0">
                <a:solidFill>
                  <a:srgbClr val="000000"/>
                </a:solidFill>
              </a:rPr>
              <a:t>. Therefore, a better option is to use the </a:t>
            </a:r>
            <a:r>
              <a:rPr lang="en-US" sz="1450" b="1" dirty="0">
                <a:solidFill>
                  <a:srgbClr val="000000"/>
                </a:solidFill>
              </a:rPr>
              <a:t>show run | section router eigrp </a:t>
            </a:r>
            <a:r>
              <a:rPr lang="en-US" sz="1450" dirty="0">
                <a:solidFill>
                  <a:srgbClr val="000000"/>
                </a:solidFill>
              </a:rPr>
              <a:t>command, as displayed in Example 4-6. You can also use </a:t>
            </a:r>
            <a:r>
              <a:rPr lang="en-US" sz="1450" b="1" dirty="0">
                <a:solidFill>
                  <a:srgbClr val="000000"/>
                </a:solidFill>
              </a:rPr>
              <a:t>debug eigrp packets </a:t>
            </a:r>
            <a:r>
              <a:rPr lang="en-US" sz="1450" dirty="0">
                <a:solidFill>
                  <a:srgbClr val="000000"/>
                </a:solidFill>
              </a:rPr>
              <a:t>to identify interfaces that are not sending out hello packets because of misconfigured network statements.</a:t>
            </a:r>
          </a:p>
        </p:txBody>
      </p:sp>
      <p:pic>
        <p:nvPicPr>
          <p:cNvPr id="10" name="Picture 9"/>
          <p:cNvPicPr>
            <a:picLocks noChangeAspect="1"/>
          </p:cNvPicPr>
          <p:nvPr/>
        </p:nvPicPr>
        <p:blipFill>
          <a:blip r:embed="rId3"/>
          <a:stretch>
            <a:fillRect/>
          </a:stretch>
        </p:blipFill>
        <p:spPr>
          <a:xfrm>
            <a:off x="4913711" y="706761"/>
            <a:ext cx="4179793" cy="4016721"/>
          </a:xfrm>
          <a:prstGeom prst="rect">
            <a:avLst/>
          </a:prstGeom>
        </p:spPr>
      </p:pic>
      <p:pic>
        <p:nvPicPr>
          <p:cNvPr id="11" name="Picture 10"/>
          <p:cNvPicPr>
            <a:picLocks noChangeAspect="1"/>
          </p:cNvPicPr>
          <p:nvPr/>
        </p:nvPicPr>
        <p:blipFill>
          <a:blip r:embed="rId4"/>
          <a:stretch>
            <a:fillRect/>
          </a:stretch>
        </p:blipFill>
        <p:spPr>
          <a:xfrm>
            <a:off x="316523" y="3809101"/>
            <a:ext cx="4433364" cy="914381"/>
          </a:xfrm>
          <a:prstGeom prst="rect">
            <a:avLst/>
          </a:prstGeom>
        </p:spPr>
      </p:pic>
    </p:spTree>
    <p:extLst>
      <p:ext uri="{BB962C8B-B14F-4D97-AF65-F5344CB8AC3E}">
        <p14:creationId xmlns:p14="http://schemas.microsoft.com/office/powerpoint/2010/main" val="156722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39279</TotalTime>
  <Words>5645</Words>
  <Application>Microsoft Office PowerPoint</Application>
  <PresentationFormat>On-screen Show (16:9)</PresentationFormat>
  <Paragraphs>341</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CiscoSans ExtraLight</vt:lpstr>
      <vt:lpstr>CiscoSerif-Bold</vt:lpstr>
      <vt:lpstr>CiscoSerif-Regular</vt:lpstr>
      <vt:lpstr>Courier New</vt:lpstr>
      <vt:lpstr>Default Theme</vt:lpstr>
      <vt:lpstr>Chapter 4: Troubleshooting EIGRP for IPv4</vt:lpstr>
      <vt:lpstr>Chapter 4 Content</vt:lpstr>
      <vt:lpstr>Troubleshooting EIGRP for IPv4 Neighbor Adjacencies</vt:lpstr>
      <vt:lpstr>Troubleshooting EIGRP for IPv4 Neighbor Adjacencies EIGRP Neighbors</vt:lpstr>
      <vt:lpstr>Troubleshooting EIGRP for IPv4 Neighbor Adjacencies Foundation Topics</vt:lpstr>
      <vt:lpstr>Troubleshooting EIGRP for IPv4 Neighbor Adjacencies Mismatched Autonomous System Numbers</vt:lpstr>
      <vt:lpstr>Troubleshooting EIGRP for IPv4 Neighbor Adjacencies Mismatched AS Numbers (Cont.)</vt:lpstr>
      <vt:lpstr>Troubleshooting EIGRP for IPv4 Neighbor Adjacencies Incorrect Network Statement</vt:lpstr>
      <vt:lpstr>Troubleshooting EIGRP for IPv4 Neighbor Adjacencies Incorrect Network Statement (Cont.)</vt:lpstr>
      <vt:lpstr>Troubleshooting EIGRP for IPv4 Neighbor Adjacencies Mismatched K Values</vt:lpstr>
      <vt:lpstr>Troubleshooting EIGRP for IPv4 Neighbor Adjacencies Passive Interface</vt:lpstr>
      <vt:lpstr>Troubleshooting EIGRP for IPv4 Neighbor Adjacencies Different Subnets</vt:lpstr>
      <vt:lpstr>Troubleshooting EIGRP for IPv4 Neighbor Adjacencies Authentication</vt:lpstr>
      <vt:lpstr>Troubleshooting EIGRP for IPv4 Neighbor Adjacencies Authentication (Cont.)</vt:lpstr>
      <vt:lpstr>Troubleshooting EIGRP for IPv4 Neighbor Adjacencies ACLs</vt:lpstr>
      <vt:lpstr>Troubleshooting EIGRP for IPv4 Neighbor Adjacencies Timers</vt:lpstr>
      <vt:lpstr>Troubleshooting EIGRP for IPv4 Routes</vt:lpstr>
      <vt:lpstr>Troubleshooting EIGRP for IPv4 Routes Missing EIGRP Routes</vt:lpstr>
      <vt:lpstr>Troubleshooting EIGRP for IPv4 Routes Bad or Missing Network Command</vt:lpstr>
      <vt:lpstr>Troubleshooting EIGRP for IPv4 Routes Better Source of Information</vt:lpstr>
      <vt:lpstr>Troubleshooting EIGRP for IPv4 Routes Better Source of Information (Cont.)</vt:lpstr>
      <vt:lpstr>Troubleshooting EIGRP for IPv4 Routes Route Filtering</vt:lpstr>
      <vt:lpstr>Troubleshooting EIGRP for IPv4 Routes Route Filtering (Cont.)</vt:lpstr>
      <vt:lpstr>Troubleshooting EIGRP for IPv4 Routes Stub Configuration</vt:lpstr>
      <vt:lpstr>Troubleshooting EIGRP for IPv4 Routes Stub Configuration (Cont.)</vt:lpstr>
      <vt:lpstr>Troubleshooting EIGRP for IPv4 Routes Stub Configuration (Cont.)</vt:lpstr>
      <vt:lpstr>Troubleshooting EIGRP for IPv4 Routes Interface is Shut Down</vt:lpstr>
      <vt:lpstr>Troubleshooting EIGRP for IPv4 Routes Split Horizon</vt:lpstr>
      <vt:lpstr>Troubleshooting EIGRP for IPv4 Routes Split Horizon (Cont.)</vt:lpstr>
      <vt:lpstr>Troubleshooting Miscellaneous EIGRP for IPv4 Issues</vt:lpstr>
      <vt:lpstr>Troubleshooting Miscellaneous EIGRP for IPv4 Issues Feasible Successors</vt:lpstr>
      <vt:lpstr>Troubleshooting Miscellaneous EIGRP for IPv4 Issues Feasible Successors (Cont.)</vt:lpstr>
      <vt:lpstr>Troubleshooting Miscellaneous EIGRP for IPv4 Issues Feasible Successors (Cont.)</vt:lpstr>
      <vt:lpstr>Troubleshooting Miscellaneous EIGRP for IPv4 Issues Feasible Successors (Cont.)</vt:lpstr>
      <vt:lpstr>Troubleshooting Miscellaneous EIGRP for IPv4 Issues Discontiguous Networks and Autosummarization </vt:lpstr>
      <vt:lpstr>Troubleshooting Miscellaneous EIGRP for IPv4 Issues Discontiguous Networks and Autosummarization </vt:lpstr>
      <vt:lpstr>Troubleshooting Miscellaneous EIGRP for IPv4 Issues Route Summarization</vt:lpstr>
      <vt:lpstr>Troubleshooting Miscellaneous EIGRP for IPv4 Issues Route Summarization (Cont.)</vt:lpstr>
      <vt:lpstr>Troubleshooting Miscellaneous EIGRP for IPv4 Issues Load Balancing</vt:lpstr>
      <vt:lpstr>Troubleshooting Miscellaneous EIGRP for IPv4 Issues Load Balancing (Cont.)</vt:lpstr>
      <vt:lpstr>EIGRP for IPv4 Trouble Tickets</vt:lpstr>
      <vt:lpstr>EIGRP for IPv4 Trouble Tickets Trouble Ticket Topology</vt:lpstr>
      <vt:lpstr>EIGRP for IPv4 Trouble Tickets Trouble Ticket 4-1</vt:lpstr>
      <vt:lpstr>EIGRP for IPv4 Trouble Tickets Trouble Ticket 4-2</vt:lpstr>
      <vt:lpstr>EIGRP for IPv4 Trouble Tickets Trouble Ticket 4-3</vt:lpstr>
      <vt:lpstr>Prepare for the Exam</vt:lpstr>
      <vt:lpstr>Prepare for the Exam Key Topics for Chapter 4</vt:lpstr>
      <vt:lpstr>Prepare for the Exam Key Terms for Chapter 4</vt:lpstr>
      <vt:lpstr>Prepare for the Exam Command Reference for Chapter 4</vt:lpstr>
      <vt:lpstr>Prepare for the Exam Command Reference for Chapter 4 (Cont.)</vt:lpstr>
      <vt:lpstr>Prepare for the Exam Command Reference for Chapter 4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667</cp:revision>
  <dcterms:created xsi:type="dcterms:W3CDTF">2019-10-18T06:21:22Z</dcterms:created>
  <dcterms:modified xsi:type="dcterms:W3CDTF">2020-03-16T16:12:59Z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