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513" r:id="rId2"/>
    <p:sldId id="1207" r:id="rId3"/>
    <p:sldId id="1324" r:id="rId4"/>
    <p:sldId id="1327" r:id="rId5"/>
    <p:sldId id="1328" r:id="rId6"/>
    <p:sldId id="1329" r:id="rId7"/>
    <p:sldId id="1330" r:id="rId8"/>
    <p:sldId id="1331" r:id="rId9"/>
    <p:sldId id="1493" r:id="rId10"/>
    <p:sldId id="1494" r:id="rId11"/>
    <p:sldId id="1332" r:id="rId12"/>
    <p:sldId id="1495" r:id="rId13"/>
    <p:sldId id="1333" r:id="rId14"/>
    <p:sldId id="1334" r:id="rId15"/>
    <p:sldId id="1256" r:id="rId16"/>
    <p:sldId id="1335" r:id="rId17"/>
    <p:sldId id="1496" r:id="rId18"/>
    <p:sldId id="1344" r:id="rId19"/>
    <p:sldId id="1345" r:id="rId20"/>
    <p:sldId id="1426" r:id="rId21"/>
    <p:sldId id="1427" r:id="rId22"/>
    <p:sldId id="1321" r:id="rId23"/>
    <p:sldId id="1346" r:id="rId24"/>
    <p:sldId id="1354" r:id="rId25"/>
    <p:sldId id="1355" r:id="rId26"/>
    <p:sldId id="1356" r:id="rId27"/>
    <p:sldId id="1357" r:id="rId28"/>
    <p:sldId id="1255" r:id="rId29"/>
    <p:sldId id="1293" r:id="rId30"/>
    <p:sldId id="1505" r:id="rId31"/>
    <p:sldId id="1506" r:id="rId32"/>
    <p:sldId id="1507" r:id="rId33"/>
    <p:sldId id="1508" r:id="rId34"/>
    <p:sldId id="1322" r:id="rId35"/>
    <p:sldId id="1404" r:id="rId36"/>
    <p:sldId id="1512" r:id="rId37"/>
    <p:sldId id="1254" r:id="rId38"/>
    <p:sldId id="1250" r:id="rId39"/>
    <p:sldId id="1424" r:id="rId40"/>
    <p:sldId id="1251" r:id="rId41"/>
    <p:sldId id="1429" r:id="rId42"/>
    <p:sldId id="1428" r:id="rId43"/>
    <p:sldId id="1430" r:id="rId44"/>
    <p:sldId id="1515" r:id="rId45"/>
    <p:sldId id="1253"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15" clrIdx="3"/>
  <p:cmAuthor id="4" name="jagibbon" initials="jmg" lastIdx="8" clrIdx="4"/>
  <p:cmAuthor id="5" name="Dan Alberghetti" initials="DA" lastIdx="1" clrIdx="5">
    <p:extLst>
      <p:ext uri="{19B8F6BF-5375-455C-9EA6-DF929625EA0E}">
        <p15:presenceInfo xmlns:p15="http://schemas.microsoft.com/office/powerpoint/2012/main" userId="cdab2692885f1b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6" autoAdjust="0"/>
    <p:restoredTop sz="81941" autoAdjust="0"/>
  </p:normalViewPr>
  <p:slideViewPr>
    <p:cSldViewPr snapToGrid="0" showGuides="1">
      <p:cViewPr varScale="1">
        <p:scale>
          <a:sx n="73" d="100"/>
          <a:sy n="73" d="100"/>
        </p:scale>
        <p:origin x="1216" y="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566138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684676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021777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858921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231336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42216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930184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052790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769867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914912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298875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5: EIGRPv6</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865886" cy="902174"/>
          </a:xfrm>
        </p:spPr>
        <p:txBody>
          <a:bodyPr/>
          <a:lstStyle/>
          <a:p>
            <a:r>
              <a:rPr lang="en-US" dirty="0">
                <a:solidFill>
                  <a:schemeClr val="accent5">
                    <a:lumMod val="40000"/>
                    <a:lumOff val="60000"/>
                  </a:schemeClr>
                </a:solidFill>
              </a:rPr>
              <a:t>CCNP Enterprise: Advanced Routing</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EIGRPv6 Fundamentals</a:t>
            </a:r>
            <a:br>
              <a:rPr lang="en-US" dirty="0"/>
            </a:br>
            <a:r>
              <a:rPr lang="en-US" dirty="0"/>
              <a:t>EIGRPv6 Verification Configuration</a:t>
            </a:r>
          </a:p>
        </p:txBody>
      </p:sp>
      <p:sp>
        <p:nvSpPr>
          <p:cNvPr id="2" name="Content Placeholder 1"/>
          <p:cNvSpPr>
            <a:spLocks noGrp="1"/>
          </p:cNvSpPr>
          <p:nvPr>
            <p:ph idx="1"/>
          </p:nvPr>
        </p:nvSpPr>
        <p:spPr>
          <a:xfrm>
            <a:off x="168442" y="641991"/>
            <a:ext cx="8729372" cy="661737"/>
          </a:xfrm>
        </p:spPr>
        <p:txBody>
          <a:bodyPr/>
          <a:lstStyle/>
          <a:p>
            <a:pPr marL="0" indent="0">
              <a:buNone/>
            </a:pPr>
            <a:r>
              <a:rPr lang="en-US" sz="1600" dirty="0"/>
              <a:t>Example 5-2 provides verification of the EIGRPv6 neighbor adjacency. Example 5-3 shows routing table entries for R1 and R2.</a:t>
            </a:r>
          </a:p>
        </p:txBody>
      </p:sp>
      <p:pic>
        <p:nvPicPr>
          <p:cNvPr id="8" name="Picture 7"/>
          <p:cNvPicPr>
            <a:picLocks noChangeAspect="1"/>
          </p:cNvPicPr>
          <p:nvPr/>
        </p:nvPicPr>
        <p:blipFill>
          <a:blip r:embed="rId2"/>
          <a:stretch>
            <a:fillRect/>
          </a:stretch>
        </p:blipFill>
        <p:spPr>
          <a:xfrm>
            <a:off x="168442" y="1708484"/>
            <a:ext cx="4378022" cy="2021304"/>
          </a:xfrm>
          <a:prstGeom prst="rect">
            <a:avLst/>
          </a:prstGeom>
        </p:spPr>
      </p:pic>
      <p:pic>
        <p:nvPicPr>
          <p:cNvPr id="9" name="Picture 8"/>
          <p:cNvPicPr>
            <a:picLocks noChangeAspect="1"/>
          </p:cNvPicPr>
          <p:nvPr/>
        </p:nvPicPr>
        <p:blipFill>
          <a:blip r:embed="rId3"/>
          <a:stretch>
            <a:fillRect/>
          </a:stretch>
        </p:blipFill>
        <p:spPr>
          <a:xfrm>
            <a:off x="4519113" y="1712931"/>
            <a:ext cx="4378701" cy="2016857"/>
          </a:xfrm>
          <a:prstGeom prst="rect">
            <a:avLst/>
          </a:prstGeom>
        </p:spPr>
      </p:pic>
    </p:spTree>
    <p:extLst>
      <p:ext uri="{BB962C8B-B14F-4D97-AF65-F5344CB8AC3E}">
        <p14:creationId xmlns:p14="http://schemas.microsoft.com/office/powerpoint/2010/main" val="6461750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EIGRPv6 Fundamentals</a:t>
            </a:r>
            <a:br>
              <a:rPr lang="en-US" dirty="0"/>
            </a:br>
            <a:r>
              <a:rPr lang="en-US" dirty="0"/>
              <a:t>IPv6 Route Summarization</a:t>
            </a:r>
          </a:p>
        </p:txBody>
      </p:sp>
      <p:sp>
        <p:nvSpPr>
          <p:cNvPr id="2" name="Content Placeholder 1"/>
          <p:cNvSpPr>
            <a:spLocks noGrp="1"/>
          </p:cNvSpPr>
          <p:nvPr>
            <p:ph idx="1"/>
          </p:nvPr>
        </p:nvSpPr>
        <p:spPr>
          <a:xfrm>
            <a:off x="84221" y="641992"/>
            <a:ext cx="8813593" cy="3761566"/>
          </a:xfrm>
        </p:spPr>
        <p:txBody>
          <a:bodyPr/>
          <a:lstStyle/>
          <a:p>
            <a:pPr marL="0" indent="0">
              <a:buNone/>
            </a:pPr>
            <a:r>
              <a:rPr lang="en-US" sz="1600" dirty="0"/>
              <a:t>There is no concept of </a:t>
            </a:r>
            <a:r>
              <a:rPr lang="en-US" sz="1600" dirty="0" err="1"/>
              <a:t>classful</a:t>
            </a:r>
            <a:r>
              <a:rPr lang="en-US" sz="1600" dirty="0"/>
              <a:t> or classless routing in IPv6, and therefore, </a:t>
            </a:r>
            <a:r>
              <a:rPr lang="en-US" sz="1600" dirty="0" err="1"/>
              <a:t>autosummarization</a:t>
            </a:r>
            <a:r>
              <a:rPr lang="en-US" sz="1600" dirty="0"/>
              <a:t> is not possible. EIGRPv6 summarization for IPv6 is manually configured on a per-interface basis, using the same rules as for IPv4:</a:t>
            </a:r>
          </a:p>
          <a:p>
            <a:pPr>
              <a:buFont typeface="Arial" panose="020B0604020202020204" pitchFamily="34" charset="0"/>
              <a:buChar char="•"/>
            </a:pPr>
            <a:r>
              <a:rPr lang="en-US" sz="1600" dirty="0"/>
              <a:t>The summary aggregate prefix is not advertised until a prefix matches it.</a:t>
            </a:r>
          </a:p>
          <a:p>
            <a:pPr>
              <a:buFont typeface="Arial" panose="020B0604020202020204" pitchFamily="34" charset="0"/>
              <a:buChar char="•"/>
            </a:pPr>
            <a:r>
              <a:rPr lang="en-US" sz="1600" dirty="0"/>
              <a:t>More specific prefixes are suppressed.</a:t>
            </a:r>
          </a:p>
          <a:p>
            <a:pPr>
              <a:buFont typeface="Arial" panose="020B0604020202020204" pitchFamily="34" charset="0"/>
              <a:buChar char="•"/>
            </a:pPr>
            <a:r>
              <a:rPr lang="en-US" sz="1600" dirty="0"/>
              <a:t>A Null0 route with an administrative distance of 5 is added to the routing table as a loop-prevention mechanism.</a:t>
            </a:r>
          </a:p>
          <a:p>
            <a:pPr>
              <a:buFont typeface="Arial" panose="020B0604020202020204" pitchFamily="34" charset="0"/>
              <a:buChar char="•"/>
            </a:pPr>
            <a:r>
              <a:rPr lang="en-US" sz="1600" dirty="0"/>
              <a:t>A leak map can be used to advertise more specific prefixes while advertising a summary address.</a:t>
            </a:r>
          </a:p>
          <a:p>
            <a:pPr marL="0" indent="0">
              <a:buNone/>
            </a:pPr>
            <a:r>
              <a:rPr lang="en-US" sz="1600" dirty="0"/>
              <a:t>Network summarization is configured at the interface level in classic mode using the command </a:t>
            </a:r>
            <a:r>
              <a:rPr lang="en-US" sz="1600" b="1" dirty="0"/>
              <a:t>ipv6 summary-address </a:t>
            </a:r>
            <a:r>
              <a:rPr lang="en-US" sz="1600" b="1" dirty="0" err="1"/>
              <a:t>eigrp</a:t>
            </a:r>
            <a:r>
              <a:rPr lang="en-US" sz="1600" b="1" dirty="0"/>
              <a:t> </a:t>
            </a:r>
            <a:r>
              <a:rPr lang="en-US" sz="1600" i="1" dirty="0"/>
              <a:t>as-number ipv6-prefix</a:t>
            </a:r>
            <a:r>
              <a:rPr lang="en-US" sz="1600" dirty="0"/>
              <a:t>/</a:t>
            </a:r>
            <a:r>
              <a:rPr lang="en-US" sz="1600" i="1" dirty="0"/>
              <a:t>prefix-length </a:t>
            </a:r>
            <a:r>
              <a:rPr lang="en-US" sz="1600" dirty="0"/>
              <a:t>or in named mode with the command </a:t>
            </a:r>
            <a:r>
              <a:rPr lang="en-US" sz="1600" b="1" dirty="0"/>
              <a:t>summary-address </a:t>
            </a:r>
            <a:r>
              <a:rPr lang="en-US" sz="1600" i="1" dirty="0"/>
              <a:t>ipv6-prefix</a:t>
            </a:r>
            <a:r>
              <a:rPr lang="en-US" sz="1600" dirty="0"/>
              <a:t>/</a:t>
            </a:r>
            <a:r>
              <a:rPr lang="en-US" sz="1600" i="1" dirty="0"/>
              <a:t>prefix-length </a:t>
            </a:r>
            <a:r>
              <a:rPr lang="en-US" sz="1600" dirty="0"/>
              <a:t>under </a:t>
            </a:r>
            <a:r>
              <a:rPr lang="en-US" sz="1600" b="1" dirty="0" err="1"/>
              <a:t>af</a:t>
            </a:r>
            <a:r>
              <a:rPr lang="en-US" sz="1600" b="1" dirty="0"/>
              <a:t>-interface</a:t>
            </a:r>
            <a:r>
              <a:rPr lang="en-US" sz="1600" dirty="0"/>
              <a:t>.</a:t>
            </a:r>
          </a:p>
        </p:txBody>
      </p:sp>
    </p:spTree>
    <p:extLst>
      <p:ext uri="{BB962C8B-B14F-4D97-AF65-F5344CB8AC3E}">
        <p14:creationId xmlns:p14="http://schemas.microsoft.com/office/powerpoint/2010/main" val="171407593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EIGRPv6 Fundamentals</a:t>
            </a:r>
            <a:br>
              <a:rPr lang="en-US" dirty="0"/>
            </a:br>
            <a:r>
              <a:rPr lang="en-US" dirty="0"/>
              <a:t>IPv6 Route Summarization</a:t>
            </a:r>
          </a:p>
        </p:txBody>
      </p:sp>
      <p:sp>
        <p:nvSpPr>
          <p:cNvPr id="2" name="Content Placeholder 1"/>
          <p:cNvSpPr>
            <a:spLocks noGrp="1"/>
          </p:cNvSpPr>
          <p:nvPr>
            <p:ph idx="1"/>
          </p:nvPr>
        </p:nvSpPr>
        <p:spPr>
          <a:xfrm>
            <a:off x="84221" y="641992"/>
            <a:ext cx="8813593" cy="1676092"/>
          </a:xfrm>
        </p:spPr>
        <p:txBody>
          <a:bodyPr/>
          <a:lstStyle/>
          <a:p>
            <a:pPr>
              <a:buFont typeface="Arial" panose="020B0604020202020204" pitchFamily="34" charset="0"/>
              <a:buChar char="•"/>
            </a:pPr>
            <a:r>
              <a:rPr lang="en-US" sz="1600" dirty="0"/>
              <a:t>Example 5-4 demonstrates how to configure R1 to advertise a 2001:db8:1::/48 summary route to R2 and how to configure R2 to advertise a 2001:DB8:2::/48 summary route to R1.</a:t>
            </a:r>
          </a:p>
          <a:p>
            <a:pPr>
              <a:buFont typeface="Arial" panose="020B0604020202020204" pitchFamily="34" charset="0"/>
              <a:buChar char="•"/>
            </a:pPr>
            <a:r>
              <a:rPr lang="en-US" sz="1600" dirty="0"/>
              <a:t>Example 5-5 shows the routing tables for R1 and R2. Notice that only the /48 summary prefix is received from the neighbor router and that the more specific /64 and /128 route entries are suppressed. A Null0 route is populated on the router for the local /48 summary route advertisement.</a:t>
            </a:r>
          </a:p>
        </p:txBody>
      </p:sp>
      <p:pic>
        <p:nvPicPr>
          <p:cNvPr id="4" name="Picture 3"/>
          <p:cNvPicPr>
            <a:picLocks noChangeAspect="1"/>
          </p:cNvPicPr>
          <p:nvPr/>
        </p:nvPicPr>
        <p:blipFill>
          <a:blip r:embed="rId2"/>
          <a:stretch>
            <a:fillRect/>
          </a:stretch>
        </p:blipFill>
        <p:spPr>
          <a:xfrm>
            <a:off x="329737" y="2542982"/>
            <a:ext cx="3634609" cy="1980892"/>
          </a:xfrm>
          <a:prstGeom prst="rect">
            <a:avLst/>
          </a:prstGeom>
        </p:spPr>
      </p:pic>
      <p:pic>
        <p:nvPicPr>
          <p:cNvPr id="5" name="Picture 4"/>
          <p:cNvPicPr>
            <a:picLocks noChangeAspect="1"/>
          </p:cNvPicPr>
          <p:nvPr/>
        </p:nvPicPr>
        <p:blipFill>
          <a:blip r:embed="rId3"/>
          <a:stretch>
            <a:fillRect/>
          </a:stretch>
        </p:blipFill>
        <p:spPr>
          <a:xfrm>
            <a:off x="4997116" y="2318084"/>
            <a:ext cx="2863516" cy="2414133"/>
          </a:xfrm>
          <a:prstGeom prst="rect">
            <a:avLst/>
          </a:prstGeom>
        </p:spPr>
      </p:pic>
    </p:spTree>
    <p:extLst>
      <p:ext uri="{BB962C8B-B14F-4D97-AF65-F5344CB8AC3E}">
        <p14:creationId xmlns:p14="http://schemas.microsoft.com/office/powerpoint/2010/main" val="225732048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1"/>
            <a:ext cx="8897815" cy="641992"/>
          </a:xfrm>
        </p:spPr>
        <p:txBody>
          <a:bodyPr/>
          <a:lstStyle/>
          <a:p>
            <a:r>
              <a:rPr lang="en-US" sz="1600" dirty="0"/>
              <a:t>EIGRPv6 Fundamentals</a:t>
            </a:r>
            <a:br>
              <a:rPr lang="en-US" dirty="0"/>
            </a:br>
            <a:r>
              <a:rPr lang="en-US" dirty="0"/>
              <a:t>Default Route Advertising</a:t>
            </a:r>
          </a:p>
        </p:txBody>
      </p:sp>
      <p:sp>
        <p:nvSpPr>
          <p:cNvPr id="2" name="Content Placeholder 1"/>
          <p:cNvSpPr>
            <a:spLocks noGrp="1"/>
          </p:cNvSpPr>
          <p:nvPr>
            <p:ph idx="1"/>
          </p:nvPr>
        </p:nvSpPr>
        <p:spPr>
          <a:xfrm>
            <a:off x="248653" y="630843"/>
            <a:ext cx="8582527" cy="1414526"/>
          </a:xfrm>
        </p:spPr>
        <p:txBody>
          <a:bodyPr/>
          <a:lstStyle/>
          <a:p>
            <a:pPr marL="0" indent="0">
              <a:buNone/>
            </a:pPr>
            <a:r>
              <a:rPr lang="en-US" sz="1600" dirty="0"/>
              <a:t>Advertise a default route into the EIGRPv6 topology by placing the default prefix (::/0) as a summary address at the interface level. When you use the summary method, all prefix advertisements are suppressed by the router, except for the ::/0 default route entry.</a:t>
            </a:r>
          </a:p>
          <a:p>
            <a:pPr marL="0" indent="0">
              <a:buNone/>
            </a:pPr>
            <a:r>
              <a:rPr lang="en-US" sz="1600" dirty="0"/>
              <a:t>Example 5-6 demonstrates the two configuration methods for injecting a default route into EIGRPv6.</a:t>
            </a:r>
          </a:p>
        </p:txBody>
      </p:sp>
      <p:pic>
        <p:nvPicPr>
          <p:cNvPr id="4" name="Picture 3"/>
          <p:cNvPicPr>
            <a:picLocks noChangeAspect="1"/>
          </p:cNvPicPr>
          <p:nvPr/>
        </p:nvPicPr>
        <p:blipFill>
          <a:blip r:embed="rId2"/>
          <a:stretch>
            <a:fillRect/>
          </a:stretch>
        </p:blipFill>
        <p:spPr>
          <a:xfrm>
            <a:off x="1977941" y="2358190"/>
            <a:ext cx="5123949" cy="1901993"/>
          </a:xfrm>
          <a:prstGeom prst="rect">
            <a:avLst/>
          </a:prstGeom>
        </p:spPr>
      </p:pic>
    </p:spTree>
    <p:extLst>
      <p:ext uri="{BB962C8B-B14F-4D97-AF65-F5344CB8AC3E}">
        <p14:creationId xmlns:p14="http://schemas.microsoft.com/office/powerpoint/2010/main" val="202099207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EIGRPv6 Fundamentals</a:t>
            </a:r>
            <a:br>
              <a:rPr lang="en-US" dirty="0"/>
            </a:br>
            <a:r>
              <a:rPr lang="en-US" dirty="0"/>
              <a:t>Route Filtering</a:t>
            </a:r>
          </a:p>
        </p:txBody>
      </p:sp>
      <p:sp>
        <p:nvSpPr>
          <p:cNvPr id="2" name="Content Placeholder 1"/>
          <p:cNvSpPr>
            <a:spLocks noGrp="1"/>
          </p:cNvSpPr>
          <p:nvPr>
            <p:ph idx="1"/>
          </p:nvPr>
        </p:nvSpPr>
        <p:spPr>
          <a:xfrm>
            <a:off x="84222" y="641992"/>
            <a:ext cx="3886200" cy="4034282"/>
          </a:xfrm>
        </p:spPr>
        <p:txBody>
          <a:bodyPr/>
          <a:lstStyle/>
          <a:p>
            <a:pPr marL="0" indent="0">
              <a:buNone/>
            </a:pPr>
            <a:r>
              <a:rPr lang="en-US" sz="1600" dirty="0"/>
              <a:t>In IOS and IOS XE, use prefix lists to match IPv6 routes in route maps and distribution lists.</a:t>
            </a:r>
            <a:endParaRPr lang="en-US" sz="1600" i="1" dirty="0"/>
          </a:p>
          <a:p>
            <a:pPr>
              <a:buFont typeface="Arial" panose="020B0604020202020204" pitchFamily="34" charset="0"/>
              <a:buChar char="•"/>
            </a:pPr>
            <a:r>
              <a:rPr lang="en-US" sz="1600" dirty="0"/>
              <a:t>Example 5-7 demonstrates how to use a distribution list for filtering the default route ::/0 advertisements from an upstream neighbor connected to interface GigabitEthernet0/1. </a:t>
            </a:r>
          </a:p>
          <a:p>
            <a:pPr>
              <a:buFont typeface="Arial" panose="020B0604020202020204" pitchFamily="34" charset="0"/>
              <a:buChar char="•"/>
            </a:pPr>
            <a:r>
              <a:rPr lang="en-US" sz="1600" dirty="0"/>
              <a:t>The associated prefix list BLOCK-DEFAULT with sequence 5 is a deny statement that filters the exact match for the default route prefix ::/0. Sequence 10 is a permit-any match statement that allows a prefix of any length to be received.</a:t>
            </a:r>
          </a:p>
        </p:txBody>
      </p:sp>
      <p:pic>
        <p:nvPicPr>
          <p:cNvPr id="4" name="Picture 3"/>
          <p:cNvPicPr>
            <a:picLocks noChangeAspect="1"/>
          </p:cNvPicPr>
          <p:nvPr/>
        </p:nvPicPr>
        <p:blipFill>
          <a:blip r:embed="rId2"/>
          <a:stretch>
            <a:fillRect/>
          </a:stretch>
        </p:blipFill>
        <p:spPr>
          <a:xfrm>
            <a:off x="4024396" y="641992"/>
            <a:ext cx="4873418" cy="2903313"/>
          </a:xfrm>
          <a:prstGeom prst="rect">
            <a:avLst/>
          </a:prstGeom>
        </p:spPr>
      </p:pic>
    </p:spTree>
    <p:extLst>
      <p:ext uri="{BB962C8B-B14F-4D97-AF65-F5344CB8AC3E}">
        <p14:creationId xmlns:p14="http://schemas.microsoft.com/office/powerpoint/2010/main" val="1963404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439485" y="996114"/>
            <a:ext cx="7598042" cy="1351755"/>
          </a:xfrm>
        </p:spPr>
        <p:txBody>
          <a:bodyPr/>
          <a:lstStyle/>
          <a:p>
            <a:r>
              <a:rPr lang="en-US" sz="4400" dirty="0">
                <a:solidFill>
                  <a:schemeClr val="accent5">
                    <a:lumMod val="40000"/>
                    <a:lumOff val="60000"/>
                  </a:schemeClr>
                </a:solidFill>
              </a:rPr>
              <a:t>Troubleshooting EIGRPv6 Neighbor Issues</a:t>
            </a:r>
          </a:p>
        </p:txBody>
      </p:sp>
      <p:sp>
        <p:nvSpPr>
          <p:cNvPr id="2" name="TextBox 1"/>
          <p:cNvSpPr txBox="1"/>
          <p:nvPr/>
        </p:nvSpPr>
        <p:spPr>
          <a:xfrm>
            <a:off x="208548" y="2549980"/>
            <a:ext cx="874294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EIGRPv6 is based on EIGRP for IPv4, it involves similar issues when it comes to troubleshooting, although there are a few differences for IPv6. </a:t>
            </a:r>
          </a:p>
          <a:p>
            <a:pPr marL="285750" indent="-285750">
              <a:buFont typeface="Arial" panose="020B0604020202020204" pitchFamily="34" charset="0"/>
              <a:buChar char="•"/>
            </a:pPr>
            <a:r>
              <a:rPr lang="en-US" sz="1600" dirty="0">
                <a:solidFill>
                  <a:schemeClr val="accent5">
                    <a:lumMod val="40000"/>
                    <a:lumOff val="60000"/>
                  </a:schemeClr>
                </a:solidFill>
              </a:rPr>
              <a:t>Although you do not have to learn a large amount of new information for EIGRPv6, you do need to know the show</a:t>
            </a:r>
            <a:r>
              <a:rPr lang="en-US" sz="1600" b="1" dirty="0">
                <a:solidFill>
                  <a:schemeClr val="accent5">
                    <a:lumMod val="40000"/>
                    <a:lumOff val="60000"/>
                  </a:schemeClr>
                </a:solidFill>
              </a:rPr>
              <a:t> </a:t>
            </a:r>
            <a:r>
              <a:rPr lang="en-US" sz="1600" dirty="0">
                <a:solidFill>
                  <a:schemeClr val="accent5">
                    <a:lumMod val="40000"/>
                    <a:lumOff val="60000"/>
                  </a:schemeClr>
                </a:solidFill>
              </a:rPr>
              <a:t>commands that will display the information you need to troubleshoot any given EIGRPv6-related issue.</a:t>
            </a:r>
          </a:p>
        </p:txBody>
      </p:sp>
    </p:spTree>
    <p:custDataLst>
      <p:tags r:id="rId1"/>
    </p:custDataLst>
    <p:extLst>
      <p:ext uri="{BB962C8B-B14F-4D97-AF65-F5344CB8AC3E}">
        <p14:creationId xmlns:p14="http://schemas.microsoft.com/office/powerpoint/2010/main" val="264691706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Troubleshooting EIGRPv6 Neighbor Issues</a:t>
            </a:r>
            <a:br>
              <a:rPr lang="en-US" dirty="0"/>
            </a:br>
            <a:r>
              <a:rPr lang="en-US" dirty="0"/>
              <a:t>Neighbor Issues</a:t>
            </a:r>
          </a:p>
        </p:txBody>
      </p:sp>
      <p:sp>
        <p:nvSpPr>
          <p:cNvPr id="2" name="Content Placeholder 1"/>
          <p:cNvSpPr>
            <a:spLocks noGrp="1"/>
          </p:cNvSpPr>
          <p:nvPr>
            <p:ph idx="1"/>
          </p:nvPr>
        </p:nvSpPr>
        <p:spPr>
          <a:xfrm>
            <a:off x="84221" y="641992"/>
            <a:ext cx="8813593" cy="1676092"/>
          </a:xfrm>
        </p:spPr>
        <p:txBody>
          <a:bodyPr/>
          <a:lstStyle/>
          <a:p>
            <a:pPr>
              <a:buFont typeface="Arial" panose="020B0604020202020204" pitchFamily="34" charset="0"/>
              <a:buChar char="•"/>
            </a:pPr>
            <a:r>
              <a:rPr lang="en-US" sz="1600" dirty="0"/>
              <a:t>The neighbor issues are mostly the same, except for a few differences based on the way EIGRPv6 is enabled on an interface. </a:t>
            </a:r>
          </a:p>
          <a:p>
            <a:pPr>
              <a:buFont typeface="Arial" panose="020B0604020202020204" pitchFamily="34" charset="0"/>
              <a:buChar char="•"/>
            </a:pPr>
            <a:r>
              <a:rPr lang="en-US" sz="1600" dirty="0"/>
              <a:t>To verify EIGRPv6 neighbors, use the </a:t>
            </a:r>
            <a:r>
              <a:rPr lang="en-US" sz="1600" b="1" dirty="0"/>
              <a:t>show ipv6 </a:t>
            </a:r>
            <a:r>
              <a:rPr lang="en-US" sz="1600" b="1" dirty="0" err="1"/>
              <a:t>eigrp</a:t>
            </a:r>
            <a:r>
              <a:rPr lang="en-US" sz="1600" b="1" dirty="0"/>
              <a:t> neighbors </a:t>
            </a:r>
            <a:r>
              <a:rPr lang="en-US" sz="1600" dirty="0"/>
              <a:t>command, as shown in Example 5-8. Notice how EIGRPv6 neighbors are identified by their link-local address. In this case, R2 is a neighbor of two different routers. One is reachable out Gi1/0, and the other is reachable out Gi0/0.</a:t>
            </a:r>
          </a:p>
        </p:txBody>
      </p:sp>
      <p:pic>
        <p:nvPicPr>
          <p:cNvPr id="4" name="Picture 3"/>
          <p:cNvPicPr>
            <a:picLocks noChangeAspect="1"/>
          </p:cNvPicPr>
          <p:nvPr/>
        </p:nvPicPr>
        <p:blipFill>
          <a:blip r:embed="rId2"/>
          <a:stretch>
            <a:fillRect/>
          </a:stretch>
        </p:blipFill>
        <p:spPr>
          <a:xfrm>
            <a:off x="1443003" y="2438400"/>
            <a:ext cx="6011805" cy="1949116"/>
          </a:xfrm>
          <a:prstGeom prst="rect">
            <a:avLst/>
          </a:prstGeom>
        </p:spPr>
      </p:pic>
    </p:spTree>
    <p:extLst>
      <p:ext uri="{BB962C8B-B14F-4D97-AF65-F5344CB8AC3E}">
        <p14:creationId xmlns:p14="http://schemas.microsoft.com/office/powerpoint/2010/main" val="23585342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Troubleshooting EIGRPv6 Neighbor Issues</a:t>
            </a:r>
            <a:br>
              <a:rPr lang="en-US" dirty="0"/>
            </a:br>
            <a:r>
              <a:rPr lang="en-US" dirty="0"/>
              <a:t>Interface Is Down</a:t>
            </a:r>
          </a:p>
        </p:txBody>
      </p:sp>
      <p:sp>
        <p:nvSpPr>
          <p:cNvPr id="2" name="Content Placeholder 1"/>
          <p:cNvSpPr>
            <a:spLocks noGrp="1"/>
          </p:cNvSpPr>
          <p:nvPr>
            <p:ph idx="1"/>
          </p:nvPr>
        </p:nvSpPr>
        <p:spPr>
          <a:xfrm>
            <a:off x="84221" y="641992"/>
            <a:ext cx="8813593" cy="1459524"/>
          </a:xfrm>
        </p:spPr>
        <p:txBody>
          <a:bodyPr/>
          <a:lstStyle/>
          <a:p>
            <a:pPr>
              <a:buFont typeface="Arial" panose="020B0604020202020204" pitchFamily="34" charset="0"/>
              <a:buChar char="•"/>
            </a:pPr>
            <a:r>
              <a:rPr lang="en-US" sz="1600" dirty="0"/>
              <a:t>Verify that an interface is up, you use the </a:t>
            </a:r>
            <a:r>
              <a:rPr lang="en-US" sz="1600" b="1" dirty="0"/>
              <a:t>show ipv6 interface brief </a:t>
            </a:r>
            <a:r>
              <a:rPr lang="en-US" sz="1600" dirty="0"/>
              <a:t>command, as shown in Example 5-9. </a:t>
            </a:r>
          </a:p>
          <a:p>
            <a:pPr>
              <a:buFont typeface="Arial" panose="020B0604020202020204" pitchFamily="34" charset="0"/>
              <a:buChar char="•"/>
            </a:pPr>
            <a:r>
              <a:rPr lang="en-US" sz="1600" dirty="0"/>
              <a:t>In this example, GigabitEthernet0/0 and GigabitEthernet1/0 are up/up, and GigabitEthernet2/0 is administratively down/down. This indicates that GigabitEthernet2/0 has been configured with the </a:t>
            </a:r>
            <a:r>
              <a:rPr lang="en-US" sz="1600" b="1" dirty="0"/>
              <a:t>shutdown </a:t>
            </a:r>
            <a:r>
              <a:rPr lang="en-US" sz="1600" dirty="0"/>
              <a:t>command.</a:t>
            </a:r>
          </a:p>
        </p:txBody>
      </p:sp>
      <p:pic>
        <p:nvPicPr>
          <p:cNvPr id="4" name="Picture 3"/>
          <p:cNvPicPr>
            <a:picLocks noChangeAspect="1"/>
          </p:cNvPicPr>
          <p:nvPr/>
        </p:nvPicPr>
        <p:blipFill>
          <a:blip r:embed="rId2"/>
          <a:stretch>
            <a:fillRect/>
          </a:stretch>
        </p:blipFill>
        <p:spPr>
          <a:xfrm>
            <a:off x="1760157" y="2326105"/>
            <a:ext cx="5386600" cy="2063415"/>
          </a:xfrm>
          <a:prstGeom prst="rect">
            <a:avLst/>
          </a:prstGeom>
        </p:spPr>
      </p:pic>
    </p:spTree>
    <p:extLst>
      <p:ext uri="{BB962C8B-B14F-4D97-AF65-F5344CB8AC3E}">
        <p14:creationId xmlns:p14="http://schemas.microsoft.com/office/powerpoint/2010/main" val="317058723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037984" cy="661737"/>
          </a:xfrm>
        </p:spPr>
        <p:txBody>
          <a:bodyPr/>
          <a:lstStyle/>
          <a:p>
            <a:r>
              <a:rPr lang="en-US" sz="1600" dirty="0"/>
              <a:t>Troubleshooting EIGRPv6 Neighbor Issues</a:t>
            </a:r>
            <a:br>
              <a:rPr lang="en-US" dirty="0"/>
            </a:br>
            <a:r>
              <a:rPr lang="en-US" dirty="0"/>
              <a:t>EIGRP Issues</a:t>
            </a:r>
          </a:p>
        </p:txBody>
      </p:sp>
      <p:sp>
        <p:nvSpPr>
          <p:cNvPr id="2" name="Content Placeholder 1"/>
          <p:cNvSpPr>
            <a:spLocks noGrp="1"/>
          </p:cNvSpPr>
          <p:nvPr>
            <p:ph idx="1"/>
          </p:nvPr>
        </p:nvSpPr>
        <p:spPr>
          <a:xfrm>
            <a:off x="84221" y="641992"/>
            <a:ext cx="4592053" cy="4026261"/>
          </a:xfrm>
        </p:spPr>
        <p:txBody>
          <a:bodyPr/>
          <a:lstStyle/>
          <a:p>
            <a:pPr>
              <a:buFont typeface="Arial" panose="020B0604020202020204" pitchFamily="34" charset="0"/>
              <a:buChar char="•"/>
            </a:pPr>
            <a:r>
              <a:rPr lang="en-US" b="1" dirty="0"/>
              <a:t>Mismatched Autonomous System Numbers: </a:t>
            </a:r>
            <a:r>
              <a:rPr lang="en-US" dirty="0"/>
              <a:t>To verify the autonomous system number being used, you can use the </a:t>
            </a:r>
            <a:r>
              <a:rPr lang="en-US" b="1" dirty="0"/>
              <a:t>show ipv6 protocols </a:t>
            </a:r>
            <a:r>
              <a:rPr lang="en-US" dirty="0"/>
              <a:t>command, as shown in Example 5-10. In this example, the EIGRP autonomous system is 100.</a:t>
            </a:r>
          </a:p>
          <a:p>
            <a:pPr>
              <a:buFont typeface="Arial" panose="020B0604020202020204" pitchFamily="34" charset="0"/>
              <a:buChar char="•"/>
            </a:pPr>
            <a:r>
              <a:rPr lang="en-US" b="1" dirty="0"/>
              <a:t>Mismatched K Values: </a:t>
            </a:r>
            <a:r>
              <a:rPr lang="en-US" dirty="0"/>
              <a:t>You verify the EIGRPv6 K values with the command </a:t>
            </a:r>
            <a:r>
              <a:rPr lang="en-US" b="1" dirty="0"/>
              <a:t>show ipv6 protocols</a:t>
            </a:r>
            <a:r>
              <a:rPr lang="en-US" dirty="0"/>
              <a:t>, as shown in Example 5-10. In this example, the K values are 1, 0, 1, 0, and 0, which are the defaults.</a:t>
            </a:r>
          </a:p>
          <a:p>
            <a:pPr>
              <a:buFont typeface="Arial" panose="020B0604020202020204" pitchFamily="34" charset="0"/>
              <a:buChar char="•"/>
            </a:pPr>
            <a:r>
              <a:rPr lang="en-US" b="1" dirty="0"/>
              <a:t>Passive Interfaces: </a:t>
            </a:r>
            <a:r>
              <a:rPr lang="en-US" dirty="0"/>
              <a:t>To verify the router interfaces participating in the EIGRPv6 autonomous system that are passive, you use the </a:t>
            </a:r>
            <a:r>
              <a:rPr lang="en-US" b="1" dirty="0"/>
              <a:t>show ipv6 protocols </a:t>
            </a:r>
            <a:r>
              <a:rPr lang="en-US" dirty="0"/>
              <a:t>command, as shown in Example 5-10. In this example, </a:t>
            </a:r>
            <a:r>
              <a:rPr lang="en-US" dirty="0" err="1"/>
              <a:t>GigabitEthernet</a:t>
            </a:r>
            <a:r>
              <a:rPr lang="en-US" dirty="0"/>
              <a:t> 0/0 is a passive interface.</a:t>
            </a:r>
          </a:p>
        </p:txBody>
      </p:sp>
      <p:pic>
        <p:nvPicPr>
          <p:cNvPr id="5" name="Picture 4"/>
          <p:cNvPicPr>
            <a:picLocks noChangeAspect="1"/>
          </p:cNvPicPr>
          <p:nvPr/>
        </p:nvPicPr>
        <p:blipFill>
          <a:blip r:embed="rId2"/>
          <a:stretch>
            <a:fillRect/>
          </a:stretch>
        </p:blipFill>
        <p:spPr>
          <a:xfrm>
            <a:off x="4682122" y="661737"/>
            <a:ext cx="4355861" cy="2915652"/>
          </a:xfrm>
          <a:prstGeom prst="rect">
            <a:avLst/>
          </a:prstGeom>
        </p:spPr>
      </p:pic>
    </p:spTree>
    <p:extLst>
      <p:ext uri="{BB962C8B-B14F-4D97-AF65-F5344CB8AC3E}">
        <p14:creationId xmlns:p14="http://schemas.microsoft.com/office/powerpoint/2010/main" val="165421633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Troubleshooting EIGRPv6 Neighbor Issues</a:t>
            </a:r>
            <a:br>
              <a:rPr lang="en-US" dirty="0"/>
            </a:br>
            <a:r>
              <a:rPr lang="en-US" dirty="0"/>
              <a:t>Mismatched Authentication</a:t>
            </a:r>
          </a:p>
        </p:txBody>
      </p:sp>
      <p:sp>
        <p:nvSpPr>
          <p:cNvPr id="2" name="Content Placeholder 1"/>
          <p:cNvSpPr>
            <a:spLocks noGrp="1"/>
          </p:cNvSpPr>
          <p:nvPr>
            <p:ph idx="1"/>
          </p:nvPr>
        </p:nvSpPr>
        <p:spPr>
          <a:xfrm>
            <a:off x="84221" y="641990"/>
            <a:ext cx="4818705" cy="4215760"/>
          </a:xfrm>
        </p:spPr>
        <p:txBody>
          <a:bodyPr/>
          <a:lstStyle/>
          <a:p>
            <a:pPr>
              <a:buFont typeface="Arial" panose="020B0604020202020204" pitchFamily="34" charset="0"/>
              <a:buChar char="•"/>
            </a:pPr>
            <a:r>
              <a:rPr lang="en-US" sz="1600" b="1" dirty="0"/>
              <a:t>Authentication: T</a:t>
            </a:r>
            <a:r>
              <a:rPr lang="en-US" sz="1600" dirty="0"/>
              <a:t>he key ID and key string must match, and if the valid times are configured they must match as well between neighbors. </a:t>
            </a:r>
          </a:p>
          <a:p>
            <a:pPr marL="142875" lvl="1" indent="0">
              <a:buNone/>
            </a:pPr>
            <a:r>
              <a:rPr lang="en-US" sz="1600" dirty="0"/>
              <a:t>Example 5-11 shows how to verify whether an interface is enabled for EIGRPv6 authentication with the </a:t>
            </a:r>
            <a:r>
              <a:rPr lang="en-US" sz="1600" b="1" dirty="0"/>
              <a:t>show ipv6 </a:t>
            </a:r>
            <a:r>
              <a:rPr lang="en-US" sz="1600" b="1" dirty="0" err="1"/>
              <a:t>eigrp</a:t>
            </a:r>
            <a:r>
              <a:rPr lang="en-US" sz="1600" b="1" dirty="0"/>
              <a:t> interfaces detail </a:t>
            </a:r>
            <a:r>
              <a:rPr lang="en-US" sz="1600" dirty="0"/>
              <a:t>command and how to verify the configuration of the keychain that is being used with the </a:t>
            </a:r>
            <a:r>
              <a:rPr lang="en-US" sz="1600" b="1" dirty="0"/>
              <a:t>show key chain </a:t>
            </a:r>
            <a:r>
              <a:rPr lang="en-US" sz="1600" dirty="0"/>
              <a:t>command. In this example, the authentication mode is MD5, and the keychain TEST is being used.</a:t>
            </a:r>
          </a:p>
          <a:p>
            <a:pPr>
              <a:buFont typeface="Arial" panose="020B0604020202020204" pitchFamily="34" charset="0"/>
              <a:buChar char="•"/>
            </a:pPr>
            <a:r>
              <a:rPr lang="en-US" sz="1600" b="1" dirty="0"/>
              <a:t>Timers: </a:t>
            </a:r>
            <a:r>
              <a:rPr lang="en-US" sz="1600" dirty="0"/>
              <a:t>They</a:t>
            </a:r>
            <a:r>
              <a:rPr lang="en-US" sz="1600" b="1" dirty="0"/>
              <a:t> </a:t>
            </a:r>
            <a:r>
              <a:rPr lang="en-US" sz="1600" dirty="0"/>
              <a:t>do not have to match; however, if they are not configured appropriately, neighbor relationships might flap. Verify timers with the </a:t>
            </a:r>
            <a:r>
              <a:rPr lang="en-US" sz="1600" b="1" dirty="0"/>
              <a:t>show ipv6 </a:t>
            </a:r>
            <a:r>
              <a:rPr lang="en-US" sz="1600" b="1" dirty="0" err="1"/>
              <a:t>eigrp</a:t>
            </a:r>
            <a:r>
              <a:rPr lang="en-US" sz="1600" b="1" dirty="0"/>
              <a:t> interfaces detail </a:t>
            </a:r>
            <a:r>
              <a:rPr lang="en-US" sz="1600" dirty="0"/>
              <a:t>command.</a:t>
            </a:r>
          </a:p>
        </p:txBody>
      </p:sp>
      <p:pic>
        <p:nvPicPr>
          <p:cNvPr id="4" name="Picture 3"/>
          <p:cNvPicPr>
            <a:picLocks noChangeAspect="1"/>
          </p:cNvPicPr>
          <p:nvPr/>
        </p:nvPicPr>
        <p:blipFill>
          <a:blip r:embed="rId2"/>
          <a:stretch>
            <a:fillRect/>
          </a:stretch>
        </p:blipFill>
        <p:spPr>
          <a:xfrm>
            <a:off x="4778941" y="661737"/>
            <a:ext cx="4291899" cy="1511968"/>
          </a:xfrm>
          <a:prstGeom prst="rect">
            <a:avLst/>
          </a:prstGeom>
        </p:spPr>
      </p:pic>
      <p:pic>
        <p:nvPicPr>
          <p:cNvPr id="5" name="Picture 4"/>
          <p:cNvPicPr>
            <a:picLocks noChangeAspect="1"/>
          </p:cNvPicPr>
          <p:nvPr/>
        </p:nvPicPr>
        <p:blipFill>
          <a:blip r:embed="rId3"/>
          <a:stretch>
            <a:fillRect/>
          </a:stretch>
        </p:blipFill>
        <p:spPr>
          <a:xfrm>
            <a:off x="4778940" y="2173705"/>
            <a:ext cx="4291900" cy="1602947"/>
          </a:xfrm>
          <a:prstGeom prst="rect">
            <a:avLst/>
          </a:prstGeom>
        </p:spPr>
      </p:pic>
    </p:spTree>
    <p:extLst>
      <p:ext uri="{BB962C8B-B14F-4D97-AF65-F5344CB8AC3E}">
        <p14:creationId xmlns:p14="http://schemas.microsoft.com/office/powerpoint/2010/main" val="8801261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5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5" y="731837"/>
            <a:ext cx="8610963" cy="3886816"/>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rPr>
              <a:t>This chapter covers the following content:</a:t>
            </a:r>
          </a:p>
          <a:p>
            <a:pPr marL="285750" indent="-285750" algn="l">
              <a:spcAft>
                <a:spcPts val="600"/>
              </a:spcAft>
              <a:buFont typeface="Arial" panose="020B0604020202020204" pitchFamily="34" charset="0"/>
              <a:buChar char="•"/>
            </a:pPr>
            <a:r>
              <a:rPr lang="en-US" sz="1600" b="1" dirty="0">
                <a:solidFill>
                  <a:srgbClr val="000000"/>
                </a:solidFill>
              </a:rPr>
              <a:t>EIGRPv6 Fundamentals - </a:t>
            </a:r>
            <a:r>
              <a:rPr lang="en-US" sz="1600" dirty="0">
                <a:solidFill>
                  <a:srgbClr val="000000"/>
                </a:solidFill>
              </a:rPr>
              <a:t>This section provides an overview of EIGRPv6 and the correlation to EIGRP for routing IPv4 networks.</a:t>
            </a:r>
          </a:p>
          <a:p>
            <a:pPr marL="285750" indent="-285750" algn="l">
              <a:spcAft>
                <a:spcPts val="600"/>
              </a:spcAft>
              <a:buFont typeface="Arial" panose="020B0604020202020204" pitchFamily="34" charset="0"/>
              <a:buChar char="•"/>
            </a:pPr>
            <a:r>
              <a:rPr lang="en-US" sz="1600" b="1" dirty="0">
                <a:solidFill>
                  <a:srgbClr val="000000"/>
                </a:solidFill>
              </a:rPr>
              <a:t>Troubleshooting EIGRPv6 Neighbor Issues - </a:t>
            </a:r>
            <a:r>
              <a:rPr lang="en-US" sz="1600" dirty="0">
                <a:solidFill>
                  <a:srgbClr val="000000"/>
                </a:solidFill>
              </a:rPr>
              <a:t>This section discusses the reasons EIGRPv6 neighbor relationships may not be formed and how to identify them.</a:t>
            </a:r>
          </a:p>
          <a:p>
            <a:pPr marL="285750" indent="-285750" algn="l">
              <a:spcAft>
                <a:spcPts val="600"/>
              </a:spcAft>
              <a:buFont typeface="Arial" panose="020B0604020202020204" pitchFamily="34" charset="0"/>
              <a:buChar char="•"/>
            </a:pPr>
            <a:r>
              <a:rPr lang="en-US" sz="1600" b="1" dirty="0">
                <a:solidFill>
                  <a:srgbClr val="000000"/>
                </a:solidFill>
              </a:rPr>
              <a:t>Troubleshooting EIGRPv6 Routes - </a:t>
            </a:r>
            <a:r>
              <a:rPr lang="en-US" sz="1600" dirty="0">
                <a:solidFill>
                  <a:srgbClr val="000000"/>
                </a:solidFill>
              </a:rPr>
              <a:t>This section explores the reasons EIGRPv6 routes might be missing and how to determine why they are missing.</a:t>
            </a:r>
          </a:p>
          <a:p>
            <a:pPr marL="285750" indent="-285750" algn="l">
              <a:spcAft>
                <a:spcPts val="600"/>
              </a:spcAft>
              <a:buFont typeface="Arial" panose="020B0604020202020204" pitchFamily="34" charset="0"/>
              <a:buChar char="•"/>
            </a:pPr>
            <a:r>
              <a:rPr lang="en-US" sz="1600" b="1" dirty="0">
                <a:solidFill>
                  <a:srgbClr val="000000"/>
                </a:solidFill>
              </a:rPr>
              <a:t>Troubleshooting Named EIGRP - </a:t>
            </a:r>
            <a:r>
              <a:rPr lang="en-US" sz="1600" dirty="0">
                <a:solidFill>
                  <a:srgbClr val="000000"/>
                </a:solidFill>
              </a:rPr>
              <a:t>This section introduces the show</a:t>
            </a:r>
            <a:r>
              <a:rPr lang="en-US" sz="1600" b="1" dirty="0">
                <a:solidFill>
                  <a:srgbClr val="000000"/>
                </a:solidFill>
              </a:rPr>
              <a:t> </a:t>
            </a:r>
            <a:r>
              <a:rPr lang="en-US" sz="1600" dirty="0">
                <a:solidFill>
                  <a:srgbClr val="000000"/>
                </a:solidFill>
              </a:rPr>
              <a:t>commands that you can use to troubleshoot named EIGRP configurations.</a:t>
            </a:r>
          </a:p>
          <a:p>
            <a:pPr marL="285750" indent="-285750" algn="l">
              <a:spcAft>
                <a:spcPts val="600"/>
              </a:spcAft>
              <a:buFont typeface="Arial" panose="020B0604020202020204" pitchFamily="34" charset="0"/>
              <a:buChar char="•"/>
            </a:pPr>
            <a:r>
              <a:rPr lang="en-US" sz="1600" b="1" dirty="0">
                <a:solidFill>
                  <a:srgbClr val="000000"/>
                </a:solidFill>
              </a:rPr>
              <a:t>EIGRPv6 and Named EIGRP Trouble Tickets - </a:t>
            </a:r>
            <a:r>
              <a:rPr lang="en-US" sz="1600" dirty="0">
                <a:solidFill>
                  <a:srgbClr val="000000"/>
                </a:solidFill>
              </a:rPr>
              <a:t>This section provides trouble tickets that demonstrate how to use a structured troubleshooting process to solve a reported problem.</a:t>
            </a:r>
          </a:p>
        </p:txBody>
      </p:sp>
    </p:spTree>
    <p:extLst>
      <p:ext uri="{BB962C8B-B14F-4D97-AF65-F5344CB8AC3E}">
        <p14:creationId xmlns:p14="http://schemas.microsoft.com/office/powerpoint/2010/main" val="412785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Troubleshooting EIGRPv6 Neighbor Issues</a:t>
            </a:r>
            <a:br>
              <a:rPr lang="en-US" dirty="0"/>
            </a:br>
            <a:r>
              <a:rPr lang="en-US" dirty="0"/>
              <a:t>Interface Not Participating in Routing Process</a:t>
            </a:r>
          </a:p>
        </p:txBody>
      </p:sp>
      <p:sp>
        <p:nvSpPr>
          <p:cNvPr id="2" name="Content Placeholder 1"/>
          <p:cNvSpPr>
            <a:spLocks noGrp="1"/>
          </p:cNvSpPr>
          <p:nvPr>
            <p:ph idx="1"/>
          </p:nvPr>
        </p:nvSpPr>
        <p:spPr>
          <a:xfrm>
            <a:off x="84222" y="641992"/>
            <a:ext cx="3934326" cy="2951440"/>
          </a:xfrm>
        </p:spPr>
        <p:txBody>
          <a:bodyPr/>
          <a:lstStyle/>
          <a:p>
            <a:pPr>
              <a:buFont typeface="Arial" panose="020B0604020202020204" pitchFamily="34" charset="0"/>
              <a:buChar char="•"/>
            </a:pPr>
            <a:r>
              <a:rPr lang="en-US" sz="1600" dirty="0"/>
              <a:t>With EIGRPv6, the interfaces are enabled for the routing process with the </a:t>
            </a:r>
            <a:r>
              <a:rPr lang="en-US" sz="1600" b="1" dirty="0"/>
              <a:t>ipv6 </a:t>
            </a:r>
            <a:r>
              <a:rPr lang="en-US" sz="1600" b="1" dirty="0" err="1"/>
              <a:t>eigrp</a:t>
            </a:r>
            <a:r>
              <a:rPr lang="en-US" sz="1600" b="1" dirty="0"/>
              <a:t> </a:t>
            </a:r>
            <a:r>
              <a:rPr lang="en-US" sz="1600" i="1" dirty="0" err="1"/>
              <a:t>autonomous_system_number</a:t>
            </a:r>
            <a:r>
              <a:rPr lang="en-US" sz="1600" i="1" dirty="0"/>
              <a:t> </a:t>
            </a:r>
            <a:r>
              <a:rPr lang="en-US" sz="1600" dirty="0"/>
              <a:t>interface configuration command. </a:t>
            </a:r>
          </a:p>
          <a:p>
            <a:pPr>
              <a:buFont typeface="Arial" panose="020B0604020202020204" pitchFamily="34" charset="0"/>
              <a:buChar char="•"/>
            </a:pPr>
            <a:r>
              <a:rPr lang="en-US" sz="1600" dirty="0"/>
              <a:t>You can use two </a:t>
            </a:r>
            <a:r>
              <a:rPr lang="en-US" sz="1600" b="1" dirty="0"/>
              <a:t>show </a:t>
            </a:r>
            <a:r>
              <a:rPr lang="en-US" sz="1600" dirty="0"/>
              <a:t>commands, </a:t>
            </a:r>
            <a:r>
              <a:rPr lang="en-US" sz="1600" b="1" dirty="0"/>
              <a:t>show ipv6 </a:t>
            </a:r>
            <a:r>
              <a:rPr lang="en-US" sz="1600" b="1" dirty="0" err="1"/>
              <a:t>eigrp</a:t>
            </a:r>
            <a:r>
              <a:rPr lang="en-US" sz="1600" b="1" dirty="0"/>
              <a:t> interfaces </a:t>
            </a:r>
            <a:r>
              <a:rPr lang="en-US" sz="1600" dirty="0"/>
              <a:t>and </a:t>
            </a:r>
            <a:r>
              <a:rPr lang="en-US" sz="1600" b="1" dirty="0"/>
              <a:t>show ipv6 protocols</a:t>
            </a:r>
            <a:r>
              <a:rPr lang="en-US" sz="1600" dirty="0"/>
              <a:t>, to verify the interfaces that are participating in the routing process, as shown in Example 5-12. </a:t>
            </a:r>
          </a:p>
        </p:txBody>
      </p:sp>
      <p:pic>
        <p:nvPicPr>
          <p:cNvPr id="4" name="Picture 3"/>
          <p:cNvPicPr>
            <a:picLocks noChangeAspect="1"/>
          </p:cNvPicPr>
          <p:nvPr/>
        </p:nvPicPr>
        <p:blipFill>
          <a:blip r:embed="rId2"/>
          <a:stretch>
            <a:fillRect/>
          </a:stretch>
        </p:blipFill>
        <p:spPr>
          <a:xfrm>
            <a:off x="4106713" y="866581"/>
            <a:ext cx="4791101" cy="3039671"/>
          </a:xfrm>
          <a:prstGeom prst="rect">
            <a:avLst/>
          </a:prstGeom>
        </p:spPr>
      </p:pic>
    </p:spTree>
    <p:extLst>
      <p:ext uri="{BB962C8B-B14F-4D97-AF65-F5344CB8AC3E}">
        <p14:creationId xmlns:p14="http://schemas.microsoft.com/office/powerpoint/2010/main" val="117282692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Troubleshooting EIGRPv6 Neighbor Issues</a:t>
            </a:r>
            <a:br>
              <a:rPr lang="en-US" dirty="0"/>
            </a:br>
            <a:r>
              <a:rPr lang="en-US" dirty="0"/>
              <a:t>ACLs</a:t>
            </a:r>
          </a:p>
        </p:txBody>
      </p:sp>
      <p:sp>
        <p:nvSpPr>
          <p:cNvPr id="2" name="Content Placeholder 1"/>
          <p:cNvSpPr>
            <a:spLocks noGrp="1"/>
          </p:cNvSpPr>
          <p:nvPr>
            <p:ph idx="1"/>
          </p:nvPr>
        </p:nvSpPr>
        <p:spPr>
          <a:xfrm>
            <a:off x="84221" y="641992"/>
            <a:ext cx="8813593" cy="2381945"/>
          </a:xfrm>
        </p:spPr>
        <p:txBody>
          <a:bodyPr/>
          <a:lstStyle/>
          <a:p>
            <a:pPr>
              <a:buFont typeface="Arial" panose="020B0604020202020204" pitchFamily="34" charset="0"/>
              <a:buChar char="•"/>
            </a:pPr>
            <a:r>
              <a:rPr lang="en-US" sz="1800" b="1" dirty="0"/>
              <a:t>ACLs: </a:t>
            </a:r>
            <a:r>
              <a:rPr lang="en-US" sz="1800" dirty="0"/>
              <a:t>EIGRPv6 uses the IPv6 multicast address FF02::A to form neighbor adjacencies. </a:t>
            </a:r>
          </a:p>
          <a:p>
            <a:pPr>
              <a:buFont typeface="Arial" panose="020B0604020202020204" pitchFamily="34" charset="0"/>
              <a:buChar char="•"/>
            </a:pPr>
            <a:r>
              <a:rPr lang="en-US" sz="1800" dirty="0"/>
              <a:t>If an IPv6 access control list (ACL) is denying packets destined to the multicast address FF02::A, neighbor adjacencies do not form. </a:t>
            </a:r>
          </a:p>
          <a:p>
            <a:pPr>
              <a:buFont typeface="Arial" panose="020B0604020202020204" pitchFamily="34" charset="0"/>
              <a:buChar char="•"/>
            </a:pPr>
            <a:r>
              <a:rPr lang="en-US" sz="1800" dirty="0"/>
              <a:t>In addition, because neighbor adjacencies are formed with link-local addresses, if the link-local address range is denied based on the source or destination IPv6 address in an interface with an IPv6 ACL, neighbor relationships do not form.</a:t>
            </a:r>
          </a:p>
        </p:txBody>
      </p:sp>
    </p:spTree>
    <p:extLst>
      <p:ext uri="{BB962C8B-B14F-4D97-AF65-F5344CB8AC3E}">
        <p14:creationId xmlns:p14="http://schemas.microsoft.com/office/powerpoint/2010/main" val="62107365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624705" cy="1351755"/>
          </a:xfrm>
        </p:spPr>
        <p:txBody>
          <a:bodyPr/>
          <a:lstStyle/>
          <a:p>
            <a:r>
              <a:rPr lang="en-US" sz="4400" dirty="0">
                <a:solidFill>
                  <a:schemeClr val="accent5">
                    <a:lumMod val="40000"/>
                    <a:lumOff val="60000"/>
                  </a:schemeClr>
                </a:solidFill>
              </a:rPr>
              <a:t>Troubleshooting EIGRPv6 Routes</a:t>
            </a:r>
          </a:p>
        </p:txBody>
      </p:sp>
      <p:sp>
        <p:nvSpPr>
          <p:cNvPr id="4" name="TextBox 3">
            <a:extLst>
              <a:ext uri="{FF2B5EF4-FFF2-40B4-BE49-F238E27FC236}">
                <a16:creationId xmlns:a16="http://schemas.microsoft.com/office/drawing/2014/main" id="{E2BFA70F-DC0C-41D5-868E-C8FBC661D58F}"/>
              </a:ext>
            </a:extLst>
          </p:cNvPr>
          <p:cNvSpPr txBox="1"/>
          <p:nvPr/>
        </p:nvSpPr>
        <p:spPr>
          <a:xfrm>
            <a:off x="359275" y="2215048"/>
            <a:ext cx="827783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The reasons a route might be missing and the steps used to troubleshoot them with EIGRPv6 are similar to those listed in Chapter 4 for EIGRP for IPv4. </a:t>
            </a:r>
          </a:p>
          <a:p>
            <a:pPr marL="285750" indent="-285750">
              <a:buFont typeface="Arial" panose="020B0604020202020204" pitchFamily="34" charset="0"/>
              <a:buChar char="•"/>
            </a:pPr>
            <a:r>
              <a:rPr lang="en-US" sz="1600" dirty="0">
                <a:solidFill>
                  <a:schemeClr val="accent5">
                    <a:lumMod val="40000"/>
                    <a:lumOff val="60000"/>
                  </a:schemeClr>
                </a:solidFill>
              </a:rPr>
              <a:t>This section identifies some of the most common issues and the show commands you should use to detect them.</a:t>
            </a:r>
          </a:p>
        </p:txBody>
      </p:sp>
    </p:spTree>
    <p:custDataLst>
      <p:tags r:id="rId1"/>
    </p:custDataLst>
    <p:extLst>
      <p:ext uri="{BB962C8B-B14F-4D97-AF65-F5344CB8AC3E}">
        <p14:creationId xmlns:p14="http://schemas.microsoft.com/office/powerpoint/2010/main" val="123645169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Troubleshooting EIGRPv6 Routes</a:t>
            </a:r>
            <a:br>
              <a:rPr lang="en-US" dirty="0"/>
            </a:br>
            <a:r>
              <a:rPr lang="en-US" dirty="0"/>
              <a:t>Interface Not Participating in the Routing Process</a:t>
            </a:r>
          </a:p>
        </p:txBody>
      </p:sp>
      <p:sp>
        <p:nvSpPr>
          <p:cNvPr id="2" name="Content Placeholder 1"/>
          <p:cNvSpPr>
            <a:spLocks noGrp="1"/>
          </p:cNvSpPr>
          <p:nvPr>
            <p:ph idx="1"/>
          </p:nvPr>
        </p:nvSpPr>
        <p:spPr>
          <a:xfrm>
            <a:off x="84221" y="641992"/>
            <a:ext cx="8813593" cy="1226913"/>
          </a:xfrm>
        </p:spPr>
        <p:txBody>
          <a:bodyPr/>
          <a:lstStyle/>
          <a:p>
            <a:pPr marL="0" indent="0">
              <a:buNone/>
            </a:pPr>
            <a:r>
              <a:rPr lang="en-US" sz="1600" dirty="0"/>
              <a:t>For a network to be advertised by the EIGRPv6 process, the interface associated with that network must be participating in the routing process. </a:t>
            </a:r>
          </a:p>
          <a:p>
            <a:pPr marL="0" indent="0">
              <a:buNone/>
            </a:pPr>
            <a:r>
              <a:rPr lang="en-US" sz="1600" dirty="0"/>
              <a:t>As shown in Example 5-12, you can use the commands </a:t>
            </a:r>
            <a:r>
              <a:rPr lang="en-US" sz="1600" b="1" dirty="0"/>
              <a:t>show ipv6 </a:t>
            </a:r>
            <a:r>
              <a:rPr lang="en-US" sz="1600" b="1" dirty="0" err="1"/>
              <a:t>eigrp</a:t>
            </a:r>
            <a:r>
              <a:rPr lang="en-US" sz="1600" b="1" dirty="0"/>
              <a:t> interfaces </a:t>
            </a:r>
            <a:r>
              <a:rPr lang="en-US" sz="1600" dirty="0"/>
              <a:t>and </a:t>
            </a:r>
            <a:r>
              <a:rPr lang="en-US" sz="1600" b="1" dirty="0"/>
              <a:t>show ipv6 protocols </a:t>
            </a:r>
            <a:r>
              <a:rPr lang="en-US" sz="1600" dirty="0"/>
              <a:t>to verify the interfaces participating in the process.</a:t>
            </a:r>
          </a:p>
        </p:txBody>
      </p:sp>
      <p:pic>
        <p:nvPicPr>
          <p:cNvPr id="4" name="Picture 3"/>
          <p:cNvPicPr>
            <a:picLocks noChangeAspect="1"/>
          </p:cNvPicPr>
          <p:nvPr/>
        </p:nvPicPr>
        <p:blipFill>
          <a:blip r:embed="rId2"/>
          <a:stretch>
            <a:fillRect/>
          </a:stretch>
        </p:blipFill>
        <p:spPr>
          <a:xfrm>
            <a:off x="2237874" y="1903195"/>
            <a:ext cx="4518351" cy="2866627"/>
          </a:xfrm>
          <a:prstGeom prst="rect">
            <a:avLst/>
          </a:prstGeom>
        </p:spPr>
      </p:pic>
    </p:spTree>
    <p:extLst>
      <p:ext uri="{BB962C8B-B14F-4D97-AF65-F5344CB8AC3E}">
        <p14:creationId xmlns:p14="http://schemas.microsoft.com/office/powerpoint/2010/main" val="121491688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Troubleshooting EIGRPv6 Routes</a:t>
            </a:r>
            <a:br>
              <a:rPr lang="en-US" dirty="0"/>
            </a:br>
            <a:r>
              <a:rPr lang="en-US" dirty="0"/>
              <a:t>Better Source of Information</a:t>
            </a:r>
          </a:p>
        </p:txBody>
      </p:sp>
      <p:sp>
        <p:nvSpPr>
          <p:cNvPr id="2" name="Content Placeholder 1"/>
          <p:cNvSpPr>
            <a:spLocks noGrp="1"/>
          </p:cNvSpPr>
          <p:nvPr>
            <p:ph idx="1"/>
          </p:nvPr>
        </p:nvSpPr>
        <p:spPr>
          <a:xfrm>
            <a:off x="84221" y="641992"/>
            <a:ext cx="8813593" cy="1475566"/>
          </a:xfrm>
        </p:spPr>
        <p:txBody>
          <a:bodyPr/>
          <a:lstStyle/>
          <a:p>
            <a:pPr>
              <a:buFont typeface="Arial" panose="020B0604020202020204" pitchFamily="34" charset="0"/>
              <a:buChar char="•"/>
            </a:pPr>
            <a:r>
              <a:rPr lang="en-US" sz="1600" dirty="0"/>
              <a:t>If exactly the same network is learned from a more reliable source, it is used instead of the EIGRPv6-learned information. </a:t>
            </a:r>
          </a:p>
          <a:p>
            <a:pPr>
              <a:buFont typeface="Arial" panose="020B0604020202020204" pitchFamily="34" charset="0"/>
              <a:buChar char="•"/>
            </a:pPr>
            <a:r>
              <a:rPr lang="en-US" sz="1600" dirty="0"/>
              <a:t>To verify the AD associated with the route in the routing table, you can issue the </a:t>
            </a:r>
            <a:r>
              <a:rPr lang="en-US" sz="1600" b="1" dirty="0"/>
              <a:t>show ipv6 route </a:t>
            </a:r>
            <a:r>
              <a:rPr lang="en-US" sz="1600" i="1" dirty="0"/>
              <a:t>ipv6_address/prefix </a:t>
            </a:r>
            <a:r>
              <a:rPr lang="en-US" sz="1600" dirty="0"/>
              <a:t>command. In Example 5-13, the 2001:db8:0:1::/64 network has an AD of 90, and it was learned from EIGRP autonomous system 100.</a:t>
            </a:r>
          </a:p>
        </p:txBody>
      </p:sp>
      <p:pic>
        <p:nvPicPr>
          <p:cNvPr id="4" name="Picture 3"/>
          <p:cNvPicPr>
            <a:picLocks noChangeAspect="1"/>
          </p:cNvPicPr>
          <p:nvPr/>
        </p:nvPicPr>
        <p:blipFill>
          <a:blip r:embed="rId2"/>
          <a:stretch>
            <a:fillRect/>
          </a:stretch>
        </p:blipFill>
        <p:spPr>
          <a:xfrm>
            <a:off x="1298856" y="2456137"/>
            <a:ext cx="6384322" cy="1838892"/>
          </a:xfrm>
          <a:prstGeom prst="rect">
            <a:avLst/>
          </a:prstGeom>
        </p:spPr>
      </p:pic>
    </p:spTree>
    <p:extLst>
      <p:ext uri="{BB962C8B-B14F-4D97-AF65-F5344CB8AC3E}">
        <p14:creationId xmlns:p14="http://schemas.microsoft.com/office/powerpoint/2010/main" val="12282452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Troubleshooting EIGRPv6 Routes</a:t>
            </a:r>
            <a:br>
              <a:rPr lang="en-US" dirty="0"/>
            </a:br>
            <a:r>
              <a:rPr lang="en-US" dirty="0"/>
              <a:t>Route Filtering</a:t>
            </a:r>
          </a:p>
        </p:txBody>
      </p:sp>
      <p:sp>
        <p:nvSpPr>
          <p:cNvPr id="2" name="Content Placeholder 1"/>
          <p:cNvSpPr>
            <a:spLocks noGrp="1"/>
          </p:cNvSpPr>
          <p:nvPr>
            <p:ph idx="1"/>
          </p:nvPr>
        </p:nvSpPr>
        <p:spPr>
          <a:xfrm>
            <a:off x="84222" y="641992"/>
            <a:ext cx="8813592" cy="1964850"/>
          </a:xfrm>
        </p:spPr>
        <p:txBody>
          <a:bodyPr/>
          <a:lstStyle/>
          <a:p>
            <a:pPr>
              <a:buFont typeface="Arial" panose="020B0604020202020204" pitchFamily="34" charset="0"/>
              <a:buChar char="•"/>
            </a:pPr>
            <a:r>
              <a:rPr lang="en-US" dirty="0"/>
              <a:t>A filter might be preventing a route from being advertised or learned. With EIGRPv6, the </a:t>
            </a:r>
            <a:r>
              <a:rPr lang="en-US" b="1" dirty="0"/>
              <a:t>distribute-list prefix-list </a:t>
            </a:r>
            <a:r>
              <a:rPr lang="en-US" dirty="0"/>
              <a:t>command is used to configure a route filter. To verify the filter applied, use the </a:t>
            </a:r>
            <a:r>
              <a:rPr lang="en-US" b="1" dirty="0"/>
              <a:t>show run | section ipv6 router </a:t>
            </a:r>
            <a:r>
              <a:rPr lang="en-US" b="1" dirty="0" err="1"/>
              <a:t>eigrp</a:t>
            </a:r>
            <a:r>
              <a:rPr lang="en-US" b="1" dirty="0"/>
              <a:t> </a:t>
            </a:r>
            <a:r>
              <a:rPr lang="en-US" dirty="0"/>
              <a:t>command. </a:t>
            </a:r>
          </a:p>
          <a:p>
            <a:pPr>
              <a:buFont typeface="Arial" panose="020B0604020202020204" pitchFamily="34" charset="0"/>
              <a:buChar char="•"/>
            </a:pPr>
            <a:r>
              <a:rPr lang="en-US" dirty="0"/>
              <a:t>In Example 5-14, a distribute list is using a prefix list called ENARSI_EIGRP to filter routes inbound on GigabitEthernet1/0. </a:t>
            </a:r>
          </a:p>
          <a:p>
            <a:pPr>
              <a:buFont typeface="Arial" panose="020B0604020202020204" pitchFamily="34" charset="0"/>
              <a:buChar char="•"/>
            </a:pPr>
            <a:r>
              <a:rPr lang="en-US" dirty="0"/>
              <a:t>To successfully troubleshoot route filtering issues, you also need to verify the IPv6 prefix list by using the </a:t>
            </a:r>
            <a:r>
              <a:rPr lang="en-US" b="1" dirty="0"/>
              <a:t>show ipv6 prefix-list </a:t>
            </a:r>
            <a:r>
              <a:rPr lang="en-US" dirty="0"/>
              <a:t>command.</a:t>
            </a:r>
            <a:endParaRPr lang="en-US" sz="1600" dirty="0"/>
          </a:p>
        </p:txBody>
      </p:sp>
      <p:pic>
        <p:nvPicPr>
          <p:cNvPr id="5" name="Picture 4"/>
          <p:cNvPicPr>
            <a:picLocks noChangeAspect="1"/>
          </p:cNvPicPr>
          <p:nvPr/>
        </p:nvPicPr>
        <p:blipFill>
          <a:blip r:embed="rId2"/>
          <a:stretch>
            <a:fillRect/>
          </a:stretch>
        </p:blipFill>
        <p:spPr>
          <a:xfrm>
            <a:off x="1459787" y="3007894"/>
            <a:ext cx="6062462" cy="1359461"/>
          </a:xfrm>
          <a:prstGeom prst="rect">
            <a:avLst/>
          </a:prstGeom>
        </p:spPr>
      </p:pic>
    </p:spTree>
    <p:extLst>
      <p:ext uri="{BB962C8B-B14F-4D97-AF65-F5344CB8AC3E}">
        <p14:creationId xmlns:p14="http://schemas.microsoft.com/office/powerpoint/2010/main" val="228257654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767011" cy="661737"/>
          </a:xfrm>
        </p:spPr>
        <p:txBody>
          <a:bodyPr/>
          <a:lstStyle/>
          <a:p>
            <a:r>
              <a:rPr lang="en-US" sz="1600" dirty="0"/>
              <a:t>Troubleshooting EIGRPv6 Routes</a:t>
            </a:r>
            <a:br>
              <a:rPr lang="en-US" dirty="0"/>
            </a:br>
            <a:r>
              <a:rPr lang="en-US" dirty="0"/>
              <a:t>Stub Configuration</a:t>
            </a:r>
          </a:p>
        </p:txBody>
      </p:sp>
      <p:sp>
        <p:nvSpPr>
          <p:cNvPr id="2" name="Content Placeholder 1"/>
          <p:cNvSpPr>
            <a:spLocks noGrp="1"/>
          </p:cNvSpPr>
          <p:nvPr>
            <p:ph idx="1"/>
          </p:nvPr>
        </p:nvSpPr>
        <p:spPr>
          <a:xfrm>
            <a:off x="200526" y="661737"/>
            <a:ext cx="8566485" cy="822158"/>
          </a:xfrm>
        </p:spPr>
        <p:txBody>
          <a:bodyPr/>
          <a:lstStyle/>
          <a:p>
            <a:pPr marL="0" indent="0">
              <a:buNone/>
            </a:pPr>
            <a:r>
              <a:rPr lang="en-US" sz="1600" dirty="0"/>
              <a:t>If the wrong router is configured as a stub router, or if the wrong setting is chosen during stub router configuration, it might prevent a network from being advertised when it should be advertised. In this case, R1 is a stub router advertising connected and summary routes.</a:t>
            </a:r>
          </a:p>
        </p:txBody>
      </p:sp>
      <p:pic>
        <p:nvPicPr>
          <p:cNvPr id="6" name="Picture 5"/>
          <p:cNvPicPr>
            <a:picLocks noChangeAspect="1"/>
          </p:cNvPicPr>
          <p:nvPr/>
        </p:nvPicPr>
        <p:blipFill>
          <a:blip r:embed="rId2"/>
          <a:stretch>
            <a:fillRect/>
          </a:stretch>
        </p:blipFill>
        <p:spPr>
          <a:xfrm>
            <a:off x="84222" y="1564105"/>
            <a:ext cx="4219075" cy="3109694"/>
          </a:xfrm>
          <a:prstGeom prst="rect">
            <a:avLst/>
          </a:prstGeom>
        </p:spPr>
      </p:pic>
      <p:pic>
        <p:nvPicPr>
          <p:cNvPr id="8" name="Picture 7"/>
          <p:cNvPicPr>
            <a:picLocks noChangeAspect="1"/>
          </p:cNvPicPr>
          <p:nvPr/>
        </p:nvPicPr>
        <p:blipFill>
          <a:blip r:embed="rId3"/>
          <a:stretch>
            <a:fillRect/>
          </a:stretch>
        </p:blipFill>
        <p:spPr>
          <a:xfrm>
            <a:off x="4422710" y="1564105"/>
            <a:ext cx="4561947" cy="2334127"/>
          </a:xfrm>
          <a:prstGeom prst="rect">
            <a:avLst/>
          </a:prstGeom>
        </p:spPr>
      </p:pic>
    </p:spTree>
    <p:extLst>
      <p:ext uri="{BB962C8B-B14F-4D97-AF65-F5344CB8AC3E}">
        <p14:creationId xmlns:p14="http://schemas.microsoft.com/office/powerpoint/2010/main" val="200463834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61737"/>
          </a:xfrm>
        </p:spPr>
        <p:txBody>
          <a:bodyPr/>
          <a:lstStyle/>
          <a:p>
            <a:r>
              <a:rPr lang="en-US" sz="1600" dirty="0"/>
              <a:t>Troubleshooting EIGRPv6 Routes</a:t>
            </a:r>
            <a:br>
              <a:rPr lang="en-US" dirty="0"/>
            </a:br>
            <a:r>
              <a:rPr lang="en-US" dirty="0"/>
              <a:t>Split Horizon</a:t>
            </a:r>
          </a:p>
        </p:txBody>
      </p:sp>
      <p:sp>
        <p:nvSpPr>
          <p:cNvPr id="2" name="Content Placeholder 1"/>
          <p:cNvSpPr>
            <a:spLocks noGrp="1"/>
          </p:cNvSpPr>
          <p:nvPr>
            <p:ph idx="1"/>
          </p:nvPr>
        </p:nvSpPr>
        <p:spPr>
          <a:xfrm>
            <a:off x="84222" y="661737"/>
            <a:ext cx="4716378" cy="4481763"/>
          </a:xfrm>
        </p:spPr>
        <p:txBody>
          <a:bodyPr/>
          <a:lstStyle/>
          <a:p>
            <a:pPr>
              <a:buFont typeface="Arial" panose="020B0604020202020204" pitchFamily="34" charset="0"/>
              <a:buChar char="•"/>
            </a:pPr>
            <a:r>
              <a:rPr lang="en-US" sz="1600" dirty="0"/>
              <a:t>Split horizon is a loop-prevention feature that prevents a router from advertising routes out the same interface on which they were learned.  </a:t>
            </a:r>
          </a:p>
          <a:p>
            <a:pPr>
              <a:buFont typeface="Arial" panose="020B0604020202020204" pitchFamily="34" charset="0"/>
              <a:buChar char="•"/>
            </a:pPr>
            <a:r>
              <a:rPr lang="en-US" sz="1600" dirty="0"/>
              <a:t>As shown in Example 5-17, you can verify whether split horizon is enabled or disabled by using the </a:t>
            </a:r>
            <a:r>
              <a:rPr lang="en-US" sz="1600" b="1" dirty="0"/>
              <a:t>show ipv6 </a:t>
            </a:r>
            <a:r>
              <a:rPr lang="en-US" sz="1600" b="1" dirty="0" err="1"/>
              <a:t>eigrp</a:t>
            </a:r>
            <a:r>
              <a:rPr lang="en-US" sz="1600" b="1" dirty="0"/>
              <a:t> interfaces detail </a:t>
            </a:r>
            <a:r>
              <a:rPr lang="en-US" sz="1600" dirty="0"/>
              <a:t>command. </a:t>
            </a:r>
          </a:p>
          <a:p>
            <a:pPr>
              <a:buFont typeface="Arial" panose="020B0604020202020204" pitchFamily="34" charset="0"/>
              <a:buChar char="•"/>
            </a:pPr>
            <a:r>
              <a:rPr lang="en-US" sz="1600" dirty="0"/>
              <a:t>Split horizon is an issue in EIGRPv6 network designs that need routes to be advertised out interfaces on which they were learned—either a </a:t>
            </a:r>
            <a:r>
              <a:rPr lang="en-US" sz="1600" dirty="0" err="1"/>
              <a:t>nonbroadcast</a:t>
            </a:r>
            <a:r>
              <a:rPr lang="en-US" sz="1600" dirty="0"/>
              <a:t> multi-access (NBMA) Frame Relay hub-and-spoke topology or a Dynamic Multipoint Virtual Private Network (DMVPN) network which both use multipoint interfaces on the hub. Split horizon needs to be disabled on the hub in these networks.</a:t>
            </a:r>
          </a:p>
        </p:txBody>
      </p:sp>
      <p:pic>
        <p:nvPicPr>
          <p:cNvPr id="6" name="Picture 5"/>
          <p:cNvPicPr>
            <a:picLocks noChangeAspect="1"/>
          </p:cNvPicPr>
          <p:nvPr/>
        </p:nvPicPr>
        <p:blipFill>
          <a:blip r:embed="rId2"/>
          <a:stretch>
            <a:fillRect/>
          </a:stretch>
        </p:blipFill>
        <p:spPr>
          <a:xfrm>
            <a:off x="4906483" y="661736"/>
            <a:ext cx="4133143" cy="2230053"/>
          </a:xfrm>
          <a:prstGeom prst="rect">
            <a:avLst/>
          </a:prstGeom>
        </p:spPr>
      </p:pic>
    </p:spTree>
    <p:extLst>
      <p:ext uri="{BB962C8B-B14F-4D97-AF65-F5344CB8AC3E}">
        <p14:creationId xmlns:p14="http://schemas.microsoft.com/office/powerpoint/2010/main" val="206411925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495967" cy="1351755"/>
          </a:xfrm>
        </p:spPr>
        <p:txBody>
          <a:bodyPr/>
          <a:lstStyle/>
          <a:p>
            <a:r>
              <a:rPr lang="en-US" sz="4400" dirty="0">
                <a:solidFill>
                  <a:schemeClr val="accent5">
                    <a:lumMod val="40000"/>
                    <a:lumOff val="60000"/>
                  </a:schemeClr>
                </a:solidFill>
              </a:rPr>
              <a:t>Troubleshooting Named EIGRP</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466975"/>
            <a:ext cx="827783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Named EIGRPv6 has some differences in the configuration, however all the issues already discussed for EIGRP for IPv4 and EIGRPv6 apply here as well.</a:t>
            </a:r>
          </a:p>
          <a:p>
            <a:pPr marL="285750" indent="-285750">
              <a:buFont typeface="Arial" panose="020B0604020202020204" pitchFamily="34" charset="0"/>
              <a:buChar char="•"/>
            </a:pPr>
            <a:r>
              <a:rPr lang="en-US" sz="1600" dirty="0">
                <a:solidFill>
                  <a:schemeClr val="accent5">
                    <a:lumMod val="40000"/>
                    <a:lumOff val="60000"/>
                  </a:schemeClr>
                </a:solidFill>
              </a:rPr>
              <a:t>This section covers the show commands that you can use to troubleshoot named EIGRP configurations.</a:t>
            </a:r>
          </a:p>
          <a:p>
            <a:pPr marL="285750" indent="-285750">
              <a:buFont typeface="Arial" panose="020B0604020202020204" pitchFamily="34" charset="0"/>
              <a:buChar char="•"/>
            </a:pPr>
            <a:endParaRPr lang="en-US" sz="1600"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8860823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5237748" cy="661737"/>
          </a:xfrm>
        </p:spPr>
        <p:txBody>
          <a:bodyPr/>
          <a:lstStyle/>
          <a:p>
            <a:r>
              <a:rPr lang="en-US" sz="1600" dirty="0"/>
              <a:t>Troubleshooting Named EIGRP</a:t>
            </a:r>
            <a:br>
              <a:rPr lang="en-US" dirty="0"/>
            </a:br>
            <a:r>
              <a:rPr lang="en-US" dirty="0"/>
              <a:t>Sample Named EIGRP Configuration</a:t>
            </a:r>
          </a:p>
        </p:txBody>
      </p:sp>
      <p:sp>
        <p:nvSpPr>
          <p:cNvPr id="2" name="Content Placeholder 1"/>
          <p:cNvSpPr>
            <a:spLocks noGrp="1"/>
          </p:cNvSpPr>
          <p:nvPr>
            <p:ph idx="1"/>
          </p:nvPr>
        </p:nvSpPr>
        <p:spPr>
          <a:xfrm>
            <a:off x="128336" y="665748"/>
            <a:ext cx="4243137" cy="3717760"/>
          </a:xfrm>
        </p:spPr>
        <p:txBody>
          <a:bodyPr/>
          <a:lstStyle/>
          <a:p>
            <a:pPr marL="0" indent="0">
              <a:buNone/>
            </a:pPr>
            <a:r>
              <a:rPr lang="en-US" dirty="0"/>
              <a:t>The purpose of EIGRP named configuration is to provide a central location on the local router to perform all EIGRP for IPv4 and IPv6 configuration.</a:t>
            </a:r>
          </a:p>
          <a:p>
            <a:pPr>
              <a:buFont typeface="Arial" panose="020B0604020202020204" pitchFamily="34" charset="0"/>
              <a:buChar char="•"/>
            </a:pPr>
            <a:r>
              <a:rPr lang="en-US" dirty="0"/>
              <a:t>Example 5-18 provides a sample named EIGRP configuration called ENARSI_EIGRP. </a:t>
            </a:r>
          </a:p>
          <a:p>
            <a:pPr>
              <a:buFont typeface="Arial" panose="020B0604020202020204" pitchFamily="34" charset="0"/>
              <a:buChar char="•"/>
            </a:pPr>
            <a:r>
              <a:rPr lang="en-US" dirty="0"/>
              <a:t>This named EIGRP configuration includes an IPv4 unicast address family and an IPv6 unicast address family. </a:t>
            </a:r>
          </a:p>
          <a:p>
            <a:pPr>
              <a:buFont typeface="Arial" panose="020B0604020202020204" pitchFamily="34" charset="0"/>
              <a:buChar char="•"/>
            </a:pPr>
            <a:r>
              <a:rPr lang="en-US" dirty="0"/>
              <a:t>They are both using autonomous system 100; however, that is not mandatory and does not cause conflict as these are separate routing processes.</a:t>
            </a:r>
            <a:endParaRPr lang="en-US" sz="1600" dirty="0"/>
          </a:p>
        </p:txBody>
      </p:sp>
      <p:pic>
        <p:nvPicPr>
          <p:cNvPr id="5" name="Picture 4"/>
          <p:cNvPicPr>
            <a:picLocks noChangeAspect="1"/>
          </p:cNvPicPr>
          <p:nvPr/>
        </p:nvPicPr>
        <p:blipFill>
          <a:blip r:embed="rId2"/>
          <a:stretch>
            <a:fillRect/>
          </a:stretch>
        </p:blipFill>
        <p:spPr>
          <a:xfrm>
            <a:off x="5398169" y="122320"/>
            <a:ext cx="3651334" cy="4640997"/>
          </a:xfrm>
          <a:prstGeom prst="rect">
            <a:avLst/>
          </a:prstGeom>
        </p:spPr>
      </p:pic>
    </p:spTree>
    <p:extLst>
      <p:ext uri="{BB962C8B-B14F-4D97-AF65-F5344CB8AC3E}">
        <p14:creationId xmlns:p14="http://schemas.microsoft.com/office/powerpoint/2010/main" val="162407005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sz="4400" dirty="0">
                <a:solidFill>
                  <a:schemeClr val="accent5">
                    <a:lumMod val="40000"/>
                    <a:lumOff val="60000"/>
                  </a:schemeClr>
                </a:solidFill>
              </a:rPr>
              <a:t>EIGRPv6 Fundamentals</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359275" y="2499059"/>
            <a:ext cx="827783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EIGRP’s functional behavior is unchanged between IPv4 and IPv6. </a:t>
            </a:r>
          </a:p>
          <a:p>
            <a:pPr marL="285750" indent="-285750">
              <a:buFont typeface="Arial" panose="020B0604020202020204" pitchFamily="34" charset="0"/>
              <a:buChar char="•"/>
            </a:pPr>
            <a:r>
              <a:rPr lang="en-US" sz="1600" dirty="0">
                <a:solidFill>
                  <a:schemeClr val="accent5">
                    <a:lumMod val="40000"/>
                    <a:lumOff val="60000"/>
                  </a:schemeClr>
                </a:solidFill>
              </a:rPr>
              <a:t>The same administrative distance, metrics, timers, and DUAL mechanisms are in place to build the routing table.</a:t>
            </a:r>
          </a:p>
          <a:p>
            <a:pPr marL="285750" indent="-285750">
              <a:buFont typeface="Arial" panose="020B0604020202020204" pitchFamily="34" charset="0"/>
              <a:buChar char="•"/>
            </a:pPr>
            <a:r>
              <a:rPr lang="en-US" sz="1600" dirty="0">
                <a:solidFill>
                  <a:schemeClr val="accent5">
                    <a:lumMod val="40000"/>
                    <a:lumOff val="60000"/>
                  </a:schemeClr>
                </a:solidFill>
              </a:rPr>
              <a:t>This section is devoted to discussing the components of the routing protocol that are unique to IPv6.</a:t>
            </a:r>
          </a:p>
        </p:txBody>
      </p:sp>
    </p:spTree>
    <p:custDataLst>
      <p:tags r:id="rId1"/>
    </p:custDataLst>
    <p:extLst>
      <p:ext uri="{BB962C8B-B14F-4D97-AF65-F5344CB8AC3E}">
        <p14:creationId xmlns:p14="http://schemas.microsoft.com/office/powerpoint/2010/main" val="34263699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4756485" cy="661737"/>
          </a:xfrm>
        </p:spPr>
        <p:txBody>
          <a:bodyPr/>
          <a:lstStyle/>
          <a:p>
            <a:r>
              <a:rPr lang="en-US" sz="1600" dirty="0"/>
              <a:t>Troubleshooting Named EIGRP</a:t>
            </a:r>
            <a:br>
              <a:rPr lang="en-US" dirty="0"/>
            </a:br>
            <a:r>
              <a:rPr lang="en-US" dirty="0"/>
              <a:t>Named EIGRP Show Commands</a:t>
            </a:r>
          </a:p>
        </p:txBody>
      </p:sp>
      <p:sp>
        <p:nvSpPr>
          <p:cNvPr id="2" name="Content Placeholder 1"/>
          <p:cNvSpPr>
            <a:spLocks noGrp="1"/>
          </p:cNvSpPr>
          <p:nvPr>
            <p:ph idx="1"/>
          </p:nvPr>
        </p:nvSpPr>
        <p:spPr>
          <a:xfrm>
            <a:off x="76199" y="665748"/>
            <a:ext cx="4604084" cy="3997742"/>
          </a:xfrm>
        </p:spPr>
        <p:txBody>
          <a:bodyPr/>
          <a:lstStyle/>
          <a:p>
            <a:pPr>
              <a:buFont typeface="Arial" panose="020B0604020202020204" pitchFamily="34" charset="0"/>
              <a:buChar char="•"/>
            </a:pPr>
            <a:r>
              <a:rPr lang="en-US" dirty="0"/>
              <a:t>With named EIGRP, you can use all the same EIGRP </a:t>
            </a:r>
            <a:r>
              <a:rPr lang="en-US" b="1" dirty="0"/>
              <a:t>show </a:t>
            </a:r>
            <a:r>
              <a:rPr lang="en-US" dirty="0"/>
              <a:t>commands. However, there is also a new set of </a:t>
            </a:r>
            <a:r>
              <a:rPr lang="en-US" b="1" dirty="0"/>
              <a:t>show </a:t>
            </a:r>
            <a:r>
              <a:rPr lang="en-US" dirty="0"/>
              <a:t>commands for named EIGRP.</a:t>
            </a:r>
          </a:p>
          <a:p>
            <a:pPr>
              <a:buFont typeface="Arial" panose="020B0604020202020204" pitchFamily="34" charset="0"/>
              <a:buChar char="•"/>
            </a:pPr>
            <a:r>
              <a:rPr lang="en-US" dirty="0"/>
              <a:t>The command </a:t>
            </a:r>
            <a:r>
              <a:rPr lang="en-US" b="1" dirty="0"/>
              <a:t>show </a:t>
            </a:r>
            <a:r>
              <a:rPr lang="en-US" b="1" dirty="0" err="1"/>
              <a:t>eigrp</a:t>
            </a:r>
            <a:r>
              <a:rPr lang="en-US" b="1" dirty="0"/>
              <a:t> protocols </a:t>
            </a:r>
            <a:r>
              <a:rPr lang="en-US" dirty="0"/>
              <a:t>(see Example 5-19) shows both the EIGRP for IPv4 address family and the EIGRPv6 address family, along with: </a:t>
            </a:r>
          </a:p>
          <a:p>
            <a:pPr lvl="1">
              <a:buFont typeface="Arial" panose="020B0604020202020204" pitchFamily="34" charset="0"/>
              <a:buChar char="•"/>
            </a:pPr>
            <a:r>
              <a:rPr lang="en-US" sz="1500" dirty="0"/>
              <a:t>autonomous system number </a:t>
            </a:r>
          </a:p>
          <a:p>
            <a:pPr lvl="1">
              <a:buFont typeface="Arial" panose="020B0604020202020204" pitchFamily="34" charset="0"/>
              <a:buChar char="•"/>
            </a:pPr>
            <a:r>
              <a:rPr lang="en-US" sz="1500" dirty="0"/>
              <a:t>K values </a:t>
            </a:r>
          </a:p>
          <a:p>
            <a:pPr lvl="1">
              <a:buFont typeface="Arial" panose="020B0604020202020204" pitchFamily="34" charset="0"/>
              <a:buChar char="•"/>
            </a:pPr>
            <a:r>
              <a:rPr lang="en-US" sz="1500" dirty="0"/>
              <a:t>router ID </a:t>
            </a:r>
          </a:p>
          <a:p>
            <a:pPr lvl="1">
              <a:buFont typeface="Arial" panose="020B0604020202020204" pitchFamily="34" charset="0"/>
              <a:buChar char="•"/>
            </a:pPr>
            <a:r>
              <a:rPr lang="en-US" sz="1500" dirty="0"/>
              <a:t>whether the router is a stub router</a:t>
            </a:r>
          </a:p>
          <a:p>
            <a:pPr lvl="1">
              <a:buFont typeface="Arial" panose="020B0604020202020204" pitchFamily="34" charset="0"/>
              <a:buChar char="•"/>
            </a:pPr>
            <a:r>
              <a:rPr lang="en-US" sz="1500" dirty="0"/>
              <a:t>the AD</a:t>
            </a:r>
          </a:p>
          <a:p>
            <a:pPr lvl="1">
              <a:buFont typeface="Arial" panose="020B0604020202020204" pitchFamily="34" charset="0"/>
              <a:buChar char="•"/>
            </a:pPr>
            <a:r>
              <a:rPr lang="en-US" sz="1500" dirty="0"/>
              <a:t>the maximum paths </a:t>
            </a:r>
          </a:p>
          <a:p>
            <a:pPr lvl="1">
              <a:buFont typeface="Arial" panose="020B0604020202020204" pitchFamily="34" charset="0"/>
              <a:buChar char="•"/>
            </a:pPr>
            <a:r>
              <a:rPr lang="en-US" sz="1500" dirty="0"/>
              <a:t>the variance</a:t>
            </a:r>
          </a:p>
        </p:txBody>
      </p:sp>
      <p:pic>
        <p:nvPicPr>
          <p:cNvPr id="6" name="Picture 5"/>
          <p:cNvPicPr>
            <a:picLocks noChangeAspect="1"/>
          </p:cNvPicPr>
          <p:nvPr/>
        </p:nvPicPr>
        <p:blipFill>
          <a:blip r:embed="rId2"/>
          <a:stretch>
            <a:fillRect/>
          </a:stretch>
        </p:blipFill>
        <p:spPr>
          <a:xfrm>
            <a:off x="4812632" y="212557"/>
            <a:ext cx="4172701" cy="4517945"/>
          </a:xfrm>
          <a:prstGeom prst="rect">
            <a:avLst/>
          </a:prstGeom>
        </p:spPr>
      </p:pic>
    </p:spTree>
    <p:extLst>
      <p:ext uri="{BB962C8B-B14F-4D97-AF65-F5344CB8AC3E}">
        <p14:creationId xmlns:p14="http://schemas.microsoft.com/office/powerpoint/2010/main" val="67532943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15138" cy="661737"/>
          </a:xfrm>
        </p:spPr>
        <p:txBody>
          <a:bodyPr/>
          <a:lstStyle/>
          <a:p>
            <a:r>
              <a:rPr lang="en-US" sz="1600" dirty="0"/>
              <a:t>Troubleshooting Named EIGRP</a:t>
            </a:r>
            <a:br>
              <a:rPr lang="en-US" dirty="0"/>
            </a:br>
            <a:r>
              <a:rPr lang="en-US" dirty="0"/>
              <a:t>Named EIGRP: Verify Interfaces</a:t>
            </a:r>
          </a:p>
        </p:txBody>
      </p:sp>
      <p:sp>
        <p:nvSpPr>
          <p:cNvPr id="2" name="Content Placeholder 1"/>
          <p:cNvSpPr>
            <a:spLocks noGrp="1"/>
          </p:cNvSpPr>
          <p:nvPr>
            <p:ph idx="1"/>
          </p:nvPr>
        </p:nvSpPr>
        <p:spPr>
          <a:xfrm>
            <a:off x="144378" y="661736"/>
            <a:ext cx="8542421" cy="1640306"/>
          </a:xfrm>
        </p:spPr>
        <p:txBody>
          <a:bodyPr/>
          <a:lstStyle/>
          <a:p>
            <a:pPr>
              <a:buFont typeface="Arial" panose="020B0604020202020204" pitchFamily="34" charset="0"/>
              <a:buChar char="•"/>
            </a:pPr>
            <a:r>
              <a:rPr lang="en-US" sz="1600" dirty="0"/>
              <a:t>To verify the interfaces that are participating in the routing process for each address family, you can issue the </a:t>
            </a:r>
            <a:r>
              <a:rPr lang="en-US" sz="1600" b="1" dirty="0"/>
              <a:t>show </a:t>
            </a:r>
            <a:r>
              <a:rPr lang="en-US" sz="1600" b="1" dirty="0" err="1"/>
              <a:t>eigrp</a:t>
            </a:r>
            <a:r>
              <a:rPr lang="en-US" sz="1600" b="1" dirty="0"/>
              <a:t> address-family ipv4 interfaces </a:t>
            </a:r>
            <a:r>
              <a:rPr lang="en-US" sz="1600" dirty="0"/>
              <a:t>command and the </a:t>
            </a:r>
            <a:r>
              <a:rPr lang="en-US" sz="1600" b="1" dirty="0"/>
              <a:t>show </a:t>
            </a:r>
            <a:r>
              <a:rPr lang="en-US" sz="1600" b="1" dirty="0" err="1"/>
              <a:t>eigrp</a:t>
            </a:r>
            <a:r>
              <a:rPr lang="en-US" sz="1600" b="1" dirty="0"/>
              <a:t> address-family ipv6 interfaces </a:t>
            </a:r>
            <a:r>
              <a:rPr lang="en-US" sz="1600" dirty="0"/>
              <a:t>command, as shown in Example 5-20.</a:t>
            </a:r>
          </a:p>
          <a:p>
            <a:pPr>
              <a:buFont typeface="Arial" panose="020B0604020202020204" pitchFamily="34" charset="0"/>
              <a:buChar char="•"/>
            </a:pPr>
            <a:r>
              <a:rPr lang="en-US" sz="1600" dirty="0"/>
              <a:t>Note that passive interfaces do not show up in this output. Use the classis </a:t>
            </a:r>
            <a:r>
              <a:rPr lang="en-US" sz="1600" b="1" dirty="0"/>
              <a:t>show </a:t>
            </a:r>
            <a:r>
              <a:rPr lang="en-US" sz="1600" b="1" dirty="0" err="1"/>
              <a:t>ip</a:t>
            </a:r>
            <a:r>
              <a:rPr lang="en-US" sz="1600" b="1" dirty="0"/>
              <a:t> protocols</a:t>
            </a:r>
            <a:r>
              <a:rPr lang="en-US" sz="1600" dirty="0"/>
              <a:t> and </a:t>
            </a:r>
            <a:r>
              <a:rPr lang="en-US" sz="1600" b="1" dirty="0"/>
              <a:t>show ipv6 protocols</a:t>
            </a:r>
            <a:r>
              <a:rPr lang="en-US" sz="1600" dirty="0"/>
              <a:t> commands to verify passive interfaces</a:t>
            </a:r>
          </a:p>
        </p:txBody>
      </p:sp>
      <p:pic>
        <p:nvPicPr>
          <p:cNvPr id="5" name="Picture 4"/>
          <p:cNvPicPr>
            <a:picLocks noChangeAspect="1"/>
          </p:cNvPicPr>
          <p:nvPr/>
        </p:nvPicPr>
        <p:blipFill>
          <a:blip r:embed="rId2"/>
          <a:stretch>
            <a:fillRect/>
          </a:stretch>
        </p:blipFill>
        <p:spPr>
          <a:xfrm>
            <a:off x="1849114" y="2510384"/>
            <a:ext cx="4988572" cy="1925788"/>
          </a:xfrm>
          <a:prstGeom prst="rect">
            <a:avLst/>
          </a:prstGeom>
        </p:spPr>
      </p:pic>
    </p:spTree>
    <p:extLst>
      <p:ext uri="{BB962C8B-B14F-4D97-AF65-F5344CB8AC3E}">
        <p14:creationId xmlns:p14="http://schemas.microsoft.com/office/powerpoint/2010/main" val="1277204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4347412" cy="661737"/>
          </a:xfrm>
        </p:spPr>
        <p:txBody>
          <a:bodyPr/>
          <a:lstStyle/>
          <a:p>
            <a:r>
              <a:rPr lang="en-US" sz="1600" dirty="0"/>
              <a:t>Troubleshooting Named EIGRP</a:t>
            </a:r>
            <a:br>
              <a:rPr lang="en-US" dirty="0"/>
            </a:br>
            <a:r>
              <a:rPr lang="en-US" dirty="0"/>
              <a:t>Named Interface Verify Details</a:t>
            </a:r>
          </a:p>
        </p:txBody>
      </p:sp>
      <p:sp>
        <p:nvSpPr>
          <p:cNvPr id="2" name="Content Placeholder 1"/>
          <p:cNvSpPr>
            <a:spLocks noGrp="1"/>
          </p:cNvSpPr>
          <p:nvPr>
            <p:ph idx="1"/>
          </p:nvPr>
        </p:nvSpPr>
        <p:spPr>
          <a:xfrm>
            <a:off x="0" y="661735"/>
            <a:ext cx="4347411" cy="2907633"/>
          </a:xfrm>
        </p:spPr>
        <p:txBody>
          <a:bodyPr/>
          <a:lstStyle/>
          <a:p>
            <a:pPr>
              <a:buFont typeface="Arial" panose="020B0604020202020204" pitchFamily="34" charset="0"/>
              <a:buChar char="•"/>
            </a:pPr>
            <a:r>
              <a:rPr lang="en-US" sz="1600" dirty="0"/>
              <a:t>As shown in Example 5-21, when you add the </a:t>
            </a:r>
            <a:r>
              <a:rPr lang="en-US" sz="1600" b="1" dirty="0"/>
              <a:t>detail </a:t>
            </a:r>
            <a:r>
              <a:rPr lang="en-US" sz="1600" dirty="0"/>
              <a:t>keyword to the </a:t>
            </a:r>
            <a:r>
              <a:rPr lang="en-US" sz="1600" b="1" dirty="0"/>
              <a:t>show </a:t>
            </a:r>
            <a:r>
              <a:rPr lang="en-US" sz="1600" b="1" dirty="0" err="1"/>
              <a:t>eigrp</a:t>
            </a:r>
            <a:r>
              <a:rPr lang="en-US" sz="1600" b="1" dirty="0"/>
              <a:t> address-family ipv4 interfaces </a:t>
            </a:r>
            <a:r>
              <a:rPr lang="en-US" sz="1600" dirty="0"/>
              <a:t>command and the </a:t>
            </a:r>
            <a:r>
              <a:rPr lang="en-US" sz="1600" b="1" dirty="0"/>
              <a:t>show </a:t>
            </a:r>
            <a:r>
              <a:rPr lang="en-US" sz="1600" b="1" dirty="0" err="1"/>
              <a:t>eigrp</a:t>
            </a:r>
            <a:r>
              <a:rPr lang="en-US" sz="1600" b="1" dirty="0"/>
              <a:t> address-family ipv6 interfaces </a:t>
            </a:r>
            <a:r>
              <a:rPr lang="en-US" sz="1600" dirty="0"/>
              <a:t>command. </a:t>
            </a:r>
          </a:p>
          <a:p>
            <a:pPr>
              <a:buFont typeface="Arial" panose="020B0604020202020204" pitchFamily="34" charset="0"/>
              <a:buChar char="•"/>
            </a:pPr>
            <a:r>
              <a:rPr lang="en-US" sz="1600" dirty="0"/>
              <a:t>You can verify additional interface parameters (for example, hello interval and hold time, whether split horizon is enabled, whether authentication is set, and statistics about hellos and packets).</a:t>
            </a:r>
          </a:p>
        </p:txBody>
      </p:sp>
      <p:pic>
        <p:nvPicPr>
          <p:cNvPr id="6" name="Picture 5"/>
          <p:cNvPicPr>
            <a:picLocks noChangeAspect="1"/>
          </p:cNvPicPr>
          <p:nvPr/>
        </p:nvPicPr>
        <p:blipFill>
          <a:blip r:embed="rId2"/>
          <a:stretch>
            <a:fillRect/>
          </a:stretch>
        </p:blipFill>
        <p:spPr>
          <a:xfrm>
            <a:off x="4491789" y="147038"/>
            <a:ext cx="4453044" cy="1968513"/>
          </a:xfrm>
          <a:prstGeom prst="rect">
            <a:avLst/>
          </a:prstGeom>
        </p:spPr>
      </p:pic>
      <p:pic>
        <p:nvPicPr>
          <p:cNvPr id="7" name="Picture 6"/>
          <p:cNvPicPr>
            <a:picLocks noChangeAspect="1"/>
          </p:cNvPicPr>
          <p:nvPr/>
        </p:nvPicPr>
        <p:blipFill>
          <a:blip r:embed="rId3"/>
          <a:stretch>
            <a:fillRect/>
          </a:stretch>
        </p:blipFill>
        <p:spPr>
          <a:xfrm>
            <a:off x="4491789" y="2115551"/>
            <a:ext cx="4453044" cy="2625827"/>
          </a:xfrm>
          <a:prstGeom prst="rect">
            <a:avLst/>
          </a:prstGeom>
        </p:spPr>
      </p:pic>
    </p:spTree>
    <p:extLst>
      <p:ext uri="{BB962C8B-B14F-4D97-AF65-F5344CB8AC3E}">
        <p14:creationId xmlns:p14="http://schemas.microsoft.com/office/powerpoint/2010/main" val="96200717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 y="0"/>
            <a:ext cx="4644191" cy="661737"/>
          </a:xfrm>
        </p:spPr>
        <p:txBody>
          <a:bodyPr/>
          <a:lstStyle/>
          <a:p>
            <a:r>
              <a:rPr lang="en-US" sz="1600" dirty="0"/>
              <a:t>Troubleshooting Named EIGRP</a:t>
            </a:r>
            <a:br>
              <a:rPr lang="en-US" dirty="0"/>
            </a:br>
            <a:r>
              <a:rPr lang="en-US" dirty="0"/>
              <a:t>Verify Named EIGRP Neighbors</a:t>
            </a:r>
          </a:p>
        </p:txBody>
      </p:sp>
      <p:sp>
        <p:nvSpPr>
          <p:cNvPr id="2" name="Content Placeholder 1"/>
          <p:cNvSpPr>
            <a:spLocks noGrp="1"/>
          </p:cNvSpPr>
          <p:nvPr>
            <p:ph idx="1"/>
          </p:nvPr>
        </p:nvSpPr>
        <p:spPr>
          <a:xfrm>
            <a:off x="0" y="661735"/>
            <a:ext cx="4644189" cy="2145633"/>
          </a:xfrm>
        </p:spPr>
        <p:txBody>
          <a:bodyPr/>
          <a:lstStyle/>
          <a:p>
            <a:pPr>
              <a:buFont typeface="Arial" panose="020B0604020202020204" pitchFamily="34" charset="0"/>
              <a:buChar char="•"/>
            </a:pPr>
            <a:r>
              <a:rPr lang="en-US" dirty="0"/>
              <a:t>You can verify neighbors with the </a:t>
            </a:r>
            <a:r>
              <a:rPr lang="en-US" b="1" dirty="0"/>
              <a:t>show </a:t>
            </a:r>
            <a:r>
              <a:rPr lang="en-US" b="1" dirty="0" err="1"/>
              <a:t>eigrp</a:t>
            </a:r>
            <a:r>
              <a:rPr lang="en-US" b="1" dirty="0"/>
              <a:t> address-family ipv4 neighbors </a:t>
            </a:r>
            <a:r>
              <a:rPr lang="en-US" dirty="0"/>
              <a:t>and </a:t>
            </a:r>
            <a:r>
              <a:rPr lang="en-US" b="1" dirty="0"/>
              <a:t>show </a:t>
            </a:r>
            <a:r>
              <a:rPr lang="en-US" b="1" dirty="0" err="1"/>
              <a:t>eigrp</a:t>
            </a:r>
            <a:r>
              <a:rPr lang="en-US" b="1" dirty="0"/>
              <a:t> address-family ipv6 neighbors </a:t>
            </a:r>
            <a:r>
              <a:rPr lang="en-US" dirty="0"/>
              <a:t>commands, as shown in Example 5-22. </a:t>
            </a:r>
          </a:p>
          <a:p>
            <a:pPr>
              <a:buFont typeface="Arial" panose="020B0604020202020204" pitchFamily="34" charset="0"/>
              <a:buChar char="•"/>
            </a:pPr>
            <a:r>
              <a:rPr lang="en-US" dirty="0"/>
              <a:t>To display the topology table, you can use the commands </a:t>
            </a:r>
            <a:r>
              <a:rPr lang="en-US" b="1" dirty="0"/>
              <a:t>show </a:t>
            </a:r>
            <a:r>
              <a:rPr lang="en-US" b="1" dirty="0" err="1"/>
              <a:t>eigrp</a:t>
            </a:r>
            <a:r>
              <a:rPr lang="en-US" b="1" dirty="0"/>
              <a:t> address-family ipv4 topology </a:t>
            </a:r>
            <a:r>
              <a:rPr lang="en-US" dirty="0"/>
              <a:t>and </a:t>
            </a:r>
            <a:r>
              <a:rPr lang="en-US" b="1" dirty="0"/>
              <a:t>show </a:t>
            </a:r>
            <a:r>
              <a:rPr lang="en-US" b="1" dirty="0" err="1"/>
              <a:t>eigrp</a:t>
            </a:r>
            <a:r>
              <a:rPr lang="en-US" b="1" dirty="0"/>
              <a:t> address-family ipv6 topology</a:t>
            </a:r>
            <a:r>
              <a:rPr lang="en-US" dirty="0"/>
              <a:t>, as shown in Example 5-23.</a:t>
            </a:r>
            <a:endParaRPr lang="en-US" sz="1600" dirty="0"/>
          </a:p>
        </p:txBody>
      </p:sp>
      <p:pic>
        <p:nvPicPr>
          <p:cNvPr id="8" name="Picture 7"/>
          <p:cNvPicPr>
            <a:picLocks noChangeAspect="1"/>
          </p:cNvPicPr>
          <p:nvPr/>
        </p:nvPicPr>
        <p:blipFill>
          <a:blip r:embed="rId2"/>
          <a:stretch>
            <a:fillRect/>
          </a:stretch>
        </p:blipFill>
        <p:spPr>
          <a:xfrm>
            <a:off x="275490" y="2807368"/>
            <a:ext cx="4087253" cy="1714767"/>
          </a:xfrm>
          <a:prstGeom prst="rect">
            <a:avLst/>
          </a:prstGeom>
        </p:spPr>
      </p:pic>
      <p:pic>
        <p:nvPicPr>
          <p:cNvPr id="9" name="Picture 8"/>
          <p:cNvPicPr>
            <a:picLocks noChangeAspect="1"/>
          </p:cNvPicPr>
          <p:nvPr/>
        </p:nvPicPr>
        <p:blipFill>
          <a:blip r:embed="rId3"/>
          <a:stretch>
            <a:fillRect/>
          </a:stretch>
        </p:blipFill>
        <p:spPr>
          <a:xfrm>
            <a:off x="5184907" y="160420"/>
            <a:ext cx="3694399" cy="4563980"/>
          </a:xfrm>
          <a:prstGeom prst="rect">
            <a:avLst/>
          </a:prstGeom>
        </p:spPr>
      </p:pic>
    </p:spTree>
    <p:extLst>
      <p:ext uri="{BB962C8B-B14F-4D97-AF65-F5344CB8AC3E}">
        <p14:creationId xmlns:p14="http://schemas.microsoft.com/office/powerpoint/2010/main" val="3436767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495967" cy="1351755"/>
          </a:xfrm>
        </p:spPr>
        <p:txBody>
          <a:bodyPr/>
          <a:lstStyle/>
          <a:p>
            <a:r>
              <a:rPr lang="en-US" sz="4400" dirty="0">
                <a:solidFill>
                  <a:schemeClr val="accent5">
                    <a:lumMod val="40000"/>
                    <a:lumOff val="60000"/>
                  </a:schemeClr>
                </a:solidFill>
              </a:rPr>
              <a:t>EIGRPv6 and Named EIGRP Trouble Tickets</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466975"/>
            <a:ext cx="827783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This section presents various trouble tickets related to the topics discussed earlier in this chapter. </a:t>
            </a:r>
          </a:p>
          <a:p>
            <a:pPr marL="285750" indent="-285750">
              <a:buFont typeface="Arial" panose="020B0604020202020204" pitchFamily="34" charset="0"/>
              <a:buChar char="•"/>
            </a:pPr>
            <a:r>
              <a:rPr lang="en-US" sz="1600" dirty="0">
                <a:solidFill>
                  <a:schemeClr val="accent5">
                    <a:lumMod val="40000"/>
                    <a:lumOff val="60000"/>
                  </a:schemeClr>
                </a:solidFill>
              </a:rPr>
              <a:t>These trouble tickets show a process that you can follow when troubleshooting in the real world or in an exam environment.</a:t>
            </a:r>
          </a:p>
        </p:txBody>
      </p:sp>
    </p:spTree>
    <p:custDataLst>
      <p:tags r:id="rId1"/>
    </p:custDataLst>
    <p:extLst>
      <p:ext uri="{BB962C8B-B14F-4D97-AF65-F5344CB8AC3E}">
        <p14:creationId xmlns:p14="http://schemas.microsoft.com/office/powerpoint/2010/main" val="107677854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4553189" cy="661737"/>
          </a:xfrm>
        </p:spPr>
        <p:txBody>
          <a:bodyPr/>
          <a:lstStyle/>
          <a:p>
            <a:r>
              <a:rPr lang="en-US" sz="1600" dirty="0"/>
              <a:t>EIGRPv6 and Named EIGRP Trouble Tickets </a:t>
            </a:r>
            <a:br>
              <a:rPr lang="en-US" dirty="0"/>
            </a:br>
            <a:r>
              <a:rPr lang="en-US" dirty="0"/>
              <a:t>Trouble Ticket 5-1</a:t>
            </a:r>
          </a:p>
        </p:txBody>
      </p:sp>
      <p:sp>
        <p:nvSpPr>
          <p:cNvPr id="2" name="Content Placeholder 1"/>
          <p:cNvSpPr>
            <a:spLocks noGrp="1"/>
          </p:cNvSpPr>
          <p:nvPr>
            <p:ph idx="1"/>
          </p:nvPr>
        </p:nvSpPr>
        <p:spPr>
          <a:xfrm>
            <a:off x="0" y="661736"/>
            <a:ext cx="4178968" cy="2675022"/>
          </a:xfrm>
        </p:spPr>
        <p:txBody>
          <a:bodyPr/>
          <a:lstStyle/>
          <a:p>
            <a:pPr marL="0" indent="0">
              <a:buNone/>
            </a:pPr>
            <a:r>
              <a:rPr lang="en-US" sz="1600" dirty="0"/>
              <a:t>Trouble Ticket 5-1 is based on the topology shown in Figure 5-2.</a:t>
            </a:r>
          </a:p>
          <a:p>
            <a:pPr>
              <a:buFont typeface="Arial" panose="020B0604020202020204" pitchFamily="34" charset="0"/>
              <a:buChar char="•"/>
            </a:pPr>
            <a:r>
              <a:rPr lang="en-US" sz="1600" dirty="0"/>
              <a:t>Problem: Users in the Branch network 2001:db8:0:4::/64 have indicated that they are not able to access the Internet.</a:t>
            </a:r>
          </a:p>
          <a:p>
            <a:pPr>
              <a:buFont typeface="Arial" panose="020B0604020202020204" pitchFamily="34" charset="0"/>
              <a:buChar char="•"/>
            </a:pPr>
            <a:r>
              <a:rPr lang="en-US" sz="1600" dirty="0"/>
              <a:t>To verify the problem, you ping 2001:db8:f::f with the source address 2001:db8:0:4::4, as shown in Example 5-24. The ping fails.</a:t>
            </a:r>
          </a:p>
          <a:p>
            <a:pPr>
              <a:buFont typeface="Arial" panose="020B0604020202020204" pitchFamily="34" charset="0"/>
              <a:buChar char="•"/>
            </a:pPr>
            <a:r>
              <a:rPr lang="en-US" sz="1600" dirty="0"/>
              <a:t>Refer to your text for next steps and examples to troubleshoot and resolve this trouble ticket.</a:t>
            </a:r>
          </a:p>
          <a:p>
            <a:pPr marL="0" indent="0">
              <a:buNone/>
            </a:pPr>
            <a:endParaRPr lang="en-US" sz="1600" dirty="0"/>
          </a:p>
        </p:txBody>
      </p:sp>
      <p:pic>
        <p:nvPicPr>
          <p:cNvPr id="4" name="Picture 3"/>
          <p:cNvPicPr>
            <a:picLocks noChangeAspect="1"/>
          </p:cNvPicPr>
          <p:nvPr/>
        </p:nvPicPr>
        <p:blipFill>
          <a:blip r:embed="rId2"/>
          <a:stretch>
            <a:fillRect/>
          </a:stretch>
        </p:blipFill>
        <p:spPr>
          <a:xfrm>
            <a:off x="4553188" y="128334"/>
            <a:ext cx="4027002" cy="1916029"/>
          </a:xfrm>
          <a:prstGeom prst="rect">
            <a:avLst/>
          </a:prstGeom>
        </p:spPr>
      </p:pic>
      <p:pic>
        <p:nvPicPr>
          <p:cNvPr id="5" name="Picture 4"/>
          <p:cNvPicPr>
            <a:picLocks noChangeAspect="1"/>
          </p:cNvPicPr>
          <p:nvPr/>
        </p:nvPicPr>
        <p:blipFill>
          <a:blip r:embed="rId3"/>
          <a:stretch>
            <a:fillRect/>
          </a:stretch>
        </p:blipFill>
        <p:spPr>
          <a:xfrm>
            <a:off x="4553188" y="2171688"/>
            <a:ext cx="3855131" cy="2704099"/>
          </a:xfrm>
          <a:prstGeom prst="rect">
            <a:avLst/>
          </a:prstGeom>
        </p:spPr>
      </p:pic>
    </p:spTree>
    <p:extLst>
      <p:ext uri="{BB962C8B-B14F-4D97-AF65-F5344CB8AC3E}">
        <p14:creationId xmlns:p14="http://schemas.microsoft.com/office/powerpoint/2010/main" val="26906474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4553189" cy="661737"/>
          </a:xfrm>
        </p:spPr>
        <p:txBody>
          <a:bodyPr/>
          <a:lstStyle/>
          <a:p>
            <a:r>
              <a:rPr lang="en-US" sz="1600" dirty="0"/>
              <a:t>EIGRPv6 and Named EIGRP Trouble Tickets </a:t>
            </a:r>
            <a:br>
              <a:rPr lang="en-US" dirty="0"/>
            </a:br>
            <a:r>
              <a:rPr lang="en-US" dirty="0"/>
              <a:t>Trouble Ticket 5-2</a:t>
            </a:r>
          </a:p>
        </p:txBody>
      </p:sp>
      <p:sp>
        <p:nvSpPr>
          <p:cNvPr id="2" name="Content Placeholder 1"/>
          <p:cNvSpPr>
            <a:spLocks noGrp="1"/>
          </p:cNvSpPr>
          <p:nvPr>
            <p:ph idx="1"/>
          </p:nvPr>
        </p:nvSpPr>
        <p:spPr>
          <a:xfrm>
            <a:off x="96252" y="661736"/>
            <a:ext cx="4082715" cy="2715127"/>
          </a:xfrm>
        </p:spPr>
        <p:txBody>
          <a:bodyPr/>
          <a:lstStyle/>
          <a:p>
            <a:pPr marL="0" indent="0">
              <a:buNone/>
            </a:pPr>
            <a:r>
              <a:rPr lang="en-US" sz="1600" dirty="0"/>
              <a:t>Trouble Ticket 5-2 is based on the topology shown in Figure 5-3.</a:t>
            </a:r>
          </a:p>
          <a:p>
            <a:pPr>
              <a:buFont typeface="Arial" panose="020B0604020202020204" pitchFamily="34" charset="0"/>
              <a:buChar char="•"/>
            </a:pPr>
            <a:r>
              <a:rPr lang="en-US" sz="1600" dirty="0"/>
              <a:t>Problem: Users in the 10.1.4.0/24 network indicate that they are not able to access resources outside their LAN.</a:t>
            </a:r>
          </a:p>
          <a:p>
            <a:pPr>
              <a:buFont typeface="Arial" panose="020B0604020202020204" pitchFamily="34" charset="0"/>
              <a:buChar char="•"/>
            </a:pPr>
            <a:r>
              <a:rPr lang="en-US" sz="1600" dirty="0"/>
              <a:t>On Branch, you verify the problem by pinging a few different IP addresses and source the packets from 10.1.4.4. As shown in Example 5-33, they all fail.</a:t>
            </a:r>
          </a:p>
          <a:p>
            <a:pPr>
              <a:buFont typeface="Arial" panose="020B0604020202020204" pitchFamily="34" charset="0"/>
              <a:buChar char="•"/>
            </a:pPr>
            <a:r>
              <a:rPr lang="en-US" sz="1600" dirty="0"/>
              <a:t>Refer to your text for next steps and examples to troubleshoot and resolve this trouble ticket.</a:t>
            </a:r>
          </a:p>
          <a:p>
            <a:pPr marL="0" indent="0">
              <a:buNone/>
            </a:pPr>
            <a:endParaRPr lang="en-US" sz="1600" dirty="0"/>
          </a:p>
        </p:txBody>
      </p:sp>
      <p:pic>
        <p:nvPicPr>
          <p:cNvPr id="6" name="Picture 5"/>
          <p:cNvPicPr>
            <a:picLocks noChangeAspect="1"/>
          </p:cNvPicPr>
          <p:nvPr/>
        </p:nvPicPr>
        <p:blipFill>
          <a:blip r:embed="rId2"/>
          <a:stretch>
            <a:fillRect/>
          </a:stretch>
        </p:blipFill>
        <p:spPr>
          <a:xfrm>
            <a:off x="4649441" y="133779"/>
            <a:ext cx="3529739" cy="1885520"/>
          </a:xfrm>
          <a:prstGeom prst="rect">
            <a:avLst/>
          </a:prstGeom>
        </p:spPr>
      </p:pic>
      <p:pic>
        <p:nvPicPr>
          <p:cNvPr id="7" name="Picture 6"/>
          <p:cNvPicPr>
            <a:picLocks noChangeAspect="1"/>
          </p:cNvPicPr>
          <p:nvPr/>
        </p:nvPicPr>
        <p:blipFill>
          <a:blip r:embed="rId3"/>
          <a:stretch>
            <a:fillRect/>
          </a:stretch>
        </p:blipFill>
        <p:spPr>
          <a:xfrm>
            <a:off x="4649441" y="2067285"/>
            <a:ext cx="4092431" cy="2619156"/>
          </a:xfrm>
          <a:prstGeom prst="rect">
            <a:avLst/>
          </a:prstGeom>
        </p:spPr>
      </p:pic>
    </p:spTree>
    <p:extLst>
      <p:ext uri="{BB962C8B-B14F-4D97-AF65-F5344CB8AC3E}">
        <p14:creationId xmlns:p14="http://schemas.microsoft.com/office/powerpoint/2010/main" val="415483237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495967" cy="1351755"/>
          </a:xfrm>
        </p:spPr>
        <p:txBody>
          <a:bodyPr/>
          <a:lstStyle/>
          <a:p>
            <a:r>
              <a:rPr lang="en-US" sz="4800" dirty="0">
                <a:solidFill>
                  <a:schemeClr val="accent5">
                    <a:lumMod val="40000"/>
                    <a:lumOff val="60000"/>
                  </a:schemeClr>
                </a:solidFill>
              </a:rPr>
              <a:t>Prepare for the Exam</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85937489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3081" y="0"/>
            <a:ext cx="4487571" cy="731837"/>
          </a:xfrm>
        </p:spPr>
        <p:txBody>
          <a:bodyPr/>
          <a:lstStyle/>
          <a:p>
            <a:r>
              <a:rPr lang="en-US" sz="1600" dirty="0"/>
              <a:t>Prepare for the Exam</a:t>
            </a:r>
            <a:br>
              <a:rPr lang="en-US" sz="2400" dirty="0"/>
            </a:br>
            <a:r>
              <a:rPr lang="en-US" sz="2400" dirty="0"/>
              <a:t>Key Topics for Chapter 5</a:t>
            </a:r>
          </a:p>
        </p:txBody>
      </p:sp>
      <p:graphicFrame>
        <p:nvGraphicFramePr>
          <p:cNvPr id="6" name="Table 5"/>
          <p:cNvGraphicFramePr>
            <a:graphicFrameLocks noGrp="1"/>
          </p:cNvGraphicFramePr>
          <p:nvPr>
            <p:extLst>
              <p:ext uri="{D42A27DB-BD31-4B8C-83A1-F6EECF244321}">
                <p14:modId xmlns:p14="http://schemas.microsoft.com/office/powerpoint/2010/main" val="439829860"/>
              </p:ext>
            </p:extLst>
          </p:nvPr>
        </p:nvGraphicFramePr>
        <p:xfrm>
          <a:off x="304800" y="731837"/>
          <a:ext cx="8691154" cy="4192038"/>
        </p:xfrm>
        <a:graphic>
          <a:graphicData uri="http://schemas.openxmlformats.org/drawingml/2006/table">
            <a:tbl>
              <a:tblPr firstRow="1" bandRow="1">
                <a:tableStyleId>{5C22544A-7EE6-4342-B048-85BDC9FD1C3A}</a:tableStyleId>
              </a:tblPr>
              <a:tblGrid>
                <a:gridCol w="4345577">
                  <a:extLst>
                    <a:ext uri="{9D8B030D-6E8A-4147-A177-3AD203B41FA5}">
                      <a16:colId xmlns:a16="http://schemas.microsoft.com/office/drawing/2014/main" val="20000"/>
                    </a:ext>
                  </a:extLst>
                </a:gridCol>
                <a:gridCol w="4345577">
                  <a:extLst>
                    <a:ext uri="{9D8B030D-6E8A-4147-A177-3AD203B41FA5}">
                      <a16:colId xmlns:a16="http://schemas.microsoft.com/office/drawing/2014/main" val="2159221701"/>
                    </a:ext>
                  </a:extLst>
                </a:gridCol>
              </a:tblGrid>
              <a:tr h="434859">
                <a:tc>
                  <a:txBody>
                    <a:bodyPr/>
                    <a:lstStyle/>
                    <a:p>
                      <a:r>
                        <a:rPr lang="en-US" sz="1400" b="1" i="0" u="none" strike="noStrike" kern="1200" baseline="0" dirty="0">
                          <a:solidFill>
                            <a:schemeClr val="lt1"/>
                          </a:solidFill>
                          <a:latin typeface="+mn-lt"/>
                          <a:ea typeface="+mn-ea"/>
                          <a:cs typeface="+mn-cs"/>
                        </a:rPr>
                        <a:t>Description</a:t>
                      </a:r>
                      <a:endParaRPr lang="en-US" sz="1400" dirty="0"/>
                    </a:p>
                  </a:txBody>
                  <a:tcPr/>
                </a:tc>
                <a:tc>
                  <a:txBody>
                    <a:bodyPr/>
                    <a:lstStyle/>
                    <a:p>
                      <a:endParaRPr lang="en-US" sz="1400" dirty="0"/>
                    </a:p>
                  </a:txBody>
                  <a:tcPr/>
                </a:tc>
                <a:extLst>
                  <a:ext uri="{0D108BD9-81ED-4DB2-BD59-A6C34878D82A}">
                    <a16:rowId xmlns:a16="http://schemas.microsoft.com/office/drawing/2014/main" val="10000"/>
                  </a:ext>
                </a:extLst>
              </a:tr>
              <a:tr h="434859">
                <a:tc>
                  <a:txBody>
                    <a:bodyPr/>
                    <a:lstStyle/>
                    <a:p>
                      <a:r>
                        <a:rPr lang="en-US" sz="1400" b="0" i="0" u="none" strike="noStrike" kern="1200" baseline="0" dirty="0">
                          <a:solidFill>
                            <a:srgbClr val="000000"/>
                          </a:solidFill>
                          <a:latin typeface="+mn-lt"/>
                          <a:ea typeface="+mn-ea"/>
                          <a:cs typeface="+mn-cs"/>
                        </a:rPr>
                        <a:t>EIGRPv6 Packets</a:t>
                      </a:r>
                      <a:endParaRPr lang="en-US" sz="1400" dirty="0">
                        <a:solidFill>
                          <a:srgbClr val="000000"/>
                        </a:solidFill>
                      </a:endParaRPr>
                    </a:p>
                  </a:txBody>
                  <a:tcPr/>
                </a:tc>
                <a:tc>
                  <a:txBody>
                    <a:bodyPr/>
                    <a:lstStyle/>
                    <a:p>
                      <a:r>
                        <a:rPr lang="en-US" sz="1400" b="0" i="0" u="none" strike="noStrike" kern="1200" baseline="0" dirty="0">
                          <a:solidFill>
                            <a:srgbClr val="000000"/>
                          </a:solidFill>
                          <a:latin typeface="+mn-lt"/>
                          <a:ea typeface="+mn-ea"/>
                          <a:cs typeface="+mn-cs"/>
                        </a:rPr>
                        <a:t>Troubleshooting EIGRPv6 Neighbor Issues</a:t>
                      </a:r>
                      <a:endParaRPr lang="en-US" sz="1400" dirty="0">
                        <a:solidFill>
                          <a:srgbClr val="000000"/>
                        </a:solidFill>
                      </a:endParaRPr>
                    </a:p>
                  </a:txBody>
                  <a:tcPr/>
                </a:tc>
                <a:extLst>
                  <a:ext uri="{0D108BD9-81ED-4DB2-BD59-A6C34878D82A}">
                    <a16:rowId xmlns:a16="http://schemas.microsoft.com/office/drawing/2014/main" val="10001"/>
                  </a:ext>
                </a:extLst>
              </a:tr>
              <a:tr h="434859">
                <a:tc>
                  <a:txBody>
                    <a:bodyPr/>
                    <a:lstStyle/>
                    <a:p>
                      <a:r>
                        <a:rPr lang="en-US" sz="1400" b="0" i="0" u="none" strike="noStrike" kern="1200" baseline="0" dirty="0">
                          <a:solidFill>
                            <a:srgbClr val="000000"/>
                          </a:solidFill>
                          <a:latin typeface="+mn-lt"/>
                          <a:ea typeface="+mn-ea"/>
                          <a:cs typeface="+mn-cs"/>
                        </a:rPr>
                        <a:t>EIGRPv6 classic configuration</a:t>
                      </a:r>
                      <a:endParaRPr lang="en-US" sz="1400" dirty="0">
                        <a:solidFill>
                          <a:srgbClr val="000000"/>
                        </a:solidFill>
                      </a:endParaRPr>
                    </a:p>
                  </a:txBody>
                  <a:tcPr/>
                </a:tc>
                <a:tc>
                  <a:txBody>
                    <a:bodyPr/>
                    <a:lstStyle/>
                    <a:p>
                      <a:r>
                        <a:rPr lang="en-US" sz="1400" b="0" i="0" u="none" strike="noStrike" kern="1200" baseline="0" dirty="0">
                          <a:solidFill>
                            <a:srgbClr val="000000"/>
                          </a:solidFill>
                          <a:latin typeface="+mn-lt"/>
                          <a:ea typeface="+mn-ea"/>
                          <a:cs typeface="+mn-cs"/>
                        </a:rPr>
                        <a:t>Two key addresses to considered when</a:t>
                      </a:r>
                    </a:p>
                    <a:p>
                      <a:r>
                        <a:rPr lang="en-US" sz="1400" b="0" i="0" u="none" strike="noStrike" kern="1200" baseline="0" dirty="0">
                          <a:solidFill>
                            <a:srgbClr val="000000"/>
                          </a:solidFill>
                          <a:latin typeface="+mn-lt"/>
                          <a:ea typeface="+mn-ea"/>
                          <a:cs typeface="+mn-cs"/>
                        </a:rPr>
                        <a:t>troubleshooting ACLs and EIGRPv6</a:t>
                      </a:r>
                    </a:p>
                    <a:p>
                      <a:r>
                        <a:rPr lang="en-US" sz="1400" b="0" i="0" u="none" strike="noStrike" kern="1200" baseline="0" dirty="0" err="1">
                          <a:solidFill>
                            <a:srgbClr val="000000"/>
                          </a:solidFill>
                          <a:latin typeface="+mn-lt"/>
                          <a:ea typeface="+mn-ea"/>
                          <a:cs typeface="+mn-cs"/>
                        </a:rPr>
                        <a:t>neighborships</a:t>
                      </a:r>
                      <a:endParaRPr lang="en-US" sz="1400" dirty="0">
                        <a:solidFill>
                          <a:srgbClr val="000000"/>
                        </a:solidFill>
                      </a:endParaRPr>
                    </a:p>
                  </a:txBody>
                  <a:tcPr/>
                </a:tc>
                <a:extLst>
                  <a:ext uri="{0D108BD9-81ED-4DB2-BD59-A6C34878D82A}">
                    <a16:rowId xmlns:a16="http://schemas.microsoft.com/office/drawing/2014/main" val="10002"/>
                  </a:ext>
                </a:extLst>
              </a:tr>
              <a:tr h="434859">
                <a:tc>
                  <a:txBody>
                    <a:bodyPr/>
                    <a:lstStyle/>
                    <a:p>
                      <a:r>
                        <a:rPr lang="en-US" sz="1400" b="0" i="0" u="none" strike="noStrike" kern="1200" baseline="0" dirty="0">
                          <a:solidFill>
                            <a:srgbClr val="000000"/>
                          </a:solidFill>
                          <a:latin typeface="+mn-lt"/>
                          <a:ea typeface="+mn-ea"/>
                          <a:cs typeface="+mn-cs"/>
                        </a:rPr>
                        <a:t>EIGRPv6 named mode configuration</a:t>
                      </a:r>
                      <a:endParaRPr lang="en-US" sz="1400" dirty="0">
                        <a:solidFill>
                          <a:srgbClr val="000000"/>
                        </a:solidFill>
                      </a:endParaRPr>
                    </a:p>
                  </a:txBody>
                  <a:tcPr/>
                </a:tc>
                <a:tc>
                  <a:txBody>
                    <a:bodyPr/>
                    <a:lstStyle/>
                    <a:p>
                      <a:r>
                        <a:rPr lang="en-US" sz="1400" b="0" i="0" u="none" strike="noStrike" kern="1200" baseline="0" dirty="0">
                          <a:solidFill>
                            <a:srgbClr val="000000"/>
                          </a:solidFill>
                          <a:latin typeface="+mn-lt"/>
                          <a:ea typeface="+mn-ea"/>
                          <a:cs typeface="+mn-cs"/>
                        </a:rPr>
                        <a:t>Administrative distance and the effects it has</a:t>
                      </a:r>
                    </a:p>
                    <a:p>
                      <a:r>
                        <a:rPr lang="en-US" sz="1400" b="0" i="0" u="none" strike="noStrike" kern="1200" baseline="0" dirty="0">
                          <a:solidFill>
                            <a:srgbClr val="000000"/>
                          </a:solidFill>
                          <a:latin typeface="+mn-lt"/>
                          <a:ea typeface="+mn-ea"/>
                          <a:cs typeface="+mn-cs"/>
                        </a:rPr>
                        <a:t>on populating the routing table with EIGRPv6</a:t>
                      </a:r>
                    </a:p>
                    <a:p>
                      <a:r>
                        <a:rPr lang="en-US" sz="1400" b="0" i="0" u="none" strike="noStrike" kern="1200" baseline="0" dirty="0">
                          <a:solidFill>
                            <a:srgbClr val="000000"/>
                          </a:solidFill>
                          <a:latin typeface="+mn-lt"/>
                          <a:ea typeface="+mn-ea"/>
                          <a:cs typeface="+mn-cs"/>
                        </a:rPr>
                        <a:t>routes</a:t>
                      </a:r>
                      <a:endParaRPr lang="en-US" sz="1400" dirty="0">
                        <a:solidFill>
                          <a:srgbClr val="000000"/>
                        </a:solidFill>
                      </a:endParaRPr>
                    </a:p>
                  </a:txBody>
                  <a:tcPr/>
                </a:tc>
                <a:extLst>
                  <a:ext uri="{0D108BD9-81ED-4DB2-BD59-A6C34878D82A}">
                    <a16:rowId xmlns:a16="http://schemas.microsoft.com/office/drawing/2014/main" val="10003"/>
                  </a:ext>
                </a:extLst>
              </a:tr>
              <a:tr h="434859">
                <a:tc>
                  <a:txBody>
                    <a:bodyPr/>
                    <a:lstStyle/>
                    <a:p>
                      <a:r>
                        <a:rPr lang="en-US" sz="1400" b="0" i="0" u="none" strike="noStrike" kern="1200" baseline="0" dirty="0">
                          <a:solidFill>
                            <a:srgbClr val="000000"/>
                          </a:solidFill>
                          <a:latin typeface="+mn-lt"/>
                          <a:ea typeface="+mn-ea"/>
                          <a:cs typeface="+mn-cs"/>
                        </a:rPr>
                        <a:t>Disabling the routing process on an interface</a:t>
                      </a:r>
                      <a:endParaRPr lang="en-US" sz="1400" dirty="0">
                        <a:solidFill>
                          <a:srgbClr val="000000"/>
                        </a:solidFill>
                      </a:endParaRPr>
                    </a:p>
                  </a:txBody>
                  <a:tcPr/>
                </a:tc>
                <a:tc>
                  <a:txBody>
                    <a:bodyPr/>
                    <a:lstStyle/>
                    <a:p>
                      <a:r>
                        <a:rPr lang="en-US" sz="1400" b="0" i="0" u="none" strike="noStrike" kern="1200" baseline="0" dirty="0">
                          <a:solidFill>
                            <a:srgbClr val="000000"/>
                          </a:solidFill>
                          <a:latin typeface="+mn-lt"/>
                          <a:ea typeface="+mn-ea"/>
                          <a:cs typeface="+mn-cs"/>
                        </a:rPr>
                        <a:t>Route filtering and the effects it has on</a:t>
                      </a:r>
                    </a:p>
                    <a:p>
                      <a:r>
                        <a:rPr lang="en-US" sz="1400" b="0" i="0" u="none" strike="noStrike" kern="1200" baseline="0" dirty="0">
                          <a:solidFill>
                            <a:srgbClr val="000000"/>
                          </a:solidFill>
                          <a:latin typeface="+mn-lt"/>
                          <a:ea typeface="+mn-ea"/>
                          <a:cs typeface="+mn-cs"/>
                        </a:rPr>
                        <a:t>populating the routing table with EIGRPv6</a:t>
                      </a:r>
                    </a:p>
                    <a:p>
                      <a:r>
                        <a:rPr lang="en-US" sz="1400" b="0" i="0" u="none" strike="noStrike" kern="1200" baseline="0" dirty="0">
                          <a:solidFill>
                            <a:srgbClr val="000000"/>
                          </a:solidFill>
                          <a:latin typeface="+mn-lt"/>
                          <a:ea typeface="+mn-ea"/>
                          <a:cs typeface="+mn-cs"/>
                        </a:rPr>
                        <a:t>routes</a:t>
                      </a:r>
                      <a:endParaRPr lang="en-US" sz="1400" dirty="0">
                        <a:solidFill>
                          <a:srgbClr val="000000"/>
                        </a:solidFill>
                      </a:endParaRPr>
                    </a:p>
                  </a:txBody>
                  <a:tcPr/>
                </a:tc>
                <a:extLst>
                  <a:ext uri="{0D108BD9-81ED-4DB2-BD59-A6C34878D82A}">
                    <a16:rowId xmlns:a16="http://schemas.microsoft.com/office/drawing/2014/main" val="10004"/>
                  </a:ext>
                </a:extLst>
              </a:tr>
              <a:tr h="144953">
                <a:tc>
                  <a:txBody>
                    <a:bodyPr/>
                    <a:lstStyle/>
                    <a:p>
                      <a:r>
                        <a:rPr lang="en-US" sz="1400" b="0" i="0" u="none" strike="noStrike" kern="1200" baseline="0" dirty="0">
                          <a:solidFill>
                            <a:srgbClr val="000000"/>
                          </a:solidFill>
                          <a:latin typeface="+mn-lt"/>
                          <a:ea typeface="+mn-ea"/>
                          <a:cs typeface="+mn-cs"/>
                        </a:rPr>
                        <a:t>EIGRPv6 route summarization</a:t>
                      </a:r>
                      <a:endParaRPr lang="en-US" sz="1400" dirty="0">
                        <a:solidFill>
                          <a:srgbClr val="000000"/>
                        </a:solidFill>
                      </a:endParaRPr>
                    </a:p>
                  </a:txBody>
                  <a:tcPr/>
                </a:tc>
                <a:tc>
                  <a:txBody>
                    <a:bodyPr/>
                    <a:lstStyle/>
                    <a:p>
                      <a:r>
                        <a:rPr lang="en-US" sz="1400" b="0" i="0" u="none" strike="noStrike" kern="1200" baseline="0" dirty="0">
                          <a:solidFill>
                            <a:srgbClr val="000000"/>
                          </a:solidFill>
                          <a:latin typeface="+mn-lt"/>
                          <a:ea typeface="+mn-ea"/>
                          <a:cs typeface="+mn-cs"/>
                        </a:rPr>
                        <a:t>Output of </a:t>
                      </a:r>
                      <a:r>
                        <a:rPr lang="en-US" sz="1400" b="1" i="0" u="none" strike="noStrike" kern="1200" baseline="0" dirty="0">
                          <a:solidFill>
                            <a:srgbClr val="000000"/>
                          </a:solidFill>
                          <a:latin typeface="+mn-lt"/>
                          <a:ea typeface="+mn-ea"/>
                          <a:cs typeface="+mn-cs"/>
                        </a:rPr>
                        <a:t>show </a:t>
                      </a:r>
                      <a:r>
                        <a:rPr lang="en-US" sz="1400" b="1" i="0" u="none" strike="noStrike" kern="1200" baseline="0" dirty="0" err="1">
                          <a:solidFill>
                            <a:srgbClr val="000000"/>
                          </a:solidFill>
                          <a:latin typeface="+mn-lt"/>
                          <a:ea typeface="+mn-ea"/>
                          <a:cs typeface="+mn-cs"/>
                        </a:rPr>
                        <a:t>eigrp</a:t>
                      </a:r>
                      <a:r>
                        <a:rPr lang="en-US" sz="1400" b="1" i="0" u="none" strike="noStrike" kern="1200" baseline="0" dirty="0">
                          <a:solidFill>
                            <a:srgbClr val="000000"/>
                          </a:solidFill>
                          <a:latin typeface="+mn-lt"/>
                          <a:ea typeface="+mn-ea"/>
                          <a:cs typeface="+mn-cs"/>
                        </a:rPr>
                        <a:t> protocols</a:t>
                      </a:r>
                      <a:endParaRPr lang="en-US" sz="1400" dirty="0">
                        <a:solidFill>
                          <a:srgbClr val="000000"/>
                        </a:solidFill>
                      </a:endParaRPr>
                    </a:p>
                  </a:txBody>
                  <a:tcPr/>
                </a:tc>
                <a:extLst>
                  <a:ext uri="{0D108BD9-81ED-4DB2-BD59-A6C34878D82A}">
                    <a16:rowId xmlns:a16="http://schemas.microsoft.com/office/drawing/2014/main" val="10005"/>
                  </a:ext>
                </a:extLst>
              </a:tr>
              <a:tr h="190327">
                <a:tc>
                  <a:txBody>
                    <a:bodyPr/>
                    <a:lstStyle/>
                    <a:p>
                      <a:r>
                        <a:rPr lang="en-US" sz="1400" b="0" i="0" u="none" strike="noStrike" kern="1200" baseline="0" dirty="0">
                          <a:solidFill>
                            <a:schemeClr val="dk1"/>
                          </a:solidFill>
                          <a:latin typeface="+mn-lt"/>
                          <a:ea typeface="+mn-ea"/>
                          <a:cs typeface="+mn-cs"/>
                        </a:rPr>
                        <a:t>EIGRPv6 route summarization</a:t>
                      </a:r>
                      <a:endParaRPr lang="en-US" sz="1400" dirty="0">
                        <a:solidFill>
                          <a:srgbClr val="000000"/>
                        </a:solidFill>
                      </a:endParaRPr>
                    </a:p>
                  </a:txBody>
                  <a:tcPr/>
                </a:tc>
                <a:tc>
                  <a:txBody>
                    <a:bodyPr/>
                    <a:lstStyle/>
                    <a:p>
                      <a:r>
                        <a:rPr lang="en-US" sz="1400" b="0" i="0" u="none" strike="noStrike" kern="1200" baseline="0" dirty="0">
                          <a:solidFill>
                            <a:srgbClr val="000000"/>
                          </a:solidFill>
                          <a:latin typeface="+mn-lt"/>
                          <a:ea typeface="+mn-ea"/>
                          <a:cs typeface="+mn-cs"/>
                        </a:rPr>
                        <a:t>Verifying Details of Interfaces Participating in</a:t>
                      </a:r>
                    </a:p>
                    <a:p>
                      <a:r>
                        <a:rPr lang="en-US" sz="1400" b="0" i="0" u="none" strike="noStrike" kern="1200" baseline="0" dirty="0">
                          <a:solidFill>
                            <a:srgbClr val="000000"/>
                          </a:solidFill>
                          <a:latin typeface="+mn-lt"/>
                          <a:ea typeface="+mn-ea"/>
                          <a:cs typeface="+mn-cs"/>
                        </a:rPr>
                        <a:t>the Named EIGRP Process</a:t>
                      </a:r>
                      <a:endParaRPr lang="en-US" sz="1400" dirty="0">
                        <a:solidFill>
                          <a:srgbClr val="000000"/>
                        </a:solidFill>
                      </a:endParaRPr>
                    </a:p>
                  </a:txBody>
                  <a:tcPr/>
                </a:tc>
                <a:extLst>
                  <a:ext uri="{0D108BD9-81ED-4DB2-BD59-A6C34878D82A}">
                    <a16:rowId xmlns:a16="http://schemas.microsoft.com/office/drawing/2014/main" val="3189288821"/>
                  </a:ext>
                </a:extLst>
              </a:tr>
              <a:tr h="144953">
                <a:tc>
                  <a:txBody>
                    <a:bodyPr/>
                    <a:lstStyle/>
                    <a:p>
                      <a:r>
                        <a:rPr lang="en-US" sz="1400" b="0" i="0" u="none" strike="noStrike" kern="1200" baseline="0" dirty="0">
                          <a:solidFill>
                            <a:schemeClr val="dk1"/>
                          </a:solidFill>
                          <a:latin typeface="+mn-lt"/>
                          <a:ea typeface="+mn-ea"/>
                          <a:cs typeface="+mn-cs"/>
                        </a:rPr>
                        <a:t>Route Filtering</a:t>
                      </a:r>
                      <a:endParaRPr lang="en-US" sz="1400" dirty="0">
                        <a:solidFill>
                          <a:srgbClr val="000000"/>
                        </a:solidFill>
                      </a:endParaRPr>
                    </a:p>
                  </a:txBody>
                  <a:tcPr/>
                </a:tc>
                <a:tc>
                  <a:txBody>
                    <a:bodyPr/>
                    <a:lstStyle/>
                    <a:p>
                      <a:r>
                        <a:rPr lang="en-US" sz="1400" b="0" i="0" u="none" strike="noStrike" kern="1200" baseline="0" dirty="0">
                          <a:solidFill>
                            <a:srgbClr val="000000"/>
                          </a:solidFill>
                          <a:latin typeface="+mn-lt"/>
                          <a:ea typeface="+mn-ea"/>
                          <a:cs typeface="+mn-cs"/>
                        </a:rPr>
                        <a:t>Verifying Named EIGRP Neighbors</a:t>
                      </a:r>
                      <a:endParaRPr lang="en-US" sz="1400" dirty="0">
                        <a:solidFill>
                          <a:srgbClr val="000000"/>
                        </a:solidFill>
                      </a:endParaRPr>
                    </a:p>
                  </a:txBody>
                  <a:tcPr/>
                </a:tc>
                <a:extLst>
                  <a:ext uri="{0D108BD9-81ED-4DB2-BD59-A6C34878D82A}">
                    <a16:rowId xmlns:a16="http://schemas.microsoft.com/office/drawing/2014/main" val="3743903176"/>
                  </a:ext>
                </a:extLst>
              </a:tr>
            </a:tbl>
          </a:graphicData>
        </a:graphic>
      </p:graphicFrame>
    </p:spTree>
    <p:extLst>
      <p:ext uri="{BB962C8B-B14F-4D97-AF65-F5344CB8AC3E}">
        <p14:creationId xmlns:p14="http://schemas.microsoft.com/office/powerpoint/2010/main" val="87559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4267199" cy="731837"/>
          </a:xfrm>
        </p:spPr>
        <p:txBody>
          <a:bodyPr/>
          <a:lstStyle/>
          <a:p>
            <a:r>
              <a:rPr lang="en-US" sz="1600" dirty="0"/>
              <a:t>Prepare for the Exam</a:t>
            </a:r>
            <a:br>
              <a:rPr lang="en-US" sz="2400" dirty="0"/>
            </a:br>
            <a:r>
              <a:rPr lang="en-US" sz="2400" dirty="0"/>
              <a:t>Key Topics for Chapter 5</a:t>
            </a:r>
          </a:p>
        </p:txBody>
      </p:sp>
      <p:graphicFrame>
        <p:nvGraphicFramePr>
          <p:cNvPr id="6" name="Table 5"/>
          <p:cNvGraphicFramePr>
            <a:graphicFrameLocks noGrp="1"/>
          </p:cNvGraphicFramePr>
          <p:nvPr>
            <p:extLst>
              <p:ext uri="{D42A27DB-BD31-4B8C-83A1-F6EECF244321}">
                <p14:modId xmlns:p14="http://schemas.microsoft.com/office/powerpoint/2010/main" val="2023405915"/>
              </p:ext>
            </p:extLst>
          </p:nvPr>
        </p:nvGraphicFramePr>
        <p:xfrm>
          <a:off x="1520962" y="836611"/>
          <a:ext cx="6102076" cy="3865880"/>
        </p:xfrm>
        <a:graphic>
          <a:graphicData uri="http://schemas.openxmlformats.org/drawingml/2006/table">
            <a:tbl>
              <a:tblPr firstRow="1" bandRow="1">
                <a:tableStyleId>{5C22544A-7EE6-4342-B048-85BDC9FD1C3A}</a:tableStyleId>
              </a:tblPr>
              <a:tblGrid>
                <a:gridCol w="3051038">
                  <a:extLst>
                    <a:ext uri="{9D8B030D-6E8A-4147-A177-3AD203B41FA5}">
                      <a16:colId xmlns:a16="http://schemas.microsoft.com/office/drawing/2014/main" val="20000"/>
                    </a:ext>
                  </a:extLst>
                </a:gridCol>
                <a:gridCol w="3051038">
                  <a:extLst>
                    <a:ext uri="{9D8B030D-6E8A-4147-A177-3AD203B41FA5}">
                      <a16:colId xmlns:a16="http://schemas.microsoft.com/office/drawing/2014/main" val="3505465670"/>
                    </a:ext>
                  </a:extLst>
                </a:gridCol>
              </a:tblGrid>
              <a:tr h="370840">
                <a:tc>
                  <a:txBody>
                    <a:bodyPr/>
                    <a:lstStyle/>
                    <a:p>
                      <a:r>
                        <a:rPr lang="en-US" sz="1400" b="1" i="0" u="none" strike="noStrike" kern="1200" baseline="0" dirty="0">
                          <a:solidFill>
                            <a:schemeClr val="lt1"/>
                          </a:solidFill>
                          <a:latin typeface="+mn-lt"/>
                          <a:ea typeface="+mn-ea"/>
                          <a:cs typeface="+mn-cs"/>
                        </a:rPr>
                        <a:t>Description</a:t>
                      </a:r>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hello packet</a:t>
                      </a:r>
                      <a:endParaRPr lang="en-US" sz="1600" dirty="0">
                        <a:solidFill>
                          <a:srgbClr val="000000"/>
                        </a:solidFill>
                      </a:endParaRPr>
                    </a:p>
                  </a:txBody>
                  <a:tcPr/>
                </a:tc>
                <a:tc>
                  <a:txBody>
                    <a:bodyPr/>
                    <a:lstStyle/>
                    <a:p>
                      <a:r>
                        <a:rPr lang="en-US" sz="1600" dirty="0">
                          <a:solidFill>
                            <a:srgbClr val="000000"/>
                          </a:solidFill>
                        </a:rPr>
                        <a:t>split horizon</a:t>
                      </a:r>
                    </a:p>
                  </a:txBody>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rgbClr val="000000"/>
                          </a:solidFill>
                          <a:latin typeface="+mn-lt"/>
                          <a:ea typeface="+mn-ea"/>
                          <a:cs typeface="+mn-cs"/>
                        </a:rPr>
                        <a:t>FF02::A</a:t>
                      </a:r>
                      <a:endParaRPr lang="en-US" sz="1600" dirty="0">
                        <a:solidFill>
                          <a:srgbClr val="000000"/>
                        </a:solidFill>
                      </a:endParaRPr>
                    </a:p>
                  </a:txBody>
                  <a:tcPr/>
                </a:tc>
                <a:tc>
                  <a:txBody>
                    <a:bodyPr/>
                    <a:lstStyle/>
                    <a:p>
                      <a:r>
                        <a:rPr lang="en-US" sz="1600" dirty="0">
                          <a:solidFill>
                            <a:srgbClr val="000000"/>
                          </a:solidFill>
                        </a:rPr>
                        <a:t>successor </a:t>
                      </a:r>
                    </a:p>
                  </a:txBody>
                  <a:tcPr/>
                </a:tc>
                <a:extLst>
                  <a:ext uri="{0D108BD9-81ED-4DB2-BD59-A6C34878D82A}">
                    <a16:rowId xmlns:a16="http://schemas.microsoft.com/office/drawing/2014/main" val="10002"/>
                  </a:ext>
                </a:extLst>
              </a:tr>
              <a:tr h="370840">
                <a:tc>
                  <a:txBody>
                    <a:bodyPr/>
                    <a:lstStyle/>
                    <a:p>
                      <a:r>
                        <a:rPr lang="en-US" sz="1600" b="1" i="0" u="none" strike="noStrike" kern="1200" baseline="0" dirty="0">
                          <a:solidFill>
                            <a:srgbClr val="000000"/>
                          </a:solidFill>
                          <a:latin typeface="+mn-lt"/>
                          <a:ea typeface="+mn-ea"/>
                          <a:cs typeface="+mn-cs"/>
                        </a:rPr>
                        <a:t>network</a:t>
                      </a:r>
                      <a:r>
                        <a:rPr lang="en-US" sz="1600" b="0" i="0" u="none" strike="noStrike" kern="1200" baseline="0" dirty="0">
                          <a:solidFill>
                            <a:srgbClr val="000000"/>
                          </a:solidFill>
                          <a:latin typeface="+mn-lt"/>
                          <a:ea typeface="+mn-ea"/>
                          <a:cs typeface="+mn-cs"/>
                        </a:rPr>
                        <a:t> command</a:t>
                      </a:r>
                      <a:endParaRPr lang="en-US" sz="1600" dirty="0">
                        <a:solidFill>
                          <a:srgbClr val="000000"/>
                        </a:solidFill>
                      </a:endParaRPr>
                    </a:p>
                  </a:txBody>
                  <a:tcPr/>
                </a:tc>
                <a:tc>
                  <a:txBody>
                    <a:bodyPr/>
                    <a:lstStyle/>
                    <a:p>
                      <a:r>
                        <a:rPr lang="en-US" sz="1600" dirty="0">
                          <a:solidFill>
                            <a:srgbClr val="000000"/>
                          </a:solidFill>
                        </a:rPr>
                        <a:t>feasible</a:t>
                      </a:r>
                      <a:r>
                        <a:rPr lang="en-US" sz="1600" baseline="0" dirty="0">
                          <a:solidFill>
                            <a:srgbClr val="000000"/>
                          </a:solidFill>
                        </a:rPr>
                        <a:t> successor</a:t>
                      </a:r>
                      <a:endParaRPr lang="en-US" sz="16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rgbClr val="000000"/>
                          </a:solidFill>
                          <a:latin typeface="+mn-lt"/>
                          <a:ea typeface="+mn-ea"/>
                          <a:cs typeface="+mn-cs"/>
                        </a:rPr>
                        <a:t>autonomous system number</a:t>
                      </a:r>
                      <a:endParaRPr lang="en-US" sz="1600" dirty="0">
                        <a:solidFill>
                          <a:srgbClr val="000000"/>
                        </a:solidFill>
                      </a:endParaRPr>
                    </a:p>
                  </a:txBody>
                  <a:tcPr/>
                </a:tc>
                <a:tc>
                  <a:txBody>
                    <a:bodyPr/>
                    <a:lstStyle/>
                    <a:p>
                      <a:r>
                        <a:rPr lang="en-US" sz="1600" dirty="0">
                          <a:solidFill>
                            <a:srgbClr val="000000"/>
                          </a:solidFill>
                        </a:rPr>
                        <a:t>reported distance</a:t>
                      </a:r>
                    </a:p>
                  </a:txBody>
                  <a:tcPr/>
                </a:tc>
                <a:extLst>
                  <a:ext uri="{0D108BD9-81ED-4DB2-BD59-A6C34878D82A}">
                    <a16:rowId xmlns:a16="http://schemas.microsoft.com/office/drawing/2014/main" val="10004"/>
                  </a:ext>
                </a:extLst>
              </a:tr>
              <a:tr h="0">
                <a:tc>
                  <a:txBody>
                    <a:bodyPr/>
                    <a:lstStyle/>
                    <a:p>
                      <a:r>
                        <a:rPr lang="en-US" sz="1600" b="0" i="0" u="none" strike="noStrike" kern="1200" baseline="0" dirty="0">
                          <a:solidFill>
                            <a:srgbClr val="000000"/>
                          </a:solidFill>
                          <a:latin typeface="+mn-lt"/>
                          <a:ea typeface="+mn-ea"/>
                          <a:cs typeface="+mn-cs"/>
                        </a:rPr>
                        <a:t>K value</a:t>
                      </a:r>
                      <a:endParaRPr lang="en-US" sz="1600" dirty="0">
                        <a:solidFill>
                          <a:srgbClr val="000000"/>
                        </a:solidFill>
                      </a:endParaRPr>
                    </a:p>
                  </a:txBody>
                  <a:tcPr/>
                </a:tc>
                <a:tc>
                  <a:txBody>
                    <a:bodyPr/>
                    <a:lstStyle/>
                    <a:p>
                      <a:r>
                        <a:rPr lang="en-US" sz="1600" dirty="0">
                          <a:solidFill>
                            <a:srgbClr val="000000"/>
                          </a:solidFill>
                        </a:rPr>
                        <a:t>feasible</a:t>
                      </a:r>
                      <a:r>
                        <a:rPr lang="en-US" sz="1600" baseline="0" dirty="0">
                          <a:solidFill>
                            <a:srgbClr val="000000"/>
                          </a:solidFill>
                        </a:rPr>
                        <a:t> distance</a:t>
                      </a:r>
                      <a:endParaRPr lang="en-US" sz="1600" dirty="0">
                        <a:solidFill>
                          <a:srgbClr val="000000"/>
                        </a:solidFill>
                      </a:endParaRPr>
                    </a:p>
                  </a:txBody>
                  <a:tcPr/>
                </a:tc>
                <a:extLst>
                  <a:ext uri="{0D108BD9-81ED-4DB2-BD59-A6C34878D82A}">
                    <a16:rowId xmlns:a16="http://schemas.microsoft.com/office/drawing/2014/main" val="10005"/>
                  </a:ext>
                </a:extLst>
              </a:tr>
              <a:tr h="223520">
                <a:tc>
                  <a:txBody>
                    <a:bodyPr/>
                    <a:lstStyle/>
                    <a:p>
                      <a:r>
                        <a:rPr lang="en-US" sz="1600" dirty="0">
                          <a:solidFill>
                            <a:srgbClr val="000000"/>
                          </a:solidFill>
                        </a:rPr>
                        <a:t>passive</a:t>
                      </a:r>
                      <a:r>
                        <a:rPr lang="en-US" sz="1600" baseline="0" dirty="0">
                          <a:solidFill>
                            <a:srgbClr val="000000"/>
                          </a:solidFill>
                        </a:rPr>
                        <a:t> interface</a:t>
                      </a:r>
                      <a:endParaRPr lang="en-US" sz="1600" dirty="0">
                        <a:solidFill>
                          <a:srgbClr val="000000"/>
                        </a:solidFill>
                      </a:endParaRPr>
                    </a:p>
                  </a:txBody>
                  <a:tcPr/>
                </a:tc>
                <a:tc>
                  <a:txBody>
                    <a:bodyPr/>
                    <a:lstStyle/>
                    <a:p>
                      <a:r>
                        <a:rPr lang="en-US" sz="1600" dirty="0">
                          <a:solidFill>
                            <a:srgbClr val="000000"/>
                          </a:solidFill>
                        </a:rPr>
                        <a:t>maximum </a:t>
                      </a:r>
                      <a:r>
                        <a:rPr lang="en-US" sz="1600" b="1" dirty="0">
                          <a:solidFill>
                            <a:srgbClr val="000000"/>
                          </a:solidFill>
                        </a:rPr>
                        <a:t>paths</a:t>
                      </a:r>
                    </a:p>
                  </a:txBody>
                  <a:tcPr/>
                </a:tc>
                <a:extLst>
                  <a:ext uri="{0D108BD9-81ED-4DB2-BD59-A6C34878D82A}">
                    <a16:rowId xmlns:a16="http://schemas.microsoft.com/office/drawing/2014/main" val="2217609924"/>
                  </a:ext>
                </a:extLst>
              </a:tr>
              <a:tr h="0">
                <a:tc>
                  <a:txBody>
                    <a:bodyPr/>
                    <a:lstStyle/>
                    <a:p>
                      <a:r>
                        <a:rPr lang="en-US" sz="1600" dirty="0">
                          <a:solidFill>
                            <a:srgbClr val="000000"/>
                          </a:solidFill>
                        </a:rPr>
                        <a:t>key ID</a:t>
                      </a:r>
                    </a:p>
                  </a:txBody>
                  <a:tcPr/>
                </a:tc>
                <a:tc>
                  <a:txBody>
                    <a:bodyPr/>
                    <a:lstStyle/>
                    <a:p>
                      <a:r>
                        <a:rPr lang="en-US" sz="1600" dirty="0">
                          <a:solidFill>
                            <a:srgbClr val="000000"/>
                          </a:solidFill>
                        </a:rPr>
                        <a:t>variance  </a:t>
                      </a:r>
                    </a:p>
                  </a:txBody>
                  <a:tcPr/>
                </a:tc>
                <a:extLst>
                  <a:ext uri="{0D108BD9-81ED-4DB2-BD59-A6C34878D82A}">
                    <a16:rowId xmlns:a16="http://schemas.microsoft.com/office/drawing/2014/main" val="1977721998"/>
                  </a:ext>
                </a:extLst>
              </a:tr>
              <a:tr h="251460">
                <a:tc>
                  <a:txBody>
                    <a:bodyPr/>
                    <a:lstStyle/>
                    <a:p>
                      <a:r>
                        <a:rPr lang="en-US" sz="1600" dirty="0">
                          <a:solidFill>
                            <a:srgbClr val="000000"/>
                          </a:solidFill>
                        </a:rPr>
                        <a:t>key string</a:t>
                      </a:r>
                    </a:p>
                  </a:txBody>
                  <a:tcPr/>
                </a:tc>
                <a:tc>
                  <a:txBody>
                    <a:bodyPr/>
                    <a:lstStyle/>
                    <a:p>
                      <a:r>
                        <a:rPr lang="en-US" sz="1600" dirty="0">
                          <a:solidFill>
                            <a:srgbClr val="000000"/>
                          </a:solidFill>
                        </a:rPr>
                        <a:t>named EIGRP</a:t>
                      </a:r>
                    </a:p>
                  </a:txBody>
                  <a:tcPr/>
                </a:tc>
                <a:extLst>
                  <a:ext uri="{0D108BD9-81ED-4DB2-BD59-A6C34878D82A}">
                    <a16:rowId xmlns:a16="http://schemas.microsoft.com/office/drawing/2014/main" val="4019515334"/>
                  </a:ext>
                </a:extLst>
              </a:tr>
              <a:tr h="167640">
                <a:tc>
                  <a:txBody>
                    <a:bodyPr/>
                    <a:lstStyle/>
                    <a:p>
                      <a:r>
                        <a:rPr lang="en-US" sz="1600" dirty="0">
                          <a:solidFill>
                            <a:srgbClr val="000000"/>
                          </a:solidFill>
                        </a:rPr>
                        <a:t>keychain</a:t>
                      </a:r>
                    </a:p>
                  </a:txBody>
                  <a:tcPr/>
                </a:tc>
                <a:tc>
                  <a:txBody>
                    <a:bodyPr/>
                    <a:lstStyle/>
                    <a:p>
                      <a:r>
                        <a:rPr lang="en-US" sz="1600" dirty="0">
                          <a:solidFill>
                            <a:srgbClr val="000000"/>
                          </a:solidFill>
                        </a:rPr>
                        <a:t>address family</a:t>
                      </a:r>
                    </a:p>
                  </a:txBody>
                  <a:tcPr/>
                </a:tc>
                <a:extLst>
                  <a:ext uri="{0D108BD9-81ED-4DB2-BD59-A6C34878D82A}">
                    <a16:rowId xmlns:a16="http://schemas.microsoft.com/office/drawing/2014/main" val="2188285799"/>
                  </a:ext>
                </a:extLst>
              </a:tr>
              <a:tr h="0">
                <a:tc>
                  <a:txBody>
                    <a:bodyPr/>
                    <a:lstStyle/>
                    <a:p>
                      <a:r>
                        <a:rPr lang="en-US" sz="1600" dirty="0">
                          <a:solidFill>
                            <a:srgbClr val="000000"/>
                          </a:solidFill>
                        </a:rPr>
                        <a:t>stub</a:t>
                      </a:r>
                    </a:p>
                  </a:txBody>
                  <a:tcPr/>
                </a:tc>
                <a:tc>
                  <a:txBody>
                    <a:bodyPr/>
                    <a:lstStyle/>
                    <a:p>
                      <a:endParaRPr lang="en-US" sz="1600" dirty="0">
                        <a:solidFill>
                          <a:srgbClr val="000000"/>
                        </a:solidFill>
                      </a:endParaRPr>
                    </a:p>
                  </a:txBody>
                  <a:tcPr/>
                </a:tc>
                <a:extLst>
                  <a:ext uri="{0D108BD9-81ED-4DB2-BD59-A6C34878D82A}">
                    <a16:rowId xmlns:a16="http://schemas.microsoft.com/office/drawing/2014/main" val="606745236"/>
                  </a:ext>
                </a:extLst>
              </a:tr>
            </a:tbl>
          </a:graphicData>
        </a:graphic>
      </p:graphicFrame>
    </p:spTree>
    <p:extLst>
      <p:ext uri="{BB962C8B-B14F-4D97-AF65-F5344CB8AC3E}">
        <p14:creationId xmlns:p14="http://schemas.microsoft.com/office/powerpoint/2010/main" val="315707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EIGRPv6 Fundamentals</a:t>
            </a:r>
            <a:br>
              <a:rPr lang="en-US" dirty="0"/>
            </a:br>
            <a:r>
              <a:rPr lang="en-US" dirty="0"/>
              <a:t>EIGRPv6 Inter-Router Communication</a:t>
            </a:r>
          </a:p>
        </p:txBody>
      </p:sp>
      <p:sp>
        <p:nvSpPr>
          <p:cNvPr id="2" name="Content Placeholder 1"/>
          <p:cNvSpPr>
            <a:spLocks noGrp="1"/>
          </p:cNvSpPr>
          <p:nvPr>
            <p:ph idx="1"/>
          </p:nvPr>
        </p:nvSpPr>
        <p:spPr>
          <a:xfrm>
            <a:off x="84221" y="641993"/>
            <a:ext cx="8813593" cy="1676092"/>
          </a:xfrm>
        </p:spPr>
        <p:txBody>
          <a:bodyPr/>
          <a:lstStyle/>
          <a:p>
            <a:pPr>
              <a:buFont typeface="Arial" panose="020B0604020202020204" pitchFamily="34" charset="0"/>
              <a:buChar char="•"/>
            </a:pPr>
            <a:r>
              <a:rPr lang="en-US" sz="1600" dirty="0"/>
              <a:t>EIGRP packets are identified using the well-known protocol ID 88 for both IPv4 and IPv6.</a:t>
            </a:r>
          </a:p>
          <a:p>
            <a:pPr>
              <a:buFont typeface="Arial" panose="020B0604020202020204" pitchFamily="34" charset="0"/>
              <a:buChar char="•"/>
            </a:pPr>
            <a:r>
              <a:rPr lang="en-US" sz="1600" dirty="0"/>
              <a:t>When EIGRPv6 is enabled, the routers communicate with each other using the interface’s IPv6 link-local address as the source. The destination address may be either a unicast link-local address or the multicast link-local address FF02::A.</a:t>
            </a:r>
          </a:p>
          <a:p>
            <a:pPr>
              <a:buFont typeface="Arial" panose="020B0604020202020204" pitchFamily="34" charset="0"/>
              <a:buChar char="•"/>
            </a:pPr>
            <a:r>
              <a:rPr lang="en-US" sz="1600" dirty="0"/>
              <a:t>Table 5-2 shows the source and destination addresses for the EIGRP packet types.</a:t>
            </a:r>
          </a:p>
        </p:txBody>
      </p:sp>
      <p:pic>
        <p:nvPicPr>
          <p:cNvPr id="4" name="Picture 3"/>
          <p:cNvPicPr>
            <a:picLocks noChangeAspect="1"/>
          </p:cNvPicPr>
          <p:nvPr/>
        </p:nvPicPr>
        <p:blipFill>
          <a:blip r:embed="rId2"/>
          <a:stretch>
            <a:fillRect/>
          </a:stretch>
        </p:blipFill>
        <p:spPr>
          <a:xfrm>
            <a:off x="1788695" y="2318085"/>
            <a:ext cx="5405542" cy="2387859"/>
          </a:xfrm>
          <a:prstGeom prst="rect">
            <a:avLst/>
          </a:prstGeom>
        </p:spPr>
      </p:pic>
    </p:spTree>
    <p:extLst>
      <p:ext uri="{BB962C8B-B14F-4D97-AF65-F5344CB8AC3E}">
        <p14:creationId xmlns:p14="http://schemas.microsoft.com/office/powerpoint/2010/main" val="284716544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45959"/>
          </a:xfrm>
        </p:spPr>
        <p:txBody>
          <a:bodyPr/>
          <a:lstStyle/>
          <a:p>
            <a:r>
              <a:rPr lang="en-US" sz="1600" dirty="0"/>
              <a:t>Prepare for the Exam</a:t>
            </a:r>
            <a:br>
              <a:rPr lang="en-US" sz="2400" dirty="0"/>
            </a:br>
            <a:r>
              <a:rPr lang="en-US" sz="2400" dirty="0"/>
              <a:t>Command Reference Chapter 5</a:t>
            </a:r>
          </a:p>
        </p:txBody>
      </p:sp>
      <p:graphicFrame>
        <p:nvGraphicFramePr>
          <p:cNvPr id="2" name="Table 1"/>
          <p:cNvGraphicFramePr>
            <a:graphicFrameLocks noGrp="1"/>
          </p:cNvGraphicFramePr>
          <p:nvPr>
            <p:extLst>
              <p:ext uri="{D42A27DB-BD31-4B8C-83A1-F6EECF244321}">
                <p14:modId xmlns:p14="http://schemas.microsoft.com/office/powerpoint/2010/main" val="2971629761"/>
              </p:ext>
            </p:extLst>
          </p:nvPr>
        </p:nvGraphicFramePr>
        <p:xfrm>
          <a:off x="596349" y="745959"/>
          <a:ext cx="7951302" cy="3825240"/>
        </p:xfrm>
        <a:graphic>
          <a:graphicData uri="http://schemas.openxmlformats.org/drawingml/2006/table">
            <a:tbl>
              <a:tblPr firstRow="1" bandRow="1">
                <a:tableStyleId>{5C22544A-7EE6-4342-B048-85BDC9FD1C3A}</a:tableStyleId>
              </a:tblPr>
              <a:tblGrid>
                <a:gridCol w="3795029">
                  <a:extLst>
                    <a:ext uri="{9D8B030D-6E8A-4147-A177-3AD203B41FA5}">
                      <a16:colId xmlns:a16="http://schemas.microsoft.com/office/drawing/2014/main" val="20000"/>
                    </a:ext>
                  </a:extLst>
                </a:gridCol>
                <a:gridCol w="4156273">
                  <a:extLst>
                    <a:ext uri="{9D8B030D-6E8A-4147-A177-3AD203B41FA5}">
                      <a16:colId xmlns:a16="http://schemas.microsoft.com/office/drawing/2014/main" val="2002427686"/>
                    </a:ext>
                  </a:extLst>
                </a:gridCol>
              </a:tblGrid>
              <a:tr h="370840">
                <a:tc>
                  <a:txBody>
                    <a:bodyPr/>
                    <a:lstStyle/>
                    <a:p>
                      <a:pPr algn="ctr"/>
                      <a:r>
                        <a:rPr lang="en-US" sz="1600" dirty="0">
                          <a:solidFill>
                            <a:schemeClr val="bg1"/>
                          </a:solidFill>
                        </a:rPr>
                        <a:t>Task</a:t>
                      </a:r>
                    </a:p>
                  </a:txBody>
                  <a:tcPr/>
                </a:tc>
                <a:tc>
                  <a:txBody>
                    <a:bodyPr/>
                    <a:lstStyle/>
                    <a:p>
                      <a:pPr algn="ctr"/>
                      <a:r>
                        <a:rPr lang="en-US" sz="1600" dirty="0">
                          <a:solidFill>
                            <a:schemeClr val="bg1"/>
                          </a:solidFill>
                        </a:rPr>
                        <a:t>Command Syntax</a:t>
                      </a:r>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Initialize EIGRPv6 with classic</a:t>
                      </a:r>
                    </a:p>
                    <a:p>
                      <a:r>
                        <a:rPr lang="en-US" sz="1600" b="0" i="0" u="none" strike="noStrike" kern="1200" baseline="0" dirty="0">
                          <a:solidFill>
                            <a:srgbClr val="000000"/>
                          </a:solidFill>
                          <a:latin typeface="+mn-lt"/>
                          <a:ea typeface="+mn-ea"/>
                          <a:cs typeface="+mn-cs"/>
                        </a:rPr>
                        <a:t>configuration</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ipv6 router </a:t>
                      </a:r>
                      <a:r>
                        <a:rPr lang="en-US" sz="1600" b="0" i="0" u="none" strike="noStrike" kern="1200" baseline="0" dirty="0" err="1">
                          <a:solidFill>
                            <a:srgbClr val="000000"/>
                          </a:solidFill>
                          <a:latin typeface="+mn-lt"/>
                          <a:ea typeface="+mn-ea"/>
                          <a:cs typeface="+mn-cs"/>
                        </a:rPr>
                        <a:t>eigrp</a:t>
                      </a:r>
                      <a:r>
                        <a:rPr lang="en-US" sz="1600" b="0" i="0" u="none" strike="noStrike" kern="1200" baseline="0" dirty="0">
                          <a:solidFill>
                            <a:srgbClr val="000000"/>
                          </a:solidFill>
                          <a:latin typeface="+mn-lt"/>
                          <a:ea typeface="+mn-ea"/>
                          <a:cs typeface="+mn-cs"/>
                        </a:rPr>
                        <a:t> </a:t>
                      </a:r>
                      <a:r>
                        <a:rPr lang="en-US" sz="1600" b="1" i="1" u="none" strike="noStrike" kern="1200" baseline="0" dirty="0">
                          <a:solidFill>
                            <a:srgbClr val="000000"/>
                          </a:solidFill>
                          <a:latin typeface="+mn-lt"/>
                          <a:ea typeface="+mn-ea"/>
                          <a:cs typeface="+mn-cs"/>
                        </a:rPr>
                        <a:t>as-number</a:t>
                      </a:r>
                    </a:p>
                    <a:p>
                      <a:r>
                        <a:rPr lang="en-US" sz="1600" b="0" i="0" u="none" strike="noStrike" kern="1200" baseline="0" dirty="0">
                          <a:solidFill>
                            <a:srgbClr val="000000"/>
                          </a:solidFill>
                          <a:latin typeface="+mn-lt"/>
                          <a:ea typeface="+mn-ea"/>
                          <a:cs typeface="+mn-cs"/>
                        </a:rPr>
                        <a:t>   </a:t>
                      </a:r>
                      <a:r>
                        <a:rPr lang="en-US" sz="1600" b="0" i="0" u="none" strike="noStrike" kern="1200" baseline="0" dirty="0" err="1">
                          <a:solidFill>
                            <a:srgbClr val="000000"/>
                          </a:solidFill>
                          <a:latin typeface="+mn-lt"/>
                          <a:ea typeface="+mn-ea"/>
                          <a:cs typeface="+mn-cs"/>
                        </a:rPr>
                        <a:t>eigrp</a:t>
                      </a:r>
                      <a:r>
                        <a:rPr lang="en-US" sz="1600" b="0" i="0" u="none" strike="noStrike" kern="1200" baseline="0" dirty="0">
                          <a:solidFill>
                            <a:srgbClr val="000000"/>
                          </a:solidFill>
                          <a:latin typeface="+mn-lt"/>
                          <a:ea typeface="+mn-ea"/>
                          <a:cs typeface="+mn-cs"/>
                        </a:rPr>
                        <a:t> router-id </a:t>
                      </a:r>
                      <a:r>
                        <a:rPr lang="en-US" sz="1600" b="1" i="1" u="none" strike="noStrike" kern="1200" baseline="0" dirty="0">
                          <a:solidFill>
                            <a:srgbClr val="000000"/>
                          </a:solidFill>
                          <a:latin typeface="+mn-lt"/>
                          <a:ea typeface="+mn-ea"/>
                          <a:cs typeface="+mn-cs"/>
                        </a:rPr>
                        <a:t>id</a:t>
                      </a:r>
                    </a:p>
                    <a:p>
                      <a:r>
                        <a:rPr lang="en-US" sz="1600" b="0" i="0" u="none" strike="noStrike" kern="1200" baseline="0" dirty="0">
                          <a:solidFill>
                            <a:srgbClr val="000000"/>
                          </a:solidFill>
                          <a:latin typeface="+mn-lt"/>
                          <a:ea typeface="+mn-ea"/>
                          <a:cs typeface="+mn-cs"/>
                        </a:rPr>
                        <a:t>interface </a:t>
                      </a:r>
                      <a:r>
                        <a:rPr lang="en-US" sz="1600" b="1" i="1" u="none" strike="noStrike" kern="1200" baseline="0" dirty="0">
                          <a:solidFill>
                            <a:srgbClr val="000000"/>
                          </a:solidFill>
                          <a:latin typeface="+mn-lt"/>
                          <a:ea typeface="+mn-ea"/>
                          <a:cs typeface="+mn-cs"/>
                        </a:rPr>
                        <a:t>interface-id</a:t>
                      </a:r>
                    </a:p>
                    <a:p>
                      <a:r>
                        <a:rPr lang="en-US" sz="1600" b="0" i="0" u="none" strike="noStrike" kern="1200" baseline="0" dirty="0">
                          <a:solidFill>
                            <a:srgbClr val="000000"/>
                          </a:solidFill>
                          <a:latin typeface="+mn-lt"/>
                          <a:ea typeface="+mn-ea"/>
                          <a:cs typeface="+mn-cs"/>
                        </a:rPr>
                        <a:t>   ipv6 </a:t>
                      </a:r>
                      <a:r>
                        <a:rPr lang="en-US" sz="1600" b="0" i="0" u="none" strike="noStrike" kern="1200" baseline="0" dirty="0" err="1">
                          <a:solidFill>
                            <a:srgbClr val="000000"/>
                          </a:solidFill>
                          <a:latin typeface="+mn-lt"/>
                          <a:ea typeface="+mn-ea"/>
                          <a:cs typeface="+mn-cs"/>
                        </a:rPr>
                        <a:t>eigrp</a:t>
                      </a:r>
                      <a:r>
                        <a:rPr lang="en-US" sz="1600" b="0" i="0" u="none" strike="noStrike" kern="1200" baseline="0" dirty="0">
                          <a:solidFill>
                            <a:srgbClr val="000000"/>
                          </a:solidFill>
                          <a:latin typeface="+mn-lt"/>
                          <a:ea typeface="+mn-ea"/>
                          <a:cs typeface="+mn-cs"/>
                        </a:rPr>
                        <a:t> </a:t>
                      </a:r>
                      <a:r>
                        <a:rPr lang="en-US" sz="1600" b="1" i="1" u="none" strike="noStrike" kern="1200" baseline="0" dirty="0">
                          <a:solidFill>
                            <a:srgbClr val="000000"/>
                          </a:solidFill>
                          <a:latin typeface="+mn-lt"/>
                          <a:ea typeface="+mn-ea"/>
                          <a:cs typeface="+mn-cs"/>
                        </a:rPr>
                        <a:t>as-number</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rgbClr val="000000"/>
                          </a:solidFill>
                          <a:latin typeface="+mn-lt"/>
                          <a:ea typeface="+mn-ea"/>
                          <a:cs typeface="+mn-cs"/>
                        </a:rPr>
                        <a:t>Initialize EIGRPv6 with named mode</a:t>
                      </a:r>
                    </a:p>
                    <a:p>
                      <a:r>
                        <a:rPr lang="en-US" sz="1600" b="0" i="0" u="none" strike="noStrike" kern="1200" baseline="0" dirty="0">
                          <a:solidFill>
                            <a:srgbClr val="000000"/>
                          </a:solidFill>
                          <a:latin typeface="+mn-lt"/>
                          <a:ea typeface="+mn-ea"/>
                          <a:cs typeface="+mn-cs"/>
                        </a:rPr>
                        <a:t>configuration</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router </a:t>
                      </a:r>
                      <a:r>
                        <a:rPr lang="en-US" sz="1600" b="0" i="0" u="none" strike="noStrike" kern="1200" baseline="0" dirty="0" err="1">
                          <a:solidFill>
                            <a:srgbClr val="000000"/>
                          </a:solidFill>
                          <a:latin typeface="+mn-lt"/>
                          <a:ea typeface="+mn-ea"/>
                          <a:cs typeface="+mn-cs"/>
                        </a:rPr>
                        <a:t>eigrp</a:t>
                      </a:r>
                      <a:r>
                        <a:rPr lang="en-US" sz="1600" b="0" i="0" u="none" strike="noStrike" kern="1200" baseline="0" dirty="0">
                          <a:solidFill>
                            <a:srgbClr val="000000"/>
                          </a:solidFill>
                          <a:latin typeface="+mn-lt"/>
                          <a:ea typeface="+mn-ea"/>
                          <a:cs typeface="+mn-cs"/>
                        </a:rPr>
                        <a:t> </a:t>
                      </a:r>
                      <a:r>
                        <a:rPr lang="en-US" sz="1600" b="1" i="1" u="none" strike="noStrike" kern="1200" baseline="0" dirty="0">
                          <a:solidFill>
                            <a:srgbClr val="000000"/>
                          </a:solidFill>
                          <a:latin typeface="+mn-lt"/>
                          <a:ea typeface="+mn-ea"/>
                          <a:cs typeface="+mn-cs"/>
                        </a:rPr>
                        <a:t>process-name</a:t>
                      </a:r>
                    </a:p>
                    <a:p>
                      <a:r>
                        <a:rPr lang="en-US" sz="1600" b="0" i="0" u="none" strike="noStrike" kern="1200" baseline="0" dirty="0">
                          <a:solidFill>
                            <a:srgbClr val="000000"/>
                          </a:solidFill>
                          <a:latin typeface="+mn-lt"/>
                          <a:ea typeface="+mn-ea"/>
                          <a:cs typeface="+mn-cs"/>
                        </a:rPr>
                        <a:t>   address-family ipv6 autonomous-system</a:t>
                      </a:r>
                    </a:p>
                    <a:p>
                      <a:r>
                        <a:rPr lang="en-US" sz="1600" b="1" i="1" u="none" strike="noStrike" kern="1200" baseline="0" dirty="0">
                          <a:solidFill>
                            <a:srgbClr val="000000"/>
                          </a:solidFill>
                          <a:latin typeface="+mn-lt"/>
                          <a:ea typeface="+mn-ea"/>
                          <a:cs typeface="+mn-cs"/>
                        </a:rPr>
                        <a:t>as-number</a:t>
                      </a:r>
                    </a:p>
                    <a:p>
                      <a:r>
                        <a:rPr lang="en-US" sz="1600" b="0" i="0" u="none" strike="noStrike" kern="1200" baseline="0" dirty="0">
                          <a:solidFill>
                            <a:srgbClr val="000000"/>
                          </a:solidFill>
                          <a:latin typeface="+mn-lt"/>
                          <a:ea typeface="+mn-ea"/>
                          <a:cs typeface="+mn-cs"/>
                        </a:rPr>
                        <a:t>   </a:t>
                      </a:r>
                      <a:r>
                        <a:rPr lang="en-US" sz="1600" b="0" i="0" u="none" strike="noStrike" kern="1200" baseline="0" dirty="0" err="1">
                          <a:solidFill>
                            <a:srgbClr val="000000"/>
                          </a:solidFill>
                          <a:latin typeface="+mn-lt"/>
                          <a:ea typeface="+mn-ea"/>
                          <a:cs typeface="+mn-cs"/>
                        </a:rPr>
                        <a:t>eigrp</a:t>
                      </a:r>
                      <a:r>
                        <a:rPr lang="en-US" sz="1600" b="0" i="0" u="none" strike="noStrike" kern="1200" baseline="0" dirty="0">
                          <a:solidFill>
                            <a:srgbClr val="000000"/>
                          </a:solidFill>
                          <a:latin typeface="+mn-lt"/>
                          <a:ea typeface="+mn-ea"/>
                          <a:cs typeface="+mn-cs"/>
                        </a:rPr>
                        <a:t> router-id </a:t>
                      </a:r>
                      <a:r>
                        <a:rPr lang="en-US" sz="1600" b="1" i="1" u="none" strike="noStrike" kern="1200" baseline="0" dirty="0">
                          <a:solidFill>
                            <a:srgbClr val="000000"/>
                          </a:solidFill>
                          <a:latin typeface="+mn-lt"/>
                          <a:ea typeface="+mn-ea"/>
                          <a:cs typeface="+mn-cs"/>
                        </a:rPr>
                        <a:t>id</a:t>
                      </a:r>
                      <a:endParaRPr lang="en-US" sz="16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rgbClr val="000000"/>
                          </a:solidFill>
                          <a:latin typeface="+mn-lt"/>
                          <a:ea typeface="+mn-ea"/>
                          <a:cs typeface="+mn-cs"/>
                        </a:rPr>
                        <a:t>Display all EIGRPv6 interfaces</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show ipv6 </a:t>
                      </a:r>
                      <a:r>
                        <a:rPr lang="en-US" sz="1600" b="0" i="0" u="none" strike="noStrike" kern="1200" baseline="0" dirty="0" err="1">
                          <a:solidFill>
                            <a:srgbClr val="000000"/>
                          </a:solidFill>
                          <a:latin typeface="+mn-lt"/>
                          <a:ea typeface="+mn-ea"/>
                          <a:cs typeface="+mn-cs"/>
                        </a:rPr>
                        <a:t>eigrp</a:t>
                      </a:r>
                      <a:r>
                        <a:rPr lang="en-US" sz="1600" b="0" i="0" u="none" strike="noStrike" kern="1200" baseline="0" dirty="0">
                          <a:solidFill>
                            <a:srgbClr val="000000"/>
                          </a:solidFill>
                          <a:latin typeface="+mn-lt"/>
                          <a:ea typeface="+mn-ea"/>
                          <a:cs typeface="+mn-cs"/>
                        </a:rPr>
                        <a:t> interface</a:t>
                      </a:r>
                    </a:p>
                    <a:p>
                      <a:r>
                        <a:rPr lang="en-US" sz="1600" b="0" i="0" u="none" strike="noStrike" kern="1200" baseline="0" dirty="0">
                          <a:solidFill>
                            <a:srgbClr val="000000"/>
                          </a:solidFill>
                          <a:latin typeface="+mn-lt"/>
                          <a:ea typeface="+mn-ea"/>
                          <a:cs typeface="+mn-cs"/>
                        </a:rPr>
                        <a:t>[</a:t>
                      </a:r>
                      <a:r>
                        <a:rPr lang="en-US" sz="1600" b="1" i="1" u="none" strike="noStrike" kern="1200" baseline="0" dirty="0">
                          <a:solidFill>
                            <a:srgbClr val="000000"/>
                          </a:solidFill>
                          <a:latin typeface="+mn-lt"/>
                          <a:ea typeface="+mn-ea"/>
                          <a:cs typeface="+mn-cs"/>
                        </a:rPr>
                        <a:t>interface-id</a:t>
                      </a:r>
                      <a:r>
                        <a:rPr lang="en-US" sz="1600" b="0" i="0" u="none" strike="noStrike" kern="1200" baseline="0" dirty="0">
                          <a:solidFill>
                            <a:srgbClr val="000000"/>
                          </a:solidFill>
                          <a:latin typeface="+mn-lt"/>
                          <a:ea typeface="+mn-ea"/>
                          <a:cs typeface="+mn-cs"/>
                        </a:rPr>
                        <a:t>] [detail]</a:t>
                      </a:r>
                      <a:endParaRPr lang="en-US" sz="16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rgbClr val="000000"/>
                          </a:solidFill>
                          <a:latin typeface="+mn-lt"/>
                          <a:ea typeface="+mn-ea"/>
                          <a:cs typeface="+mn-cs"/>
                        </a:rPr>
                        <a:t>Display established EIGRPv6 neighbors</a:t>
                      </a:r>
                    </a:p>
                  </a:txBody>
                  <a:tcPr/>
                </a:tc>
                <a:tc>
                  <a:txBody>
                    <a:bodyPr/>
                    <a:lstStyle/>
                    <a:p>
                      <a:r>
                        <a:rPr lang="en-US" sz="1600" b="0" i="0" u="none" strike="noStrike" kern="1200" baseline="0" dirty="0">
                          <a:solidFill>
                            <a:srgbClr val="000000"/>
                          </a:solidFill>
                          <a:latin typeface="+mn-lt"/>
                          <a:ea typeface="+mn-ea"/>
                          <a:cs typeface="+mn-cs"/>
                        </a:rPr>
                        <a:t>show ipv6 </a:t>
                      </a:r>
                      <a:r>
                        <a:rPr lang="en-US" sz="1600" b="0" i="0" u="none" strike="noStrike" kern="1200" baseline="0" dirty="0" err="1">
                          <a:solidFill>
                            <a:srgbClr val="000000"/>
                          </a:solidFill>
                          <a:latin typeface="+mn-lt"/>
                          <a:ea typeface="+mn-ea"/>
                          <a:cs typeface="+mn-cs"/>
                        </a:rPr>
                        <a:t>eigrp</a:t>
                      </a:r>
                      <a:r>
                        <a:rPr lang="en-US" sz="1600" b="0" i="0" u="none" strike="noStrike" kern="1200" baseline="0" dirty="0">
                          <a:solidFill>
                            <a:srgbClr val="000000"/>
                          </a:solidFill>
                          <a:latin typeface="+mn-lt"/>
                          <a:ea typeface="+mn-ea"/>
                          <a:cs typeface="+mn-cs"/>
                        </a:rPr>
                        <a:t> neighbors</a:t>
                      </a:r>
                    </a:p>
                  </a:txBody>
                  <a:tcPr/>
                </a:tc>
                <a:extLst>
                  <a:ext uri="{0D108BD9-81ED-4DB2-BD59-A6C34878D82A}">
                    <a16:rowId xmlns:a16="http://schemas.microsoft.com/office/drawing/2014/main" val="10004"/>
                  </a:ext>
                </a:extLst>
              </a:tr>
              <a:tr h="370840">
                <a:tc>
                  <a:txBody>
                    <a:bodyPr/>
                    <a:lstStyle/>
                    <a:p>
                      <a:r>
                        <a:rPr lang="en-US" sz="1600" b="0" i="0" u="none" strike="noStrike" kern="1200" baseline="0" dirty="0">
                          <a:solidFill>
                            <a:srgbClr val="000000"/>
                          </a:solidFill>
                          <a:latin typeface="+mn-lt"/>
                          <a:ea typeface="+mn-ea"/>
                          <a:cs typeface="+mn-cs"/>
                        </a:rPr>
                        <a:t>Show a router’s EIGRPv6 neighbors</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show ipv6 </a:t>
                      </a:r>
                      <a:r>
                        <a:rPr lang="en-US" sz="1600" b="1" i="0" u="none" strike="noStrike" kern="1200" baseline="0" dirty="0" err="1">
                          <a:solidFill>
                            <a:srgbClr val="000000"/>
                          </a:solidFill>
                          <a:latin typeface="+mn-lt"/>
                          <a:ea typeface="+mn-ea"/>
                          <a:cs typeface="+mn-cs"/>
                        </a:rPr>
                        <a:t>eigrp</a:t>
                      </a:r>
                      <a:r>
                        <a:rPr lang="en-US" sz="1600" b="1" i="0" u="none" strike="noStrike" kern="1200" baseline="0" dirty="0">
                          <a:solidFill>
                            <a:srgbClr val="000000"/>
                          </a:solidFill>
                          <a:latin typeface="+mn-lt"/>
                          <a:ea typeface="+mn-ea"/>
                          <a:cs typeface="+mn-cs"/>
                        </a:rPr>
                        <a:t> neighbors</a:t>
                      </a:r>
                      <a:endParaRPr lang="en-US" sz="1600" dirty="0">
                        <a:solidFill>
                          <a:srgbClr val="00000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0191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45959"/>
          </a:xfrm>
        </p:spPr>
        <p:txBody>
          <a:bodyPr/>
          <a:lstStyle/>
          <a:p>
            <a:r>
              <a:rPr lang="en-US" sz="1600" dirty="0"/>
              <a:t>Prepare for the Exam</a:t>
            </a:r>
            <a:br>
              <a:rPr lang="en-US" sz="2400" dirty="0"/>
            </a:br>
            <a:r>
              <a:rPr lang="en-US" sz="2400" dirty="0"/>
              <a:t>Command Reference Chapter 5 (Cont.)</a:t>
            </a:r>
          </a:p>
        </p:txBody>
      </p:sp>
      <p:graphicFrame>
        <p:nvGraphicFramePr>
          <p:cNvPr id="2" name="Table 1"/>
          <p:cNvGraphicFramePr>
            <a:graphicFrameLocks noGrp="1"/>
          </p:cNvGraphicFramePr>
          <p:nvPr>
            <p:extLst>
              <p:ext uri="{D42A27DB-BD31-4B8C-83A1-F6EECF244321}">
                <p14:modId xmlns:p14="http://schemas.microsoft.com/office/powerpoint/2010/main" val="2295045284"/>
              </p:ext>
            </p:extLst>
          </p:nvPr>
        </p:nvGraphicFramePr>
        <p:xfrm>
          <a:off x="304801" y="745959"/>
          <a:ext cx="8242850" cy="3906520"/>
        </p:xfrm>
        <a:graphic>
          <a:graphicData uri="http://schemas.openxmlformats.org/drawingml/2006/table">
            <a:tbl>
              <a:tblPr firstRow="1" bandRow="1">
                <a:tableStyleId>{5C22544A-7EE6-4342-B048-85BDC9FD1C3A}</a:tableStyleId>
              </a:tblPr>
              <a:tblGrid>
                <a:gridCol w="4121425">
                  <a:extLst>
                    <a:ext uri="{9D8B030D-6E8A-4147-A177-3AD203B41FA5}">
                      <a16:colId xmlns:a16="http://schemas.microsoft.com/office/drawing/2014/main" val="20000"/>
                    </a:ext>
                  </a:extLst>
                </a:gridCol>
                <a:gridCol w="4121425">
                  <a:extLst>
                    <a:ext uri="{9D8B030D-6E8A-4147-A177-3AD203B41FA5}">
                      <a16:colId xmlns:a16="http://schemas.microsoft.com/office/drawing/2014/main" val="2002427686"/>
                    </a:ext>
                  </a:extLst>
                </a:gridCol>
              </a:tblGrid>
              <a:tr h="370840">
                <a:tc>
                  <a:txBody>
                    <a:bodyPr/>
                    <a:lstStyle/>
                    <a:p>
                      <a:pPr algn="ctr"/>
                      <a:r>
                        <a:rPr lang="en-US" sz="1600" dirty="0">
                          <a:solidFill>
                            <a:schemeClr val="bg1"/>
                          </a:solidFill>
                        </a:rPr>
                        <a:t>Task</a:t>
                      </a:r>
                    </a:p>
                  </a:txBody>
                  <a:tcPr/>
                </a:tc>
                <a:tc>
                  <a:txBody>
                    <a:bodyPr/>
                    <a:lstStyle/>
                    <a:p>
                      <a:pPr algn="ctr"/>
                      <a:r>
                        <a:rPr lang="en-US" sz="1600" dirty="0">
                          <a:solidFill>
                            <a:schemeClr val="bg1"/>
                          </a:solidFill>
                        </a:rPr>
                        <a:t>Command Syntax</a:t>
                      </a:r>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Display the IPv6 routing protocols</a:t>
                      </a:r>
                    </a:p>
                    <a:p>
                      <a:r>
                        <a:rPr lang="en-US" sz="1600" b="0" i="0" u="none" strike="noStrike" kern="1200" baseline="0" dirty="0">
                          <a:solidFill>
                            <a:srgbClr val="000000"/>
                          </a:solidFill>
                          <a:latin typeface="+mn-lt"/>
                          <a:ea typeface="+mn-ea"/>
                          <a:cs typeface="+mn-cs"/>
                        </a:rPr>
                        <a:t>enabled on the router</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show ipv6 protocols</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rgbClr val="000000"/>
                          </a:solidFill>
                          <a:latin typeface="+mn-lt"/>
                          <a:ea typeface="+mn-ea"/>
                          <a:cs typeface="+mn-cs"/>
                        </a:rPr>
                        <a:t>Display all of a router’s interfaces that are</a:t>
                      </a:r>
                    </a:p>
                    <a:p>
                      <a:r>
                        <a:rPr lang="en-US" sz="1600" b="0" i="0" u="none" strike="noStrike" kern="1200" baseline="0" dirty="0">
                          <a:solidFill>
                            <a:srgbClr val="000000"/>
                          </a:solidFill>
                          <a:latin typeface="+mn-lt"/>
                          <a:ea typeface="+mn-ea"/>
                          <a:cs typeface="+mn-cs"/>
                        </a:rPr>
                        <a:t>configured to participate in an EIGRPv6</a:t>
                      </a:r>
                    </a:p>
                    <a:p>
                      <a:r>
                        <a:rPr lang="en-US" sz="1600" b="0" i="0" u="none" strike="noStrike" kern="1200" baseline="0" dirty="0">
                          <a:solidFill>
                            <a:srgbClr val="000000"/>
                          </a:solidFill>
                          <a:latin typeface="+mn-lt"/>
                          <a:ea typeface="+mn-ea"/>
                          <a:cs typeface="+mn-cs"/>
                        </a:rPr>
                        <a:t>routing process (with the exception of</a:t>
                      </a:r>
                    </a:p>
                    <a:p>
                      <a:r>
                        <a:rPr lang="en-US" sz="1600" b="0" i="0" u="none" strike="noStrike" kern="1200" baseline="0" dirty="0">
                          <a:solidFill>
                            <a:srgbClr val="000000"/>
                          </a:solidFill>
                          <a:latin typeface="+mn-lt"/>
                          <a:ea typeface="+mn-ea"/>
                          <a:cs typeface="+mn-cs"/>
                        </a:rPr>
                        <a:t>passive interfaces)</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show ipv6 </a:t>
                      </a:r>
                      <a:r>
                        <a:rPr lang="en-US" sz="1600" b="1" i="0" u="none" strike="noStrike" kern="1200" baseline="0" dirty="0" err="1">
                          <a:solidFill>
                            <a:srgbClr val="000000"/>
                          </a:solidFill>
                          <a:latin typeface="+mn-lt"/>
                          <a:ea typeface="+mn-ea"/>
                          <a:cs typeface="+mn-cs"/>
                        </a:rPr>
                        <a:t>eigrp</a:t>
                      </a:r>
                      <a:r>
                        <a:rPr lang="en-US" sz="1600" b="1" i="0" u="none" strike="noStrike" kern="1200" baseline="0" dirty="0">
                          <a:solidFill>
                            <a:srgbClr val="000000"/>
                          </a:solidFill>
                          <a:latin typeface="+mn-lt"/>
                          <a:ea typeface="+mn-ea"/>
                          <a:cs typeface="+mn-cs"/>
                        </a:rPr>
                        <a:t> interfaces</a:t>
                      </a:r>
                      <a:endParaRPr lang="en-US" sz="16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rgbClr val="000000"/>
                          </a:solidFill>
                          <a:latin typeface="+mn-lt"/>
                          <a:ea typeface="+mn-ea"/>
                          <a:cs typeface="+mn-cs"/>
                        </a:rPr>
                        <a:t>Display the interfaces participating in</a:t>
                      </a:r>
                    </a:p>
                    <a:p>
                      <a:r>
                        <a:rPr lang="en-US" sz="1600" b="0" i="0" u="none" strike="noStrike" kern="1200" baseline="0" dirty="0">
                          <a:solidFill>
                            <a:srgbClr val="000000"/>
                          </a:solidFill>
                          <a:latin typeface="+mn-lt"/>
                          <a:ea typeface="+mn-ea"/>
                          <a:cs typeface="+mn-cs"/>
                        </a:rPr>
                        <a:t>the EIGRPv6 routing process, along with</a:t>
                      </a:r>
                    </a:p>
                    <a:p>
                      <a:r>
                        <a:rPr lang="en-US" sz="1600" b="0" i="0" u="none" strike="noStrike" kern="1200" baseline="0" dirty="0">
                          <a:solidFill>
                            <a:srgbClr val="000000"/>
                          </a:solidFill>
                          <a:latin typeface="+mn-lt"/>
                          <a:ea typeface="+mn-ea"/>
                          <a:cs typeface="+mn-cs"/>
                        </a:rPr>
                        <a:t>EIGRP hello and hold timers, whether the</a:t>
                      </a:r>
                    </a:p>
                    <a:p>
                      <a:r>
                        <a:rPr lang="en-US" sz="1600" b="0" i="0" u="none" strike="noStrike" kern="1200" baseline="0" dirty="0">
                          <a:solidFill>
                            <a:srgbClr val="000000"/>
                          </a:solidFill>
                          <a:latin typeface="+mn-lt"/>
                          <a:ea typeface="+mn-ea"/>
                          <a:cs typeface="+mn-cs"/>
                        </a:rPr>
                        <a:t>split horizon rule is enabled, and whether</a:t>
                      </a:r>
                    </a:p>
                    <a:p>
                      <a:r>
                        <a:rPr lang="en-US" sz="1600" b="0" i="0" u="none" strike="noStrike" kern="1200" baseline="0" dirty="0">
                          <a:solidFill>
                            <a:srgbClr val="000000"/>
                          </a:solidFill>
                          <a:latin typeface="+mn-lt"/>
                          <a:ea typeface="+mn-ea"/>
                          <a:cs typeface="+mn-cs"/>
                        </a:rPr>
                        <a:t>authentication is being used</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show ipv6 </a:t>
                      </a:r>
                      <a:r>
                        <a:rPr lang="en-US" sz="1600" b="1" i="0" u="none" strike="noStrike" kern="1200" baseline="0" dirty="0" err="1">
                          <a:solidFill>
                            <a:srgbClr val="000000"/>
                          </a:solidFill>
                          <a:latin typeface="+mn-lt"/>
                          <a:ea typeface="+mn-ea"/>
                          <a:cs typeface="+mn-cs"/>
                        </a:rPr>
                        <a:t>eigrp</a:t>
                      </a:r>
                      <a:r>
                        <a:rPr lang="en-US" sz="1600" b="1" i="0" u="none" strike="noStrike" kern="1200" baseline="0" dirty="0">
                          <a:solidFill>
                            <a:srgbClr val="000000"/>
                          </a:solidFill>
                          <a:latin typeface="+mn-lt"/>
                          <a:ea typeface="+mn-ea"/>
                          <a:cs typeface="+mn-cs"/>
                        </a:rPr>
                        <a:t> interfaces detail</a:t>
                      </a:r>
                      <a:endParaRPr lang="en-US" sz="16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rgbClr val="000000"/>
                          </a:solidFill>
                          <a:latin typeface="+mn-lt"/>
                          <a:ea typeface="+mn-ea"/>
                          <a:cs typeface="+mn-cs"/>
                        </a:rPr>
                        <a:t>Display the IPv6 EIGRP configuration in</a:t>
                      </a:r>
                    </a:p>
                    <a:p>
                      <a:r>
                        <a:rPr lang="en-US" sz="1600" b="0" i="0" u="none" strike="noStrike" kern="1200" baseline="0" dirty="0">
                          <a:solidFill>
                            <a:srgbClr val="000000"/>
                          </a:solidFill>
                          <a:latin typeface="+mn-lt"/>
                          <a:ea typeface="+mn-ea"/>
                          <a:cs typeface="+mn-cs"/>
                        </a:rPr>
                        <a:t>the running configuration</a:t>
                      </a:r>
                    </a:p>
                  </a:txBody>
                  <a:tcPr/>
                </a:tc>
                <a:tc>
                  <a:txBody>
                    <a:bodyPr/>
                    <a:lstStyle/>
                    <a:p>
                      <a:r>
                        <a:rPr lang="en-US" sz="1600" b="1" i="0" u="none" strike="noStrike" kern="1200" baseline="0" dirty="0">
                          <a:solidFill>
                            <a:srgbClr val="000000"/>
                          </a:solidFill>
                          <a:latin typeface="+mn-lt"/>
                          <a:ea typeface="+mn-ea"/>
                          <a:cs typeface="+mn-cs"/>
                        </a:rPr>
                        <a:t>show run | section ipv6 router </a:t>
                      </a:r>
                      <a:r>
                        <a:rPr lang="en-US" sz="1600" b="1" i="0" u="none" strike="noStrike" kern="1200" baseline="0" dirty="0" err="1">
                          <a:solidFill>
                            <a:srgbClr val="000000"/>
                          </a:solidFill>
                          <a:latin typeface="+mn-lt"/>
                          <a:ea typeface="+mn-ea"/>
                          <a:cs typeface="+mn-cs"/>
                        </a:rPr>
                        <a:t>eigrp</a:t>
                      </a:r>
                      <a:endParaRPr lang="en-US" sz="1600" b="0" i="0" u="none" strike="noStrike" kern="1200" baseline="0" dirty="0">
                        <a:solidFill>
                          <a:srgbClr val="000000"/>
                        </a:solidFill>
                        <a:latin typeface="+mn-lt"/>
                        <a:ea typeface="+mn-ea"/>
                        <a:cs typeface="+mn-cs"/>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607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45959"/>
          </a:xfrm>
        </p:spPr>
        <p:txBody>
          <a:bodyPr/>
          <a:lstStyle/>
          <a:p>
            <a:r>
              <a:rPr lang="en-US" sz="1600" dirty="0"/>
              <a:t>Prepare for the Exam</a:t>
            </a:r>
            <a:br>
              <a:rPr lang="en-US" sz="2400" dirty="0"/>
            </a:br>
            <a:r>
              <a:rPr lang="en-US" sz="2400" dirty="0"/>
              <a:t>Command Reference Chapter 5 (Cont.)</a:t>
            </a:r>
          </a:p>
        </p:txBody>
      </p:sp>
      <p:graphicFrame>
        <p:nvGraphicFramePr>
          <p:cNvPr id="2" name="Table 1"/>
          <p:cNvGraphicFramePr>
            <a:graphicFrameLocks noGrp="1"/>
          </p:cNvGraphicFramePr>
          <p:nvPr>
            <p:extLst>
              <p:ext uri="{D42A27DB-BD31-4B8C-83A1-F6EECF244321}">
                <p14:modId xmlns:p14="http://schemas.microsoft.com/office/powerpoint/2010/main" val="461582009"/>
              </p:ext>
            </p:extLst>
          </p:nvPr>
        </p:nvGraphicFramePr>
        <p:xfrm>
          <a:off x="304801" y="745959"/>
          <a:ext cx="8600660" cy="3754120"/>
        </p:xfrm>
        <a:graphic>
          <a:graphicData uri="http://schemas.openxmlformats.org/drawingml/2006/table">
            <a:tbl>
              <a:tblPr firstRow="1" bandRow="1">
                <a:tableStyleId>{5C22544A-7EE6-4342-B048-85BDC9FD1C3A}</a:tableStyleId>
              </a:tblPr>
              <a:tblGrid>
                <a:gridCol w="5367129">
                  <a:extLst>
                    <a:ext uri="{9D8B030D-6E8A-4147-A177-3AD203B41FA5}">
                      <a16:colId xmlns:a16="http://schemas.microsoft.com/office/drawing/2014/main" val="20000"/>
                    </a:ext>
                  </a:extLst>
                </a:gridCol>
                <a:gridCol w="3233531">
                  <a:extLst>
                    <a:ext uri="{9D8B030D-6E8A-4147-A177-3AD203B41FA5}">
                      <a16:colId xmlns:a16="http://schemas.microsoft.com/office/drawing/2014/main" val="2002427686"/>
                    </a:ext>
                  </a:extLst>
                </a:gridCol>
              </a:tblGrid>
              <a:tr h="370840">
                <a:tc>
                  <a:txBody>
                    <a:bodyPr/>
                    <a:lstStyle/>
                    <a:p>
                      <a:pPr algn="ctr"/>
                      <a:r>
                        <a:rPr lang="en-US" sz="1600" dirty="0">
                          <a:solidFill>
                            <a:schemeClr val="bg1"/>
                          </a:solidFill>
                        </a:rPr>
                        <a:t>Task</a:t>
                      </a:r>
                    </a:p>
                  </a:txBody>
                  <a:tcPr/>
                </a:tc>
                <a:tc>
                  <a:txBody>
                    <a:bodyPr/>
                    <a:lstStyle/>
                    <a:p>
                      <a:pPr algn="ctr"/>
                      <a:r>
                        <a:rPr lang="en-US" sz="1600" dirty="0">
                          <a:solidFill>
                            <a:schemeClr val="bg1"/>
                          </a:solidFill>
                        </a:rPr>
                        <a:t>Command Syntax</a:t>
                      </a:r>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Show detailed information about a router’s EIGRP neighbors, including whether the neighbor is a stub router, along with the types of networks it is</a:t>
                      </a:r>
                    </a:p>
                    <a:p>
                      <a:r>
                        <a:rPr lang="en-US" sz="1600" b="0" i="0" u="none" strike="noStrike" kern="1200" baseline="0" dirty="0">
                          <a:solidFill>
                            <a:srgbClr val="000000"/>
                          </a:solidFill>
                          <a:latin typeface="+mn-lt"/>
                          <a:ea typeface="+mn-ea"/>
                          <a:cs typeface="+mn-cs"/>
                        </a:rPr>
                        <a:t>advertising as a stub</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show ipv6 </a:t>
                      </a:r>
                      <a:r>
                        <a:rPr lang="en-US" sz="1600" b="1" i="0" u="none" strike="noStrike" kern="1200" baseline="0" dirty="0" err="1">
                          <a:solidFill>
                            <a:srgbClr val="000000"/>
                          </a:solidFill>
                          <a:latin typeface="+mn-lt"/>
                          <a:ea typeface="+mn-ea"/>
                          <a:cs typeface="+mn-cs"/>
                        </a:rPr>
                        <a:t>eigrp</a:t>
                      </a:r>
                      <a:r>
                        <a:rPr lang="en-US" sz="1600" b="1" i="0" u="none" strike="noStrike" kern="1200" baseline="0" dirty="0">
                          <a:solidFill>
                            <a:srgbClr val="000000"/>
                          </a:solidFill>
                          <a:latin typeface="+mn-lt"/>
                          <a:ea typeface="+mn-ea"/>
                          <a:cs typeface="+mn-cs"/>
                        </a:rPr>
                        <a:t> neighbors detail</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rgbClr val="000000"/>
                          </a:solidFill>
                          <a:latin typeface="+mn-lt"/>
                          <a:ea typeface="+mn-ea"/>
                          <a:cs typeface="+mn-cs"/>
                        </a:rPr>
                        <a:t>Show routes known to a router’s IP routing table that were injected by the router’s EIGRP routing process</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show ipv6 route </a:t>
                      </a:r>
                      <a:r>
                        <a:rPr lang="en-US" sz="1600" b="1" i="0" u="none" strike="noStrike" kern="1200" baseline="0" dirty="0" err="1">
                          <a:solidFill>
                            <a:srgbClr val="000000"/>
                          </a:solidFill>
                          <a:latin typeface="+mn-lt"/>
                          <a:ea typeface="+mn-ea"/>
                          <a:cs typeface="+mn-cs"/>
                        </a:rPr>
                        <a:t>eigrp</a:t>
                      </a:r>
                      <a:endParaRPr lang="en-US" sz="1600" dirty="0">
                        <a:solidFill>
                          <a:srgbClr val="000000"/>
                        </a:solidFill>
                      </a:endParaRPr>
                    </a:p>
                  </a:txBody>
                  <a:tcPr/>
                </a:tc>
                <a:extLst>
                  <a:ext uri="{0D108BD9-81ED-4DB2-BD59-A6C34878D82A}">
                    <a16:rowId xmlns:a16="http://schemas.microsoft.com/office/drawing/2014/main" val="10002"/>
                  </a:ext>
                </a:extLst>
              </a:tr>
              <a:tr h="274320">
                <a:tc>
                  <a:txBody>
                    <a:bodyPr/>
                    <a:lstStyle/>
                    <a:p>
                      <a:r>
                        <a:rPr lang="en-US" sz="1600" b="0" i="0" u="none" strike="noStrike" kern="1200" baseline="0" dirty="0">
                          <a:solidFill>
                            <a:srgbClr val="000000"/>
                          </a:solidFill>
                          <a:latin typeface="+mn-lt"/>
                          <a:ea typeface="+mn-ea"/>
                          <a:cs typeface="+mn-cs"/>
                        </a:rPr>
                        <a:t>Display detailed information about the EIGRP for IPv4 and IPv6 address families that are enabled on the router.</a:t>
                      </a:r>
                    </a:p>
                  </a:txBody>
                  <a:tcPr/>
                </a:tc>
                <a:tc>
                  <a:txBody>
                    <a:bodyPr/>
                    <a:lstStyle/>
                    <a:p>
                      <a:r>
                        <a:rPr lang="en-US" sz="1600" b="1" i="0" u="none" strike="noStrike" kern="1200" baseline="0" dirty="0">
                          <a:solidFill>
                            <a:srgbClr val="000000"/>
                          </a:solidFill>
                          <a:latin typeface="+mn-lt"/>
                          <a:ea typeface="+mn-ea"/>
                          <a:cs typeface="+mn-cs"/>
                        </a:rPr>
                        <a:t>show </a:t>
                      </a:r>
                      <a:r>
                        <a:rPr lang="en-US" sz="1600" b="1" i="0" u="none" strike="noStrike" kern="1200" baseline="0" dirty="0" err="1">
                          <a:solidFill>
                            <a:srgbClr val="000000"/>
                          </a:solidFill>
                          <a:latin typeface="+mn-lt"/>
                          <a:ea typeface="+mn-ea"/>
                          <a:cs typeface="+mn-cs"/>
                        </a:rPr>
                        <a:t>eigrp</a:t>
                      </a:r>
                      <a:r>
                        <a:rPr lang="en-US" sz="1600" b="1" i="0" u="none" strike="noStrike" kern="1200" baseline="0" dirty="0">
                          <a:solidFill>
                            <a:srgbClr val="000000"/>
                          </a:solidFill>
                          <a:latin typeface="+mn-lt"/>
                          <a:ea typeface="+mn-ea"/>
                          <a:cs typeface="+mn-cs"/>
                        </a:rPr>
                        <a:t> protocols</a:t>
                      </a:r>
                      <a:endParaRPr lang="en-US" sz="1600" dirty="0">
                        <a:solidFill>
                          <a:srgbClr val="000000"/>
                        </a:solidFill>
                      </a:endParaRPr>
                    </a:p>
                  </a:txBody>
                  <a:tcPr/>
                </a:tc>
                <a:extLst>
                  <a:ext uri="{0D108BD9-81ED-4DB2-BD59-A6C34878D82A}">
                    <a16:rowId xmlns:a16="http://schemas.microsoft.com/office/drawing/2014/main" val="10003"/>
                  </a:ext>
                </a:extLst>
              </a:tr>
              <a:tr h="548640">
                <a:tc>
                  <a:txBody>
                    <a:bodyPr/>
                    <a:lstStyle/>
                    <a:p>
                      <a:r>
                        <a:rPr lang="en-US" sz="1600" b="0" i="0" u="none" strike="noStrike" kern="1200" baseline="0" dirty="0">
                          <a:solidFill>
                            <a:srgbClr val="000000"/>
                          </a:solidFill>
                          <a:latin typeface="+mn-lt"/>
                          <a:ea typeface="+mn-ea"/>
                          <a:cs typeface="+mn-cs"/>
                        </a:rPr>
                        <a:t>Display the interfaces that are participating in the named EIGRP for IPv4 address family</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show </a:t>
                      </a:r>
                      <a:r>
                        <a:rPr lang="en-US" sz="1600" b="1" i="0" u="none" strike="noStrike" kern="1200" baseline="0" dirty="0" err="1">
                          <a:solidFill>
                            <a:srgbClr val="000000"/>
                          </a:solidFill>
                          <a:latin typeface="+mn-lt"/>
                          <a:ea typeface="+mn-ea"/>
                          <a:cs typeface="+mn-cs"/>
                        </a:rPr>
                        <a:t>eigrp</a:t>
                      </a:r>
                      <a:r>
                        <a:rPr lang="en-US" sz="1600" b="1" i="0" u="none" strike="noStrike" kern="1200" baseline="0" dirty="0">
                          <a:solidFill>
                            <a:srgbClr val="000000"/>
                          </a:solidFill>
                          <a:latin typeface="+mn-lt"/>
                          <a:ea typeface="+mn-ea"/>
                          <a:cs typeface="+mn-cs"/>
                        </a:rPr>
                        <a:t> address-family ipv4 interfaces</a:t>
                      </a:r>
                      <a:endParaRPr lang="en-US" sz="1600" dirty="0">
                        <a:solidFill>
                          <a:srgbClr val="000000"/>
                        </a:solidFill>
                      </a:endParaRPr>
                    </a:p>
                  </a:txBody>
                  <a:tcPr/>
                </a:tc>
                <a:extLst>
                  <a:ext uri="{0D108BD9-81ED-4DB2-BD59-A6C34878D82A}">
                    <a16:rowId xmlns:a16="http://schemas.microsoft.com/office/drawing/2014/main" val="2285396700"/>
                  </a:ext>
                </a:extLst>
              </a:tr>
              <a:tr h="274320">
                <a:tc>
                  <a:txBody>
                    <a:bodyPr/>
                    <a:lstStyle/>
                    <a:p>
                      <a:r>
                        <a:rPr lang="en-US" sz="1600" b="0" i="0" u="none" strike="noStrike" kern="1200" baseline="0" dirty="0">
                          <a:solidFill>
                            <a:srgbClr val="000000"/>
                          </a:solidFill>
                          <a:latin typeface="+mn-lt"/>
                          <a:ea typeface="+mn-ea"/>
                          <a:cs typeface="+mn-cs"/>
                        </a:rPr>
                        <a:t>Display the interfaces that are participating in the named EIGRPv6 address family</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show </a:t>
                      </a:r>
                      <a:r>
                        <a:rPr lang="en-US" sz="1600" b="1" i="0" u="none" strike="noStrike" kern="1200" baseline="0" dirty="0" err="1">
                          <a:solidFill>
                            <a:srgbClr val="000000"/>
                          </a:solidFill>
                          <a:latin typeface="+mn-lt"/>
                          <a:ea typeface="+mn-ea"/>
                          <a:cs typeface="+mn-cs"/>
                        </a:rPr>
                        <a:t>eigrp</a:t>
                      </a:r>
                      <a:r>
                        <a:rPr lang="en-US" sz="1600" b="1" i="0" u="none" strike="noStrike" kern="1200" baseline="0" dirty="0">
                          <a:solidFill>
                            <a:srgbClr val="000000"/>
                          </a:solidFill>
                          <a:latin typeface="+mn-lt"/>
                          <a:ea typeface="+mn-ea"/>
                          <a:cs typeface="+mn-cs"/>
                        </a:rPr>
                        <a:t> address-family ipv6 interfaces</a:t>
                      </a:r>
                      <a:endParaRPr lang="en-US" sz="1600" dirty="0">
                        <a:solidFill>
                          <a:srgbClr val="000000"/>
                        </a:solidFill>
                      </a:endParaRPr>
                    </a:p>
                  </a:txBody>
                  <a:tcPr/>
                </a:tc>
                <a:extLst>
                  <a:ext uri="{0D108BD9-81ED-4DB2-BD59-A6C34878D82A}">
                    <a16:rowId xmlns:a16="http://schemas.microsoft.com/office/drawing/2014/main" val="3525686296"/>
                  </a:ext>
                </a:extLst>
              </a:tr>
            </a:tbl>
          </a:graphicData>
        </a:graphic>
      </p:graphicFrame>
    </p:spTree>
    <p:extLst>
      <p:ext uri="{BB962C8B-B14F-4D97-AF65-F5344CB8AC3E}">
        <p14:creationId xmlns:p14="http://schemas.microsoft.com/office/powerpoint/2010/main" val="142910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45959"/>
          </a:xfrm>
        </p:spPr>
        <p:txBody>
          <a:bodyPr/>
          <a:lstStyle/>
          <a:p>
            <a:r>
              <a:rPr lang="en-US" sz="1600" dirty="0"/>
              <a:t>Prepare for the Exam</a:t>
            </a:r>
            <a:br>
              <a:rPr lang="en-US" sz="2400" dirty="0"/>
            </a:br>
            <a:r>
              <a:rPr lang="en-US" sz="2400" dirty="0"/>
              <a:t>Command Reference Chapter 5 (Cont.)</a:t>
            </a:r>
          </a:p>
        </p:txBody>
      </p:sp>
      <p:graphicFrame>
        <p:nvGraphicFramePr>
          <p:cNvPr id="2" name="Table 1"/>
          <p:cNvGraphicFramePr>
            <a:graphicFrameLocks noGrp="1"/>
          </p:cNvGraphicFramePr>
          <p:nvPr>
            <p:extLst>
              <p:ext uri="{D42A27DB-BD31-4B8C-83A1-F6EECF244321}">
                <p14:modId xmlns:p14="http://schemas.microsoft.com/office/powerpoint/2010/main" val="656046956"/>
              </p:ext>
            </p:extLst>
          </p:nvPr>
        </p:nvGraphicFramePr>
        <p:xfrm>
          <a:off x="304801" y="745959"/>
          <a:ext cx="8454886" cy="4150360"/>
        </p:xfrm>
        <a:graphic>
          <a:graphicData uri="http://schemas.openxmlformats.org/drawingml/2006/table">
            <a:tbl>
              <a:tblPr firstRow="1" bandRow="1">
                <a:tableStyleId>{5C22544A-7EE6-4342-B048-85BDC9FD1C3A}</a:tableStyleId>
              </a:tblPr>
              <a:tblGrid>
                <a:gridCol w="4784759">
                  <a:extLst>
                    <a:ext uri="{9D8B030D-6E8A-4147-A177-3AD203B41FA5}">
                      <a16:colId xmlns:a16="http://schemas.microsoft.com/office/drawing/2014/main" val="20000"/>
                    </a:ext>
                  </a:extLst>
                </a:gridCol>
                <a:gridCol w="3670127">
                  <a:extLst>
                    <a:ext uri="{9D8B030D-6E8A-4147-A177-3AD203B41FA5}">
                      <a16:colId xmlns:a16="http://schemas.microsoft.com/office/drawing/2014/main" val="2002427686"/>
                    </a:ext>
                  </a:extLst>
                </a:gridCol>
              </a:tblGrid>
              <a:tr h="370840">
                <a:tc>
                  <a:txBody>
                    <a:bodyPr/>
                    <a:lstStyle/>
                    <a:p>
                      <a:pPr algn="ctr"/>
                      <a:r>
                        <a:rPr lang="en-US" sz="1600" dirty="0">
                          <a:solidFill>
                            <a:schemeClr val="bg1"/>
                          </a:solidFill>
                        </a:rPr>
                        <a:t>Task</a:t>
                      </a:r>
                    </a:p>
                  </a:txBody>
                  <a:tcPr/>
                </a:tc>
                <a:tc>
                  <a:txBody>
                    <a:bodyPr/>
                    <a:lstStyle/>
                    <a:p>
                      <a:pPr algn="ctr"/>
                      <a:r>
                        <a:rPr lang="en-US" sz="1600" dirty="0">
                          <a:solidFill>
                            <a:schemeClr val="bg1"/>
                          </a:solidFill>
                        </a:rPr>
                        <a:t>Command Syntax</a:t>
                      </a:r>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Display detailed information about the interfaces participating in the named EIGRP for IPv4 address family, including hello interval and hold time, whether split horizon is enabled, if authentication is set, and statistics about hellos and packets</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show </a:t>
                      </a:r>
                      <a:r>
                        <a:rPr lang="en-US" sz="1600" b="1" i="0" u="none" strike="noStrike" kern="1200" baseline="0" dirty="0" err="1">
                          <a:solidFill>
                            <a:srgbClr val="000000"/>
                          </a:solidFill>
                          <a:latin typeface="+mn-lt"/>
                          <a:ea typeface="+mn-ea"/>
                          <a:cs typeface="+mn-cs"/>
                        </a:rPr>
                        <a:t>eigrp</a:t>
                      </a:r>
                      <a:r>
                        <a:rPr lang="en-US" sz="1600" b="1" i="0" u="none" strike="noStrike" kern="1200" baseline="0" dirty="0">
                          <a:solidFill>
                            <a:srgbClr val="000000"/>
                          </a:solidFill>
                          <a:latin typeface="+mn-lt"/>
                          <a:ea typeface="+mn-ea"/>
                          <a:cs typeface="+mn-cs"/>
                        </a:rPr>
                        <a:t> address-family ipv4 interfaces detail</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rgbClr val="000000"/>
                          </a:solidFill>
                          <a:latin typeface="+mn-lt"/>
                          <a:ea typeface="+mn-ea"/>
                          <a:cs typeface="+mn-cs"/>
                        </a:rPr>
                        <a:t>Display detailed information about the interfaces participating in the named EIGRPv6 address family, including hello interval and hold time, whether split horizon is enabled, if authentication is set, and statistics about hellos and packets</a:t>
                      </a:r>
                      <a:endParaRPr lang="en-US" sz="1600" dirty="0">
                        <a:solidFill>
                          <a:srgbClr val="000000"/>
                        </a:solidFill>
                      </a:endParaRP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i="0" u="none" strike="noStrike" kern="1200" baseline="0" dirty="0">
                          <a:solidFill>
                            <a:srgbClr val="000000"/>
                          </a:solidFill>
                          <a:latin typeface="+mn-lt"/>
                          <a:ea typeface="+mn-ea"/>
                          <a:cs typeface="+mn-cs"/>
                        </a:rPr>
                        <a:t>show </a:t>
                      </a:r>
                      <a:r>
                        <a:rPr lang="en-US" sz="1600" b="1" i="0" u="none" strike="noStrike" kern="1200" baseline="0" dirty="0" err="1">
                          <a:solidFill>
                            <a:srgbClr val="000000"/>
                          </a:solidFill>
                          <a:latin typeface="+mn-lt"/>
                          <a:ea typeface="+mn-ea"/>
                          <a:cs typeface="+mn-cs"/>
                        </a:rPr>
                        <a:t>eigrp</a:t>
                      </a:r>
                      <a:r>
                        <a:rPr lang="en-US" sz="1600" b="1" i="0" u="none" strike="noStrike" kern="1200" baseline="0" dirty="0">
                          <a:solidFill>
                            <a:srgbClr val="000000"/>
                          </a:solidFill>
                          <a:latin typeface="+mn-lt"/>
                          <a:ea typeface="+mn-ea"/>
                          <a:cs typeface="+mn-cs"/>
                        </a:rPr>
                        <a:t> address-family ipv6 interfaces detail</a:t>
                      </a:r>
                      <a:endParaRPr lang="en-US" sz="1600" dirty="0">
                        <a:solidFill>
                          <a:srgbClr val="000000"/>
                        </a:solidFill>
                      </a:endParaRPr>
                    </a:p>
                    <a:p>
                      <a:endParaRPr lang="en-US" sz="1600" b="0" i="0" u="none" strike="noStrike" kern="1200" baseline="0" dirty="0">
                        <a:solidFill>
                          <a:srgbClr val="000000"/>
                        </a:solidFill>
                        <a:latin typeface="+mn-lt"/>
                        <a:ea typeface="+mn-ea"/>
                        <a:cs typeface="+mn-cs"/>
                      </a:endParaRPr>
                    </a:p>
                  </a:txBody>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rgbClr val="000000"/>
                          </a:solidFill>
                          <a:latin typeface="+mn-lt"/>
                          <a:ea typeface="+mn-ea"/>
                          <a:cs typeface="+mn-cs"/>
                        </a:rPr>
                        <a:t>Display the EIGRP for IPv4 neighbor relationships that have formed</a:t>
                      </a:r>
                    </a:p>
                  </a:txBody>
                  <a:tcPr/>
                </a:tc>
                <a:tc>
                  <a:txBody>
                    <a:bodyPr/>
                    <a:lstStyle/>
                    <a:p>
                      <a:r>
                        <a:rPr lang="en-US" sz="1600" b="1" i="0" u="none" strike="noStrike" kern="1200" baseline="0" dirty="0">
                          <a:solidFill>
                            <a:srgbClr val="000000"/>
                          </a:solidFill>
                          <a:latin typeface="+mn-lt"/>
                          <a:ea typeface="+mn-ea"/>
                          <a:cs typeface="+mn-cs"/>
                        </a:rPr>
                        <a:t>show </a:t>
                      </a:r>
                      <a:r>
                        <a:rPr lang="en-US" sz="1600" b="1" i="0" u="none" strike="noStrike" kern="1200" baseline="0" dirty="0" err="1">
                          <a:solidFill>
                            <a:srgbClr val="000000"/>
                          </a:solidFill>
                          <a:latin typeface="+mn-lt"/>
                          <a:ea typeface="+mn-ea"/>
                          <a:cs typeface="+mn-cs"/>
                        </a:rPr>
                        <a:t>eigrp</a:t>
                      </a:r>
                      <a:r>
                        <a:rPr lang="en-US" sz="1600" b="1" i="0" u="none" strike="noStrike" kern="1200" baseline="0" dirty="0">
                          <a:solidFill>
                            <a:srgbClr val="000000"/>
                          </a:solidFill>
                          <a:latin typeface="+mn-lt"/>
                          <a:ea typeface="+mn-ea"/>
                          <a:cs typeface="+mn-cs"/>
                        </a:rPr>
                        <a:t> address-family ipv4 neighbors</a:t>
                      </a:r>
                    </a:p>
                  </a:txBody>
                  <a:tcPr/>
                </a:tc>
                <a:extLst>
                  <a:ext uri="{0D108BD9-81ED-4DB2-BD59-A6C34878D82A}">
                    <a16:rowId xmlns:a16="http://schemas.microsoft.com/office/drawing/2014/main" val="4086059329"/>
                  </a:ext>
                </a:extLst>
              </a:tr>
              <a:tr h="37084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rgbClr val="000000"/>
                          </a:solidFill>
                          <a:latin typeface="+mn-lt"/>
                          <a:ea typeface="+mn-ea"/>
                          <a:cs typeface="+mn-cs"/>
                        </a:rPr>
                        <a:t>Display the EIGRPv6 neighbor relationships that have formed</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i="0" u="none" strike="noStrike" kern="1200" baseline="0" dirty="0">
                          <a:solidFill>
                            <a:srgbClr val="000000"/>
                          </a:solidFill>
                          <a:latin typeface="+mn-lt"/>
                          <a:ea typeface="+mn-ea"/>
                          <a:cs typeface="+mn-cs"/>
                        </a:rPr>
                        <a:t>show </a:t>
                      </a:r>
                      <a:r>
                        <a:rPr lang="en-US" sz="1600" b="1" i="0" u="none" strike="noStrike" kern="1200" baseline="0" dirty="0" err="1">
                          <a:solidFill>
                            <a:srgbClr val="000000"/>
                          </a:solidFill>
                          <a:latin typeface="+mn-lt"/>
                          <a:ea typeface="+mn-ea"/>
                          <a:cs typeface="+mn-cs"/>
                        </a:rPr>
                        <a:t>eigrp</a:t>
                      </a:r>
                      <a:r>
                        <a:rPr lang="en-US" sz="1600" b="1" i="0" u="none" strike="noStrike" kern="1200" baseline="0" dirty="0">
                          <a:solidFill>
                            <a:srgbClr val="000000"/>
                          </a:solidFill>
                          <a:latin typeface="+mn-lt"/>
                          <a:ea typeface="+mn-ea"/>
                          <a:cs typeface="+mn-cs"/>
                        </a:rPr>
                        <a:t> address-family ipv6 neighbors</a:t>
                      </a:r>
                    </a:p>
                  </a:txBody>
                  <a:tcPr/>
                </a:tc>
                <a:extLst>
                  <a:ext uri="{0D108BD9-81ED-4DB2-BD59-A6C34878D82A}">
                    <a16:rowId xmlns:a16="http://schemas.microsoft.com/office/drawing/2014/main" val="3414765393"/>
                  </a:ext>
                </a:extLst>
              </a:tr>
            </a:tbl>
          </a:graphicData>
        </a:graphic>
      </p:graphicFrame>
    </p:spTree>
    <p:extLst>
      <p:ext uri="{BB962C8B-B14F-4D97-AF65-F5344CB8AC3E}">
        <p14:creationId xmlns:p14="http://schemas.microsoft.com/office/powerpoint/2010/main" val="390185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45959"/>
          </a:xfrm>
        </p:spPr>
        <p:txBody>
          <a:bodyPr/>
          <a:lstStyle/>
          <a:p>
            <a:r>
              <a:rPr lang="en-US" sz="1600" dirty="0"/>
              <a:t>Prepare for the Exam</a:t>
            </a:r>
            <a:br>
              <a:rPr lang="en-US" sz="2400" dirty="0"/>
            </a:br>
            <a:r>
              <a:rPr lang="en-US" sz="2400" dirty="0"/>
              <a:t>Command Reference Chapter 5 (Cont.)</a:t>
            </a:r>
          </a:p>
        </p:txBody>
      </p:sp>
      <p:graphicFrame>
        <p:nvGraphicFramePr>
          <p:cNvPr id="2" name="Table 1"/>
          <p:cNvGraphicFramePr>
            <a:graphicFrameLocks noGrp="1"/>
          </p:cNvGraphicFramePr>
          <p:nvPr>
            <p:extLst>
              <p:ext uri="{D42A27DB-BD31-4B8C-83A1-F6EECF244321}">
                <p14:modId xmlns:p14="http://schemas.microsoft.com/office/powerpoint/2010/main" val="518671625"/>
              </p:ext>
            </p:extLst>
          </p:nvPr>
        </p:nvGraphicFramePr>
        <p:xfrm>
          <a:off x="304801" y="745959"/>
          <a:ext cx="8454886" cy="2839720"/>
        </p:xfrm>
        <a:graphic>
          <a:graphicData uri="http://schemas.openxmlformats.org/drawingml/2006/table">
            <a:tbl>
              <a:tblPr firstRow="1" bandRow="1">
                <a:tableStyleId>{5C22544A-7EE6-4342-B048-85BDC9FD1C3A}</a:tableStyleId>
              </a:tblPr>
              <a:tblGrid>
                <a:gridCol w="4784759">
                  <a:extLst>
                    <a:ext uri="{9D8B030D-6E8A-4147-A177-3AD203B41FA5}">
                      <a16:colId xmlns:a16="http://schemas.microsoft.com/office/drawing/2014/main" val="20000"/>
                    </a:ext>
                  </a:extLst>
                </a:gridCol>
                <a:gridCol w="3670127">
                  <a:extLst>
                    <a:ext uri="{9D8B030D-6E8A-4147-A177-3AD203B41FA5}">
                      <a16:colId xmlns:a16="http://schemas.microsoft.com/office/drawing/2014/main" val="2002427686"/>
                    </a:ext>
                  </a:extLst>
                </a:gridCol>
              </a:tblGrid>
              <a:tr h="370840">
                <a:tc>
                  <a:txBody>
                    <a:bodyPr/>
                    <a:lstStyle/>
                    <a:p>
                      <a:pPr algn="ctr"/>
                      <a:r>
                        <a:rPr lang="en-US" sz="1600" dirty="0">
                          <a:solidFill>
                            <a:schemeClr val="bg1"/>
                          </a:solidFill>
                        </a:rPr>
                        <a:t>Task</a:t>
                      </a:r>
                    </a:p>
                  </a:txBody>
                  <a:tcPr/>
                </a:tc>
                <a:tc>
                  <a:txBody>
                    <a:bodyPr/>
                    <a:lstStyle/>
                    <a:p>
                      <a:pPr algn="ctr"/>
                      <a:r>
                        <a:rPr lang="en-US" sz="1600" dirty="0">
                          <a:solidFill>
                            <a:schemeClr val="bg1"/>
                          </a:solidFill>
                        </a:rPr>
                        <a:t>Command Syntax</a:t>
                      </a:r>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Display the EIGRP for IPv4 topology table for</a:t>
                      </a:r>
                    </a:p>
                    <a:p>
                      <a:r>
                        <a:rPr lang="en-US" sz="1600" b="0" i="0" u="none" strike="noStrike" kern="1200" baseline="0" dirty="0">
                          <a:solidFill>
                            <a:srgbClr val="000000"/>
                          </a:solidFill>
                          <a:latin typeface="+mn-lt"/>
                          <a:ea typeface="+mn-ea"/>
                          <a:cs typeface="+mn-cs"/>
                        </a:rPr>
                        <a:t>the address family</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show </a:t>
                      </a:r>
                      <a:r>
                        <a:rPr lang="en-US" sz="1600" b="1" i="0" u="none" strike="noStrike" kern="1200" baseline="0" dirty="0" err="1">
                          <a:solidFill>
                            <a:srgbClr val="000000"/>
                          </a:solidFill>
                          <a:latin typeface="+mn-lt"/>
                          <a:ea typeface="+mn-ea"/>
                          <a:cs typeface="+mn-cs"/>
                        </a:rPr>
                        <a:t>eigrp</a:t>
                      </a:r>
                      <a:r>
                        <a:rPr lang="en-US" sz="1600" b="1" i="0" u="none" strike="noStrike" kern="1200" baseline="0" dirty="0">
                          <a:solidFill>
                            <a:srgbClr val="000000"/>
                          </a:solidFill>
                          <a:latin typeface="+mn-lt"/>
                          <a:ea typeface="+mn-ea"/>
                          <a:cs typeface="+mn-cs"/>
                        </a:rPr>
                        <a:t> address-family ipv4 topology</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rgbClr val="000000"/>
                          </a:solidFill>
                          <a:latin typeface="+mn-lt"/>
                          <a:ea typeface="+mn-ea"/>
                          <a:cs typeface="+mn-cs"/>
                        </a:rPr>
                        <a:t>Display the EIGRPv6 topology table for</a:t>
                      </a:r>
                    </a:p>
                    <a:p>
                      <a:r>
                        <a:rPr lang="en-US" sz="1600" b="0" i="0" u="none" strike="noStrike" kern="1200" baseline="0" dirty="0">
                          <a:solidFill>
                            <a:srgbClr val="000000"/>
                          </a:solidFill>
                          <a:latin typeface="+mn-lt"/>
                          <a:ea typeface="+mn-ea"/>
                          <a:cs typeface="+mn-cs"/>
                        </a:rPr>
                        <a:t>the address family</a:t>
                      </a:r>
                      <a:endParaRPr lang="en-US" sz="1600" dirty="0">
                        <a:solidFill>
                          <a:srgbClr val="000000"/>
                        </a:solidFill>
                      </a:endParaRP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i="0" u="none" strike="noStrike" kern="1200" baseline="0" dirty="0">
                          <a:solidFill>
                            <a:srgbClr val="000000"/>
                          </a:solidFill>
                          <a:latin typeface="+mn-lt"/>
                          <a:ea typeface="+mn-ea"/>
                          <a:cs typeface="+mn-cs"/>
                        </a:rPr>
                        <a:t>show </a:t>
                      </a:r>
                      <a:r>
                        <a:rPr lang="en-US" sz="1600" b="1" i="0" u="none" strike="noStrike" kern="1200" baseline="0" dirty="0" err="1">
                          <a:solidFill>
                            <a:srgbClr val="000000"/>
                          </a:solidFill>
                          <a:latin typeface="+mn-lt"/>
                          <a:ea typeface="+mn-ea"/>
                          <a:cs typeface="+mn-cs"/>
                        </a:rPr>
                        <a:t>eigrp</a:t>
                      </a:r>
                      <a:r>
                        <a:rPr lang="en-US" sz="1600" b="1" i="0" u="none" strike="noStrike" kern="1200" baseline="0" dirty="0">
                          <a:solidFill>
                            <a:srgbClr val="000000"/>
                          </a:solidFill>
                          <a:latin typeface="+mn-lt"/>
                          <a:ea typeface="+mn-ea"/>
                          <a:cs typeface="+mn-cs"/>
                        </a:rPr>
                        <a:t> address-family ipv6 topology</a:t>
                      </a:r>
                      <a:endParaRPr lang="en-US" sz="1600" dirty="0">
                        <a:solidFill>
                          <a:srgbClr val="000000"/>
                        </a:solidFill>
                      </a:endParaRPr>
                    </a:p>
                  </a:txBody>
                  <a:tcPr/>
                </a:tc>
                <a:extLst>
                  <a:ext uri="{0D108BD9-81ED-4DB2-BD59-A6C34878D82A}">
                    <a16:rowId xmlns:a16="http://schemas.microsoft.com/office/drawing/2014/main" val="1339185853"/>
                  </a:ext>
                </a:extLst>
              </a:tr>
              <a:tr h="370840">
                <a:tc>
                  <a:txBody>
                    <a:bodyPr/>
                    <a:lstStyle/>
                    <a:p>
                      <a:r>
                        <a:rPr lang="en-US" sz="1600" b="0" i="0" u="none" strike="noStrike" kern="1200" baseline="0" dirty="0">
                          <a:solidFill>
                            <a:srgbClr val="000000"/>
                          </a:solidFill>
                          <a:latin typeface="+mn-lt"/>
                          <a:ea typeface="+mn-ea"/>
                          <a:cs typeface="+mn-cs"/>
                        </a:rPr>
                        <a:t>Display all EIGRP packets exchanged with a router’s EIGRP neighbors; however, the focus of the command can be narrowed to display only specific EIGRP packet types (for example, EIGRP</a:t>
                      </a:r>
                    </a:p>
                    <a:p>
                      <a:r>
                        <a:rPr lang="en-US" sz="1600" b="0" i="0" u="none" strike="noStrike" kern="1200" baseline="0" dirty="0">
                          <a:solidFill>
                            <a:srgbClr val="000000"/>
                          </a:solidFill>
                          <a:latin typeface="+mn-lt"/>
                          <a:ea typeface="+mn-ea"/>
                          <a:cs typeface="+mn-cs"/>
                        </a:rPr>
                        <a:t>hello packets)</a:t>
                      </a:r>
                    </a:p>
                  </a:txBody>
                  <a:tcPr/>
                </a:tc>
                <a:tc>
                  <a:txBody>
                    <a:bodyPr/>
                    <a:lstStyle/>
                    <a:p>
                      <a:r>
                        <a:rPr lang="en-US" sz="1600" b="1" i="0" u="none" strike="noStrike" kern="1200" baseline="0" dirty="0">
                          <a:solidFill>
                            <a:srgbClr val="000000"/>
                          </a:solidFill>
                          <a:latin typeface="+mn-lt"/>
                          <a:ea typeface="+mn-ea"/>
                          <a:cs typeface="+mn-cs"/>
                        </a:rPr>
                        <a:t>debug </a:t>
                      </a:r>
                      <a:r>
                        <a:rPr lang="en-US" sz="1600" b="1" i="0" u="none" strike="noStrike" kern="1200" baseline="0" dirty="0" err="1">
                          <a:solidFill>
                            <a:srgbClr val="000000"/>
                          </a:solidFill>
                          <a:latin typeface="+mn-lt"/>
                          <a:ea typeface="+mn-ea"/>
                          <a:cs typeface="+mn-cs"/>
                        </a:rPr>
                        <a:t>eigrp</a:t>
                      </a:r>
                      <a:r>
                        <a:rPr lang="en-US" sz="1600" b="1" i="0" u="none" strike="noStrike" kern="1200" baseline="0" dirty="0">
                          <a:solidFill>
                            <a:srgbClr val="000000"/>
                          </a:solidFill>
                          <a:latin typeface="+mn-lt"/>
                          <a:ea typeface="+mn-ea"/>
                          <a:cs typeface="+mn-cs"/>
                        </a:rPr>
                        <a:t> packets</a:t>
                      </a:r>
                      <a:endParaRPr lang="en-US" sz="1600" b="0" i="0" u="none" strike="noStrike" kern="1200" baseline="0" dirty="0">
                        <a:solidFill>
                          <a:srgbClr val="000000"/>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0510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9479016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EIGRPv6 Fundamentals</a:t>
            </a:r>
            <a:br>
              <a:rPr lang="en-US" dirty="0"/>
            </a:br>
            <a:r>
              <a:rPr lang="en-US" dirty="0"/>
              <a:t>EIGRPv6 Configuration</a:t>
            </a:r>
          </a:p>
        </p:txBody>
      </p:sp>
      <p:sp>
        <p:nvSpPr>
          <p:cNvPr id="2" name="Content Placeholder 1"/>
          <p:cNvSpPr>
            <a:spLocks noGrp="1"/>
          </p:cNvSpPr>
          <p:nvPr>
            <p:ph idx="1"/>
          </p:nvPr>
        </p:nvSpPr>
        <p:spPr>
          <a:xfrm>
            <a:off x="84221" y="641992"/>
            <a:ext cx="8813593" cy="1419419"/>
          </a:xfrm>
        </p:spPr>
        <p:txBody>
          <a:bodyPr/>
          <a:lstStyle/>
          <a:p>
            <a:pPr marL="0" indent="0">
              <a:buNone/>
            </a:pPr>
            <a:r>
              <a:rPr lang="en-US" sz="1800" dirty="0"/>
              <a:t>There are two methods for configuring IPv6 for EIGRP on IOS and IOS XE routers:</a:t>
            </a:r>
          </a:p>
          <a:p>
            <a:pPr>
              <a:buFont typeface="Arial" panose="020B0604020202020204" pitchFamily="34" charset="0"/>
              <a:buChar char="•"/>
            </a:pPr>
            <a:r>
              <a:rPr lang="en-US" sz="1800" dirty="0"/>
              <a:t>Classic AS mode</a:t>
            </a:r>
          </a:p>
          <a:p>
            <a:pPr>
              <a:buFont typeface="Arial" panose="020B0604020202020204" pitchFamily="34" charset="0"/>
              <a:buChar char="•"/>
            </a:pPr>
            <a:r>
              <a:rPr lang="en-US" sz="1800" dirty="0"/>
              <a:t>Named mode</a:t>
            </a:r>
          </a:p>
        </p:txBody>
      </p:sp>
    </p:spTree>
    <p:extLst>
      <p:ext uri="{BB962C8B-B14F-4D97-AF65-F5344CB8AC3E}">
        <p14:creationId xmlns:p14="http://schemas.microsoft.com/office/powerpoint/2010/main" val="118269150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EIGRPv6 Fundamentals</a:t>
            </a:r>
            <a:br>
              <a:rPr lang="en-US" dirty="0"/>
            </a:br>
            <a:r>
              <a:rPr lang="en-US" dirty="0"/>
              <a:t>EIGRPv6 Classic Mode Configuration</a:t>
            </a:r>
          </a:p>
        </p:txBody>
      </p:sp>
      <p:sp>
        <p:nvSpPr>
          <p:cNvPr id="2" name="Content Placeholder 1"/>
          <p:cNvSpPr>
            <a:spLocks noGrp="1"/>
          </p:cNvSpPr>
          <p:nvPr>
            <p:ph idx="1"/>
          </p:nvPr>
        </p:nvSpPr>
        <p:spPr>
          <a:xfrm>
            <a:off x="84221" y="641992"/>
            <a:ext cx="8813593" cy="3344472"/>
          </a:xfrm>
        </p:spPr>
        <p:txBody>
          <a:bodyPr/>
          <a:lstStyle/>
          <a:p>
            <a:pPr marL="0" indent="0">
              <a:buNone/>
            </a:pPr>
            <a:r>
              <a:rPr lang="en-US" sz="1600" dirty="0"/>
              <a:t>Classic mode is the original IOS method for enabling IPv6 on EIGRP. In this mode, the routing process is configured using an autonomous system number.</a:t>
            </a:r>
          </a:p>
          <a:p>
            <a:pPr marL="0" indent="0">
              <a:buNone/>
            </a:pPr>
            <a:r>
              <a:rPr lang="en-US" sz="1600" dirty="0"/>
              <a:t>The steps for configuring EIGRPv6 on an IOS router are as follows:</a:t>
            </a:r>
          </a:p>
          <a:p>
            <a:pPr>
              <a:buFont typeface="Arial" panose="020B0604020202020204" pitchFamily="34" charset="0"/>
              <a:buChar char="•"/>
            </a:pPr>
            <a:r>
              <a:rPr lang="en-US" sz="1600" b="1" dirty="0"/>
              <a:t>Step 1. </a:t>
            </a:r>
            <a:r>
              <a:rPr lang="en-US" sz="1600" dirty="0"/>
              <a:t>Configure the EIGRPv6 process by using the global configuration command </a:t>
            </a:r>
            <a:r>
              <a:rPr lang="en-US" sz="1600" b="1" dirty="0"/>
              <a:t>ipv6 router </a:t>
            </a:r>
            <a:r>
              <a:rPr lang="en-US" sz="1600" b="1" dirty="0" err="1"/>
              <a:t>eigrp</a:t>
            </a:r>
            <a:r>
              <a:rPr lang="en-US" sz="1600" b="1" dirty="0"/>
              <a:t> </a:t>
            </a:r>
            <a:r>
              <a:rPr lang="en-US" sz="1600" i="1" dirty="0"/>
              <a:t>as-number</a:t>
            </a:r>
            <a:r>
              <a:rPr lang="en-US" sz="1600" dirty="0"/>
              <a:t>.</a:t>
            </a:r>
          </a:p>
          <a:p>
            <a:pPr>
              <a:buFont typeface="Arial" panose="020B0604020202020204" pitchFamily="34" charset="0"/>
              <a:buChar char="•"/>
            </a:pPr>
            <a:r>
              <a:rPr lang="en-US" sz="1600" b="1" dirty="0"/>
              <a:t>Step 2. </a:t>
            </a:r>
            <a:r>
              <a:rPr lang="en-US" sz="1600" dirty="0"/>
              <a:t>Assign the router ID by using the IPv6 address family command </a:t>
            </a:r>
            <a:r>
              <a:rPr lang="en-US" sz="1600" b="1" dirty="0" err="1"/>
              <a:t>eigrp</a:t>
            </a:r>
            <a:r>
              <a:rPr lang="en-US" sz="1600" b="1" dirty="0"/>
              <a:t> router-id </a:t>
            </a:r>
            <a:r>
              <a:rPr lang="en-US" sz="1600" i="1" dirty="0"/>
              <a:t>id</a:t>
            </a:r>
            <a:r>
              <a:rPr lang="en-US" sz="1600" dirty="0"/>
              <a:t>. The router ID should be manually assigned to ensure proper operation of the routing process. The default behavior for EIGRP is to locally assign a router ID based on the highest IPv4 loopback address or, if that is not available, the highest IPv4 address. </a:t>
            </a:r>
          </a:p>
          <a:p>
            <a:pPr>
              <a:buFont typeface="Arial" panose="020B0604020202020204" pitchFamily="34" charset="0"/>
              <a:buChar char="•"/>
            </a:pPr>
            <a:r>
              <a:rPr lang="en-US" sz="1600" b="1" dirty="0"/>
              <a:t>Step 3. </a:t>
            </a:r>
            <a:r>
              <a:rPr lang="en-US" sz="1600" dirty="0"/>
              <a:t>Enable the process on the interface by using the interface parameter command </a:t>
            </a:r>
            <a:r>
              <a:rPr lang="en-US" sz="1600" b="1" dirty="0"/>
              <a:t>ipv6 </a:t>
            </a:r>
            <a:r>
              <a:rPr lang="en-US" sz="1600" b="1" dirty="0" err="1"/>
              <a:t>eigrp</a:t>
            </a:r>
            <a:r>
              <a:rPr lang="en-US" sz="1600" b="1" dirty="0"/>
              <a:t> </a:t>
            </a:r>
            <a:r>
              <a:rPr lang="en-US" sz="1600" i="1" dirty="0"/>
              <a:t>as-number</a:t>
            </a:r>
            <a:r>
              <a:rPr lang="en-US" sz="1600" dirty="0"/>
              <a:t>.</a:t>
            </a:r>
          </a:p>
        </p:txBody>
      </p:sp>
    </p:spTree>
    <p:extLst>
      <p:ext uri="{BB962C8B-B14F-4D97-AF65-F5344CB8AC3E}">
        <p14:creationId xmlns:p14="http://schemas.microsoft.com/office/powerpoint/2010/main" val="416405035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1"/>
            <a:ext cx="8897815" cy="561474"/>
          </a:xfrm>
        </p:spPr>
        <p:txBody>
          <a:bodyPr/>
          <a:lstStyle/>
          <a:p>
            <a:r>
              <a:rPr lang="en-US" sz="1600" dirty="0"/>
              <a:t>EIGRPv6 Fundamentals</a:t>
            </a:r>
            <a:br>
              <a:rPr lang="en-US" dirty="0"/>
            </a:br>
            <a:r>
              <a:rPr lang="en-US" dirty="0"/>
              <a:t>EIGRPv6 Named Mode Configuration</a:t>
            </a:r>
          </a:p>
        </p:txBody>
      </p:sp>
      <p:sp>
        <p:nvSpPr>
          <p:cNvPr id="2" name="Content Placeholder 1"/>
          <p:cNvSpPr>
            <a:spLocks noGrp="1"/>
          </p:cNvSpPr>
          <p:nvPr>
            <p:ph idx="1"/>
          </p:nvPr>
        </p:nvSpPr>
        <p:spPr>
          <a:xfrm>
            <a:off x="84221" y="561475"/>
            <a:ext cx="8813593" cy="4211051"/>
          </a:xfrm>
        </p:spPr>
        <p:txBody>
          <a:bodyPr/>
          <a:lstStyle/>
          <a:p>
            <a:pPr marL="0" indent="0">
              <a:buNone/>
            </a:pPr>
            <a:r>
              <a:rPr lang="en-US" dirty="0"/>
              <a:t>Named mode provides support for IPv4, IPv6, and virtual routing and forwarding (VRF), all within a single EIGRP instance.</a:t>
            </a:r>
          </a:p>
          <a:p>
            <a:pPr marL="0" indent="0">
              <a:buNone/>
            </a:pPr>
            <a:r>
              <a:rPr lang="en-US" dirty="0"/>
              <a:t>The steps for configuring EIGRP named mode are as follows:</a:t>
            </a:r>
          </a:p>
          <a:p>
            <a:pPr>
              <a:buFont typeface="Arial" panose="020B0604020202020204" pitchFamily="34" charset="0"/>
              <a:buChar char="•"/>
            </a:pPr>
            <a:r>
              <a:rPr lang="en-US" b="1" dirty="0"/>
              <a:t>Step 1. </a:t>
            </a:r>
            <a:r>
              <a:rPr lang="en-US" dirty="0"/>
              <a:t>Configure the EIGRPv6 routing process in global configuration mode by using the command </a:t>
            </a:r>
            <a:r>
              <a:rPr lang="en-US" b="1" dirty="0"/>
              <a:t>router </a:t>
            </a:r>
            <a:r>
              <a:rPr lang="en-US" b="1" dirty="0" err="1"/>
              <a:t>eigrp</a:t>
            </a:r>
            <a:r>
              <a:rPr lang="en-US" b="1" dirty="0"/>
              <a:t> </a:t>
            </a:r>
            <a:r>
              <a:rPr lang="en-US" i="1" dirty="0"/>
              <a:t>process-name</a:t>
            </a:r>
            <a:r>
              <a:rPr lang="en-US" dirty="0"/>
              <a:t>. Unlike in classic mode, you specify a name instead of an autonomous system number.</a:t>
            </a:r>
          </a:p>
          <a:p>
            <a:pPr>
              <a:buFont typeface="Arial" panose="020B0604020202020204" pitchFamily="34" charset="0"/>
              <a:buChar char="•"/>
            </a:pPr>
            <a:r>
              <a:rPr lang="en-US" b="1" dirty="0"/>
              <a:t>Step 2. </a:t>
            </a:r>
            <a:r>
              <a:rPr lang="en-US" dirty="0"/>
              <a:t>Define the address family and autonomous system number (ASN) to the routing process by using the command </a:t>
            </a:r>
            <a:r>
              <a:rPr lang="en-US" b="1" dirty="0"/>
              <a:t>address-family ipv6 autonomous-system </a:t>
            </a:r>
            <a:r>
              <a:rPr lang="en-US" i="1" dirty="0"/>
              <a:t>as-number</a:t>
            </a:r>
            <a:r>
              <a:rPr lang="en-US" dirty="0"/>
              <a:t>.</a:t>
            </a:r>
          </a:p>
          <a:p>
            <a:pPr>
              <a:buFont typeface="Arial" panose="020B0604020202020204" pitchFamily="34" charset="0"/>
              <a:buChar char="•"/>
            </a:pPr>
            <a:r>
              <a:rPr lang="en-US" b="1" dirty="0"/>
              <a:t>Step 3. </a:t>
            </a:r>
            <a:r>
              <a:rPr lang="en-US" dirty="0"/>
              <a:t>Assign the router ID by using the IPv6 address family command </a:t>
            </a:r>
            <a:r>
              <a:rPr lang="en-US" b="1" dirty="0" err="1"/>
              <a:t>eigrp</a:t>
            </a:r>
            <a:r>
              <a:rPr lang="en-US" b="1" dirty="0"/>
              <a:t> router-id </a:t>
            </a:r>
            <a:r>
              <a:rPr lang="en-US" i="1" dirty="0" err="1"/>
              <a:t>router-id</a:t>
            </a:r>
            <a:r>
              <a:rPr lang="en-US" dirty="0"/>
              <a:t>.</a:t>
            </a:r>
          </a:p>
          <a:p>
            <a:pPr marL="0" indent="0">
              <a:buNone/>
            </a:pPr>
            <a:r>
              <a:rPr lang="en-US" dirty="0"/>
              <a:t>All of the EIGRP-specific interface parameters are configured in the </a:t>
            </a:r>
            <a:r>
              <a:rPr lang="en-US" b="1" dirty="0" err="1"/>
              <a:t>af</a:t>
            </a:r>
            <a:r>
              <a:rPr lang="en-US" b="1" dirty="0"/>
              <a:t>-interface default </a:t>
            </a:r>
            <a:r>
              <a:rPr lang="en-US" dirty="0"/>
              <a:t>or </a:t>
            </a:r>
            <a:r>
              <a:rPr lang="en-US" b="1" dirty="0" err="1"/>
              <a:t>af</a:t>
            </a:r>
            <a:r>
              <a:rPr lang="en-US" b="1" dirty="0"/>
              <a:t>-interface </a:t>
            </a:r>
            <a:r>
              <a:rPr lang="en-US" i="1" dirty="0"/>
              <a:t>interface-id </a:t>
            </a:r>
            <a:r>
              <a:rPr lang="en-US" dirty="0" err="1"/>
              <a:t>submode</a:t>
            </a:r>
            <a:r>
              <a:rPr lang="en-US" dirty="0"/>
              <a:t> within the IPv6 address family of the named EIGRP process.</a:t>
            </a:r>
          </a:p>
          <a:p>
            <a:pPr marL="0" indent="0">
              <a:buNone/>
            </a:pPr>
            <a:r>
              <a:rPr lang="en-US" dirty="0"/>
              <a:t>When the IPv6 address family is configured for the EIGRP named process, all the IPv6-enabled interfaces immediately start participating in routing. To disable the routing process on the interface, the interface needs to be shut down in </a:t>
            </a:r>
            <a:r>
              <a:rPr lang="en-US" b="1" dirty="0" err="1"/>
              <a:t>af</a:t>
            </a:r>
            <a:r>
              <a:rPr lang="en-US" b="1" dirty="0"/>
              <a:t>-interface </a:t>
            </a:r>
            <a:r>
              <a:rPr lang="en-US" dirty="0"/>
              <a:t>configuration mode.</a:t>
            </a:r>
            <a:endParaRPr lang="en-US" sz="1600" dirty="0"/>
          </a:p>
        </p:txBody>
      </p:sp>
    </p:spTree>
    <p:extLst>
      <p:ext uri="{BB962C8B-B14F-4D97-AF65-F5344CB8AC3E}">
        <p14:creationId xmlns:p14="http://schemas.microsoft.com/office/powerpoint/2010/main" val="187103753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EIGRPv6 Fundamentals</a:t>
            </a:r>
            <a:br>
              <a:rPr lang="en-US" dirty="0"/>
            </a:br>
            <a:r>
              <a:rPr lang="en-US" dirty="0"/>
              <a:t>EIGRPv6 Verification</a:t>
            </a:r>
          </a:p>
        </p:txBody>
      </p:sp>
      <p:sp>
        <p:nvSpPr>
          <p:cNvPr id="2" name="Content Placeholder 1"/>
          <p:cNvSpPr>
            <a:spLocks noGrp="1"/>
          </p:cNvSpPr>
          <p:nvPr>
            <p:ph idx="1"/>
          </p:nvPr>
        </p:nvSpPr>
        <p:spPr>
          <a:xfrm>
            <a:off x="84221" y="641991"/>
            <a:ext cx="8813593" cy="521061"/>
          </a:xfrm>
        </p:spPr>
        <p:txBody>
          <a:bodyPr/>
          <a:lstStyle/>
          <a:p>
            <a:pPr marL="0" indent="0">
              <a:buNone/>
            </a:pPr>
            <a:r>
              <a:rPr lang="en-US" sz="1600" dirty="0"/>
              <a:t>IPv6 uses the same EIGRP verification commands described in Chapters 3 and 4. Table 5-3 lists the IPv6 versions of the </a:t>
            </a:r>
            <a:r>
              <a:rPr lang="en-US" sz="1600" b="1" dirty="0"/>
              <a:t>show </a:t>
            </a:r>
            <a:r>
              <a:rPr lang="en-US" sz="1600" dirty="0"/>
              <a:t>commands that are covered in this chapter.</a:t>
            </a:r>
          </a:p>
        </p:txBody>
      </p:sp>
      <p:pic>
        <p:nvPicPr>
          <p:cNvPr id="4" name="Picture 3"/>
          <p:cNvPicPr>
            <a:picLocks noChangeAspect="1"/>
          </p:cNvPicPr>
          <p:nvPr/>
        </p:nvPicPr>
        <p:blipFill>
          <a:blip r:embed="rId2"/>
          <a:stretch>
            <a:fillRect/>
          </a:stretch>
        </p:blipFill>
        <p:spPr>
          <a:xfrm>
            <a:off x="1536135" y="1337165"/>
            <a:ext cx="5909761" cy="1859050"/>
          </a:xfrm>
          <a:prstGeom prst="rect">
            <a:avLst/>
          </a:prstGeom>
        </p:spPr>
      </p:pic>
      <p:pic>
        <p:nvPicPr>
          <p:cNvPr id="5" name="Picture 4"/>
          <p:cNvPicPr>
            <a:picLocks noChangeAspect="1"/>
          </p:cNvPicPr>
          <p:nvPr/>
        </p:nvPicPr>
        <p:blipFill>
          <a:blip r:embed="rId3"/>
          <a:stretch>
            <a:fillRect/>
          </a:stretch>
        </p:blipFill>
        <p:spPr>
          <a:xfrm>
            <a:off x="2030558" y="3370328"/>
            <a:ext cx="4920916" cy="1433530"/>
          </a:xfrm>
          <a:prstGeom prst="rect">
            <a:avLst/>
          </a:prstGeom>
        </p:spPr>
      </p:pic>
    </p:spTree>
    <p:extLst>
      <p:ext uri="{BB962C8B-B14F-4D97-AF65-F5344CB8AC3E}">
        <p14:creationId xmlns:p14="http://schemas.microsoft.com/office/powerpoint/2010/main" val="59966510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EIGRPv6 Fundamentals</a:t>
            </a:r>
            <a:br>
              <a:rPr lang="en-US" dirty="0"/>
            </a:br>
            <a:r>
              <a:rPr lang="en-US" dirty="0"/>
              <a:t>EIGRPv6 Verification Configuration</a:t>
            </a:r>
          </a:p>
        </p:txBody>
      </p:sp>
      <p:sp>
        <p:nvSpPr>
          <p:cNvPr id="2" name="Content Placeholder 1"/>
          <p:cNvSpPr>
            <a:spLocks noGrp="1"/>
          </p:cNvSpPr>
          <p:nvPr>
            <p:ph idx="1"/>
          </p:nvPr>
        </p:nvSpPr>
        <p:spPr>
          <a:xfrm>
            <a:off x="168442" y="641991"/>
            <a:ext cx="8729372" cy="661737"/>
          </a:xfrm>
        </p:spPr>
        <p:txBody>
          <a:bodyPr/>
          <a:lstStyle/>
          <a:p>
            <a:pPr marL="0" indent="0">
              <a:buNone/>
            </a:pPr>
            <a:r>
              <a:rPr lang="en-US" sz="1600" dirty="0"/>
              <a:t>Example 5-1 shows the full EIGRPv6 configuration for the sample topology. Both EIGRPv6 classic AS and named mode configurations are provided.</a:t>
            </a:r>
          </a:p>
        </p:txBody>
      </p:sp>
      <p:pic>
        <p:nvPicPr>
          <p:cNvPr id="6" name="Picture 5"/>
          <p:cNvPicPr>
            <a:picLocks noChangeAspect="1"/>
          </p:cNvPicPr>
          <p:nvPr/>
        </p:nvPicPr>
        <p:blipFill>
          <a:blip r:embed="rId2"/>
          <a:stretch>
            <a:fillRect/>
          </a:stretch>
        </p:blipFill>
        <p:spPr>
          <a:xfrm>
            <a:off x="1005977" y="1303728"/>
            <a:ext cx="2862726" cy="3313887"/>
          </a:xfrm>
          <a:prstGeom prst="rect">
            <a:avLst/>
          </a:prstGeom>
        </p:spPr>
      </p:pic>
      <p:pic>
        <p:nvPicPr>
          <p:cNvPr id="7" name="Picture 6"/>
          <p:cNvPicPr>
            <a:picLocks noChangeAspect="1"/>
          </p:cNvPicPr>
          <p:nvPr/>
        </p:nvPicPr>
        <p:blipFill>
          <a:blip r:embed="rId3"/>
          <a:stretch>
            <a:fillRect/>
          </a:stretch>
        </p:blipFill>
        <p:spPr>
          <a:xfrm>
            <a:off x="4706238" y="1303728"/>
            <a:ext cx="2950941" cy="2770271"/>
          </a:xfrm>
          <a:prstGeom prst="rect">
            <a:avLst/>
          </a:prstGeom>
        </p:spPr>
      </p:pic>
    </p:spTree>
    <p:extLst>
      <p:ext uri="{BB962C8B-B14F-4D97-AF65-F5344CB8AC3E}">
        <p14:creationId xmlns:p14="http://schemas.microsoft.com/office/powerpoint/2010/main" val="5225854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19730</TotalTime>
  <Words>3440</Words>
  <Application>Microsoft Office PowerPoint</Application>
  <PresentationFormat>On-screen Show (16:9)</PresentationFormat>
  <Paragraphs>282</Paragraphs>
  <Slides>45</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CiscoSans ExtraLight</vt:lpstr>
      <vt:lpstr>Wingdings</vt:lpstr>
      <vt:lpstr>Default Theme</vt:lpstr>
      <vt:lpstr>Chapter 5: EIGRPv6</vt:lpstr>
      <vt:lpstr>Chapter 5 Content</vt:lpstr>
      <vt:lpstr>EIGRPv6 Fundamentals</vt:lpstr>
      <vt:lpstr>EIGRPv6 Fundamentals EIGRPv6 Inter-Router Communication</vt:lpstr>
      <vt:lpstr>EIGRPv6 Fundamentals EIGRPv6 Configuration</vt:lpstr>
      <vt:lpstr>EIGRPv6 Fundamentals EIGRPv6 Classic Mode Configuration</vt:lpstr>
      <vt:lpstr>EIGRPv6 Fundamentals EIGRPv6 Named Mode Configuration</vt:lpstr>
      <vt:lpstr>EIGRPv6 Fundamentals EIGRPv6 Verification</vt:lpstr>
      <vt:lpstr>EIGRPv6 Fundamentals EIGRPv6 Verification Configuration</vt:lpstr>
      <vt:lpstr>EIGRPv6 Fundamentals EIGRPv6 Verification Configuration</vt:lpstr>
      <vt:lpstr>EIGRPv6 Fundamentals IPv6 Route Summarization</vt:lpstr>
      <vt:lpstr>EIGRPv6 Fundamentals IPv6 Route Summarization</vt:lpstr>
      <vt:lpstr>EIGRPv6 Fundamentals Default Route Advertising</vt:lpstr>
      <vt:lpstr>EIGRPv6 Fundamentals Route Filtering</vt:lpstr>
      <vt:lpstr>Troubleshooting EIGRPv6 Neighbor Issues</vt:lpstr>
      <vt:lpstr>Troubleshooting EIGRPv6 Neighbor Issues Neighbor Issues</vt:lpstr>
      <vt:lpstr>Troubleshooting EIGRPv6 Neighbor Issues Interface Is Down</vt:lpstr>
      <vt:lpstr>Troubleshooting EIGRPv6 Neighbor Issues EIGRP Issues</vt:lpstr>
      <vt:lpstr>Troubleshooting EIGRPv6 Neighbor Issues Mismatched Authentication</vt:lpstr>
      <vt:lpstr>Troubleshooting EIGRPv6 Neighbor Issues Interface Not Participating in Routing Process</vt:lpstr>
      <vt:lpstr>Troubleshooting EIGRPv6 Neighbor Issues ACLs</vt:lpstr>
      <vt:lpstr>Troubleshooting EIGRPv6 Routes</vt:lpstr>
      <vt:lpstr>Troubleshooting EIGRPv6 Routes Interface Not Participating in the Routing Process</vt:lpstr>
      <vt:lpstr>Troubleshooting EIGRPv6 Routes Better Source of Information</vt:lpstr>
      <vt:lpstr>Troubleshooting EIGRPv6 Routes Route Filtering</vt:lpstr>
      <vt:lpstr>Troubleshooting EIGRPv6 Routes Stub Configuration</vt:lpstr>
      <vt:lpstr>Troubleshooting EIGRPv6 Routes Split Horizon</vt:lpstr>
      <vt:lpstr>Troubleshooting Named EIGRP</vt:lpstr>
      <vt:lpstr>Troubleshooting Named EIGRP Sample Named EIGRP Configuration</vt:lpstr>
      <vt:lpstr>Troubleshooting Named EIGRP Named EIGRP Show Commands</vt:lpstr>
      <vt:lpstr>Troubleshooting Named EIGRP Named EIGRP: Verify Interfaces</vt:lpstr>
      <vt:lpstr>Troubleshooting Named EIGRP Named Interface Verify Details</vt:lpstr>
      <vt:lpstr>Troubleshooting Named EIGRP Verify Named EIGRP Neighbors</vt:lpstr>
      <vt:lpstr>EIGRPv6 and Named EIGRP Trouble Tickets</vt:lpstr>
      <vt:lpstr>EIGRPv6 and Named EIGRP Trouble Tickets  Trouble Ticket 5-1</vt:lpstr>
      <vt:lpstr>EIGRPv6 and Named EIGRP Trouble Tickets  Trouble Ticket 5-2</vt:lpstr>
      <vt:lpstr>Prepare for the Exam</vt:lpstr>
      <vt:lpstr>Prepare for the Exam Key Topics for Chapter 5</vt:lpstr>
      <vt:lpstr>Prepare for the Exam Key Topics for Chapter 5</vt:lpstr>
      <vt:lpstr>Prepare for the Exam Command Reference Chapter 5</vt:lpstr>
      <vt:lpstr>Prepare for the Exam Command Reference Chapter 5 (Cont.)</vt:lpstr>
      <vt:lpstr>Prepare for the Exam Command Reference Chapter 5 (Cont.)</vt:lpstr>
      <vt:lpstr>Prepare for the Exam Command Reference Chapter 5 (Cont.)</vt:lpstr>
      <vt:lpstr>Prepare for the Exam Command Reference Chapter 5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678</cp:revision>
  <dcterms:created xsi:type="dcterms:W3CDTF">2019-10-18T06:21:22Z</dcterms:created>
  <dcterms:modified xsi:type="dcterms:W3CDTF">2020-03-12T18:54:30Z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