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6.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1103" r:id="rId3"/>
    <p:sldId id="1144" r:id="rId4"/>
    <p:sldId id="1054" r:id="rId5"/>
    <p:sldId id="1091" r:id="rId6"/>
    <p:sldId id="1108" r:id="rId7"/>
    <p:sldId id="1109" r:id="rId8"/>
    <p:sldId id="1110" r:id="rId9"/>
    <p:sldId id="1111" r:id="rId10"/>
    <p:sldId id="1112" r:id="rId11"/>
    <p:sldId id="1114" r:id="rId12"/>
    <p:sldId id="1115" r:id="rId13"/>
    <p:sldId id="1116" r:id="rId14"/>
    <p:sldId id="1117" r:id="rId15"/>
    <p:sldId id="1118" r:id="rId16"/>
    <p:sldId id="1119" r:id="rId17"/>
    <p:sldId id="1120" r:id="rId18"/>
    <p:sldId id="1121" r:id="rId19"/>
    <p:sldId id="1145" r:id="rId20"/>
    <p:sldId id="1122" r:id="rId21"/>
    <p:sldId id="1136" r:id="rId22"/>
    <p:sldId id="1164" r:id="rId23"/>
    <p:sldId id="1137" r:id="rId24"/>
    <p:sldId id="1138" r:id="rId25"/>
    <p:sldId id="1139" r:id="rId26"/>
    <p:sldId id="1140" r:id="rId27"/>
    <p:sldId id="1141" r:id="rId28"/>
    <p:sldId id="1142" r:id="rId29"/>
    <p:sldId id="1143" r:id="rId30"/>
    <p:sldId id="1146" r:id="rId31"/>
    <p:sldId id="1147" r:id="rId32"/>
    <p:sldId id="1148" r:id="rId33"/>
    <p:sldId id="1149" r:id="rId34"/>
    <p:sldId id="1150" r:id="rId35"/>
    <p:sldId id="1151" r:id="rId36"/>
    <p:sldId id="1152" r:id="rId37"/>
    <p:sldId id="1153" r:id="rId38"/>
    <p:sldId id="1154" r:id="rId39"/>
    <p:sldId id="1155" r:id="rId40"/>
    <p:sldId id="1156" r:id="rId41"/>
    <p:sldId id="1157" r:id="rId42"/>
    <p:sldId id="1158" r:id="rId43"/>
    <p:sldId id="1159" r:id="rId44"/>
    <p:sldId id="1163" r:id="rId45"/>
    <p:sldId id="1160" r:id="rId46"/>
    <p:sldId id="1161" r:id="rId47"/>
    <p:sldId id="1165" r:id="rId48"/>
    <p:sldId id="1166"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3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User" initials="U" lastIdx="2" clrIdx="5">
    <p:extLst>
      <p:ext uri="{19B8F6BF-5375-455C-9EA6-DF929625EA0E}">
        <p15:presenceInfo xmlns:p15="http://schemas.microsoft.com/office/powerpoint/2012/main" userId="ca4b5d97ed7ab9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1148" autoAdjust="0"/>
  </p:normalViewPr>
  <p:slideViewPr>
    <p:cSldViewPr snapToGrid="0" showGuides="1">
      <p:cViewPr varScale="1">
        <p:scale>
          <a:sx n="130" d="100"/>
          <a:sy n="130" d="100"/>
        </p:scale>
        <p:origin x="82" y="8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3/14/2024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9536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84449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7115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93059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2796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40413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453471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296648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99133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45102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Basic Router Configuration</a:t>
            </a:r>
          </a:p>
          <a:p>
            <a:r>
              <a:rPr lang="en-US" dirty="0"/>
              <a:t>10.1 – Configure Initial Router Settings</a:t>
            </a:r>
          </a:p>
          <a:p>
            <a:r>
              <a:rPr lang="en-US" dirty="0"/>
              <a:t>10.1.4 – Packet Tracer – Configure Initial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31388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03236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76856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0553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785575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767622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287820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10873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997232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89180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033165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8709234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5441961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051325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113604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777399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8404650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235346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9473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241935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48981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357446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166967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625105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032532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98165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59809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37065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74682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119306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err="1">
                <a:solidFill>
                  <a:schemeClr val="accent5">
                    <a:lumMod val="40000"/>
                    <a:lumOff val="60000"/>
                  </a:schemeClr>
                </a:solidFill>
              </a:rPr>
              <a:t>Capitulo</a:t>
            </a:r>
            <a:r>
              <a:rPr lang="en-US" dirty="0">
                <a:solidFill>
                  <a:schemeClr val="accent5">
                    <a:lumMod val="40000"/>
                    <a:lumOff val="60000"/>
                  </a:schemeClr>
                </a:solidFill>
              </a:rPr>
              <a:t> 1: Packet Forwarding</a:t>
            </a:r>
          </a:p>
        </p:txBody>
      </p:sp>
      <p:sp>
        <p:nvSpPr>
          <p:cNvPr id="5" name="Text Placeholder 4"/>
          <p:cNvSpPr>
            <a:spLocks noGrp="1"/>
          </p:cNvSpPr>
          <p:nvPr>
            <p:ph type="body" sz="quarter" idx="13"/>
          </p:nvPr>
        </p:nvSpPr>
        <p:spPr>
          <a:xfrm>
            <a:off x="469497" y="3127609"/>
            <a:ext cx="5925246" cy="299001"/>
          </a:xfrm>
        </p:spPr>
        <p:txBody>
          <a:bodyPr/>
          <a:lstStyle/>
          <a:p>
            <a:r>
              <a:rPr lang="en-US">
                <a:solidFill>
                  <a:schemeClr val="bg2">
                    <a:lumMod val="40000"/>
                    <a:lumOff val="60000"/>
                  </a:schemeClr>
                </a:solidFill>
              </a:rPr>
              <a:t>Instructor Materials</a:t>
            </a:r>
            <a:endParaRPr lang="en-US" dirty="0">
              <a:solidFill>
                <a:schemeClr val="bg2">
                  <a:lumMod val="40000"/>
                  <a:lumOff val="60000"/>
                </a:schemeClr>
              </a:solidFill>
            </a:endParaRPr>
          </a:p>
        </p:txBody>
      </p:sp>
      <p:sp>
        <p:nvSpPr>
          <p:cNvPr id="7" name="Subtitle 6"/>
          <p:cNvSpPr>
            <a:spLocks noGrp="1"/>
          </p:cNvSpPr>
          <p:nvPr>
            <p:ph type="subTitle" idx="1"/>
          </p:nvPr>
        </p:nvSpPr>
        <p:spPr>
          <a:xfrm>
            <a:off x="469497" y="4097932"/>
            <a:ext cx="2620544" cy="299002"/>
          </a:xfrm>
        </p:spPr>
        <p:txBody>
          <a:bodyPr/>
          <a:lstStyle/>
          <a:p>
            <a:r>
              <a:rPr lang="en-US" dirty="0">
                <a:solidFill>
                  <a:schemeClr val="accent5">
                    <a:lumMod val="40000"/>
                    <a:lumOff val="60000"/>
                  </a:schemeClr>
                </a:solidFill>
              </a:rPr>
              <a:t>CCNP Enterprise: Core Networking</a:t>
            </a:r>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4479284" cy="731837"/>
          </a:xfrm>
        </p:spPr>
        <p:txBody>
          <a:bodyPr/>
          <a:lstStyle/>
          <a:p>
            <a:r>
              <a:rPr lang="es-ES" sz="1600" dirty="0"/>
              <a:t>Comunicación de dispositivos de red</a:t>
            </a:r>
            <a:br>
              <a:rPr lang="en-US" sz="2400" dirty="0"/>
            </a:br>
            <a:r>
              <a:rPr lang="en-US" sz="2400" dirty="0" err="1"/>
              <a:t>Puertos</a:t>
            </a:r>
            <a:r>
              <a:rPr lang="en-US" sz="2400" dirty="0"/>
              <a:t> de </a:t>
            </a:r>
            <a:r>
              <a:rPr lang="en-US" sz="2400" dirty="0" err="1"/>
              <a:t>Acceso</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55634"/>
            <a:ext cx="4727486" cy="3922357"/>
          </a:xfrm>
        </p:spPr>
        <p:txBody>
          <a:bodyPr/>
          <a:lstStyle/>
          <a:p>
            <a:pPr marL="0" indent="0" algn="l" defTabSz="684213" fontAlgn="base">
              <a:spcBef>
                <a:spcPts val="600"/>
              </a:spcBef>
              <a:spcAft>
                <a:spcPts val="600"/>
              </a:spcAft>
              <a:buClr>
                <a:schemeClr val="tx2"/>
              </a:buClr>
              <a:buSzPct val="90000"/>
            </a:pPr>
            <a:r>
              <a:rPr lang="es-ES" sz="1500" dirty="0">
                <a:solidFill>
                  <a:srgbClr val="000000"/>
                </a:solidFill>
              </a:rPr>
              <a:t>Los puertos de acceso son los componentes fundamentales de un conmutador administrado.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Un puerto de acceso se asigna a una sola VLAN.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Transporta tráfico desde la VLAN especificada al dispositivo conectado a ella o desde el dispositivo a otros dispositivos en la misma VLAN.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Los puertos del </a:t>
            </a:r>
            <a:r>
              <a:rPr lang="es-ES" sz="1500" dirty="0" err="1">
                <a:solidFill>
                  <a:srgbClr val="000000"/>
                </a:solidFill>
              </a:rPr>
              <a:t>switch</a:t>
            </a:r>
            <a:r>
              <a:rPr lang="es-ES" sz="1500" dirty="0">
                <a:solidFill>
                  <a:srgbClr val="000000"/>
                </a:solidFill>
              </a:rPr>
              <a:t> </a:t>
            </a:r>
            <a:r>
              <a:rPr lang="es-ES" sz="1500" dirty="0" err="1">
                <a:solidFill>
                  <a:srgbClr val="000000"/>
                </a:solidFill>
              </a:rPr>
              <a:t>Catalyst</a:t>
            </a:r>
            <a:r>
              <a:rPr lang="es-ES" sz="1500" dirty="0">
                <a:solidFill>
                  <a:srgbClr val="000000"/>
                </a:solidFill>
              </a:rPr>
              <a:t> son de Capa 2 de forma predeterminada.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Utilice el comando </a:t>
            </a:r>
            <a:r>
              <a:rPr lang="es-ES" sz="1500" b="1" dirty="0" err="1">
                <a:solidFill>
                  <a:srgbClr val="000000"/>
                </a:solidFill>
              </a:rPr>
              <a:t>switchport</a:t>
            </a:r>
            <a:r>
              <a:rPr lang="es-ES" sz="1500" b="1" dirty="0">
                <a:solidFill>
                  <a:srgbClr val="000000"/>
                </a:solidFill>
              </a:rPr>
              <a:t> </a:t>
            </a:r>
            <a:r>
              <a:rPr lang="es-ES" sz="1500" b="1" dirty="0" err="1">
                <a:solidFill>
                  <a:srgbClr val="000000"/>
                </a:solidFill>
              </a:rPr>
              <a:t>mode</a:t>
            </a:r>
            <a:r>
              <a:rPr lang="es-ES" sz="1500" b="1" dirty="0">
                <a:solidFill>
                  <a:srgbClr val="000000"/>
                </a:solidFill>
              </a:rPr>
              <a:t> </a:t>
            </a:r>
            <a:r>
              <a:rPr lang="es-ES" sz="1500" b="1" dirty="0" err="1">
                <a:solidFill>
                  <a:srgbClr val="000000"/>
                </a:solidFill>
              </a:rPr>
              <a:t>access</a:t>
            </a:r>
            <a:r>
              <a:rPr lang="es-ES" sz="1500" b="1" dirty="0">
                <a:solidFill>
                  <a:srgbClr val="000000"/>
                </a:solidFill>
              </a:rPr>
              <a:t> </a:t>
            </a:r>
            <a:r>
              <a:rPr lang="es-ES" sz="1500" dirty="0">
                <a:solidFill>
                  <a:srgbClr val="000000"/>
                </a:solidFill>
              </a:rPr>
              <a:t>para configurar manualmente un puerto como puerto de acceso.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Una VLAN específica está asociada al puerto con el comando </a:t>
            </a:r>
            <a:r>
              <a:rPr lang="es-ES" sz="1500" b="1" dirty="0" err="1">
                <a:solidFill>
                  <a:srgbClr val="000000"/>
                </a:solidFill>
              </a:rPr>
              <a:t>switchport</a:t>
            </a:r>
            <a:r>
              <a:rPr lang="es-ES" sz="1500" b="1" dirty="0">
                <a:solidFill>
                  <a:srgbClr val="000000"/>
                </a:solidFill>
              </a:rPr>
              <a:t> </a:t>
            </a:r>
            <a:r>
              <a:rPr lang="es-ES" sz="1500" b="1" dirty="0" err="1">
                <a:solidFill>
                  <a:srgbClr val="000000"/>
                </a:solidFill>
              </a:rPr>
              <a:t>access</a:t>
            </a:r>
            <a:r>
              <a:rPr lang="es-ES" sz="1500" b="1" dirty="0">
                <a:solidFill>
                  <a:srgbClr val="000000"/>
                </a:solidFill>
              </a:rPr>
              <a:t> </a:t>
            </a:r>
            <a:r>
              <a:rPr lang="es-ES" sz="1500" dirty="0">
                <a:solidFill>
                  <a:srgbClr val="000000"/>
                </a:solidFill>
              </a:rPr>
              <a:t>{</a:t>
            </a:r>
            <a:r>
              <a:rPr lang="es-ES" sz="1500" b="1" dirty="0" err="1">
                <a:solidFill>
                  <a:srgbClr val="000000"/>
                </a:solidFill>
              </a:rPr>
              <a:t>vlan</a:t>
            </a:r>
            <a:r>
              <a:rPr lang="es-ES" sz="1500" b="1" dirty="0">
                <a:solidFill>
                  <a:srgbClr val="000000"/>
                </a:solidFill>
              </a:rPr>
              <a:t> </a:t>
            </a:r>
            <a:r>
              <a:rPr lang="es-ES" sz="1500" dirty="0" err="1">
                <a:solidFill>
                  <a:srgbClr val="000000"/>
                </a:solidFill>
              </a:rPr>
              <a:t>vlan</a:t>
            </a:r>
            <a:r>
              <a:rPr lang="es-ES" sz="1500" dirty="0">
                <a:solidFill>
                  <a:srgbClr val="000000"/>
                </a:solidFill>
              </a:rPr>
              <a:t>-id |</a:t>
            </a:r>
            <a:r>
              <a:rPr lang="es-ES" sz="1500" b="1" dirty="0">
                <a:solidFill>
                  <a:srgbClr val="000000"/>
                </a:solidFill>
              </a:rPr>
              <a:t> </a:t>
            </a:r>
            <a:r>
              <a:rPr lang="es-ES" sz="1500" b="1" dirty="0" err="1">
                <a:solidFill>
                  <a:srgbClr val="000000"/>
                </a:solidFill>
              </a:rPr>
              <a:t>name</a:t>
            </a:r>
            <a:r>
              <a:rPr lang="es-ES" sz="1500" b="1" dirty="0">
                <a:solidFill>
                  <a:srgbClr val="000000"/>
                </a:solidFill>
              </a:rPr>
              <a:t> </a:t>
            </a:r>
            <a:r>
              <a:rPr lang="es-ES" sz="1500" dirty="0" err="1">
                <a:solidFill>
                  <a:srgbClr val="000000"/>
                </a:solidFill>
              </a:rPr>
              <a:t>nombrevlan</a:t>
            </a:r>
            <a:r>
              <a:rPr lang="es-ES" sz="1500" dirty="0">
                <a:solidFill>
                  <a:srgbClr val="000000"/>
                </a:solidFill>
              </a:rPr>
              <a:t>}.</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6" name="Picture 5">
            <a:extLst>
              <a:ext uri="{FF2B5EF4-FFF2-40B4-BE49-F238E27FC236}">
                <a16:creationId xmlns:a16="http://schemas.microsoft.com/office/drawing/2014/main" id="{B86917E4-8483-4DF0-8E6B-032BDD73536D}"/>
              </a:ext>
            </a:extLst>
          </p:cNvPr>
          <p:cNvPicPr>
            <a:picLocks noChangeAspect="1"/>
          </p:cNvPicPr>
          <p:nvPr/>
        </p:nvPicPr>
        <p:blipFill>
          <a:blip r:embed="rId3"/>
          <a:stretch>
            <a:fillRect/>
          </a:stretch>
        </p:blipFill>
        <p:spPr>
          <a:xfrm>
            <a:off x="4627200" y="915532"/>
            <a:ext cx="4516800" cy="2130458"/>
          </a:xfrm>
          <a:prstGeom prst="rect">
            <a:avLst/>
          </a:prstGeom>
        </p:spPr>
      </p:pic>
      <p:pic>
        <p:nvPicPr>
          <p:cNvPr id="5" name="Picture 4">
            <a:extLst>
              <a:ext uri="{FF2B5EF4-FFF2-40B4-BE49-F238E27FC236}">
                <a16:creationId xmlns:a16="http://schemas.microsoft.com/office/drawing/2014/main" id="{366797B6-BE14-4565-A742-F95817AED7DF}"/>
              </a:ext>
            </a:extLst>
          </p:cNvPr>
          <p:cNvPicPr>
            <a:picLocks noChangeAspect="1"/>
          </p:cNvPicPr>
          <p:nvPr/>
        </p:nvPicPr>
        <p:blipFill>
          <a:blip r:embed="rId4"/>
          <a:stretch>
            <a:fillRect/>
          </a:stretch>
        </p:blipFill>
        <p:spPr>
          <a:xfrm>
            <a:off x="4727487" y="3045990"/>
            <a:ext cx="4416513" cy="1608203"/>
          </a:xfrm>
          <a:prstGeom prst="rect">
            <a:avLst/>
          </a:prstGeom>
        </p:spPr>
      </p:pic>
    </p:spTree>
    <p:extLst>
      <p:ext uri="{BB962C8B-B14F-4D97-AF65-F5344CB8AC3E}">
        <p14:creationId xmlns:p14="http://schemas.microsoft.com/office/powerpoint/2010/main" val="34186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Puertos</a:t>
            </a:r>
            <a:r>
              <a:rPr lang="en-US" sz="2400" dirty="0"/>
              <a:t> </a:t>
            </a:r>
            <a:r>
              <a:rPr lang="en-US" sz="2400" dirty="0" err="1"/>
              <a:t>Troncales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731836"/>
            <a:ext cx="8743309" cy="1436329"/>
          </a:xfrm>
        </p:spPr>
        <p:txBody>
          <a:bodyPr/>
          <a:lstStyle/>
          <a:p>
            <a:pPr marL="0" indent="0" algn="l" defTabSz="684213" fontAlgn="base">
              <a:spcBef>
                <a:spcPts val="600"/>
              </a:spcBef>
              <a:spcAft>
                <a:spcPts val="600"/>
              </a:spcAft>
              <a:buClr>
                <a:schemeClr val="tx2"/>
              </a:buClr>
              <a:buSzPct val="90000"/>
            </a:pPr>
            <a:r>
              <a:rPr lang="es-ES" sz="1500" dirty="0">
                <a:solidFill>
                  <a:srgbClr val="000000"/>
                </a:solidFill>
              </a:rPr>
              <a:t>Los puertos troncales pueden transportar múltiples VLAN. Por lo general, se utilizan cuando varias VLAN necesitan conectividad entre un conmutador y otro conmutador, enrutador o firewall y utilizan solo un puerto. Los puertos troncales se definen estáticamente en los conmutadores </a:t>
            </a:r>
            <a:r>
              <a:rPr lang="es-ES" sz="1500" dirty="0" err="1">
                <a:solidFill>
                  <a:srgbClr val="000000"/>
                </a:solidFill>
              </a:rPr>
              <a:t>Catalyst</a:t>
            </a:r>
            <a:r>
              <a:rPr lang="es-ES" sz="1500" dirty="0">
                <a:solidFill>
                  <a:srgbClr val="000000"/>
                </a:solidFill>
              </a:rPr>
              <a:t> con el comando de interfaz </a:t>
            </a:r>
            <a:r>
              <a:rPr lang="en-US" sz="1500" b="1" dirty="0">
                <a:solidFill>
                  <a:srgbClr val="000000"/>
                </a:solidFill>
              </a:rPr>
              <a:t>switch-port mode trunk</a:t>
            </a:r>
            <a:r>
              <a:rPr lang="en-US" sz="1500" dirty="0">
                <a:solidFill>
                  <a:srgbClr val="000000"/>
                </a:solidFill>
              </a:rPr>
              <a:t>. </a:t>
            </a:r>
          </a:p>
          <a:p>
            <a:pPr marL="0" indent="0" algn="l" defTabSz="684213" fontAlgn="base">
              <a:spcBef>
                <a:spcPts val="600"/>
              </a:spcBef>
              <a:spcAft>
                <a:spcPts val="600"/>
              </a:spcAft>
              <a:buClr>
                <a:schemeClr val="tx2"/>
              </a:buClr>
              <a:buSzPct val="90000"/>
            </a:pPr>
            <a:r>
              <a:rPr lang="es-ES" sz="1500" dirty="0">
                <a:solidFill>
                  <a:srgbClr val="000000"/>
                </a:solidFill>
              </a:rPr>
              <a:t>A continuación se muestra un ejemplo de configuración de un </a:t>
            </a:r>
            <a:r>
              <a:rPr lang="en-US" sz="1500" dirty="0">
                <a:solidFill>
                  <a:srgbClr val="000000"/>
                </a:solidFill>
              </a:rPr>
              <a:t>Puerto </a:t>
            </a:r>
            <a:r>
              <a:rPr lang="en-US" sz="1500" dirty="0" err="1">
                <a:solidFill>
                  <a:srgbClr val="000000"/>
                </a:solidFill>
              </a:rPr>
              <a:t>Troncal</a:t>
            </a:r>
            <a:r>
              <a:rPr lang="en-US" sz="1500" dirty="0">
                <a:solidFill>
                  <a:srgbClr val="000000"/>
                </a:solidFill>
              </a:rPr>
              <a:t>:</a:t>
            </a: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7" name="Picture 6">
            <a:extLst>
              <a:ext uri="{FF2B5EF4-FFF2-40B4-BE49-F238E27FC236}">
                <a16:creationId xmlns:a16="http://schemas.microsoft.com/office/drawing/2014/main" id="{FED0862F-16D6-4E2E-9727-577891881B58}"/>
              </a:ext>
            </a:extLst>
          </p:cNvPr>
          <p:cNvPicPr>
            <a:picLocks noChangeAspect="1"/>
          </p:cNvPicPr>
          <p:nvPr/>
        </p:nvPicPr>
        <p:blipFill>
          <a:blip r:embed="rId3"/>
          <a:stretch>
            <a:fillRect/>
          </a:stretch>
        </p:blipFill>
        <p:spPr>
          <a:xfrm>
            <a:off x="508571" y="2168165"/>
            <a:ext cx="8234738" cy="2160067"/>
          </a:xfrm>
          <a:prstGeom prst="rect">
            <a:avLst/>
          </a:prstGeom>
        </p:spPr>
      </p:pic>
    </p:spTree>
    <p:extLst>
      <p:ext uri="{BB962C8B-B14F-4D97-AF65-F5344CB8AC3E}">
        <p14:creationId xmlns:p14="http://schemas.microsoft.com/office/powerpoint/2010/main" val="29355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Puertos</a:t>
            </a:r>
            <a:r>
              <a:rPr lang="en-US" sz="2400" dirty="0"/>
              <a:t> </a:t>
            </a:r>
            <a:r>
              <a:rPr lang="en-US" sz="2400" dirty="0" err="1"/>
              <a:t>Troncales</a:t>
            </a:r>
            <a:r>
              <a:rPr lang="en-US" sz="2400" dirty="0"/>
              <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4911048" cy="3953286"/>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El comando </a:t>
            </a:r>
            <a:r>
              <a:rPr lang="es-ES" sz="1600" b="1" dirty="0">
                <a:solidFill>
                  <a:srgbClr val="000000"/>
                </a:solidFill>
              </a:rPr>
              <a:t>show interfaces </a:t>
            </a:r>
            <a:r>
              <a:rPr lang="es-ES" sz="1600" b="1" dirty="0" err="1">
                <a:solidFill>
                  <a:srgbClr val="000000"/>
                </a:solidFill>
              </a:rPr>
              <a:t>trunk</a:t>
            </a:r>
            <a:r>
              <a:rPr lang="es-ES" sz="1600" b="1" dirty="0">
                <a:solidFill>
                  <a:srgbClr val="000000"/>
                </a:solidFill>
              </a:rPr>
              <a:t> </a:t>
            </a:r>
            <a:r>
              <a:rPr lang="es-ES" sz="1600" dirty="0">
                <a:solidFill>
                  <a:srgbClr val="000000"/>
                </a:solidFill>
              </a:rPr>
              <a:t>proporciona mucha información valiosa: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primera sección enumera todas las interfaces que son puertos troncales, el estado, la asociación a un EtherChannel y si una VLAN es una VLAN nativa.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segunda sección del resultado muestra la lista de VLAN permitidas en el puerto troncal. El tráfico se puede minimizar en los puertos troncales para restringir las VLAN a conmutadores específicos, restringiendo así también el tráfico de transmisión.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tercera sección muestra las VLAN que están en estado de reenvío en el conmutador. Los puertos que están en estado de bloqueo no aparecen en esta sección.</a:t>
            </a:r>
            <a:endParaRPr lang="en-US" sz="1600" dirty="0">
              <a:solidFill>
                <a:srgbClr val="000000"/>
              </a:solidFill>
            </a:endParaRPr>
          </a:p>
          <a:p>
            <a:pPr marL="0" indent="0" algn="l" defTabSz="684213" fontAlgn="base">
              <a:spcBef>
                <a:spcPts val="600"/>
              </a:spcBef>
              <a:spcAft>
                <a:spcPts val="600"/>
              </a:spcAft>
              <a:buClr>
                <a:schemeClr val="tx2"/>
              </a:buClr>
              <a:buSzPct val="90000"/>
            </a:pPr>
            <a:r>
              <a:rPr lang="en-US" sz="15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5" name="Picture 4">
            <a:extLst>
              <a:ext uri="{FF2B5EF4-FFF2-40B4-BE49-F238E27FC236}">
                <a16:creationId xmlns:a16="http://schemas.microsoft.com/office/drawing/2014/main" id="{1B6CB97F-311F-4D18-AE82-F6EA785490B5}"/>
              </a:ext>
            </a:extLst>
          </p:cNvPr>
          <p:cNvPicPr>
            <a:picLocks noChangeAspect="1"/>
          </p:cNvPicPr>
          <p:nvPr/>
        </p:nvPicPr>
        <p:blipFill>
          <a:blip r:embed="rId3"/>
          <a:stretch>
            <a:fillRect/>
          </a:stretch>
        </p:blipFill>
        <p:spPr>
          <a:xfrm>
            <a:off x="4913504" y="724218"/>
            <a:ext cx="4230496" cy="3960904"/>
          </a:xfrm>
          <a:prstGeom prst="rect">
            <a:avLst/>
          </a:prstGeom>
        </p:spPr>
      </p:pic>
    </p:spTree>
    <p:extLst>
      <p:ext uri="{BB962C8B-B14F-4D97-AF65-F5344CB8AC3E}">
        <p14:creationId xmlns:p14="http://schemas.microsoft.com/office/powerpoint/2010/main" val="351494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VLANs </a:t>
            </a:r>
            <a:r>
              <a:rPr lang="en-US" sz="2400" dirty="0" err="1"/>
              <a:t>Nativas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5072" y="731837"/>
            <a:ext cx="8345488" cy="3661054"/>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En el estándar 802.1Q, cualquier tráfico que se anuncie o reciba en un puerto troncal sin la etiqueta VLAN 802.1Q se asocia a la VLAN nativa.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VLAN nativa predeterminada es VLAN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Cuando un conmutador tiene dos puertos de acceso configurados como puertos de acceso y asociados a la VLAN 10 (es decir, un host conectado a un puerto troncal con una VLAN nativa configurada en 10), el host podría comunicarse con los dispositivos conectados a los puertos de acceso.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VLAN nativa debe coincidir en ambos puertos troncales, o el tráfico puede cambiar de VLAN sin querer. </a:t>
            </a:r>
            <a:r>
              <a:rPr lang="es-ES" sz="1600" b="1" u="sng" dirty="0">
                <a:solidFill>
                  <a:srgbClr val="000000"/>
                </a:solidFill>
              </a:rPr>
              <a:t>Si bien la conectividad entre hosts es factible </a:t>
            </a:r>
            <a:r>
              <a:rPr lang="es-ES" sz="1600" dirty="0">
                <a:solidFill>
                  <a:srgbClr val="000000"/>
                </a:solidFill>
              </a:rPr>
              <a:t>(suponiendo que estén en diferentes números de VLAN), esto causa confusión para la mayoría de los ingenieros de redes y no es una buena práctica.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Una VLAN nativa es una configuración específica del puerto y se cambia con el comando de interfaz </a:t>
            </a:r>
            <a:r>
              <a:rPr lang="es-ES" sz="1600" b="1" dirty="0" err="1">
                <a:solidFill>
                  <a:srgbClr val="000000"/>
                </a:solidFill>
              </a:rPr>
              <a:t>switchport</a:t>
            </a:r>
            <a:r>
              <a:rPr lang="es-ES" sz="1600" b="1" dirty="0">
                <a:solidFill>
                  <a:srgbClr val="000000"/>
                </a:solidFill>
              </a:rPr>
              <a:t> </a:t>
            </a:r>
            <a:r>
              <a:rPr lang="es-ES" sz="1600" b="1" dirty="0" err="1">
                <a:solidFill>
                  <a:srgbClr val="000000"/>
                </a:solidFill>
              </a:rPr>
              <a:t>trunk</a:t>
            </a:r>
            <a:r>
              <a:rPr lang="es-ES" sz="1600" b="1" dirty="0">
                <a:solidFill>
                  <a:srgbClr val="000000"/>
                </a:solidFill>
              </a:rPr>
              <a:t> </a:t>
            </a:r>
            <a:r>
              <a:rPr lang="es-ES" sz="1600" b="1" dirty="0" err="1">
                <a:solidFill>
                  <a:srgbClr val="000000"/>
                </a:solidFill>
              </a:rPr>
              <a:t>native</a:t>
            </a:r>
            <a:r>
              <a:rPr lang="es-ES" sz="1600" b="1" dirty="0">
                <a:solidFill>
                  <a:srgbClr val="000000"/>
                </a:solidFill>
              </a:rPr>
              <a:t> </a:t>
            </a:r>
            <a:r>
              <a:rPr lang="es-ES" sz="1600" b="1" dirty="0" err="1">
                <a:solidFill>
                  <a:srgbClr val="000000"/>
                </a:solidFill>
              </a:rPr>
              <a:t>vlan</a:t>
            </a:r>
            <a:r>
              <a:rPr lang="es-ES" sz="1600" b="1" dirty="0">
                <a:solidFill>
                  <a:srgbClr val="000000"/>
                </a:solidFill>
              </a:rPr>
              <a:t> </a:t>
            </a:r>
            <a:r>
              <a:rPr lang="es-ES" sz="1600" b="1" dirty="0" err="1">
                <a:solidFill>
                  <a:srgbClr val="000000"/>
                </a:solidFill>
              </a:rPr>
              <a:t>vlan</a:t>
            </a:r>
            <a:r>
              <a:rPr lang="es-ES" sz="1600" b="1" dirty="0">
                <a:solidFill>
                  <a:srgbClr val="000000"/>
                </a:solidFill>
              </a:rPr>
              <a:t>-id</a:t>
            </a:r>
            <a:r>
              <a:rPr lang="es-ES" sz="1600" dirty="0">
                <a:solidFill>
                  <a:srgbClr val="000000"/>
                </a:solidFill>
              </a:rPr>
              <a:t>.</a:t>
            </a: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2423516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Allowed VLANs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588367" cy="945222"/>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El comando de interfaz </a:t>
            </a:r>
            <a:r>
              <a:rPr lang="en-US" sz="1600" b="1" dirty="0">
                <a:solidFill>
                  <a:srgbClr val="000000"/>
                </a:solidFill>
              </a:rPr>
              <a:t>switchport trunk allowed </a:t>
            </a:r>
            <a:r>
              <a:rPr lang="en-US" sz="1600" b="1" dirty="0" err="1">
                <a:solidFill>
                  <a:srgbClr val="000000"/>
                </a:solidFill>
              </a:rPr>
              <a:t>vlan</a:t>
            </a:r>
            <a:r>
              <a:rPr lang="en-US" sz="1600" b="1" dirty="0">
                <a:solidFill>
                  <a:srgbClr val="000000"/>
                </a:solidFill>
              </a:rPr>
              <a:t> </a:t>
            </a:r>
            <a:r>
              <a:rPr lang="en-US" sz="1600" dirty="0" err="1">
                <a:solidFill>
                  <a:srgbClr val="000000"/>
                </a:solidFill>
              </a:rPr>
              <a:t>vlan</a:t>
            </a:r>
            <a:r>
              <a:rPr lang="en-US" sz="1600" dirty="0">
                <a:solidFill>
                  <a:srgbClr val="000000"/>
                </a:solidFill>
              </a:rPr>
              <a:t>-ids </a:t>
            </a:r>
            <a:r>
              <a:rPr lang="es-ES" sz="1600" dirty="0">
                <a:solidFill>
                  <a:srgbClr val="000000"/>
                </a:solidFill>
              </a:rPr>
              <a:t>especifica las VLAN que pueden atravesar el enlace. El ejemplo 1-7 muestra una configuración de muestra para limitar las VLAN que pueden cruzar el puerto troncal Gi1/0/2 para las VLAN 1, 10, 20 y 99.</a:t>
            </a: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
        <p:nvSpPr>
          <p:cNvPr id="5" name="TextBox 4">
            <a:extLst>
              <a:ext uri="{FF2B5EF4-FFF2-40B4-BE49-F238E27FC236}">
                <a16:creationId xmlns:a16="http://schemas.microsoft.com/office/drawing/2014/main" id="{CD983F20-7351-44E3-884A-8FA7BB8793BE}"/>
              </a:ext>
            </a:extLst>
          </p:cNvPr>
          <p:cNvSpPr txBox="1"/>
          <p:nvPr/>
        </p:nvSpPr>
        <p:spPr>
          <a:xfrm>
            <a:off x="1" y="2899560"/>
            <a:ext cx="9144000" cy="1938992"/>
          </a:xfrm>
          <a:prstGeom prst="rect">
            <a:avLst/>
          </a:prstGeom>
          <a:noFill/>
        </p:spPr>
        <p:txBody>
          <a:bodyPr wrap="square" rtlCol="0">
            <a:spAutoFit/>
          </a:bodyPr>
          <a:lstStyle/>
          <a:p>
            <a:pPr marL="285750" indent="-285750">
              <a:buFont typeface="Arial" panose="020B0604020202020204" pitchFamily="34" charset="0"/>
              <a:buChar char="•"/>
            </a:pPr>
            <a:r>
              <a:rPr lang="es-ES" sz="1500" dirty="0"/>
              <a:t>La sintaxis completa del </a:t>
            </a:r>
            <a:r>
              <a:rPr lang="en-US" sz="1500" b="1" dirty="0"/>
              <a:t>switchport trunk allowed </a:t>
            </a:r>
            <a:r>
              <a:rPr lang="en-US" sz="1500" dirty="0"/>
              <a:t>{</a:t>
            </a:r>
            <a:r>
              <a:rPr lang="en-US" sz="1500" i="1" dirty="0" err="1"/>
              <a:t>vlan</a:t>
            </a:r>
            <a:r>
              <a:rPr lang="en-US" sz="1500" i="1" dirty="0"/>
              <a:t>-ids</a:t>
            </a:r>
            <a:r>
              <a:rPr lang="en-US" sz="1500" dirty="0"/>
              <a:t> | </a:t>
            </a:r>
            <a:r>
              <a:rPr lang="en-US" sz="1500" b="1" dirty="0"/>
              <a:t>all | none | add </a:t>
            </a:r>
            <a:r>
              <a:rPr lang="en-US" sz="1500" dirty="0" err="1"/>
              <a:t>vlan</a:t>
            </a:r>
            <a:r>
              <a:rPr lang="en-US" sz="1500" dirty="0"/>
              <a:t>-ids | </a:t>
            </a:r>
            <a:r>
              <a:rPr lang="en-US" sz="1500" b="1" dirty="0"/>
              <a:t>remove</a:t>
            </a:r>
            <a:r>
              <a:rPr lang="en-US" sz="1500" dirty="0"/>
              <a:t> </a:t>
            </a:r>
            <a:r>
              <a:rPr lang="en-US" sz="1500" i="1" dirty="0" err="1"/>
              <a:t>vlan</a:t>
            </a:r>
            <a:r>
              <a:rPr lang="en-US" sz="1500" i="1" dirty="0"/>
              <a:t>-ids</a:t>
            </a:r>
            <a:r>
              <a:rPr lang="en-US" sz="1500" dirty="0"/>
              <a:t> | </a:t>
            </a:r>
            <a:r>
              <a:rPr lang="en-US" sz="1500" b="1" dirty="0"/>
              <a:t>except</a:t>
            </a:r>
            <a:r>
              <a:rPr lang="en-US" sz="1500" dirty="0"/>
              <a:t> </a:t>
            </a:r>
            <a:r>
              <a:rPr lang="en-US" sz="1500" i="1" dirty="0" err="1"/>
              <a:t>vlan</a:t>
            </a:r>
            <a:r>
              <a:rPr lang="en-US" sz="1500" i="1" dirty="0"/>
              <a:t>-ids</a:t>
            </a:r>
            <a:r>
              <a:rPr lang="en-US" sz="1500" dirty="0"/>
              <a:t>} </a:t>
            </a:r>
            <a:r>
              <a:rPr lang="es-ES" sz="1500" dirty="0"/>
              <a:t>proporciona mucha potencia en un solo comando.</a:t>
            </a:r>
          </a:p>
          <a:p>
            <a:pPr marL="285750" indent="-285750">
              <a:buFont typeface="Arial" panose="020B0604020202020204" pitchFamily="34" charset="0"/>
              <a:buChar char="•"/>
            </a:pPr>
            <a:endParaRPr lang="es-ES" sz="1500" dirty="0"/>
          </a:p>
          <a:p>
            <a:pPr marL="285750" indent="-285750">
              <a:buFont typeface="Arial" panose="020B0604020202020204" pitchFamily="34" charset="0"/>
              <a:buChar char="•"/>
            </a:pPr>
            <a:r>
              <a:rPr lang="es-ES" sz="1500" dirty="0"/>
              <a:t>La palabra clave opcional</a:t>
            </a:r>
            <a:r>
              <a:rPr lang="es-ES" sz="1500" b="1" dirty="0"/>
              <a:t> </a:t>
            </a:r>
            <a:r>
              <a:rPr lang="es-ES" sz="1500" b="1" dirty="0" err="1"/>
              <a:t>all</a:t>
            </a:r>
            <a:r>
              <a:rPr lang="es-ES" sz="1500" b="1" dirty="0"/>
              <a:t> </a:t>
            </a:r>
            <a:r>
              <a:rPr lang="es-ES" sz="1500" dirty="0"/>
              <a:t>permite todas las VLAN, mientras que </a:t>
            </a:r>
            <a:r>
              <a:rPr lang="es-ES" sz="1500" b="1" dirty="0" err="1"/>
              <a:t>none</a:t>
            </a:r>
            <a:r>
              <a:rPr lang="es-ES" sz="1500" dirty="0"/>
              <a:t> elimina todas las VLAN del enlace troncal.</a:t>
            </a:r>
          </a:p>
          <a:p>
            <a:pPr marL="285750" indent="-285750">
              <a:buFont typeface="Arial" panose="020B0604020202020204" pitchFamily="34" charset="0"/>
              <a:buChar char="•"/>
            </a:pPr>
            <a:endParaRPr lang="es-ES" sz="1500" dirty="0"/>
          </a:p>
          <a:p>
            <a:pPr marL="285750" indent="-285750">
              <a:buFont typeface="Arial" panose="020B0604020202020204" pitchFamily="34" charset="0"/>
              <a:buChar char="•"/>
            </a:pPr>
            <a:r>
              <a:rPr lang="es-ES" sz="1500" dirty="0"/>
              <a:t>La palabra clave </a:t>
            </a:r>
            <a:r>
              <a:rPr lang="es-ES" sz="1500" b="1" dirty="0" err="1">
                <a:highlight>
                  <a:srgbClr val="FFFF00"/>
                </a:highlight>
              </a:rPr>
              <a:t>add</a:t>
            </a:r>
            <a:r>
              <a:rPr lang="es-ES" sz="1500" dirty="0"/>
              <a:t> agrega VLAN adicionales a las que ya están enumeradas y la palabra clave </a:t>
            </a:r>
            <a:r>
              <a:rPr lang="es-ES" sz="1500" b="1" dirty="0" err="1"/>
              <a:t>remove</a:t>
            </a:r>
            <a:r>
              <a:rPr lang="es-ES" sz="1500" dirty="0"/>
              <a:t> elimina la VLAN especificada de las VLAN ya identificadas para ese enlace troncal.</a:t>
            </a:r>
            <a:endParaRPr lang="en-US" sz="1500" dirty="0"/>
          </a:p>
        </p:txBody>
      </p:sp>
      <p:pic>
        <p:nvPicPr>
          <p:cNvPr id="6" name="Picture 5"/>
          <p:cNvPicPr>
            <a:picLocks noChangeAspect="1"/>
          </p:cNvPicPr>
          <p:nvPr/>
        </p:nvPicPr>
        <p:blipFill>
          <a:blip r:embed="rId3"/>
          <a:stretch>
            <a:fillRect/>
          </a:stretch>
        </p:blipFill>
        <p:spPr>
          <a:xfrm>
            <a:off x="1112363" y="1588572"/>
            <a:ext cx="6527411" cy="1305482"/>
          </a:xfrm>
          <a:prstGeom prst="rect">
            <a:avLst/>
          </a:prstGeom>
        </p:spPr>
      </p:pic>
    </p:spTree>
    <p:extLst>
      <p:ext uri="{BB962C8B-B14F-4D97-AF65-F5344CB8AC3E}">
        <p14:creationId xmlns:p14="http://schemas.microsoft.com/office/powerpoint/2010/main" val="62341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MAC Address Table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8"/>
            <a:ext cx="8588367" cy="3869013"/>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La tabla de direcciones MAC es responsable de identificar los puertos del </a:t>
            </a:r>
            <a:r>
              <a:rPr lang="es-ES" sz="1600" dirty="0" err="1">
                <a:solidFill>
                  <a:srgbClr val="000000"/>
                </a:solidFill>
              </a:rPr>
              <a:t>switch</a:t>
            </a:r>
            <a:r>
              <a:rPr lang="es-ES" sz="1600" dirty="0">
                <a:solidFill>
                  <a:srgbClr val="000000"/>
                </a:solidFill>
              </a:rPr>
              <a:t> y las VLAN a las que está asociado un dispositivo. Un conmutador crea la tabla de direcciones MAC examinando la dirección MAC de origen del tráfico que recibe. Luego, esta información se mantiene para reducir el dominio de colisión (comunicación punto a punto entre dispositivos y conmutadores) al reducir la cantidad de inundaciones de </a:t>
            </a:r>
            <a:r>
              <a:rPr lang="es-ES" sz="1600" dirty="0" err="1">
                <a:solidFill>
                  <a:srgbClr val="000000"/>
                </a:solidFill>
              </a:rPr>
              <a:t>unknown</a:t>
            </a:r>
            <a:r>
              <a:rPr lang="es-ES" sz="1600" dirty="0">
                <a:solidFill>
                  <a:srgbClr val="000000"/>
                </a:solidFill>
              </a:rPr>
              <a:t> </a:t>
            </a:r>
            <a:r>
              <a:rPr lang="es-ES" sz="1600" dirty="0" err="1">
                <a:solidFill>
                  <a:srgbClr val="000000"/>
                </a:solidFill>
              </a:rPr>
              <a:t>unicast</a:t>
            </a:r>
            <a:r>
              <a:rPr lang="es-ES" sz="1600" dirty="0">
                <a:solidFill>
                  <a:srgbClr val="000000"/>
                </a:solidFill>
              </a:rPr>
              <a:t> </a:t>
            </a:r>
            <a:r>
              <a:rPr lang="es-ES" sz="1600" dirty="0" err="1">
                <a:solidFill>
                  <a:srgbClr val="000000"/>
                </a:solidFill>
              </a:rPr>
              <a:t>flooding</a:t>
            </a:r>
            <a:r>
              <a:rPr lang="es-ES" sz="1600" dirty="0">
                <a:solidFill>
                  <a:srgbClr val="000000"/>
                </a:solidFill>
              </a:rPr>
              <a:t>.</a:t>
            </a:r>
          </a:p>
          <a:p>
            <a:pPr marL="0" indent="0" algn="l" defTabSz="684213" fontAlgn="base">
              <a:spcBef>
                <a:spcPts val="600"/>
              </a:spcBef>
              <a:spcAft>
                <a:spcPts val="600"/>
              </a:spcAft>
              <a:buClr>
                <a:schemeClr val="tx2"/>
              </a:buClr>
              <a:buSzPct val="90000"/>
            </a:pPr>
            <a:r>
              <a:rPr lang="es-ES" sz="1600" dirty="0">
                <a:solidFill>
                  <a:srgbClr val="000000"/>
                </a:solidFill>
              </a:rPr>
              <a:t>La tabla de direcciones MAC se muestra con el comando </a:t>
            </a:r>
            <a:r>
              <a:rPr lang="en-US" sz="1600" b="1" dirty="0">
                <a:solidFill>
                  <a:srgbClr val="000000"/>
                </a:solidFill>
              </a:rPr>
              <a:t>show mac address-table [address mac-address | dynamic | </a:t>
            </a:r>
            <a:r>
              <a:rPr lang="en-US" sz="1600" b="1" dirty="0" err="1">
                <a:solidFill>
                  <a:srgbClr val="000000"/>
                </a:solidFill>
              </a:rPr>
              <a:t>vlan</a:t>
            </a:r>
            <a:r>
              <a:rPr lang="en-US" sz="1600" b="1" dirty="0">
                <a:solidFill>
                  <a:srgbClr val="000000"/>
                </a:solidFill>
              </a:rPr>
              <a:t> </a:t>
            </a:r>
            <a:r>
              <a:rPr lang="en-US" sz="1600" b="1" dirty="0" err="1">
                <a:solidFill>
                  <a:srgbClr val="000000"/>
                </a:solidFill>
              </a:rPr>
              <a:t>vlan</a:t>
            </a:r>
            <a:r>
              <a:rPr lang="en-US" sz="1600" b="1" dirty="0">
                <a:solidFill>
                  <a:srgbClr val="000000"/>
                </a:solidFill>
              </a:rPr>
              <a:t>-id]</a:t>
            </a:r>
            <a:r>
              <a:rPr lang="es-ES" sz="1600" dirty="0">
                <a:solidFill>
                  <a:srgbClr val="000000"/>
                </a:solidFill>
              </a:rPr>
              <a:t>. Las palabras clave opcionales con este comando brindan los siguientes beneficios: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address </a:t>
            </a:r>
            <a:r>
              <a:rPr lang="en-US" sz="1600" i="1" dirty="0">
                <a:solidFill>
                  <a:srgbClr val="000000"/>
                </a:solidFill>
              </a:rPr>
              <a:t>mac-address -</a:t>
            </a:r>
            <a:r>
              <a:rPr lang="en-US" sz="1600" dirty="0">
                <a:solidFill>
                  <a:srgbClr val="000000"/>
                </a:solidFill>
              </a:rPr>
              <a:t> </a:t>
            </a:r>
            <a:r>
              <a:rPr lang="es-ES" sz="1600" dirty="0">
                <a:solidFill>
                  <a:srgbClr val="000000"/>
                </a:solidFill>
              </a:rPr>
              <a:t>muestra entradas que coinciden con la dirección MAC explícita. Este comando podría resultar beneficioso en conmutadores con cientos de puertos.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a:solidFill>
                  <a:srgbClr val="000000"/>
                </a:solidFill>
              </a:rPr>
              <a:t>dynamic </a:t>
            </a:r>
            <a:r>
              <a:rPr lang="en-US" sz="1600" dirty="0">
                <a:solidFill>
                  <a:srgbClr val="000000"/>
                </a:solidFill>
              </a:rPr>
              <a:t>-</a:t>
            </a:r>
            <a:r>
              <a:rPr lang="en-US" sz="1600" b="1" dirty="0">
                <a:solidFill>
                  <a:srgbClr val="000000"/>
                </a:solidFill>
              </a:rPr>
              <a:t> </a:t>
            </a:r>
            <a:r>
              <a:rPr lang="es-ES" sz="1600" dirty="0">
                <a:solidFill>
                  <a:srgbClr val="000000"/>
                </a:solidFill>
              </a:rPr>
              <a:t>muestra las entradas que se aprenden dinámicamente y no se configuran ni se graban estáticamente en el conmutador.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b="1" dirty="0" err="1">
                <a:solidFill>
                  <a:srgbClr val="000000"/>
                </a:solidFill>
              </a:rPr>
              <a:t>vlan</a:t>
            </a:r>
            <a:r>
              <a:rPr lang="en-US" sz="1600" dirty="0">
                <a:solidFill>
                  <a:srgbClr val="000000"/>
                </a:solidFill>
              </a:rPr>
              <a:t> </a:t>
            </a:r>
            <a:r>
              <a:rPr lang="en-US" sz="1600" i="1" dirty="0" err="1">
                <a:solidFill>
                  <a:srgbClr val="000000"/>
                </a:solidFill>
              </a:rPr>
              <a:t>vlan</a:t>
            </a:r>
            <a:r>
              <a:rPr lang="en-US" sz="1600" i="1" dirty="0">
                <a:solidFill>
                  <a:srgbClr val="000000"/>
                </a:solidFill>
              </a:rPr>
              <a:t>-id - </a:t>
            </a:r>
            <a:r>
              <a:rPr lang="es-ES" sz="1600" dirty="0">
                <a:solidFill>
                  <a:srgbClr val="000000"/>
                </a:solidFill>
              </a:rPr>
              <a:t>muestra entradas que coinciden con la VLAN especificada.</a:t>
            </a: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18634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MAC Address Table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602090" cy="4013206"/>
          </a:xfrm>
        </p:spPr>
        <p:txBody>
          <a:bodyPr/>
          <a:lstStyle/>
          <a:p>
            <a:pPr marL="285750" indent="-285750" algn="l">
              <a:buFont typeface="Arial" panose="020B0604020202020204" pitchFamily="34" charset="0"/>
              <a:buChar char="•"/>
            </a:pPr>
            <a:r>
              <a:rPr lang="es-ES" sz="1500" dirty="0">
                <a:solidFill>
                  <a:schemeClr val="tx1"/>
                </a:solidFill>
              </a:rPr>
              <a:t>El comando </a:t>
            </a:r>
            <a:r>
              <a:rPr lang="en-US" sz="1500" b="1" dirty="0">
                <a:solidFill>
                  <a:schemeClr val="tx1"/>
                </a:solidFill>
              </a:rPr>
              <a:t>mac address-table static mac-address </a:t>
            </a:r>
            <a:r>
              <a:rPr lang="en-US" sz="1500" b="1" dirty="0" err="1">
                <a:solidFill>
                  <a:schemeClr val="tx1"/>
                </a:solidFill>
              </a:rPr>
              <a:t>vlan</a:t>
            </a:r>
            <a:r>
              <a:rPr lang="en-US" sz="1500" dirty="0">
                <a:solidFill>
                  <a:schemeClr val="tx1"/>
                </a:solidFill>
              </a:rPr>
              <a:t> </a:t>
            </a:r>
            <a:r>
              <a:rPr lang="en-US" sz="1500" i="1" dirty="0" err="1">
                <a:solidFill>
                  <a:schemeClr val="tx1"/>
                </a:solidFill>
              </a:rPr>
              <a:t>vlan</a:t>
            </a:r>
            <a:r>
              <a:rPr lang="en-US" sz="1500" i="1" dirty="0">
                <a:solidFill>
                  <a:schemeClr val="tx1"/>
                </a:solidFill>
              </a:rPr>
              <a:t>-id</a:t>
            </a:r>
            <a:r>
              <a:rPr lang="en-US" sz="1500" dirty="0">
                <a:solidFill>
                  <a:schemeClr val="tx1"/>
                </a:solidFill>
              </a:rPr>
              <a:t> {</a:t>
            </a:r>
            <a:r>
              <a:rPr lang="en-US" sz="1500" b="1" dirty="0">
                <a:solidFill>
                  <a:schemeClr val="tx1"/>
                </a:solidFill>
              </a:rPr>
              <a:t>drop | interface </a:t>
            </a:r>
            <a:r>
              <a:rPr lang="en-US" sz="1500" i="1" dirty="0">
                <a:solidFill>
                  <a:schemeClr val="tx1"/>
                </a:solidFill>
              </a:rPr>
              <a:t>interface-id</a:t>
            </a:r>
            <a:r>
              <a:rPr lang="en-US" sz="1500" dirty="0">
                <a:solidFill>
                  <a:schemeClr val="tx1"/>
                </a:solidFill>
              </a:rPr>
              <a:t>}</a:t>
            </a:r>
            <a:r>
              <a:rPr lang="es-ES" sz="1500" dirty="0">
                <a:solidFill>
                  <a:schemeClr val="tx1"/>
                </a:solidFill>
              </a:rPr>
              <a:t> agrega una entrada manual con la capacidad de asociarla a un puerto de conmutador específico o descartar el tráfico al recibirlo.</a:t>
            </a:r>
          </a:p>
          <a:p>
            <a:pPr marL="285750" indent="-285750" algn="l">
              <a:buFont typeface="Arial" panose="020B0604020202020204" pitchFamily="34" charset="0"/>
              <a:buChar char="•"/>
            </a:pPr>
            <a:r>
              <a:rPr lang="es-ES" sz="1500" dirty="0">
                <a:solidFill>
                  <a:schemeClr val="tx1"/>
                </a:solidFill>
              </a:rPr>
              <a:t>El comando </a:t>
            </a:r>
            <a:r>
              <a:rPr lang="en-US" sz="1500" b="1" dirty="0">
                <a:solidFill>
                  <a:schemeClr val="tx1"/>
                </a:solidFill>
              </a:rPr>
              <a:t>clear mac address-table dynamic [{address </a:t>
            </a:r>
            <a:r>
              <a:rPr lang="en-US" sz="1500" i="1" dirty="0">
                <a:solidFill>
                  <a:schemeClr val="tx1"/>
                </a:solidFill>
              </a:rPr>
              <a:t>mac-address</a:t>
            </a:r>
            <a:r>
              <a:rPr lang="en-US" sz="1500" dirty="0">
                <a:solidFill>
                  <a:schemeClr val="tx1"/>
                </a:solidFill>
              </a:rPr>
              <a:t> | </a:t>
            </a:r>
            <a:r>
              <a:rPr lang="en-US" sz="1500" b="1" dirty="0">
                <a:solidFill>
                  <a:schemeClr val="tx1"/>
                </a:solidFill>
              </a:rPr>
              <a:t>interface</a:t>
            </a:r>
            <a:r>
              <a:rPr lang="en-US" sz="1500" dirty="0">
                <a:solidFill>
                  <a:schemeClr val="tx1"/>
                </a:solidFill>
              </a:rPr>
              <a:t> </a:t>
            </a:r>
            <a:r>
              <a:rPr lang="en-US" sz="1500" i="1" dirty="0">
                <a:solidFill>
                  <a:schemeClr val="tx1"/>
                </a:solidFill>
              </a:rPr>
              <a:t>interface-id </a:t>
            </a:r>
            <a:r>
              <a:rPr lang="en-US" sz="1500" dirty="0">
                <a:solidFill>
                  <a:schemeClr val="tx1"/>
                </a:solidFill>
              </a:rPr>
              <a:t>| </a:t>
            </a:r>
            <a:r>
              <a:rPr lang="en-US" sz="1500" b="1" dirty="0" err="1">
                <a:solidFill>
                  <a:schemeClr val="tx1"/>
                </a:solidFill>
              </a:rPr>
              <a:t>vlan</a:t>
            </a:r>
            <a:r>
              <a:rPr lang="en-US" sz="1500" dirty="0">
                <a:solidFill>
                  <a:schemeClr val="tx1"/>
                </a:solidFill>
              </a:rPr>
              <a:t> </a:t>
            </a:r>
            <a:r>
              <a:rPr lang="en-US" sz="1500" i="1" dirty="0" err="1">
                <a:solidFill>
                  <a:schemeClr val="tx1"/>
                </a:solidFill>
              </a:rPr>
              <a:t>vlan</a:t>
            </a:r>
            <a:r>
              <a:rPr lang="en-US" sz="1500" i="1" dirty="0">
                <a:solidFill>
                  <a:schemeClr val="tx1"/>
                </a:solidFill>
              </a:rPr>
              <a:t>-id</a:t>
            </a:r>
            <a:r>
              <a:rPr lang="en-US" sz="1500" dirty="0">
                <a:solidFill>
                  <a:schemeClr val="tx1"/>
                </a:solidFill>
              </a:rPr>
              <a:t>}] </a:t>
            </a:r>
            <a:r>
              <a:rPr lang="es-ES" sz="1500" dirty="0">
                <a:solidFill>
                  <a:schemeClr val="tx1"/>
                </a:solidFill>
              </a:rPr>
              <a:t>vacía la tabla de direcciones MAC de todo el conmutador.</a:t>
            </a:r>
          </a:p>
          <a:p>
            <a:pPr marL="285750" indent="-285750" algn="l">
              <a:buFont typeface="Arial" panose="020B0604020202020204" pitchFamily="34" charset="0"/>
              <a:buChar char="•"/>
            </a:pPr>
            <a:r>
              <a:rPr lang="es-ES" sz="1500" dirty="0">
                <a:solidFill>
                  <a:schemeClr val="tx1"/>
                </a:solidFill>
              </a:rPr>
              <a:t>La tabla de direcciones MAC reside en la memoria direccionable de contenido (CAM). El CAM utiliza memoria de alta velocidad que es más rápida que la RAM típica de una computadora debido a sus técnicas de búsqueda. La tabla CAM proporciona un resultado binario para cualquier consulta de 0 para verdadero o 1 para falso.</a:t>
            </a:r>
            <a:endParaRPr lang="en-US" sz="1500" dirty="0">
              <a:solidFill>
                <a:schemeClr val="tx1"/>
              </a:solidFill>
            </a:endParaRPr>
          </a:p>
          <a:p>
            <a:pPr marL="0" indent="0" algn="l" defTabSz="684213" fontAlgn="base">
              <a:spcBef>
                <a:spcPts val="600"/>
              </a:spcBef>
              <a:spcAft>
                <a:spcPts val="600"/>
              </a:spcAft>
              <a:buClr>
                <a:schemeClr val="tx2"/>
              </a:buClr>
              <a:buSzPct val="90000"/>
            </a:pPr>
            <a:endParaRPr lang="en-US" sz="15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2" name="Picture 1">
            <a:extLst>
              <a:ext uri="{FF2B5EF4-FFF2-40B4-BE49-F238E27FC236}">
                <a16:creationId xmlns:a16="http://schemas.microsoft.com/office/drawing/2014/main" id="{AEB96084-EF20-46D0-90FB-4CB09E707844}"/>
              </a:ext>
            </a:extLst>
          </p:cNvPr>
          <p:cNvPicPr>
            <a:picLocks noChangeAspect="1"/>
          </p:cNvPicPr>
          <p:nvPr/>
        </p:nvPicPr>
        <p:blipFill>
          <a:blip r:embed="rId3"/>
          <a:stretch>
            <a:fillRect/>
          </a:stretch>
        </p:blipFill>
        <p:spPr>
          <a:xfrm>
            <a:off x="4684283" y="875541"/>
            <a:ext cx="4377524" cy="3774664"/>
          </a:xfrm>
          <a:prstGeom prst="rect">
            <a:avLst/>
          </a:prstGeom>
        </p:spPr>
      </p:pic>
    </p:spTree>
    <p:extLst>
      <p:ext uri="{BB962C8B-B14F-4D97-AF65-F5344CB8AC3E}">
        <p14:creationId xmlns:p14="http://schemas.microsoft.com/office/powerpoint/2010/main" val="3387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Switch Port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489807" cy="3661624"/>
          </a:xfrm>
        </p:spPr>
        <p:txBody>
          <a:bodyPr/>
          <a:lstStyle/>
          <a:p>
            <a:pPr algn="l"/>
            <a:r>
              <a:rPr lang="es-ES" sz="1600" dirty="0">
                <a:solidFill>
                  <a:schemeClr val="tx1"/>
                </a:solidFill>
              </a:rPr>
              <a:t>     Puede resultar útil examinar la configuración de un puerto de conmutador; sin embargo, algunos comandos almacenados en otra parte de la configuración tienen prioridad sobre la configuración establecida en la interfaz.</a:t>
            </a:r>
          </a:p>
          <a:p>
            <a:pPr algn="l"/>
            <a:endParaRPr lang="es-ES" sz="1600" dirty="0">
              <a:solidFill>
                <a:schemeClr val="tx1"/>
              </a:solidFill>
            </a:endParaRPr>
          </a:p>
          <a:p>
            <a:pPr algn="l"/>
            <a:r>
              <a:rPr lang="es-ES" sz="1600" dirty="0">
                <a:solidFill>
                  <a:schemeClr val="tx1"/>
                </a:solidFill>
              </a:rPr>
              <a:t>     El comando </a:t>
            </a:r>
            <a:r>
              <a:rPr lang="en-US" sz="1600" b="1" dirty="0">
                <a:solidFill>
                  <a:schemeClr val="tx1"/>
                </a:solidFill>
              </a:rPr>
              <a:t>show interfaces </a:t>
            </a:r>
            <a:r>
              <a:rPr lang="en-US" sz="1600" i="1" dirty="0">
                <a:solidFill>
                  <a:schemeClr val="tx1"/>
                </a:solidFill>
              </a:rPr>
              <a:t>interface-id</a:t>
            </a:r>
            <a:r>
              <a:rPr lang="en-US" sz="1600" dirty="0">
                <a:solidFill>
                  <a:schemeClr val="tx1"/>
                </a:solidFill>
              </a:rPr>
              <a:t> </a:t>
            </a:r>
            <a:r>
              <a:rPr lang="en-US" sz="1600" b="1" dirty="0">
                <a:solidFill>
                  <a:schemeClr val="tx1"/>
                </a:solidFill>
              </a:rPr>
              <a:t>switchport</a:t>
            </a:r>
            <a:r>
              <a:rPr lang="es-ES" sz="1600" dirty="0">
                <a:solidFill>
                  <a:schemeClr val="tx1"/>
                </a:solidFill>
              </a:rPr>
              <a:t> proporciona toda la información relevante para el estado de un puerto de </a:t>
            </a:r>
            <a:r>
              <a:rPr lang="es-ES" sz="1600" dirty="0" err="1">
                <a:solidFill>
                  <a:schemeClr val="tx1"/>
                </a:solidFill>
              </a:rPr>
              <a:t>switch</a:t>
            </a:r>
            <a:r>
              <a:rPr lang="es-ES" sz="1600" dirty="0">
                <a:solidFill>
                  <a:schemeClr val="tx1"/>
                </a:solidFill>
              </a:rPr>
              <a:t>.</a:t>
            </a:r>
          </a:p>
          <a:p>
            <a:pPr algn="l"/>
            <a:endParaRPr lang="es-ES" sz="1600" dirty="0">
              <a:solidFill>
                <a:schemeClr val="tx1"/>
              </a:solidFill>
            </a:endParaRPr>
          </a:p>
          <a:p>
            <a:pPr algn="l"/>
            <a:r>
              <a:rPr lang="es-ES" sz="1600" dirty="0">
                <a:solidFill>
                  <a:schemeClr val="tx1"/>
                </a:solidFill>
              </a:rPr>
              <a:t>     El comando </a:t>
            </a:r>
            <a:r>
              <a:rPr lang="en-US" sz="1600" b="1" dirty="0">
                <a:solidFill>
                  <a:schemeClr val="tx1"/>
                </a:solidFill>
              </a:rPr>
              <a:t>show interfaces switchport</a:t>
            </a:r>
            <a:r>
              <a:rPr lang="en-US" sz="1600" dirty="0">
                <a:solidFill>
                  <a:schemeClr val="tx1"/>
                </a:solidFill>
              </a:rPr>
              <a:t>  </a:t>
            </a:r>
            <a:r>
              <a:rPr lang="es-ES" sz="1600" dirty="0">
                <a:solidFill>
                  <a:schemeClr val="tx1"/>
                </a:solidFill>
              </a:rPr>
              <a:t>muestra la misma información para todos los puertos del conmutador.</a:t>
            </a:r>
            <a:endParaRPr lang="en-US" sz="1600" dirty="0">
              <a:solidFill>
                <a:schemeClr val="tx1"/>
              </a:solidFill>
            </a:endParaRPr>
          </a:p>
          <a:p>
            <a:pPr marL="0" indent="0" algn="l" defTabSz="684213" fontAlgn="base">
              <a:spcBef>
                <a:spcPts val="600"/>
              </a:spcBef>
              <a:spcAft>
                <a:spcPts val="600"/>
              </a:spcAft>
              <a:buClr>
                <a:schemeClr val="tx2"/>
              </a:buClr>
              <a:buSzPct val="90000"/>
            </a:pPr>
            <a:endParaRPr lang="en-US" sz="16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6" name="Picture 5">
            <a:extLst>
              <a:ext uri="{FF2B5EF4-FFF2-40B4-BE49-F238E27FC236}">
                <a16:creationId xmlns:a16="http://schemas.microsoft.com/office/drawing/2014/main" id="{5384CE19-B62E-4AC0-9D7C-D010B61E8C96}"/>
              </a:ext>
            </a:extLst>
          </p:cNvPr>
          <p:cNvPicPr>
            <a:picLocks noChangeAspect="1"/>
          </p:cNvPicPr>
          <p:nvPr/>
        </p:nvPicPr>
        <p:blipFill>
          <a:blip r:embed="rId3"/>
          <a:stretch>
            <a:fillRect/>
          </a:stretch>
        </p:blipFill>
        <p:spPr>
          <a:xfrm>
            <a:off x="4572000" y="758640"/>
            <a:ext cx="4165510" cy="1944965"/>
          </a:xfrm>
          <a:prstGeom prst="rect">
            <a:avLst/>
          </a:prstGeom>
        </p:spPr>
      </p:pic>
      <p:pic>
        <p:nvPicPr>
          <p:cNvPr id="7" name="Picture 6">
            <a:extLst>
              <a:ext uri="{FF2B5EF4-FFF2-40B4-BE49-F238E27FC236}">
                <a16:creationId xmlns:a16="http://schemas.microsoft.com/office/drawing/2014/main" id="{C85D59E5-961F-400A-B9E8-4C602ED830A9}"/>
              </a:ext>
            </a:extLst>
          </p:cNvPr>
          <p:cNvPicPr>
            <a:picLocks noChangeAspect="1"/>
          </p:cNvPicPr>
          <p:nvPr/>
        </p:nvPicPr>
        <p:blipFill>
          <a:blip r:embed="rId4"/>
          <a:stretch>
            <a:fillRect/>
          </a:stretch>
        </p:blipFill>
        <p:spPr>
          <a:xfrm>
            <a:off x="4695876" y="2730408"/>
            <a:ext cx="4041633" cy="2263707"/>
          </a:xfrm>
          <a:prstGeom prst="rect">
            <a:avLst/>
          </a:prstGeom>
        </p:spPr>
      </p:pic>
    </p:spTree>
    <p:extLst>
      <p:ext uri="{BB962C8B-B14F-4D97-AF65-F5344CB8AC3E}">
        <p14:creationId xmlns:p14="http://schemas.microsoft.com/office/powerpoint/2010/main" val="246323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822"/>
            <a:ext cx="8345488" cy="731837"/>
          </a:xfrm>
        </p:spPr>
        <p:txBody>
          <a:bodyPr/>
          <a:lstStyle/>
          <a:p>
            <a:r>
              <a:rPr lang="es-ES" sz="1600" dirty="0"/>
              <a:t>Comunicación de dispositivos de red</a:t>
            </a:r>
            <a:br>
              <a:rPr lang="en-US" sz="2400" dirty="0"/>
            </a:br>
            <a:r>
              <a:rPr lang="en-US" sz="2400" dirty="0"/>
              <a:t>Interface Status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489807" cy="3925574"/>
          </a:xfrm>
        </p:spPr>
        <p:txBody>
          <a:bodyPr/>
          <a:lstStyle/>
          <a:p>
            <a:pPr marL="0" indent="0" algn="l"/>
            <a:r>
              <a:rPr lang="es-ES" sz="1500" dirty="0">
                <a:solidFill>
                  <a:schemeClr val="tx1"/>
                </a:solidFill>
              </a:rPr>
              <a:t>El comando </a:t>
            </a:r>
            <a:r>
              <a:rPr lang="en-US" sz="1400" b="1" dirty="0">
                <a:solidFill>
                  <a:schemeClr val="tx1"/>
                </a:solidFill>
              </a:rPr>
              <a:t>show interface status </a:t>
            </a:r>
            <a:r>
              <a:rPr lang="es-ES" sz="1500" dirty="0">
                <a:solidFill>
                  <a:schemeClr val="tx1"/>
                </a:solidFill>
              </a:rPr>
              <a:t>es otro comando útil para ver el estado de los puertos del </a:t>
            </a:r>
            <a:r>
              <a:rPr lang="es-ES" sz="1500" dirty="0" err="1">
                <a:solidFill>
                  <a:schemeClr val="tx1"/>
                </a:solidFill>
              </a:rPr>
              <a:t>switch</a:t>
            </a:r>
            <a:r>
              <a:rPr lang="es-ES" sz="1500" dirty="0">
                <a:solidFill>
                  <a:schemeClr val="tx1"/>
                </a:solidFill>
              </a:rPr>
              <a:t> de una manera muy condensada y simplificada.</a:t>
            </a:r>
          </a:p>
          <a:p>
            <a:pPr marL="285750" indent="-285750" algn="l">
              <a:buFont typeface="Arial" panose="020B0604020202020204" pitchFamily="34" charset="0"/>
              <a:buChar char="•"/>
            </a:pPr>
            <a:r>
              <a:rPr lang="en-US" sz="1400" b="1" dirty="0">
                <a:solidFill>
                  <a:schemeClr val="tx1"/>
                </a:solidFill>
              </a:rPr>
              <a:t>Port - </a:t>
            </a:r>
            <a:r>
              <a:rPr lang="es-ES" sz="1500" dirty="0">
                <a:solidFill>
                  <a:schemeClr val="tx1"/>
                </a:solidFill>
              </a:rPr>
              <a:t>muestra el ID de la interfaz o el canal del puerto.</a:t>
            </a:r>
          </a:p>
          <a:p>
            <a:pPr marL="285750" indent="-285750" algn="l">
              <a:buFont typeface="Arial" panose="020B0604020202020204" pitchFamily="34" charset="0"/>
              <a:buChar char="•"/>
            </a:pPr>
            <a:r>
              <a:rPr lang="en-US" sz="1400" b="1" dirty="0">
                <a:solidFill>
                  <a:schemeClr val="tx1"/>
                </a:solidFill>
              </a:rPr>
              <a:t>Name - </a:t>
            </a:r>
            <a:r>
              <a:rPr lang="es-ES" sz="1500" dirty="0">
                <a:solidFill>
                  <a:schemeClr val="tx1"/>
                </a:solidFill>
              </a:rPr>
              <a:t>muestra la descripción de la interfaz configurada.</a:t>
            </a:r>
          </a:p>
          <a:p>
            <a:pPr marL="285750" indent="-285750" algn="l">
              <a:buFont typeface="Arial" panose="020B0604020202020204" pitchFamily="34" charset="0"/>
              <a:buChar char="•"/>
            </a:pPr>
            <a:r>
              <a:rPr lang="en-US" sz="1400" b="1" dirty="0">
                <a:solidFill>
                  <a:schemeClr val="tx1"/>
                </a:solidFill>
              </a:rPr>
              <a:t>Status - </a:t>
            </a:r>
            <a:r>
              <a:rPr lang="es-ES" sz="1500" dirty="0">
                <a:solidFill>
                  <a:schemeClr val="tx1"/>
                </a:solidFill>
              </a:rPr>
              <a:t>muestra </a:t>
            </a:r>
            <a:r>
              <a:rPr lang="es-ES" sz="1500" u="sng" dirty="0" err="1">
                <a:solidFill>
                  <a:schemeClr val="tx1"/>
                </a:solidFill>
              </a:rPr>
              <a:t>connected</a:t>
            </a:r>
            <a:r>
              <a:rPr lang="es-ES" sz="1500" u="sng" dirty="0">
                <a:solidFill>
                  <a:schemeClr val="tx1"/>
                </a:solidFill>
              </a:rPr>
              <a:t> </a:t>
            </a:r>
            <a:r>
              <a:rPr lang="es-ES" sz="1500" dirty="0">
                <a:solidFill>
                  <a:schemeClr val="tx1"/>
                </a:solidFill>
              </a:rPr>
              <a:t>para enlaces donde se detectó y estableció una conexión para abrir el enlace. Muestra </a:t>
            </a:r>
            <a:r>
              <a:rPr lang="es-ES" sz="1500" u="sng" dirty="0" err="1">
                <a:solidFill>
                  <a:schemeClr val="tx1"/>
                </a:solidFill>
              </a:rPr>
              <a:t>notconnected</a:t>
            </a:r>
            <a:r>
              <a:rPr lang="es-ES" sz="1500" dirty="0">
                <a:solidFill>
                  <a:schemeClr val="tx1"/>
                </a:solidFill>
              </a:rPr>
              <a:t> cuando no se detecta un enlace y </a:t>
            </a:r>
            <a:r>
              <a:rPr lang="es-ES" sz="1500" u="sng" dirty="0" err="1">
                <a:solidFill>
                  <a:schemeClr val="tx1"/>
                </a:solidFill>
              </a:rPr>
              <a:t>err-disabled</a:t>
            </a:r>
            <a:r>
              <a:rPr lang="es-ES" sz="1500" u="sng" dirty="0">
                <a:solidFill>
                  <a:schemeClr val="tx1"/>
                </a:solidFill>
              </a:rPr>
              <a:t> </a:t>
            </a:r>
            <a:r>
              <a:rPr lang="es-ES" sz="1500" dirty="0">
                <a:solidFill>
                  <a:schemeClr val="tx1"/>
                </a:solidFill>
              </a:rPr>
              <a:t>cuando se detecta un error y el conmutador ha deshabilitado la capacidad de reenviar tráfico fuera de ese puerto.</a:t>
            </a:r>
            <a:endParaRPr lang="en-US" sz="1500" dirty="0">
              <a:solidFill>
                <a:schemeClr val="tx1"/>
              </a:solidFill>
            </a:endParaRPr>
          </a:p>
        </p:txBody>
      </p:sp>
      <p:pic>
        <p:nvPicPr>
          <p:cNvPr id="2" name="Picture 1">
            <a:extLst>
              <a:ext uri="{FF2B5EF4-FFF2-40B4-BE49-F238E27FC236}">
                <a16:creationId xmlns:a16="http://schemas.microsoft.com/office/drawing/2014/main" id="{A1F29F17-2DEC-4A4B-BEE2-B13F6BD4DA5D}"/>
              </a:ext>
            </a:extLst>
          </p:cNvPr>
          <p:cNvPicPr>
            <a:picLocks noChangeAspect="1"/>
          </p:cNvPicPr>
          <p:nvPr/>
        </p:nvPicPr>
        <p:blipFill>
          <a:blip r:embed="rId3"/>
          <a:stretch>
            <a:fillRect/>
          </a:stretch>
        </p:blipFill>
        <p:spPr>
          <a:xfrm>
            <a:off x="4690152" y="512692"/>
            <a:ext cx="4259557" cy="4146907"/>
          </a:xfrm>
          <a:prstGeom prst="rect">
            <a:avLst/>
          </a:prstGeom>
        </p:spPr>
      </p:pic>
    </p:spTree>
    <p:extLst>
      <p:ext uri="{BB962C8B-B14F-4D97-AF65-F5344CB8AC3E}">
        <p14:creationId xmlns:p14="http://schemas.microsoft.com/office/powerpoint/2010/main" val="65499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0822"/>
            <a:ext cx="8345488" cy="731837"/>
          </a:xfrm>
        </p:spPr>
        <p:txBody>
          <a:bodyPr/>
          <a:lstStyle/>
          <a:p>
            <a:r>
              <a:rPr lang="es-ES" sz="1600" dirty="0"/>
              <a:t>Comunicación de dispositivos de red</a:t>
            </a:r>
            <a:br>
              <a:rPr lang="en-US" sz="2400" dirty="0"/>
            </a:br>
            <a:r>
              <a:rPr lang="en-US" sz="2400" dirty="0"/>
              <a:t>Interface Status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4897542" cy="4066976"/>
          </a:xfrm>
        </p:spPr>
        <p:txBody>
          <a:bodyPr/>
          <a:lstStyle/>
          <a:p>
            <a:pPr marL="285750" indent="-285750" algn="l">
              <a:buFont typeface="Arial" panose="020B0604020202020204" pitchFamily="34" charset="0"/>
              <a:buChar char="•"/>
            </a:pPr>
            <a:r>
              <a:rPr lang="en-US" sz="1500" b="1" dirty="0">
                <a:solidFill>
                  <a:schemeClr val="tx1"/>
                </a:solidFill>
              </a:rPr>
              <a:t>VLAN - </a:t>
            </a:r>
            <a:r>
              <a:rPr lang="es-ES" sz="1500" dirty="0">
                <a:solidFill>
                  <a:schemeClr val="tx1"/>
                </a:solidFill>
              </a:rPr>
              <a:t>muestra el número de VLAN asignado para los puertos de acceso. Los enlaces troncales aparecen como </a:t>
            </a:r>
            <a:r>
              <a:rPr lang="es-ES" sz="1500" u="sng" dirty="0" err="1">
                <a:solidFill>
                  <a:schemeClr val="tx1"/>
                </a:solidFill>
              </a:rPr>
              <a:t>trunk</a:t>
            </a:r>
            <a:r>
              <a:rPr lang="es-ES" sz="1500" dirty="0">
                <a:solidFill>
                  <a:schemeClr val="tx1"/>
                </a:solidFill>
              </a:rPr>
              <a:t> y los puertos configurados como interfaces de capa 3 se muestran </a:t>
            </a:r>
            <a:r>
              <a:rPr lang="es-ES" sz="1500" u="sng" dirty="0" err="1">
                <a:solidFill>
                  <a:schemeClr val="tx1"/>
                </a:solidFill>
              </a:rPr>
              <a:t>routed</a:t>
            </a:r>
            <a:r>
              <a:rPr lang="es-ES" sz="1500" dirty="0">
                <a:solidFill>
                  <a:schemeClr val="tx1"/>
                </a:solidFill>
              </a:rPr>
              <a:t>.</a:t>
            </a:r>
          </a:p>
          <a:p>
            <a:pPr marL="285750" indent="-285750" algn="l">
              <a:buFont typeface="Arial" panose="020B0604020202020204" pitchFamily="34" charset="0"/>
              <a:buChar char="•"/>
            </a:pPr>
            <a:r>
              <a:rPr lang="en-US" sz="1500" b="1" dirty="0">
                <a:solidFill>
                  <a:schemeClr val="tx1"/>
                </a:solidFill>
              </a:rPr>
              <a:t>Duplex - </a:t>
            </a:r>
            <a:r>
              <a:rPr lang="es-ES" sz="1500" dirty="0">
                <a:solidFill>
                  <a:schemeClr val="tx1"/>
                </a:solidFill>
              </a:rPr>
              <a:t>muestra el dúplex del puerto. Si el dúplex se negocia automáticamente, tiene el prefijo </a:t>
            </a:r>
            <a:r>
              <a:rPr lang="es-ES" sz="1500" u="sng" dirty="0">
                <a:solidFill>
                  <a:schemeClr val="tx1"/>
                </a:solidFill>
              </a:rPr>
              <a:t>a-.</a:t>
            </a:r>
          </a:p>
          <a:p>
            <a:pPr marL="285750" indent="-285750" algn="l">
              <a:buFont typeface="Arial" panose="020B0604020202020204" pitchFamily="34" charset="0"/>
              <a:buChar char="•"/>
            </a:pPr>
            <a:r>
              <a:rPr lang="en-US" sz="1500" b="1" dirty="0">
                <a:solidFill>
                  <a:schemeClr val="tx1"/>
                </a:solidFill>
              </a:rPr>
              <a:t>Speed - </a:t>
            </a:r>
            <a:r>
              <a:rPr lang="es-ES" sz="1500" dirty="0">
                <a:solidFill>
                  <a:schemeClr val="tx1"/>
                </a:solidFill>
              </a:rPr>
              <a:t>muestra la velocidad del puerto. Si la velocidad del puerto se negoció automáticamente, tiene el prefijo </a:t>
            </a:r>
            <a:r>
              <a:rPr lang="es-ES" sz="1500" u="sng" dirty="0">
                <a:solidFill>
                  <a:schemeClr val="tx1"/>
                </a:solidFill>
              </a:rPr>
              <a:t>a-</a:t>
            </a:r>
            <a:r>
              <a:rPr lang="es-ES" sz="1500" dirty="0">
                <a:solidFill>
                  <a:schemeClr val="tx1"/>
                </a:solidFill>
              </a:rPr>
              <a:t>.</a:t>
            </a:r>
          </a:p>
          <a:p>
            <a:pPr marL="285750" indent="-285750" algn="l">
              <a:buFont typeface="Arial" panose="020B0604020202020204" pitchFamily="34" charset="0"/>
              <a:buChar char="•"/>
            </a:pPr>
            <a:r>
              <a:rPr lang="en-US" sz="1500" b="1" dirty="0">
                <a:solidFill>
                  <a:schemeClr val="tx1"/>
                </a:solidFill>
              </a:rPr>
              <a:t>Type - </a:t>
            </a:r>
            <a:r>
              <a:rPr lang="es-ES" sz="1500" dirty="0">
                <a:solidFill>
                  <a:schemeClr val="tx1"/>
                </a:solidFill>
              </a:rPr>
              <a:t>muestra el tipo de interfaz para el puerto del conmutador. Si es un puerto fijo de cobre RJ-45, incluye TX en la descripción (por ejemplo, </a:t>
            </a:r>
            <a:r>
              <a:rPr lang="es-ES" sz="1500" u="sng" dirty="0">
                <a:solidFill>
                  <a:schemeClr val="tx1"/>
                </a:solidFill>
              </a:rPr>
              <a:t>10/100/1000BASE-TX</a:t>
            </a:r>
            <a:r>
              <a:rPr lang="es-ES" sz="1500" dirty="0">
                <a:solidFill>
                  <a:schemeClr val="tx1"/>
                </a:solidFill>
              </a:rPr>
              <a:t>). Los puertos basados ​​en SFP (Small </a:t>
            </a:r>
            <a:r>
              <a:rPr lang="es-ES" sz="1500" dirty="0" err="1">
                <a:solidFill>
                  <a:schemeClr val="tx1"/>
                </a:solidFill>
              </a:rPr>
              <a:t>form</a:t>
            </a:r>
            <a:r>
              <a:rPr lang="es-ES" sz="1500" dirty="0">
                <a:solidFill>
                  <a:schemeClr val="tx1"/>
                </a:solidFill>
              </a:rPr>
              <a:t>-factor </a:t>
            </a:r>
            <a:r>
              <a:rPr lang="es-ES" sz="1500" dirty="0" err="1">
                <a:solidFill>
                  <a:schemeClr val="tx1"/>
                </a:solidFill>
              </a:rPr>
              <a:t>pluggable</a:t>
            </a:r>
            <a:r>
              <a:rPr lang="es-ES" sz="1500" dirty="0">
                <a:solidFill>
                  <a:schemeClr val="tx1"/>
                </a:solidFill>
              </a:rPr>
              <a:t>) se enumeran con el modelo SFP si hay un controlador para ellos en el software; en caso contrario dice </a:t>
            </a:r>
            <a:r>
              <a:rPr lang="es-ES" sz="1500" u="sng" dirty="0" err="1">
                <a:solidFill>
                  <a:schemeClr val="tx1"/>
                </a:solidFill>
              </a:rPr>
              <a:t>unknown</a:t>
            </a:r>
            <a:endParaRPr lang="en-US" sz="1500" u="sng" dirty="0">
              <a:solidFill>
                <a:schemeClr val="tx1"/>
              </a:solidFill>
            </a:endParaRPr>
          </a:p>
          <a:p>
            <a:pPr marL="0" indent="0" algn="l" defTabSz="684213" fontAlgn="base">
              <a:spcBef>
                <a:spcPts val="600"/>
              </a:spcBef>
              <a:spcAft>
                <a:spcPts val="600"/>
              </a:spcAft>
              <a:buClr>
                <a:schemeClr val="tx2"/>
              </a:buClr>
              <a:buSzPct val="90000"/>
            </a:pPr>
            <a:endParaRPr lang="en-US" sz="15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pic>
        <p:nvPicPr>
          <p:cNvPr id="2" name="Picture 1">
            <a:extLst>
              <a:ext uri="{FF2B5EF4-FFF2-40B4-BE49-F238E27FC236}">
                <a16:creationId xmlns:a16="http://schemas.microsoft.com/office/drawing/2014/main" id="{A1F29F17-2DEC-4A4B-BEE2-B13F6BD4DA5D}"/>
              </a:ext>
            </a:extLst>
          </p:cNvPr>
          <p:cNvPicPr>
            <a:picLocks noChangeAspect="1"/>
          </p:cNvPicPr>
          <p:nvPr/>
        </p:nvPicPr>
        <p:blipFill>
          <a:blip r:embed="rId3"/>
          <a:stretch>
            <a:fillRect/>
          </a:stretch>
        </p:blipFill>
        <p:spPr>
          <a:xfrm>
            <a:off x="4979735" y="701015"/>
            <a:ext cx="4164265" cy="4054135"/>
          </a:xfrm>
          <a:prstGeom prst="rect">
            <a:avLst/>
          </a:prstGeom>
        </p:spPr>
      </p:pic>
    </p:spTree>
    <p:extLst>
      <p:ext uri="{BB962C8B-B14F-4D97-AF65-F5344CB8AC3E}">
        <p14:creationId xmlns:p14="http://schemas.microsoft.com/office/powerpoint/2010/main" val="92697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err="1"/>
              <a:t>Capitulo</a:t>
            </a:r>
            <a:r>
              <a:rPr lang="en-US" sz="2400" dirty="0"/>
              <a:t> 1 </a:t>
            </a:r>
            <a:r>
              <a:rPr lang="en-US" sz="2400" dirty="0" err="1"/>
              <a:t>Contenido</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2478331"/>
          </a:xfrm>
        </p:spPr>
        <p:txBody>
          <a:bodyPr/>
          <a:lstStyle/>
          <a:p>
            <a:pPr marL="0" indent="0" algn="l" defTabSz="684213" fontAlgn="base">
              <a:spcBef>
                <a:spcPts val="600"/>
              </a:spcBef>
              <a:spcAft>
                <a:spcPts val="600"/>
              </a:spcAft>
              <a:buClr>
                <a:schemeClr val="tx2"/>
              </a:buClr>
              <a:buSzPct val="90000"/>
            </a:pPr>
            <a:r>
              <a:rPr lang="es-ES" sz="1800" b="1" dirty="0">
                <a:solidFill>
                  <a:srgbClr val="000000"/>
                </a:solidFill>
              </a:rPr>
              <a:t>Este capítulo cubre el siguiente contenido: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800" b="1" dirty="0">
                <a:solidFill>
                  <a:srgbClr val="000000"/>
                </a:solidFill>
              </a:rPr>
              <a:t>Comunicación de dispositivos de red: </a:t>
            </a:r>
            <a:r>
              <a:rPr lang="es-ES" sz="1800" dirty="0">
                <a:solidFill>
                  <a:srgbClr val="000000"/>
                </a:solidFill>
              </a:rPr>
              <a:t>esta sección explica cómo los conmutadores reenvían el tráfico desde una perspectiva de Capa 2 y los enrutadores reenvían el tráfico desde una perspectiva de Capa 3.</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800" b="1" dirty="0">
                <a:solidFill>
                  <a:srgbClr val="000000"/>
                </a:solidFill>
              </a:rPr>
              <a:t>Arquitecturas de reenvío: </a:t>
            </a:r>
            <a:r>
              <a:rPr lang="es-ES" sz="1800" dirty="0">
                <a:solidFill>
                  <a:srgbClr val="000000"/>
                </a:solidFill>
              </a:rPr>
              <a:t>esta sección examina los mecanismos utilizados en enrutadores y conmutadores para reenviar el tráfico de red.</a:t>
            </a:r>
            <a:endParaRPr lang="en-US" sz="18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a:t>Layer 3 Forwarding y Local Network Forwarding</a:t>
            </a:r>
          </a:p>
        </p:txBody>
      </p:sp>
      <p:sp>
        <p:nvSpPr>
          <p:cNvPr id="2" name="Content Placeholder 1"/>
          <p:cNvSpPr>
            <a:spLocks noGrp="1"/>
          </p:cNvSpPr>
          <p:nvPr>
            <p:ph idx="1"/>
          </p:nvPr>
        </p:nvSpPr>
        <p:spPr>
          <a:xfrm>
            <a:off x="0" y="779474"/>
            <a:ext cx="9144000" cy="3815596"/>
          </a:xfrm>
        </p:spPr>
        <p:txBody>
          <a:bodyPr/>
          <a:lstStyle/>
          <a:p>
            <a:pPr marL="0" indent="0" algn="l"/>
            <a:r>
              <a:rPr lang="es-ES" sz="1600" dirty="0">
                <a:solidFill>
                  <a:schemeClr val="tx1"/>
                </a:solidFill>
              </a:rPr>
              <a:t>Parte de la lógica de reenvío de Capa 3 ocurre antes del reenvío de Capa 2. Existen dos metodologías principales para el reenvío de Capa 3:</a:t>
            </a:r>
          </a:p>
          <a:p>
            <a:pPr marL="285750" indent="-285750" algn="l">
              <a:buFont typeface="Arial" panose="020B0604020202020204" pitchFamily="34" charset="0"/>
              <a:buChar char="•"/>
            </a:pPr>
            <a:r>
              <a:rPr lang="es-ES" sz="1600" dirty="0">
                <a:solidFill>
                  <a:schemeClr val="tx1"/>
                </a:solidFill>
              </a:rPr>
              <a:t>Reenviar tráfico a dispositivos en la misma subred</a:t>
            </a:r>
          </a:p>
          <a:p>
            <a:pPr marL="285750" indent="-285750" algn="l">
              <a:buFont typeface="Arial" panose="020B0604020202020204" pitchFamily="34" charset="0"/>
              <a:buChar char="•"/>
            </a:pPr>
            <a:r>
              <a:rPr lang="es-ES" sz="1600" dirty="0">
                <a:solidFill>
                  <a:schemeClr val="tx1"/>
                </a:solidFill>
              </a:rPr>
              <a:t>Reenviar tráfico a dispositivos en una subred diferente</a:t>
            </a:r>
          </a:p>
          <a:p>
            <a:pPr marL="285750" indent="-285750" algn="l">
              <a:buFont typeface="Arial" panose="020B0604020202020204" pitchFamily="34" charset="0"/>
              <a:buChar char="•"/>
            </a:pPr>
            <a:endParaRPr lang="en-US" sz="1600" b="1" dirty="0">
              <a:solidFill>
                <a:schemeClr val="tx1"/>
              </a:solidFill>
            </a:endParaRPr>
          </a:p>
          <a:p>
            <a:pPr marL="0" indent="0" algn="l"/>
            <a:r>
              <a:rPr lang="es-ES" sz="1600" b="1" dirty="0">
                <a:solidFill>
                  <a:schemeClr val="tx1"/>
                </a:solidFill>
              </a:rPr>
              <a:t>Reenvío de red local</a:t>
            </a:r>
          </a:p>
          <a:p>
            <a:pPr marL="285750" indent="-285750" algn="l">
              <a:buFont typeface="Arial" panose="020B0604020202020204" pitchFamily="34" charset="0"/>
              <a:buChar char="•"/>
            </a:pPr>
            <a:r>
              <a:rPr lang="es-ES" sz="1600" dirty="0">
                <a:solidFill>
                  <a:schemeClr val="tx1"/>
                </a:solidFill>
              </a:rPr>
              <a:t>Dos dispositivos que residen en la misma subred se comunican localmente. A medida que los datos se encapsulan con su dirección IP, el dispositivo detecta que el destino está en la misma red. Sin embargo, el dispositivo aún necesita encapsular la información de la Capa 2 en el paquete. Conoce su propia dirección MAC pero inicialmente no conoce la dirección MAC del destino.</a:t>
            </a:r>
          </a:p>
          <a:p>
            <a:pPr marL="285750" indent="-285750" algn="l">
              <a:buFont typeface="Arial" panose="020B0604020202020204" pitchFamily="34" charset="0"/>
              <a:buChar char="•"/>
            </a:pPr>
            <a:r>
              <a:rPr lang="es-ES" sz="1600" dirty="0">
                <a:solidFill>
                  <a:schemeClr val="tx1"/>
                </a:solidFill>
              </a:rPr>
              <a:t>La tabla del </a:t>
            </a:r>
            <a:r>
              <a:rPr lang="es-ES" sz="1600" dirty="0" err="1">
                <a:solidFill>
                  <a:schemeClr val="tx1"/>
                </a:solidFill>
              </a:rPr>
              <a:t>Address</a:t>
            </a:r>
            <a:r>
              <a:rPr lang="es-ES" sz="1600" dirty="0">
                <a:solidFill>
                  <a:schemeClr val="tx1"/>
                </a:solidFill>
              </a:rPr>
              <a:t> </a:t>
            </a:r>
            <a:r>
              <a:rPr lang="es-ES" sz="1600" dirty="0" err="1">
                <a:solidFill>
                  <a:schemeClr val="tx1"/>
                </a:solidFill>
              </a:rPr>
              <a:t>Resolution</a:t>
            </a:r>
            <a:r>
              <a:rPr lang="es-ES" sz="1600" dirty="0">
                <a:solidFill>
                  <a:schemeClr val="tx1"/>
                </a:solidFill>
              </a:rPr>
              <a:t> </a:t>
            </a:r>
            <a:r>
              <a:rPr lang="es-ES" sz="1600" dirty="0" err="1">
                <a:solidFill>
                  <a:schemeClr val="tx1"/>
                </a:solidFill>
              </a:rPr>
              <a:t>Protocol</a:t>
            </a:r>
            <a:r>
              <a:rPr lang="es-ES" sz="1600" dirty="0">
                <a:solidFill>
                  <a:schemeClr val="tx1"/>
                </a:solidFill>
              </a:rPr>
              <a:t> (ARP) proporciona un método para asignar direcciones IP de capa 3 a direcciones MAC de capa 2 almacenando la dirección IP de un host y su dirección MAC correspondiente.</a:t>
            </a:r>
          </a:p>
          <a:p>
            <a:pPr marL="285750" indent="-285750" algn="l">
              <a:buFont typeface="Arial" panose="020B0604020202020204" pitchFamily="34" charset="0"/>
              <a:buChar char="•"/>
            </a:pPr>
            <a:r>
              <a:rPr lang="es-ES" sz="1600" dirty="0">
                <a:solidFill>
                  <a:schemeClr val="tx1"/>
                </a:solidFill>
              </a:rPr>
              <a:t>La tabla ARP se puede ver con el comando </a:t>
            </a:r>
            <a:r>
              <a:rPr lang="en-US" sz="1600" b="1" dirty="0">
                <a:solidFill>
                  <a:schemeClr val="tx1"/>
                </a:solidFill>
              </a:rPr>
              <a:t>show </a:t>
            </a:r>
            <a:r>
              <a:rPr lang="en-US" sz="1600" b="1" dirty="0" err="1">
                <a:solidFill>
                  <a:schemeClr val="tx1"/>
                </a:solidFill>
              </a:rPr>
              <a:t>ip</a:t>
            </a:r>
            <a:r>
              <a:rPr lang="en-US" sz="1600" b="1" dirty="0">
                <a:solidFill>
                  <a:schemeClr val="tx1"/>
                </a:solidFill>
              </a:rPr>
              <a:t> </a:t>
            </a:r>
            <a:r>
              <a:rPr lang="en-US" sz="1600" b="1" dirty="0" err="1">
                <a:solidFill>
                  <a:schemeClr val="tx1"/>
                </a:solidFill>
              </a:rPr>
              <a:t>arp</a:t>
            </a:r>
            <a:r>
              <a:rPr lang="en-US" sz="1600" b="1" dirty="0">
                <a:solidFill>
                  <a:schemeClr val="tx1"/>
                </a:solidFill>
              </a:rPr>
              <a:t> </a:t>
            </a:r>
            <a:r>
              <a:rPr lang="en-US" sz="1600" dirty="0">
                <a:solidFill>
                  <a:schemeClr val="tx1"/>
                </a:solidFill>
              </a:rPr>
              <a:t>[</a:t>
            </a:r>
            <a:r>
              <a:rPr lang="en-US" sz="1600" i="1" dirty="0">
                <a:solidFill>
                  <a:schemeClr val="tx1"/>
                </a:solidFill>
              </a:rPr>
              <a:t>mac-address | </a:t>
            </a:r>
            <a:r>
              <a:rPr lang="en-US" sz="1600" i="1" dirty="0" err="1">
                <a:solidFill>
                  <a:schemeClr val="tx1"/>
                </a:solidFill>
              </a:rPr>
              <a:t>ip</a:t>
            </a:r>
            <a:r>
              <a:rPr lang="en-US" sz="1600" i="1" dirty="0">
                <a:solidFill>
                  <a:schemeClr val="tx1"/>
                </a:solidFill>
              </a:rPr>
              <a:t>-address </a:t>
            </a:r>
            <a:r>
              <a:rPr lang="en-US" sz="1600" dirty="0">
                <a:solidFill>
                  <a:schemeClr val="tx1"/>
                </a:solidFill>
              </a:rPr>
              <a:t>| </a:t>
            </a:r>
            <a:r>
              <a:rPr lang="en-US" sz="1600" b="1" dirty="0" err="1">
                <a:solidFill>
                  <a:schemeClr val="tx1"/>
                </a:solidFill>
              </a:rPr>
              <a:t>vlan</a:t>
            </a:r>
            <a:r>
              <a:rPr lang="en-US" sz="1600" dirty="0">
                <a:solidFill>
                  <a:schemeClr val="tx1"/>
                </a:solidFill>
              </a:rPr>
              <a:t> </a:t>
            </a:r>
            <a:r>
              <a:rPr lang="en-US" sz="1600" i="1" dirty="0" err="1">
                <a:solidFill>
                  <a:schemeClr val="tx1"/>
                </a:solidFill>
              </a:rPr>
              <a:t>vlan</a:t>
            </a:r>
            <a:r>
              <a:rPr lang="en-US" sz="1600" i="1" dirty="0">
                <a:solidFill>
                  <a:schemeClr val="tx1"/>
                </a:solidFill>
              </a:rPr>
              <a:t>-id </a:t>
            </a:r>
            <a:r>
              <a:rPr lang="en-US" sz="1600" dirty="0">
                <a:solidFill>
                  <a:schemeClr val="tx1"/>
                </a:solidFill>
              </a:rPr>
              <a:t>| </a:t>
            </a:r>
            <a:r>
              <a:rPr lang="en-US" sz="1600" i="1" dirty="0">
                <a:solidFill>
                  <a:schemeClr val="tx1"/>
                </a:solidFill>
              </a:rPr>
              <a:t>interface-id</a:t>
            </a:r>
            <a:r>
              <a:rPr lang="en-US" sz="1600" dirty="0">
                <a:solidFill>
                  <a:schemeClr val="tx1"/>
                </a:solidFill>
              </a:rPr>
              <a:t>]. </a:t>
            </a:r>
            <a:r>
              <a:rPr lang="es-ES" sz="1600" dirty="0">
                <a:solidFill>
                  <a:schemeClr val="tx1"/>
                </a:solidFill>
              </a:rPr>
              <a:t>Las palabras clave opcionales permiten filtrar la información.</a:t>
            </a:r>
            <a:endParaRPr lang="en-US" sz="1600" dirty="0">
              <a:solidFill>
                <a:schemeClr val="tx1"/>
              </a:solidFill>
            </a:endParaRPr>
          </a:p>
          <a:p>
            <a:pPr algn="l"/>
            <a:endParaRPr lang="en-US" sz="1600" dirty="0">
              <a:solidFill>
                <a:schemeClr val="tx1"/>
              </a:solidFill>
            </a:endParaRPr>
          </a:p>
        </p:txBody>
      </p:sp>
    </p:spTree>
    <p:extLst>
      <p:ext uri="{BB962C8B-B14F-4D97-AF65-F5344CB8AC3E}">
        <p14:creationId xmlns:p14="http://schemas.microsoft.com/office/powerpoint/2010/main" val="39877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err="1"/>
              <a:t>Enrutamiento</a:t>
            </a:r>
            <a:r>
              <a:rPr lang="en-US" sz="2400" dirty="0"/>
              <a:t> de </a:t>
            </a:r>
            <a:r>
              <a:rPr lang="en-US" sz="2400" dirty="0" err="1"/>
              <a:t>Paquetes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856324" cy="3803026"/>
          </a:xfrm>
        </p:spPr>
        <p:txBody>
          <a:bodyPr/>
          <a:lstStyle/>
          <a:p>
            <a:pPr marL="0" indent="0" algn="l"/>
            <a:r>
              <a:rPr lang="es-ES" sz="1600" dirty="0">
                <a:solidFill>
                  <a:schemeClr val="tx1"/>
                </a:solidFill>
              </a:rPr>
              <a:t>Los paquetes deben enrutarse cuando dos dispositivos están en redes diferentes. A medida que los datos se encapsulan con su dirección IP, un dispositivo detecta que su destino está en una red diferente y debe enrutarse. El dispositivo verifica su tabla de enrutamiento local para identificar su dirección IP de siguiente salto, que se puede aprender de varias maneras:</a:t>
            </a:r>
          </a:p>
          <a:p>
            <a:pPr marL="285750" indent="-285750" algn="l">
              <a:buFont typeface="Arial" panose="020B0604020202020204" pitchFamily="34" charset="0"/>
              <a:buChar char="•"/>
            </a:pPr>
            <a:endParaRPr lang="es-ES" sz="1600" dirty="0">
              <a:solidFill>
                <a:schemeClr val="tx1"/>
              </a:solidFill>
            </a:endParaRPr>
          </a:p>
          <a:p>
            <a:pPr marL="285750" indent="-285750" algn="l">
              <a:buFont typeface="Arial" panose="020B0604020202020204" pitchFamily="34" charset="0"/>
              <a:buChar char="•"/>
            </a:pPr>
            <a:r>
              <a:rPr lang="es-ES" sz="1600" dirty="0">
                <a:solidFill>
                  <a:schemeClr val="tx1"/>
                </a:solidFill>
              </a:rPr>
              <a:t>A partir de una entrada de ruta estática, puede obtener la red de destino, la máscara de subred y la dirección IP del siguiente salto.</a:t>
            </a:r>
          </a:p>
          <a:p>
            <a:pPr marL="285750" indent="-285750" algn="l">
              <a:buFont typeface="Arial" panose="020B0604020202020204" pitchFamily="34" charset="0"/>
              <a:buChar char="•"/>
            </a:pPr>
            <a:endParaRPr lang="es-ES" sz="1600" dirty="0">
              <a:solidFill>
                <a:schemeClr val="tx1"/>
              </a:solidFill>
            </a:endParaRPr>
          </a:p>
          <a:p>
            <a:pPr marL="285750" indent="-285750" algn="l">
              <a:buFont typeface="Arial" panose="020B0604020202020204" pitchFamily="34" charset="0"/>
              <a:buChar char="•"/>
            </a:pPr>
            <a:r>
              <a:rPr lang="es-ES" sz="1600" dirty="0">
                <a:solidFill>
                  <a:schemeClr val="tx1"/>
                </a:solidFill>
              </a:rPr>
              <a:t>Una puerta de enlace predeterminada es una ruta predeterminada estática simplificada que simplemente solicita la dirección IP local del siguiente salto para todo el tráfico de la red.</a:t>
            </a:r>
          </a:p>
          <a:p>
            <a:pPr marL="285750" indent="-285750" algn="l">
              <a:buFont typeface="Arial" panose="020B0604020202020204" pitchFamily="34" charset="0"/>
              <a:buChar char="•"/>
            </a:pPr>
            <a:endParaRPr lang="es-ES" sz="1600" dirty="0">
              <a:solidFill>
                <a:schemeClr val="tx1"/>
              </a:solidFill>
            </a:endParaRPr>
          </a:p>
          <a:p>
            <a:pPr marL="285750" indent="-285750" algn="l">
              <a:buFont typeface="Arial" panose="020B0604020202020204" pitchFamily="34" charset="0"/>
              <a:buChar char="•"/>
            </a:pPr>
            <a:r>
              <a:rPr lang="es-ES" sz="1600" dirty="0">
                <a:solidFill>
                  <a:schemeClr val="tx1"/>
                </a:solidFill>
              </a:rPr>
              <a:t>Las rutas se pueden aprender a partir de los </a:t>
            </a:r>
            <a:r>
              <a:rPr lang="es-ES" sz="1600" u="sng" dirty="0">
                <a:solidFill>
                  <a:schemeClr val="tx1"/>
                </a:solidFill>
              </a:rPr>
              <a:t>protocolos de enrutamiento.</a:t>
            </a:r>
            <a:endParaRPr lang="en-US" sz="1600" u="sng" dirty="0">
              <a:solidFill>
                <a:schemeClr val="tx1"/>
              </a:solidFill>
            </a:endParaRPr>
          </a:p>
        </p:txBody>
      </p:sp>
    </p:spTree>
    <p:extLst>
      <p:ext uri="{BB962C8B-B14F-4D97-AF65-F5344CB8AC3E}">
        <p14:creationId xmlns:p14="http://schemas.microsoft.com/office/powerpoint/2010/main" val="144103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44736"/>
          </a:xfrm>
        </p:spPr>
        <p:txBody>
          <a:bodyPr/>
          <a:lstStyle/>
          <a:p>
            <a:r>
              <a:rPr lang="es-ES" sz="1600" dirty="0"/>
              <a:t>Comunicación de dispositivos de red</a:t>
            </a:r>
            <a:br>
              <a:rPr lang="en-US" sz="2400" dirty="0"/>
            </a:br>
            <a:r>
              <a:rPr lang="en-US" sz="2400" dirty="0" err="1"/>
              <a:t>Enrutamiento</a:t>
            </a:r>
            <a:r>
              <a:rPr lang="en-US" sz="2400" dirty="0"/>
              <a:t> de </a:t>
            </a:r>
            <a:r>
              <a:rPr lang="en-US" sz="2400" dirty="0" err="1"/>
              <a:t>Paquetes</a:t>
            </a:r>
            <a:r>
              <a:rPr lang="en-US" sz="2400" dirty="0"/>
              <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578378"/>
            <a:ext cx="9141847" cy="1353889"/>
          </a:xfrm>
        </p:spPr>
        <p:txBody>
          <a:bodyPr/>
          <a:lstStyle/>
          <a:p>
            <a:pPr marL="457200" lvl="1" indent="0">
              <a:buNone/>
            </a:pPr>
            <a:r>
              <a:rPr lang="es-ES" sz="1500" dirty="0"/>
              <a:t>El dispositivo de origen debe agregar los encabezados de Capa 2 apropiados (direcciones MAC de origen y destino), pero la dirección MAC de destino es necesaria para la dirección IP del siguiente salto.</a:t>
            </a:r>
          </a:p>
          <a:p>
            <a:pPr marL="742950" lvl="1" indent="-285750">
              <a:buFont typeface="Arial" panose="020B0604020202020204" pitchFamily="34" charset="0"/>
              <a:buChar char="•"/>
            </a:pPr>
            <a:r>
              <a:rPr lang="es-ES" sz="1500" dirty="0"/>
              <a:t>El dispositivo busca la entrada de direcciones IP del siguiente salto en la tabla ARP y utiliza la dirección MAC de la entrada de la dirección IP del siguiente salto como dirección MAC de destino.</a:t>
            </a:r>
          </a:p>
          <a:p>
            <a:pPr marL="742950" lvl="1" indent="-285750">
              <a:buFont typeface="Arial" panose="020B0604020202020204" pitchFamily="34" charset="0"/>
              <a:buChar char="•"/>
            </a:pPr>
            <a:r>
              <a:rPr lang="es-ES" sz="1500" dirty="0"/>
              <a:t>El siguiente paso es enviar el paquete de datos a la Capa 2 para su procesamiento y reenvío.</a:t>
            </a:r>
            <a:endParaRPr lang="en-US" sz="1500" dirty="0"/>
          </a:p>
          <a:p>
            <a:pPr marL="742950" lvl="1" indent="-285750">
              <a:buFont typeface="Arial" panose="020B0604020202020204" pitchFamily="34" charset="0"/>
              <a:buChar char="•"/>
            </a:pPr>
            <a:endParaRPr lang="en-US" sz="1500" dirty="0">
              <a:solidFill>
                <a:schemeClr val="tx1"/>
              </a:solidFill>
            </a:endParaRPr>
          </a:p>
        </p:txBody>
      </p:sp>
      <p:sp>
        <p:nvSpPr>
          <p:cNvPr id="7" name="TextBox 6">
            <a:extLst>
              <a:ext uri="{FF2B5EF4-FFF2-40B4-BE49-F238E27FC236}">
                <a16:creationId xmlns:a16="http://schemas.microsoft.com/office/drawing/2014/main" id="{85668BAB-F7D5-4D74-B124-60CE6EC22AC6}"/>
              </a:ext>
            </a:extLst>
          </p:cNvPr>
          <p:cNvSpPr txBox="1"/>
          <p:nvPr/>
        </p:nvSpPr>
        <p:spPr>
          <a:xfrm>
            <a:off x="-2153" y="2376123"/>
            <a:ext cx="4658498" cy="2554545"/>
          </a:xfrm>
          <a:prstGeom prst="rect">
            <a:avLst/>
          </a:prstGeom>
          <a:noFill/>
        </p:spPr>
        <p:txBody>
          <a:bodyPr wrap="square" rtlCol="0">
            <a:spAutoFit/>
          </a:bodyPr>
          <a:lstStyle/>
          <a:p>
            <a:pPr marL="742950" lvl="1" indent="-285750">
              <a:buFont typeface="Arial" panose="020B0604020202020204" pitchFamily="34" charset="0"/>
              <a:buChar char="•"/>
            </a:pPr>
            <a:r>
              <a:rPr lang="es-ES" sz="1600" dirty="0"/>
              <a:t>El siguiente enrutador recibe el paquete según la dirección MAC de destino.</a:t>
            </a:r>
          </a:p>
          <a:p>
            <a:pPr marL="742950" lvl="1" indent="-285750">
              <a:buFont typeface="Arial" panose="020B0604020202020204" pitchFamily="34" charset="0"/>
              <a:buChar char="•"/>
            </a:pPr>
            <a:r>
              <a:rPr lang="es-ES" sz="1600" dirty="0"/>
              <a:t>Analiza la dirección IP de destino</a:t>
            </a:r>
          </a:p>
          <a:p>
            <a:pPr marL="742950" lvl="1" indent="-285750">
              <a:buFont typeface="Arial" panose="020B0604020202020204" pitchFamily="34" charset="0"/>
              <a:buChar char="•"/>
            </a:pPr>
            <a:r>
              <a:rPr lang="es-ES" sz="1600" dirty="0"/>
              <a:t>Localiza la entrada de red apropiada en su tabla de enrutamiento.</a:t>
            </a:r>
          </a:p>
          <a:p>
            <a:pPr marL="742950" lvl="1" indent="-285750">
              <a:buFont typeface="Arial" panose="020B0604020202020204" pitchFamily="34" charset="0"/>
              <a:buChar char="•"/>
            </a:pPr>
            <a:r>
              <a:rPr lang="es-ES" sz="1600" dirty="0"/>
              <a:t>Identifica la interfaz de salida.</a:t>
            </a:r>
          </a:p>
          <a:p>
            <a:pPr marL="742950" lvl="1" indent="-285750">
              <a:buFont typeface="Arial" panose="020B0604020202020204" pitchFamily="34" charset="0"/>
              <a:buChar char="•"/>
            </a:pPr>
            <a:r>
              <a:rPr lang="es-ES" sz="1600" dirty="0"/>
              <a:t>Luego busca la dirección MAC para el dispositivo de destino (o la dirección MAC para la dirección del siguiente salto si es necesario enrutarla más)</a:t>
            </a:r>
            <a:endParaRPr lang="en-US" sz="1600" dirty="0"/>
          </a:p>
        </p:txBody>
      </p:sp>
      <p:pic>
        <p:nvPicPr>
          <p:cNvPr id="2" name="Picture 1">
            <a:extLst>
              <a:ext uri="{FF2B5EF4-FFF2-40B4-BE49-F238E27FC236}">
                <a16:creationId xmlns:a16="http://schemas.microsoft.com/office/drawing/2014/main" id="{B49B492C-BDF1-4804-ABD8-AE460113BEB6}"/>
              </a:ext>
            </a:extLst>
          </p:cNvPr>
          <p:cNvPicPr>
            <a:picLocks noChangeAspect="1"/>
          </p:cNvPicPr>
          <p:nvPr/>
        </p:nvPicPr>
        <p:blipFill>
          <a:blip r:embed="rId3"/>
          <a:stretch>
            <a:fillRect/>
          </a:stretch>
        </p:blipFill>
        <p:spPr>
          <a:xfrm>
            <a:off x="4656345" y="2408735"/>
            <a:ext cx="4485502" cy="2260147"/>
          </a:xfrm>
          <a:prstGeom prst="rect">
            <a:avLst/>
          </a:prstGeom>
        </p:spPr>
      </p:pic>
    </p:spTree>
    <p:extLst>
      <p:ext uri="{BB962C8B-B14F-4D97-AF65-F5344CB8AC3E}">
        <p14:creationId xmlns:p14="http://schemas.microsoft.com/office/powerpoint/2010/main" val="240160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err="1"/>
              <a:t>Enrutamiento</a:t>
            </a:r>
            <a:r>
              <a:rPr lang="en-US" sz="2400" dirty="0"/>
              <a:t> de </a:t>
            </a:r>
            <a:r>
              <a:rPr lang="en-US" sz="2400" dirty="0" err="1"/>
              <a:t>Paquetes</a:t>
            </a:r>
            <a:r>
              <a:rPr lang="en-US" sz="2400" dirty="0"/>
              <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68691" y="860912"/>
            <a:ext cx="8769826" cy="1043302"/>
          </a:xfrm>
        </p:spPr>
        <p:txBody>
          <a:bodyPr/>
          <a:lstStyle/>
          <a:p>
            <a:pPr marL="0" indent="0" algn="l" defTabSz="684213" fontAlgn="base">
              <a:spcBef>
                <a:spcPts val="600"/>
              </a:spcBef>
              <a:spcAft>
                <a:spcPts val="600"/>
              </a:spcAft>
              <a:buClr>
                <a:schemeClr val="tx2"/>
              </a:buClr>
              <a:buSzPct val="90000"/>
            </a:pPr>
            <a:r>
              <a:rPr lang="es-ES" sz="1600" dirty="0">
                <a:solidFill>
                  <a:schemeClr val="tx1"/>
                </a:solidFill>
              </a:rPr>
              <a:t>Finalmente, el enrutador modifica la dirección MAC de origen a la dirección MAC de la interfaz de salida del enrutador y modifica la dirección MAC de destino a la dirección MAC del dispositivo de destino (o enrutador de siguiente salto).</a:t>
            </a:r>
            <a:endParaRPr lang="en-US" sz="1600" dirty="0">
              <a:solidFill>
                <a:schemeClr val="tx1"/>
              </a:solidFill>
            </a:endParaRPr>
          </a:p>
        </p:txBody>
      </p:sp>
      <p:pic>
        <p:nvPicPr>
          <p:cNvPr id="2" name="Picture 1">
            <a:extLst>
              <a:ext uri="{FF2B5EF4-FFF2-40B4-BE49-F238E27FC236}">
                <a16:creationId xmlns:a16="http://schemas.microsoft.com/office/drawing/2014/main" id="{B49B492C-BDF1-4804-ABD8-AE460113BEB6}"/>
              </a:ext>
            </a:extLst>
          </p:cNvPr>
          <p:cNvPicPr>
            <a:picLocks noChangeAspect="1"/>
          </p:cNvPicPr>
          <p:nvPr/>
        </p:nvPicPr>
        <p:blipFill>
          <a:blip r:embed="rId3"/>
          <a:stretch>
            <a:fillRect/>
          </a:stretch>
        </p:blipFill>
        <p:spPr>
          <a:xfrm>
            <a:off x="1640378" y="1961588"/>
            <a:ext cx="5732183" cy="2381238"/>
          </a:xfrm>
          <a:prstGeom prst="rect">
            <a:avLst/>
          </a:prstGeom>
        </p:spPr>
      </p:pic>
    </p:spTree>
    <p:extLst>
      <p:ext uri="{BB962C8B-B14F-4D97-AF65-F5344CB8AC3E}">
        <p14:creationId xmlns:p14="http://schemas.microsoft.com/office/powerpoint/2010/main" val="181273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36998"/>
          </a:xfrm>
        </p:spPr>
        <p:txBody>
          <a:bodyPr/>
          <a:lstStyle/>
          <a:p>
            <a:r>
              <a:rPr lang="es-ES" sz="1600" dirty="0"/>
              <a:t>Comunicación de dispositivos de red</a:t>
            </a:r>
            <a:br>
              <a:rPr lang="en-US" sz="2400" dirty="0"/>
            </a:br>
            <a:r>
              <a:rPr lang="en-US" sz="2400" dirty="0" err="1"/>
              <a:t>Asignación</a:t>
            </a:r>
            <a:r>
              <a:rPr lang="en-US" sz="2400" dirty="0"/>
              <a:t> de </a:t>
            </a:r>
            <a:r>
              <a:rPr lang="en-US" sz="2400" dirty="0" err="1"/>
              <a:t>dirección</a:t>
            </a:r>
            <a:r>
              <a:rPr lang="en-US" sz="2400" dirty="0"/>
              <a:t>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9055132" cy="830997"/>
          </a:xfrm>
        </p:spPr>
        <p:txBody>
          <a:bodyPr/>
          <a:lstStyle/>
          <a:p>
            <a:pPr marL="0" indent="0" algn="l" defTabSz="684213" fontAlgn="base">
              <a:spcBef>
                <a:spcPts val="600"/>
              </a:spcBef>
              <a:spcAft>
                <a:spcPts val="600"/>
              </a:spcAft>
              <a:buClr>
                <a:schemeClr val="tx2"/>
              </a:buClr>
              <a:buSzPct val="90000"/>
            </a:pPr>
            <a:r>
              <a:rPr lang="es-ES" sz="1600" dirty="0">
                <a:solidFill>
                  <a:schemeClr val="tx1"/>
                </a:solidFill>
              </a:rPr>
              <a:t>Se han creado tecnologías y mecanismos para permitir que las redes IPv4 e IPv6 se comuniquen entre sí. Con cualquiera de las versiones, se debe asignar una dirección IP a una interfaz para que un enrutador o conmutador multicapa enrute paquetes.</a:t>
            </a:r>
            <a:endParaRPr lang="en-US" sz="1500" dirty="0">
              <a:solidFill>
                <a:schemeClr val="tx1"/>
              </a:solidFill>
            </a:endParaRPr>
          </a:p>
        </p:txBody>
      </p:sp>
      <p:sp>
        <p:nvSpPr>
          <p:cNvPr id="10" name="Rectangle 9">
            <a:extLst>
              <a:ext uri="{FF2B5EF4-FFF2-40B4-BE49-F238E27FC236}">
                <a16:creationId xmlns:a16="http://schemas.microsoft.com/office/drawing/2014/main" id="{91AF2C72-7332-4AEE-A23E-B75FB3785FBD}"/>
              </a:ext>
            </a:extLst>
          </p:cNvPr>
          <p:cNvSpPr/>
          <p:nvPr/>
        </p:nvSpPr>
        <p:spPr>
          <a:xfrm>
            <a:off x="34422" y="1467996"/>
            <a:ext cx="5054885" cy="3293209"/>
          </a:xfrm>
          <a:prstGeom prst="rect">
            <a:avLst/>
          </a:prstGeom>
        </p:spPr>
        <p:txBody>
          <a:bodyPr wrap="square">
            <a:spAutoFit/>
          </a:bodyPr>
          <a:lstStyle/>
          <a:p>
            <a:pPr marL="285750" indent="-285750">
              <a:buFont typeface="Arial" panose="020B0604020202020204" pitchFamily="34" charset="0"/>
              <a:buChar char="•"/>
            </a:pPr>
            <a:r>
              <a:rPr lang="es-ES" sz="1600" i="1" dirty="0"/>
              <a:t>Una interfaz con una dirección IP configurada y que está en estado activo inyecta la red asociada en la tabla de enrutamiento del enrutador (</a:t>
            </a:r>
            <a:r>
              <a:rPr lang="es-ES" sz="1600" i="1" dirty="0" err="1"/>
              <a:t>Routing</a:t>
            </a:r>
            <a:r>
              <a:rPr lang="es-ES" sz="1600" i="1" dirty="0"/>
              <a:t> </a:t>
            </a:r>
            <a:r>
              <a:rPr lang="es-ES" sz="1600" i="1" dirty="0" err="1"/>
              <a:t>Information</a:t>
            </a:r>
            <a:r>
              <a:rPr lang="es-ES" sz="1600" i="1" dirty="0"/>
              <a:t> Base [RIB]).</a:t>
            </a:r>
          </a:p>
          <a:p>
            <a:pPr marL="285750" indent="-285750">
              <a:buFont typeface="Arial" panose="020B0604020202020204" pitchFamily="34" charset="0"/>
              <a:buChar char="•"/>
            </a:pPr>
            <a:r>
              <a:rPr lang="es-ES" sz="1600" i="1" dirty="0"/>
              <a:t>Las redes o rutas conectadas tienen una distancia administrativa (AD) </a:t>
            </a:r>
            <a:r>
              <a:rPr lang="es-ES" sz="1600" i="1" u="sng" dirty="0"/>
              <a:t>de cero</a:t>
            </a:r>
            <a:r>
              <a:rPr lang="es-ES" sz="1600" i="1" dirty="0"/>
              <a:t>.</a:t>
            </a:r>
          </a:p>
          <a:p>
            <a:pPr marL="285750" indent="-285750">
              <a:buFont typeface="Arial" panose="020B0604020202020204" pitchFamily="34" charset="0"/>
              <a:buChar char="•"/>
            </a:pPr>
            <a:r>
              <a:rPr lang="es-ES" sz="1600" i="1" dirty="0"/>
              <a:t>Es posible conectar varias redes IPv4 a la misma interfaz adjuntando una dirección IPv4 secundaria a la misma interfaz con el comando </a:t>
            </a:r>
            <a:r>
              <a:rPr lang="en-US" sz="1600" b="1" dirty="0" err="1"/>
              <a:t>ip</a:t>
            </a:r>
            <a:r>
              <a:rPr lang="en-US" sz="1600" b="1" dirty="0"/>
              <a:t> address </a:t>
            </a:r>
            <a:r>
              <a:rPr lang="en-US" sz="1600" i="1" dirty="0" err="1"/>
              <a:t>ip</a:t>
            </a:r>
            <a:r>
              <a:rPr lang="en-US" sz="1600" i="1" dirty="0"/>
              <a:t>-address subnet-mask </a:t>
            </a:r>
            <a:r>
              <a:rPr lang="en-US" sz="1600" b="1" dirty="0"/>
              <a:t>secondary</a:t>
            </a:r>
            <a:r>
              <a:rPr lang="en-US" sz="1600" dirty="0"/>
              <a:t>.</a:t>
            </a:r>
          </a:p>
          <a:p>
            <a:pPr marL="285750" indent="-285750">
              <a:buFont typeface="Arial" panose="020B0604020202020204" pitchFamily="34" charset="0"/>
              <a:buChar char="•"/>
            </a:pPr>
            <a:r>
              <a:rPr lang="es-ES" sz="1600" i="1" dirty="0"/>
              <a:t>Las direcciones IPv6 se asignan con el comando de configuración de interfaz dirección </a:t>
            </a:r>
            <a:r>
              <a:rPr lang="en-US" sz="1600" b="1" dirty="0"/>
              <a:t>ipv6 address </a:t>
            </a:r>
            <a:r>
              <a:rPr lang="en-US" sz="1600" i="1" dirty="0"/>
              <a:t>ipv6-address/prefix-length. </a:t>
            </a:r>
          </a:p>
        </p:txBody>
      </p:sp>
      <p:pic>
        <p:nvPicPr>
          <p:cNvPr id="9" name="Picture 8">
            <a:extLst>
              <a:ext uri="{FF2B5EF4-FFF2-40B4-BE49-F238E27FC236}">
                <a16:creationId xmlns:a16="http://schemas.microsoft.com/office/drawing/2014/main" id="{632FFB1E-5B11-402B-BEBC-43670B5543D1}"/>
              </a:ext>
            </a:extLst>
          </p:cNvPr>
          <p:cNvPicPr>
            <a:picLocks noChangeAspect="1"/>
          </p:cNvPicPr>
          <p:nvPr/>
        </p:nvPicPr>
        <p:blipFill>
          <a:blip r:embed="rId3"/>
          <a:stretch>
            <a:fillRect/>
          </a:stretch>
        </p:blipFill>
        <p:spPr>
          <a:xfrm>
            <a:off x="5123729" y="1532012"/>
            <a:ext cx="4013596" cy="2627237"/>
          </a:xfrm>
          <a:prstGeom prst="rect">
            <a:avLst/>
          </a:prstGeom>
        </p:spPr>
      </p:pic>
    </p:spTree>
    <p:extLst>
      <p:ext uri="{BB962C8B-B14F-4D97-AF65-F5344CB8AC3E}">
        <p14:creationId xmlns:p14="http://schemas.microsoft.com/office/powerpoint/2010/main" val="172156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err="1"/>
              <a:t>Subinterfaces</a:t>
            </a:r>
            <a:r>
              <a:rPr lang="en-US" sz="2400" dirty="0"/>
              <a:t> </a:t>
            </a:r>
            <a:r>
              <a:rPr lang="en-US" sz="2400" dirty="0" err="1"/>
              <a:t>enrutadas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803537"/>
            <a:ext cx="8920405" cy="1082313"/>
          </a:xfrm>
        </p:spPr>
        <p:txBody>
          <a:bodyPr/>
          <a:lstStyle/>
          <a:p>
            <a:pPr marL="0" indent="0" algn="l" defTabSz="684213" fontAlgn="base">
              <a:spcBef>
                <a:spcPts val="600"/>
              </a:spcBef>
              <a:spcAft>
                <a:spcPts val="600"/>
              </a:spcAft>
              <a:buClr>
                <a:schemeClr val="tx2"/>
              </a:buClr>
              <a:buSzPct val="90000"/>
            </a:pPr>
            <a:r>
              <a:rPr lang="es-ES" sz="1500" dirty="0">
                <a:solidFill>
                  <a:schemeClr val="tx1"/>
                </a:solidFill>
              </a:rPr>
              <a:t>Es posible configurar la interfaz del conmutador como puerto troncal y crear subinterfaces lógicas en un enrutador. Una subinterfaz se crea agregando un punto y un valor numérico después del punto. Luego, la VLAN debe estar asociada con la subinterfaz con el comando </a:t>
            </a:r>
            <a:r>
              <a:rPr lang="en-US" sz="1400" b="1" dirty="0">
                <a:solidFill>
                  <a:schemeClr val="tx1"/>
                </a:solidFill>
              </a:rPr>
              <a:t>encapsulation dot1q </a:t>
            </a:r>
            <a:r>
              <a:rPr lang="en-US" sz="1400" i="1" dirty="0" err="1">
                <a:solidFill>
                  <a:schemeClr val="tx1"/>
                </a:solidFill>
              </a:rPr>
              <a:t>vlan</a:t>
            </a:r>
            <a:r>
              <a:rPr lang="en-US" sz="1400" i="1" dirty="0">
                <a:solidFill>
                  <a:schemeClr val="tx1"/>
                </a:solidFill>
              </a:rPr>
              <a:t>-id</a:t>
            </a:r>
            <a:r>
              <a:rPr lang="en-US" sz="1400" dirty="0">
                <a:solidFill>
                  <a:schemeClr val="tx1"/>
                </a:solidFill>
              </a:rPr>
              <a:t>.</a:t>
            </a:r>
          </a:p>
        </p:txBody>
      </p:sp>
      <p:pic>
        <p:nvPicPr>
          <p:cNvPr id="6" name="Picture 5">
            <a:extLst>
              <a:ext uri="{FF2B5EF4-FFF2-40B4-BE49-F238E27FC236}">
                <a16:creationId xmlns:a16="http://schemas.microsoft.com/office/drawing/2014/main" id="{7F9DAC4A-415D-43EC-AC5A-6735F392A2C8}"/>
              </a:ext>
            </a:extLst>
          </p:cNvPr>
          <p:cNvPicPr>
            <a:picLocks noChangeAspect="1"/>
          </p:cNvPicPr>
          <p:nvPr/>
        </p:nvPicPr>
        <p:blipFill>
          <a:blip r:embed="rId3"/>
          <a:stretch>
            <a:fillRect/>
          </a:stretch>
        </p:blipFill>
        <p:spPr>
          <a:xfrm>
            <a:off x="1099122" y="1993469"/>
            <a:ext cx="6555338" cy="2738787"/>
          </a:xfrm>
          <a:prstGeom prst="rect">
            <a:avLst/>
          </a:prstGeom>
        </p:spPr>
      </p:pic>
    </p:spTree>
    <p:extLst>
      <p:ext uri="{BB962C8B-B14F-4D97-AF65-F5344CB8AC3E}">
        <p14:creationId xmlns:p14="http://schemas.microsoft.com/office/powerpoint/2010/main" val="263369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293"/>
            <a:ext cx="8345488" cy="731837"/>
          </a:xfrm>
        </p:spPr>
        <p:txBody>
          <a:bodyPr/>
          <a:lstStyle/>
          <a:p>
            <a:r>
              <a:rPr lang="es-ES" sz="1600" dirty="0"/>
              <a:t>Comunicación de dispositivos de red</a:t>
            </a:r>
            <a:br>
              <a:rPr lang="en-US" sz="2400" dirty="0"/>
            </a:br>
            <a:r>
              <a:rPr lang="en-US" sz="2400" dirty="0"/>
              <a:t>Interfaces </a:t>
            </a:r>
            <a:r>
              <a:rPr lang="en-US" sz="2400" dirty="0" err="1"/>
              <a:t>virtuales</a:t>
            </a:r>
            <a:r>
              <a:rPr lang="en-US" sz="2400" dirty="0"/>
              <a:t> </a:t>
            </a:r>
            <a:r>
              <a:rPr lang="en-US" sz="2400" dirty="0" err="1"/>
              <a:t>conmutadas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4865" y="791691"/>
            <a:ext cx="8910978" cy="1832824"/>
          </a:xfrm>
        </p:spPr>
        <p:txBody>
          <a:bodyPr/>
          <a:lstStyle/>
          <a:p>
            <a:pPr marL="285750" indent="-285750" algn="l">
              <a:buFont typeface="Arial" panose="020B0604020202020204" pitchFamily="34" charset="0"/>
              <a:buChar char="•"/>
            </a:pPr>
            <a:r>
              <a:rPr lang="es-ES" sz="1500" dirty="0">
                <a:solidFill>
                  <a:schemeClr val="tx1"/>
                </a:solidFill>
              </a:rPr>
              <a:t>Con los conmutadores </a:t>
            </a:r>
            <a:r>
              <a:rPr lang="es-ES" sz="1500" dirty="0" err="1">
                <a:solidFill>
                  <a:schemeClr val="tx1"/>
                </a:solidFill>
              </a:rPr>
              <a:t>Catalyst</a:t>
            </a:r>
            <a:r>
              <a:rPr lang="es-ES" sz="1500" dirty="0">
                <a:solidFill>
                  <a:schemeClr val="tx1"/>
                </a:solidFill>
              </a:rPr>
              <a:t> es posible asignar una dirección IP a una </a:t>
            </a:r>
            <a:r>
              <a:rPr lang="es-ES" sz="1500" dirty="0" err="1">
                <a:solidFill>
                  <a:schemeClr val="tx1"/>
                </a:solidFill>
              </a:rPr>
              <a:t>switched</a:t>
            </a:r>
            <a:r>
              <a:rPr lang="es-ES" sz="1500" dirty="0">
                <a:solidFill>
                  <a:schemeClr val="tx1"/>
                </a:solidFill>
              </a:rPr>
              <a:t> virtual interface (SVI), también conocida como interfaz VLAN.</a:t>
            </a:r>
          </a:p>
          <a:p>
            <a:pPr marL="285750" indent="-285750" algn="l">
              <a:buFont typeface="Arial" panose="020B0604020202020204" pitchFamily="34" charset="0"/>
              <a:buChar char="•"/>
            </a:pPr>
            <a:r>
              <a:rPr lang="es-ES" sz="1500" dirty="0">
                <a:solidFill>
                  <a:schemeClr val="tx1"/>
                </a:solidFill>
              </a:rPr>
              <a:t>Un SVI se configura definiendo la VLAN en el conmutador y luego definiendo la interfaz VLAN con el comando </a:t>
            </a:r>
            <a:r>
              <a:rPr lang="en-US" sz="1400" b="1" dirty="0">
                <a:solidFill>
                  <a:schemeClr val="tx1"/>
                </a:solidFill>
              </a:rPr>
              <a:t>interface </a:t>
            </a:r>
            <a:r>
              <a:rPr lang="en-US" sz="1400" b="1" dirty="0" err="1">
                <a:solidFill>
                  <a:schemeClr val="tx1"/>
                </a:solidFill>
              </a:rPr>
              <a:t>vlan</a:t>
            </a:r>
            <a:r>
              <a:rPr lang="en-US" sz="1400" b="1" dirty="0">
                <a:solidFill>
                  <a:schemeClr val="tx1"/>
                </a:solidFill>
              </a:rPr>
              <a:t> </a:t>
            </a:r>
            <a:r>
              <a:rPr lang="en-US" sz="1400" i="1" dirty="0" err="1">
                <a:solidFill>
                  <a:schemeClr val="tx1"/>
                </a:solidFill>
              </a:rPr>
              <a:t>vlan</a:t>
            </a:r>
            <a:r>
              <a:rPr lang="en-US" sz="1400" i="1" dirty="0">
                <a:solidFill>
                  <a:schemeClr val="tx1"/>
                </a:solidFill>
              </a:rPr>
              <a:t>-id</a:t>
            </a:r>
            <a:r>
              <a:rPr lang="en-US" sz="1400" dirty="0">
                <a:solidFill>
                  <a:schemeClr val="tx1"/>
                </a:solidFill>
              </a:rPr>
              <a:t>. </a:t>
            </a:r>
          </a:p>
          <a:p>
            <a:pPr marL="285750" indent="-285750" algn="l">
              <a:buFont typeface="Arial" panose="020B0604020202020204" pitchFamily="34" charset="0"/>
              <a:buChar char="•"/>
            </a:pPr>
            <a:r>
              <a:rPr lang="es-ES" sz="1500" dirty="0">
                <a:solidFill>
                  <a:schemeClr val="tx1"/>
                </a:solidFill>
              </a:rPr>
              <a:t>El conmutador debe tener una interfaz asociada a esa VLAN en estado activo para que el SVI esté en </a:t>
            </a:r>
            <a:r>
              <a:rPr lang="es-ES" sz="1500" u="sng" dirty="0">
                <a:solidFill>
                  <a:schemeClr val="tx1"/>
                </a:solidFill>
              </a:rPr>
              <a:t>estado activo</a:t>
            </a:r>
            <a:r>
              <a:rPr lang="es-ES" sz="1500" dirty="0">
                <a:solidFill>
                  <a:schemeClr val="tx1"/>
                </a:solidFill>
              </a:rPr>
              <a:t>. Si el conmutador es multicapa, los SVI se pueden utilizar para enrutar paquetes entre VLAN sin la necesidad de un enrutador externo.</a:t>
            </a:r>
            <a:endParaRPr lang="en-US" sz="1500" dirty="0">
              <a:solidFill>
                <a:schemeClr val="tx1"/>
              </a:solidFill>
            </a:endParaRPr>
          </a:p>
        </p:txBody>
      </p:sp>
      <p:pic>
        <p:nvPicPr>
          <p:cNvPr id="7" name="Picture 6">
            <a:extLst>
              <a:ext uri="{FF2B5EF4-FFF2-40B4-BE49-F238E27FC236}">
                <a16:creationId xmlns:a16="http://schemas.microsoft.com/office/drawing/2014/main" id="{0542107F-712A-41DA-90AB-DD3D5F153329}"/>
              </a:ext>
            </a:extLst>
          </p:cNvPr>
          <p:cNvPicPr>
            <a:picLocks noChangeAspect="1"/>
          </p:cNvPicPr>
          <p:nvPr/>
        </p:nvPicPr>
        <p:blipFill>
          <a:blip r:embed="rId3"/>
          <a:stretch>
            <a:fillRect/>
          </a:stretch>
        </p:blipFill>
        <p:spPr>
          <a:xfrm>
            <a:off x="1466594" y="2624515"/>
            <a:ext cx="6087521" cy="2347819"/>
          </a:xfrm>
          <a:prstGeom prst="rect">
            <a:avLst/>
          </a:prstGeom>
        </p:spPr>
      </p:pic>
    </p:spTree>
    <p:extLst>
      <p:ext uri="{BB962C8B-B14F-4D97-AF65-F5344CB8AC3E}">
        <p14:creationId xmlns:p14="http://schemas.microsoft.com/office/powerpoint/2010/main" val="112005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Puertos</a:t>
            </a:r>
            <a:r>
              <a:rPr lang="en-US" sz="2400" dirty="0"/>
              <a:t> de </a:t>
            </a:r>
            <a:r>
              <a:rPr lang="en-US" sz="2400" dirty="0" err="1"/>
              <a:t>conmutación</a:t>
            </a:r>
            <a:r>
              <a:rPr lang="en-US" sz="2400" dirty="0"/>
              <a:t> </a:t>
            </a:r>
            <a:r>
              <a:rPr lang="en-US" sz="2400" dirty="0" err="1"/>
              <a:t>enrutados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636999"/>
            <a:ext cx="8995819" cy="2403162"/>
          </a:xfrm>
        </p:spPr>
        <p:txBody>
          <a:bodyPr/>
          <a:lstStyle/>
          <a:p>
            <a:pPr marL="0" indent="0" algn="l"/>
            <a:r>
              <a:rPr lang="es-ES" sz="1500" dirty="0">
                <a:solidFill>
                  <a:schemeClr val="tx1"/>
                </a:solidFill>
              </a:rPr>
              <a:t>Algunos diseños de red incluyen un enlace punto a punto entre conmutadores para enrutamiento. Por ejemplo, cuando un conmutador necesita conectarse a un enrutador, algunos crearían una VLAN de tránsito (por ejemplo, VLAN 2001), asociarían el puerto que se conecta al enrutador a la VLAN 2001 y luego crearían un SVI para la VLAN 2001. Siempre hay la posibilidad de que VLAN 2001 pueda existir en otro lugar del ámbito de la Capa 2 o que el </a:t>
            </a:r>
            <a:r>
              <a:rPr lang="es-ES" sz="1500" dirty="0" err="1">
                <a:solidFill>
                  <a:schemeClr val="tx1"/>
                </a:solidFill>
              </a:rPr>
              <a:t>spanning</a:t>
            </a:r>
            <a:r>
              <a:rPr lang="es-ES" sz="1500" dirty="0">
                <a:solidFill>
                  <a:schemeClr val="tx1"/>
                </a:solidFill>
              </a:rPr>
              <a:t> </a:t>
            </a:r>
            <a:r>
              <a:rPr lang="es-ES" sz="1500" dirty="0" err="1">
                <a:solidFill>
                  <a:schemeClr val="tx1"/>
                </a:solidFill>
              </a:rPr>
              <a:t>tree</a:t>
            </a:r>
            <a:r>
              <a:rPr lang="es-ES" sz="1500" dirty="0">
                <a:solidFill>
                  <a:schemeClr val="tx1"/>
                </a:solidFill>
              </a:rPr>
              <a:t> pueda afectar la topología.</a:t>
            </a:r>
          </a:p>
          <a:p>
            <a:pPr marL="0" indent="0" algn="l"/>
            <a:endParaRPr lang="es-ES" sz="1500" dirty="0">
              <a:solidFill>
                <a:schemeClr val="tx1"/>
              </a:solidFill>
            </a:endParaRPr>
          </a:p>
          <a:p>
            <a:pPr marL="0" indent="0" algn="l"/>
            <a:r>
              <a:rPr lang="es-ES" sz="1500" dirty="0">
                <a:solidFill>
                  <a:schemeClr val="tx1"/>
                </a:solidFill>
              </a:rPr>
              <a:t>En cambio, el puerto del conmutador multicapa se puede convertir de un puerto de conmutador de capa 2 a un puerto de conmutador enrutado L3 con el comando de configuración de interfaz </a:t>
            </a:r>
            <a:r>
              <a:rPr lang="en-US" sz="1400" b="1" dirty="0">
                <a:solidFill>
                  <a:schemeClr val="tx1"/>
                </a:solidFill>
              </a:rPr>
              <a:t>no switchport</a:t>
            </a:r>
            <a:r>
              <a:rPr lang="es-ES" sz="1500" dirty="0">
                <a:solidFill>
                  <a:schemeClr val="tx1"/>
                </a:solidFill>
              </a:rPr>
              <a:t>. Luego se le puede asignar la dirección IP.</a:t>
            </a:r>
            <a:endParaRPr lang="en-US" sz="1500" dirty="0">
              <a:solidFill>
                <a:schemeClr val="tx1"/>
              </a:solidFill>
            </a:endParaRPr>
          </a:p>
        </p:txBody>
      </p:sp>
      <p:pic>
        <p:nvPicPr>
          <p:cNvPr id="7" name="Picture 6"/>
          <p:cNvPicPr>
            <a:picLocks noChangeAspect="1"/>
          </p:cNvPicPr>
          <p:nvPr/>
        </p:nvPicPr>
        <p:blipFill>
          <a:blip r:embed="rId3"/>
          <a:stretch>
            <a:fillRect/>
          </a:stretch>
        </p:blipFill>
        <p:spPr>
          <a:xfrm>
            <a:off x="1932326" y="3040161"/>
            <a:ext cx="5156058" cy="1702772"/>
          </a:xfrm>
          <a:prstGeom prst="rect">
            <a:avLst/>
          </a:prstGeom>
        </p:spPr>
      </p:pic>
    </p:spTree>
    <p:extLst>
      <p:ext uri="{BB962C8B-B14F-4D97-AF65-F5344CB8AC3E}">
        <p14:creationId xmlns:p14="http://schemas.microsoft.com/office/powerpoint/2010/main" val="379477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err="1"/>
              <a:t>Verificación</a:t>
            </a:r>
            <a:r>
              <a:rPr lang="en-US" sz="2400" dirty="0"/>
              <a:t> de </a:t>
            </a:r>
            <a:r>
              <a:rPr lang="en-US" sz="2400" dirty="0" err="1"/>
              <a:t>direcciones</a:t>
            </a:r>
            <a:r>
              <a:rPr lang="en-US" sz="2400" dirty="0"/>
              <a:t> IP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3" y="809434"/>
            <a:ext cx="4204567" cy="2724062"/>
          </a:xfrm>
        </p:spPr>
        <p:txBody>
          <a:bodyPr/>
          <a:lstStyle/>
          <a:p>
            <a:pPr algn="l"/>
            <a:r>
              <a:rPr lang="es-ES" sz="1600" dirty="0">
                <a:solidFill>
                  <a:schemeClr val="tx1"/>
                </a:solidFill>
              </a:rPr>
              <a:t>Las direcciones IPv4 se pueden ver con el comando </a:t>
            </a:r>
            <a:r>
              <a:rPr lang="en-US" sz="1600" b="1" dirty="0">
                <a:solidFill>
                  <a:schemeClr val="tx1"/>
                </a:solidFill>
              </a:rPr>
              <a:t>show </a:t>
            </a:r>
            <a:r>
              <a:rPr lang="en-US" sz="1600" b="1" dirty="0" err="1">
                <a:solidFill>
                  <a:schemeClr val="tx1"/>
                </a:solidFill>
              </a:rPr>
              <a:t>ip</a:t>
            </a:r>
            <a:r>
              <a:rPr lang="en-US" sz="1600" b="1" dirty="0">
                <a:solidFill>
                  <a:schemeClr val="tx1"/>
                </a:solidFill>
              </a:rPr>
              <a:t> interface [brief </a:t>
            </a:r>
            <a:r>
              <a:rPr lang="en-US" sz="1600" dirty="0">
                <a:solidFill>
                  <a:schemeClr val="tx1"/>
                </a:solidFill>
              </a:rPr>
              <a:t>| </a:t>
            </a:r>
            <a:r>
              <a:rPr lang="en-US" sz="1600" i="1" dirty="0">
                <a:solidFill>
                  <a:schemeClr val="tx1"/>
                </a:solidFill>
              </a:rPr>
              <a:t>interface-id</a:t>
            </a:r>
            <a:r>
              <a:rPr lang="en-US" sz="1600" dirty="0">
                <a:solidFill>
                  <a:schemeClr val="tx1"/>
                </a:solidFill>
              </a:rPr>
              <a:t> | </a:t>
            </a:r>
            <a:r>
              <a:rPr lang="en-US" sz="1600" b="1" dirty="0" err="1">
                <a:solidFill>
                  <a:schemeClr val="tx1"/>
                </a:solidFill>
              </a:rPr>
              <a:t>vlan</a:t>
            </a:r>
            <a:r>
              <a:rPr lang="en-US" sz="1600" b="1" dirty="0">
                <a:solidFill>
                  <a:schemeClr val="tx1"/>
                </a:solidFill>
              </a:rPr>
              <a:t> </a:t>
            </a:r>
            <a:r>
              <a:rPr lang="en-US" sz="1600" i="1" dirty="0" err="1">
                <a:solidFill>
                  <a:schemeClr val="tx1"/>
                </a:solidFill>
              </a:rPr>
              <a:t>vlan</a:t>
            </a:r>
            <a:r>
              <a:rPr lang="en-US" sz="1600" i="1" dirty="0">
                <a:solidFill>
                  <a:schemeClr val="tx1"/>
                </a:solidFill>
              </a:rPr>
              <a:t>-id</a:t>
            </a:r>
            <a:r>
              <a:rPr lang="en-US" sz="1600" dirty="0">
                <a:solidFill>
                  <a:schemeClr val="tx1"/>
                </a:solidFill>
              </a:rPr>
              <a:t>]. </a:t>
            </a:r>
          </a:p>
          <a:p>
            <a:pPr algn="l"/>
            <a:endParaRPr lang="es-ES" sz="1600" dirty="0">
              <a:solidFill>
                <a:schemeClr val="tx1"/>
              </a:solidFill>
            </a:endParaRPr>
          </a:p>
          <a:p>
            <a:pPr algn="l"/>
            <a:r>
              <a:rPr lang="es-ES" sz="1600" dirty="0">
                <a:solidFill>
                  <a:schemeClr val="tx1"/>
                </a:solidFill>
              </a:rPr>
              <a:t>La salida de este comando contiene:</a:t>
            </a:r>
          </a:p>
          <a:p>
            <a:pPr algn="l"/>
            <a:r>
              <a:rPr lang="en-US" sz="1600" dirty="0">
                <a:solidFill>
                  <a:schemeClr val="tx1"/>
                </a:solidFill>
              </a:rPr>
              <a:t>MTU, DHCP relay, ACLs, and the primary IP address. </a:t>
            </a:r>
          </a:p>
          <a:p>
            <a:pPr algn="l"/>
            <a:endParaRPr lang="es-ES" sz="1600" dirty="0">
              <a:solidFill>
                <a:schemeClr val="tx1"/>
              </a:solidFill>
            </a:endParaRPr>
          </a:p>
          <a:p>
            <a:pPr algn="l"/>
            <a:r>
              <a:rPr lang="es-ES" sz="1600" dirty="0">
                <a:solidFill>
                  <a:schemeClr val="tx1"/>
                </a:solidFill>
              </a:rPr>
              <a:t>La palabra clave </a:t>
            </a:r>
            <a:r>
              <a:rPr lang="es-ES" sz="1600" b="1" dirty="0" err="1">
                <a:solidFill>
                  <a:schemeClr val="tx1"/>
                </a:solidFill>
              </a:rPr>
              <a:t>brief</a:t>
            </a:r>
            <a:r>
              <a:rPr lang="es-ES" sz="1600" dirty="0">
                <a:solidFill>
                  <a:schemeClr val="tx1"/>
                </a:solidFill>
              </a:rPr>
              <a:t> opcional muestra el resultado en un formato condensado.</a:t>
            </a:r>
            <a:endParaRPr lang="en-US" sz="1600" dirty="0">
              <a:solidFill>
                <a:schemeClr val="tx1"/>
              </a:solidFill>
            </a:endParaRPr>
          </a:p>
          <a:p>
            <a:pPr marL="0" indent="0" algn="l"/>
            <a:endParaRPr lang="en-US" sz="1600" dirty="0">
              <a:solidFill>
                <a:schemeClr val="tx1"/>
              </a:solidFill>
            </a:endParaRPr>
          </a:p>
          <a:p>
            <a:pPr marL="285750" indent="-285750" algn="l">
              <a:buFont typeface="Arial" panose="020B0604020202020204" pitchFamily="34" charset="0"/>
              <a:buChar char="•"/>
            </a:pPr>
            <a:endParaRPr lang="en-US" sz="1500" dirty="0">
              <a:solidFill>
                <a:schemeClr val="tx1"/>
              </a:solidFill>
            </a:endParaRPr>
          </a:p>
        </p:txBody>
      </p:sp>
      <p:pic>
        <p:nvPicPr>
          <p:cNvPr id="7" name="Picture 6">
            <a:extLst>
              <a:ext uri="{FF2B5EF4-FFF2-40B4-BE49-F238E27FC236}">
                <a16:creationId xmlns:a16="http://schemas.microsoft.com/office/drawing/2014/main" id="{61FA611D-F60A-4546-92C8-36B471155749}"/>
              </a:ext>
            </a:extLst>
          </p:cNvPr>
          <p:cNvPicPr>
            <a:picLocks noChangeAspect="1"/>
          </p:cNvPicPr>
          <p:nvPr/>
        </p:nvPicPr>
        <p:blipFill>
          <a:blip r:embed="rId3"/>
          <a:stretch>
            <a:fillRect/>
          </a:stretch>
        </p:blipFill>
        <p:spPr>
          <a:xfrm>
            <a:off x="4286760" y="765031"/>
            <a:ext cx="4826417" cy="3644742"/>
          </a:xfrm>
          <a:prstGeom prst="rect">
            <a:avLst/>
          </a:prstGeom>
        </p:spPr>
      </p:pic>
      <p:pic>
        <p:nvPicPr>
          <p:cNvPr id="8" name="Picture 7">
            <a:extLst>
              <a:ext uri="{FF2B5EF4-FFF2-40B4-BE49-F238E27FC236}">
                <a16:creationId xmlns:a16="http://schemas.microsoft.com/office/drawing/2014/main" id="{15556FEB-264D-49E1-847D-5A7324C40312}"/>
              </a:ext>
            </a:extLst>
          </p:cNvPr>
          <p:cNvPicPr>
            <a:picLocks noChangeAspect="1"/>
          </p:cNvPicPr>
          <p:nvPr/>
        </p:nvPicPr>
        <p:blipFill>
          <a:blip r:embed="rId4"/>
          <a:stretch>
            <a:fillRect/>
          </a:stretch>
        </p:blipFill>
        <p:spPr>
          <a:xfrm>
            <a:off x="82193" y="3562043"/>
            <a:ext cx="4204567" cy="984696"/>
          </a:xfrm>
          <a:prstGeom prst="rect">
            <a:avLst/>
          </a:prstGeom>
        </p:spPr>
      </p:pic>
    </p:spTree>
    <p:extLst>
      <p:ext uri="{BB962C8B-B14F-4D97-AF65-F5344CB8AC3E}">
        <p14:creationId xmlns:p14="http://schemas.microsoft.com/office/powerpoint/2010/main" val="2813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71701"/>
            <a:ext cx="8345488" cy="731837"/>
          </a:xfrm>
        </p:spPr>
        <p:txBody>
          <a:bodyPr/>
          <a:lstStyle/>
          <a:p>
            <a:r>
              <a:rPr lang="es-ES" sz="1600" dirty="0"/>
              <a:t>Comunicación de dispositivos de red</a:t>
            </a:r>
            <a:br>
              <a:rPr lang="en-US" sz="2400" dirty="0"/>
            </a:br>
            <a:r>
              <a:rPr lang="en-US" sz="2400" dirty="0" err="1"/>
              <a:t>Verificación</a:t>
            </a:r>
            <a:r>
              <a:rPr lang="en-US" sz="2400" dirty="0"/>
              <a:t> de </a:t>
            </a:r>
            <a:r>
              <a:rPr lang="en-US" sz="2400" dirty="0" err="1"/>
              <a:t>direcciones</a:t>
            </a:r>
            <a:r>
              <a:rPr lang="en-US" sz="2400" dirty="0"/>
              <a:t> IP (Contd.)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2194" y="803538"/>
            <a:ext cx="4428162" cy="2198177"/>
          </a:xfrm>
        </p:spPr>
        <p:txBody>
          <a:bodyPr/>
          <a:lstStyle/>
          <a:p>
            <a:pPr marL="0" indent="0" algn="l" defTabSz="684213" fontAlgn="base">
              <a:spcBef>
                <a:spcPts val="600"/>
              </a:spcBef>
              <a:spcAft>
                <a:spcPts val="600"/>
              </a:spcAft>
              <a:buClr>
                <a:schemeClr val="tx2"/>
              </a:buClr>
              <a:buSzPct val="90000"/>
            </a:pPr>
            <a:r>
              <a:rPr lang="es-ES" sz="1600" dirty="0">
                <a:solidFill>
                  <a:schemeClr val="tx1"/>
                </a:solidFill>
              </a:rPr>
              <a:t>La misma información se puede ver para las direcciones IPv6 con el comando </a:t>
            </a:r>
            <a:r>
              <a:rPr lang="en-US" sz="1600" b="1" dirty="0">
                <a:solidFill>
                  <a:schemeClr val="tx1"/>
                </a:solidFill>
              </a:rPr>
              <a:t>show ipv6 interface [brief </a:t>
            </a:r>
            <a:r>
              <a:rPr lang="en-US" sz="1600" i="1" dirty="0">
                <a:solidFill>
                  <a:schemeClr val="tx1"/>
                </a:solidFill>
              </a:rPr>
              <a:t>| interface-id </a:t>
            </a:r>
            <a:r>
              <a:rPr lang="en-US" sz="1600" b="1" dirty="0">
                <a:solidFill>
                  <a:schemeClr val="tx1"/>
                </a:solidFill>
              </a:rPr>
              <a:t>| </a:t>
            </a:r>
            <a:r>
              <a:rPr lang="en-US" sz="1600" b="1" dirty="0" err="1">
                <a:solidFill>
                  <a:schemeClr val="tx1"/>
                </a:solidFill>
              </a:rPr>
              <a:t>vlan</a:t>
            </a:r>
            <a:r>
              <a:rPr lang="en-US" sz="1600" b="1" dirty="0">
                <a:solidFill>
                  <a:schemeClr val="tx1"/>
                </a:solidFill>
              </a:rPr>
              <a:t> </a:t>
            </a:r>
            <a:r>
              <a:rPr lang="en-US" sz="1600" i="1" dirty="0" err="1">
                <a:solidFill>
                  <a:schemeClr val="tx1"/>
                </a:solidFill>
              </a:rPr>
              <a:t>vlan</a:t>
            </a:r>
            <a:r>
              <a:rPr lang="en-US" sz="1600" i="1" dirty="0">
                <a:solidFill>
                  <a:schemeClr val="tx1"/>
                </a:solidFill>
              </a:rPr>
              <a:t>-id</a:t>
            </a:r>
            <a:r>
              <a:rPr lang="en-US" sz="1600" dirty="0">
                <a:solidFill>
                  <a:schemeClr val="tx1"/>
                </a:solidFill>
              </a:rPr>
              <a:t>]. </a:t>
            </a:r>
            <a:endParaRPr lang="es-ES" sz="1600" dirty="0">
              <a:solidFill>
                <a:schemeClr val="tx1"/>
              </a:solidFill>
            </a:endParaRPr>
          </a:p>
          <a:p>
            <a:pPr marL="0" indent="0" algn="l" defTabSz="684213" fontAlgn="base">
              <a:spcBef>
                <a:spcPts val="600"/>
              </a:spcBef>
              <a:spcAft>
                <a:spcPts val="600"/>
              </a:spcAft>
              <a:buClr>
                <a:schemeClr val="tx2"/>
              </a:buClr>
              <a:buSzPct val="90000"/>
            </a:pPr>
            <a:r>
              <a:rPr lang="es-ES" sz="1600" dirty="0">
                <a:solidFill>
                  <a:schemeClr val="tx1"/>
                </a:solidFill>
              </a:rPr>
              <a:t>Al igual que con las direcciones IPv4, se puede utilizar un analizador CLI para reducir la información a lo que es relevante, como se demuestra en el Ejemplo 1-16.</a:t>
            </a:r>
            <a:endParaRPr lang="en-US" sz="1600" dirty="0">
              <a:solidFill>
                <a:schemeClr val="tx1"/>
              </a:solidFill>
            </a:endParaRPr>
          </a:p>
          <a:p>
            <a:pPr marL="0" indent="0" algn="l" defTabSz="684213" fontAlgn="base">
              <a:spcBef>
                <a:spcPts val="600"/>
              </a:spcBef>
              <a:spcAft>
                <a:spcPts val="600"/>
              </a:spcAft>
              <a:buClr>
                <a:schemeClr val="tx2"/>
              </a:buClr>
              <a:buSzPct val="90000"/>
            </a:pPr>
            <a:endParaRPr lang="en-US" sz="1600" dirty="0">
              <a:solidFill>
                <a:schemeClr val="tx1"/>
              </a:solidFill>
            </a:endParaRPr>
          </a:p>
        </p:txBody>
      </p:sp>
      <p:pic>
        <p:nvPicPr>
          <p:cNvPr id="6" name="Picture 5">
            <a:extLst>
              <a:ext uri="{FF2B5EF4-FFF2-40B4-BE49-F238E27FC236}">
                <a16:creationId xmlns:a16="http://schemas.microsoft.com/office/drawing/2014/main" id="{0262C895-7CC6-4610-80C6-CCDD7915079A}"/>
              </a:ext>
            </a:extLst>
          </p:cNvPr>
          <p:cNvPicPr>
            <a:picLocks noChangeAspect="1"/>
          </p:cNvPicPr>
          <p:nvPr/>
        </p:nvPicPr>
        <p:blipFill>
          <a:blip r:embed="rId3"/>
          <a:stretch>
            <a:fillRect/>
          </a:stretch>
        </p:blipFill>
        <p:spPr>
          <a:xfrm>
            <a:off x="4421171" y="742221"/>
            <a:ext cx="4098978" cy="2931965"/>
          </a:xfrm>
          <a:prstGeom prst="rect">
            <a:avLst/>
          </a:prstGeom>
        </p:spPr>
      </p:pic>
      <p:pic>
        <p:nvPicPr>
          <p:cNvPr id="9" name="Picture 8">
            <a:extLst>
              <a:ext uri="{FF2B5EF4-FFF2-40B4-BE49-F238E27FC236}">
                <a16:creationId xmlns:a16="http://schemas.microsoft.com/office/drawing/2014/main" id="{69D74B82-228D-4C55-A930-D729E1E91594}"/>
              </a:ext>
            </a:extLst>
          </p:cNvPr>
          <p:cNvPicPr>
            <a:picLocks noChangeAspect="1"/>
          </p:cNvPicPr>
          <p:nvPr/>
        </p:nvPicPr>
        <p:blipFill>
          <a:blip r:embed="rId4"/>
          <a:stretch>
            <a:fillRect/>
          </a:stretch>
        </p:blipFill>
        <p:spPr>
          <a:xfrm>
            <a:off x="4510355" y="3733552"/>
            <a:ext cx="4020192" cy="950418"/>
          </a:xfrm>
          <a:prstGeom prst="rect">
            <a:avLst/>
          </a:prstGeom>
        </p:spPr>
      </p:pic>
    </p:spTree>
    <p:extLst>
      <p:ext uri="{BB962C8B-B14F-4D97-AF65-F5344CB8AC3E}">
        <p14:creationId xmlns:p14="http://schemas.microsoft.com/office/powerpoint/2010/main" val="244744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s-ES" sz="4800" dirty="0">
                <a:solidFill>
                  <a:schemeClr val="accent5">
                    <a:lumMod val="40000"/>
                    <a:lumOff val="60000"/>
                  </a:schemeClr>
                </a:solidFill>
              </a:rPr>
              <a:t>Comunicación de dispositivos de red</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830997"/>
          </a:xfrm>
          <a:prstGeom prst="rect">
            <a:avLst/>
          </a:prstGeom>
          <a:noFill/>
        </p:spPr>
        <p:txBody>
          <a:bodyPr wrap="square" rtlCol="0">
            <a:spAutoFit/>
          </a:bodyPr>
          <a:lstStyle/>
          <a:p>
            <a:pPr marL="285750" indent="-285750">
              <a:buFont typeface="Arial" panose="020B0604020202020204" pitchFamily="34" charset="0"/>
              <a:buChar char="•"/>
            </a:pPr>
            <a:r>
              <a:rPr lang="es-ES" sz="1600" dirty="0">
                <a:solidFill>
                  <a:schemeClr val="accent5">
                    <a:lumMod val="40000"/>
                    <a:lumOff val="60000"/>
                  </a:schemeClr>
                </a:solidFill>
                <a:latin typeface="+mj-lt"/>
                <a:ea typeface="ＭＳ Ｐゴシック" charset="0"/>
              </a:rPr>
              <a:t>La función principal de una red es proporcionar conectividad entre dispositivos.</a:t>
            </a:r>
          </a:p>
          <a:p>
            <a:pPr marL="285750" indent="-285750">
              <a:buFont typeface="Arial" panose="020B0604020202020204" pitchFamily="34" charset="0"/>
              <a:buChar char="•"/>
            </a:pPr>
            <a:r>
              <a:rPr lang="es-ES" sz="1600" dirty="0">
                <a:solidFill>
                  <a:schemeClr val="accent5">
                    <a:lumMod val="40000"/>
                    <a:lumOff val="60000"/>
                  </a:schemeClr>
                </a:solidFill>
                <a:latin typeface="+mj-lt"/>
                <a:ea typeface="ＭＳ Ｐゴシック" charset="0"/>
              </a:rPr>
              <a:t>Hoy en día, casi todo se basa en el Protocolo de control de transmisión/Protocolo de Internet (TCP/IP).</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err="1">
                <a:solidFill>
                  <a:schemeClr val="accent5">
                    <a:lumMod val="40000"/>
                    <a:lumOff val="60000"/>
                  </a:schemeClr>
                </a:solidFill>
              </a:rPr>
              <a:t>Arquitecturas</a:t>
            </a:r>
            <a:r>
              <a:rPr lang="en-US" dirty="0">
                <a:solidFill>
                  <a:schemeClr val="accent5">
                    <a:lumMod val="40000"/>
                    <a:lumOff val="60000"/>
                  </a:schemeClr>
                </a:solidFill>
              </a:rPr>
              <a:t> de </a:t>
            </a:r>
            <a:r>
              <a:rPr lang="en-US" dirty="0" err="1">
                <a:solidFill>
                  <a:schemeClr val="accent5">
                    <a:lumMod val="40000"/>
                    <a:lumOff val="60000"/>
                  </a:schemeClr>
                </a:solidFill>
              </a:rPr>
              <a:t>reenvío</a:t>
            </a:r>
            <a:endParaRPr lang="en-US" dirty="0">
              <a:solidFill>
                <a:schemeClr val="accent5">
                  <a:lumMod val="40000"/>
                  <a:lumOff val="60000"/>
                </a:schemeClr>
              </a:solidFill>
            </a:endParaRPr>
          </a:p>
        </p:txBody>
      </p:sp>
      <p:sp>
        <p:nvSpPr>
          <p:cNvPr id="4" name="TextBox 3">
            <a:extLst>
              <a:ext uri="{FF2B5EF4-FFF2-40B4-BE49-F238E27FC236}">
                <a16:creationId xmlns:a16="http://schemas.microsoft.com/office/drawing/2014/main" id="{E2BFA70F-DC0C-41D5-868E-C8FBC661D58F}"/>
              </a:ext>
            </a:extLst>
          </p:cNvPr>
          <p:cNvSpPr txBox="1"/>
          <p:nvPr/>
        </p:nvSpPr>
        <p:spPr>
          <a:xfrm>
            <a:off x="438151" y="2162175"/>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ea typeface="ＭＳ Ｐゴシック" charset="0"/>
              </a:rPr>
              <a:t>IP packet switching (or IP packet forwarding) </a:t>
            </a:r>
            <a:r>
              <a:rPr lang="es-ES" sz="1600" dirty="0">
                <a:solidFill>
                  <a:schemeClr val="accent5">
                    <a:lumMod val="40000"/>
                    <a:lumOff val="60000"/>
                  </a:schemeClr>
                </a:solidFill>
                <a:latin typeface="+mj-lt"/>
                <a:ea typeface="ＭＳ Ｐゴシック" charset="0"/>
              </a:rPr>
              <a:t>es un proceso para recibir un paquete IP en una interfaz de entrada y determinar si se reenvía el paquete a una interfaz de salida o se descarta.</a:t>
            </a:r>
          </a:p>
          <a:p>
            <a:pPr marL="285750" indent="-285750">
              <a:buFont typeface="Arial" panose="020B0604020202020204" pitchFamily="34" charset="0"/>
              <a:buChar char="•"/>
            </a:pPr>
            <a:r>
              <a:rPr lang="es-ES" sz="1600" dirty="0">
                <a:solidFill>
                  <a:schemeClr val="accent5">
                    <a:lumMod val="40000"/>
                    <a:lumOff val="60000"/>
                  </a:schemeClr>
                </a:solidFill>
                <a:latin typeface="+mj-lt"/>
                <a:ea typeface="ＭＳ Ｐゴシック" charset="0"/>
              </a:rPr>
              <a:t>Cisco creó </a:t>
            </a:r>
            <a:r>
              <a:rPr lang="en-US" sz="1600" dirty="0">
                <a:solidFill>
                  <a:schemeClr val="accent5">
                    <a:lumMod val="40000"/>
                    <a:lumOff val="60000"/>
                  </a:schemeClr>
                </a:solidFill>
                <a:ea typeface="ＭＳ Ｐゴシック" charset="0"/>
              </a:rPr>
              <a:t>fast switching and Cisco Express Forwarding </a:t>
            </a:r>
            <a:r>
              <a:rPr lang="es-ES" sz="1600" dirty="0">
                <a:solidFill>
                  <a:schemeClr val="accent5">
                    <a:lumMod val="40000"/>
                    <a:lumOff val="60000"/>
                  </a:schemeClr>
                </a:solidFill>
                <a:latin typeface="+mj-lt"/>
                <a:ea typeface="ＭＳ Ｐゴシック" charset="0"/>
              </a:rPr>
              <a:t>(CEF) para optimizar el proceso de conmutación para que los enrutadores puedan manejar volúmenes de paquetes más grandes.</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err="1"/>
              <a:t>Proceso</a:t>
            </a:r>
            <a:r>
              <a:rPr lang="en-US" sz="2400" dirty="0"/>
              <a:t> de Switching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285359"/>
          </a:xfrm>
        </p:spPr>
        <p:txBody>
          <a:bodyPr/>
          <a:lstStyle/>
          <a:p>
            <a:pPr marL="0" indent="0" algn="l" defTabSz="684213" fontAlgn="base">
              <a:spcBef>
                <a:spcPts val="600"/>
              </a:spcBef>
              <a:spcAft>
                <a:spcPts val="600"/>
              </a:spcAft>
              <a:buClr>
                <a:schemeClr val="tx2"/>
              </a:buClr>
              <a:buSzPct val="90000"/>
            </a:pPr>
            <a:r>
              <a:rPr lang="es-ES" sz="1500" dirty="0">
                <a:solidFill>
                  <a:srgbClr val="000000"/>
                </a:solidFill>
              </a:rPr>
              <a:t>La conmutación de procesos, también conocida como conmutación de software o ruta lenta, es un mecanismo de conmutación en el que la CPU de uso general de un enrutador está a cargo de la conmutación de paquetes.</a:t>
            </a:r>
          </a:p>
          <a:p>
            <a:pPr marL="0" indent="0" algn="l" defTabSz="684213" fontAlgn="base">
              <a:spcBef>
                <a:spcPts val="600"/>
              </a:spcBef>
              <a:spcAft>
                <a:spcPts val="600"/>
              </a:spcAft>
              <a:buClr>
                <a:schemeClr val="tx2"/>
              </a:buClr>
              <a:buSzPct val="90000"/>
            </a:pPr>
            <a:r>
              <a:rPr lang="es-ES" sz="1500" dirty="0">
                <a:solidFill>
                  <a:srgbClr val="000000"/>
                </a:solidFill>
              </a:rPr>
              <a:t>Los tipos de paquetes que requieren manejo de software incluyen los siguientes: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Paquetes originados o destinados al enrutador (usando tráfico de control o protocolos de enrutamiento)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Paquetes que son demasiado complejos para que el hardware los maneje (paquetes IP con opciones de IP)</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500" dirty="0">
                <a:solidFill>
                  <a:srgbClr val="000000"/>
                </a:solidFill>
              </a:rPr>
              <a:t>Paquetes que requieren información adicional que actualmente no se conoce (por ejemplo, ARP)</a:t>
            </a:r>
          </a:p>
          <a:p>
            <a:pPr marL="0" indent="0" algn="l" defTabSz="684213" fontAlgn="base">
              <a:spcBef>
                <a:spcPts val="600"/>
              </a:spcBef>
              <a:spcAft>
                <a:spcPts val="600"/>
              </a:spcAft>
              <a:buClr>
                <a:schemeClr val="tx2"/>
              </a:buClr>
              <a:buSzPct val="90000"/>
            </a:pPr>
            <a:r>
              <a:rPr lang="es-ES" sz="1500" dirty="0">
                <a:solidFill>
                  <a:srgbClr val="000000"/>
                </a:solidFill>
              </a:rPr>
              <a:t>El cambio de software es significativamente más lento que el cambio realizado en hardware. El proceso </a:t>
            </a:r>
            <a:r>
              <a:rPr lang="es-ES" sz="1500" u="sng" dirty="0" err="1">
                <a:solidFill>
                  <a:srgbClr val="000000"/>
                </a:solidFill>
              </a:rPr>
              <a:t>NetIO</a:t>
            </a:r>
            <a:r>
              <a:rPr lang="es-ES" sz="1500" dirty="0">
                <a:solidFill>
                  <a:srgbClr val="000000"/>
                </a:solidFill>
              </a:rPr>
              <a:t> está diseñado para manejar un porcentaje muy pequeño del tráfico manejado por el sistema. Los paquetes se conmutan por hardware siempre que sea posible.</a:t>
            </a:r>
            <a:endParaRPr lang="en-US" sz="1500" dirty="0">
              <a:solidFill>
                <a:srgbClr val="000000"/>
              </a:solidFill>
            </a:endParaRPr>
          </a:p>
          <a:p>
            <a:pPr marL="0" indent="0" algn="l" defTabSz="684213" fontAlgn="base">
              <a:spcBef>
                <a:spcPts val="600"/>
              </a:spcBef>
              <a:spcAft>
                <a:spcPts val="600"/>
              </a:spcAft>
              <a:buClr>
                <a:schemeClr val="tx2"/>
              </a:buClr>
              <a:buSzPct val="90000"/>
            </a:pPr>
            <a:r>
              <a:rPr lang="en-US" sz="1500" dirty="0">
                <a:solidFill>
                  <a:srgbClr val="000000"/>
                </a:solidFill>
              </a:rPr>
              <a:t> </a:t>
            </a:r>
          </a:p>
          <a:p>
            <a:pPr marL="0" indent="0" algn="l" defTabSz="684213" fontAlgn="base">
              <a:spcBef>
                <a:spcPts val="600"/>
              </a:spcBef>
              <a:spcAft>
                <a:spcPts val="600"/>
              </a:spcAft>
              <a:buClr>
                <a:schemeClr val="tx2"/>
              </a:buClr>
              <a:buSzPct val="90000"/>
            </a:pPr>
            <a:r>
              <a:rPr lang="en-US" sz="1500" dirty="0">
                <a:solidFill>
                  <a:srgbClr val="000000"/>
                </a:solidFill>
              </a:rPr>
              <a:t>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34363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err="1"/>
              <a:t>Proceso</a:t>
            </a:r>
            <a:r>
              <a:rPr lang="en-US" sz="2400" dirty="0"/>
              <a:t> de Switching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684941"/>
            <a:ext cx="9144000" cy="955561"/>
          </a:xfrm>
        </p:spPr>
        <p:txBody>
          <a:bodyPr/>
          <a:lstStyle/>
          <a:p>
            <a:pPr marL="0" indent="0" algn="l" defTabSz="684213" fontAlgn="base">
              <a:spcBef>
                <a:spcPts val="600"/>
              </a:spcBef>
              <a:spcAft>
                <a:spcPts val="600"/>
              </a:spcAft>
              <a:buClr>
                <a:schemeClr val="tx2"/>
              </a:buClr>
              <a:buSzPct val="90000"/>
            </a:pPr>
            <a:r>
              <a:rPr lang="es-ES" sz="1600" dirty="0">
                <a:solidFill>
                  <a:schemeClr val="tx1"/>
                </a:solidFill>
              </a:rPr>
              <a:t>La tabla de enrutamiento, también conocida como </a:t>
            </a:r>
            <a:r>
              <a:rPr lang="en-US" sz="1600" dirty="0">
                <a:solidFill>
                  <a:schemeClr val="tx1"/>
                </a:solidFill>
              </a:rPr>
              <a:t>Routing Information Base (RIB), </a:t>
            </a:r>
            <a:r>
              <a:rPr lang="es-ES" sz="1600" dirty="0">
                <a:solidFill>
                  <a:schemeClr val="tx1"/>
                </a:solidFill>
              </a:rPr>
              <a:t>se construye a partir de información obtenida de protocolos de enrutamiento dinámico , rutas estáticas y conectadas directamente. La tabla ARP se construye a partir de información obtenida del protocolo ARP.</a:t>
            </a:r>
            <a:endParaRPr lang="en-US" sz="1600" dirty="0">
              <a:solidFill>
                <a:schemeClr val="tx1"/>
              </a:solidFill>
            </a:endParaRPr>
          </a:p>
        </p:txBody>
      </p:sp>
      <p:pic>
        <p:nvPicPr>
          <p:cNvPr id="6" name="Picture 5">
            <a:extLst>
              <a:ext uri="{FF2B5EF4-FFF2-40B4-BE49-F238E27FC236}">
                <a16:creationId xmlns:a16="http://schemas.microsoft.com/office/drawing/2014/main" id="{52ABC3C1-10AB-47C0-93BE-64C76C0300BB}"/>
              </a:ext>
            </a:extLst>
          </p:cNvPr>
          <p:cNvPicPr>
            <a:picLocks noChangeAspect="1"/>
          </p:cNvPicPr>
          <p:nvPr/>
        </p:nvPicPr>
        <p:blipFill>
          <a:blip r:embed="rId3"/>
          <a:stretch>
            <a:fillRect/>
          </a:stretch>
        </p:blipFill>
        <p:spPr>
          <a:xfrm>
            <a:off x="1065600" y="1666066"/>
            <a:ext cx="6645600" cy="2925664"/>
          </a:xfrm>
          <a:prstGeom prst="rect">
            <a:avLst/>
          </a:prstGeom>
        </p:spPr>
      </p:pic>
    </p:spTree>
    <p:extLst>
      <p:ext uri="{BB962C8B-B14F-4D97-AF65-F5344CB8AC3E}">
        <p14:creationId xmlns:p14="http://schemas.microsoft.com/office/powerpoint/2010/main" val="23530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CEF y TCAM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547933"/>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Cisco Express </a:t>
            </a:r>
            <a:r>
              <a:rPr lang="es-ES" sz="1600" dirty="0" err="1">
                <a:solidFill>
                  <a:srgbClr val="000000"/>
                </a:solidFill>
              </a:rPr>
              <a:t>Forwarding</a:t>
            </a:r>
            <a:r>
              <a:rPr lang="es-ES" sz="1600" dirty="0">
                <a:solidFill>
                  <a:srgbClr val="000000"/>
                </a:solidFill>
              </a:rPr>
              <a:t> (CEF) es un mecanismo de conmutación propiedad de Cisco. Es el mecanismo de conmutación predeterminado utilizado por todas las plataformas de Cisco que utilizan </a:t>
            </a:r>
            <a:r>
              <a:rPr lang="en-US" sz="1600" dirty="0">
                <a:solidFill>
                  <a:srgbClr val="000000"/>
                </a:solidFill>
              </a:rPr>
              <a:t>application-specific integrated circuits (ASICs) y network processing units (NPUs) para high packet throughput (hardware-based routers).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 </a:t>
            </a:r>
            <a:r>
              <a:rPr lang="en-US" sz="1600" dirty="0">
                <a:solidFill>
                  <a:srgbClr val="000000"/>
                </a:solidFill>
              </a:rPr>
              <a:t>ternary content addressable memory </a:t>
            </a:r>
            <a:r>
              <a:rPr lang="es-ES" sz="1600" dirty="0">
                <a:solidFill>
                  <a:srgbClr val="000000"/>
                </a:solidFill>
              </a:rPr>
              <a:t>(TCAM) de un conmutador permite hacer coincidir y evaluar un paquete en más de un campo.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Las entradas de TCAM se almacenan en formato </a:t>
            </a:r>
            <a:r>
              <a:rPr lang="en-US" sz="1600" dirty="0">
                <a:solidFill>
                  <a:srgbClr val="000000"/>
                </a:solidFill>
              </a:rPr>
              <a:t>Value, Mask, and Result </a:t>
            </a:r>
            <a:r>
              <a:rPr lang="es-ES" sz="1600" dirty="0">
                <a:solidFill>
                  <a:srgbClr val="000000"/>
                </a:solidFill>
              </a:rPr>
              <a:t>(VMR). El valor indica los campos que se deben buscar, como los campos de dirección IP y protocolo. La máscara indica el campo que es de interés y que se debe consultar. El resultado indica la acción que se debe realizar con una coincidencia entre el valor y la máscara.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 TCAM opera en hardware, proporcionando un procesamiento y escalabilidad más rápidos que el </a:t>
            </a:r>
            <a:r>
              <a:rPr lang="es-ES" sz="1600" dirty="0" err="1">
                <a:solidFill>
                  <a:srgbClr val="000000"/>
                </a:solidFill>
              </a:rPr>
              <a:t>process</a:t>
            </a:r>
            <a:r>
              <a:rPr lang="es-ES" sz="1600" dirty="0">
                <a:solidFill>
                  <a:srgbClr val="000000"/>
                </a:solidFill>
              </a:rPr>
              <a:t> </a:t>
            </a:r>
            <a:r>
              <a:rPr lang="es-ES" sz="1600" dirty="0" err="1">
                <a:solidFill>
                  <a:srgbClr val="000000"/>
                </a:solidFill>
              </a:rPr>
              <a:t>switching</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25437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Centralized Forwarding y Distributed Forwarding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36612"/>
            <a:ext cx="9144000" cy="2151686"/>
          </a:xfrm>
        </p:spPr>
        <p:txBody>
          <a:bodyPr/>
          <a:lstStyle/>
          <a:p>
            <a:pPr marL="285750" indent="-285750" algn="l">
              <a:buFont typeface="Arial" panose="020B0604020202020204" pitchFamily="34" charset="0"/>
              <a:buChar char="•"/>
            </a:pPr>
            <a:r>
              <a:rPr lang="es-ES" sz="1800" dirty="0">
                <a:solidFill>
                  <a:schemeClr val="tx1"/>
                </a:solidFill>
              </a:rPr>
              <a:t>Cuando un </a:t>
            </a:r>
            <a:r>
              <a:rPr lang="en-US" sz="1800" dirty="0">
                <a:solidFill>
                  <a:schemeClr val="tx1"/>
                </a:solidFill>
              </a:rPr>
              <a:t>route processor (RP) </a:t>
            </a:r>
            <a:r>
              <a:rPr lang="es-ES" sz="1800" dirty="0">
                <a:solidFill>
                  <a:schemeClr val="tx1"/>
                </a:solidFill>
              </a:rPr>
              <a:t>está equipado con un </a:t>
            </a:r>
            <a:r>
              <a:rPr lang="en-US" sz="1800" dirty="0">
                <a:solidFill>
                  <a:schemeClr val="tx1"/>
                </a:solidFill>
              </a:rPr>
              <a:t>forwarding engine </a:t>
            </a:r>
            <a:r>
              <a:rPr lang="es-ES" sz="1800" dirty="0">
                <a:solidFill>
                  <a:schemeClr val="tx1"/>
                </a:solidFill>
              </a:rPr>
              <a:t>para que pueda tomar todas las decisiones de conmutación de paquetes, esto se conoce como </a:t>
            </a:r>
            <a:r>
              <a:rPr lang="en-US" sz="1800" dirty="0">
                <a:solidFill>
                  <a:schemeClr val="tx1"/>
                </a:solidFill>
              </a:rPr>
              <a:t>centralized forwarding  architecture. </a:t>
            </a:r>
          </a:p>
          <a:p>
            <a:pPr marL="285750" indent="-285750" algn="l">
              <a:buFont typeface="Arial" panose="020B0604020202020204" pitchFamily="34" charset="0"/>
              <a:buChar char="•"/>
            </a:pPr>
            <a:r>
              <a:rPr lang="es-ES" sz="1800" dirty="0">
                <a:solidFill>
                  <a:schemeClr val="tx1"/>
                </a:solidFill>
              </a:rPr>
              <a:t>Para una </a:t>
            </a:r>
            <a:r>
              <a:rPr lang="en-US" sz="1800" dirty="0">
                <a:solidFill>
                  <a:schemeClr val="tx1"/>
                </a:solidFill>
              </a:rPr>
              <a:t>centralized forwarding architecture</a:t>
            </a:r>
            <a:r>
              <a:rPr lang="es-ES" sz="1800" dirty="0">
                <a:solidFill>
                  <a:schemeClr val="tx1"/>
                </a:solidFill>
              </a:rPr>
              <a:t>, cuando se recibe un paquete en la tarjeta de línea de entrada, se transmite al </a:t>
            </a:r>
            <a:r>
              <a:rPr lang="en-US" sz="1800" dirty="0">
                <a:solidFill>
                  <a:schemeClr val="tx1"/>
                </a:solidFill>
              </a:rPr>
              <a:t>forwarding engine </a:t>
            </a:r>
            <a:r>
              <a:rPr lang="es-ES" sz="1800" dirty="0">
                <a:solidFill>
                  <a:schemeClr val="tx1"/>
                </a:solidFill>
              </a:rPr>
              <a:t>en el RP. El </a:t>
            </a:r>
            <a:r>
              <a:rPr lang="en-US" sz="1800" dirty="0">
                <a:solidFill>
                  <a:schemeClr val="tx1"/>
                </a:solidFill>
              </a:rPr>
              <a:t>forwarding engine </a:t>
            </a:r>
            <a:r>
              <a:rPr lang="es-ES" sz="1800" dirty="0">
                <a:solidFill>
                  <a:schemeClr val="tx1"/>
                </a:solidFill>
              </a:rPr>
              <a:t>examina los encabezados del paquete y determina que el paquete se enviará a un puerto en la tarjeta de línea de salida y reenvía el paquete a la tarjeta de línea de salida para ser reenviado.</a:t>
            </a:r>
          </a:p>
          <a:p>
            <a:pPr marL="285750" indent="-285750" algn="l">
              <a:buFont typeface="Arial" panose="020B0604020202020204" pitchFamily="34" charset="0"/>
              <a:buChar char="•"/>
            </a:pPr>
            <a:r>
              <a:rPr lang="es-ES" sz="1800" dirty="0">
                <a:solidFill>
                  <a:schemeClr val="tx1"/>
                </a:solidFill>
              </a:rPr>
              <a:t>Si las tarjetas de línea están equipadas con </a:t>
            </a:r>
            <a:r>
              <a:rPr lang="en-US" sz="1800" dirty="0">
                <a:solidFill>
                  <a:schemeClr val="tx1"/>
                </a:solidFill>
              </a:rPr>
              <a:t>forwarding engine </a:t>
            </a:r>
            <a:r>
              <a:rPr lang="es-ES" sz="1800" dirty="0">
                <a:solidFill>
                  <a:schemeClr val="tx1"/>
                </a:solidFill>
              </a:rPr>
              <a:t>para que puedan tomar decisiones de conmutación de paquetes </a:t>
            </a:r>
            <a:r>
              <a:rPr lang="es-ES" sz="1800" u="sng" dirty="0">
                <a:solidFill>
                  <a:schemeClr val="tx1"/>
                </a:solidFill>
              </a:rPr>
              <a:t>sin la intervención del RP</a:t>
            </a:r>
            <a:r>
              <a:rPr lang="es-ES" sz="1800" dirty="0">
                <a:solidFill>
                  <a:schemeClr val="tx1"/>
                </a:solidFill>
              </a:rPr>
              <a:t>, esto se conoce como </a:t>
            </a:r>
            <a:r>
              <a:rPr lang="en-US" sz="1800" dirty="0">
                <a:solidFill>
                  <a:schemeClr val="tx1"/>
                </a:solidFill>
              </a:rPr>
              <a:t>distributed  forwarding architecture.</a:t>
            </a:r>
          </a:p>
          <a:p>
            <a:pPr marL="285750" indent="-285750" algn="l">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364781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Centralized y Distributed Forwarding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36611"/>
            <a:ext cx="3936085" cy="3796627"/>
          </a:xfrm>
        </p:spPr>
        <p:txBody>
          <a:bodyPr/>
          <a:lstStyle/>
          <a:p>
            <a:pPr marL="0" indent="0" algn="l" defTabSz="684213" fontAlgn="base">
              <a:spcBef>
                <a:spcPts val="600"/>
              </a:spcBef>
              <a:spcAft>
                <a:spcPts val="600"/>
              </a:spcAft>
              <a:buClr>
                <a:schemeClr val="tx2"/>
              </a:buClr>
              <a:buSzPct val="90000"/>
            </a:pPr>
            <a:r>
              <a:rPr lang="es-ES" sz="1600" dirty="0">
                <a:solidFill>
                  <a:schemeClr val="tx1"/>
                </a:solidFill>
              </a:rPr>
              <a:t>Para una </a:t>
            </a:r>
            <a:r>
              <a:rPr lang="en-US" sz="1600" dirty="0">
                <a:solidFill>
                  <a:schemeClr val="tx1"/>
                </a:solidFill>
              </a:rPr>
              <a:t>distributed forwarding architecture</a:t>
            </a:r>
            <a:r>
              <a:rPr lang="es-ES" sz="1600" dirty="0">
                <a:solidFill>
                  <a:schemeClr val="tx1"/>
                </a:solidFill>
              </a:rPr>
              <a:t>, cuando se recibe un paquete en la tarjeta de línea de entrada, se transmite al </a:t>
            </a:r>
            <a:r>
              <a:rPr lang="en-US" sz="1600" dirty="0">
                <a:solidFill>
                  <a:schemeClr val="tx1"/>
                </a:solidFill>
              </a:rPr>
              <a:t>forwarding engine </a:t>
            </a:r>
            <a:r>
              <a:rPr lang="es-ES" sz="1600" dirty="0">
                <a:solidFill>
                  <a:schemeClr val="tx1"/>
                </a:solidFill>
              </a:rPr>
              <a:t>local.</a:t>
            </a:r>
          </a:p>
          <a:p>
            <a:pPr marL="0" indent="0" algn="l" defTabSz="684213" fontAlgn="base">
              <a:spcBef>
                <a:spcPts val="600"/>
              </a:spcBef>
              <a:spcAft>
                <a:spcPts val="600"/>
              </a:spcAft>
              <a:buClr>
                <a:schemeClr val="tx2"/>
              </a:buClr>
              <a:buSzPct val="90000"/>
            </a:pPr>
            <a:r>
              <a:rPr lang="es-ES" sz="1600" dirty="0">
                <a:solidFill>
                  <a:schemeClr val="tx1"/>
                </a:solidFill>
              </a:rPr>
              <a:t>El </a:t>
            </a:r>
            <a:r>
              <a:rPr lang="en-US" sz="1600" dirty="0">
                <a:solidFill>
                  <a:schemeClr val="tx1"/>
                </a:solidFill>
              </a:rPr>
              <a:t>forwarding engine </a:t>
            </a:r>
            <a:r>
              <a:rPr lang="es-ES" sz="1600" dirty="0">
                <a:solidFill>
                  <a:schemeClr val="tx1"/>
                </a:solidFill>
              </a:rPr>
              <a:t>realiza una búsqueda de paquetes y, si determina que la interfaz saliente es local, reenvía el paquete a una interfaz local.</a:t>
            </a:r>
          </a:p>
          <a:p>
            <a:pPr marL="0" indent="0" algn="l" defTabSz="684213" fontAlgn="base">
              <a:spcBef>
                <a:spcPts val="600"/>
              </a:spcBef>
              <a:spcAft>
                <a:spcPts val="600"/>
              </a:spcAft>
              <a:buClr>
                <a:schemeClr val="tx2"/>
              </a:buClr>
              <a:buSzPct val="90000"/>
            </a:pPr>
            <a:r>
              <a:rPr lang="es-ES" sz="1600" dirty="0">
                <a:solidFill>
                  <a:schemeClr val="tx1"/>
                </a:solidFill>
              </a:rPr>
              <a:t>Si la interfaz de salida está ubicada en una tarjeta de línea diferente, el paquete se envía a través de la </a:t>
            </a:r>
            <a:r>
              <a:rPr lang="es-ES" sz="1600" u="sng" dirty="0" err="1">
                <a:solidFill>
                  <a:schemeClr val="tx1"/>
                </a:solidFill>
              </a:rPr>
              <a:t>switch</a:t>
            </a:r>
            <a:r>
              <a:rPr lang="es-ES" sz="1600" u="sng" dirty="0">
                <a:solidFill>
                  <a:schemeClr val="tx1"/>
                </a:solidFill>
              </a:rPr>
              <a:t> </a:t>
            </a:r>
            <a:r>
              <a:rPr lang="es-ES" sz="1600" u="sng" dirty="0" err="1">
                <a:solidFill>
                  <a:schemeClr val="tx1"/>
                </a:solidFill>
              </a:rPr>
              <a:t>fabric</a:t>
            </a:r>
            <a:r>
              <a:rPr lang="es-ES" sz="1600" dirty="0">
                <a:solidFill>
                  <a:schemeClr val="tx1"/>
                </a:solidFill>
              </a:rPr>
              <a:t>, también conocida como </a:t>
            </a:r>
            <a:r>
              <a:rPr lang="es-ES" sz="1600" dirty="0" err="1">
                <a:solidFill>
                  <a:schemeClr val="tx1"/>
                </a:solidFill>
              </a:rPr>
              <a:t>backplane</a:t>
            </a:r>
            <a:r>
              <a:rPr lang="es-ES" sz="1600" dirty="0">
                <a:solidFill>
                  <a:schemeClr val="tx1"/>
                </a:solidFill>
              </a:rPr>
              <a:t>, directamente a la tarjeta de línea de salida, sin pasar por el RP.</a:t>
            </a:r>
            <a:endParaRPr lang="en-US" sz="1600" dirty="0">
              <a:solidFill>
                <a:schemeClr val="tx1"/>
              </a:solidFill>
            </a:endParaRPr>
          </a:p>
          <a:p>
            <a:pPr marL="0" indent="0" algn="l" defTabSz="684213" fontAlgn="base">
              <a:spcBef>
                <a:spcPts val="600"/>
              </a:spcBef>
              <a:spcAft>
                <a:spcPts val="600"/>
              </a:spcAft>
              <a:buClr>
                <a:schemeClr val="tx2"/>
              </a:buClr>
              <a:buSzPct val="90000"/>
            </a:pPr>
            <a:endParaRPr lang="en-US" sz="1600" dirty="0">
              <a:solidFill>
                <a:schemeClr val="tx1"/>
              </a:solidFill>
            </a:endParaRPr>
          </a:p>
        </p:txBody>
      </p:sp>
      <p:pic>
        <p:nvPicPr>
          <p:cNvPr id="2" name="Picture 1">
            <a:extLst>
              <a:ext uri="{FF2B5EF4-FFF2-40B4-BE49-F238E27FC236}">
                <a16:creationId xmlns:a16="http://schemas.microsoft.com/office/drawing/2014/main" id="{3C88CF76-1A1E-42FA-8616-BFEA41372E7A}"/>
              </a:ext>
            </a:extLst>
          </p:cNvPr>
          <p:cNvPicPr>
            <a:picLocks noChangeAspect="1"/>
          </p:cNvPicPr>
          <p:nvPr/>
        </p:nvPicPr>
        <p:blipFill>
          <a:blip r:embed="rId3"/>
          <a:stretch>
            <a:fillRect/>
          </a:stretch>
        </p:blipFill>
        <p:spPr>
          <a:xfrm>
            <a:off x="4024546" y="1159200"/>
            <a:ext cx="5054653" cy="2502438"/>
          </a:xfrm>
          <a:prstGeom prst="rect">
            <a:avLst/>
          </a:prstGeom>
        </p:spPr>
      </p:pic>
    </p:spTree>
    <p:extLst>
      <p:ext uri="{BB962C8B-B14F-4D97-AF65-F5344CB8AC3E}">
        <p14:creationId xmlns:p14="http://schemas.microsoft.com/office/powerpoint/2010/main" val="278987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Software CEF</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25237"/>
            <a:ext cx="9144000" cy="3744816"/>
          </a:xfrm>
        </p:spPr>
        <p:txBody>
          <a:bodyPr/>
          <a:lstStyle/>
          <a:p>
            <a:pPr marL="0" indent="0" algn="l"/>
            <a:r>
              <a:rPr lang="es-ES" sz="1800" dirty="0">
                <a:solidFill>
                  <a:schemeClr val="tx1"/>
                </a:solidFill>
              </a:rPr>
              <a:t>El software CEF, también conocido como software </a:t>
            </a:r>
            <a:r>
              <a:rPr lang="es-ES" sz="1800" dirty="0" err="1">
                <a:solidFill>
                  <a:schemeClr val="tx1"/>
                </a:solidFill>
              </a:rPr>
              <a:t>Forwarding</a:t>
            </a:r>
            <a:r>
              <a:rPr lang="es-ES" sz="1800" dirty="0">
                <a:solidFill>
                  <a:schemeClr val="tx1"/>
                </a:solidFill>
              </a:rPr>
              <a:t> </a:t>
            </a:r>
            <a:r>
              <a:rPr lang="es-ES" sz="1800" dirty="0" err="1">
                <a:solidFill>
                  <a:schemeClr val="tx1"/>
                </a:solidFill>
              </a:rPr>
              <a:t>Information</a:t>
            </a:r>
            <a:r>
              <a:rPr lang="es-ES" sz="1800" dirty="0">
                <a:solidFill>
                  <a:schemeClr val="tx1"/>
                </a:solidFill>
              </a:rPr>
              <a:t> Base, consta de los siguientes componentes:</a:t>
            </a:r>
            <a:endParaRPr lang="en-US" sz="1800" dirty="0">
              <a:solidFill>
                <a:schemeClr val="tx1"/>
              </a:solidFill>
            </a:endParaRPr>
          </a:p>
          <a:p>
            <a:pPr marL="285750" indent="-285750" algn="l">
              <a:buFont typeface="Arial" panose="020B0604020202020204" pitchFamily="34" charset="0"/>
              <a:buChar char="•"/>
            </a:pPr>
            <a:r>
              <a:rPr lang="en-US" sz="1800" b="1" dirty="0">
                <a:solidFill>
                  <a:schemeClr val="tx1"/>
                </a:solidFill>
              </a:rPr>
              <a:t>Forwarding Information Base - </a:t>
            </a:r>
            <a:r>
              <a:rPr lang="es-ES" sz="1800" dirty="0">
                <a:solidFill>
                  <a:schemeClr val="tx1"/>
                </a:solidFill>
              </a:rPr>
              <a:t>la FIB se crea directamente a partir de la tabla de enrutamiento y contiene la dirección IP del siguiente salto para cada destino en la red. Mantiene una imagen reflejada de la información de reenvío contenida en la tabla de enrutamiento IP. Cuando ocurre un cambio de enrutamiento o topología en la red, la tabla de enrutamiento IP se actualiza y estos cambios se reflejan en la FIB. CEF utiliza la FIB para tomar decisiones de conmutación basadas en el prefijo de destino IP.</a:t>
            </a:r>
          </a:p>
          <a:p>
            <a:pPr marL="285750" indent="-285750" algn="l">
              <a:buFont typeface="Arial" panose="020B0604020202020204" pitchFamily="34" charset="0"/>
              <a:buChar char="•"/>
            </a:pPr>
            <a:r>
              <a:rPr lang="en-US" sz="1800" b="1" dirty="0">
                <a:solidFill>
                  <a:schemeClr val="tx1"/>
                </a:solidFill>
              </a:rPr>
              <a:t>Adjacency table - </a:t>
            </a:r>
            <a:r>
              <a:rPr lang="es-ES" sz="1800" dirty="0">
                <a:solidFill>
                  <a:schemeClr val="tx1"/>
                </a:solidFill>
              </a:rPr>
              <a:t>la tabla de adyacencia, también conocida como </a:t>
            </a:r>
            <a:r>
              <a:rPr lang="en-US" sz="1800" dirty="0">
                <a:solidFill>
                  <a:schemeClr val="tx1"/>
                </a:solidFill>
              </a:rPr>
              <a:t>Adjacency Information Base (AIB) , </a:t>
            </a:r>
            <a:r>
              <a:rPr lang="es-ES" sz="1800" dirty="0">
                <a:solidFill>
                  <a:schemeClr val="tx1"/>
                </a:solidFill>
              </a:rPr>
              <a:t>contiene las direcciones IP del siguiente salto conectadas directamente y sus correspondientes direcciones MAC del siguiente salto, así como la dirección MAC de la interfaz de salida. La tabla de adyacencia se completa con datos de la tabla ARP u otras tablas de protocolo de Capa 2.</a:t>
            </a:r>
            <a:endParaRPr lang="en-US" sz="1800" dirty="0">
              <a:solidFill>
                <a:schemeClr val="tx1"/>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chemeClr val="tx1"/>
              </a:solidFill>
            </a:endParaRPr>
          </a:p>
        </p:txBody>
      </p:sp>
    </p:spTree>
    <p:extLst>
      <p:ext uri="{BB962C8B-B14F-4D97-AF65-F5344CB8AC3E}">
        <p14:creationId xmlns:p14="http://schemas.microsoft.com/office/powerpoint/2010/main" val="403296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Software CEF</a:t>
            </a:r>
          </a:p>
        </p:txBody>
      </p:sp>
      <p:sp>
        <p:nvSpPr>
          <p:cNvPr id="5" name="TextBox 4">
            <a:extLst>
              <a:ext uri="{FF2B5EF4-FFF2-40B4-BE49-F238E27FC236}">
                <a16:creationId xmlns:a16="http://schemas.microsoft.com/office/drawing/2014/main" id="{E38C3B19-6BEE-4215-AF2D-B222752C00A2}"/>
              </a:ext>
            </a:extLst>
          </p:cNvPr>
          <p:cNvSpPr txBox="1"/>
          <p:nvPr/>
        </p:nvSpPr>
        <p:spPr>
          <a:xfrm>
            <a:off x="76201" y="647283"/>
            <a:ext cx="4085399" cy="4016484"/>
          </a:xfrm>
          <a:prstGeom prst="rect">
            <a:avLst/>
          </a:prstGeom>
          <a:noFill/>
        </p:spPr>
        <p:txBody>
          <a:bodyPr wrap="square" rtlCol="0">
            <a:spAutoFit/>
          </a:bodyPr>
          <a:lstStyle/>
          <a:p>
            <a:r>
              <a:rPr lang="es-ES" sz="1500" dirty="0"/>
              <a:t>Al recibir un paquete IP, se verifica que la FIB tenga una entrada válida.</a:t>
            </a:r>
          </a:p>
          <a:p>
            <a:endParaRPr lang="en-US" sz="1500" dirty="0"/>
          </a:p>
          <a:p>
            <a:pPr marL="285750" indent="-285750">
              <a:buFont typeface="Arial" panose="020B0604020202020204" pitchFamily="34" charset="0"/>
              <a:buChar char="•"/>
            </a:pPr>
            <a:r>
              <a:rPr lang="es-ES" sz="1500" dirty="0"/>
              <a:t>Si falta una entrada, se trata de una adyacencia "</a:t>
            </a:r>
            <a:r>
              <a:rPr lang="es-ES" sz="1500" dirty="0" err="1"/>
              <a:t>glean</a:t>
            </a:r>
            <a:r>
              <a:rPr lang="es-ES" sz="1500" dirty="0"/>
              <a:t>" en CEF, lo que significa que el paquete debe ir a la CPU porque CEF no puede manejarlo.</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s-ES" sz="1500" dirty="0"/>
              <a:t>Las entradas FIB válidas continúan procesándose verificando la tabla de adyacencia para la dirección IP de destino de cada paquete.</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s-ES" sz="1500" dirty="0"/>
              <a:t>Las entradas de adyacencia faltantes invocan el proceso ARP. Cuando se resuelve ARP, se puede crear la entrada CEF completa.</a:t>
            </a:r>
            <a:endParaRPr lang="en-US" sz="1500" dirty="0"/>
          </a:p>
        </p:txBody>
      </p:sp>
      <p:pic>
        <p:nvPicPr>
          <p:cNvPr id="4" name="Picture 3">
            <a:extLst>
              <a:ext uri="{FF2B5EF4-FFF2-40B4-BE49-F238E27FC236}">
                <a16:creationId xmlns:a16="http://schemas.microsoft.com/office/drawing/2014/main" id="{0B69B0D0-0512-417A-A7A6-AB13B9542D54}"/>
              </a:ext>
            </a:extLst>
          </p:cNvPr>
          <p:cNvPicPr>
            <a:picLocks noChangeAspect="1"/>
          </p:cNvPicPr>
          <p:nvPr/>
        </p:nvPicPr>
        <p:blipFill>
          <a:blip r:embed="rId3"/>
          <a:stretch>
            <a:fillRect/>
          </a:stretch>
        </p:blipFill>
        <p:spPr>
          <a:xfrm>
            <a:off x="4179611" y="1303200"/>
            <a:ext cx="4888865" cy="2786400"/>
          </a:xfrm>
          <a:prstGeom prst="rect">
            <a:avLst/>
          </a:prstGeom>
        </p:spPr>
      </p:pic>
    </p:spTree>
    <p:extLst>
      <p:ext uri="{BB962C8B-B14F-4D97-AF65-F5344CB8AC3E}">
        <p14:creationId xmlns:p14="http://schemas.microsoft.com/office/powerpoint/2010/main" val="168854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Hardware CEF</a:t>
            </a:r>
          </a:p>
        </p:txBody>
      </p:sp>
      <p:sp>
        <p:nvSpPr>
          <p:cNvPr id="2" name="TextBox 1">
            <a:extLst>
              <a:ext uri="{FF2B5EF4-FFF2-40B4-BE49-F238E27FC236}">
                <a16:creationId xmlns:a16="http://schemas.microsoft.com/office/drawing/2014/main" id="{C281E537-0CD8-443D-90D5-74AFDE959004}"/>
              </a:ext>
            </a:extLst>
          </p:cNvPr>
          <p:cNvSpPr txBox="1"/>
          <p:nvPr/>
        </p:nvSpPr>
        <p:spPr>
          <a:xfrm>
            <a:off x="84087" y="836611"/>
            <a:ext cx="8660657" cy="3493264"/>
          </a:xfrm>
          <a:prstGeom prst="rect">
            <a:avLst/>
          </a:prstGeom>
          <a:noFill/>
        </p:spPr>
        <p:txBody>
          <a:bodyPr wrap="square" rtlCol="0">
            <a:spAutoFit/>
          </a:bodyPr>
          <a:lstStyle/>
          <a:p>
            <a:pPr marL="285750" indent="-285750">
              <a:buFont typeface="Arial" panose="020B0604020202020204" pitchFamily="34" charset="0"/>
              <a:buChar char="•"/>
            </a:pPr>
            <a:r>
              <a:rPr lang="es-ES" sz="1700" dirty="0"/>
              <a:t>Los ASIC permiten velocidades de paquetes muy altas, pero tienen una funcionalidad limitada porque están programados para realizar tareas específicas. Los enrutadores tienen NPU diseñadas para superar la inflexibilidad de los ASIC.</a:t>
            </a:r>
          </a:p>
          <a:p>
            <a:endParaRPr lang="en-US" sz="1700" dirty="0"/>
          </a:p>
          <a:p>
            <a:pPr marL="285750" indent="-285750">
              <a:buFont typeface="Arial" panose="020B0604020202020204" pitchFamily="34" charset="0"/>
              <a:buChar char="•"/>
            </a:pPr>
            <a:r>
              <a:rPr lang="es-ES" sz="1700" dirty="0"/>
              <a:t>Las NPU son programables y su firmware se puede cambiar fácilmente.</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s-ES" sz="1700" dirty="0"/>
              <a:t>La conmutación de paquetes en plataformas de arquitectura distribuida se realiza </a:t>
            </a:r>
            <a:r>
              <a:rPr lang="es-ES" sz="1700" dirty="0" err="1"/>
              <a:t>via</a:t>
            </a:r>
            <a:r>
              <a:rPr lang="es-ES" sz="1700" dirty="0"/>
              <a:t> </a:t>
            </a:r>
            <a:r>
              <a:rPr lang="en-US" sz="1700" dirty="0"/>
              <a:t>distributed CEF (dCEF). </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s-ES" sz="1700" dirty="0" err="1"/>
              <a:t>dCEF</a:t>
            </a:r>
            <a:r>
              <a:rPr lang="es-ES" sz="1700" dirty="0"/>
              <a:t> es un mecanismo en el que las estructuras de datos CEF se descargan para reenviar los ASIC y las CPU de todas las tarjetas de línea para que puedan participar en la conmutación de paquetes. Esto significa que la conmutación ocurre a nivel distribuido, </a:t>
            </a:r>
            <a:r>
              <a:rPr lang="es-ES" sz="1700" u="sng" dirty="0"/>
              <a:t>lo que aumenta el rendimiento de paquetes del enrutador</a:t>
            </a:r>
            <a:r>
              <a:rPr lang="es-ES" sz="1700" dirty="0"/>
              <a:t>.</a:t>
            </a:r>
            <a:endParaRPr lang="en-US" sz="1700" dirty="0"/>
          </a:p>
        </p:txBody>
      </p:sp>
    </p:spTree>
    <p:extLst>
      <p:ext uri="{BB962C8B-B14F-4D97-AF65-F5344CB8AC3E}">
        <p14:creationId xmlns:p14="http://schemas.microsoft.com/office/powerpoint/2010/main" val="90268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Stateful Switchover</a:t>
            </a:r>
          </a:p>
        </p:txBody>
      </p:sp>
      <p:sp>
        <p:nvSpPr>
          <p:cNvPr id="2" name="TextBox 1">
            <a:extLst>
              <a:ext uri="{FF2B5EF4-FFF2-40B4-BE49-F238E27FC236}">
                <a16:creationId xmlns:a16="http://schemas.microsoft.com/office/drawing/2014/main" id="{C281E537-0CD8-443D-90D5-74AFDE959004}"/>
              </a:ext>
            </a:extLst>
          </p:cNvPr>
          <p:cNvSpPr txBox="1"/>
          <p:nvPr/>
        </p:nvSpPr>
        <p:spPr>
          <a:xfrm>
            <a:off x="84087" y="772129"/>
            <a:ext cx="8927938" cy="4016484"/>
          </a:xfrm>
          <a:prstGeom prst="rect">
            <a:avLst/>
          </a:prstGeom>
          <a:noFill/>
        </p:spPr>
        <p:txBody>
          <a:bodyPr wrap="square" rtlCol="0">
            <a:spAutoFit/>
          </a:bodyPr>
          <a:lstStyle/>
          <a:p>
            <a:pPr marL="285750" indent="-285750">
              <a:buFont typeface="Arial" panose="020B0604020202020204" pitchFamily="34" charset="0"/>
              <a:buChar char="•"/>
            </a:pPr>
            <a:r>
              <a:rPr lang="es-ES" sz="1700" dirty="0"/>
              <a:t>Un </a:t>
            </a:r>
            <a:r>
              <a:rPr lang="es-ES" sz="1700" dirty="0" err="1"/>
              <a:t>route</a:t>
            </a:r>
            <a:r>
              <a:rPr lang="es-ES" sz="1700" dirty="0"/>
              <a:t> </a:t>
            </a:r>
            <a:r>
              <a:rPr lang="es-ES" sz="1700" dirty="0" err="1"/>
              <a:t>processor</a:t>
            </a:r>
            <a:r>
              <a:rPr lang="es-ES" sz="1700" dirty="0"/>
              <a:t> (RP) es responsable de aprender la topología de la red y construir la tabla de rutas (RIB).</a:t>
            </a:r>
          </a:p>
          <a:p>
            <a:pPr marL="285750" indent="-285750">
              <a:buFont typeface="Arial" panose="020B0604020202020204" pitchFamily="34" charset="0"/>
              <a:buChar char="•"/>
            </a:pPr>
            <a:endParaRPr lang="es-ES" sz="1700" dirty="0"/>
          </a:p>
          <a:p>
            <a:pPr marL="285750" indent="-285750">
              <a:buFont typeface="Arial" panose="020B0604020202020204" pitchFamily="34" charset="0"/>
              <a:buChar char="•"/>
            </a:pPr>
            <a:r>
              <a:rPr lang="es-ES" sz="1700" dirty="0"/>
              <a:t>Una falla de RP puede provocar que se restablezcan las adyacencias del protocolo de enrutamiento, lo que resulta en pérdida de paquetes e inestabilidad de la red. Durante una falla de RP, puede ser más conveniente ocultar la falla y permitir que el enrutador continúe reenviando paquetes </a:t>
            </a:r>
            <a:r>
              <a:rPr lang="es-ES" sz="1700" u="sng" dirty="0"/>
              <a:t>usando las entradas de la tabla CEF previamente programadas en lugar de descartar paquetes temporalmente.</a:t>
            </a:r>
          </a:p>
          <a:p>
            <a:pPr marL="285750" indent="-285750">
              <a:buFont typeface="Arial" panose="020B0604020202020204" pitchFamily="34" charset="0"/>
              <a:buChar char="•"/>
            </a:pPr>
            <a:endParaRPr lang="es-ES" sz="1700" dirty="0"/>
          </a:p>
          <a:p>
            <a:pPr marL="285750" indent="-285750">
              <a:buFont typeface="Arial" panose="020B0604020202020204" pitchFamily="34" charset="0"/>
              <a:buChar char="•"/>
            </a:pPr>
            <a:r>
              <a:rPr lang="es-ES" sz="1700" dirty="0"/>
              <a:t>La </a:t>
            </a:r>
            <a:r>
              <a:rPr lang="es-ES" sz="1700" dirty="0" err="1"/>
              <a:t>Stateful</a:t>
            </a:r>
            <a:r>
              <a:rPr lang="es-ES" sz="1700" dirty="0"/>
              <a:t> </a:t>
            </a:r>
            <a:r>
              <a:rPr lang="es-ES" sz="1700" dirty="0" err="1"/>
              <a:t>switchover</a:t>
            </a:r>
            <a:r>
              <a:rPr lang="es-ES" sz="1700" dirty="0"/>
              <a:t> (SSO) es una característica de redundancia que permite que un enrutador Cisco con dos RP sincronice la configuración del enrutador y controle la información del estado del plano. El proceso de reflejar información entre RP se conoce como puntos de control. Los enrutadores habilitados para SSO siempre controlan el funcionamiento de la tarjeta de línea y los estados del protocolo de capa 2. Durante una conmutación, el </a:t>
            </a:r>
            <a:r>
              <a:rPr lang="es-ES" sz="1700" u="sng" dirty="0"/>
              <a:t>RP </a:t>
            </a:r>
            <a:r>
              <a:rPr lang="es-ES" sz="1700" u="sng" dirty="0" err="1"/>
              <a:t>standby</a:t>
            </a:r>
            <a:r>
              <a:rPr lang="es-ES" sz="1700" u="sng" dirty="0"/>
              <a:t> </a:t>
            </a:r>
            <a:r>
              <a:rPr lang="es-ES" sz="1700" dirty="0"/>
              <a:t>toma el control inmediatamente.</a:t>
            </a:r>
            <a:endParaRPr lang="en-US" sz="1700" dirty="0"/>
          </a:p>
        </p:txBody>
      </p:sp>
    </p:spTree>
    <p:extLst>
      <p:ext uri="{BB962C8B-B14F-4D97-AF65-F5344CB8AC3E}">
        <p14:creationId xmlns:p14="http://schemas.microsoft.com/office/powerpoint/2010/main" val="4082275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dirty="0"/>
            </a:br>
            <a:r>
              <a:rPr lang="en-US" sz="2400" dirty="0" err="1"/>
              <a:t>Modelo</a:t>
            </a:r>
            <a:r>
              <a:rPr lang="en-US" sz="2400" dirty="0"/>
              <a:t> OSI</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55420"/>
            <a:ext cx="8118458" cy="556394"/>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TCP/IP se basa en el modelo de interconexión de sistemas abiertos (OSI) compuesto de siete capas, como se muestra en la figura.</a:t>
            </a:r>
            <a:endParaRPr lang="en-US" sz="1600" dirty="0">
              <a:solidFill>
                <a:srgbClr val="000000"/>
              </a:solidFill>
            </a:endParaRPr>
          </a:p>
        </p:txBody>
      </p:sp>
      <p:pic>
        <p:nvPicPr>
          <p:cNvPr id="5" name="Picture 4">
            <a:extLst>
              <a:ext uri="{FF2B5EF4-FFF2-40B4-BE49-F238E27FC236}">
                <a16:creationId xmlns:a16="http://schemas.microsoft.com/office/drawing/2014/main" id="{1BAAE385-4465-4215-ADC7-CA2D9A4D4FDA}"/>
              </a:ext>
            </a:extLst>
          </p:cNvPr>
          <p:cNvPicPr>
            <a:picLocks noChangeAspect="1"/>
          </p:cNvPicPr>
          <p:nvPr/>
        </p:nvPicPr>
        <p:blipFill>
          <a:blip r:embed="rId3"/>
          <a:stretch>
            <a:fillRect/>
          </a:stretch>
        </p:blipFill>
        <p:spPr>
          <a:xfrm>
            <a:off x="1092458" y="1535397"/>
            <a:ext cx="6772275" cy="2133600"/>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err="1"/>
              <a:t>Arquitecturas</a:t>
            </a:r>
            <a:r>
              <a:rPr lang="en-US" sz="1600" dirty="0"/>
              <a:t> de </a:t>
            </a:r>
            <a:r>
              <a:rPr lang="en-US" sz="1600" dirty="0" err="1"/>
              <a:t>reenvío</a:t>
            </a:r>
            <a:br>
              <a:rPr lang="en-US" sz="2400" dirty="0"/>
            </a:br>
            <a:r>
              <a:rPr lang="en-US" sz="2400" dirty="0"/>
              <a:t>SDM Templates</a:t>
            </a:r>
          </a:p>
        </p:txBody>
      </p:sp>
      <p:sp>
        <p:nvSpPr>
          <p:cNvPr id="2" name="TextBox 1">
            <a:extLst>
              <a:ext uri="{FF2B5EF4-FFF2-40B4-BE49-F238E27FC236}">
                <a16:creationId xmlns:a16="http://schemas.microsoft.com/office/drawing/2014/main" id="{C281E537-0CD8-443D-90D5-74AFDE959004}"/>
              </a:ext>
            </a:extLst>
          </p:cNvPr>
          <p:cNvSpPr txBox="1"/>
          <p:nvPr/>
        </p:nvSpPr>
        <p:spPr>
          <a:xfrm>
            <a:off x="76200" y="1021530"/>
            <a:ext cx="8660657" cy="3416320"/>
          </a:xfrm>
          <a:prstGeom prst="rect">
            <a:avLst/>
          </a:prstGeom>
          <a:noFill/>
        </p:spPr>
        <p:txBody>
          <a:bodyPr wrap="square" rtlCol="0">
            <a:spAutoFit/>
          </a:bodyPr>
          <a:lstStyle/>
          <a:p>
            <a:pPr marL="285750" indent="-285750">
              <a:buFont typeface="Arial" panose="020B0604020202020204" pitchFamily="34" charset="0"/>
              <a:buChar char="•"/>
            </a:pPr>
            <a:r>
              <a:rPr lang="es-ES" dirty="0"/>
              <a:t>La cantidad de direcciones MAC que necesita un conmutador, en comparación con la cantidad de rutas que contiene, depende de dónde esté implementado en la red. La memoria para las tablas TCAM se asigna estáticamente durante la secuencia de inicio del conmutador. Cuando una sección de un recurso de hardware está llena, todo el procesamiento desbordado se envía a la CPU. Esto afecta negativamente el rendimiento del conmutador.</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Las proporciones de asignación entre las distintas tablas de TCAM se almacenan y se pueden modificar con las plantillas de </a:t>
            </a:r>
            <a:r>
              <a:rPr lang="es-ES" dirty="0" err="1"/>
              <a:t>Switching</a:t>
            </a:r>
            <a:r>
              <a:rPr lang="es-ES" dirty="0"/>
              <a:t> </a:t>
            </a:r>
            <a:r>
              <a:rPr lang="es-ES" dirty="0" err="1"/>
              <a:t>Database</a:t>
            </a:r>
            <a:r>
              <a:rPr lang="es-ES" dirty="0"/>
              <a:t> Manager (SDM). La plantilla SDM se puede configurar en conmutadores </a:t>
            </a:r>
            <a:r>
              <a:rPr lang="es-ES" dirty="0" err="1"/>
              <a:t>Catalyst</a:t>
            </a:r>
            <a:r>
              <a:rPr lang="es-ES" dirty="0"/>
              <a:t> 9000 con el comando de configuración global </a:t>
            </a:r>
            <a:r>
              <a:rPr lang="en-US" b="1" dirty="0" err="1"/>
              <a:t>sdm</a:t>
            </a:r>
            <a:r>
              <a:rPr lang="en-US" b="1" dirty="0"/>
              <a:t> prefer </a:t>
            </a:r>
            <a:r>
              <a:rPr lang="en-US" dirty="0"/>
              <a:t>{</a:t>
            </a:r>
            <a:r>
              <a:rPr lang="en-US" b="1" dirty="0" err="1"/>
              <a:t>vlan</a:t>
            </a:r>
            <a:r>
              <a:rPr lang="en-US" dirty="0"/>
              <a:t> | </a:t>
            </a:r>
            <a:r>
              <a:rPr lang="en-US" b="1" dirty="0"/>
              <a:t>advanced</a:t>
            </a:r>
            <a:r>
              <a:rPr lang="en-US" dirty="0"/>
              <a:t>}.</a:t>
            </a:r>
            <a:r>
              <a:rPr lang="es-ES" dirty="0"/>
              <a:t> Luego, el conmutador debe reiniciarse con el comando </a:t>
            </a:r>
            <a:r>
              <a:rPr lang="en-US" b="1" dirty="0"/>
              <a:t>reload</a:t>
            </a:r>
            <a:endParaRPr lang="en-US" dirty="0"/>
          </a:p>
        </p:txBody>
      </p:sp>
    </p:spTree>
    <p:extLst>
      <p:ext uri="{BB962C8B-B14F-4D97-AF65-F5344CB8AC3E}">
        <p14:creationId xmlns:p14="http://schemas.microsoft.com/office/powerpoint/2010/main" val="2357898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4345757" cy="731837"/>
          </a:xfrm>
        </p:spPr>
        <p:txBody>
          <a:bodyPr/>
          <a:lstStyle/>
          <a:p>
            <a:r>
              <a:rPr lang="en-US" sz="1600" dirty="0" err="1"/>
              <a:t>Arquitecturas</a:t>
            </a:r>
            <a:r>
              <a:rPr lang="en-US" sz="1600" dirty="0"/>
              <a:t> de </a:t>
            </a:r>
            <a:r>
              <a:rPr lang="en-US" sz="1600" dirty="0" err="1"/>
              <a:t>reenvío</a:t>
            </a:r>
            <a:br>
              <a:rPr lang="en-US" sz="2400" dirty="0"/>
            </a:br>
            <a:r>
              <a:rPr lang="en-US" sz="2400" dirty="0"/>
              <a:t>SDM Templates (Cont.)</a:t>
            </a:r>
          </a:p>
        </p:txBody>
      </p:sp>
      <p:sp>
        <p:nvSpPr>
          <p:cNvPr id="5" name="TextBox 4">
            <a:extLst>
              <a:ext uri="{FF2B5EF4-FFF2-40B4-BE49-F238E27FC236}">
                <a16:creationId xmlns:a16="http://schemas.microsoft.com/office/drawing/2014/main" id="{E38C3B19-6BEE-4215-AF2D-B222752C00A2}"/>
              </a:ext>
            </a:extLst>
          </p:cNvPr>
          <p:cNvSpPr txBox="1"/>
          <p:nvPr/>
        </p:nvSpPr>
        <p:spPr>
          <a:xfrm>
            <a:off x="76201" y="852435"/>
            <a:ext cx="3429000" cy="1077218"/>
          </a:xfrm>
          <a:prstGeom prst="rect">
            <a:avLst/>
          </a:prstGeom>
          <a:noFill/>
        </p:spPr>
        <p:txBody>
          <a:bodyPr wrap="square" rtlCol="0">
            <a:spAutoFit/>
          </a:bodyPr>
          <a:lstStyle/>
          <a:p>
            <a:r>
              <a:rPr lang="es-ES" sz="1600" dirty="0"/>
              <a:t>El </a:t>
            </a:r>
            <a:r>
              <a:rPr lang="en-US" sz="1600" dirty="0"/>
              <a:t>SDM template </a:t>
            </a:r>
            <a:r>
              <a:rPr lang="es-ES" sz="1600" dirty="0"/>
              <a:t>actual se puede ver con el comando </a:t>
            </a:r>
            <a:r>
              <a:rPr lang="en-US" sz="1600" b="1" dirty="0"/>
              <a:t>show </a:t>
            </a:r>
            <a:r>
              <a:rPr lang="en-US" sz="1600" b="1" dirty="0" err="1"/>
              <a:t>sdm</a:t>
            </a:r>
            <a:r>
              <a:rPr lang="en-US" sz="1600" b="1" dirty="0"/>
              <a:t> prefer</a:t>
            </a:r>
            <a:r>
              <a:rPr lang="en-US" sz="1600" dirty="0"/>
              <a:t>, </a:t>
            </a:r>
            <a:r>
              <a:rPr lang="es-ES" sz="1600" dirty="0"/>
              <a:t>como se demuestra en el Ejemplo 1-17.</a:t>
            </a:r>
            <a:endParaRPr lang="en-US" sz="1600" dirty="0"/>
          </a:p>
        </p:txBody>
      </p:sp>
      <p:pic>
        <p:nvPicPr>
          <p:cNvPr id="6" name="Picture 5">
            <a:extLst>
              <a:ext uri="{FF2B5EF4-FFF2-40B4-BE49-F238E27FC236}">
                <a16:creationId xmlns:a16="http://schemas.microsoft.com/office/drawing/2014/main" id="{92612CD7-0C8B-4CFA-9E2F-9462E3F36024}"/>
              </a:ext>
            </a:extLst>
          </p:cNvPr>
          <p:cNvPicPr>
            <a:picLocks noChangeAspect="1"/>
          </p:cNvPicPr>
          <p:nvPr/>
        </p:nvPicPr>
        <p:blipFill>
          <a:blip r:embed="rId3"/>
          <a:stretch>
            <a:fillRect/>
          </a:stretch>
        </p:blipFill>
        <p:spPr>
          <a:xfrm>
            <a:off x="4920792" y="285164"/>
            <a:ext cx="3424696" cy="4458086"/>
          </a:xfrm>
          <a:prstGeom prst="rect">
            <a:avLst/>
          </a:prstGeom>
          <a:ln w="19050">
            <a:solidFill>
              <a:srgbClr val="000000"/>
            </a:solidFill>
          </a:ln>
        </p:spPr>
      </p:pic>
    </p:spTree>
    <p:extLst>
      <p:ext uri="{BB962C8B-B14F-4D97-AF65-F5344CB8AC3E}">
        <p14:creationId xmlns:p14="http://schemas.microsoft.com/office/powerpoint/2010/main" val="101428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err="1">
                <a:solidFill>
                  <a:schemeClr val="accent5">
                    <a:lumMod val="40000"/>
                    <a:lumOff val="60000"/>
                  </a:schemeClr>
                </a:solidFill>
              </a:rPr>
              <a:t>Preparacion</a:t>
            </a:r>
            <a:r>
              <a:rPr lang="en-US" dirty="0">
                <a:solidFill>
                  <a:schemeClr val="accent5">
                    <a:lumMod val="40000"/>
                    <a:lumOff val="60000"/>
                  </a:schemeClr>
                </a:solidFill>
              </a:rPr>
              <a:t> para el Examen</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a:t>
            </a:r>
          </a:p>
        </p:txBody>
      </p:sp>
      <p:graphicFrame>
        <p:nvGraphicFramePr>
          <p:cNvPr id="2" name="Table 1"/>
          <p:cNvGraphicFramePr>
            <a:graphicFrameLocks noGrp="1"/>
          </p:cNvGraphicFramePr>
          <p:nvPr>
            <p:extLst>
              <p:ext uri="{D42A27DB-BD31-4B8C-83A1-F6EECF244321}">
                <p14:modId xmlns:p14="http://schemas.microsoft.com/office/powerpoint/2010/main" val="3333298762"/>
              </p:ext>
            </p:extLst>
          </p:nvPr>
        </p:nvGraphicFramePr>
        <p:xfrm>
          <a:off x="1945470" y="1088390"/>
          <a:ext cx="4454548" cy="296672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t>Collision Domain</a:t>
                      </a:r>
                    </a:p>
                  </a:txBody>
                  <a:tcPr/>
                </a:tc>
                <a:extLst>
                  <a:ext uri="{0D108BD9-81ED-4DB2-BD59-A6C34878D82A}">
                    <a16:rowId xmlns:a16="http://schemas.microsoft.com/office/drawing/2014/main" val="1848938057"/>
                  </a:ext>
                </a:extLst>
              </a:tr>
              <a:tr h="370840">
                <a:tc>
                  <a:txBody>
                    <a:bodyPr/>
                    <a:lstStyle/>
                    <a:p>
                      <a:r>
                        <a:rPr lang="en-US" sz="1600" dirty="0"/>
                        <a:t>Virtual LANs (VLAN</a:t>
                      </a:r>
                      <a:r>
                        <a:rPr lang="en-US" sz="1600" baseline="0" dirty="0"/>
                        <a:t>s)</a:t>
                      </a:r>
                      <a:endParaRPr lang="en-US" sz="1600" dirty="0"/>
                    </a:p>
                  </a:txBody>
                  <a:tcPr/>
                </a:tc>
                <a:extLst>
                  <a:ext uri="{0D108BD9-81ED-4DB2-BD59-A6C34878D82A}">
                    <a16:rowId xmlns:a16="http://schemas.microsoft.com/office/drawing/2014/main" val="3452927939"/>
                  </a:ext>
                </a:extLst>
              </a:tr>
              <a:tr h="370840">
                <a:tc>
                  <a:txBody>
                    <a:bodyPr/>
                    <a:lstStyle/>
                    <a:p>
                      <a:r>
                        <a:rPr lang="en-US" sz="1600" dirty="0"/>
                        <a:t>Access Ports</a:t>
                      </a:r>
                    </a:p>
                  </a:txBody>
                  <a:tcPr/>
                </a:tc>
                <a:extLst>
                  <a:ext uri="{0D108BD9-81ED-4DB2-BD59-A6C34878D82A}">
                    <a16:rowId xmlns:a16="http://schemas.microsoft.com/office/drawing/2014/main" val="2843811788"/>
                  </a:ext>
                </a:extLst>
              </a:tr>
              <a:tr h="370840">
                <a:tc>
                  <a:txBody>
                    <a:bodyPr/>
                    <a:lstStyle/>
                    <a:p>
                      <a:r>
                        <a:rPr lang="en-US" sz="1600" dirty="0"/>
                        <a:t>Trunk Ports</a:t>
                      </a:r>
                    </a:p>
                  </a:txBody>
                  <a:tcPr/>
                </a:tc>
                <a:extLst>
                  <a:ext uri="{0D108BD9-81ED-4DB2-BD59-A6C34878D82A}">
                    <a16:rowId xmlns:a16="http://schemas.microsoft.com/office/drawing/2014/main" val="3877641594"/>
                  </a:ext>
                </a:extLst>
              </a:tr>
              <a:tr h="370840">
                <a:tc>
                  <a:txBody>
                    <a:bodyPr/>
                    <a:lstStyle/>
                    <a:p>
                      <a:r>
                        <a:rPr lang="en-US" sz="1600" dirty="0"/>
                        <a:t>Content Addressable</a:t>
                      </a:r>
                      <a:r>
                        <a:rPr lang="en-US" sz="1600" baseline="0" dirty="0"/>
                        <a:t> Memory</a:t>
                      </a:r>
                      <a:endParaRPr lang="en-US" sz="1600" dirty="0"/>
                    </a:p>
                  </a:txBody>
                  <a:tcPr/>
                </a:tc>
                <a:extLst>
                  <a:ext uri="{0D108BD9-81ED-4DB2-BD59-A6C34878D82A}">
                    <a16:rowId xmlns:a16="http://schemas.microsoft.com/office/drawing/2014/main" val="2359316111"/>
                  </a:ext>
                </a:extLst>
              </a:tr>
              <a:tr h="370840">
                <a:tc>
                  <a:txBody>
                    <a:bodyPr/>
                    <a:lstStyle/>
                    <a:p>
                      <a:r>
                        <a:rPr lang="en-US" sz="1600" dirty="0"/>
                        <a:t>Address Resolution</a:t>
                      </a:r>
                      <a:r>
                        <a:rPr lang="en-US" sz="1600" baseline="0" dirty="0"/>
                        <a:t> Protocol (ARP)</a:t>
                      </a:r>
                      <a:endParaRPr lang="en-US" sz="1600" dirty="0"/>
                    </a:p>
                  </a:txBody>
                  <a:tcPr/>
                </a:tc>
                <a:extLst>
                  <a:ext uri="{0D108BD9-81ED-4DB2-BD59-A6C34878D82A}">
                    <a16:rowId xmlns:a16="http://schemas.microsoft.com/office/drawing/2014/main" val="906729202"/>
                  </a:ext>
                </a:extLst>
              </a:tr>
              <a:tr h="370840">
                <a:tc>
                  <a:txBody>
                    <a:bodyPr/>
                    <a:lstStyle/>
                    <a:p>
                      <a:r>
                        <a:rPr lang="en-US" sz="1600" dirty="0"/>
                        <a:t>Packet Routing</a:t>
                      </a:r>
                    </a:p>
                  </a:txBody>
                  <a:tcPr/>
                </a:tc>
                <a:extLst>
                  <a:ext uri="{0D108BD9-81ED-4DB2-BD59-A6C34878D82A}">
                    <a16:rowId xmlns:a16="http://schemas.microsoft.com/office/drawing/2014/main" val="3298492007"/>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3511456017"/>
              </p:ext>
            </p:extLst>
          </p:nvPr>
        </p:nvGraphicFramePr>
        <p:xfrm>
          <a:off x="1972265" y="1273810"/>
          <a:ext cx="4400957" cy="2595880"/>
        </p:xfrm>
        <a:graphic>
          <a:graphicData uri="http://schemas.openxmlformats.org/drawingml/2006/table">
            <a:tbl>
              <a:tblPr firstRow="1" bandRow="1">
                <a:tableStyleId>{5C22544A-7EE6-4342-B048-85BDC9FD1C3A}</a:tableStyleId>
              </a:tblPr>
              <a:tblGrid>
                <a:gridCol w="4400957">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t>IP Address Assignment</a:t>
                      </a:r>
                    </a:p>
                  </a:txBody>
                  <a:tcPr/>
                </a:tc>
                <a:extLst>
                  <a:ext uri="{0D108BD9-81ED-4DB2-BD59-A6C34878D82A}">
                    <a16:rowId xmlns:a16="http://schemas.microsoft.com/office/drawing/2014/main" val="1848938057"/>
                  </a:ext>
                </a:extLst>
              </a:tr>
              <a:tr h="370840">
                <a:tc>
                  <a:txBody>
                    <a:bodyPr/>
                    <a:lstStyle/>
                    <a:p>
                      <a:r>
                        <a:rPr lang="en-US" sz="1600" dirty="0"/>
                        <a:t>Process Switching</a:t>
                      </a:r>
                    </a:p>
                  </a:txBody>
                  <a:tcPr/>
                </a:tc>
                <a:extLst>
                  <a:ext uri="{0D108BD9-81ED-4DB2-BD59-A6C34878D82A}">
                    <a16:rowId xmlns:a16="http://schemas.microsoft.com/office/drawing/2014/main" val="3452927939"/>
                  </a:ext>
                </a:extLst>
              </a:tr>
              <a:tr h="370840">
                <a:tc>
                  <a:txBody>
                    <a:bodyPr/>
                    <a:lstStyle/>
                    <a:p>
                      <a:r>
                        <a:rPr lang="en-US" sz="1600" dirty="0"/>
                        <a:t>Cisco Express Forwarding (CEF)</a:t>
                      </a:r>
                    </a:p>
                  </a:txBody>
                  <a:tcPr/>
                </a:tc>
                <a:extLst>
                  <a:ext uri="{0D108BD9-81ED-4DB2-BD59-A6C34878D82A}">
                    <a16:rowId xmlns:a16="http://schemas.microsoft.com/office/drawing/2014/main" val="2843811788"/>
                  </a:ext>
                </a:extLst>
              </a:tr>
              <a:tr h="370840">
                <a:tc>
                  <a:txBody>
                    <a:bodyPr/>
                    <a:lstStyle/>
                    <a:p>
                      <a:r>
                        <a:rPr lang="en-US" sz="1600" dirty="0"/>
                        <a:t>Ternary Content Addressable Memory</a:t>
                      </a:r>
                    </a:p>
                  </a:txBody>
                  <a:tcPr/>
                </a:tc>
                <a:extLst>
                  <a:ext uri="{0D108BD9-81ED-4DB2-BD59-A6C34878D82A}">
                    <a16:rowId xmlns:a16="http://schemas.microsoft.com/office/drawing/2014/main" val="3877641594"/>
                  </a:ext>
                </a:extLst>
              </a:tr>
              <a:tr h="370840">
                <a:tc>
                  <a:txBody>
                    <a:bodyPr/>
                    <a:lstStyle/>
                    <a:p>
                      <a:r>
                        <a:rPr lang="en-US" sz="1600" dirty="0"/>
                        <a:t>Software CEF</a:t>
                      </a:r>
                    </a:p>
                  </a:txBody>
                  <a:tcPr/>
                </a:tc>
                <a:extLst>
                  <a:ext uri="{0D108BD9-81ED-4DB2-BD59-A6C34878D82A}">
                    <a16:rowId xmlns:a16="http://schemas.microsoft.com/office/drawing/2014/main" val="2359316111"/>
                  </a:ext>
                </a:extLst>
              </a:tr>
              <a:tr h="370840">
                <a:tc>
                  <a:txBody>
                    <a:bodyPr/>
                    <a:lstStyle/>
                    <a:p>
                      <a:r>
                        <a:rPr lang="en-US" sz="1600" dirty="0"/>
                        <a:t>SDM Template</a:t>
                      </a:r>
                    </a:p>
                  </a:txBody>
                  <a:tcPr/>
                </a:tc>
                <a:extLst>
                  <a:ext uri="{0D108BD9-81ED-4DB2-BD59-A6C34878D82A}">
                    <a16:rowId xmlns:a16="http://schemas.microsoft.com/office/drawing/2014/main" val="906729202"/>
                  </a:ext>
                </a:extLst>
              </a:tr>
            </a:tbl>
          </a:graphicData>
        </a:graphic>
      </p:graphicFrame>
    </p:spTree>
    <p:extLst>
      <p:ext uri="{BB962C8B-B14F-4D97-AF65-F5344CB8AC3E}">
        <p14:creationId xmlns:p14="http://schemas.microsoft.com/office/powerpoint/2010/main" val="427051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1</a:t>
            </a:r>
          </a:p>
        </p:txBody>
      </p:sp>
      <p:graphicFrame>
        <p:nvGraphicFramePr>
          <p:cNvPr id="2" name="Table 1"/>
          <p:cNvGraphicFramePr>
            <a:graphicFrameLocks noGrp="1"/>
          </p:cNvGraphicFramePr>
          <p:nvPr>
            <p:extLst>
              <p:ext uri="{D42A27DB-BD31-4B8C-83A1-F6EECF244321}">
                <p14:modId xmlns:p14="http://schemas.microsoft.com/office/powerpoint/2010/main" val="1112612014"/>
              </p:ext>
            </p:extLst>
          </p:nvPr>
        </p:nvGraphicFramePr>
        <p:xfrm>
          <a:off x="364435" y="1112749"/>
          <a:ext cx="8415130" cy="3510280"/>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gridCol w="4207565">
                  <a:extLst>
                    <a:ext uri="{9D8B030D-6E8A-4147-A177-3AD203B41FA5}">
                      <a16:colId xmlns:a16="http://schemas.microsoft.com/office/drawing/2014/main" val="2120057216"/>
                    </a:ext>
                  </a:extLst>
                </a:gridCol>
              </a:tblGrid>
              <a:tr h="370840">
                <a:tc>
                  <a:txBody>
                    <a:bodyPr/>
                    <a:lstStyle/>
                    <a:p>
                      <a:r>
                        <a:rPr lang="en-US" sz="1600" dirty="0"/>
                        <a:t>Key Terms</a:t>
                      </a:r>
                    </a:p>
                  </a:txBody>
                  <a:tcPr/>
                </a:tc>
                <a:tc>
                  <a:txBody>
                    <a:bodyPr/>
                    <a:lstStyle/>
                    <a:p>
                      <a:endParaRPr lang="en-US" sz="1600" dirty="0"/>
                    </a:p>
                  </a:txBody>
                  <a:tcPr/>
                </a:tc>
                <a:extLst>
                  <a:ext uri="{0D108BD9-81ED-4DB2-BD59-A6C34878D82A}">
                    <a16:rowId xmlns:a16="http://schemas.microsoft.com/office/drawing/2014/main" val="2640803396"/>
                  </a:ext>
                </a:extLst>
              </a:tr>
              <a:tr h="370840">
                <a:tc>
                  <a:txBody>
                    <a:bodyPr/>
                    <a:lstStyle/>
                    <a:p>
                      <a:r>
                        <a:rPr lang="en-US" sz="1600" dirty="0"/>
                        <a:t>Access port</a:t>
                      </a:r>
                    </a:p>
                  </a:txBody>
                  <a:tcPr/>
                </a:tc>
                <a:tc>
                  <a:txBody>
                    <a:bodyPr/>
                    <a:lstStyle/>
                    <a:p>
                      <a:r>
                        <a:rPr lang="en-US" sz="1600" b="0" i="0" u="none" strike="noStrike" kern="1200" baseline="0" dirty="0">
                          <a:solidFill>
                            <a:schemeClr val="dk1"/>
                          </a:solidFill>
                          <a:latin typeface="+mn-lt"/>
                          <a:ea typeface="+mn-ea"/>
                          <a:cs typeface="+mn-cs"/>
                        </a:rPr>
                        <a:t>Forwarding Information Base (FIB)</a:t>
                      </a:r>
                      <a:endParaRPr lang="en-US" sz="1600" dirty="0"/>
                    </a:p>
                  </a:txBody>
                  <a:tcPr/>
                </a:tc>
                <a:extLst>
                  <a:ext uri="{0D108BD9-81ED-4DB2-BD59-A6C34878D82A}">
                    <a16:rowId xmlns:a16="http://schemas.microsoft.com/office/drawing/2014/main" val="3303805005"/>
                  </a:ext>
                </a:extLst>
              </a:tr>
              <a:tr h="370840">
                <a:tc>
                  <a:txBody>
                    <a:bodyPr/>
                    <a:lstStyle/>
                    <a:p>
                      <a:r>
                        <a:rPr lang="en-US" sz="1600" dirty="0"/>
                        <a:t>Address Resolution</a:t>
                      </a:r>
                      <a:r>
                        <a:rPr lang="en-US" sz="1600" baseline="0" dirty="0"/>
                        <a:t> Protocol (ARP)</a:t>
                      </a:r>
                      <a:endParaRPr lang="en-US" sz="1600" dirty="0"/>
                    </a:p>
                  </a:txBody>
                  <a:tcPr/>
                </a:tc>
                <a:tc>
                  <a:txBody>
                    <a:bodyPr/>
                    <a:lstStyle/>
                    <a:p>
                      <a:r>
                        <a:rPr lang="en-US" sz="1600" b="0" i="0" u="none" strike="noStrike" kern="1200" baseline="0" dirty="0">
                          <a:solidFill>
                            <a:schemeClr val="dk1"/>
                          </a:solidFill>
                          <a:latin typeface="+mn-lt"/>
                          <a:ea typeface="+mn-ea"/>
                          <a:cs typeface="+mn-cs"/>
                        </a:rPr>
                        <a:t>MAC address table</a:t>
                      </a:r>
                      <a:endParaRPr lang="en-US" sz="1600" dirty="0"/>
                    </a:p>
                  </a:txBody>
                  <a:tcPr/>
                </a:tc>
                <a:extLst>
                  <a:ext uri="{0D108BD9-81ED-4DB2-BD59-A6C34878D82A}">
                    <a16:rowId xmlns:a16="http://schemas.microsoft.com/office/drawing/2014/main" val="1860627843"/>
                  </a:ext>
                </a:extLst>
              </a:tr>
              <a:tr h="370840">
                <a:tc>
                  <a:txBody>
                    <a:bodyPr/>
                    <a:lstStyle/>
                    <a:p>
                      <a:r>
                        <a:rPr lang="en-US" sz="1600" dirty="0"/>
                        <a:t>Broadcast Domain</a:t>
                      </a:r>
                    </a:p>
                  </a:txBody>
                  <a:tcPr/>
                </a:tc>
                <a:tc>
                  <a:txBody>
                    <a:bodyPr/>
                    <a:lstStyle/>
                    <a:p>
                      <a:r>
                        <a:rPr lang="en-US" sz="1600" b="0" i="0" u="none" strike="noStrike" kern="1200" baseline="0" dirty="0">
                          <a:solidFill>
                            <a:schemeClr val="dk1"/>
                          </a:solidFill>
                          <a:latin typeface="+mn-lt"/>
                          <a:ea typeface="+mn-ea"/>
                          <a:cs typeface="+mn-cs"/>
                        </a:rPr>
                        <a:t>native VLAN</a:t>
                      </a:r>
                    </a:p>
                  </a:txBody>
                  <a:tcPr/>
                </a:tc>
                <a:extLst>
                  <a:ext uri="{0D108BD9-81ED-4DB2-BD59-A6C34878D82A}">
                    <a16:rowId xmlns:a16="http://schemas.microsoft.com/office/drawing/2014/main" val="2206863053"/>
                  </a:ext>
                </a:extLst>
              </a:tr>
              <a:tr h="370840">
                <a:tc>
                  <a:txBody>
                    <a:bodyPr/>
                    <a:lstStyle/>
                    <a:p>
                      <a:r>
                        <a:rPr lang="en-US" sz="1600" b="0" i="0" u="none" strike="noStrike" kern="1200" baseline="0" dirty="0">
                          <a:solidFill>
                            <a:schemeClr val="dk1"/>
                          </a:solidFill>
                          <a:latin typeface="+mn-lt"/>
                          <a:ea typeface="+mn-ea"/>
                          <a:cs typeface="+mn-cs"/>
                        </a:rPr>
                        <a:t>Cisco Express Forwarding (CEF)</a:t>
                      </a:r>
                      <a:endParaRPr lang="en-US" sz="1600" dirty="0"/>
                    </a:p>
                  </a:txBody>
                  <a:tcPr/>
                </a:tc>
                <a:tc>
                  <a:txBody>
                    <a:bodyPr/>
                    <a:lstStyle/>
                    <a:p>
                      <a:r>
                        <a:rPr lang="en-US" sz="1600" b="0" i="0" u="none" strike="noStrike" kern="1200" baseline="0" dirty="0">
                          <a:solidFill>
                            <a:schemeClr val="dk1"/>
                          </a:solidFill>
                          <a:latin typeface="+mn-lt"/>
                          <a:ea typeface="+mn-ea"/>
                          <a:cs typeface="+mn-cs"/>
                        </a:rPr>
                        <a:t>process switching</a:t>
                      </a:r>
                      <a:endParaRPr lang="en-US" sz="1600" dirty="0"/>
                    </a:p>
                  </a:txBody>
                  <a:tcPr/>
                </a:tc>
                <a:extLst>
                  <a:ext uri="{0D108BD9-81ED-4DB2-BD59-A6C34878D82A}">
                    <a16:rowId xmlns:a16="http://schemas.microsoft.com/office/drawing/2014/main" val="1924228875"/>
                  </a:ext>
                </a:extLst>
              </a:tr>
              <a:tr h="370840">
                <a:tc>
                  <a:txBody>
                    <a:bodyPr/>
                    <a:lstStyle/>
                    <a:p>
                      <a:r>
                        <a:rPr lang="en-US" sz="1600" b="0" i="0" u="none" strike="noStrike" kern="1200" baseline="0" dirty="0">
                          <a:solidFill>
                            <a:schemeClr val="dk1"/>
                          </a:solidFill>
                          <a:latin typeface="+mn-lt"/>
                          <a:ea typeface="+mn-ea"/>
                          <a:cs typeface="+mn-cs"/>
                        </a:rPr>
                        <a:t>collision domain</a:t>
                      </a:r>
                      <a:endParaRPr lang="en-US" sz="1600" dirty="0"/>
                    </a:p>
                  </a:txBody>
                  <a:tcPr/>
                </a:tc>
                <a:tc>
                  <a:txBody>
                    <a:bodyPr/>
                    <a:lstStyle/>
                    <a:p>
                      <a:r>
                        <a:rPr lang="en-US" sz="1600" b="0" i="0" u="none" strike="noStrike" kern="1200" baseline="0" dirty="0">
                          <a:solidFill>
                            <a:schemeClr val="dk1"/>
                          </a:solidFill>
                          <a:latin typeface="+mn-lt"/>
                          <a:ea typeface="+mn-ea"/>
                          <a:cs typeface="+mn-cs"/>
                        </a:rPr>
                        <a:t>Routing Information Base (RIB)</a:t>
                      </a:r>
                      <a:endParaRPr lang="en-US" sz="1600" dirty="0"/>
                    </a:p>
                  </a:txBody>
                  <a:tcPr/>
                </a:tc>
                <a:extLst>
                  <a:ext uri="{0D108BD9-81ED-4DB2-BD59-A6C34878D82A}">
                    <a16:rowId xmlns:a16="http://schemas.microsoft.com/office/drawing/2014/main" val="844532499"/>
                  </a:ext>
                </a:extLst>
              </a:tr>
              <a:tr h="370840">
                <a:tc>
                  <a:txBody>
                    <a:bodyPr/>
                    <a:lstStyle/>
                    <a:p>
                      <a:r>
                        <a:rPr lang="en-US" sz="1600" b="0" i="0" u="none" strike="noStrike" kern="1200" baseline="0" dirty="0">
                          <a:solidFill>
                            <a:schemeClr val="dk1"/>
                          </a:solidFill>
                          <a:latin typeface="+mn-lt"/>
                          <a:ea typeface="+mn-ea"/>
                          <a:cs typeface="+mn-cs"/>
                        </a:rPr>
                        <a:t>content addressable memory (CAM)</a:t>
                      </a:r>
                      <a:endParaRPr lang="en-US" sz="1600" dirty="0"/>
                    </a:p>
                  </a:txBody>
                  <a:tcPr/>
                </a:tc>
                <a:tc>
                  <a:txBody>
                    <a:bodyPr/>
                    <a:lstStyle/>
                    <a:p>
                      <a:r>
                        <a:rPr lang="en-US" sz="1600" b="0" i="0" u="none" strike="noStrike" kern="1200" baseline="0" dirty="0">
                          <a:solidFill>
                            <a:schemeClr val="dk1"/>
                          </a:solidFill>
                          <a:latin typeface="+mn-lt"/>
                          <a:ea typeface="+mn-ea"/>
                          <a:cs typeface="+mn-cs"/>
                        </a:rPr>
                        <a:t>trunk port</a:t>
                      </a:r>
                      <a:endParaRPr lang="en-US" sz="1600" dirty="0"/>
                    </a:p>
                  </a:txBody>
                  <a:tcPr/>
                </a:tc>
                <a:extLst>
                  <a:ext uri="{0D108BD9-81ED-4DB2-BD59-A6C34878D82A}">
                    <a16:rowId xmlns:a16="http://schemas.microsoft.com/office/drawing/2014/main" val="543536334"/>
                  </a:ext>
                </a:extLst>
              </a:tr>
              <a:tr h="185420">
                <a:tc>
                  <a:txBody>
                    <a:bodyPr/>
                    <a:lstStyle/>
                    <a:p>
                      <a:r>
                        <a:rPr lang="en-US" sz="1600" b="0" i="0" u="none" strike="noStrike" kern="1200" baseline="0" dirty="0">
                          <a:solidFill>
                            <a:schemeClr val="dk1"/>
                          </a:solidFill>
                          <a:latin typeface="+mn-lt"/>
                          <a:ea typeface="+mn-ea"/>
                          <a:cs typeface="+mn-cs"/>
                        </a:rPr>
                        <a:t>Layer 2 forwarding</a:t>
                      </a:r>
                      <a:endParaRPr lang="en-US" sz="1600" dirty="0"/>
                    </a:p>
                  </a:txBody>
                  <a:tcPr/>
                </a:tc>
                <a:tc>
                  <a:txBody>
                    <a:bodyPr/>
                    <a:lstStyle/>
                    <a:p>
                      <a:r>
                        <a:rPr lang="en-US" sz="1600" b="0" i="0" u="none" strike="noStrike" kern="1200" baseline="0" dirty="0">
                          <a:solidFill>
                            <a:schemeClr val="dk1"/>
                          </a:solidFill>
                          <a:latin typeface="+mn-lt"/>
                          <a:ea typeface="+mn-ea"/>
                          <a:cs typeface="+mn-cs"/>
                        </a:rPr>
                        <a:t>ternary content addressable memory (TCAM)</a:t>
                      </a:r>
                      <a:endParaRPr lang="en-US" sz="1600" dirty="0"/>
                    </a:p>
                  </a:txBody>
                  <a:tcPr/>
                </a:tc>
                <a:extLst>
                  <a:ext uri="{0D108BD9-81ED-4DB2-BD59-A6C34878D82A}">
                    <a16:rowId xmlns:a16="http://schemas.microsoft.com/office/drawing/2014/main" val="1936916576"/>
                  </a:ext>
                </a:extLst>
              </a:tr>
              <a:tr h="185420">
                <a:tc>
                  <a:txBody>
                    <a:bodyPr/>
                    <a:lstStyle/>
                    <a:p>
                      <a:r>
                        <a:rPr lang="en-US" sz="1600" b="0" i="0" u="none" strike="noStrike" kern="1200" baseline="0" dirty="0">
                          <a:solidFill>
                            <a:schemeClr val="dk1"/>
                          </a:solidFill>
                          <a:latin typeface="+mn-lt"/>
                          <a:ea typeface="+mn-ea"/>
                          <a:cs typeface="+mn-cs"/>
                        </a:rPr>
                        <a:t>Layer 3 forwarding</a:t>
                      </a:r>
                      <a:endParaRPr lang="en-US" sz="1600" dirty="0"/>
                    </a:p>
                  </a:txBody>
                  <a:tcPr/>
                </a:tc>
                <a:tc>
                  <a:txBody>
                    <a:bodyPr/>
                    <a:lstStyle/>
                    <a:p>
                      <a:r>
                        <a:rPr lang="en-US" sz="1600" b="0" i="0" u="none" strike="noStrike" kern="1200" baseline="0" dirty="0">
                          <a:solidFill>
                            <a:schemeClr val="dk1"/>
                          </a:solidFill>
                          <a:latin typeface="+mn-lt"/>
                          <a:ea typeface="+mn-ea"/>
                          <a:cs typeface="+mn-cs"/>
                        </a:rPr>
                        <a:t>virtual LAN (VLAN)</a:t>
                      </a:r>
                      <a:endParaRPr lang="en-US" sz="1600" dirty="0"/>
                    </a:p>
                  </a:txBody>
                  <a:tcPr/>
                </a:tc>
                <a:extLst>
                  <a:ext uri="{0D108BD9-81ED-4DB2-BD59-A6C34878D82A}">
                    <a16:rowId xmlns:a16="http://schemas.microsoft.com/office/drawing/2014/main" val="1040528287"/>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a:t>
            </a:r>
          </a:p>
        </p:txBody>
      </p:sp>
      <p:graphicFrame>
        <p:nvGraphicFramePr>
          <p:cNvPr id="2" name="Table 1"/>
          <p:cNvGraphicFramePr>
            <a:graphicFrameLocks noGrp="1"/>
          </p:cNvGraphicFramePr>
          <p:nvPr>
            <p:extLst>
              <p:ext uri="{D42A27DB-BD31-4B8C-83A1-F6EECF244321}">
                <p14:modId xmlns:p14="http://schemas.microsoft.com/office/powerpoint/2010/main" val="1980233654"/>
              </p:ext>
            </p:extLst>
          </p:nvPr>
        </p:nvGraphicFramePr>
        <p:xfrm>
          <a:off x="121205" y="836611"/>
          <a:ext cx="8613914" cy="3789680"/>
        </p:xfrm>
        <a:graphic>
          <a:graphicData uri="http://schemas.openxmlformats.org/drawingml/2006/table">
            <a:tbl>
              <a:tblPr firstRow="1" bandRow="1">
                <a:tableStyleId>{5C22544A-7EE6-4342-B048-85BDC9FD1C3A}</a:tableStyleId>
              </a:tblPr>
              <a:tblGrid>
                <a:gridCol w="4306957">
                  <a:extLst>
                    <a:ext uri="{9D8B030D-6E8A-4147-A177-3AD203B41FA5}">
                      <a16:colId xmlns:a16="http://schemas.microsoft.com/office/drawing/2014/main" val="3409650697"/>
                    </a:ext>
                  </a:extLst>
                </a:gridCol>
                <a:gridCol w="4306957">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Define a VLAN</a:t>
                      </a:r>
                    </a:p>
                  </a:txBody>
                  <a:tcPr/>
                </a:tc>
                <a:tc>
                  <a:txBody>
                    <a:bodyPr/>
                    <a:lstStyle/>
                    <a:p>
                      <a:r>
                        <a:rPr lang="en-US" sz="1600" b="1" i="0" u="none" strike="noStrike" kern="1200" baseline="0" dirty="0">
                          <a:solidFill>
                            <a:schemeClr val="dk1"/>
                          </a:solidFill>
                          <a:latin typeface="+mn-lt"/>
                          <a:ea typeface="+mn-ea"/>
                          <a:cs typeface="+mn-cs"/>
                        </a:rPr>
                        <a:t>vlan </a:t>
                      </a:r>
                      <a:r>
                        <a:rPr lang="en-US" sz="1600" b="0" i="1" u="none" strike="noStrike" kern="1200" baseline="0" dirty="0">
                          <a:solidFill>
                            <a:schemeClr val="dk1"/>
                          </a:solidFill>
                          <a:latin typeface="+mn-lt"/>
                          <a:ea typeface="+mn-ea"/>
                          <a:cs typeface="+mn-cs"/>
                        </a:rPr>
                        <a:t>vlan-id</a:t>
                      </a:r>
                    </a:p>
                    <a:p>
                      <a:r>
                        <a:rPr lang="en-US" sz="1600" b="1" i="0" u="none" strike="noStrike" kern="1200" baseline="0" dirty="0">
                          <a:solidFill>
                            <a:schemeClr val="dk1"/>
                          </a:solidFill>
                          <a:latin typeface="+mn-lt"/>
                          <a:ea typeface="+mn-ea"/>
                          <a:cs typeface="+mn-cs"/>
                        </a:rPr>
                        <a:t>name </a:t>
                      </a:r>
                      <a:r>
                        <a:rPr lang="en-US" sz="1600" b="0" i="1" u="none" strike="noStrike" kern="1200" baseline="0" dirty="0">
                          <a:solidFill>
                            <a:schemeClr val="dk1"/>
                          </a:solidFill>
                          <a:latin typeface="+mn-lt"/>
                          <a:ea typeface="+mn-ea"/>
                          <a:cs typeface="+mn-cs"/>
                        </a:rPr>
                        <a:t>vlanname</a:t>
                      </a:r>
                      <a:endParaRPr lang="en-US" sz="1600" dirty="0"/>
                    </a:p>
                  </a:txBody>
                  <a:tcPr/>
                </a:tc>
                <a:extLst>
                  <a:ext uri="{0D108BD9-81ED-4DB2-BD59-A6C34878D82A}">
                    <a16:rowId xmlns:a16="http://schemas.microsoft.com/office/drawing/2014/main" val="3700197108"/>
                  </a:ext>
                </a:extLst>
              </a:tr>
              <a:tr h="370840">
                <a:tc>
                  <a:txBody>
                    <a:bodyPr/>
                    <a:lstStyle/>
                    <a:p>
                      <a:r>
                        <a:rPr lang="en-US" sz="1600" dirty="0"/>
                        <a:t>Configure and interface as a trunk port</a:t>
                      </a:r>
                    </a:p>
                  </a:txBody>
                  <a:tcPr/>
                </a:tc>
                <a:tc>
                  <a:txBody>
                    <a:bodyPr/>
                    <a:lstStyle/>
                    <a:p>
                      <a:r>
                        <a:rPr lang="en-US" sz="1600" b="1" i="0" u="none" strike="noStrike" kern="1200" baseline="0" dirty="0">
                          <a:solidFill>
                            <a:schemeClr val="dk1"/>
                          </a:solidFill>
                          <a:latin typeface="+mn-lt"/>
                          <a:ea typeface="+mn-ea"/>
                          <a:cs typeface="+mn-cs"/>
                        </a:rPr>
                        <a:t>switchport mode trunk</a:t>
                      </a:r>
                      <a:endParaRPr lang="en-US" sz="1600" dirty="0"/>
                    </a:p>
                  </a:txBody>
                  <a:tcPr/>
                </a:tc>
                <a:extLst>
                  <a:ext uri="{0D108BD9-81ED-4DB2-BD59-A6C34878D82A}">
                    <a16:rowId xmlns:a16="http://schemas.microsoft.com/office/drawing/2014/main" val="39194219"/>
                  </a:ext>
                </a:extLst>
              </a:tr>
              <a:tr h="370840">
                <a:tc>
                  <a:txBody>
                    <a:bodyPr/>
                    <a:lstStyle/>
                    <a:p>
                      <a:r>
                        <a:rPr lang="en-US" sz="1600" b="0" i="0" u="none" strike="noStrike" kern="1200" baseline="0" dirty="0">
                          <a:solidFill>
                            <a:schemeClr val="dk1"/>
                          </a:solidFill>
                          <a:latin typeface="+mn-lt"/>
                          <a:ea typeface="+mn-ea"/>
                          <a:cs typeface="+mn-cs"/>
                        </a:rPr>
                        <a:t>Configure an interface as an access port</a:t>
                      </a:r>
                    </a:p>
                    <a:p>
                      <a:r>
                        <a:rPr lang="en-US" sz="1600" b="0" i="0" u="none" strike="noStrike" kern="1200" baseline="0" dirty="0">
                          <a:solidFill>
                            <a:schemeClr val="dk1"/>
                          </a:solidFill>
                          <a:latin typeface="+mn-lt"/>
                          <a:ea typeface="+mn-ea"/>
                          <a:cs typeface="+mn-cs"/>
                        </a:rPr>
                        <a:t>assigned to a specific VLAN</a:t>
                      </a:r>
                      <a:endParaRPr lang="en-US" sz="1600" dirty="0"/>
                    </a:p>
                  </a:txBody>
                  <a:tcPr/>
                </a:tc>
                <a:tc>
                  <a:txBody>
                    <a:bodyPr/>
                    <a:lstStyle/>
                    <a:p>
                      <a:r>
                        <a:rPr lang="en-US" sz="1600" b="1" i="0" u="none" strike="noStrike" kern="1200" baseline="0" dirty="0">
                          <a:solidFill>
                            <a:schemeClr val="dk1"/>
                          </a:solidFill>
                          <a:latin typeface="+mn-lt"/>
                          <a:ea typeface="+mn-ea"/>
                          <a:cs typeface="+mn-cs"/>
                        </a:rPr>
                        <a:t>switchport mode access</a:t>
                      </a:r>
                    </a:p>
                    <a:p>
                      <a:r>
                        <a:rPr lang="en-US" sz="1600" b="1" i="0" u="none" strike="noStrike" kern="1200" baseline="0" dirty="0">
                          <a:solidFill>
                            <a:schemeClr val="dk1"/>
                          </a:solidFill>
                          <a:latin typeface="+mn-lt"/>
                          <a:ea typeface="+mn-ea"/>
                          <a:cs typeface="+mn-cs"/>
                        </a:rPr>
                        <a:t>switchport access </a:t>
                      </a:r>
                      <a:r>
                        <a:rPr lang="en-US" sz="1600" b="0" i="0" u="none" strike="noStrike" kern="1200" baseline="0" dirty="0">
                          <a:solidFill>
                            <a:schemeClr val="dk1"/>
                          </a:solidFill>
                          <a:latin typeface="+mn-lt"/>
                          <a:ea typeface="+mn-ea"/>
                          <a:cs typeface="+mn-cs"/>
                        </a:rPr>
                        <a:t>{</a:t>
                      </a:r>
                      <a:r>
                        <a:rPr lang="en-US" sz="1600" b="1" i="0" u="none" strike="noStrike" kern="1200" baseline="0" dirty="0">
                          <a:solidFill>
                            <a:schemeClr val="dk1"/>
                          </a:solidFill>
                          <a:latin typeface="+mn-lt"/>
                          <a:ea typeface="+mn-ea"/>
                          <a:cs typeface="+mn-cs"/>
                        </a:rPr>
                        <a:t>vlan </a:t>
                      </a:r>
                      <a:r>
                        <a:rPr lang="en-US" sz="1600" b="0" i="1" u="none" strike="noStrike" kern="1200" baseline="0" dirty="0">
                          <a:solidFill>
                            <a:schemeClr val="dk1"/>
                          </a:solidFill>
                          <a:latin typeface="+mn-lt"/>
                          <a:ea typeface="+mn-ea"/>
                          <a:cs typeface="+mn-cs"/>
                        </a:rPr>
                        <a:t>vlan-id </a:t>
                      </a:r>
                      <a:r>
                        <a:rPr lang="en-US" sz="1600" b="0" i="0" u="none" strike="noStrike" kern="1200" baseline="0" dirty="0">
                          <a:solidFill>
                            <a:schemeClr val="dk1"/>
                          </a:solidFill>
                          <a:latin typeface="+mn-lt"/>
                          <a:ea typeface="+mn-ea"/>
                          <a:cs typeface="+mn-cs"/>
                        </a:rPr>
                        <a:t>| </a:t>
                      </a:r>
                      <a:r>
                        <a:rPr lang="en-US" sz="1600" b="1" i="0" u="none" strike="noStrike" kern="1200" baseline="0" dirty="0">
                          <a:solidFill>
                            <a:schemeClr val="dk1"/>
                          </a:solidFill>
                          <a:latin typeface="+mn-lt"/>
                          <a:ea typeface="+mn-ea"/>
                          <a:cs typeface="+mn-cs"/>
                        </a:rPr>
                        <a:t>name </a:t>
                      </a:r>
                      <a:r>
                        <a:rPr lang="en-US" sz="1600" b="0" i="1" u="none" strike="noStrike" kern="1200" baseline="0" dirty="0">
                          <a:solidFill>
                            <a:schemeClr val="dk1"/>
                          </a:solidFill>
                          <a:latin typeface="+mn-lt"/>
                          <a:ea typeface="+mn-ea"/>
                          <a:cs typeface="+mn-cs"/>
                        </a:rPr>
                        <a:t>name</a:t>
                      </a:r>
                      <a:r>
                        <a:rPr lang="en-US" sz="1600" b="0" i="0" u="none" strike="noStrike" kern="1200" baseline="0" dirty="0">
                          <a:solidFill>
                            <a:schemeClr val="dk1"/>
                          </a:solidFill>
                          <a:latin typeface="+mn-lt"/>
                          <a:ea typeface="+mn-ea"/>
                          <a:cs typeface="+mn-cs"/>
                        </a:rPr>
                        <a:t>}</a:t>
                      </a:r>
                      <a:endParaRPr lang="en-US" sz="1600" dirty="0"/>
                    </a:p>
                  </a:txBody>
                  <a:tcPr/>
                </a:tc>
                <a:extLst>
                  <a:ext uri="{0D108BD9-81ED-4DB2-BD59-A6C34878D82A}">
                    <a16:rowId xmlns:a16="http://schemas.microsoft.com/office/drawing/2014/main" val="328649326"/>
                  </a:ext>
                </a:extLst>
              </a:tr>
              <a:tr h="370840">
                <a:tc>
                  <a:txBody>
                    <a:bodyPr/>
                    <a:lstStyle/>
                    <a:p>
                      <a:r>
                        <a:rPr lang="en-US" sz="1600" b="0" i="0" u="none" strike="noStrike" kern="1200" baseline="0" dirty="0">
                          <a:solidFill>
                            <a:schemeClr val="dk1"/>
                          </a:solidFill>
                          <a:latin typeface="+mn-lt"/>
                          <a:ea typeface="+mn-ea"/>
                          <a:cs typeface="+mn-cs"/>
                        </a:rPr>
                        <a:t>Configure a static MAC address entry</a:t>
                      </a:r>
                      <a:endParaRPr lang="en-US" sz="1600" dirty="0"/>
                    </a:p>
                  </a:txBody>
                  <a:tcPr/>
                </a:tc>
                <a:tc>
                  <a:txBody>
                    <a:bodyPr/>
                    <a:lstStyle/>
                    <a:p>
                      <a:r>
                        <a:rPr lang="en-US" sz="1600" b="1" i="0" u="none" strike="noStrike" kern="1200" baseline="0" dirty="0">
                          <a:solidFill>
                            <a:schemeClr val="dk1"/>
                          </a:solidFill>
                          <a:latin typeface="+mn-lt"/>
                          <a:ea typeface="+mn-ea"/>
                          <a:cs typeface="+mn-cs"/>
                        </a:rPr>
                        <a:t>mac address-table static mac-address vlan</a:t>
                      </a:r>
                    </a:p>
                    <a:p>
                      <a:r>
                        <a:rPr lang="en-US" sz="1600" b="0" i="1" u="none" strike="noStrike" kern="1200" baseline="0" dirty="0">
                          <a:solidFill>
                            <a:schemeClr val="dk1"/>
                          </a:solidFill>
                          <a:latin typeface="+mn-lt"/>
                          <a:ea typeface="+mn-ea"/>
                          <a:cs typeface="+mn-cs"/>
                        </a:rPr>
                        <a:t>vlan-id </a:t>
                      </a:r>
                      <a:r>
                        <a:rPr lang="en-US" sz="1600" b="1" i="0" u="none" strike="noStrike" kern="1200" baseline="0" dirty="0">
                          <a:solidFill>
                            <a:schemeClr val="dk1"/>
                          </a:solidFill>
                          <a:latin typeface="+mn-lt"/>
                          <a:ea typeface="+mn-ea"/>
                          <a:cs typeface="+mn-cs"/>
                        </a:rPr>
                        <a:t>interface </a:t>
                      </a:r>
                      <a:r>
                        <a:rPr lang="en-US" sz="1600" b="0" i="1" u="none" strike="noStrike" kern="1200" baseline="0" dirty="0">
                          <a:solidFill>
                            <a:schemeClr val="dk1"/>
                          </a:solidFill>
                          <a:latin typeface="+mn-lt"/>
                          <a:ea typeface="+mn-ea"/>
                          <a:cs typeface="+mn-cs"/>
                        </a:rPr>
                        <a:t>interface-id</a:t>
                      </a:r>
                      <a:endParaRPr lang="en-US" sz="1600" dirty="0"/>
                    </a:p>
                  </a:txBody>
                  <a:tcPr/>
                </a:tc>
                <a:extLst>
                  <a:ext uri="{0D108BD9-81ED-4DB2-BD59-A6C34878D82A}">
                    <a16:rowId xmlns:a16="http://schemas.microsoft.com/office/drawing/2014/main" val="1201251293"/>
                  </a:ext>
                </a:extLst>
              </a:tr>
              <a:tr h="370840">
                <a:tc>
                  <a:txBody>
                    <a:bodyPr/>
                    <a:lstStyle/>
                    <a:p>
                      <a:r>
                        <a:rPr lang="en-US" sz="1600" dirty="0"/>
                        <a:t>Clear MAC addresses from the MAC address table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t>clear mac address-table dynamic [{address </a:t>
                      </a:r>
                      <a:r>
                        <a:rPr lang="en-US" sz="1600" i="1" dirty="0"/>
                        <a:t>mac-address</a:t>
                      </a:r>
                      <a:r>
                        <a:rPr lang="en-US" sz="1600" dirty="0"/>
                        <a:t> | </a:t>
                      </a:r>
                      <a:r>
                        <a:rPr lang="en-US" sz="1600" b="1" dirty="0"/>
                        <a:t>interface</a:t>
                      </a:r>
                      <a:r>
                        <a:rPr lang="en-US" sz="1600" dirty="0"/>
                        <a:t> </a:t>
                      </a:r>
                      <a:r>
                        <a:rPr lang="en-US" sz="1600" i="1" dirty="0"/>
                        <a:t>interface-id </a:t>
                      </a:r>
                      <a:r>
                        <a:rPr lang="en-US" sz="1600" dirty="0"/>
                        <a:t>| </a:t>
                      </a:r>
                      <a:r>
                        <a:rPr lang="en-US" sz="1600" b="1" dirty="0"/>
                        <a:t>vlan </a:t>
                      </a:r>
                      <a:r>
                        <a:rPr lang="en-US" sz="1600" i="1" dirty="0"/>
                        <a:t>vlan-id</a:t>
                      </a:r>
                      <a:r>
                        <a:rPr lang="en-US" sz="1600" dirty="0"/>
                        <a:t>}] </a:t>
                      </a:r>
                    </a:p>
                  </a:txBody>
                  <a:tcPr/>
                </a:tc>
                <a:extLst>
                  <a:ext uri="{0D108BD9-81ED-4DB2-BD59-A6C34878D82A}">
                    <a16:rowId xmlns:a16="http://schemas.microsoft.com/office/drawing/2014/main" val="2641723263"/>
                  </a:ext>
                </a:extLst>
              </a:tr>
            </a:tbl>
          </a:graphicData>
        </a:graphic>
      </p:graphicFrame>
    </p:spTree>
    <p:extLst>
      <p:ext uri="{BB962C8B-B14F-4D97-AF65-F5344CB8AC3E}">
        <p14:creationId xmlns:p14="http://schemas.microsoft.com/office/powerpoint/2010/main" val="170325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902307143"/>
              </p:ext>
            </p:extLst>
          </p:nvPr>
        </p:nvGraphicFramePr>
        <p:xfrm>
          <a:off x="312319" y="980553"/>
          <a:ext cx="8519361" cy="2885440"/>
        </p:xfrm>
        <a:graphic>
          <a:graphicData uri="http://schemas.openxmlformats.org/drawingml/2006/table">
            <a:tbl>
              <a:tblPr firstRow="1" bandRow="1">
                <a:tableStyleId>{5C22544A-7EE6-4342-B048-85BDC9FD1C3A}</a:tableStyleId>
              </a:tblPr>
              <a:tblGrid>
                <a:gridCol w="4212404">
                  <a:extLst>
                    <a:ext uri="{9D8B030D-6E8A-4147-A177-3AD203B41FA5}">
                      <a16:colId xmlns:a16="http://schemas.microsoft.com/office/drawing/2014/main" val="3409650697"/>
                    </a:ext>
                  </a:extLst>
                </a:gridCol>
                <a:gridCol w="4306957">
                  <a:extLst>
                    <a:ext uri="{9D8B030D-6E8A-4147-A177-3AD203B41FA5}">
                      <a16:colId xmlns:a16="http://schemas.microsoft.com/office/drawing/2014/main" val="2847699745"/>
                    </a:ext>
                  </a:extLst>
                </a:gridCol>
              </a:tblGrid>
              <a:tr h="370840">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370840">
                <a:tc>
                  <a:txBody>
                    <a:bodyPr/>
                    <a:lstStyle/>
                    <a:p>
                      <a:r>
                        <a:rPr lang="en-US" sz="1600" dirty="0"/>
                        <a:t>Assign an IPv4 address to an interface</a:t>
                      </a:r>
                    </a:p>
                  </a:txBody>
                  <a:tcPr/>
                </a:tc>
                <a:tc>
                  <a:txBody>
                    <a:bodyPr/>
                    <a:lstStyle/>
                    <a:p>
                      <a:r>
                        <a:rPr lang="en-US" sz="1600" b="1" dirty="0"/>
                        <a:t>ip address </a:t>
                      </a:r>
                      <a:r>
                        <a:rPr lang="en-US" sz="1600" i="1" dirty="0"/>
                        <a:t>ip-address subnet-mask </a:t>
                      </a:r>
                    </a:p>
                  </a:txBody>
                  <a:tcPr/>
                </a:tc>
                <a:extLst>
                  <a:ext uri="{0D108BD9-81ED-4DB2-BD59-A6C34878D82A}">
                    <a16:rowId xmlns:a16="http://schemas.microsoft.com/office/drawing/2014/main" val="39194219"/>
                  </a:ext>
                </a:extLst>
              </a:tr>
              <a:tr h="370840">
                <a:tc>
                  <a:txBody>
                    <a:bodyPr/>
                    <a:lstStyle/>
                    <a:p>
                      <a:r>
                        <a:rPr lang="en-US" sz="1600" dirty="0"/>
                        <a:t>Assign a secondary IPv4 address to an interface</a:t>
                      </a:r>
                    </a:p>
                  </a:txBody>
                  <a:tcPr/>
                </a:tc>
                <a:tc>
                  <a:txBody>
                    <a:bodyPr/>
                    <a:lstStyle/>
                    <a:p>
                      <a:r>
                        <a:rPr lang="en-US" sz="1600" b="1" dirty="0"/>
                        <a:t>ip address </a:t>
                      </a:r>
                      <a:r>
                        <a:rPr lang="en-US" sz="1600" i="1" dirty="0"/>
                        <a:t>ip-address subnet-mask </a:t>
                      </a:r>
                      <a:r>
                        <a:rPr lang="en-US" sz="1600" b="1" dirty="0"/>
                        <a:t>secondary</a:t>
                      </a:r>
                    </a:p>
                  </a:txBody>
                  <a:tcPr/>
                </a:tc>
                <a:extLst>
                  <a:ext uri="{0D108BD9-81ED-4DB2-BD59-A6C34878D82A}">
                    <a16:rowId xmlns:a16="http://schemas.microsoft.com/office/drawing/2014/main" val="328649326"/>
                  </a:ext>
                </a:extLst>
              </a:tr>
              <a:tr h="370840">
                <a:tc>
                  <a:txBody>
                    <a:bodyPr/>
                    <a:lstStyle/>
                    <a:p>
                      <a:r>
                        <a:rPr lang="en-US" sz="1600" dirty="0"/>
                        <a:t>Assign an IPv6 address to an interface</a:t>
                      </a:r>
                    </a:p>
                  </a:txBody>
                  <a:tcPr/>
                </a:tc>
                <a:tc>
                  <a:txBody>
                    <a:bodyPr/>
                    <a:lstStyle/>
                    <a:p>
                      <a:r>
                        <a:rPr lang="en-US" sz="1600" b="1" dirty="0"/>
                        <a:t>ipv6 address </a:t>
                      </a:r>
                      <a:r>
                        <a:rPr lang="en-US" sz="1600" i="1" dirty="0"/>
                        <a:t>ipv6-address/prefix-length </a:t>
                      </a:r>
                    </a:p>
                  </a:txBody>
                  <a:tcPr/>
                </a:tc>
                <a:extLst>
                  <a:ext uri="{0D108BD9-81ED-4DB2-BD59-A6C34878D82A}">
                    <a16:rowId xmlns:a16="http://schemas.microsoft.com/office/drawing/2014/main" val="1201251293"/>
                  </a:ext>
                </a:extLst>
              </a:tr>
              <a:tr h="370840">
                <a:tc>
                  <a:txBody>
                    <a:bodyPr/>
                    <a:lstStyle/>
                    <a:p>
                      <a:r>
                        <a:rPr lang="en-US" sz="1600" dirty="0"/>
                        <a:t>Modify the SDM database</a:t>
                      </a:r>
                    </a:p>
                  </a:txBody>
                  <a:tcPr/>
                </a:tc>
                <a:tc>
                  <a:txBody>
                    <a:bodyPr/>
                    <a:lstStyle/>
                    <a:p>
                      <a:r>
                        <a:rPr lang="en-US" sz="1600" b="1" dirty="0"/>
                        <a:t>sdm prefer {vlan | advanced</a:t>
                      </a:r>
                      <a:r>
                        <a:rPr lang="en-US" sz="1600" dirty="0"/>
                        <a:t>} </a:t>
                      </a:r>
                    </a:p>
                  </a:txBody>
                  <a:tcPr/>
                </a:tc>
                <a:extLst>
                  <a:ext uri="{0D108BD9-81ED-4DB2-BD59-A6C34878D82A}">
                    <a16:rowId xmlns:a16="http://schemas.microsoft.com/office/drawing/2014/main" val="224247199"/>
                  </a:ext>
                </a:extLst>
              </a:tr>
              <a:tr h="370840">
                <a:tc>
                  <a:txBody>
                    <a:bodyPr/>
                    <a:lstStyle/>
                    <a:p>
                      <a:r>
                        <a:rPr lang="en-US" sz="1600" dirty="0"/>
                        <a:t>Display the interfaces that are configured as a trunk port and all the VLANs that they permit</a:t>
                      </a:r>
                    </a:p>
                  </a:txBody>
                  <a:tcPr/>
                </a:tc>
                <a:tc>
                  <a:txBody>
                    <a:bodyPr/>
                    <a:lstStyle/>
                    <a:p>
                      <a:r>
                        <a:rPr lang="en-US" sz="1600" b="1" dirty="0"/>
                        <a:t>show interfaces trunk</a:t>
                      </a:r>
                    </a:p>
                  </a:txBody>
                  <a:tcPr/>
                </a:tc>
                <a:extLst>
                  <a:ext uri="{0D108BD9-81ED-4DB2-BD59-A6C34878D82A}">
                    <a16:rowId xmlns:a16="http://schemas.microsoft.com/office/drawing/2014/main" val="3682462727"/>
                  </a:ext>
                </a:extLst>
              </a:tr>
            </a:tbl>
          </a:graphicData>
        </a:graphic>
      </p:graphicFrame>
    </p:spTree>
    <p:extLst>
      <p:ext uri="{BB962C8B-B14F-4D97-AF65-F5344CB8AC3E}">
        <p14:creationId xmlns:p14="http://schemas.microsoft.com/office/powerpoint/2010/main" val="307153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Command Reference for Chapter 1 (Cont.)</a:t>
            </a:r>
          </a:p>
        </p:txBody>
      </p:sp>
      <p:graphicFrame>
        <p:nvGraphicFramePr>
          <p:cNvPr id="2" name="Table 1"/>
          <p:cNvGraphicFramePr>
            <a:graphicFrameLocks noGrp="1"/>
          </p:cNvGraphicFramePr>
          <p:nvPr>
            <p:extLst>
              <p:ext uri="{D42A27DB-BD31-4B8C-83A1-F6EECF244321}">
                <p14:modId xmlns:p14="http://schemas.microsoft.com/office/powerpoint/2010/main" val="1965442554"/>
              </p:ext>
            </p:extLst>
          </p:nvPr>
        </p:nvGraphicFramePr>
        <p:xfrm>
          <a:off x="35959" y="759917"/>
          <a:ext cx="9072081" cy="4013584"/>
        </p:xfrm>
        <a:graphic>
          <a:graphicData uri="http://schemas.openxmlformats.org/drawingml/2006/table">
            <a:tbl>
              <a:tblPr firstRow="1" bandRow="1">
                <a:tableStyleId>{5C22544A-7EE6-4342-B048-85BDC9FD1C3A}</a:tableStyleId>
              </a:tblPr>
              <a:tblGrid>
                <a:gridCol w="4485697">
                  <a:extLst>
                    <a:ext uri="{9D8B030D-6E8A-4147-A177-3AD203B41FA5}">
                      <a16:colId xmlns:a16="http://schemas.microsoft.com/office/drawing/2014/main" val="3409650697"/>
                    </a:ext>
                  </a:extLst>
                </a:gridCol>
                <a:gridCol w="4586384">
                  <a:extLst>
                    <a:ext uri="{9D8B030D-6E8A-4147-A177-3AD203B41FA5}">
                      <a16:colId xmlns:a16="http://schemas.microsoft.com/office/drawing/2014/main" val="2847699745"/>
                    </a:ext>
                  </a:extLst>
                </a:gridCol>
              </a:tblGrid>
              <a:tr h="360872">
                <a:tc>
                  <a:txBody>
                    <a:bodyPr/>
                    <a:lstStyle/>
                    <a:p>
                      <a:r>
                        <a:rPr lang="en-US" sz="1600" dirty="0"/>
                        <a:t>Task</a:t>
                      </a:r>
                    </a:p>
                  </a:txBody>
                  <a:tcPr/>
                </a:tc>
                <a:tc>
                  <a:txBody>
                    <a:bodyPr/>
                    <a:lstStyle/>
                    <a:p>
                      <a:r>
                        <a:rPr lang="en-US" sz="1600" dirty="0"/>
                        <a:t>Command Syntax</a:t>
                      </a:r>
                    </a:p>
                  </a:txBody>
                  <a:tcPr/>
                </a:tc>
                <a:extLst>
                  <a:ext uri="{0D108BD9-81ED-4DB2-BD59-A6C34878D82A}">
                    <a16:rowId xmlns:a16="http://schemas.microsoft.com/office/drawing/2014/main" val="2881915533"/>
                  </a:ext>
                </a:extLst>
              </a:tr>
              <a:tr h="533893">
                <a:tc>
                  <a:txBody>
                    <a:bodyPr/>
                    <a:lstStyle/>
                    <a:p>
                      <a:r>
                        <a:rPr lang="en-US" sz="1500" dirty="0"/>
                        <a:t>Display the list of VLANs and their associated ports</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vlan [{brief | id </a:t>
                      </a:r>
                      <a:r>
                        <a:rPr lang="en-US" sz="1500" i="1" dirty="0"/>
                        <a:t>vlan-id</a:t>
                      </a:r>
                      <a:r>
                        <a:rPr lang="en-US" sz="1500" dirty="0"/>
                        <a:t> | name </a:t>
                      </a:r>
                      <a:r>
                        <a:rPr lang="en-US" sz="1500" i="1" dirty="0"/>
                        <a:t>vlanname</a:t>
                      </a:r>
                      <a:r>
                        <a:rPr lang="en-US" sz="1500" dirty="0"/>
                        <a:t> | </a:t>
                      </a:r>
                      <a:r>
                        <a:rPr lang="en-US" sz="1500" b="1" dirty="0"/>
                        <a:t>summary}] </a:t>
                      </a:r>
                    </a:p>
                  </a:txBody>
                  <a:tcPr/>
                </a:tc>
                <a:extLst>
                  <a:ext uri="{0D108BD9-81ED-4DB2-BD59-A6C34878D82A}">
                    <a16:rowId xmlns:a16="http://schemas.microsoft.com/office/drawing/2014/main" val="3700197108"/>
                  </a:ext>
                </a:extLst>
              </a:tr>
              <a:tr h="533893">
                <a:tc>
                  <a:txBody>
                    <a:bodyPr/>
                    <a:lstStyle/>
                    <a:p>
                      <a:r>
                        <a:rPr lang="en-US" sz="1500" dirty="0"/>
                        <a:t>Display the MAC address table for a switch</a:t>
                      </a:r>
                    </a:p>
                    <a:p>
                      <a:endParaRPr lang="en-US" sz="1500"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mac address-table [address </a:t>
                      </a:r>
                      <a:r>
                        <a:rPr lang="en-US" sz="1500" i="1" dirty="0"/>
                        <a:t>mac-address</a:t>
                      </a:r>
                      <a:r>
                        <a:rPr lang="en-US" sz="1500" dirty="0"/>
                        <a:t> | </a:t>
                      </a:r>
                      <a:r>
                        <a:rPr lang="en-US" sz="1500" b="1" dirty="0"/>
                        <a:t>dynamic | vlan </a:t>
                      </a:r>
                      <a:r>
                        <a:rPr lang="en-US" sz="1500" i="1" dirty="0"/>
                        <a:t>vlan-id</a:t>
                      </a:r>
                      <a:r>
                        <a:rPr lang="en-US" sz="1500" dirty="0"/>
                        <a:t>]</a:t>
                      </a:r>
                    </a:p>
                  </a:txBody>
                  <a:tcPr/>
                </a:tc>
                <a:extLst>
                  <a:ext uri="{0D108BD9-81ED-4DB2-BD59-A6C34878D82A}">
                    <a16:rowId xmlns:a16="http://schemas.microsoft.com/office/drawing/2014/main" val="39194219"/>
                  </a:ext>
                </a:extLst>
              </a:tr>
              <a:tr h="533893">
                <a:tc>
                  <a:txBody>
                    <a:bodyPr/>
                    <a:lstStyle/>
                    <a:p>
                      <a:r>
                        <a:rPr lang="en-US" sz="1500" dirty="0"/>
                        <a:t>Display the current interface state, including duplex, speed, and link state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interfaces</a:t>
                      </a:r>
                    </a:p>
                    <a:p>
                      <a:endParaRPr lang="en-US" sz="1500" dirty="0"/>
                    </a:p>
                  </a:txBody>
                  <a:tcPr/>
                </a:tc>
                <a:extLst>
                  <a:ext uri="{0D108BD9-81ED-4DB2-BD59-A6C34878D82A}">
                    <a16:rowId xmlns:a16="http://schemas.microsoft.com/office/drawing/2014/main" val="328649326"/>
                  </a:ext>
                </a:extLst>
              </a:tr>
              <a:tr h="53389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dirty="0"/>
                        <a:t>Display the Layer 2 configuration information for a specific switchport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interfaces</a:t>
                      </a:r>
                      <a:r>
                        <a:rPr lang="en-US" sz="1500" b="1" i="1" dirty="0"/>
                        <a:t> </a:t>
                      </a:r>
                      <a:r>
                        <a:rPr lang="en-US" sz="1500" i="1" dirty="0"/>
                        <a:t>interface-id </a:t>
                      </a:r>
                      <a:r>
                        <a:rPr lang="en-US" sz="1500" b="1" dirty="0"/>
                        <a:t>switchport </a:t>
                      </a:r>
                    </a:p>
                  </a:txBody>
                  <a:tcPr/>
                </a:tc>
                <a:extLst>
                  <a:ext uri="{0D108BD9-81ED-4DB2-BD59-A6C34878D82A}">
                    <a16:rowId xmlns:a16="http://schemas.microsoft.com/office/drawing/2014/main" val="1201251293"/>
                  </a:ext>
                </a:extLst>
              </a:tr>
              <a:tr h="533893">
                <a:tc>
                  <a:txBody>
                    <a:bodyPr/>
                    <a:lstStyle/>
                    <a:p>
                      <a:r>
                        <a:rPr lang="en-US" sz="1500" dirty="0"/>
                        <a:t>Display the ARP table</a:t>
                      </a:r>
                    </a:p>
                  </a:txBody>
                  <a:tcPr/>
                </a:tc>
                <a:tc>
                  <a:txBody>
                    <a:bodyPr/>
                    <a:lstStyle/>
                    <a:p>
                      <a:r>
                        <a:rPr lang="en-US" sz="1500" b="1" dirty="0"/>
                        <a:t>show ip arp </a:t>
                      </a:r>
                      <a:r>
                        <a:rPr lang="en-US" sz="1500" dirty="0"/>
                        <a:t>[</a:t>
                      </a:r>
                      <a:r>
                        <a:rPr lang="en-US" sz="1500" i="1" dirty="0"/>
                        <a:t>mac-address | ip-address </a:t>
                      </a:r>
                      <a:r>
                        <a:rPr lang="en-US" sz="1500" b="1" dirty="0"/>
                        <a:t>| vlan </a:t>
                      </a:r>
                      <a:r>
                        <a:rPr lang="en-US" sz="1500" i="1" dirty="0"/>
                        <a:t>vlan-id | interface-id</a:t>
                      </a:r>
                      <a:r>
                        <a:rPr lang="en-US" sz="1500" i="0" dirty="0"/>
                        <a:t>]. </a:t>
                      </a:r>
                    </a:p>
                  </a:txBody>
                  <a:tcPr/>
                </a:tc>
                <a:extLst>
                  <a:ext uri="{0D108BD9-81ED-4DB2-BD59-A6C34878D82A}">
                    <a16:rowId xmlns:a16="http://schemas.microsoft.com/office/drawing/2014/main" val="224247199"/>
                  </a:ext>
                </a:extLst>
              </a:tr>
              <a:tr h="360872">
                <a:tc>
                  <a:txBody>
                    <a:bodyPr/>
                    <a:lstStyle/>
                    <a:p>
                      <a:r>
                        <a:rPr lang="en-US" sz="1500" dirty="0"/>
                        <a:t>Displays the IP interface table</a:t>
                      </a:r>
                    </a:p>
                  </a:txBody>
                  <a:tcPr/>
                </a:tc>
                <a:tc>
                  <a:txBody>
                    <a:bodyPr/>
                    <a:lstStyle/>
                    <a:p>
                      <a:r>
                        <a:rPr lang="en-US" sz="1500" b="1" dirty="0"/>
                        <a:t>show ip interface [brief </a:t>
                      </a:r>
                      <a:r>
                        <a:rPr lang="en-US" sz="1500" dirty="0"/>
                        <a:t>| </a:t>
                      </a:r>
                      <a:r>
                        <a:rPr lang="en-US" sz="1500" i="1" dirty="0"/>
                        <a:t>interface-id</a:t>
                      </a:r>
                      <a:r>
                        <a:rPr lang="en-US" sz="1500" dirty="0"/>
                        <a:t> | </a:t>
                      </a:r>
                      <a:r>
                        <a:rPr lang="en-US" sz="1500" b="1" dirty="0"/>
                        <a:t>vlan</a:t>
                      </a:r>
                      <a:r>
                        <a:rPr lang="en-US" sz="1500" dirty="0"/>
                        <a:t> </a:t>
                      </a:r>
                      <a:r>
                        <a:rPr lang="en-US" sz="1500" i="1" dirty="0"/>
                        <a:t>vlan-id</a:t>
                      </a:r>
                      <a:r>
                        <a:rPr lang="en-US" sz="1500" dirty="0"/>
                        <a:t>]</a:t>
                      </a:r>
                    </a:p>
                  </a:txBody>
                  <a:tcPr/>
                </a:tc>
                <a:extLst>
                  <a:ext uri="{0D108BD9-81ED-4DB2-BD59-A6C34878D82A}">
                    <a16:rowId xmlns:a16="http://schemas.microsoft.com/office/drawing/2014/main" val="3682462727"/>
                  </a:ext>
                </a:extLst>
              </a:tr>
              <a:tr h="53389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dirty="0"/>
                        <a:t>Display the IPv6 interface table</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500" b="1" dirty="0"/>
                        <a:t>show ipv6 interface [brief </a:t>
                      </a:r>
                      <a:r>
                        <a:rPr lang="en-US" sz="1500" dirty="0"/>
                        <a:t>| </a:t>
                      </a:r>
                      <a:r>
                        <a:rPr lang="en-US" sz="1500" i="1" dirty="0"/>
                        <a:t>interface-id</a:t>
                      </a:r>
                      <a:r>
                        <a:rPr lang="en-US" sz="1500" dirty="0"/>
                        <a:t> | </a:t>
                      </a:r>
                      <a:r>
                        <a:rPr lang="en-US" sz="1500" b="1" dirty="0"/>
                        <a:t>vlan</a:t>
                      </a:r>
                      <a:r>
                        <a:rPr lang="en-US" sz="1500" dirty="0"/>
                        <a:t> </a:t>
                      </a:r>
                      <a:r>
                        <a:rPr lang="en-US" sz="1500" i="1" dirty="0"/>
                        <a:t>vlan-id]</a:t>
                      </a:r>
                    </a:p>
                  </a:txBody>
                  <a:tcPr/>
                </a:tc>
                <a:extLst>
                  <a:ext uri="{0D108BD9-81ED-4DB2-BD59-A6C34878D82A}">
                    <a16:rowId xmlns:a16="http://schemas.microsoft.com/office/drawing/2014/main" val="1689252883"/>
                  </a:ext>
                </a:extLst>
              </a:tr>
            </a:tbl>
          </a:graphicData>
        </a:graphic>
      </p:graphicFrame>
    </p:spTree>
    <p:extLst>
      <p:ext uri="{BB962C8B-B14F-4D97-AF65-F5344CB8AC3E}">
        <p14:creationId xmlns:p14="http://schemas.microsoft.com/office/powerpoint/2010/main" val="291157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731836"/>
          </a:xfrm>
        </p:spPr>
        <p:txBody>
          <a:bodyPr/>
          <a:lstStyle/>
          <a:p>
            <a:r>
              <a:rPr lang="es-ES" sz="1600" dirty="0"/>
              <a:t>Comunicación de dispositivos de red</a:t>
            </a:r>
            <a:br>
              <a:rPr lang="en-US" sz="2400" dirty="0"/>
            </a:br>
            <a:r>
              <a:rPr lang="en-US" sz="2400" dirty="0"/>
              <a:t>Layer 2 Forwarding y Collision Domains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988" y="658454"/>
            <a:ext cx="8898904" cy="2878629"/>
          </a:xfrm>
        </p:spPr>
        <p:txBody>
          <a:bodyPr/>
          <a:lstStyle/>
          <a:p>
            <a:pPr marL="0" indent="0" algn="l" defTabSz="684213" fontAlgn="base">
              <a:spcBef>
                <a:spcPts val="600"/>
              </a:spcBef>
              <a:spcAft>
                <a:spcPts val="600"/>
              </a:spcAft>
              <a:buClr>
                <a:schemeClr val="tx2"/>
              </a:buClr>
              <a:buSzPct val="90000"/>
            </a:pPr>
            <a:r>
              <a:rPr lang="es-ES" sz="1500" dirty="0">
                <a:solidFill>
                  <a:srgbClr val="000000"/>
                </a:solidFill>
              </a:rPr>
              <a:t>La capa de enlace de datos maneja las direcciones debajo de la pila de protocolos IP para que la comunicación se dirija entre hosts.</a:t>
            </a:r>
          </a:p>
          <a:p>
            <a:pPr marL="0" indent="0" algn="just" defTabSz="684213" fontAlgn="base">
              <a:spcBef>
                <a:spcPts val="600"/>
              </a:spcBef>
              <a:spcAft>
                <a:spcPts val="600"/>
              </a:spcAft>
              <a:buClr>
                <a:schemeClr val="tx2"/>
              </a:buClr>
              <a:buSzPct val="90000"/>
            </a:pPr>
            <a:r>
              <a:rPr lang="es-ES" sz="1500" dirty="0">
                <a:solidFill>
                  <a:srgbClr val="000000"/>
                </a:solidFill>
              </a:rPr>
              <a:t>Ethernet comúnmente usa direcciones de control de acceso a medios (MAC) y otros protocolos de capa de enlace de datos, como </a:t>
            </a:r>
            <a:r>
              <a:rPr lang="es-ES" sz="1500" dirty="0" err="1">
                <a:solidFill>
                  <a:srgbClr val="000000"/>
                </a:solidFill>
              </a:rPr>
              <a:t>Frame</a:t>
            </a:r>
            <a:r>
              <a:rPr lang="es-ES" sz="1500" dirty="0">
                <a:solidFill>
                  <a:srgbClr val="000000"/>
                </a:solidFill>
              </a:rPr>
              <a:t> </a:t>
            </a:r>
            <a:r>
              <a:rPr lang="es-ES" sz="1500" dirty="0" err="1">
                <a:solidFill>
                  <a:srgbClr val="000000"/>
                </a:solidFill>
              </a:rPr>
              <a:t>Relay</a:t>
            </a:r>
            <a:r>
              <a:rPr lang="es-ES" sz="1500" dirty="0">
                <a:solidFill>
                  <a:srgbClr val="000000"/>
                </a:solidFill>
              </a:rPr>
              <a:t>, usan un método completamente diferente de direccionamiento de Capa 2. Este curso se centró en la dirección MAC para el reenvío de Capa 2.</a:t>
            </a:r>
            <a:endParaRPr lang="en-US" sz="1500" dirty="0">
              <a:solidFill>
                <a:srgbClr val="000000"/>
              </a:solidFill>
            </a:endParaRPr>
          </a:p>
          <a:p>
            <a:pPr marL="0" indent="0" algn="l" defTabSz="684213" fontAlgn="base">
              <a:spcBef>
                <a:spcPts val="600"/>
              </a:spcBef>
              <a:spcAft>
                <a:spcPts val="600"/>
              </a:spcAft>
              <a:buClr>
                <a:schemeClr val="tx2"/>
              </a:buClr>
              <a:buSzPct val="90000"/>
            </a:pPr>
            <a:r>
              <a:rPr lang="en-US" sz="1600" dirty="0">
                <a:solidFill>
                  <a:srgbClr val="000000"/>
                </a:solidFill>
              </a:rPr>
              <a:t>Collision Domains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Los dispositivos Ethernet utilizan </a:t>
            </a:r>
            <a:r>
              <a:rPr lang="en-US" sz="1600" dirty="0">
                <a:solidFill>
                  <a:srgbClr val="000000"/>
                </a:solidFill>
              </a:rPr>
              <a:t>Carrier Sense multiple Access/Collision Detect (CSMA/CD) </a:t>
            </a:r>
            <a:r>
              <a:rPr lang="es-ES" sz="1600" dirty="0">
                <a:solidFill>
                  <a:srgbClr val="000000"/>
                </a:solidFill>
              </a:rPr>
              <a:t>para garantizar que solo un dispositivo hable a la vez en un dominio de colisión.</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Los dispositivos solo pueden transmitir o recibir datos al mismo tiempo (operar </a:t>
            </a:r>
            <a:r>
              <a:rPr lang="es-ES" sz="1600" dirty="0" err="1">
                <a:solidFill>
                  <a:srgbClr val="000000"/>
                </a:solidFill>
              </a:rPr>
              <a:t>halfdúplex</a:t>
            </a:r>
            <a:r>
              <a:rPr lang="es-ES" sz="1600" dirty="0">
                <a:solidFill>
                  <a:srgbClr val="000000"/>
                </a:solidFill>
              </a:rPr>
              <a:t>).</a:t>
            </a:r>
            <a:endParaRPr lang="en-US" sz="1600" dirty="0">
              <a:solidFill>
                <a:srgbClr val="000000"/>
              </a:solidFill>
            </a:endParaRPr>
          </a:p>
        </p:txBody>
      </p:sp>
      <p:pic>
        <p:nvPicPr>
          <p:cNvPr id="5" name="Picture 4">
            <a:extLst>
              <a:ext uri="{FF2B5EF4-FFF2-40B4-BE49-F238E27FC236}">
                <a16:creationId xmlns:a16="http://schemas.microsoft.com/office/drawing/2014/main" id="{7A9FC5D7-932D-47E7-B9F5-17F6A6A50C80}"/>
              </a:ext>
            </a:extLst>
          </p:cNvPr>
          <p:cNvPicPr>
            <a:picLocks noChangeAspect="1"/>
          </p:cNvPicPr>
          <p:nvPr/>
        </p:nvPicPr>
        <p:blipFill>
          <a:blip r:embed="rId3"/>
          <a:stretch>
            <a:fillRect/>
          </a:stretch>
        </p:blipFill>
        <p:spPr>
          <a:xfrm>
            <a:off x="1335639" y="3537083"/>
            <a:ext cx="4495911" cy="1431083"/>
          </a:xfrm>
          <a:prstGeom prst="rect">
            <a:avLst/>
          </a:prstGeom>
        </p:spPr>
      </p:pic>
      <p:sp>
        <p:nvSpPr>
          <p:cNvPr id="6" name="TextBox 5">
            <a:extLst>
              <a:ext uri="{FF2B5EF4-FFF2-40B4-BE49-F238E27FC236}">
                <a16:creationId xmlns:a16="http://schemas.microsoft.com/office/drawing/2014/main" id="{5BB54A55-1EDB-4BA4-B535-C35E9C0A2817}"/>
              </a:ext>
            </a:extLst>
          </p:cNvPr>
          <p:cNvSpPr txBox="1"/>
          <p:nvPr/>
        </p:nvSpPr>
        <p:spPr>
          <a:xfrm>
            <a:off x="6116864" y="3610465"/>
            <a:ext cx="3027136" cy="738664"/>
          </a:xfrm>
          <a:prstGeom prst="rect">
            <a:avLst/>
          </a:prstGeom>
          <a:noFill/>
        </p:spPr>
        <p:txBody>
          <a:bodyPr wrap="square" rtlCol="0">
            <a:spAutoFit/>
          </a:bodyPr>
          <a:lstStyle/>
          <a:p>
            <a:r>
              <a:rPr lang="es-ES" sz="1400" b="1" dirty="0"/>
              <a:t>Nota: </a:t>
            </a:r>
            <a:r>
              <a:rPr lang="es-ES" sz="1400" dirty="0"/>
              <a:t>Los términos dispositivo de red y host se consideran intercambiables en este texto.</a:t>
            </a:r>
            <a:endParaRPr lang="en-US" sz="1400" dirty="0"/>
          </a:p>
        </p:txBody>
      </p:sp>
    </p:spTree>
    <p:extLst>
      <p:ext uri="{BB962C8B-B14F-4D97-AF65-F5344CB8AC3E}">
        <p14:creationId xmlns:p14="http://schemas.microsoft.com/office/powerpoint/2010/main" val="320332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Dominio</a:t>
            </a:r>
            <a:r>
              <a:rPr lang="en-US" sz="2400" dirty="0"/>
              <a:t> de </a:t>
            </a:r>
            <a:r>
              <a:rPr lang="en-US" sz="2400" dirty="0" err="1"/>
              <a:t>Colision</a:t>
            </a:r>
            <a:r>
              <a:rPr lang="en-US" sz="2400" dirty="0"/>
              <a:t> </a:t>
            </a:r>
            <a:r>
              <a:rPr lang="en-US" sz="2400" dirty="0" err="1"/>
              <a:t>en</a:t>
            </a:r>
            <a:r>
              <a:rPr lang="en-US" sz="2400" dirty="0"/>
              <a:t> un Hub Versus un Switch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4803" y="731837"/>
            <a:ext cx="4270891" cy="3788792"/>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El </a:t>
            </a:r>
            <a:r>
              <a:rPr lang="es-ES" sz="1600" dirty="0" err="1">
                <a:solidFill>
                  <a:srgbClr val="000000"/>
                </a:solidFill>
              </a:rPr>
              <a:t>Unknown</a:t>
            </a:r>
            <a:r>
              <a:rPr lang="es-ES" sz="1600" dirty="0">
                <a:solidFill>
                  <a:srgbClr val="000000"/>
                </a:solidFill>
              </a:rPr>
              <a:t> </a:t>
            </a:r>
            <a:r>
              <a:rPr lang="es-ES" sz="1600" dirty="0" err="1">
                <a:solidFill>
                  <a:srgbClr val="000000"/>
                </a:solidFill>
              </a:rPr>
              <a:t>unicast</a:t>
            </a:r>
            <a:r>
              <a:rPr lang="es-ES" sz="1600" dirty="0">
                <a:solidFill>
                  <a:srgbClr val="000000"/>
                </a:solidFill>
              </a:rPr>
              <a:t> </a:t>
            </a:r>
            <a:r>
              <a:rPr lang="es-ES" sz="1600" dirty="0" err="1">
                <a:solidFill>
                  <a:srgbClr val="000000"/>
                </a:solidFill>
              </a:rPr>
              <a:t>flooding</a:t>
            </a:r>
            <a:r>
              <a:rPr lang="es-ES" sz="1600" dirty="0">
                <a:solidFill>
                  <a:srgbClr val="000000"/>
                </a:solidFill>
              </a:rPr>
              <a:t> ocurre cuando un paquete contiene una dirección MAC de destino que no está en la tabla de direcciones MAC del conmutador. El conmutador reenvía el paquete desde cada puerto del conmutador.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El Broadcast  es trafico de red destinado a cada host de la LAN y se reenvía desde cada interfaz de puerto del conmutador.</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s-ES" sz="1600" dirty="0">
                <a:solidFill>
                  <a:srgbClr val="000000"/>
                </a:solidFill>
              </a:rPr>
              <a:t>Network broadcasts no cruzan los límites de la Capa 3 (de una subred a otra).</a:t>
            </a:r>
            <a:endParaRPr lang="en-US" sz="1600" dirty="0">
              <a:solidFill>
                <a:srgbClr val="000000"/>
              </a:solidFill>
            </a:endParaRPr>
          </a:p>
        </p:txBody>
      </p:sp>
      <p:pic>
        <p:nvPicPr>
          <p:cNvPr id="6" name="Picture 5">
            <a:extLst>
              <a:ext uri="{FF2B5EF4-FFF2-40B4-BE49-F238E27FC236}">
                <a16:creationId xmlns:a16="http://schemas.microsoft.com/office/drawing/2014/main" id="{D522F238-C1D5-40A3-992D-862058F870AE}"/>
              </a:ext>
            </a:extLst>
          </p:cNvPr>
          <p:cNvPicPr>
            <a:picLocks noChangeAspect="1"/>
          </p:cNvPicPr>
          <p:nvPr/>
        </p:nvPicPr>
        <p:blipFill>
          <a:blip r:embed="rId3"/>
          <a:stretch>
            <a:fillRect/>
          </a:stretch>
        </p:blipFill>
        <p:spPr>
          <a:xfrm>
            <a:off x="4335694" y="996754"/>
            <a:ext cx="4743503" cy="2732765"/>
          </a:xfrm>
          <a:prstGeom prst="rect">
            <a:avLst/>
          </a:prstGeom>
        </p:spPr>
      </p:pic>
    </p:spTree>
    <p:extLst>
      <p:ext uri="{BB962C8B-B14F-4D97-AF65-F5344CB8AC3E}">
        <p14:creationId xmlns:p14="http://schemas.microsoft.com/office/powerpoint/2010/main" val="17524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a:t>Virtual LANs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48501" y="731836"/>
            <a:ext cx="8646998" cy="2322449"/>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Agregar un enrutador entre segmentos de LAN ayuda a reducir los dominios </a:t>
            </a:r>
            <a:r>
              <a:rPr lang="en-US" sz="1600" dirty="0">
                <a:solidFill>
                  <a:srgbClr val="000000"/>
                </a:solidFill>
              </a:rPr>
              <a:t>broadcast</a:t>
            </a:r>
          </a:p>
          <a:p>
            <a:pPr marL="0" indent="0" algn="l" defTabSz="684213" fontAlgn="base">
              <a:spcBef>
                <a:spcPts val="600"/>
              </a:spcBef>
              <a:spcAft>
                <a:spcPts val="600"/>
              </a:spcAft>
              <a:buClr>
                <a:schemeClr val="tx2"/>
              </a:buClr>
              <a:buSzPct val="90000"/>
            </a:pPr>
            <a:r>
              <a:rPr lang="es-ES" sz="1600" dirty="0">
                <a:solidFill>
                  <a:srgbClr val="000000"/>
                </a:solidFill>
              </a:rPr>
              <a:t>Las LAN virtuales (VLAN) proporcionan segmentación lógica mediante la creación de múltiples dominios </a:t>
            </a:r>
            <a:r>
              <a:rPr lang="en-US" sz="1600" dirty="0">
                <a:solidFill>
                  <a:srgbClr val="000000"/>
                </a:solidFill>
              </a:rPr>
              <a:t>broadcast </a:t>
            </a:r>
            <a:r>
              <a:rPr lang="es-ES" sz="1600" dirty="0">
                <a:solidFill>
                  <a:srgbClr val="000000"/>
                </a:solidFill>
              </a:rPr>
              <a:t>en el mismo conmutador de red. Las VLAN proporcionan una mayor utilización de los puertos del conmutador porque un puerto se puede asociar al dominio </a:t>
            </a:r>
            <a:r>
              <a:rPr lang="en-US" sz="1600" dirty="0">
                <a:solidFill>
                  <a:srgbClr val="000000"/>
                </a:solidFill>
              </a:rPr>
              <a:t>broadcast </a:t>
            </a:r>
            <a:r>
              <a:rPr lang="es-ES" sz="1600" dirty="0">
                <a:solidFill>
                  <a:srgbClr val="000000"/>
                </a:solidFill>
              </a:rPr>
              <a:t>necesario y varios dominios </a:t>
            </a:r>
            <a:r>
              <a:rPr lang="en-US" sz="1600" dirty="0">
                <a:solidFill>
                  <a:srgbClr val="000000"/>
                </a:solidFill>
              </a:rPr>
              <a:t>broadcast </a:t>
            </a:r>
            <a:r>
              <a:rPr lang="es-ES" sz="1600" dirty="0">
                <a:solidFill>
                  <a:srgbClr val="000000"/>
                </a:solidFill>
              </a:rPr>
              <a:t>pueden residir en el mismo conmutador.</a:t>
            </a:r>
          </a:p>
          <a:p>
            <a:pPr marL="0" indent="0" algn="l" defTabSz="684213" fontAlgn="base">
              <a:spcBef>
                <a:spcPts val="600"/>
              </a:spcBef>
              <a:spcAft>
                <a:spcPts val="600"/>
              </a:spcAft>
              <a:buClr>
                <a:schemeClr val="tx2"/>
              </a:buClr>
              <a:buSzPct val="90000"/>
            </a:pPr>
            <a:r>
              <a:rPr lang="es-ES" sz="1600" dirty="0">
                <a:solidFill>
                  <a:srgbClr val="000000"/>
                </a:solidFill>
              </a:rPr>
              <a:t>Las VLAN se definen en el estándar IEEE 802.1Q, que establece que los 32 bits se agregan al encabezado del paquete con los siguientes campos: tag </a:t>
            </a:r>
            <a:r>
              <a:rPr lang="es-ES" sz="1600" dirty="0" err="1">
                <a:solidFill>
                  <a:srgbClr val="000000"/>
                </a:solidFill>
              </a:rPr>
              <a:t>Protocol</a:t>
            </a:r>
            <a:r>
              <a:rPr lang="es-ES" sz="1600" dirty="0">
                <a:solidFill>
                  <a:srgbClr val="000000"/>
                </a:solidFill>
              </a:rPr>
              <a:t> </a:t>
            </a:r>
            <a:r>
              <a:rPr lang="es-ES" sz="1600" dirty="0" err="1">
                <a:solidFill>
                  <a:srgbClr val="000000"/>
                </a:solidFill>
              </a:rPr>
              <a:t>identifier</a:t>
            </a:r>
            <a:r>
              <a:rPr lang="es-ES" sz="1600" dirty="0">
                <a:solidFill>
                  <a:srgbClr val="000000"/>
                </a:solidFill>
              </a:rPr>
              <a:t> (TPID), </a:t>
            </a:r>
            <a:r>
              <a:rPr lang="es-ES" sz="1600" dirty="0" err="1">
                <a:solidFill>
                  <a:srgbClr val="000000"/>
                </a:solidFill>
              </a:rPr>
              <a:t>priority</a:t>
            </a:r>
            <a:r>
              <a:rPr lang="es-ES" sz="1600" dirty="0">
                <a:solidFill>
                  <a:srgbClr val="000000"/>
                </a:solidFill>
              </a:rPr>
              <a:t> </a:t>
            </a:r>
            <a:r>
              <a:rPr lang="es-ES" sz="1600" dirty="0" err="1">
                <a:solidFill>
                  <a:srgbClr val="000000"/>
                </a:solidFill>
              </a:rPr>
              <a:t>code</a:t>
            </a:r>
            <a:r>
              <a:rPr lang="es-ES" sz="1600" dirty="0">
                <a:solidFill>
                  <a:srgbClr val="000000"/>
                </a:solidFill>
              </a:rPr>
              <a:t> point (PCP), </a:t>
            </a:r>
            <a:r>
              <a:rPr lang="es-ES" sz="1600" dirty="0" err="1">
                <a:solidFill>
                  <a:srgbClr val="000000"/>
                </a:solidFill>
              </a:rPr>
              <a:t>drop</a:t>
            </a:r>
            <a:r>
              <a:rPr lang="es-ES" sz="1600" dirty="0">
                <a:solidFill>
                  <a:srgbClr val="000000"/>
                </a:solidFill>
              </a:rPr>
              <a:t> eligible </a:t>
            </a:r>
            <a:r>
              <a:rPr lang="es-ES" sz="1600" dirty="0" err="1">
                <a:solidFill>
                  <a:srgbClr val="000000"/>
                </a:solidFill>
              </a:rPr>
              <a:t>indicator</a:t>
            </a:r>
            <a:r>
              <a:rPr lang="es-ES" sz="1600" dirty="0">
                <a:solidFill>
                  <a:srgbClr val="000000"/>
                </a:solidFill>
              </a:rPr>
              <a:t> (DEI), and VLAN </a:t>
            </a:r>
            <a:r>
              <a:rPr lang="es-ES" sz="1600" dirty="0" err="1">
                <a:solidFill>
                  <a:srgbClr val="000000"/>
                </a:solidFill>
              </a:rPr>
              <a:t>identifier</a:t>
            </a:r>
            <a:r>
              <a:rPr lang="es-ES" sz="1600" dirty="0">
                <a:solidFill>
                  <a:srgbClr val="000000"/>
                </a:solidFill>
              </a:rPr>
              <a:t> (VLAN ID).</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pic>
        <p:nvPicPr>
          <p:cNvPr id="6" name="Picture 5">
            <a:extLst>
              <a:ext uri="{FF2B5EF4-FFF2-40B4-BE49-F238E27FC236}">
                <a16:creationId xmlns:a16="http://schemas.microsoft.com/office/drawing/2014/main" id="{E853D654-B9B6-4227-A087-D45FEDB2B57E}"/>
              </a:ext>
            </a:extLst>
          </p:cNvPr>
          <p:cNvPicPr>
            <a:picLocks noChangeAspect="1"/>
          </p:cNvPicPr>
          <p:nvPr/>
        </p:nvPicPr>
        <p:blipFill>
          <a:blip r:embed="rId3"/>
          <a:stretch>
            <a:fillRect/>
          </a:stretch>
        </p:blipFill>
        <p:spPr>
          <a:xfrm>
            <a:off x="969046" y="3337029"/>
            <a:ext cx="7700210" cy="1664124"/>
          </a:xfrm>
          <a:prstGeom prst="rect">
            <a:avLst/>
          </a:prstGeom>
        </p:spPr>
      </p:pic>
    </p:spTree>
    <p:extLst>
      <p:ext uri="{BB962C8B-B14F-4D97-AF65-F5344CB8AC3E}">
        <p14:creationId xmlns:p14="http://schemas.microsoft.com/office/powerpoint/2010/main" val="51633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Creando</a:t>
            </a:r>
            <a:r>
              <a:rPr lang="en-US" sz="2400" dirty="0"/>
              <a:t> una VLAN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721690"/>
          </a:xfrm>
        </p:spPr>
        <p:txBody>
          <a:bodyPr/>
          <a:lstStyle/>
          <a:p>
            <a:pPr marL="0" indent="0" algn="l" defTabSz="684213" fontAlgn="base">
              <a:spcBef>
                <a:spcPts val="600"/>
              </a:spcBef>
              <a:spcAft>
                <a:spcPts val="600"/>
              </a:spcAft>
              <a:buClr>
                <a:schemeClr val="tx2"/>
              </a:buClr>
              <a:buSzPct val="90000"/>
            </a:pPr>
            <a:r>
              <a:rPr lang="es-ES" sz="1600" dirty="0">
                <a:solidFill>
                  <a:srgbClr val="000000"/>
                </a:solidFill>
              </a:rPr>
              <a:t>Las VLAN se crean en la configuración global.</a:t>
            </a:r>
          </a:p>
          <a:p>
            <a:pPr marL="0" indent="0" algn="l" defTabSz="684213" fontAlgn="base">
              <a:spcBef>
                <a:spcPts val="600"/>
              </a:spcBef>
              <a:spcAft>
                <a:spcPts val="600"/>
              </a:spcAft>
              <a:buClr>
                <a:schemeClr val="tx2"/>
              </a:buClr>
              <a:buSzPct val="90000"/>
            </a:pPr>
            <a:r>
              <a:rPr lang="es-ES" sz="1600" dirty="0">
                <a:solidFill>
                  <a:srgbClr val="000000"/>
                </a:solidFill>
              </a:rPr>
              <a:t>Las VLAN se nombran en el modo </a:t>
            </a:r>
            <a:r>
              <a:rPr lang="es-ES" sz="1600" dirty="0" err="1">
                <a:solidFill>
                  <a:srgbClr val="000000"/>
                </a:solidFill>
              </a:rPr>
              <a:t>subglobal</a:t>
            </a:r>
            <a:r>
              <a:rPr lang="es-ES" sz="1600" dirty="0">
                <a:solidFill>
                  <a:srgbClr val="000000"/>
                </a:solidFill>
              </a:rPr>
              <a:t> de VLAN.</a:t>
            </a:r>
            <a:endParaRPr lang="en-US" sz="1600" dirty="0">
              <a:solidFill>
                <a:srgbClr val="000000"/>
              </a:solidFill>
            </a:endParaRPr>
          </a:p>
        </p:txBody>
      </p:sp>
      <p:sp>
        <p:nvSpPr>
          <p:cNvPr id="5" name="TextBox 4">
            <a:extLst>
              <a:ext uri="{FF2B5EF4-FFF2-40B4-BE49-F238E27FC236}">
                <a16:creationId xmlns:a16="http://schemas.microsoft.com/office/drawing/2014/main" id="{0DB8BB61-7E8C-48C8-A2D7-71E5A2D93C1D}"/>
              </a:ext>
            </a:extLst>
          </p:cNvPr>
          <p:cNvSpPr txBox="1"/>
          <p:nvPr/>
        </p:nvSpPr>
        <p:spPr>
          <a:xfrm>
            <a:off x="216718" y="3510082"/>
            <a:ext cx="8710564" cy="1323439"/>
          </a:xfrm>
          <a:prstGeom prst="rect">
            <a:avLst/>
          </a:prstGeom>
          <a:noFill/>
        </p:spPr>
        <p:txBody>
          <a:bodyPr wrap="square" rtlCol="0">
            <a:spAutoFit/>
          </a:bodyPr>
          <a:lstStyle/>
          <a:p>
            <a:r>
              <a:rPr lang="es-ES" sz="1600" dirty="0"/>
              <a:t>Las VLAN y su asignación de puertos se verifican con el comando </a:t>
            </a:r>
          </a:p>
          <a:p>
            <a:r>
              <a:rPr lang="en-US" sz="1600" b="1" dirty="0"/>
              <a:t>show vlan [{brief | id </a:t>
            </a:r>
            <a:r>
              <a:rPr lang="en-US" sz="1600" i="1" dirty="0"/>
              <a:t>vlan-id</a:t>
            </a:r>
            <a:r>
              <a:rPr lang="en-US" sz="1600" dirty="0"/>
              <a:t> | name </a:t>
            </a:r>
            <a:r>
              <a:rPr lang="en-US" sz="1600" i="1" dirty="0"/>
              <a:t>vlanname </a:t>
            </a:r>
            <a:r>
              <a:rPr lang="en-US" sz="1600" dirty="0"/>
              <a:t>| </a:t>
            </a:r>
            <a:r>
              <a:rPr lang="en-US" sz="1600" b="1" dirty="0"/>
              <a:t>summary</a:t>
            </a:r>
            <a:r>
              <a:rPr lang="en-US" sz="1600" dirty="0"/>
              <a:t>}] </a:t>
            </a:r>
          </a:p>
          <a:p>
            <a:endParaRPr lang="es-ES" sz="1600" dirty="0"/>
          </a:p>
          <a:p>
            <a:r>
              <a:rPr lang="es-ES" sz="1600" dirty="0"/>
              <a:t>El resultado se divide en cuatro secciones principales: asignaciones de VLAN a puerto, MTU del sistema, sesiones SPAN y VLAN privadas.</a:t>
            </a:r>
            <a:endParaRPr lang="en-US" sz="1600" dirty="0"/>
          </a:p>
        </p:txBody>
      </p:sp>
      <p:pic>
        <p:nvPicPr>
          <p:cNvPr id="7" name="Picture 6">
            <a:extLst>
              <a:ext uri="{FF2B5EF4-FFF2-40B4-BE49-F238E27FC236}">
                <a16:creationId xmlns:a16="http://schemas.microsoft.com/office/drawing/2014/main" id="{8AB77183-DB61-48A8-B847-CBF9B059CFE5}"/>
              </a:ext>
            </a:extLst>
          </p:cNvPr>
          <p:cNvPicPr>
            <a:picLocks noChangeAspect="1"/>
          </p:cNvPicPr>
          <p:nvPr/>
        </p:nvPicPr>
        <p:blipFill>
          <a:blip r:embed="rId3"/>
          <a:stretch>
            <a:fillRect/>
          </a:stretch>
        </p:blipFill>
        <p:spPr>
          <a:xfrm>
            <a:off x="968643" y="1453526"/>
            <a:ext cx="6408202" cy="2056556"/>
          </a:xfrm>
          <a:prstGeom prst="rect">
            <a:avLst/>
          </a:prstGeom>
        </p:spPr>
      </p:pic>
    </p:spTree>
    <p:extLst>
      <p:ext uri="{BB962C8B-B14F-4D97-AF65-F5344CB8AC3E}">
        <p14:creationId xmlns:p14="http://schemas.microsoft.com/office/powerpoint/2010/main" val="293083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ES" sz="1600" dirty="0"/>
              <a:t>Comunicación de dispositivos de red</a:t>
            </a:r>
            <a:br>
              <a:rPr lang="en-US" sz="2400" dirty="0"/>
            </a:br>
            <a:r>
              <a:rPr lang="en-US" sz="2400" dirty="0" err="1"/>
              <a:t>Opcional</a:t>
            </a:r>
            <a:r>
              <a:rPr lang="en-US" sz="2400" dirty="0"/>
              <a:t> </a:t>
            </a:r>
            <a:r>
              <a:rPr lang="en-US" sz="2400" b="1" dirty="0"/>
              <a:t>show vlan </a:t>
            </a:r>
            <a:r>
              <a:rPr lang="en-US" sz="2400" dirty="0"/>
              <a:t>keywords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731836"/>
            <a:ext cx="9144000" cy="3285359"/>
          </a:xfrm>
        </p:spPr>
        <p:txBody>
          <a:bodyPr/>
          <a:lstStyle/>
          <a:p>
            <a:pPr marL="0" indent="0" algn="l" defTabSz="684213" fontAlgn="base">
              <a:spcBef>
                <a:spcPts val="600"/>
              </a:spcBef>
              <a:spcAft>
                <a:spcPts val="600"/>
              </a:spcAft>
              <a:buClr>
                <a:schemeClr val="tx2"/>
              </a:buClr>
              <a:buSzPct val="90000"/>
            </a:pPr>
            <a:r>
              <a:rPr lang="en-US" sz="1600" dirty="0" err="1">
                <a:solidFill>
                  <a:srgbClr val="000000"/>
                </a:solidFill>
              </a:rPr>
              <a:t>Opcional</a:t>
            </a:r>
            <a:r>
              <a:rPr lang="en-US" sz="1600" dirty="0">
                <a:solidFill>
                  <a:srgbClr val="000000"/>
                </a:solidFill>
              </a:rPr>
              <a:t> </a:t>
            </a:r>
            <a:r>
              <a:rPr lang="en-US" sz="1600" b="1" dirty="0">
                <a:solidFill>
                  <a:srgbClr val="000000"/>
                </a:solidFill>
              </a:rPr>
              <a:t>show vlan </a:t>
            </a:r>
            <a:r>
              <a:rPr lang="en-US" sz="1600" dirty="0">
                <a:solidFill>
                  <a:srgbClr val="000000"/>
                </a:solidFill>
              </a:rPr>
              <a:t>keywords </a:t>
            </a:r>
            <a:r>
              <a:rPr lang="en-US" sz="1600" dirty="0" err="1">
                <a:solidFill>
                  <a:srgbClr val="000000"/>
                </a:solidFill>
              </a:rPr>
              <a:t>proporcionar</a:t>
            </a:r>
            <a:r>
              <a:rPr lang="en-US" sz="1600" dirty="0">
                <a:solidFill>
                  <a:srgbClr val="000000"/>
                </a:solidFill>
              </a:rPr>
              <a:t> los </a:t>
            </a:r>
            <a:r>
              <a:rPr lang="en-US" sz="1600" dirty="0" err="1">
                <a:solidFill>
                  <a:srgbClr val="000000"/>
                </a:solidFill>
              </a:rPr>
              <a:t>siguientes</a:t>
            </a:r>
            <a:r>
              <a:rPr lang="en-US" sz="1600" dirty="0">
                <a:solidFill>
                  <a:srgbClr val="000000"/>
                </a:solidFill>
              </a:rPr>
              <a:t> </a:t>
            </a:r>
            <a:r>
              <a:rPr lang="en-US" sz="1600" dirty="0" err="1">
                <a:solidFill>
                  <a:srgbClr val="000000"/>
                </a:solidFill>
              </a:rPr>
              <a:t>beneficios</a:t>
            </a:r>
            <a:r>
              <a:rPr lang="en-US" sz="1600" dirty="0">
                <a:solidFill>
                  <a:srgbClr val="000000"/>
                </a:solidFill>
              </a:rPr>
              <a: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Brief -</a:t>
            </a:r>
            <a:r>
              <a:rPr lang="en-US" sz="1400" dirty="0">
                <a:solidFill>
                  <a:srgbClr val="000000"/>
                </a:solidFill>
              </a:rPr>
              <a:t> </a:t>
            </a:r>
            <a:r>
              <a:rPr lang="es-ES" sz="1500" dirty="0">
                <a:solidFill>
                  <a:srgbClr val="000000"/>
                </a:solidFill>
              </a:rPr>
              <a:t>muestra solo las asignaciones de puerto a VLAN relevantes.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Summary - </a:t>
            </a:r>
            <a:r>
              <a:rPr lang="es-ES" sz="1500" dirty="0">
                <a:solidFill>
                  <a:srgbClr val="000000"/>
                </a:solidFill>
              </a:rPr>
              <a:t>muestra un recuento de VLAN, VLAN que participan en VTP y VLAN que se encuentran en el rango de VLAN extendido.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id </a:t>
            </a:r>
            <a:r>
              <a:rPr lang="en-US" sz="1400" i="1" dirty="0" err="1">
                <a:solidFill>
                  <a:srgbClr val="000000"/>
                </a:solidFill>
              </a:rPr>
              <a:t>vlan</a:t>
            </a:r>
            <a:r>
              <a:rPr lang="en-US" sz="1400" i="1" dirty="0">
                <a:solidFill>
                  <a:srgbClr val="000000"/>
                </a:solidFill>
              </a:rPr>
              <a:t>-id - </a:t>
            </a:r>
            <a:r>
              <a:rPr lang="es-ES" sz="1500" dirty="0">
                <a:solidFill>
                  <a:srgbClr val="000000"/>
                </a:solidFill>
              </a:rPr>
              <a:t>muestra todos los resultados del comando original, pero filtrados solo al número de VLAN especificado.</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b="1" dirty="0">
                <a:solidFill>
                  <a:srgbClr val="000000"/>
                </a:solidFill>
              </a:rPr>
              <a:t>name</a:t>
            </a:r>
            <a:r>
              <a:rPr lang="en-US" sz="1400" dirty="0">
                <a:solidFill>
                  <a:srgbClr val="000000"/>
                </a:solidFill>
              </a:rPr>
              <a:t> </a:t>
            </a:r>
            <a:r>
              <a:rPr lang="en-US" sz="1400" i="1" dirty="0" err="1">
                <a:solidFill>
                  <a:srgbClr val="000000"/>
                </a:solidFill>
              </a:rPr>
              <a:t>vlanname</a:t>
            </a:r>
            <a:r>
              <a:rPr lang="en-US" sz="1400" i="1" dirty="0">
                <a:solidFill>
                  <a:srgbClr val="000000"/>
                </a:solidFill>
              </a:rPr>
              <a:t> - </a:t>
            </a:r>
            <a:r>
              <a:rPr lang="es-ES" sz="1500" dirty="0">
                <a:solidFill>
                  <a:srgbClr val="000000"/>
                </a:solidFill>
              </a:rPr>
              <a:t>muestra todos los resultados del comando original, pero filtrados solo por el nombre de VLAN especificado.</a:t>
            </a:r>
            <a:endParaRPr lang="en-US" sz="15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500" dirty="0">
              <a:solidFill>
                <a:srgbClr val="000000"/>
              </a:solidFill>
            </a:endParaRPr>
          </a:p>
        </p:txBody>
      </p:sp>
    </p:spTree>
    <p:extLst>
      <p:ext uri="{BB962C8B-B14F-4D97-AF65-F5344CB8AC3E}">
        <p14:creationId xmlns:p14="http://schemas.microsoft.com/office/powerpoint/2010/main" val="317256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18419</TotalTime>
  <Words>5106</Words>
  <Application>Microsoft Office PowerPoint</Application>
  <PresentationFormat>On-screen Show (16:9)</PresentationFormat>
  <Paragraphs>344</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Cisco-Bold</vt:lpstr>
      <vt:lpstr>CiscoSans ExtraLight</vt:lpstr>
      <vt:lpstr>Default Theme</vt:lpstr>
      <vt:lpstr>Capitulo 1: Packet Forwarding</vt:lpstr>
      <vt:lpstr>Capitulo 1 Contenido</vt:lpstr>
      <vt:lpstr>Comunicación de dispositivos de red</vt:lpstr>
      <vt:lpstr>Comunicación de dispositivos de red Modelo OSI</vt:lpstr>
      <vt:lpstr>Comunicación de dispositivos de red Layer 2 Forwarding y Collision Domains</vt:lpstr>
      <vt:lpstr>Comunicación de dispositivos de red Dominio de Colision en un Hub Versus un Switch</vt:lpstr>
      <vt:lpstr>Comunicación de dispositivos de red Virtual LANs</vt:lpstr>
      <vt:lpstr>Comunicación de dispositivos de red Creando una VLAN</vt:lpstr>
      <vt:lpstr>Comunicación de dispositivos de red Opcional show vlan keywords</vt:lpstr>
      <vt:lpstr>Comunicación de dispositivos de red Puertos de Acceso</vt:lpstr>
      <vt:lpstr>Comunicación de dispositivos de red Puertos Troncales</vt:lpstr>
      <vt:lpstr>Comunicación de dispositivos de red Puertos Troncales (Cont.)</vt:lpstr>
      <vt:lpstr>Comunicación de dispositivos de red VLANs Nativas</vt:lpstr>
      <vt:lpstr>Comunicación de dispositivos de red Allowed VLANs</vt:lpstr>
      <vt:lpstr>Comunicación de dispositivos de red MAC Address Table</vt:lpstr>
      <vt:lpstr>Comunicación de dispositivos de red MAC Address Table (Cont.)</vt:lpstr>
      <vt:lpstr>Comunicación de dispositivos de red Switch Port Status</vt:lpstr>
      <vt:lpstr>Comunicación de dispositivos de red Interface Status</vt:lpstr>
      <vt:lpstr>Comunicación de dispositivos de red Interface Status (Cont.)</vt:lpstr>
      <vt:lpstr>Comunicación de dispositivos de red Layer 3 Forwarding y Local Network Forwarding</vt:lpstr>
      <vt:lpstr>Comunicación de dispositivos de red Enrutamiento de Paquetes</vt:lpstr>
      <vt:lpstr>Comunicación de dispositivos de red Enrutamiento de Paquetes (Cont.)</vt:lpstr>
      <vt:lpstr>Comunicación de dispositivos de red Enrutamiento de Paquetes (Cont.)</vt:lpstr>
      <vt:lpstr>Comunicación de dispositivos de red Asignación de dirección IP</vt:lpstr>
      <vt:lpstr>Comunicación de dispositivos de red Subinterfaces enrutadas</vt:lpstr>
      <vt:lpstr>Comunicación de dispositivos de red Interfaces virtuales conmutadas</vt:lpstr>
      <vt:lpstr>Comunicación de dispositivos de red Puertos de conmutación enrutados</vt:lpstr>
      <vt:lpstr>Comunicación de dispositivos de red Verificación de direcciones IP</vt:lpstr>
      <vt:lpstr>Comunicación de dispositivos de red Verificación de direcciones IP (Contd.)</vt:lpstr>
      <vt:lpstr>Arquitecturas de reenvío</vt:lpstr>
      <vt:lpstr>Arquitecturas de reenvío Proceso de Switching</vt:lpstr>
      <vt:lpstr>Arquitecturas de reenvío Proceso de Switching</vt:lpstr>
      <vt:lpstr>Arquitecturas de reenvío CEF y TCAM</vt:lpstr>
      <vt:lpstr>Arquitecturas de reenvío Centralized Forwarding y Distributed Forwarding</vt:lpstr>
      <vt:lpstr>Arquitecturas de reenvío Centralized y Distributed Forwarding</vt:lpstr>
      <vt:lpstr>Arquitecturas de reenvío Software CEF</vt:lpstr>
      <vt:lpstr>Arquitecturas de reenvío Software CEF</vt:lpstr>
      <vt:lpstr>Arquitecturas de reenvío Hardware CEF</vt:lpstr>
      <vt:lpstr>Arquitecturas de reenvío Stateful Switchover</vt:lpstr>
      <vt:lpstr>Arquitecturas de reenvío SDM Templates</vt:lpstr>
      <vt:lpstr>Arquitecturas de reenvío SDM Templates (Cont.)</vt:lpstr>
      <vt:lpstr>Preparacion para el Examen</vt:lpstr>
      <vt:lpstr>Prepare for the Exam Key Topics for Chapter 1</vt:lpstr>
      <vt:lpstr>Prepare for the Exam Key Topics for Chapter 1 (Cont.)</vt:lpstr>
      <vt:lpstr>Prepare for the Exam Key Terms for Chapter 1</vt:lpstr>
      <vt:lpstr>Prepare for the Exam Command Reference for Chapter 1</vt:lpstr>
      <vt:lpstr>Prepare for the Exam Command Reference for Chapter 1 (Cont.)</vt:lpstr>
      <vt:lpstr>Prepare for the Exam Command Reference for Chapter 1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Rudy Putoy</cp:lastModifiedBy>
  <cp:revision>395</cp:revision>
  <dcterms:created xsi:type="dcterms:W3CDTF">2019-10-18T06:21:22Z</dcterms:created>
  <dcterms:modified xsi:type="dcterms:W3CDTF">2024-03-14T11:35:46Z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_2015_ms_pID_725343">
    <vt:lpwstr>(3)jAVkpCAf8dmecLrKnNpBumfMAwNFCfzpGBKdsC5TgC1d/ImHMO01VNfPrDxCOGCT+/y5CKZX
Fc5KuC6UClW4U51jxx3WWUGL36gwJQQwkjxmzG2TmAti7d3OR/IKzdxIdYxmeTC2E3Pscijk
FngE62BMLyjQuSuuvX3xpUipQba1ZqMdqckvj+TuRBCqdXSIQPtEDrisPK8o71aBFy9ZJX5b
VbOjcByV0NUVno+9he</vt:lpwstr>
  </property>
  <property fmtid="{D5CDD505-2E9C-101B-9397-08002B2CF9AE}" pid="11" name="_2015_ms_pID_7253431">
    <vt:lpwstr>e3ARkwg6uvKbfjVvzjO/kNPbDqjzzRP9nOIAIgldbw41rnm+QRGdJA
1xnjZYS3y7boBsGO4Cr4iKGbleizH6731/4VRgfSfEuU70JxmgozmsaFRHJPjr0tDWoOvTjI
e7bNlF8wbJTdJ8Rci4niLn8eygLJOXd74rhBDR5Fr5nIMaIkhMYLkpRzxPn1x0UMRjrb7RKo
XhyFd6I63oAUDs7XsSdKVNTw92geK1dRHL14</vt:lpwstr>
  </property>
  <property fmtid="{D5CDD505-2E9C-101B-9397-08002B2CF9AE}" pid="12" name="_2015_ms_pID_7253432">
    <vt:lpwstr>Kg==</vt:lpwstr>
  </property>
</Properties>
</file>