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2"/>
  </p:notesMasterIdLst>
  <p:sldIdLst>
    <p:sldId id="513" r:id="rId2"/>
    <p:sldId id="1207" r:id="rId3"/>
    <p:sldId id="1206" r:id="rId4"/>
    <p:sldId id="1208" r:id="rId5"/>
    <p:sldId id="1209" r:id="rId6"/>
    <p:sldId id="1211" r:id="rId7"/>
    <p:sldId id="1217" r:id="rId8"/>
    <p:sldId id="1218" r:id="rId9"/>
    <p:sldId id="1219" r:id="rId10"/>
    <p:sldId id="1220" r:id="rId11"/>
    <p:sldId id="1221" r:id="rId12"/>
    <p:sldId id="1222" r:id="rId13"/>
    <p:sldId id="1223" r:id="rId14"/>
    <p:sldId id="1224" r:id="rId15"/>
    <p:sldId id="1225" r:id="rId16"/>
    <p:sldId id="1227" r:id="rId17"/>
    <p:sldId id="1228" r:id="rId18"/>
    <p:sldId id="1230" r:id="rId19"/>
    <p:sldId id="1231" r:id="rId20"/>
    <p:sldId id="1232" r:id="rId21"/>
    <p:sldId id="1233" r:id="rId22"/>
    <p:sldId id="1234" r:id="rId23"/>
    <p:sldId id="1236" r:id="rId24"/>
    <p:sldId id="1235" r:id="rId25"/>
    <p:sldId id="1237" r:id="rId26"/>
    <p:sldId id="1238" r:id="rId27"/>
    <p:sldId id="1239" r:id="rId28"/>
    <p:sldId id="1240" r:id="rId29"/>
    <p:sldId id="1241" r:id="rId30"/>
    <p:sldId id="1246" r:id="rId31"/>
    <p:sldId id="1242" r:id="rId32"/>
    <p:sldId id="1243" r:id="rId33"/>
    <p:sldId id="1244" r:id="rId34"/>
    <p:sldId id="1245" r:id="rId35"/>
    <p:sldId id="1249" r:id="rId36"/>
    <p:sldId id="1254" r:id="rId37"/>
    <p:sldId id="1250" r:id="rId38"/>
    <p:sldId id="1251" r:id="rId39"/>
    <p:sldId id="1252" r:id="rId40"/>
    <p:sldId id="1253" r:id="rId41"/>
  </p:sldIdLst>
  <p:sldSz cx="9144000" cy="5143500" type="screen16x9"/>
  <p:notesSz cx="6858000" cy="9144000"/>
  <p:custDataLst>
    <p:tags r:id="rId4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6" clrIdx="3"/>
  <p:cmAuthor id="4" name="jagibbon" initials="jmg" lastIdx="8" clrIdx="4"/>
  <p:cmAuthor id="5" name="Stephanie Harvey" initials="SH" lastIdx="2" clrIdx="5">
    <p:extLst>
      <p:ext uri="{19B8F6BF-5375-455C-9EA6-DF929625EA0E}">
        <p15:presenceInfo xmlns:p15="http://schemas.microsoft.com/office/powerpoint/2012/main" userId="Stephanie Harv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95" autoAdjust="0"/>
    <p:restoredTop sz="86657" autoAdjust="0"/>
  </p:normalViewPr>
  <p:slideViewPr>
    <p:cSldViewPr snapToGrid="0" showGuides="1">
      <p:cViewPr varScale="1">
        <p:scale>
          <a:sx n="130" d="100"/>
          <a:sy n="130" d="100"/>
        </p:scale>
        <p:origin x="732"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3/23/2024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166967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err="1">
                <a:solidFill>
                  <a:schemeClr val="accent5">
                    <a:lumMod val="40000"/>
                    <a:lumOff val="60000"/>
                  </a:schemeClr>
                </a:solidFill>
              </a:rPr>
              <a:t>Capitulo</a:t>
            </a:r>
            <a:r>
              <a:rPr lang="en-US" dirty="0">
                <a:solidFill>
                  <a:schemeClr val="accent5">
                    <a:lumMod val="40000"/>
                    <a:lumOff val="60000"/>
                  </a:schemeClr>
                </a:solidFill>
              </a:rPr>
              <a:t> 2: Spanning Tree</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722590" cy="902174"/>
          </a:xfrm>
        </p:spPr>
        <p:txBody>
          <a:bodyPr/>
          <a:lstStyle/>
          <a:p>
            <a:r>
              <a:rPr lang="en-US" dirty="0">
                <a:solidFill>
                  <a:schemeClr val="accent5">
                    <a:lumMod val="40000"/>
                    <a:lumOff val="60000"/>
                  </a:schemeClr>
                </a:solidFill>
              </a:rPr>
              <a:t>CCNP Enterprise: Core Networking</a:t>
            </a:r>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Construyendo</a:t>
            </a:r>
            <a:r>
              <a:rPr lang="en-US" dirty="0"/>
              <a:t> la </a:t>
            </a:r>
            <a:r>
              <a:rPr lang="en-US" dirty="0" err="1"/>
              <a:t>Topolgia</a:t>
            </a:r>
            <a:r>
              <a:rPr lang="en-US" dirty="0"/>
              <a:t> STP</a:t>
            </a:r>
          </a:p>
        </p:txBody>
      </p:sp>
      <p:sp>
        <p:nvSpPr>
          <p:cNvPr id="2" name="Content Placeholder 1"/>
          <p:cNvSpPr>
            <a:spLocks noGrp="1"/>
          </p:cNvSpPr>
          <p:nvPr>
            <p:ph idx="1"/>
          </p:nvPr>
        </p:nvSpPr>
        <p:spPr>
          <a:xfrm>
            <a:off x="117230" y="808891"/>
            <a:ext cx="2883877" cy="3774831"/>
          </a:xfrm>
        </p:spPr>
        <p:txBody>
          <a:bodyPr/>
          <a:lstStyle/>
          <a:p>
            <a:pPr>
              <a:buFont typeface="Arial" panose="020B0604020202020204" pitchFamily="34" charset="0"/>
              <a:buChar char="•"/>
            </a:pPr>
            <a:r>
              <a:rPr lang="es-ES" sz="1600" dirty="0"/>
              <a:t>Esta sección se centra en los conmutadores lógicos que se utilizan para crear una topología STP.</a:t>
            </a:r>
          </a:p>
          <a:p>
            <a:pPr>
              <a:buFont typeface="Arial" panose="020B0604020202020204" pitchFamily="34" charset="0"/>
              <a:buChar char="•"/>
            </a:pPr>
            <a:r>
              <a:rPr lang="es-ES" sz="1600" dirty="0"/>
              <a:t>La atención se centra en la VLAN 1, pero también existen las VLAN 10, 20 y 99.</a:t>
            </a:r>
          </a:p>
          <a:p>
            <a:pPr>
              <a:buFont typeface="Arial" panose="020B0604020202020204" pitchFamily="34" charset="0"/>
              <a:buChar char="•"/>
            </a:pPr>
            <a:r>
              <a:rPr lang="es-ES" sz="1600" dirty="0"/>
              <a:t>Se ha identificado SW1 como el </a:t>
            </a:r>
            <a:r>
              <a:rPr lang="en-US" sz="1600" dirty="0"/>
              <a:t>root bridge </a:t>
            </a:r>
            <a:r>
              <a:rPr lang="es-ES" sz="1600" dirty="0"/>
              <a:t>y se han identificado los puertos RP, DP y de bloqueo.</a:t>
            </a:r>
            <a:endParaRPr lang="en-US" sz="1600" dirty="0"/>
          </a:p>
          <a:p>
            <a:endParaRPr lang="en-US" sz="1600" dirty="0"/>
          </a:p>
          <a:p>
            <a:endParaRPr lang="en-US" sz="1600" dirty="0"/>
          </a:p>
          <a:p>
            <a:pPr marL="0" indent="0">
              <a:buNone/>
            </a:pPr>
            <a:r>
              <a:rPr lang="en-US" sz="1600" dirty="0"/>
              <a:t>.</a:t>
            </a:r>
          </a:p>
        </p:txBody>
      </p:sp>
      <p:pic>
        <p:nvPicPr>
          <p:cNvPr id="4" name="Picture 3">
            <a:extLst>
              <a:ext uri="{FF2B5EF4-FFF2-40B4-BE49-F238E27FC236}">
                <a16:creationId xmlns:a16="http://schemas.microsoft.com/office/drawing/2014/main" id="{8203ED78-E658-48F5-9B52-BF57B786F5CD}"/>
              </a:ext>
            </a:extLst>
          </p:cNvPr>
          <p:cNvPicPr>
            <a:picLocks noChangeAspect="1"/>
          </p:cNvPicPr>
          <p:nvPr/>
        </p:nvPicPr>
        <p:blipFill>
          <a:blip r:embed="rId2"/>
          <a:stretch>
            <a:fillRect/>
          </a:stretch>
        </p:blipFill>
        <p:spPr>
          <a:xfrm>
            <a:off x="3214361" y="838940"/>
            <a:ext cx="5711152" cy="3465620"/>
          </a:xfrm>
          <a:prstGeom prst="rect">
            <a:avLst/>
          </a:prstGeom>
        </p:spPr>
      </p:pic>
    </p:spTree>
    <p:extLst>
      <p:ext uri="{BB962C8B-B14F-4D97-AF65-F5344CB8AC3E}">
        <p14:creationId xmlns:p14="http://schemas.microsoft.com/office/powerpoint/2010/main" val="10815459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Eleccion</a:t>
            </a:r>
            <a:r>
              <a:rPr lang="en-US" dirty="0"/>
              <a:t> Root Bridge</a:t>
            </a:r>
          </a:p>
        </p:txBody>
      </p:sp>
      <p:sp>
        <p:nvSpPr>
          <p:cNvPr id="2" name="Content Placeholder 1"/>
          <p:cNvSpPr>
            <a:spLocks noGrp="1"/>
          </p:cNvSpPr>
          <p:nvPr>
            <p:ph idx="1"/>
          </p:nvPr>
        </p:nvSpPr>
        <p:spPr>
          <a:xfrm>
            <a:off x="117230" y="808891"/>
            <a:ext cx="8405447" cy="3950678"/>
          </a:xfrm>
        </p:spPr>
        <p:txBody>
          <a:bodyPr/>
          <a:lstStyle/>
          <a:p>
            <a:pPr marL="0" indent="0">
              <a:buNone/>
            </a:pPr>
            <a:r>
              <a:rPr lang="es-ES" dirty="0"/>
              <a:t>El primer paso con STP es identificar el </a:t>
            </a:r>
            <a:r>
              <a:rPr lang="en-US" dirty="0"/>
              <a:t>root bridge</a:t>
            </a:r>
            <a:r>
              <a:rPr lang="es-ES" dirty="0"/>
              <a:t>.</a:t>
            </a:r>
          </a:p>
          <a:p>
            <a:pPr marL="0" indent="0">
              <a:buNone/>
            </a:pPr>
            <a:r>
              <a:rPr lang="es-ES" dirty="0"/>
              <a:t>Cuando un conmutador se inicializa, asume que es el </a:t>
            </a:r>
            <a:r>
              <a:rPr lang="en-US" dirty="0"/>
              <a:t>root bridge </a:t>
            </a:r>
            <a:r>
              <a:rPr lang="es-ES" dirty="0"/>
              <a:t>y utiliza el identificador del puente local como identificador del </a:t>
            </a:r>
            <a:r>
              <a:rPr lang="en-US" dirty="0"/>
              <a:t>root bridge</a:t>
            </a:r>
            <a:r>
              <a:rPr lang="es-ES" dirty="0"/>
              <a:t>.</a:t>
            </a:r>
          </a:p>
          <a:p>
            <a:pPr marL="0" indent="0">
              <a:buNone/>
            </a:pPr>
            <a:r>
              <a:rPr lang="es-ES" dirty="0"/>
              <a:t>Luego escucha la BPDU de configuración de su vecino y hace lo siguiente:</a:t>
            </a:r>
            <a:endParaRPr lang="en-US" dirty="0"/>
          </a:p>
          <a:p>
            <a:pPr>
              <a:buFont typeface="Arial" panose="020B0604020202020204" pitchFamily="34" charset="0"/>
              <a:buChar char="•"/>
            </a:pPr>
            <a:r>
              <a:rPr lang="es-ES" dirty="0"/>
              <a:t>Si la BPDU de configuración del vecino es inferior a su propia BPDU, el </a:t>
            </a:r>
            <a:r>
              <a:rPr lang="es-ES" dirty="0" err="1"/>
              <a:t>switch</a:t>
            </a:r>
            <a:r>
              <a:rPr lang="es-ES" dirty="0"/>
              <a:t> ignora esa BPDU.</a:t>
            </a:r>
          </a:p>
          <a:p>
            <a:pPr>
              <a:buFont typeface="Arial" panose="020B0604020202020204" pitchFamily="34" charset="0"/>
              <a:buChar char="•"/>
            </a:pPr>
            <a:r>
              <a:rPr lang="es-ES" dirty="0"/>
              <a:t>Si se prefiere la BPDU de configuración del vecino que a su propia BPDU, el </a:t>
            </a:r>
            <a:r>
              <a:rPr lang="es-ES" dirty="0" err="1"/>
              <a:t>switch</a:t>
            </a:r>
            <a:r>
              <a:rPr lang="es-ES" dirty="0"/>
              <a:t> actualiza sus BPDU para incluir el nuevo identificador del </a:t>
            </a:r>
            <a:r>
              <a:rPr lang="en-US" dirty="0"/>
              <a:t>root bridge </a:t>
            </a:r>
            <a:r>
              <a:rPr lang="es-ES" dirty="0"/>
              <a:t>junto con un nuevo costo de </a:t>
            </a:r>
            <a:r>
              <a:rPr lang="es-ES" dirty="0" err="1"/>
              <a:t>root</a:t>
            </a:r>
            <a:r>
              <a:rPr lang="es-ES" dirty="0"/>
              <a:t> </a:t>
            </a:r>
            <a:r>
              <a:rPr lang="es-ES" dirty="0" err="1"/>
              <a:t>path</a:t>
            </a:r>
            <a:r>
              <a:rPr lang="es-ES" dirty="0"/>
              <a:t> que se correlaciona con el costo total de la ruta para llegar al nuevo </a:t>
            </a:r>
            <a:r>
              <a:rPr lang="en-US" dirty="0"/>
              <a:t>root bridge</a:t>
            </a:r>
            <a:r>
              <a:rPr lang="es-ES" dirty="0"/>
              <a:t>.</a:t>
            </a:r>
          </a:p>
          <a:p>
            <a:pPr>
              <a:buFont typeface="Arial" panose="020B0604020202020204" pitchFamily="34" charset="0"/>
              <a:buChar char="•"/>
            </a:pPr>
            <a:r>
              <a:rPr lang="es-ES" dirty="0"/>
              <a:t>Este proceso continúa hasta que todos los conmutadores de una topología hayan identificado el conmutador del </a:t>
            </a:r>
            <a:r>
              <a:rPr lang="en-US" dirty="0"/>
              <a:t>root bridge</a:t>
            </a:r>
            <a:r>
              <a:rPr lang="es-ES" dirty="0"/>
              <a:t>.</a:t>
            </a:r>
          </a:p>
          <a:p>
            <a:pPr>
              <a:buFont typeface="Arial" panose="020B0604020202020204" pitchFamily="34" charset="0"/>
              <a:buChar char="•"/>
            </a:pPr>
            <a:r>
              <a:rPr lang="es-ES" dirty="0"/>
              <a:t>STP prefiere un número de prioridad más bajo y luego va a una dirección MAC más baja.</a:t>
            </a:r>
            <a:endParaRPr lang="en-US" dirty="0"/>
          </a:p>
          <a:p>
            <a:endParaRPr lang="en-US" dirty="0"/>
          </a:p>
          <a:p>
            <a:pPr marL="0" indent="0">
              <a:buNone/>
            </a:pPr>
            <a:r>
              <a:rPr lang="en-US" dirty="0"/>
              <a:t>.</a:t>
            </a:r>
          </a:p>
        </p:txBody>
      </p:sp>
    </p:spTree>
    <p:extLst>
      <p:ext uri="{BB962C8B-B14F-4D97-AF65-F5344CB8AC3E}">
        <p14:creationId xmlns:p14="http://schemas.microsoft.com/office/powerpoint/2010/main" val="28904945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Costo</a:t>
            </a:r>
            <a:r>
              <a:rPr lang="en-US" dirty="0"/>
              <a:t> STP Root Path</a:t>
            </a:r>
          </a:p>
        </p:txBody>
      </p:sp>
      <p:sp>
        <p:nvSpPr>
          <p:cNvPr id="2" name="Content Placeholder 1"/>
          <p:cNvSpPr>
            <a:spLocks noGrp="1"/>
          </p:cNvSpPr>
          <p:nvPr>
            <p:ph idx="1"/>
          </p:nvPr>
        </p:nvSpPr>
        <p:spPr>
          <a:xfrm>
            <a:off x="117231" y="808891"/>
            <a:ext cx="3432419" cy="3798278"/>
          </a:xfrm>
        </p:spPr>
        <p:txBody>
          <a:bodyPr/>
          <a:lstStyle/>
          <a:p>
            <a:pPr>
              <a:buFont typeface="Arial" panose="020B0604020202020204" pitchFamily="34" charset="0"/>
              <a:buChar char="•"/>
            </a:pPr>
            <a:r>
              <a:rPr lang="es-ES" dirty="0"/>
              <a:t>El costo del </a:t>
            </a:r>
            <a:r>
              <a:rPr lang="en-US" dirty="0"/>
              <a:t>root path </a:t>
            </a:r>
            <a:r>
              <a:rPr lang="es-ES" dirty="0"/>
              <a:t>anunciado es siempre el valor calculado en el conmutador local.</a:t>
            </a:r>
          </a:p>
          <a:p>
            <a:pPr>
              <a:buFont typeface="Arial" panose="020B0604020202020204" pitchFamily="34" charset="0"/>
              <a:buChar char="•"/>
            </a:pPr>
            <a:r>
              <a:rPr lang="es-ES" dirty="0"/>
              <a:t>El costo del </a:t>
            </a:r>
            <a:r>
              <a:rPr lang="en-US" dirty="0"/>
              <a:t>root path </a:t>
            </a:r>
            <a:r>
              <a:rPr lang="es-ES" dirty="0"/>
              <a:t>local es el costo de la </a:t>
            </a:r>
            <a:r>
              <a:rPr lang="en-US" dirty="0"/>
              <a:t>root path</a:t>
            </a:r>
            <a:r>
              <a:rPr lang="es-ES" dirty="0"/>
              <a:t> anunciada más el costo del puerto de interfaz local.</a:t>
            </a:r>
          </a:p>
          <a:p>
            <a:pPr>
              <a:buFont typeface="Arial" panose="020B0604020202020204" pitchFamily="34" charset="0"/>
              <a:buChar char="•"/>
            </a:pPr>
            <a:r>
              <a:rPr lang="es-ES" dirty="0"/>
              <a:t>El costo del </a:t>
            </a:r>
            <a:r>
              <a:rPr lang="en-US" dirty="0"/>
              <a:t>root path </a:t>
            </a:r>
            <a:r>
              <a:rPr lang="es-ES" dirty="0"/>
              <a:t>siempre es cero en el </a:t>
            </a:r>
            <a:r>
              <a:rPr lang="en-US" dirty="0"/>
              <a:t>root bridge</a:t>
            </a:r>
            <a:r>
              <a:rPr lang="es-ES" dirty="0"/>
              <a:t>.</a:t>
            </a:r>
          </a:p>
          <a:p>
            <a:pPr>
              <a:buFont typeface="Arial" panose="020B0604020202020204" pitchFamily="34" charset="0"/>
              <a:buChar char="•"/>
            </a:pPr>
            <a:r>
              <a:rPr lang="es-ES" dirty="0"/>
              <a:t>La Figura 2-2 ilustra el costo de la </a:t>
            </a:r>
            <a:r>
              <a:rPr lang="en-US" dirty="0"/>
              <a:t>root path </a:t>
            </a:r>
            <a:r>
              <a:rPr lang="es-ES" dirty="0"/>
              <a:t>cuando SW1 anuncia las BPDU de configuración hacia SW3 y luego las BPDU de configuración de SW3 hacia SW5.</a:t>
            </a:r>
            <a:endParaRPr lang="en-US" dirty="0"/>
          </a:p>
          <a:p>
            <a:pPr marL="0" indent="0">
              <a:buNone/>
            </a:pPr>
            <a:r>
              <a:rPr lang="en-US" dirty="0"/>
              <a:t>.</a:t>
            </a:r>
          </a:p>
        </p:txBody>
      </p:sp>
      <p:pic>
        <p:nvPicPr>
          <p:cNvPr id="4" name="Picture 3">
            <a:extLst>
              <a:ext uri="{FF2B5EF4-FFF2-40B4-BE49-F238E27FC236}">
                <a16:creationId xmlns:a16="http://schemas.microsoft.com/office/drawing/2014/main" id="{B0D0FB9E-26E0-4A6D-B6F8-1691D1E0E0C7}"/>
              </a:ext>
            </a:extLst>
          </p:cNvPr>
          <p:cNvPicPr>
            <a:picLocks noChangeAspect="1"/>
          </p:cNvPicPr>
          <p:nvPr/>
        </p:nvPicPr>
        <p:blipFill>
          <a:blip r:embed="rId2"/>
          <a:stretch>
            <a:fillRect/>
          </a:stretch>
        </p:blipFill>
        <p:spPr>
          <a:xfrm>
            <a:off x="3396208" y="1180729"/>
            <a:ext cx="5630561" cy="3054601"/>
          </a:xfrm>
          <a:prstGeom prst="rect">
            <a:avLst/>
          </a:prstGeom>
        </p:spPr>
      </p:pic>
    </p:spTree>
    <p:extLst>
      <p:ext uri="{BB962C8B-B14F-4D97-AF65-F5344CB8AC3E}">
        <p14:creationId xmlns:p14="http://schemas.microsoft.com/office/powerpoint/2010/main" val="19218239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Seleccion</a:t>
            </a:r>
            <a:r>
              <a:rPr lang="en-US" dirty="0"/>
              <a:t> Root Ports</a:t>
            </a:r>
          </a:p>
        </p:txBody>
      </p:sp>
      <p:sp>
        <p:nvSpPr>
          <p:cNvPr id="2" name="Content Placeholder 1"/>
          <p:cNvSpPr>
            <a:spLocks noGrp="1"/>
          </p:cNvSpPr>
          <p:nvPr>
            <p:ph idx="1"/>
          </p:nvPr>
        </p:nvSpPr>
        <p:spPr>
          <a:xfrm>
            <a:off x="117230" y="808891"/>
            <a:ext cx="8475785" cy="3798278"/>
          </a:xfrm>
        </p:spPr>
        <p:txBody>
          <a:bodyPr/>
          <a:lstStyle/>
          <a:p>
            <a:pPr marL="0" indent="0">
              <a:buNone/>
            </a:pPr>
            <a:r>
              <a:rPr lang="es-ES" sz="1600" dirty="0"/>
              <a:t>Una vez que se encuentra el </a:t>
            </a:r>
            <a:r>
              <a:rPr lang="en-US" sz="1600" dirty="0"/>
              <a:t>Root Bridge </a:t>
            </a:r>
            <a:r>
              <a:rPr lang="es-ES" sz="1600" dirty="0"/>
              <a:t>, el conmutador debe determinar su </a:t>
            </a:r>
            <a:r>
              <a:rPr lang="en-US" sz="1600" dirty="0"/>
              <a:t>Root Port</a:t>
            </a:r>
            <a:r>
              <a:rPr lang="es-ES" sz="1600" dirty="0"/>
              <a:t>.</a:t>
            </a:r>
          </a:p>
          <a:p>
            <a:pPr marL="0" indent="0">
              <a:buNone/>
            </a:pPr>
            <a:r>
              <a:rPr lang="es-ES" sz="1600" dirty="0"/>
              <a:t>El RP se selecciona usando la siguiente lógica:</a:t>
            </a:r>
            <a:endParaRPr lang="en-US" sz="1600" dirty="0"/>
          </a:p>
          <a:p>
            <a:pPr marL="342900" indent="-342900">
              <a:buFont typeface="+mj-lt"/>
              <a:buAutoNum type="arabicPeriod"/>
            </a:pPr>
            <a:r>
              <a:rPr lang="es-ES" sz="1600" dirty="0"/>
              <a:t>Se prefiere la interfaz asociada al menor coste de ruta.</a:t>
            </a:r>
          </a:p>
          <a:p>
            <a:pPr marL="342900" indent="-342900">
              <a:buFont typeface="+mj-lt"/>
              <a:buAutoNum type="arabicPeriod"/>
            </a:pPr>
            <a:r>
              <a:rPr lang="es-ES" sz="1600" dirty="0"/>
              <a:t>A continuación se prefiere la interfaz asociada a la prioridad más baja del sistema del conmutador publicitario.</a:t>
            </a:r>
          </a:p>
          <a:p>
            <a:pPr marL="342900" indent="-342900">
              <a:buFont typeface="+mj-lt"/>
              <a:buAutoNum type="arabicPeriod"/>
            </a:pPr>
            <a:r>
              <a:rPr lang="es-ES" sz="1600" dirty="0"/>
              <a:t>A continuación se prefiere la interfaz asociada a la dirección MAC más baja del sistema del conmutador publicitario.</a:t>
            </a:r>
          </a:p>
          <a:p>
            <a:pPr marL="342900" indent="-342900">
              <a:buFont typeface="+mj-lt"/>
              <a:buAutoNum type="arabicPeriod"/>
            </a:pPr>
            <a:r>
              <a:rPr lang="es-ES" sz="1600" dirty="0"/>
              <a:t>Cuando se asocian varios enlaces al mismo conmutador, se prefiere la prioridad de puerto más baja del conmutador publicitario.</a:t>
            </a:r>
          </a:p>
          <a:p>
            <a:pPr marL="342900" indent="-342900">
              <a:buFont typeface="+mj-lt"/>
              <a:buAutoNum type="arabicPeriod"/>
            </a:pPr>
            <a:r>
              <a:rPr lang="es-ES" sz="1600" dirty="0"/>
              <a:t>Cuando se asocian varios enlaces al mismo conmutador, se prefiere el número de puerto más bajo del conmutador publicitario.</a:t>
            </a:r>
            <a:endParaRPr lang="en-US" sz="1600" dirty="0"/>
          </a:p>
        </p:txBody>
      </p:sp>
    </p:spTree>
    <p:extLst>
      <p:ext uri="{BB962C8B-B14F-4D97-AF65-F5344CB8AC3E}">
        <p14:creationId xmlns:p14="http://schemas.microsoft.com/office/powerpoint/2010/main" val="11090501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Seleccion</a:t>
            </a:r>
            <a:r>
              <a:rPr lang="en-US" dirty="0"/>
              <a:t>/</a:t>
            </a:r>
            <a:r>
              <a:rPr lang="en-US" dirty="0" err="1"/>
              <a:t>Verificacion</a:t>
            </a:r>
            <a:r>
              <a:rPr lang="en-US" dirty="0"/>
              <a:t> Root Ports</a:t>
            </a:r>
          </a:p>
        </p:txBody>
      </p:sp>
      <p:sp>
        <p:nvSpPr>
          <p:cNvPr id="2" name="Content Placeholder 1"/>
          <p:cNvSpPr>
            <a:spLocks noGrp="1"/>
          </p:cNvSpPr>
          <p:nvPr>
            <p:ph idx="1"/>
          </p:nvPr>
        </p:nvSpPr>
        <p:spPr>
          <a:xfrm>
            <a:off x="117230" y="808891"/>
            <a:ext cx="8475785" cy="385560"/>
          </a:xfrm>
        </p:spPr>
        <p:txBody>
          <a:bodyPr/>
          <a:lstStyle/>
          <a:p>
            <a:pPr marL="0" indent="0">
              <a:buNone/>
            </a:pPr>
            <a:r>
              <a:rPr lang="es-ES" sz="1600" dirty="0"/>
              <a:t>Utilice el comando </a:t>
            </a:r>
            <a:r>
              <a:rPr lang="en-US" sz="1600" b="1" dirty="0"/>
              <a:t>show spanning-tree root </a:t>
            </a:r>
            <a:r>
              <a:rPr lang="es-ES" sz="1600" dirty="0"/>
              <a:t>para verificar el ID de raíz y el puerto raíz.</a:t>
            </a:r>
            <a:endParaRPr lang="en-US" sz="1600" dirty="0"/>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A5DA4406-4884-4DA5-B3FD-D6C24229B966}"/>
              </a:ext>
            </a:extLst>
          </p:cNvPr>
          <p:cNvPicPr>
            <a:picLocks noChangeAspect="1"/>
          </p:cNvPicPr>
          <p:nvPr/>
        </p:nvPicPr>
        <p:blipFill>
          <a:blip r:embed="rId2"/>
          <a:stretch>
            <a:fillRect/>
          </a:stretch>
        </p:blipFill>
        <p:spPr>
          <a:xfrm>
            <a:off x="1" y="1194451"/>
            <a:ext cx="4399226" cy="3027158"/>
          </a:xfrm>
          <a:prstGeom prst="rect">
            <a:avLst/>
          </a:prstGeom>
        </p:spPr>
      </p:pic>
      <p:pic>
        <p:nvPicPr>
          <p:cNvPr id="5" name="Picture 4">
            <a:extLst>
              <a:ext uri="{FF2B5EF4-FFF2-40B4-BE49-F238E27FC236}">
                <a16:creationId xmlns:a16="http://schemas.microsoft.com/office/drawing/2014/main" id="{C99463B3-C113-47AC-AAFE-39C37C2D49F4}"/>
              </a:ext>
            </a:extLst>
          </p:cNvPr>
          <p:cNvPicPr>
            <a:picLocks noChangeAspect="1"/>
          </p:cNvPicPr>
          <p:nvPr/>
        </p:nvPicPr>
        <p:blipFill>
          <a:blip r:embed="rId3"/>
          <a:stretch>
            <a:fillRect/>
          </a:stretch>
        </p:blipFill>
        <p:spPr>
          <a:xfrm>
            <a:off x="4399227" y="1194451"/>
            <a:ext cx="4744772" cy="2982949"/>
          </a:xfrm>
          <a:prstGeom prst="rect">
            <a:avLst/>
          </a:prstGeom>
        </p:spPr>
      </p:pic>
    </p:spTree>
    <p:extLst>
      <p:ext uri="{BB962C8B-B14F-4D97-AF65-F5344CB8AC3E}">
        <p14:creationId xmlns:p14="http://schemas.microsoft.com/office/powerpoint/2010/main" val="9077771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Seleccionando</a:t>
            </a:r>
            <a:r>
              <a:rPr lang="en-US" dirty="0"/>
              <a:t> Blocked Designated Switch Ports</a:t>
            </a:r>
          </a:p>
        </p:txBody>
      </p:sp>
      <p:sp>
        <p:nvSpPr>
          <p:cNvPr id="2" name="Content Placeholder 1"/>
          <p:cNvSpPr>
            <a:spLocks noGrp="1"/>
          </p:cNvSpPr>
          <p:nvPr>
            <p:ph idx="1"/>
          </p:nvPr>
        </p:nvSpPr>
        <p:spPr>
          <a:xfrm>
            <a:off x="117230" y="808891"/>
            <a:ext cx="8827478" cy="3798278"/>
          </a:xfrm>
        </p:spPr>
        <p:txBody>
          <a:bodyPr/>
          <a:lstStyle/>
          <a:p>
            <a:pPr marL="0" indent="0">
              <a:buNone/>
            </a:pPr>
            <a:r>
              <a:rPr lang="es-ES" dirty="0"/>
              <a:t>Los RP han sido identificados y todos los demás puertos se consideran puertos designados. Si dos conmutadores no </a:t>
            </a:r>
            <a:r>
              <a:rPr lang="en-US" dirty="0"/>
              <a:t>root</a:t>
            </a:r>
            <a:r>
              <a:rPr lang="es-ES" dirty="0"/>
              <a:t> están conectados entre sí en sus puertos designados, un puerto debe configurarse en estado de bloqueo para evitar un bucle de reenvío. Calcule qué puertos deben bloquearse entre dos conmutadores no raíz:</a:t>
            </a:r>
            <a:endParaRPr lang="en-US" dirty="0"/>
          </a:p>
          <a:p>
            <a:pPr marL="342900" indent="-342900">
              <a:buFont typeface="+mj-lt"/>
              <a:buAutoNum type="arabicPeriod"/>
            </a:pPr>
            <a:r>
              <a:rPr lang="es-ES" dirty="0"/>
              <a:t>La interfaz es un </a:t>
            </a:r>
            <a:r>
              <a:rPr lang="en-US" dirty="0"/>
              <a:t>designated port </a:t>
            </a:r>
            <a:r>
              <a:rPr lang="es-ES" dirty="0"/>
              <a:t>y no debe considerarse un RP.</a:t>
            </a:r>
          </a:p>
          <a:p>
            <a:pPr marL="342900" indent="-342900">
              <a:buFont typeface="+mj-lt"/>
              <a:buAutoNum type="arabicPeriod"/>
            </a:pPr>
            <a:r>
              <a:rPr lang="es-ES" dirty="0"/>
              <a:t>El </a:t>
            </a:r>
            <a:r>
              <a:rPr lang="es-ES" dirty="0" err="1"/>
              <a:t>switch</a:t>
            </a:r>
            <a:r>
              <a:rPr lang="es-ES" dirty="0"/>
              <a:t> con el costo de ruta más bajo hacia el puente raíz avanza y el que tiene el costo de ruta más alto bloquea. Si empatan, pasan al siguiente paso.</a:t>
            </a:r>
          </a:p>
          <a:p>
            <a:pPr marL="342900" indent="-342900">
              <a:buFont typeface="+mj-lt"/>
              <a:buAutoNum type="arabicPeriod"/>
            </a:pPr>
            <a:r>
              <a:rPr lang="es-ES" dirty="0"/>
              <a:t>La prioridad del sistema del conmutador local se compara con la prioridad del sistema del conmutador remoto. El </a:t>
            </a:r>
            <a:r>
              <a:rPr lang="es-ES" u="sng" dirty="0"/>
              <a:t>puerto local </a:t>
            </a:r>
            <a:r>
              <a:rPr lang="es-ES" dirty="0"/>
              <a:t>pasa a un estado de bloqueo si la prioridad del sistema remoto es menor que la del conmutador local. Si empatan, pasan al siguiente paso.</a:t>
            </a:r>
          </a:p>
          <a:p>
            <a:pPr marL="342900" indent="-342900">
              <a:buFont typeface="+mj-lt"/>
              <a:buAutoNum type="arabicPeriod"/>
            </a:pPr>
            <a:r>
              <a:rPr lang="es-ES" dirty="0"/>
              <a:t>La dirección MAC del sistema del conmutador local se compara con la del sistema del conmutador remoto. El puerto local designado pasa a un estado de bloqueo si la dirección MAC del sistema remoto es inferior a la del conmutador local. Si los enlaces están conectados al mismo conmutador, pasan al siguiente paso.</a:t>
            </a:r>
            <a:endParaRPr lang="en-US" dirty="0"/>
          </a:p>
          <a:p>
            <a:pPr marL="0" indent="0">
              <a:buNone/>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8746433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Verificando</a:t>
            </a:r>
            <a:r>
              <a:rPr lang="en-US" dirty="0"/>
              <a:t> </a:t>
            </a:r>
            <a:r>
              <a:rPr lang="en-US" dirty="0" err="1"/>
              <a:t>Informacion</a:t>
            </a:r>
            <a:r>
              <a:rPr lang="en-US" dirty="0"/>
              <a:t> STP </a:t>
            </a:r>
          </a:p>
        </p:txBody>
      </p:sp>
      <p:sp>
        <p:nvSpPr>
          <p:cNvPr id="2" name="Content Placeholder 1"/>
          <p:cNvSpPr>
            <a:spLocks noGrp="1"/>
          </p:cNvSpPr>
          <p:nvPr>
            <p:ph idx="1"/>
          </p:nvPr>
        </p:nvSpPr>
        <p:spPr>
          <a:xfrm>
            <a:off x="117230" y="808891"/>
            <a:ext cx="3426070" cy="3798278"/>
          </a:xfrm>
        </p:spPr>
        <p:txBody>
          <a:bodyPr/>
          <a:lstStyle/>
          <a:p>
            <a:pPr marL="0" indent="0">
              <a:buNone/>
            </a:pPr>
            <a:r>
              <a:rPr lang="es-ES" sz="1600" dirty="0"/>
              <a:t>Se esperan estos tipos de puertos en los conmutadores </a:t>
            </a:r>
            <a:r>
              <a:rPr lang="es-ES" sz="1600" dirty="0" err="1"/>
              <a:t>Catalyst</a:t>
            </a:r>
            <a:r>
              <a:rPr lang="es-ES" sz="1600" dirty="0"/>
              <a:t>:</a:t>
            </a:r>
          </a:p>
          <a:p>
            <a:pPr marL="0" indent="0">
              <a:buNone/>
            </a:pPr>
            <a:r>
              <a:rPr lang="en-US" sz="1600" b="1" dirty="0"/>
              <a:t>Point-to-point (P2P) - </a:t>
            </a:r>
            <a:r>
              <a:rPr lang="es-ES" sz="1600" dirty="0"/>
              <a:t>este tipo de puerto se conecta con otro dispositivo de red (PC o conmutador RSTP).</a:t>
            </a:r>
          </a:p>
          <a:p>
            <a:pPr marL="0" indent="0">
              <a:buNone/>
            </a:pPr>
            <a:r>
              <a:rPr lang="en-US" sz="1600" b="1" dirty="0"/>
              <a:t>P2P edge - </a:t>
            </a:r>
            <a:r>
              <a:rPr lang="es-ES" sz="1600" dirty="0"/>
              <a:t>este tipo de puerto especifica que </a:t>
            </a:r>
            <a:r>
              <a:rPr lang="es-ES" sz="1600" dirty="0" err="1"/>
              <a:t>portfast</a:t>
            </a:r>
            <a:r>
              <a:rPr lang="es-ES" sz="1600" dirty="0"/>
              <a:t> está habilitado en este puerto.</a:t>
            </a: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808893"/>
            <a:ext cx="560070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53374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Verificando</a:t>
            </a:r>
            <a:r>
              <a:rPr lang="en-US" dirty="0"/>
              <a:t> </a:t>
            </a:r>
            <a:r>
              <a:rPr lang="en-US" dirty="0" err="1"/>
              <a:t>Informacion</a:t>
            </a:r>
            <a:r>
              <a:rPr lang="en-US" dirty="0"/>
              <a:t> STP</a:t>
            </a:r>
          </a:p>
        </p:txBody>
      </p:sp>
      <p:sp>
        <p:nvSpPr>
          <p:cNvPr id="2" name="Content Placeholder 1"/>
          <p:cNvSpPr>
            <a:spLocks noGrp="1"/>
          </p:cNvSpPr>
          <p:nvPr>
            <p:ph idx="1"/>
          </p:nvPr>
        </p:nvSpPr>
        <p:spPr>
          <a:xfrm>
            <a:off x="117230" y="808891"/>
            <a:ext cx="3426070" cy="3798278"/>
          </a:xfrm>
        </p:spPr>
        <p:txBody>
          <a:bodyPr/>
          <a:lstStyle/>
          <a:p>
            <a:pPr marL="0" indent="0">
              <a:buNone/>
            </a:pPr>
            <a:r>
              <a:rPr lang="es-ES" sz="1600" dirty="0"/>
              <a:t>Verifique el costo y los </a:t>
            </a:r>
            <a:r>
              <a:rPr lang="en-US" sz="1600" dirty="0"/>
              <a:t>Root Ports  </a:t>
            </a:r>
            <a:r>
              <a:rPr lang="es-ES" sz="1600" dirty="0"/>
              <a:t>con el comando </a:t>
            </a:r>
            <a:r>
              <a:rPr lang="en-US" sz="1600" b="1" dirty="0"/>
              <a:t>show spanning-tree </a:t>
            </a:r>
            <a:r>
              <a:rPr lang="en-US" sz="1600" b="1" dirty="0" err="1"/>
              <a:t>vlan</a:t>
            </a:r>
            <a:r>
              <a:rPr lang="en-US" sz="1600" b="1" dirty="0"/>
              <a:t> 1</a:t>
            </a:r>
            <a:r>
              <a:rPr lang="en-US" sz="1600" dirty="0"/>
              <a:t> </a:t>
            </a:r>
          </a:p>
        </p:txBody>
      </p:sp>
      <p:pic>
        <p:nvPicPr>
          <p:cNvPr id="4" name="Picture 3">
            <a:extLst>
              <a:ext uri="{FF2B5EF4-FFF2-40B4-BE49-F238E27FC236}">
                <a16:creationId xmlns:a16="http://schemas.microsoft.com/office/drawing/2014/main" id="{958DA974-A01A-416E-B322-A9C2E16AFE61}"/>
              </a:ext>
            </a:extLst>
          </p:cNvPr>
          <p:cNvPicPr>
            <a:picLocks noChangeAspect="1"/>
          </p:cNvPicPr>
          <p:nvPr/>
        </p:nvPicPr>
        <p:blipFill>
          <a:blip r:embed="rId2"/>
          <a:stretch>
            <a:fillRect/>
          </a:stretch>
        </p:blipFill>
        <p:spPr>
          <a:xfrm>
            <a:off x="3483220" y="721744"/>
            <a:ext cx="5543550" cy="266700"/>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220" y="989133"/>
            <a:ext cx="54864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76466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Verificando</a:t>
            </a:r>
            <a:r>
              <a:rPr lang="en-US" dirty="0"/>
              <a:t> VLAN Information </a:t>
            </a:r>
            <a:r>
              <a:rPr lang="en-US" dirty="0" err="1"/>
              <a:t>en</a:t>
            </a:r>
            <a:r>
              <a:rPr lang="en-US" dirty="0"/>
              <a:t> un Trunk</a:t>
            </a:r>
          </a:p>
        </p:txBody>
      </p:sp>
      <p:sp>
        <p:nvSpPr>
          <p:cNvPr id="2" name="Content Placeholder 1"/>
          <p:cNvSpPr>
            <a:spLocks noGrp="1"/>
          </p:cNvSpPr>
          <p:nvPr>
            <p:ph idx="1"/>
          </p:nvPr>
        </p:nvSpPr>
        <p:spPr>
          <a:xfrm>
            <a:off x="117230" y="808891"/>
            <a:ext cx="3426070" cy="3798278"/>
          </a:xfrm>
        </p:spPr>
        <p:txBody>
          <a:bodyPr/>
          <a:lstStyle/>
          <a:p>
            <a:pPr marL="0" indent="0">
              <a:buNone/>
            </a:pPr>
            <a:r>
              <a:rPr lang="es-ES" sz="1600" dirty="0"/>
              <a:t>Si falta una VLAN en un puerto troncal, verifique la precisión de la configuración del puerto troncal.</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928322"/>
            <a:ext cx="55816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39495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Cambios</a:t>
            </a:r>
            <a:r>
              <a:rPr lang="en-US" dirty="0"/>
              <a:t> </a:t>
            </a:r>
            <a:r>
              <a:rPr lang="en-US" dirty="0" err="1"/>
              <a:t>Topologicos</a:t>
            </a:r>
            <a:r>
              <a:rPr lang="en-US" dirty="0"/>
              <a:t> STP</a:t>
            </a:r>
          </a:p>
        </p:txBody>
      </p:sp>
      <p:sp>
        <p:nvSpPr>
          <p:cNvPr id="2" name="Content Placeholder 1"/>
          <p:cNvSpPr>
            <a:spLocks noGrp="1"/>
          </p:cNvSpPr>
          <p:nvPr>
            <p:ph idx="1"/>
          </p:nvPr>
        </p:nvSpPr>
        <p:spPr>
          <a:xfrm>
            <a:off x="117230" y="808891"/>
            <a:ext cx="8906454" cy="3798278"/>
          </a:xfrm>
        </p:spPr>
        <p:txBody>
          <a:bodyPr/>
          <a:lstStyle/>
          <a:p>
            <a:pPr marL="0" indent="0">
              <a:buNone/>
            </a:pPr>
            <a:r>
              <a:rPr lang="es-ES" dirty="0"/>
              <a:t>Las BPDU siempre fluyen desde el </a:t>
            </a:r>
            <a:r>
              <a:rPr lang="en-US" dirty="0"/>
              <a:t>root bridge </a:t>
            </a:r>
            <a:r>
              <a:rPr lang="es-ES" dirty="0"/>
              <a:t>hacia los conmutadores de borde, a menos que haya cambios en la topología.</a:t>
            </a:r>
            <a:endParaRPr lang="en-US" dirty="0"/>
          </a:p>
          <a:p>
            <a:pPr>
              <a:buFont typeface="Arial" panose="020B0604020202020204" pitchFamily="34" charset="0"/>
              <a:buChar char="•"/>
            </a:pPr>
            <a:r>
              <a:rPr lang="es-ES" dirty="0"/>
              <a:t>El conmutador que detecta un cambio de estado de enlace, envía una BPDU de </a:t>
            </a:r>
            <a:r>
              <a:rPr lang="en-US" dirty="0"/>
              <a:t>topology change notification (TCN)</a:t>
            </a:r>
            <a:r>
              <a:rPr lang="es-ES" dirty="0"/>
              <a:t> hacia el </a:t>
            </a:r>
            <a:r>
              <a:rPr lang="en-US" dirty="0"/>
              <a:t>root bridge </a:t>
            </a:r>
            <a:r>
              <a:rPr lang="es-ES" dirty="0"/>
              <a:t>fuera de su RP.</a:t>
            </a:r>
          </a:p>
          <a:p>
            <a:pPr>
              <a:buFont typeface="Arial" panose="020B0604020202020204" pitchFamily="34" charset="0"/>
              <a:buChar char="•"/>
            </a:pPr>
            <a:r>
              <a:rPr lang="es-ES" dirty="0"/>
              <a:t>Si un conmutador ascendente recibe el TCN, envía un acuse de recibo y reenvía el TCN desde su RP al </a:t>
            </a:r>
            <a:r>
              <a:rPr lang="en-US" dirty="0"/>
              <a:t>root bridge </a:t>
            </a:r>
            <a:r>
              <a:rPr lang="es-ES" dirty="0"/>
              <a:t>.</a:t>
            </a:r>
          </a:p>
          <a:p>
            <a:pPr>
              <a:buFont typeface="Arial" panose="020B0604020202020204" pitchFamily="34" charset="0"/>
              <a:buChar char="•"/>
            </a:pPr>
            <a:r>
              <a:rPr lang="es-ES" dirty="0"/>
              <a:t>Al recibir el TCN, el </a:t>
            </a:r>
            <a:r>
              <a:rPr lang="en-US" dirty="0"/>
              <a:t>root bridge </a:t>
            </a:r>
            <a:r>
              <a:rPr lang="es-ES" dirty="0"/>
              <a:t>crea una nueva BPDU de configuración con el indicador de cambio de topología establecido y luego se envía a todos los conmutadores.</a:t>
            </a:r>
          </a:p>
          <a:p>
            <a:pPr>
              <a:buFont typeface="Arial" panose="020B0604020202020204" pitchFamily="34" charset="0"/>
              <a:buChar char="•"/>
            </a:pPr>
            <a:r>
              <a:rPr lang="es-ES" dirty="0"/>
              <a:t>Cuando los conmutadores reciben esto, configuran el temporizador de su dirección MAC en 15 segundos predeterminados. Luego, el dispositivo vacía su tabla MAC si no ha recibido noticias de ningún dispositivo en los últimos 15 segundos.</a:t>
            </a:r>
          </a:p>
          <a:p>
            <a:pPr>
              <a:buFont typeface="Arial" panose="020B0604020202020204" pitchFamily="34" charset="0"/>
              <a:buChar char="•"/>
            </a:pPr>
            <a:r>
              <a:rPr lang="es-ES" dirty="0"/>
              <a:t>Los TCN se generan sobre una base VLAN, por lo que el impacto de los TCN se correlaciona directamente con la cantidad de hosts en una VLAN.</a:t>
            </a:r>
            <a:endParaRPr lang="en-US" dirty="0"/>
          </a:p>
        </p:txBody>
      </p:sp>
    </p:spTree>
    <p:extLst>
      <p:ext uri="{BB962C8B-B14F-4D97-AF65-F5344CB8AC3E}">
        <p14:creationId xmlns:p14="http://schemas.microsoft.com/office/powerpoint/2010/main" val="14035516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err="1"/>
              <a:t>Capitulo</a:t>
            </a:r>
            <a:r>
              <a:rPr lang="en-US" sz="2400" dirty="0"/>
              <a:t> 2 </a:t>
            </a:r>
            <a:r>
              <a:rPr lang="en-US" sz="2400" dirty="0" err="1"/>
              <a:t>Contenido</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5" y="855418"/>
            <a:ext cx="8610963" cy="3623817"/>
          </a:xfrm>
        </p:spPr>
        <p:txBody>
          <a:bodyPr/>
          <a:lstStyle/>
          <a:p>
            <a:pPr marL="0" indent="0" algn="l">
              <a:lnSpc>
                <a:spcPct val="115000"/>
              </a:lnSpc>
              <a:spcBef>
                <a:spcPts val="0"/>
              </a:spcBef>
            </a:pPr>
            <a:r>
              <a:rPr lang="es-ES" sz="1800" b="1" dirty="0">
                <a:solidFill>
                  <a:srgbClr val="000000"/>
                </a:solidFill>
                <a:ea typeface="Calibri"/>
                <a:cs typeface="CiscoSerif-Regular"/>
              </a:rPr>
              <a:t>Este capítulo cubre el siguiente contenido:</a:t>
            </a:r>
          </a:p>
          <a:p>
            <a:pPr marL="60" indent="-285750" algn="l">
              <a:lnSpc>
                <a:spcPct val="115000"/>
              </a:lnSpc>
              <a:spcBef>
                <a:spcPts val="0"/>
              </a:spcBef>
              <a:buFont typeface="Arial" panose="020B0604020202020204" pitchFamily="34" charset="0"/>
              <a:buChar char="•"/>
            </a:pPr>
            <a:endParaRPr lang="es-ES" sz="1800" dirty="0">
              <a:solidFill>
                <a:srgbClr val="000000"/>
              </a:solidFill>
              <a:ea typeface="Calibri"/>
              <a:cs typeface="CiscoSerif-Regular"/>
            </a:endParaRPr>
          </a:p>
          <a:p>
            <a:pPr marL="60" indent="-285750" algn="l">
              <a:lnSpc>
                <a:spcPct val="115000"/>
              </a:lnSpc>
              <a:spcBef>
                <a:spcPts val="0"/>
              </a:spcBef>
              <a:buFont typeface="Arial" panose="020B0604020202020204" pitchFamily="34" charset="0"/>
              <a:buChar char="•"/>
            </a:pPr>
            <a:r>
              <a:rPr lang="es-ES" sz="1800" b="1" dirty="0">
                <a:solidFill>
                  <a:srgbClr val="000000"/>
                </a:solidFill>
                <a:ea typeface="Calibri"/>
                <a:cs typeface="CiscoSerif-Regular"/>
              </a:rPr>
              <a:t>Fundamentos de </a:t>
            </a:r>
            <a:r>
              <a:rPr lang="en-US" sz="1800" b="1" dirty="0">
                <a:solidFill>
                  <a:srgbClr val="000000"/>
                </a:solidFill>
                <a:ea typeface="Calibri"/>
                <a:cs typeface="CiscoSerif-Bold"/>
              </a:rPr>
              <a:t>Spanning Tree Protocol </a:t>
            </a:r>
            <a:r>
              <a:rPr lang="es-ES" sz="1800" b="1" dirty="0">
                <a:solidFill>
                  <a:srgbClr val="000000"/>
                </a:solidFill>
                <a:ea typeface="Calibri"/>
                <a:cs typeface="CiscoSerif-Regular"/>
              </a:rPr>
              <a:t>: </a:t>
            </a:r>
            <a:r>
              <a:rPr lang="es-ES" sz="1800" dirty="0">
                <a:solidFill>
                  <a:srgbClr val="000000"/>
                </a:solidFill>
                <a:ea typeface="Calibri"/>
                <a:cs typeface="CiscoSerif-Regular"/>
              </a:rPr>
              <a:t>esta sección proporciona una descripción general de cómo los conmutadores reconocen a otros conmutadores y evitan bucles de reenvío.</a:t>
            </a:r>
          </a:p>
          <a:p>
            <a:pPr marL="60" indent="-285750" algn="l">
              <a:lnSpc>
                <a:spcPct val="115000"/>
              </a:lnSpc>
              <a:spcBef>
                <a:spcPts val="0"/>
              </a:spcBef>
              <a:buFont typeface="Arial" panose="020B0604020202020204" pitchFamily="34" charset="0"/>
              <a:buChar char="•"/>
            </a:pPr>
            <a:r>
              <a:rPr lang="en-US" sz="1800" b="1" dirty="0">
                <a:solidFill>
                  <a:srgbClr val="000000"/>
                </a:solidFill>
                <a:ea typeface="Calibri"/>
                <a:cs typeface="CiscoSerif-Bold"/>
              </a:rPr>
              <a:t>Rapid Spanning Tree Protocol - </a:t>
            </a:r>
            <a:r>
              <a:rPr lang="es-ES" sz="1800" dirty="0">
                <a:solidFill>
                  <a:srgbClr val="000000"/>
                </a:solidFill>
                <a:ea typeface="Calibri"/>
                <a:cs typeface="CiscoSerif-Regular"/>
              </a:rPr>
              <a:t>esta sección examina las mejoras realizadas en STP para una convergencia más rápida.</a:t>
            </a:r>
          </a:p>
          <a:p>
            <a:pPr marL="60" indent="-285750" algn="l">
              <a:lnSpc>
                <a:spcPct val="115000"/>
              </a:lnSpc>
              <a:spcBef>
                <a:spcPts val="0"/>
              </a:spcBef>
              <a:buFont typeface="Arial" panose="020B0604020202020204" pitchFamily="34" charset="0"/>
              <a:buChar char="•"/>
            </a:pPr>
            <a:endParaRPr lang="en-US" sz="1800" dirty="0">
              <a:solidFill>
                <a:srgbClr val="000000"/>
              </a:solidFill>
              <a:ea typeface="Calibri"/>
              <a:cs typeface="CiscoSerif-Regular"/>
            </a:endParaRPr>
          </a:p>
          <a:p>
            <a:pPr marL="0" algn="l">
              <a:lnSpc>
                <a:spcPct val="115000"/>
              </a:lnSpc>
              <a:spcBef>
                <a:spcPts val="0"/>
              </a:spcBef>
            </a:pPr>
            <a:endParaRPr lang="en-US" sz="1800" dirty="0"/>
          </a:p>
          <a:p>
            <a:pPr marL="0" algn="l">
              <a:lnSpc>
                <a:spcPct val="115000"/>
              </a:lnSpc>
              <a:spcBef>
                <a:spcPts val="0"/>
              </a:spcBef>
            </a:pPr>
            <a:endParaRPr lang="en-US" sz="1800" dirty="0">
              <a:solidFill>
                <a:srgbClr val="000000"/>
              </a:solidFill>
              <a:ea typeface="Calibri"/>
              <a:cs typeface="CiscoSerif-Regular"/>
            </a:endParaRPr>
          </a:p>
          <a:p>
            <a:pPr marL="0" algn="l">
              <a:lnSpc>
                <a:spcPct val="115000"/>
              </a:lnSpc>
              <a:spcBef>
                <a:spcPts val="0"/>
              </a:spcBef>
            </a:pPr>
            <a:endParaRPr lang="en-US" sz="1800" dirty="0"/>
          </a:p>
        </p:txBody>
      </p:sp>
    </p:spTree>
    <p:extLst>
      <p:ext uri="{BB962C8B-B14F-4D97-AF65-F5344CB8AC3E}">
        <p14:creationId xmlns:p14="http://schemas.microsoft.com/office/powerpoint/2010/main" val="4127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Verificando</a:t>
            </a:r>
            <a:r>
              <a:rPr lang="en-US" dirty="0"/>
              <a:t> </a:t>
            </a:r>
            <a:r>
              <a:rPr lang="en-US" dirty="0" err="1"/>
              <a:t>Cambios</a:t>
            </a:r>
            <a:r>
              <a:rPr lang="en-US" dirty="0"/>
              <a:t> </a:t>
            </a:r>
            <a:r>
              <a:rPr lang="en-US" dirty="0" err="1"/>
              <a:t>Topologicos</a:t>
            </a:r>
            <a:r>
              <a:rPr lang="en-US" dirty="0"/>
              <a:t> STP</a:t>
            </a:r>
          </a:p>
        </p:txBody>
      </p:sp>
      <p:sp>
        <p:nvSpPr>
          <p:cNvPr id="2" name="Content Placeholder 1"/>
          <p:cNvSpPr>
            <a:spLocks noGrp="1"/>
          </p:cNvSpPr>
          <p:nvPr>
            <p:ph idx="1"/>
          </p:nvPr>
        </p:nvSpPr>
        <p:spPr>
          <a:xfrm>
            <a:off x="117230" y="808891"/>
            <a:ext cx="8906454" cy="562709"/>
          </a:xfrm>
        </p:spPr>
        <p:txBody>
          <a:bodyPr/>
          <a:lstStyle/>
          <a:p>
            <a:pPr marL="0" indent="0">
              <a:buNone/>
            </a:pPr>
            <a:r>
              <a:rPr lang="en-US" sz="1600" dirty="0"/>
              <a:t>Use el </a:t>
            </a:r>
            <a:r>
              <a:rPr lang="en-US" sz="1600" dirty="0" err="1"/>
              <a:t>comando</a:t>
            </a:r>
            <a:r>
              <a:rPr lang="en-US" sz="1600" dirty="0"/>
              <a:t> </a:t>
            </a:r>
            <a:r>
              <a:rPr lang="en-US" sz="1600" b="1" dirty="0"/>
              <a:t>show spanning-tree vlan # detail </a:t>
            </a:r>
            <a:r>
              <a:rPr lang="en-US" sz="1600" dirty="0"/>
              <a:t>para observer </a:t>
            </a:r>
            <a:r>
              <a:rPr lang="en-US" sz="1600" dirty="0" err="1"/>
              <a:t>cambios</a:t>
            </a:r>
            <a:r>
              <a:rPr lang="en-US" sz="1600" dirty="0"/>
              <a:t> </a:t>
            </a:r>
            <a:r>
              <a:rPr lang="en-US" sz="1600" dirty="0" err="1"/>
              <a:t>topologicos</a:t>
            </a:r>
            <a:r>
              <a:rPr lang="en-US" sz="1600" dirty="0"/>
              <a:t>.</a:t>
            </a:r>
          </a:p>
          <a:p>
            <a:pPr marL="0" indent="0">
              <a:buNone/>
            </a:pPr>
            <a:endParaRPr 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589" y="1328737"/>
            <a:ext cx="7094758" cy="3170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0490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s-ES" dirty="0"/>
              <a:t>Convergiendo con fallas de enlace directo</a:t>
            </a:r>
            <a:endParaRPr lang="en-US" dirty="0"/>
          </a:p>
        </p:txBody>
      </p:sp>
      <p:sp>
        <p:nvSpPr>
          <p:cNvPr id="2" name="Content Placeholder 1"/>
          <p:cNvSpPr>
            <a:spLocks noGrp="1"/>
          </p:cNvSpPr>
          <p:nvPr>
            <p:ph idx="1"/>
          </p:nvPr>
        </p:nvSpPr>
        <p:spPr>
          <a:xfrm>
            <a:off x="117230" y="808890"/>
            <a:ext cx="8906454" cy="3546541"/>
          </a:xfrm>
        </p:spPr>
        <p:txBody>
          <a:bodyPr/>
          <a:lstStyle/>
          <a:p>
            <a:pPr marL="0" indent="0">
              <a:buNone/>
            </a:pPr>
            <a:r>
              <a:rPr lang="es-ES" sz="1600" dirty="0"/>
              <a:t>Cuando un conmutador pierde energía o se reinicia, o cuando se retira un cable de un puerto, la señalización de Capa 1 coloca el puerto en un estado inactivo, lo que puede notificar a otros procesos, como STP.</a:t>
            </a:r>
          </a:p>
          <a:p>
            <a:pPr marL="0" indent="0">
              <a:buNone/>
            </a:pPr>
            <a:r>
              <a:rPr lang="es-ES" sz="1600" dirty="0"/>
              <a:t>STP considera tal evento como una falla de enlace directo y puede reaccionar de tres maneras:</a:t>
            </a:r>
            <a:endParaRPr lang="en-US" sz="1600" dirty="0"/>
          </a:p>
          <a:p>
            <a:pPr lvl="1">
              <a:buFont typeface="Arial" panose="020B0604020202020204" pitchFamily="34" charset="0"/>
              <a:buChar char="•"/>
            </a:pPr>
            <a:r>
              <a:rPr lang="es-ES" sz="1600" dirty="0"/>
              <a:t>Falla el enlace entre SW2 y SW3. Si el enlace ya está bloqueado, no habrá ningún impacto en el tráfico entre los dos conmutadores, ya que ambos transmiten datos a través de SW1. Tanto SW2 como SW3 anunciarán un TCN hacia el conmutador raíz, lo que da como resultado que la topología de Capa 2 vacíe su tabla de direcciones MAC.</a:t>
            </a:r>
          </a:p>
          <a:p>
            <a:pPr lvl="1">
              <a:buFont typeface="Arial" panose="020B0604020202020204" pitchFamily="34" charset="0"/>
              <a:buChar char="•"/>
            </a:pPr>
            <a:r>
              <a:rPr lang="es-ES" sz="1600" dirty="0"/>
              <a:t>El enlace entre SW1 y SW3 falla. El tráfico de red desde SW1 o SW2 hacia SW3 se ve afectado porque el puerto SW3 Gi1/0/2 está en estado de bloqueo.</a:t>
            </a:r>
          </a:p>
          <a:p>
            <a:pPr lvl="1">
              <a:buFont typeface="Arial" panose="020B0604020202020204" pitchFamily="34" charset="0"/>
              <a:buChar char="•"/>
            </a:pPr>
            <a:r>
              <a:rPr lang="es-ES" sz="1600" dirty="0"/>
              <a:t>El enlace entre SW1 y SW2 falla. El tráfico de red desde SW1 o SW3 hacia SW2 se ve afectado porque el puerto Gi1/0/2 de SW3 está en estado de bloqueo.</a:t>
            </a:r>
            <a:endParaRPr lang="en-US" sz="1600" dirty="0"/>
          </a:p>
        </p:txBody>
      </p:sp>
    </p:spTree>
    <p:extLst>
      <p:ext uri="{BB962C8B-B14F-4D97-AF65-F5344CB8AC3E}">
        <p14:creationId xmlns:p14="http://schemas.microsoft.com/office/powerpoint/2010/main" val="9511104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s-ES" dirty="0"/>
              <a:t>Convergiendo con fallas de enlace directo </a:t>
            </a:r>
            <a:r>
              <a:rPr lang="en-US" dirty="0"/>
              <a:t>(Cont.)</a:t>
            </a:r>
          </a:p>
        </p:txBody>
      </p:sp>
      <p:sp>
        <p:nvSpPr>
          <p:cNvPr id="2" name="Content Placeholder 1"/>
          <p:cNvSpPr>
            <a:spLocks noGrp="1"/>
          </p:cNvSpPr>
          <p:nvPr>
            <p:ph idx="1"/>
          </p:nvPr>
        </p:nvSpPr>
        <p:spPr>
          <a:xfrm>
            <a:off x="96254" y="751740"/>
            <a:ext cx="4067374" cy="4051868"/>
          </a:xfrm>
        </p:spPr>
        <p:txBody>
          <a:bodyPr/>
          <a:lstStyle/>
          <a:p>
            <a:pPr marL="0" indent="0">
              <a:buNone/>
            </a:pPr>
            <a:r>
              <a:rPr lang="es-ES" dirty="0"/>
              <a:t>El enlace entre SW1 y SW3 falla.</a:t>
            </a:r>
          </a:p>
          <a:p>
            <a:pPr marL="0" indent="0">
              <a:buNone/>
            </a:pPr>
            <a:r>
              <a:rPr lang="es-ES" b="1" dirty="0"/>
              <a:t>Fase 1. </a:t>
            </a:r>
            <a:r>
              <a:rPr lang="es-ES" dirty="0"/>
              <a:t>SW1 detecta una falla en el enlace en su interfaz Gi1/0/3. SW3 detecta una falla en el enlace en su interfaz Gi1/0/1.</a:t>
            </a:r>
          </a:p>
          <a:p>
            <a:pPr marL="0" indent="0">
              <a:buNone/>
            </a:pPr>
            <a:r>
              <a:rPr lang="es-ES" b="1" dirty="0"/>
              <a:t>Fase 2. </a:t>
            </a:r>
            <a:r>
              <a:rPr lang="es-ES" dirty="0"/>
              <a:t>Normalmente, SW1 generaría un indicador TCN en su </a:t>
            </a:r>
            <a:r>
              <a:rPr lang="en-US" dirty="0"/>
              <a:t>root port</a:t>
            </a:r>
            <a:r>
              <a:rPr lang="es-ES" dirty="0"/>
              <a:t>, pero es el </a:t>
            </a:r>
            <a:r>
              <a:rPr lang="en-US" dirty="0"/>
              <a:t>root bridge</a:t>
            </a:r>
            <a:r>
              <a:rPr lang="es-ES" dirty="0"/>
              <a:t>, por lo que no lo hace. SW1 anunciaría un TCN si no fuera el </a:t>
            </a:r>
            <a:r>
              <a:rPr lang="en-US" dirty="0" err="1"/>
              <a:t>su</a:t>
            </a:r>
            <a:r>
              <a:rPr lang="en-US" dirty="0"/>
              <a:t> root bridge</a:t>
            </a:r>
            <a:r>
              <a:rPr lang="es-ES" dirty="0"/>
              <a:t>.</a:t>
            </a:r>
          </a:p>
          <a:p>
            <a:pPr marL="0" indent="0">
              <a:buNone/>
            </a:pPr>
            <a:r>
              <a:rPr lang="es-ES" dirty="0"/>
              <a:t>SW3 elimina su mejor BPDU recibida de SW1 en su interfaz Gi1/0/1 porque ahora está inactivo. En este punto, SW3 intentaría enviar un TCN hacia el </a:t>
            </a:r>
            <a:r>
              <a:rPr lang="en-US" dirty="0"/>
              <a:t> root bridge</a:t>
            </a:r>
            <a:r>
              <a:rPr lang="es-ES" dirty="0"/>
              <a:t> para notificarle sobre un cambio de topología; sin embargo, su</a:t>
            </a:r>
            <a:r>
              <a:rPr lang="en-US" dirty="0"/>
              <a:t> root port</a:t>
            </a:r>
            <a:r>
              <a:rPr lang="es-ES" dirty="0"/>
              <a:t>. está inactivo.</a:t>
            </a:r>
            <a:endParaRPr lang="en-US" dirty="0"/>
          </a:p>
          <a:p>
            <a:pPr marL="142875" lvl="1" indent="0">
              <a:buNone/>
            </a:pPr>
            <a:endParaRPr lang="en-US" sz="1500" dirty="0"/>
          </a:p>
          <a:p>
            <a:pPr marL="142875" lvl="1" indent="0">
              <a:buNone/>
            </a:pPr>
            <a:endParaRPr lang="en-US" sz="1500" dirty="0"/>
          </a:p>
        </p:txBody>
      </p:sp>
      <p:pic>
        <p:nvPicPr>
          <p:cNvPr id="4" name="Picture 3">
            <a:extLst>
              <a:ext uri="{FF2B5EF4-FFF2-40B4-BE49-F238E27FC236}">
                <a16:creationId xmlns:a16="http://schemas.microsoft.com/office/drawing/2014/main" id="{E6532ADE-0902-42E6-82D2-FAE672404A54}"/>
              </a:ext>
            </a:extLst>
          </p:cNvPr>
          <p:cNvPicPr>
            <a:picLocks noChangeAspect="1"/>
          </p:cNvPicPr>
          <p:nvPr/>
        </p:nvPicPr>
        <p:blipFill>
          <a:blip r:embed="rId2"/>
          <a:stretch>
            <a:fillRect/>
          </a:stretch>
        </p:blipFill>
        <p:spPr>
          <a:xfrm>
            <a:off x="4028897" y="1198486"/>
            <a:ext cx="5115103" cy="2986226"/>
          </a:xfrm>
          <a:prstGeom prst="rect">
            <a:avLst/>
          </a:prstGeom>
        </p:spPr>
      </p:pic>
    </p:spTree>
    <p:extLst>
      <p:ext uri="{BB962C8B-B14F-4D97-AF65-F5344CB8AC3E}">
        <p14:creationId xmlns:p14="http://schemas.microsoft.com/office/powerpoint/2010/main" val="27245568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015046" cy="733926"/>
          </a:xfrm>
        </p:spPr>
        <p:txBody>
          <a:bodyPr/>
          <a:lstStyle/>
          <a:p>
            <a:r>
              <a:rPr lang="en-US" sz="1600" dirty="0"/>
              <a:t>Spanning Tree Protocol </a:t>
            </a:r>
            <a:r>
              <a:rPr lang="en-US" sz="1600" dirty="0" err="1"/>
              <a:t>Fundamentos</a:t>
            </a:r>
            <a:br>
              <a:rPr lang="en-US" dirty="0"/>
            </a:br>
            <a:r>
              <a:rPr lang="es-ES" dirty="0"/>
              <a:t>Convergiendo con fallas de enlace directo </a:t>
            </a:r>
            <a:r>
              <a:rPr lang="en-US" dirty="0"/>
              <a:t>(Cont.)</a:t>
            </a:r>
          </a:p>
        </p:txBody>
      </p:sp>
      <p:sp>
        <p:nvSpPr>
          <p:cNvPr id="2" name="Content Placeholder 1"/>
          <p:cNvSpPr>
            <a:spLocks noGrp="1"/>
          </p:cNvSpPr>
          <p:nvPr>
            <p:ph idx="1"/>
          </p:nvPr>
        </p:nvSpPr>
        <p:spPr>
          <a:xfrm>
            <a:off x="2" y="709912"/>
            <a:ext cx="4432298" cy="4161541"/>
          </a:xfrm>
        </p:spPr>
        <p:txBody>
          <a:bodyPr/>
          <a:lstStyle/>
          <a:p>
            <a:pPr marL="0" indent="0">
              <a:buNone/>
            </a:pPr>
            <a:r>
              <a:rPr lang="es-ES" sz="1400" b="1" dirty="0"/>
              <a:t>Fase 3. </a:t>
            </a:r>
            <a:r>
              <a:rPr lang="es-ES" sz="1400" dirty="0"/>
              <a:t>SW1 anuncia una BPDU de configuración con el indicador de cambio de topología en todos sus puertos. Esta BPDU se recibe y se transmite a todos los conmutadores del entorno.</a:t>
            </a:r>
          </a:p>
          <a:p>
            <a:pPr marL="0" indent="0">
              <a:buNone/>
            </a:pPr>
            <a:r>
              <a:rPr lang="es-ES" sz="1400" b="1" dirty="0"/>
              <a:t>Fase 4. </a:t>
            </a:r>
            <a:r>
              <a:rPr lang="es-ES" sz="1400" dirty="0"/>
              <a:t>SW2 y SW3 reciben la BPDU de configuración con el indicador de cambio de topología. Luego, estos conmutadores reducen el temporizador de antigüedad de la dirección MAC al temporizador de retardo de reenvío para eliminar las entradas MAC más antiguas. En esta fase,SW2 no sabe qué cambió en la topología.</a:t>
            </a:r>
          </a:p>
          <a:p>
            <a:pPr marL="0" indent="0">
              <a:buNone/>
            </a:pPr>
            <a:r>
              <a:rPr lang="es-ES" sz="1400" b="1" dirty="0"/>
              <a:t>Fase 5. </a:t>
            </a:r>
            <a:r>
              <a:rPr lang="es-ES" sz="1400" dirty="0"/>
              <a:t>SW3 debe esperar hasta que vuelva a recibir noticias del </a:t>
            </a:r>
            <a:r>
              <a:rPr lang="en-US" sz="1400" dirty="0"/>
              <a:t>root bridge </a:t>
            </a:r>
            <a:r>
              <a:rPr lang="es-ES" sz="1400" dirty="0"/>
              <a:t>o hasta que expire el temporizador de edad máxima antes de poder restablecer el estado del puerto y comenzar a escuchar las BPDU en la interfaz Gi1/0/2 (que anteriormente estaba en el estado de bloqueo). .</a:t>
            </a:r>
            <a:endParaRPr lang="en-US" sz="1400" dirty="0"/>
          </a:p>
          <a:p>
            <a:pPr marL="142875" lvl="1" indent="0">
              <a:buNone/>
            </a:pPr>
            <a:endParaRPr lang="en-US" dirty="0"/>
          </a:p>
        </p:txBody>
      </p:sp>
      <p:pic>
        <p:nvPicPr>
          <p:cNvPr id="5" name="Picture 4">
            <a:extLst>
              <a:ext uri="{FF2B5EF4-FFF2-40B4-BE49-F238E27FC236}">
                <a16:creationId xmlns:a16="http://schemas.microsoft.com/office/drawing/2014/main" id="{2D1EA234-BB9E-46A5-B2DD-0788B906E60B}"/>
              </a:ext>
            </a:extLst>
          </p:cNvPr>
          <p:cNvPicPr>
            <a:picLocks noChangeAspect="1"/>
          </p:cNvPicPr>
          <p:nvPr/>
        </p:nvPicPr>
        <p:blipFill>
          <a:blip r:embed="rId2"/>
          <a:stretch>
            <a:fillRect/>
          </a:stretch>
        </p:blipFill>
        <p:spPr>
          <a:xfrm>
            <a:off x="4116123" y="1078637"/>
            <a:ext cx="4898923" cy="2860019"/>
          </a:xfrm>
          <a:prstGeom prst="rect">
            <a:avLst/>
          </a:prstGeom>
        </p:spPr>
      </p:pic>
    </p:spTree>
    <p:extLst>
      <p:ext uri="{BB962C8B-B14F-4D97-AF65-F5344CB8AC3E}">
        <p14:creationId xmlns:p14="http://schemas.microsoft.com/office/powerpoint/2010/main" val="210131690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s-ES" dirty="0"/>
              <a:t>Convergiendo con fallas de enlace directo</a:t>
            </a:r>
            <a:endParaRPr lang="en-US" dirty="0"/>
          </a:p>
        </p:txBody>
      </p:sp>
      <p:sp>
        <p:nvSpPr>
          <p:cNvPr id="2" name="Content Placeholder 1"/>
          <p:cNvSpPr>
            <a:spLocks noGrp="1"/>
          </p:cNvSpPr>
          <p:nvPr>
            <p:ph idx="1"/>
          </p:nvPr>
        </p:nvSpPr>
        <p:spPr>
          <a:xfrm>
            <a:off x="128954" y="719504"/>
            <a:ext cx="3993131" cy="3847330"/>
          </a:xfrm>
        </p:spPr>
        <p:txBody>
          <a:bodyPr/>
          <a:lstStyle/>
          <a:p>
            <a:pPr marL="0" indent="0">
              <a:buNone/>
            </a:pPr>
            <a:r>
              <a:rPr lang="es-ES" dirty="0"/>
              <a:t>El enlace entre SW1 y SW2 falla.</a:t>
            </a:r>
          </a:p>
          <a:p>
            <a:pPr marL="0" indent="0">
              <a:buNone/>
            </a:pPr>
            <a:r>
              <a:rPr lang="es-ES" b="1" dirty="0"/>
              <a:t>Fase 1. </a:t>
            </a:r>
            <a:r>
              <a:rPr lang="es-ES" dirty="0"/>
              <a:t>SW1 detecta una falla en el enlace en su interfaz Gi1/0/1. SW2 detecta una falla en el enlace en su interfaz Gi1/0/3.</a:t>
            </a:r>
          </a:p>
          <a:p>
            <a:pPr marL="0" indent="0">
              <a:buNone/>
            </a:pPr>
            <a:r>
              <a:rPr lang="es-ES" b="1" dirty="0"/>
              <a:t>Fase 2. </a:t>
            </a:r>
            <a:r>
              <a:rPr lang="es-ES" dirty="0"/>
              <a:t>Normalmente, SW1 generaría un indicador TCN en su </a:t>
            </a:r>
            <a:r>
              <a:rPr lang="es-ES" dirty="0" err="1"/>
              <a:t>port</a:t>
            </a:r>
            <a:r>
              <a:rPr lang="es-ES" dirty="0"/>
              <a:t> </a:t>
            </a:r>
            <a:r>
              <a:rPr lang="en-US" dirty="0"/>
              <a:t>root</a:t>
            </a:r>
            <a:r>
              <a:rPr lang="es-ES" dirty="0"/>
              <a:t>, pero es el </a:t>
            </a:r>
            <a:r>
              <a:rPr lang="en-US" dirty="0"/>
              <a:t>root bridge</a:t>
            </a:r>
            <a:r>
              <a:rPr lang="es-ES" dirty="0"/>
              <a:t>, por lo que no lo hace. SW1 anunciaría un TCN si no fuera el </a:t>
            </a:r>
            <a:r>
              <a:rPr lang="en-US" dirty="0"/>
              <a:t>root bridge</a:t>
            </a:r>
            <a:r>
              <a:rPr lang="es-ES" dirty="0"/>
              <a:t>.</a:t>
            </a:r>
          </a:p>
          <a:p>
            <a:pPr marL="0" indent="0">
              <a:buNone/>
            </a:pPr>
            <a:r>
              <a:rPr lang="es-ES" dirty="0"/>
              <a:t>SW2 elimina su mejor BPDU recibida de SW1 en su interfaz Gi1/0/1 porque ahora está inactivo. En este punto, SW2 intentaría enviar un TCN hacia el </a:t>
            </a:r>
            <a:r>
              <a:rPr lang="en-US" dirty="0"/>
              <a:t>root bridge </a:t>
            </a:r>
            <a:r>
              <a:rPr lang="es-ES" dirty="0"/>
              <a:t>para notificarle sobre un cambio de topología; sin embargo, su puerto raíz está inactivo.</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297" y="882832"/>
            <a:ext cx="4900473" cy="339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4303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s-ES" dirty="0"/>
              <a:t>Convergiendo con fallas de enlace directo </a:t>
            </a:r>
            <a:r>
              <a:rPr lang="en-US" dirty="0"/>
              <a:t>(Cont.)</a:t>
            </a:r>
          </a:p>
        </p:txBody>
      </p:sp>
      <p:sp>
        <p:nvSpPr>
          <p:cNvPr id="2" name="Content Placeholder 1"/>
          <p:cNvSpPr>
            <a:spLocks noGrp="1"/>
          </p:cNvSpPr>
          <p:nvPr>
            <p:ph idx="1"/>
          </p:nvPr>
        </p:nvSpPr>
        <p:spPr>
          <a:xfrm>
            <a:off x="117230" y="808891"/>
            <a:ext cx="4137270" cy="3847330"/>
          </a:xfrm>
        </p:spPr>
        <p:txBody>
          <a:bodyPr/>
          <a:lstStyle/>
          <a:p>
            <a:pPr marL="0" indent="0">
              <a:buNone/>
            </a:pPr>
            <a:r>
              <a:rPr lang="es-ES" sz="1400" b="1" dirty="0"/>
              <a:t>Fase 3. </a:t>
            </a:r>
            <a:r>
              <a:rPr lang="es-ES" sz="1400" dirty="0"/>
              <a:t>SW1 anuncia una BPDU de configuración con el indicador de cambio de topología en todos sus puertos. Luego, esta BPDU se recibe y se transmite a SW3. SW3 no puede transmitir esto a SW2 ya que su puerto Gi1/0/2 todavía está en estado de bloqueo. SW2 asume que ahora es el </a:t>
            </a:r>
            <a:r>
              <a:rPr lang="en-US" sz="1400" dirty="0"/>
              <a:t>root bridge </a:t>
            </a:r>
            <a:r>
              <a:rPr lang="es-ES" sz="1400" dirty="0"/>
              <a:t>y anuncia las BPDU de configuración con él mismo como </a:t>
            </a:r>
            <a:r>
              <a:rPr lang="en-US" sz="1400" dirty="0"/>
              <a:t>root bridge.</a:t>
            </a:r>
            <a:endParaRPr lang="es-ES" sz="1400" dirty="0"/>
          </a:p>
          <a:p>
            <a:pPr marL="0" indent="0">
              <a:buNone/>
            </a:pPr>
            <a:r>
              <a:rPr lang="es-ES" sz="1400" b="1" dirty="0"/>
              <a:t>Fase 4. </a:t>
            </a:r>
            <a:r>
              <a:rPr lang="es-ES" sz="1400" dirty="0"/>
              <a:t>SW3 recibe la BPDU de configuración con el indicador de cambio de topología de SW1. SW3 reduce el temporizador de antigüedad de la dirección MAC al temporizador de retardo de reenvío para eliminar las entradas MAC más antiguas. SW3 recibe BPDU inferiores de SW2 y las descarta porque todavía recibe BPDU superiores de SW1.</a:t>
            </a:r>
            <a:endParaRPr lang="en-US" sz="1400" dirty="0"/>
          </a:p>
        </p:txBody>
      </p:sp>
      <p:pic>
        <p:nvPicPr>
          <p:cNvPr id="6" name="Picture 2">
            <a:extLst>
              <a:ext uri="{FF2B5EF4-FFF2-40B4-BE49-F238E27FC236}">
                <a16:creationId xmlns:a16="http://schemas.microsoft.com/office/drawing/2014/main" id="{F0EB08BA-D3E6-4F74-9C2A-92B26E925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297" y="882832"/>
            <a:ext cx="4900473" cy="339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29031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s-ES" dirty="0"/>
              <a:t>Convergiendo con fallas de enlace directo </a:t>
            </a:r>
            <a:r>
              <a:rPr lang="en-US" dirty="0"/>
              <a:t>(Cont.)</a:t>
            </a:r>
          </a:p>
        </p:txBody>
      </p:sp>
      <p:sp>
        <p:nvSpPr>
          <p:cNvPr id="2" name="Content Placeholder 1"/>
          <p:cNvSpPr>
            <a:spLocks noGrp="1"/>
          </p:cNvSpPr>
          <p:nvPr>
            <p:ph idx="1"/>
          </p:nvPr>
        </p:nvSpPr>
        <p:spPr>
          <a:xfrm>
            <a:off x="117230" y="808891"/>
            <a:ext cx="3842211" cy="3847330"/>
          </a:xfrm>
        </p:spPr>
        <p:txBody>
          <a:bodyPr/>
          <a:lstStyle/>
          <a:p>
            <a:pPr marL="0" indent="0">
              <a:buNone/>
            </a:pPr>
            <a:r>
              <a:rPr lang="es-ES" sz="1600" b="1" dirty="0"/>
              <a:t>Fase 5. </a:t>
            </a:r>
            <a:r>
              <a:rPr lang="es-ES" sz="1600" dirty="0"/>
              <a:t>El temporizador Max Age en SW3 expira y ahora el puerto Gi1/0/2 en SW3 pasa del estado de bloqueo al estado de escucha. SW3 ahora puede reenviar la siguiente BPDU de configuración que recibe de SW1 a SW2.</a:t>
            </a:r>
          </a:p>
          <a:p>
            <a:pPr marL="0" indent="0">
              <a:buNone/>
            </a:pPr>
            <a:r>
              <a:rPr lang="es-ES" sz="1600" b="1" dirty="0"/>
              <a:t>Fase 6. </a:t>
            </a:r>
            <a:r>
              <a:rPr lang="es-ES" sz="1600" dirty="0"/>
              <a:t>SW2 recibe la configuración BPDU de SW vía SW3 y la reconoce como superior. Marca su interfaz Gi1/0/3 como </a:t>
            </a:r>
            <a:r>
              <a:rPr lang="es-ES" sz="1600" dirty="0" err="1"/>
              <a:t>root</a:t>
            </a:r>
            <a:r>
              <a:rPr lang="es-ES" sz="1600" dirty="0"/>
              <a:t> </a:t>
            </a:r>
            <a:r>
              <a:rPr lang="es-ES" sz="1600" dirty="0" err="1"/>
              <a:t>port</a:t>
            </a:r>
            <a:r>
              <a:rPr lang="es-ES" sz="1600" dirty="0"/>
              <a:t> y la transfiere al estado de escucha.</a:t>
            </a:r>
          </a:p>
          <a:p>
            <a:pPr marL="0" indent="0">
              <a:buNone/>
            </a:pPr>
            <a:r>
              <a:rPr lang="es-ES" sz="1600" dirty="0"/>
              <a:t>El tiempo total de convergencia para SW2 es de 52 segundos.</a:t>
            </a:r>
            <a:endParaRPr lang="en-US" sz="1600" dirty="0"/>
          </a:p>
          <a:p>
            <a:pPr marL="0" indent="0">
              <a:buNone/>
            </a:pPr>
            <a:endParaRPr lang="en-US" sz="6600" dirty="0"/>
          </a:p>
        </p:txBody>
      </p:sp>
      <p:pic>
        <p:nvPicPr>
          <p:cNvPr id="5" name="Picture 2">
            <a:extLst>
              <a:ext uri="{FF2B5EF4-FFF2-40B4-BE49-F238E27FC236}">
                <a16:creationId xmlns:a16="http://schemas.microsoft.com/office/drawing/2014/main" id="{CA1B824C-0CF6-4A05-B153-A90D448EB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946" y="808891"/>
            <a:ext cx="5263824" cy="3647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80497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Fallos</a:t>
            </a:r>
            <a:r>
              <a:rPr lang="en-US" dirty="0"/>
              <a:t> </a:t>
            </a:r>
            <a:r>
              <a:rPr lang="en-US" dirty="0" err="1"/>
              <a:t>indirectos</a:t>
            </a:r>
            <a:endParaRPr lang="en-US" dirty="0"/>
          </a:p>
        </p:txBody>
      </p:sp>
      <p:sp>
        <p:nvSpPr>
          <p:cNvPr id="2" name="Content Placeholder 1"/>
          <p:cNvSpPr>
            <a:spLocks noGrp="1"/>
          </p:cNvSpPr>
          <p:nvPr>
            <p:ph idx="1"/>
          </p:nvPr>
        </p:nvSpPr>
        <p:spPr>
          <a:xfrm>
            <a:off x="117231" y="808891"/>
            <a:ext cx="3655779" cy="3847330"/>
          </a:xfrm>
        </p:spPr>
        <p:txBody>
          <a:bodyPr/>
          <a:lstStyle/>
          <a:p>
            <a:pPr marL="0" indent="0">
              <a:buNone/>
            </a:pPr>
            <a:r>
              <a:rPr lang="es-ES" sz="1600" dirty="0"/>
              <a:t>La comunicación STP entre conmutadores se ve afectada o filtrada mientras el enlace de red permanece activo. Esta situación se conoce como falla de enlace indirecto y se requieren temporizadores para detectar y corregir la topología.</a:t>
            </a:r>
            <a:endParaRPr lang="en-US" sz="6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24" y="893112"/>
            <a:ext cx="5530750" cy="384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65644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Fallos</a:t>
            </a:r>
            <a:r>
              <a:rPr lang="en-US" dirty="0"/>
              <a:t> </a:t>
            </a:r>
            <a:r>
              <a:rPr lang="en-US" dirty="0" err="1"/>
              <a:t>indirectos</a:t>
            </a:r>
            <a:r>
              <a:rPr lang="en-US" dirty="0"/>
              <a:t> (Cont.)</a:t>
            </a:r>
          </a:p>
        </p:txBody>
      </p:sp>
      <p:sp>
        <p:nvSpPr>
          <p:cNvPr id="2" name="Content Placeholder 1"/>
          <p:cNvSpPr>
            <a:spLocks noGrp="1"/>
          </p:cNvSpPr>
          <p:nvPr>
            <p:ph idx="1"/>
          </p:nvPr>
        </p:nvSpPr>
        <p:spPr>
          <a:xfrm>
            <a:off x="124328" y="663706"/>
            <a:ext cx="3977155" cy="3934326"/>
          </a:xfrm>
        </p:spPr>
        <p:txBody>
          <a:bodyPr/>
          <a:lstStyle/>
          <a:p>
            <a:pPr marL="0" indent="0">
              <a:buNone/>
            </a:pPr>
            <a:r>
              <a:rPr lang="es-ES" sz="1400" dirty="0"/>
              <a:t>Existe un impedimento o corrupción de datos en el enlace entre SW1 y SW3.</a:t>
            </a:r>
          </a:p>
          <a:p>
            <a:pPr marL="0" indent="0">
              <a:buNone/>
            </a:pPr>
            <a:r>
              <a:rPr lang="es-ES" sz="1400" b="1" dirty="0"/>
              <a:t>Fase 1. </a:t>
            </a:r>
            <a:r>
              <a:rPr lang="es-ES" sz="1400" dirty="0"/>
              <a:t>Ocurre un evento que perjudica o corrompe los datos del enlace. SW1 y SW3 aún informan una condición de enlace activo.</a:t>
            </a:r>
          </a:p>
          <a:p>
            <a:pPr marL="0" indent="0">
              <a:buNone/>
            </a:pPr>
            <a:r>
              <a:rPr lang="es-ES" sz="1400" b="1" dirty="0"/>
              <a:t>Fase 2. </a:t>
            </a:r>
            <a:r>
              <a:rPr lang="es-ES" sz="1400" dirty="0"/>
              <a:t>SW3 deja de recibir BPDU de configuración en su RP. Mantiene una entrada en caché para el RP en Gi1/0/1. Las BPDU de configuración de SW1 que se transmiten a través de SW2 se descartan ya que su puerto Gi1/0/2 está en estado de bloqueo.</a:t>
            </a:r>
          </a:p>
          <a:p>
            <a:pPr marL="0" indent="0">
              <a:buNone/>
            </a:pPr>
            <a:r>
              <a:rPr lang="es-ES" sz="1400" dirty="0"/>
              <a:t>Una vez que el temporizador Max Age expira en SW3 y vacía la entrada en caché del RP, SW3 hace la transición de Gi1/0/2 del estado de bloqueo al estado de escucha.</a:t>
            </a:r>
            <a:endParaRPr lang="en-US" sz="1400" dirty="0"/>
          </a:p>
        </p:txBody>
      </p:sp>
      <p:pic>
        <p:nvPicPr>
          <p:cNvPr id="5" name="Picture 2">
            <a:extLst>
              <a:ext uri="{FF2B5EF4-FFF2-40B4-BE49-F238E27FC236}">
                <a16:creationId xmlns:a16="http://schemas.microsoft.com/office/drawing/2014/main" id="{B26788D4-5135-49DF-AC4B-9BD41E8DB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439" y="1006372"/>
            <a:ext cx="4670607" cy="3248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28924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err="1"/>
              <a:t>Fallos</a:t>
            </a:r>
            <a:r>
              <a:rPr lang="en-US" dirty="0"/>
              <a:t> </a:t>
            </a:r>
            <a:r>
              <a:rPr lang="en-US" dirty="0" err="1"/>
              <a:t>indirectos</a:t>
            </a:r>
            <a:r>
              <a:rPr lang="en-US" dirty="0"/>
              <a:t> (Cont.)</a:t>
            </a:r>
          </a:p>
        </p:txBody>
      </p:sp>
      <p:sp>
        <p:nvSpPr>
          <p:cNvPr id="2" name="Content Placeholder 1"/>
          <p:cNvSpPr>
            <a:spLocks noGrp="1"/>
          </p:cNvSpPr>
          <p:nvPr>
            <p:ph idx="1"/>
          </p:nvPr>
        </p:nvSpPr>
        <p:spPr>
          <a:xfrm>
            <a:off x="117229" y="721895"/>
            <a:ext cx="3478227" cy="3934326"/>
          </a:xfrm>
        </p:spPr>
        <p:txBody>
          <a:bodyPr/>
          <a:lstStyle/>
          <a:p>
            <a:pPr marL="0" indent="0">
              <a:buNone/>
            </a:pPr>
            <a:r>
              <a:rPr lang="es-ES" sz="1600" b="1" dirty="0"/>
              <a:t>Fase 3. </a:t>
            </a:r>
            <a:r>
              <a:rPr lang="es-ES" sz="1600" dirty="0"/>
              <a:t>SW2 continúa anunciando las BPDU de configuración desde SW1 hacia SW3.</a:t>
            </a:r>
          </a:p>
          <a:p>
            <a:pPr marL="0" indent="0">
              <a:buNone/>
            </a:pPr>
            <a:r>
              <a:rPr lang="es-ES" sz="1600" b="1" dirty="0"/>
              <a:t>Fase 4. </a:t>
            </a:r>
            <a:r>
              <a:rPr lang="es-ES" sz="1600" dirty="0"/>
              <a:t>SW3 recibe la BPDU de configuración de SW1 a través de SW2 en su interfaz Gi1/0/2. Este puerto ahora está marcado como RP y continúa pasando por los estados de escucha y aprendizaje.</a:t>
            </a:r>
          </a:p>
          <a:p>
            <a:pPr marL="0" indent="0">
              <a:buNone/>
            </a:pPr>
            <a:r>
              <a:rPr lang="es-ES" sz="1600" dirty="0"/>
              <a:t>El tiempo total para la </a:t>
            </a:r>
            <a:r>
              <a:rPr lang="es-ES" sz="1600" dirty="0" err="1"/>
              <a:t>reconvergencia</a:t>
            </a:r>
            <a:r>
              <a:rPr lang="es-ES" sz="1600" dirty="0"/>
              <a:t> en SW3 es de 52 segundos.</a:t>
            </a:r>
            <a:endParaRPr lang="en-US" sz="1600" dirty="0"/>
          </a:p>
        </p:txBody>
      </p:sp>
      <p:pic>
        <p:nvPicPr>
          <p:cNvPr id="5" name="Picture 2">
            <a:extLst>
              <a:ext uri="{FF2B5EF4-FFF2-40B4-BE49-F238E27FC236}">
                <a16:creationId xmlns:a16="http://schemas.microsoft.com/office/drawing/2014/main" id="{712E4E59-51DC-432E-AC2C-1BB5C54E7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909" y="664452"/>
            <a:ext cx="5162137" cy="3590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53728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Spanning Tree Protocol </a:t>
            </a:r>
            <a:r>
              <a:rPr lang="en-US" sz="4800" dirty="0" err="1">
                <a:solidFill>
                  <a:schemeClr val="accent5">
                    <a:lumMod val="40000"/>
                    <a:lumOff val="60000"/>
                  </a:schemeClr>
                </a:solidFill>
              </a:rPr>
              <a:t>Fundamentos</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466975"/>
            <a:ext cx="8277832" cy="1323439"/>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5">
                    <a:lumMod val="40000"/>
                    <a:lumOff val="60000"/>
                  </a:schemeClr>
                </a:solidFill>
              </a:rPr>
              <a:t>El protocolo </a:t>
            </a:r>
            <a:r>
              <a:rPr lang="en-US" sz="1600" dirty="0">
                <a:solidFill>
                  <a:schemeClr val="accent5">
                    <a:lumMod val="40000"/>
                    <a:lumOff val="60000"/>
                  </a:schemeClr>
                </a:solidFill>
              </a:rPr>
              <a:t>Spanning Tree Protocol (STP) </a:t>
            </a:r>
            <a:r>
              <a:rPr lang="es-ES" sz="1600" dirty="0">
                <a:solidFill>
                  <a:schemeClr val="accent5">
                    <a:lumMod val="40000"/>
                    <a:lumOff val="60000"/>
                  </a:schemeClr>
                </a:solidFill>
              </a:rPr>
              <a:t>permite a los conmutadores conocer otros conmutadores mediante el anuncio y la recepción de </a:t>
            </a:r>
            <a:r>
              <a:rPr lang="en-US" sz="1600" dirty="0">
                <a:solidFill>
                  <a:schemeClr val="accent5">
                    <a:lumMod val="40000"/>
                    <a:lumOff val="60000"/>
                  </a:schemeClr>
                </a:solidFill>
              </a:rPr>
              <a:t>bridge protocol data units (BPDUs). </a:t>
            </a:r>
          </a:p>
          <a:p>
            <a:pPr marL="285750" indent="-285750">
              <a:buFont typeface="Arial" panose="020B0604020202020204" pitchFamily="34" charset="0"/>
              <a:buChar char="•"/>
            </a:pPr>
            <a:r>
              <a:rPr lang="es-ES" sz="1600" dirty="0">
                <a:solidFill>
                  <a:schemeClr val="accent5">
                    <a:lumMod val="40000"/>
                    <a:lumOff val="60000"/>
                  </a:schemeClr>
                </a:solidFill>
              </a:rPr>
              <a:t>STP opera seleccionando un conmutador master y ejecutando un algoritmo basado en árbol para identificar qué puertos son redundantes y no deben reenviar tráfico.</a:t>
            </a:r>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82487357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dirty="0" err="1">
                <a:solidFill>
                  <a:schemeClr val="accent5">
                    <a:lumMod val="40000"/>
                    <a:lumOff val="60000"/>
                  </a:schemeClr>
                </a:solidFill>
              </a:rPr>
              <a:t>Protocolo</a:t>
            </a:r>
            <a:r>
              <a:rPr lang="en-US" dirty="0">
                <a:solidFill>
                  <a:schemeClr val="accent5">
                    <a:lumMod val="40000"/>
                    <a:lumOff val="60000"/>
                  </a:schemeClr>
                </a:solidFill>
              </a:rPr>
              <a:t> Rapid Spanning Tree</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4669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5">
                    <a:lumMod val="40000"/>
                    <a:lumOff val="60000"/>
                  </a:schemeClr>
                </a:solidFill>
              </a:rPr>
              <a:t>IEEE 802.1D tiene un solo árbol de topología y una convergencia más lenta que puede resultar problemática.</a:t>
            </a:r>
          </a:p>
          <a:p>
            <a:pPr marL="285750" indent="-285750">
              <a:buFont typeface="Arial" panose="020B0604020202020204" pitchFamily="34" charset="0"/>
              <a:buChar char="•"/>
            </a:pPr>
            <a:r>
              <a:rPr lang="es-ES" sz="1600" dirty="0">
                <a:solidFill>
                  <a:schemeClr val="accent5">
                    <a:lumMod val="40000"/>
                    <a:lumOff val="60000"/>
                  </a:schemeClr>
                </a:solidFill>
              </a:rPr>
              <a:t>El protocolo Rapid </a:t>
            </a:r>
            <a:r>
              <a:rPr lang="es-ES" sz="1600" dirty="0" err="1">
                <a:solidFill>
                  <a:schemeClr val="accent5">
                    <a:lumMod val="40000"/>
                    <a:lumOff val="60000"/>
                  </a:schemeClr>
                </a:solidFill>
              </a:rPr>
              <a:t>Spanning</a:t>
            </a:r>
            <a:r>
              <a:rPr lang="es-ES" sz="1600" dirty="0">
                <a:solidFill>
                  <a:schemeClr val="accent5">
                    <a:lumMod val="40000"/>
                    <a:lumOff val="60000"/>
                  </a:schemeClr>
                </a:solidFill>
              </a:rPr>
              <a:t> </a:t>
            </a:r>
            <a:r>
              <a:rPr lang="es-ES" sz="1600" dirty="0" err="1">
                <a:solidFill>
                  <a:schemeClr val="accent5">
                    <a:lumMod val="40000"/>
                    <a:lumOff val="60000"/>
                  </a:schemeClr>
                </a:solidFill>
              </a:rPr>
              <a:t>Tree</a:t>
            </a:r>
            <a:r>
              <a:rPr lang="es-ES" sz="1600" dirty="0">
                <a:solidFill>
                  <a:schemeClr val="accent5">
                    <a:lumMod val="40000"/>
                    <a:lumOff val="60000"/>
                  </a:schemeClr>
                </a:solidFill>
              </a:rPr>
              <a:t> </a:t>
            </a:r>
            <a:r>
              <a:rPr lang="es-ES" sz="1600" dirty="0" err="1">
                <a:solidFill>
                  <a:schemeClr val="accent5">
                    <a:lumMod val="40000"/>
                    <a:lumOff val="60000"/>
                  </a:schemeClr>
                </a:solidFill>
              </a:rPr>
              <a:t>Protocol</a:t>
            </a:r>
            <a:r>
              <a:rPr lang="es-ES" sz="1600" dirty="0">
                <a:solidFill>
                  <a:schemeClr val="accent5">
                    <a:lumMod val="40000"/>
                    <a:lumOff val="60000"/>
                  </a:schemeClr>
                </a:solidFill>
              </a:rPr>
              <a:t> (RSTP) IEEE 802.1W reduce el número de estados de puerto para ser más rápido y eficiente.</a:t>
            </a:r>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431130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err="1"/>
              <a:t>Protocolo</a:t>
            </a:r>
            <a:r>
              <a:rPr lang="en-US" sz="1600" dirty="0"/>
              <a:t> Rapid Spanning Tree</a:t>
            </a:r>
            <a:br>
              <a:rPr lang="en-US" dirty="0"/>
            </a:br>
            <a:r>
              <a:rPr lang="en-US" dirty="0"/>
              <a:t>Rapid Spanning Tree Port States</a:t>
            </a:r>
          </a:p>
        </p:txBody>
      </p:sp>
      <p:sp>
        <p:nvSpPr>
          <p:cNvPr id="2" name="Content Placeholder 1"/>
          <p:cNvSpPr>
            <a:spLocks noGrp="1"/>
          </p:cNvSpPr>
          <p:nvPr>
            <p:ph idx="1"/>
          </p:nvPr>
        </p:nvSpPr>
        <p:spPr>
          <a:xfrm>
            <a:off x="84221" y="641992"/>
            <a:ext cx="9059779" cy="1884639"/>
          </a:xfrm>
        </p:spPr>
        <p:txBody>
          <a:bodyPr/>
          <a:lstStyle/>
          <a:p>
            <a:pPr marL="0" indent="0">
              <a:buNone/>
            </a:pPr>
            <a:r>
              <a:rPr lang="es-ES" dirty="0"/>
              <a:t>IEEE 802.1D tiene un solo árbol de topología, lo que puede resultar problemático. Los entornos más grandes con múltiples VLAN necesitan diferentes topologías STP para fines de ingeniería de tráfico.</a:t>
            </a:r>
            <a:endParaRPr lang="en-US" dirty="0"/>
          </a:p>
          <a:p>
            <a:pPr>
              <a:buFont typeface="Arial" panose="020B0604020202020204" pitchFamily="34" charset="0"/>
              <a:buChar char="•"/>
            </a:pPr>
            <a:r>
              <a:rPr lang="es-ES" dirty="0"/>
              <a:t>Cisco creó el árbol de expansión </a:t>
            </a:r>
            <a:r>
              <a:rPr lang="en-US" dirty="0"/>
              <a:t>Per-VLAN Spanning Tree </a:t>
            </a:r>
            <a:r>
              <a:rPr lang="es-ES" dirty="0"/>
              <a:t>(PVST) y </a:t>
            </a:r>
            <a:r>
              <a:rPr lang="en-US" dirty="0"/>
              <a:t>Per-VLAN Spanning Tree Plus (PVST+)</a:t>
            </a:r>
          </a:p>
          <a:p>
            <a:pPr>
              <a:buFont typeface="Arial" panose="020B0604020202020204" pitchFamily="34" charset="0"/>
              <a:buChar char="•"/>
            </a:pPr>
            <a:r>
              <a:rPr lang="es-ES" dirty="0"/>
              <a:t>El Rapid </a:t>
            </a:r>
            <a:r>
              <a:rPr lang="es-ES" dirty="0" err="1"/>
              <a:t>Spanning</a:t>
            </a:r>
            <a:r>
              <a:rPr lang="es-ES" dirty="0"/>
              <a:t> </a:t>
            </a:r>
            <a:r>
              <a:rPr lang="es-ES" dirty="0" err="1"/>
              <a:t>Tree</a:t>
            </a:r>
            <a:r>
              <a:rPr lang="es-ES" dirty="0"/>
              <a:t> </a:t>
            </a:r>
            <a:r>
              <a:rPr lang="es-ES" dirty="0" err="1"/>
              <a:t>Protocol</a:t>
            </a:r>
            <a:r>
              <a:rPr lang="es-ES" dirty="0"/>
              <a:t> (RSTP) IEEE 802.1W reduce el número de estados de puerto a tres:</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57862"/>
              </p:ext>
            </p:extLst>
          </p:nvPr>
        </p:nvGraphicFramePr>
        <p:xfrm>
          <a:off x="216570" y="2620805"/>
          <a:ext cx="8721969" cy="2042160"/>
        </p:xfrm>
        <a:graphic>
          <a:graphicData uri="http://schemas.openxmlformats.org/drawingml/2006/table">
            <a:tbl>
              <a:tblPr firstRow="1" bandRow="1">
                <a:tableStyleId>{5C22544A-7EE6-4342-B048-85BDC9FD1C3A}</a:tableStyleId>
              </a:tblPr>
              <a:tblGrid>
                <a:gridCol w="1473697">
                  <a:extLst>
                    <a:ext uri="{9D8B030D-6E8A-4147-A177-3AD203B41FA5}">
                      <a16:colId xmlns:a16="http://schemas.microsoft.com/office/drawing/2014/main" val="20000"/>
                    </a:ext>
                  </a:extLst>
                </a:gridCol>
                <a:gridCol w="7248272">
                  <a:extLst>
                    <a:ext uri="{9D8B030D-6E8A-4147-A177-3AD203B41FA5}">
                      <a16:colId xmlns:a16="http://schemas.microsoft.com/office/drawing/2014/main" val="20001"/>
                    </a:ext>
                  </a:extLst>
                </a:gridCol>
              </a:tblGrid>
              <a:tr h="0">
                <a:tc>
                  <a:txBody>
                    <a:bodyPr/>
                    <a:lstStyle/>
                    <a:p>
                      <a:r>
                        <a:rPr lang="en-US" sz="1400" b="0" i="0" u="none" strike="noStrike" kern="1200" baseline="0" dirty="0">
                          <a:solidFill>
                            <a:schemeClr val="lt1"/>
                          </a:solidFill>
                          <a:latin typeface="+mn-lt"/>
                          <a:ea typeface="+mn-ea"/>
                          <a:cs typeface="+mn-cs"/>
                        </a:rPr>
                        <a:t>Port States</a:t>
                      </a:r>
                      <a:endParaRPr lang="en-US" dirty="0"/>
                    </a:p>
                  </a:txBody>
                  <a:tcPr/>
                </a:tc>
                <a:tc>
                  <a:txBody>
                    <a:bodyPr/>
                    <a:lstStyle/>
                    <a:p>
                      <a:r>
                        <a:rPr lang="en-US" dirty="0" err="1"/>
                        <a:t>Descripcion</a:t>
                      </a:r>
                      <a:endParaRPr lang="en-US" dirty="0"/>
                    </a:p>
                  </a:txBody>
                  <a:tcPr/>
                </a:tc>
                <a:extLst>
                  <a:ext uri="{0D108BD9-81ED-4DB2-BD59-A6C34878D82A}">
                    <a16:rowId xmlns:a16="http://schemas.microsoft.com/office/drawing/2014/main" val="10000"/>
                  </a:ext>
                </a:extLst>
              </a:tr>
              <a:tr h="343164">
                <a:tc>
                  <a:txBody>
                    <a:bodyPr/>
                    <a:lstStyle/>
                    <a:p>
                      <a:r>
                        <a:rPr lang="en-US" sz="1600" b="1" i="0" u="none" strike="noStrike" baseline="0" dirty="0">
                          <a:solidFill>
                            <a:srgbClr val="000000"/>
                          </a:solidFill>
                          <a:latin typeface="+mn-lt"/>
                        </a:rPr>
                        <a:t>Discarding</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El puerto del conmutador está habilitado, pero el puerto no reenvía ningún tráfico para garantizar que no se cree un bucle.</a:t>
                      </a:r>
                      <a:endParaRPr lang="en-US" sz="1600" dirty="0">
                        <a:solidFill>
                          <a:srgbClr val="000000"/>
                        </a:solidFill>
                        <a:latin typeface="+mn-lt"/>
                      </a:endParaRPr>
                    </a:p>
                  </a:txBody>
                  <a:tcPr/>
                </a:tc>
                <a:extLst>
                  <a:ext uri="{0D108BD9-81ED-4DB2-BD59-A6C34878D82A}">
                    <a16:rowId xmlns:a16="http://schemas.microsoft.com/office/drawing/2014/main" val="10001"/>
                  </a:ext>
                </a:extLst>
              </a:tr>
              <a:tr h="535900">
                <a:tc>
                  <a:txBody>
                    <a:bodyPr/>
                    <a:lstStyle/>
                    <a:p>
                      <a:r>
                        <a:rPr lang="en-US" sz="1600" b="1" dirty="0">
                          <a:solidFill>
                            <a:srgbClr val="000000"/>
                          </a:solidFill>
                          <a:latin typeface="+mn-lt"/>
                        </a:rPr>
                        <a:t>Learning</a:t>
                      </a:r>
                    </a:p>
                  </a:txBody>
                  <a:tcPr/>
                </a:tc>
                <a:tc>
                  <a:txBody>
                    <a:bodyPr/>
                    <a:lstStyle/>
                    <a:p>
                      <a:r>
                        <a:rPr lang="es-ES" sz="1600" b="0" i="0" u="none" strike="noStrike" kern="1200" baseline="0" dirty="0">
                          <a:solidFill>
                            <a:srgbClr val="000000"/>
                          </a:solidFill>
                          <a:latin typeface="+mn-lt"/>
                          <a:ea typeface="+mn-ea"/>
                          <a:cs typeface="+mn-cs"/>
                        </a:rPr>
                        <a:t>El puerto del </a:t>
                      </a:r>
                      <a:r>
                        <a:rPr lang="es-ES" sz="1600" b="0" i="0" u="none" strike="noStrike" kern="1200" baseline="0" dirty="0" err="1">
                          <a:solidFill>
                            <a:srgbClr val="000000"/>
                          </a:solidFill>
                          <a:latin typeface="+mn-lt"/>
                          <a:ea typeface="+mn-ea"/>
                          <a:cs typeface="+mn-cs"/>
                        </a:rPr>
                        <a:t>switch</a:t>
                      </a:r>
                      <a:r>
                        <a:rPr lang="es-ES" sz="1600" b="0" i="0" u="none" strike="noStrike" kern="1200" baseline="0" dirty="0">
                          <a:solidFill>
                            <a:srgbClr val="000000"/>
                          </a:solidFill>
                          <a:latin typeface="+mn-lt"/>
                          <a:ea typeface="+mn-ea"/>
                          <a:cs typeface="+mn-cs"/>
                        </a:rPr>
                        <a:t> modifica la tabla de direcciones MAC. El conmutador aún no reenvía ningún otro tráfico de red además de las BPDU.</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600" b="1" dirty="0">
                          <a:solidFill>
                            <a:srgbClr val="000000"/>
                          </a:solidFill>
                          <a:latin typeface="+mn-lt"/>
                        </a:rPr>
                        <a:t>Forwarding</a:t>
                      </a:r>
                    </a:p>
                  </a:txBody>
                  <a:tcPr/>
                </a:tc>
                <a:tc>
                  <a:txBody>
                    <a:bodyPr/>
                    <a:lstStyle/>
                    <a:p>
                      <a:r>
                        <a:rPr lang="es-ES" sz="1600" b="0" i="0" u="none" strike="noStrike" kern="1200" baseline="0" dirty="0">
                          <a:solidFill>
                            <a:srgbClr val="000000"/>
                          </a:solidFill>
                          <a:latin typeface="+mn-lt"/>
                          <a:ea typeface="+mn-ea"/>
                          <a:cs typeface="+mn-cs"/>
                        </a:rPr>
                        <a:t>El puerto del </a:t>
                      </a:r>
                      <a:r>
                        <a:rPr lang="es-ES" sz="1600" b="0" i="0" u="none" strike="noStrike" kern="1200" baseline="0" dirty="0" err="1">
                          <a:solidFill>
                            <a:srgbClr val="000000"/>
                          </a:solidFill>
                          <a:latin typeface="+mn-lt"/>
                          <a:ea typeface="+mn-ea"/>
                          <a:cs typeface="+mn-cs"/>
                        </a:rPr>
                        <a:t>switch</a:t>
                      </a:r>
                      <a:r>
                        <a:rPr lang="es-ES" sz="1600" b="0" i="0" u="none" strike="noStrike" kern="1200" baseline="0" dirty="0">
                          <a:solidFill>
                            <a:srgbClr val="000000"/>
                          </a:solidFill>
                          <a:latin typeface="+mn-lt"/>
                          <a:ea typeface="+mn-ea"/>
                          <a:cs typeface="+mn-cs"/>
                        </a:rPr>
                        <a:t> reenvía todo el tráfico de la red y actualiza la MAC</a:t>
                      </a:r>
                    </a:p>
                    <a:p>
                      <a:r>
                        <a:rPr lang="es-ES" sz="1600" b="0" i="0" u="none" strike="noStrike" kern="1200" baseline="0" dirty="0">
                          <a:solidFill>
                            <a:srgbClr val="000000"/>
                          </a:solidFill>
                          <a:latin typeface="+mn-lt"/>
                          <a:ea typeface="+mn-ea"/>
                          <a:cs typeface="+mn-cs"/>
                        </a:rPr>
                        <a:t>tabla de direcciones como se esperaba.</a:t>
                      </a:r>
                      <a:endParaRPr lang="en-US" sz="1600" dirty="0">
                        <a:solidFill>
                          <a:srgbClr val="000000"/>
                        </a:solidFill>
                        <a:latin typeface="+mn-lt"/>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7648130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err="1"/>
              <a:t>Protocolo</a:t>
            </a:r>
            <a:r>
              <a:rPr lang="en-US" sz="1600" dirty="0"/>
              <a:t> Rapid Spanning Tree</a:t>
            </a:r>
            <a:br>
              <a:rPr lang="en-US" dirty="0"/>
            </a:br>
            <a:r>
              <a:rPr lang="en-US" dirty="0"/>
              <a:t>Rapid Spanning Tree Port Roles</a:t>
            </a:r>
          </a:p>
        </p:txBody>
      </p:sp>
      <p:sp>
        <p:nvSpPr>
          <p:cNvPr id="2" name="Content Placeholder 1"/>
          <p:cNvSpPr>
            <a:spLocks noGrp="1"/>
          </p:cNvSpPr>
          <p:nvPr>
            <p:ph idx="1"/>
          </p:nvPr>
        </p:nvSpPr>
        <p:spPr>
          <a:xfrm>
            <a:off x="84221" y="834498"/>
            <a:ext cx="9059779" cy="452882"/>
          </a:xfrm>
        </p:spPr>
        <p:txBody>
          <a:bodyPr/>
          <a:lstStyle/>
          <a:p>
            <a:pPr marL="0" indent="0">
              <a:buNone/>
            </a:pPr>
            <a:r>
              <a:rPr lang="es-ES" sz="1600" dirty="0"/>
              <a:t>RSTP define las siguientes funciones de puerto:</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13241574"/>
              </p:ext>
            </p:extLst>
          </p:nvPr>
        </p:nvGraphicFramePr>
        <p:xfrm>
          <a:off x="127413" y="1474577"/>
          <a:ext cx="8896271" cy="3352800"/>
        </p:xfrm>
        <a:graphic>
          <a:graphicData uri="http://schemas.openxmlformats.org/drawingml/2006/table">
            <a:tbl>
              <a:tblPr firstRow="1" bandRow="1">
                <a:tableStyleId>{5C22544A-7EE6-4342-B048-85BDC9FD1C3A}</a:tableStyleId>
              </a:tblPr>
              <a:tblGrid>
                <a:gridCol w="1709902">
                  <a:extLst>
                    <a:ext uri="{9D8B030D-6E8A-4147-A177-3AD203B41FA5}">
                      <a16:colId xmlns:a16="http://schemas.microsoft.com/office/drawing/2014/main" val="20000"/>
                    </a:ext>
                  </a:extLst>
                </a:gridCol>
                <a:gridCol w="7186369">
                  <a:extLst>
                    <a:ext uri="{9D8B030D-6E8A-4147-A177-3AD203B41FA5}">
                      <a16:colId xmlns:a16="http://schemas.microsoft.com/office/drawing/2014/main" val="20001"/>
                    </a:ext>
                  </a:extLst>
                </a:gridCol>
              </a:tblGrid>
              <a:tr h="153045">
                <a:tc>
                  <a:txBody>
                    <a:bodyPr/>
                    <a:lstStyle/>
                    <a:p>
                      <a:r>
                        <a:rPr lang="en-US" sz="1400" b="0" i="0" u="none" strike="noStrike" kern="1200" baseline="0" dirty="0">
                          <a:solidFill>
                            <a:schemeClr val="lt1"/>
                          </a:solidFill>
                          <a:latin typeface="+mn-lt"/>
                          <a:ea typeface="+mn-ea"/>
                          <a:cs typeface="+mn-cs"/>
                        </a:rPr>
                        <a:t>Port Roles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43164">
                <a:tc>
                  <a:txBody>
                    <a:bodyPr/>
                    <a:lstStyle/>
                    <a:p>
                      <a:r>
                        <a:rPr lang="en-US" sz="1600" b="1" i="0" u="none" strike="noStrike" kern="1200" baseline="0" dirty="0">
                          <a:solidFill>
                            <a:srgbClr val="000000"/>
                          </a:solidFill>
                          <a:latin typeface="+mn-lt"/>
                          <a:ea typeface="+mn-ea"/>
                          <a:cs typeface="+mn-cs"/>
                        </a:rPr>
                        <a:t>Root port (RP):</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Un puerto de red que se conecta al puente raíz o a un conmutador ascendente en la topología de árbol de expansión. Sólo debe haber un </a:t>
                      </a:r>
                      <a:r>
                        <a:rPr lang="es-ES" sz="1600" b="0" i="0" u="none" strike="noStrike" kern="1200" baseline="0" dirty="0" err="1">
                          <a:solidFill>
                            <a:srgbClr val="000000"/>
                          </a:solidFill>
                          <a:latin typeface="+mn-lt"/>
                          <a:ea typeface="+mn-ea"/>
                          <a:cs typeface="+mn-cs"/>
                        </a:rPr>
                        <a:t>root</a:t>
                      </a:r>
                      <a:r>
                        <a:rPr lang="es-ES" sz="1600" b="0" i="0" u="none" strike="noStrike" kern="1200" baseline="0" dirty="0">
                          <a:solidFill>
                            <a:srgbClr val="000000"/>
                          </a:solidFill>
                          <a:latin typeface="+mn-lt"/>
                          <a:ea typeface="+mn-ea"/>
                          <a:cs typeface="+mn-cs"/>
                        </a:rPr>
                        <a:t> </a:t>
                      </a:r>
                      <a:r>
                        <a:rPr lang="es-ES" sz="1600" b="0" i="0" u="none" strike="noStrike" kern="1200" baseline="0" dirty="0" err="1">
                          <a:solidFill>
                            <a:srgbClr val="000000"/>
                          </a:solidFill>
                          <a:latin typeface="+mn-lt"/>
                          <a:ea typeface="+mn-ea"/>
                          <a:cs typeface="+mn-cs"/>
                        </a:rPr>
                        <a:t>port</a:t>
                      </a:r>
                      <a:r>
                        <a:rPr lang="es-ES" sz="1600" b="0" i="0" u="none" strike="noStrike" kern="1200" baseline="0" dirty="0">
                          <a:solidFill>
                            <a:srgbClr val="000000"/>
                          </a:solidFill>
                          <a:latin typeface="+mn-lt"/>
                          <a:ea typeface="+mn-ea"/>
                          <a:cs typeface="+mn-cs"/>
                        </a:rPr>
                        <a:t> por VLAN.</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i="0" u="none" strike="noStrike" kern="1200" baseline="0" dirty="0">
                          <a:solidFill>
                            <a:srgbClr val="000000"/>
                          </a:solidFill>
                          <a:latin typeface="+mn-lt"/>
                          <a:ea typeface="+mn-ea"/>
                          <a:cs typeface="+mn-cs"/>
                        </a:rPr>
                        <a:t>Designated port (DP):</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Un puerto de red que recibe y reenvía tramas BPDU a otros conmutadores. Los puertos designados brindan conectividad a dispositivos y conmutadores descendentes. Sólo debe haber un puerto designado activo en un enlace.</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600" b="1" i="0" u="none" strike="noStrike" kern="1200" baseline="0" dirty="0">
                          <a:solidFill>
                            <a:srgbClr val="000000"/>
                          </a:solidFill>
                          <a:latin typeface="+mn-lt"/>
                          <a:ea typeface="+mn-ea"/>
                          <a:cs typeface="+mn-cs"/>
                        </a:rPr>
                        <a:t>Alternate port:</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Un puerto de red que proporciona conectividad alternativa hacia la </a:t>
                      </a:r>
                      <a:r>
                        <a:rPr lang="es-ES" sz="1600" b="0" i="0" u="none" strike="noStrike" kern="1200" baseline="0" dirty="0" err="1">
                          <a:solidFill>
                            <a:srgbClr val="000000"/>
                          </a:solidFill>
                          <a:latin typeface="+mn-lt"/>
                          <a:ea typeface="+mn-ea"/>
                          <a:cs typeface="+mn-cs"/>
                        </a:rPr>
                        <a:t>root</a:t>
                      </a:r>
                      <a:endParaRPr lang="es-ES" sz="1600" b="0" i="0" u="none" strike="noStrike" kern="1200" baseline="0" dirty="0">
                        <a:solidFill>
                          <a:srgbClr val="000000"/>
                        </a:solidFill>
                        <a:latin typeface="+mn-lt"/>
                        <a:ea typeface="+mn-ea"/>
                        <a:cs typeface="+mn-cs"/>
                      </a:endParaRPr>
                    </a:p>
                    <a:p>
                      <a:r>
                        <a:rPr lang="es-ES" sz="1600" b="0" i="0" u="none" strike="noStrike" kern="1200" baseline="0" dirty="0">
                          <a:solidFill>
                            <a:srgbClr val="000000"/>
                          </a:solidFill>
                          <a:latin typeface="+mn-lt"/>
                          <a:ea typeface="+mn-ea"/>
                          <a:cs typeface="+mn-cs"/>
                        </a:rPr>
                        <a:t>Switch a través de un interruptor diferente.</a:t>
                      </a:r>
                      <a:endParaRPr lang="en-US" sz="1600" dirty="0">
                        <a:solidFill>
                          <a:srgbClr val="000000"/>
                        </a:solidFill>
                        <a:latin typeface="+mn-lt"/>
                      </a:endParaRPr>
                    </a:p>
                  </a:txBody>
                  <a:tcPr/>
                </a:tc>
                <a:extLst>
                  <a:ext uri="{0D108BD9-81ED-4DB2-BD59-A6C34878D82A}">
                    <a16:rowId xmlns:a16="http://schemas.microsoft.com/office/drawing/2014/main" val="10003"/>
                  </a:ext>
                </a:extLst>
              </a:tr>
              <a:tr h="535900">
                <a:tc>
                  <a:txBody>
                    <a:bodyPr/>
                    <a:lstStyle/>
                    <a:p>
                      <a:r>
                        <a:rPr lang="en-US" sz="1600" b="1" i="0" u="none" strike="noStrike" kern="1200" baseline="0" dirty="0">
                          <a:solidFill>
                            <a:srgbClr val="000000"/>
                          </a:solidFill>
                          <a:latin typeface="+mn-lt"/>
                          <a:ea typeface="+mn-ea"/>
                          <a:cs typeface="+mn-cs"/>
                        </a:rPr>
                        <a:t>Backup port:</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Un puerto de red que proporciona redundancia de enlace hacia la </a:t>
                      </a:r>
                      <a:r>
                        <a:rPr lang="es-ES" sz="1600" b="0" i="0" u="none" strike="noStrike" kern="1200" baseline="0" dirty="0" err="1">
                          <a:solidFill>
                            <a:srgbClr val="000000"/>
                          </a:solidFill>
                          <a:latin typeface="+mn-lt"/>
                          <a:ea typeface="+mn-ea"/>
                          <a:cs typeface="+mn-cs"/>
                        </a:rPr>
                        <a:t>root</a:t>
                      </a:r>
                      <a:endParaRPr lang="es-ES" sz="1600" b="0" i="0" u="none" strike="noStrike" kern="1200" baseline="0" dirty="0">
                        <a:solidFill>
                          <a:srgbClr val="000000"/>
                        </a:solidFill>
                        <a:latin typeface="+mn-lt"/>
                        <a:ea typeface="+mn-ea"/>
                        <a:cs typeface="+mn-cs"/>
                      </a:endParaRPr>
                    </a:p>
                    <a:p>
                      <a:r>
                        <a:rPr lang="es-ES" sz="1600" b="0" i="0" u="none" strike="noStrike" kern="1200" baseline="0" dirty="0" err="1">
                          <a:solidFill>
                            <a:srgbClr val="000000"/>
                          </a:solidFill>
                          <a:latin typeface="+mn-lt"/>
                          <a:ea typeface="+mn-ea"/>
                          <a:cs typeface="+mn-cs"/>
                        </a:rPr>
                        <a:t>switch</a:t>
                      </a:r>
                      <a:r>
                        <a:rPr lang="es-ES" sz="1600" b="0" i="0" u="none" strike="noStrike" kern="1200" baseline="0" dirty="0">
                          <a:solidFill>
                            <a:srgbClr val="000000"/>
                          </a:solidFill>
                          <a:latin typeface="+mn-lt"/>
                          <a:ea typeface="+mn-ea"/>
                          <a:cs typeface="+mn-cs"/>
                        </a:rPr>
                        <a:t> actual. Un puerto de respaldo existe solo cuando se conectan varios enlaces entre los mismos interruptores</a:t>
                      </a:r>
                      <a:r>
                        <a:rPr lang="en-US" sz="1600" b="0" i="0" u="none" strike="noStrike" kern="1200" baseline="0" dirty="0">
                          <a:solidFill>
                            <a:srgbClr val="000000"/>
                          </a:solidFill>
                          <a:latin typeface="+mn-lt"/>
                          <a:ea typeface="+mn-ea"/>
                          <a:cs typeface="+mn-cs"/>
                        </a:rPr>
                        <a:t>.</a:t>
                      </a:r>
                      <a:endParaRPr lang="en-US" sz="1600" dirty="0">
                        <a:solidFill>
                          <a:srgbClr val="000000"/>
                        </a:solidFill>
                        <a:latin typeface="+mn-l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526292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err="1"/>
              <a:t>Protocolo</a:t>
            </a:r>
            <a:r>
              <a:rPr lang="en-US" sz="1600" dirty="0"/>
              <a:t> Rapid Spanning Tree</a:t>
            </a:r>
            <a:br>
              <a:rPr lang="en-US" dirty="0"/>
            </a:br>
            <a:r>
              <a:rPr lang="en-US" dirty="0"/>
              <a:t>Rapid Spanning Tree Port Types</a:t>
            </a:r>
          </a:p>
        </p:txBody>
      </p:sp>
      <p:sp>
        <p:nvSpPr>
          <p:cNvPr id="2" name="Content Placeholder 1"/>
          <p:cNvSpPr>
            <a:spLocks noGrp="1"/>
          </p:cNvSpPr>
          <p:nvPr>
            <p:ph idx="1"/>
          </p:nvPr>
        </p:nvSpPr>
        <p:spPr>
          <a:xfrm>
            <a:off x="84221" y="834497"/>
            <a:ext cx="9059779" cy="420725"/>
          </a:xfrm>
        </p:spPr>
        <p:txBody>
          <a:bodyPr/>
          <a:lstStyle/>
          <a:p>
            <a:pPr marL="0" indent="0">
              <a:buNone/>
            </a:pPr>
            <a:r>
              <a:rPr lang="es-ES" sz="1600" dirty="0"/>
              <a:t>RSTP define tres tipos de puertos que se utilizan para crear la topología STP:</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14295209"/>
              </p:ext>
            </p:extLst>
          </p:nvPr>
        </p:nvGraphicFramePr>
        <p:xfrm>
          <a:off x="123864" y="1345073"/>
          <a:ext cx="8896271" cy="3017520"/>
        </p:xfrm>
        <a:graphic>
          <a:graphicData uri="http://schemas.openxmlformats.org/drawingml/2006/table">
            <a:tbl>
              <a:tblPr firstRow="1" bandRow="1">
                <a:tableStyleId>{5C22544A-7EE6-4342-B048-85BDC9FD1C3A}</a:tableStyleId>
              </a:tblPr>
              <a:tblGrid>
                <a:gridCol w="1709902">
                  <a:extLst>
                    <a:ext uri="{9D8B030D-6E8A-4147-A177-3AD203B41FA5}">
                      <a16:colId xmlns:a16="http://schemas.microsoft.com/office/drawing/2014/main" val="20000"/>
                    </a:ext>
                  </a:extLst>
                </a:gridCol>
                <a:gridCol w="7186369">
                  <a:extLst>
                    <a:ext uri="{9D8B030D-6E8A-4147-A177-3AD203B41FA5}">
                      <a16:colId xmlns:a16="http://schemas.microsoft.com/office/drawing/2014/main" val="20001"/>
                    </a:ext>
                  </a:extLst>
                </a:gridCol>
              </a:tblGrid>
              <a:tr h="153045">
                <a:tc>
                  <a:txBody>
                    <a:bodyPr/>
                    <a:lstStyle/>
                    <a:p>
                      <a:r>
                        <a:rPr lang="en-US" sz="1400" b="0" i="0" u="none" strike="noStrike" kern="1200" baseline="0" dirty="0">
                          <a:solidFill>
                            <a:schemeClr val="lt1"/>
                          </a:solidFill>
                          <a:latin typeface="+mn-lt"/>
                          <a:ea typeface="+mn-ea"/>
                          <a:cs typeface="+mn-cs"/>
                        </a:rPr>
                        <a:t>Port Roles</a:t>
                      </a:r>
                      <a:endParaRPr lang="en-US" dirty="0"/>
                    </a:p>
                  </a:txBody>
                  <a:tcPr/>
                </a:tc>
                <a:tc>
                  <a:txBody>
                    <a:bodyPr/>
                    <a:lstStyle/>
                    <a:p>
                      <a:r>
                        <a:rPr lang="en-US" dirty="0" err="1"/>
                        <a:t>Descripcion</a:t>
                      </a:r>
                      <a:endParaRPr lang="en-US" dirty="0"/>
                    </a:p>
                  </a:txBody>
                  <a:tcPr/>
                </a:tc>
                <a:extLst>
                  <a:ext uri="{0D108BD9-81ED-4DB2-BD59-A6C34878D82A}">
                    <a16:rowId xmlns:a16="http://schemas.microsoft.com/office/drawing/2014/main" val="10000"/>
                  </a:ext>
                </a:extLst>
              </a:tr>
              <a:tr h="343164">
                <a:tc>
                  <a:txBody>
                    <a:bodyPr/>
                    <a:lstStyle/>
                    <a:p>
                      <a:r>
                        <a:rPr lang="en-US" sz="1600" b="1" i="0" u="none" strike="noStrike" kern="1200" baseline="0" dirty="0">
                          <a:solidFill>
                            <a:srgbClr val="000000"/>
                          </a:solidFill>
                          <a:latin typeface="+mn-lt"/>
                          <a:ea typeface="+mn-ea"/>
                          <a:cs typeface="+mn-cs"/>
                        </a:rPr>
                        <a:t>Edge Port</a:t>
                      </a:r>
                      <a:endParaRPr lang="en-US" sz="1600" b="1" dirty="0">
                        <a:solidFill>
                          <a:srgbClr val="000000"/>
                        </a:solidFill>
                        <a:latin typeface="+mn-lt"/>
                      </a:endParaRPr>
                    </a:p>
                  </a:txBody>
                  <a:tcPr/>
                </a:tc>
                <a:tc>
                  <a:txBody>
                    <a:bodyPr/>
                    <a:lstStyle/>
                    <a:p>
                      <a:r>
                        <a:rPr lang="es-ES" sz="1600" dirty="0">
                          <a:solidFill>
                            <a:srgbClr val="000000"/>
                          </a:solidFill>
                          <a:latin typeface="+mn-lt"/>
                        </a:rPr>
                        <a:t>Puerto en el borde de la red donde los hosts se conectan a la Capa 2.</a:t>
                      </a:r>
                    </a:p>
                    <a:p>
                      <a:r>
                        <a:rPr lang="es-ES" sz="1600" dirty="0">
                          <a:solidFill>
                            <a:srgbClr val="000000"/>
                          </a:solidFill>
                          <a:latin typeface="+mn-lt"/>
                        </a:rPr>
                        <a:t>topología con una interfaz y no puede formar un bucle. Estos puertos se correlacionan directamente con los puertos que tienen habilitada la función STP </a:t>
                      </a:r>
                      <a:r>
                        <a:rPr lang="es-ES" sz="1600" dirty="0" err="1">
                          <a:solidFill>
                            <a:srgbClr val="000000"/>
                          </a:solidFill>
                          <a:latin typeface="+mn-lt"/>
                        </a:rPr>
                        <a:t>portfast</a:t>
                      </a:r>
                      <a:r>
                        <a:rPr lang="es-ES" sz="1600" dirty="0">
                          <a:solidFill>
                            <a:srgbClr val="000000"/>
                          </a:solidFill>
                          <a:latin typeface="+mn-lt"/>
                        </a:rPr>
                        <a:t>.</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i="0" u="none" strike="noStrike" kern="1200" baseline="0" dirty="0">
                          <a:solidFill>
                            <a:srgbClr val="000000"/>
                          </a:solidFill>
                          <a:latin typeface="+mn-lt"/>
                          <a:ea typeface="+mn-ea"/>
                          <a:cs typeface="+mn-cs"/>
                        </a:rPr>
                        <a:t>Root port </a:t>
                      </a:r>
                      <a:endParaRPr lang="en-US" sz="1600" b="1" dirty="0">
                        <a:solidFill>
                          <a:srgbClr val="000000"/>
                        </a:solidFill>
                        <a:latin typeface="+mn-lt"/>
                      </a:endParaRPr>
                    </a:p>
                  </a:txBody>
                  <a:tcPr/>
                </a:tc>
                <a:tc>
                  <a:txBody>
                    <a:bodyPr/>
                    <a:lstStyle/>
                    <a:p>
                      <a:r>
                        <a:rPr lang="es-ES" sz="1600" dirty="0">
                          <a:solidFill>
                            <a:srgbClr val="000000"/>
                          </a:solidFill>
                          <a:latin typeface="+mn-lt"/>
                        </a:rPr>
                        <a:t>Un puerto que tiene el mejor costo de ruta hacia el </a:t>
                      </a:r>
                      <a:r>
                        <a:rPr lang="en-US" sz="1600" b="0" i="0" u="none" strike="noStrike" kern="1200" baseline="0" dirty="0">
                          <a:solidFill>
                            <a:srgbClr val="000000"/>
                          </a:solidFill>
                          <a:latin typeface="+mn-lt"/>
                          <a:ea typeface="+mn-ea"/>
                          <a:cs typeface="+mn-cs"/>
                        </a:rPr>
                        <a:t>root bridge</a:t>
                      </a:r>
                      <a:r>
                        <a:rPr lang="es-ES" sz="1600" dirty="0">
                          <a:solidFill>
                            <a:srgbClr val="000000"/>
                          </a:solidFill>
                          <a:latin typeface="+mn-lt"/>
                        </a:rPr>
                        <a:t>. Sólo puede haber un </a:t>
                      </a:r>
                      <a:r>
                        <a:rPr lang="en-US" sz="1600" b="0" i="0" u="none" strike="noStrike" kern="1200" baseline="0" dirty="0">
                          <a:solidFill>
                            <a:srgbClr val="000000"/>
                          </a:solidFill>
                          <a:latin typeface="+mn-lt"/>
                          <a:ea typeface="+mn-ea"/>
                          <a:cs typeface="+mn-cs"/>
                        </a:rPr>
                        <a:t>root bridge </a:t>
                      </a:r>
                      <a:r>
                        <a:rPr lang="es-ES" sz="1600" dirty="0">
                          <a:solidFill>
                            <a:srgbClr val="000000"/>
                          </a:solidFill>
                          <a:latin typeface="+mn-lt"/>
                        </a:rPr>
                        <a:t>en un conmutador.</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600" b="1" i="0" u="none" strike="noStrike" kern="1200" baseline="0" dirty="0">
                          <a:solidFill>
                            <a:srgbClr val="000000"/>
                          </a:solidFill>
                          <a:latin typeface="+mn-lt"/>
                          <a:ea typeface="+mn-ea"/>
                          <a:cs typeface="+mn-cs"/>
                        </a:rPr>
                        <a:t>Point-to-Point port</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Cualquier puerto que se conecte a otro conmutador RSTP con full </a:t>
                      </a:r>
                      <a:r>
                        <a:rPr lang="es-ES" sz="1600" b="0" i="0" u="none" strike="noStrike" kern="1200" baseline="0" dirty="0" err="1">
                          <a:solidFill>
                            <a:srgbClr val="000000"/>
                          </a:solidFill>
                          <a:latin typeface="+mn-lt"/>
                          <a:ea typeface="+mn-ea"/>
                          <a:cs typeface="+mn-cs"/>
                        </a:rPr>
                        <a:t>duplex</a:t>
                      </a:r>
                      <a:r>
                        <a:rPr lang="es-ES" sz="1600" b="0" i="0" u="none" strike="noStrike" kern="1200" baseline="0" dirty="0">
                          <a:solidFill>
                            <a:srgbClr val="000000"/>
                          </a:solidFill>
                          <a:latin typeface="+mn-lt"/>
                          <a:ea typeface="+mn-ea"/>
                          <a:cs typeface="+mn-cs"/>
                        </a:rPr>
                        <a:t>.</a:t>
                      </a:r>
                    </a:p>
                    <a:p>
                      <a:r>
                        <a:rPr lang="es-ES" sz="1600" b="0" i="0" u="none" strike="noStrike" kern="1200" baseline="0" dirty="0">
                          <a:solidFill>
                            <a:srgbClr val="000000"/>
                          </a:solidFill>
                          <a:latin typeface="+mn-lt"/>
                          <a:ea typeface="+mn-ea"/>
                          <a:cs typeface="+mn-cs"/>
                        </a:rPr>
                        <a:t>Los enlaces full-</a:t>
                      </a:r>
                      <a:r>
                        <a:rPr lang="es-ES" sz="1600" b="0" i="0" u="none" strike="noStrike" kern="1200" baseline="0" dirty="0" err="1">
                          <a:solidFill>
                            <a:srgbClr val="000000"/>
                          </a:solidFill>
                          <a:latin typeface="+mn-lt"/>
                          <a:ea typeface="+mn-ea"/>
                          <a:cs typeface="+mn-cs"/>
                        </a:rPr>
                        <a:t>duplex</a:t>
                      </a:r>
                      <a:r>
                        <a:rPr lang="es-ES" sz="1600" b="0" i="0" u="none" strike="noStrike" kern="1200" baseline="0" dirty="0">
                          <a:solidFill>
                            <a:srgbClr val="000000"/>
                          </a:solidFill>
                          <a:latin typeface="+mn-lt"/>
                          <a:ea typeface="+mn-ea"/>
                          <a:cs typeface="+mn-cs"/>
                        </a:rPr>
                        <a:t> no permiten más de dos dispositivos en un segmento de red, por lo que determinar si un enlace es full-</a:t>
                      </a:r>
                      <a:r>
                        <a:rPr lang="es-ES" sz="1600" b="0" i="0" u="none" strike="noStrike" kern="1200" baseline="0" dirty="0" err="1">
                          <a:solidFill>
                            <a:srgbClr val="000000"/>
                          </a:solidFill>
                          <a:latin typeface="+mn-lt"/>
                          <a:ea typeface="+mn-ea"/>
                          <a:cs typeface="+mn-cs"/>
                        </a:rPr>
                        <a:t>duplex</a:t>
                      </a:r>
                      <a:r>
                        <a:rPr lang="es-ES" sz="1600" b="0" i="0" u="none" strike="noStrike" kern="1200" baseline="0" dirty="0">
                          <a:solidFill>
                            <a:srgbClr val="000000"/>
                          </a:solidFill>
                          <a:latin typeface="+mn-lt"/>
                          <a:ea typeface="+mn-ea"/>
                          <a:cs typeface="+mn-cs"/>
                        </a:rPr>
                        <a:t> es la forma más rápida de comprobar la viabilidad de estar conectado a un conmutador.</a:t>
                      </a:r>
                      <a:endParaRPr lang="en-US" sz="1600" dirty="0">
                        <a:solidFill>
                          <a:srgbClr val="000000"/>
                        </a:solidFill>
                        <a:latin typeface="+mn-lt"/>
                      </a:endParaRPr>
                    </a:p>
                  </a:txBody>
                  <a:tcPr/>
                </a:tc>
                <a:extLst>
                  <a:ext uri="{0D108BD9-81ED-4DB2-BD59-A6C34878D82A}">
                    <a16:rowId xmlns:a16="http://schemas.microsoft.com/office/drawing/2014/main" val="10003"/>
                  </a:ext>
                </a:extLst>
              </a:tr>
            </a:tbl>
          </a:graphicData>
        </a:graphic>
      </p:graphicFrame>
      <p:sp>
        <p:nvSpPr>
          <p:cNvPr id="4" name="Rectangle 3">
            <a:extLst>
              <a:ext uri="{FF2B5EF4-FFF2-40B4-BE49-F238E27FC236}">
                <a16:creationId xmlns:a16="http://schemas.microsoft.com/office/drawing/2014/main" id="{61E2B826-B806-42BD-B5E0-E70C69A769A0}"/>
              </a:ext>
            </a:extLst>
          </p:cNvPr>
          <p:cNvSpPr/>
          <p:nvPr/>
        </p:nvSpPr>
        <p:spPr>
          <a:xfrm>
            <a:off x="1421476" y="4410853"/>
            <a:ext cx="5619404" cy="369332"/>
          </a:xfrm>
          <a:prstGeom prst="rect">
            <a:avLst/>
          </a:prstGeom>
        </p:spPr>
        <p:txBody>
          <a:bodyPr wrap="square">
            <a:spAutoFit/>
          </a:bodyPr>
          <a:lstStyle/>
          <a:p>
            <a:pPr marL="0" indent="0">
              <a:buNone/>
            </a:pPr>
            <a:r>
              <a:rPr lang="en-US" dirty="0" err="1"/>
              <a:t>Conexiones</a:t>
            </a:r>
            <a:r>
              <a:rPr lang="en-US" dirty="0"/>
              <a:t> Multi-access  (Hubs) debe </a:t>
            </a:r>
            <a:r>
              <a:rPr lang="en-US" dirty="0" err="1"/>
              <a:t>usar</a:t>
            </a:r>
            <a:r>
              <a:rPr lang="en-US" dirty="0"/>
              <a:t> 802.1D.</a:t>
            </a:r>
          </a:p>
        </p:txBody>
      </p:sp>
    </p:spTree>
    <p:extLst>
      <p:ext uri="{BB962C8B-B14F-4D97-AF65-F5344CB8AC3E}">
        <p14:creationId xmlns:p14="http://schemas.microsoft.com/office/powerpoint/2010/main" val="196356769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err="1"/>
              <a:t>Protocolo</a:t>
            </a:r>
            <a:r>
              <a:rPr lang="en-US" sz="1600" dirty="0"/>
              <a:t> Rapid Spanning Tree</a:t>
            </a:r>
            <a:br>
              <a:rPr lang="en-US" dirty="0"/>
            </a:br>
            <a:r>
              <a:rPr lang="en-US" dirty="0" err="1"/>
              <a:t>Construyendo</a:t>
            </a:r>
            <a:r>
              <a:rPr lang="en-US" dirty="0"/>
              <a:t> la </a:t>
            </a:r>
            <a:r>
              <a:rPr lang="en-US" dirty="0" err="1"/>
              <a:t>Topologia</a:t>
            </a:r>
            <a:r>
              <a:rPr lang="en-US" dirty="0"/>
              <a:t>  RSTP</a:t>
            </a:r>
          </a:p>
        </p:txBody>
      </p:sp>
      <p:sp>
        <p:nvSpPr>
          <p:cNvPr id="2" name="Content Placeholder 1"/>
          <p:cNvSpPr>
            <a:spLocks noGrp="1"/>
          </p:cNvSpPr>
          <p:nvPr>
            <p:ph idx="1"/>
          </p:nvPr>
        </p:nvSpPr>
        <p:spPr>
          <a:xfrm>
            <a:off x="84221" y="834497"/>
            <a:ext cx="8951495" cy="3773598"/>
          </a:xfrm>
        </p:spPr>
        <p:txBody>
          <a:bodyPr/>
          <a:lstStyle/>
          <a:p>
            <a:pPr marL="0" indent="0">
              <a:buNone/>
            </a:pPr>
            <a:r>
              <a:rPr lang="es-ES" sz="1600" dirty="0"/>
              <a:t>Los conmutadores RSTP intercambian </a:t>
            </a:r>
            <a:r>
              <a:rPr lang="en-US" sz="1600" dirty="0"/>
              <a:t>handshakes </a:t>
            </a:r>
            <a:r>
              <a:rPr lang="es-ES" sz="1600" dirty="0"/>
              <a:t>con otros conmutadores RSTP para realizar una transición más rápida a través de los siguientes estados STP. Establecen un protocolo de enlace </a:t>
            </a:r>
            <a:r>
              <a:rPr lang="en-US" sz="1600" dirty="0"/>
              <a:t>bidirectional handshake</a:t>
            </a:r>
            <a:r>
              <a:rPr lang="es-ES" sz="1600" dirty="0"/>
              <a:t> a través del enlace compartido para identificar el </a:t>
            </a:r>
            <a:r>
              <a:rPr lang="en-US" sz="1600" dirty="0"/>
              <a:t>root bridge </a:t>
            </a:r>
          </a:p>
          <a:p>
            <a:pPr marL="0" indent="0">
              <a:buNone/>
            </a:pPr>
            <a:r>
              <a:rPr lang="es-ES" sz="1600" dirty="0"/>
              <a:t>El proceso se desarrolla de la siguiente manera:</a:t>
            </a:r>
            <a:endParaRPr lang="en-US" sz="1600" dirty="0"/>
          </a:p>
          <a:p>
            <a:pPr marL="0" indent="0">
              <a:buNone/>
            </a:pPr>
            <a:r>
              <a:rPr lang="es-ES" sz="1600" b="1" dirty="0"/>
              <a:t>1. </a:t>
            </a:r>
            <a:r>
              <a:rPr lang="es-ES" sz="1600" dirty="0"/>
              <a:t>Cuando los dos primeros conmutadores se conectan entre sí, verifican que estén conectados con un enlace punto a punto verificando el estado full-</a:t>
            </a:r>
            <a:r>
              <a:rPr lang="es-ES" sz="1600" dirty="0" err="1"/>
              <a:t>duplex</a:t>
            </a:r>
            <a:r>
              <a:rPr lang="es-ES" sz="1600" dirty="0"/>
              <a:t>.</a:t>
            </a:r>
          </a:p>
          <a:p>
            <a:pPr marL="0" indent="0">
              <a:buNone/>
            </a:pPr>
            <a:r>
              <a:rPr lang="es-ES" sz="1600" b="1" dirty="0"/>
              <a:t>2. </a:t>
            </a:r>
            <a:r>
              <a:rPr lang="es-ES" sz="1600" dirty="0"/>
              <a:t>Establecen un </a:t>
            </a:r>
            <a:r>
              <a:rPr lang="en-US" sz="1600" dirty="0"/>
              <a:t>handshake </a:t>
            </a:r>
            <a:r>
              <a:rPr lang="es-ES" sz="1600" dirty="0"/>
              <a:t>entre ellos para anunciar una propuesta (en las BPDU de configuración) de que su interfaz debería ser el DP para ese puerto.</a:t>
            </a:r>
          </a:p>
          <a:p>
            <a:pPr marL="0" indent="0">
              <a:buNone/>
            </a:pPr>
            <a:r>
              <a:rPr lang="es-ES" sz="1600" b="1" dirty="0"/>
              <a:t>3. </a:t>
            </a:r>
            <a:r>
              <a:rPr lang="es-ES" sz="1600" dirty="0"/>
              <a:t>Solo puede haber un DP por segmento, por lo que cada conmutador identifica si es el conmutador superior o inferior, utilizando la misma lógica que en 802.1D para el identificador del sistema (es decir, la prioridad más baja y luego la dirección MAC más baja). .</a:t>
            </a:r>
            <a:endParaRPr lang="en-US" sz="1600" dirty="0"/>
          </a:p>
        </p:txBody>
      </p:sp>
    </p:spTree>
    <p:extLst>
      <p:ext uri="{BB962C8B-B14F-4D97-AF65-F5344CB8AC3E}">
        <p14:creationId xmlns:p14="http://schemas.microsoft.com/office/powerpoint/2010/main" val="7745280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err="1"/>
              <a:t>Protocolo</a:t>
            </a:r>
            <a:r>
              <a:rPr lang="en-US" sz="1600" dirty="0"/>
              <a:t> Rapid Spanning Tree</a:t>
            </a:r>
            <a:br>
              <a:rPr lang="en-US" dirty="0"/>
            </a:br>
            <a:r>
              <a:rPr lang="en-US" dirty="0" err="1"/>
              <a:t>Construyendo</a:t>
            </a:r>
            <a:r>
              <a:rPr lang="en-US" dirty="0"/>
              <a:t> la </a:t>
            </a:r>
            <a:r>
              <a:rPr lang="en-US" dirty="0" err="1"/>
              <a:t>Topologia</a:t>
            </a:r>
            <a:r>
              <a:rPr lang="en-US" dirty="0"/>
              <a:t>  RSTP (Cont.)</a:t>
            </a:r>
          </a:p>
        </p:txBody>
      </p:sp>
      <p:sp>
        <p:nvSpPr>
          <p:cNvPr id="2" name="Content Placeholder 1"/>
          <p:cNvSpPr>
            <a:spLocks noGrp="1"/>
          </p:cNvSpPr>
          <p:nvPr>
            <p:ph idx="1"/>
          </p:nvPr>
        </p:nvSpPr>
        <p:spPr>
          <a:xfrm>
            <a:off x="84221" y="834497"/>
            <a:ext cx="8951495" cy="2967482"/>
          </a:xfrm>
        </p:spPr>
        <p:txBody>
          <a:bodyPr/>
          <a:lstStyle/>
          <a:p>
            <a:pPr marL="0" indent="0">
              <a:buNone/>
            </a:pPr>
            <a:r>
              <a:rPr lang="es-ES" sz="1600" b="1" dirty="0"/>
              <a:t>4. </a:t>
            </a:r>
            <a:r>
              <a:rPr lang="es-ES" sz="1600" dirty="0"/>
              <a:t>El </a:t>
            </a:r>
            <a:r>
              <a:rPr lang="es-ES" sz="1600" dirty="0" err="1"/>
              <a:t>switch</a:t>
            </a:r>
            <a:r>
              <a:rPr lang="es-ES" sz="1600" dirty="0"/>
              <a:t> inferior (SW2) reconoce que es inferior y marca su puerto local (Gi1/0/1) como RP. Al mismo tiempo, mueve todos los puertos que no son de borde a un estado de descarte. En este momento, el conmutador ha detenido toda la conmutación local para los puertos que no son de borde.</a:t>
            </a:r>
          </a:p>
          <a:p>
            <a:pPr marL="0" indent="0">
              <a:buNone/>
            </a:pPr>
            <a:r>
              <a:rPr lang="es-ES" sz="1600" b="1" dirty="0"/>
              <a:t>5. </a:t>
            </a:r>
            <a:r>
              <a:rPr lang="es-ES" sz="1600" dirty="0"/>
              <a:t>El conmutador inferior (SW2) envía un acuerdo (BPDU de configuración) al ro</a:t>
            </a:r>
            <a:r>
              <a:rPr lang="en-US" sz="1600" dirty="0" err="1"/>
              <a:t>ot</a:t>
            </a:r>
            <a:r>
              <a:rPr lang="en-US" sz="1600" dirty="0"/>
              <a:t> bridge </a:t>
            </a:r>
            <a:r>
              <a:rPr lang="es-ES" sz="1600" dirty="0"/>
              <a:t>(SW1), lo que le indica al ro</a:t>
            </a:r>
            <a:r>
              <a:rPr lang="en-US" sz="1600" dirty="0" err="1"/>
              <a:t>ot</a:t>
            </a:r>
            <a:r>
              <a:rPr lang="en-US" sz="1600" dirty="0"/>
              <a:t> bridge </a:t>
            </a:r>
            <a:r>
              <a:rPr lang="es-ES" sz="1600" dirty="0"/>
              <a:t>que se está produciendo una sincronización en ese conmutador.</a:t>
            </a:r>
          </a:p>
          <a:p>
            <a:pPr marL="0" indent="0">
              <a:buNone/>
            </a:pPr>
            <a:r>
              <a:rPr lang="es-ES" sz="1600" b="1" dirty="0"/>
              <a:t>6. </a:t>
            </a:r>
            <a:r>
              <a:rPr lang="es-ES" sz="1600" dirty="0"/>
              <a:t>El interruptor inferior (SW2) mueve su RP (Gi1/0/1) a un estado de reenvío. El conmutador superior también mueve su DP (Gi1/0/2) a un estado de reenvío.</a:t>
            </a:r>
          </a:p>
          <a:p>
            <a:pPr marL="0" indent="0">
              <a:buNone/>
            </a:pPr>
            <a:r>
              <a:rPr lang="es-ES" sz="1600" b="1" dirty="0"/>
              <a:t>7. </a:t>
            </a:r>
            <a:r>
              <a:rPr lang="es-ES" sz="1600" dirty="0"/>
              <a:t>El interruptor inferior (SW2) repite el proceso para cualquier interruptor descendente conectado a él.</a:t>
            </a:r>
            <a:endParaRPr lang="en-US" sz="1600" dirty="0"/>
          </a:p>
        </p:txBody>
      </p:sp>
    </p:spTree>
    <p:extLst>
      <p:ext uri="{BB962C8B-B14F-4D97-AF65-F5344CB8AC3E}">
        <p14:creationId xmlns:p14="http://schemas.microsoft.com/office/powerpoint/2010/main" val="208241906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err="1">
                <a:solidFill>
                  <a:schemeClr val="accent5">
                    <a:lumMod val="40000"/>
                    <a:lumOff val="60000"/>
                  </a:schemeClr>
                </a:solidFill>
              </a:rPr>
              <a:t>Preparacion</a:t>
            </a:r>
            <a:r>
              <a:rPr lang="en-US" sz="4800" dirty="0">
                <a:solidFill>
                  <a:schemeClr val="accent5">
                    <a:lumMod val="40000"/>
                    <a:lumOff val="60000"/>
                  </a:schemeClr>
                </a:solidFill>
              </a:rPr>
              <a:t> para el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a:t>
            </a:r>
          </a:p>
        </p:txBody>
      </p:sp>
      <p:graphicFrame>
        <p:nvGraphicFramePr>
          <p:cNvPr id="2" name="Table 1"/>
          <p:cNvGraphicFramePr>
            <a:graphicFrameLocks noGrp="1"/>
          </p:cNvGraphicFramePr>
          <p:nvPr>
            <p:extLst>
              <p:ext uri="{D42A27DB-BD31-4B8C-83A1-F6EECF244321}">
                <p14:modId xmlns:p14="http://schemas.microsoft.com/office/powerpoint/2010/main" val="2560186258"/>
              </p:ext>
            </p:extLst>
          </p:nvPr>
        </p:nvGraphicFramePr>
        <p:xfrm>
          <a:off x="2818728" y="1223760"/>
          <a:ext cx="2708031" cy="3337560"/>
        </p:xfrm>
        <a:graphic>
          <a:graphicData uri="http://schemas.openxmlformats.org/drawingml/2006/table">
            <a:tbl>
              <a:tblPr firstRow="1" bandRow="1">
                <a:tableStyleId>{5C22544A-7EE6-4342-B048-85BDC9FD1C3A}</a:tableStyleId>
              </a:tblPr>
              <a:tblGrid>
                <a:gridCol w="2708031">
                  <a:extLst>
                    <a:ext uri="{9D8B030D-6E8A-4147-A177-3AD203B41FA5}">
                      <a16:colId xmlns:a16="http://schemas.microsoft.com/office/drawing/2014/main" val="20000"/>
                    </a:ext>
                  </a:extLst>
                </a:gridCol>
              </a:tblGrid>
              <a:tr h="370840">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802.1D port types</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STP key terminology</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Root bridge election</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Locating root ports</a:t>
                      </a:r>
                      <a:endParaRPr lang="en-US" sz="16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STP topology changes</a:t>
                      </a:r>
                      <a:endParaRPr lang="en-US" sz="16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600" b="0" i="0" u="none" strike="noStrike" kern="1200" baseline="0" dirty="0">
                          <a:solidFill>
                            <a:srgbClr val="000000"/>
                          </a:solidFill>
                          <a:latin typeface="+mn-lt"/>
                          <a:ea typeface="+mn-ea"/>
                          <a:cs typeface="+mn-cs"/>
                        </a:rPr>
                        <a:t>RSTP</a:t>
                      </a:r>
                      <a:endParaRPr lang="en-US" sz="16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sz="1600" b="0" i="0" u="none" strike="noStrike" kern="1200" baseline="0" dirty="0">
                          <a:solidFill>
                            <a:srgbClr val="000000"/>
                          </a:solidFill>
                          <a:latin typeface="+mn-lt"/>
                          <a:ea typeface="+mn-ea"/>
                          <a:cs typeface="+mn-cs"/>
                        </a:rPr>
                        <a:t>RSTP (802.1W) port states</a:t>
                      </a:r>
                      <a:endParaRPr lang="en-US" sz="1600" dirty="0">
                        <a:solidFill>
                          <a:srgbClr val="000000"/>
                        </a:solidFill>
                      </a:endParaRPr>
                    </a:p>
                  </a:txBody>
                  <a:tcPr/>
                </a:tc>
                <a:extLst>
                  <a:ext uri="{0D108BD9-81ED-4DB2-BD59-A6C34878D82A}">
                    <a16:rowId xmlns:a16="http://schemas.microsoft.com/office/drawing/2014/main" val="10007"/>
                  </a:ext>
                </a:extLst>
              </a:tr>
              <a:tr h="370840">
                <a:tc>
                  <a:txBody>
                    <a:bodyPr/>
                    <a:lstStyle/>
                    <a:p>
                      <a:r>
                        <a:rPr lang="en-US" sz="1600" b="0" i="0" u="none" strike="noStrike" kern="1200" baseline="0" dirty="0">
                          <a:solidFill>
                            <a:srgbClr val="000000"/>
                          </a:solidFill>
                          <a:latin typeface="+mn-lt"/>
                          <a:ea typeface="+mn-ea"/>
                          <a:cs typeface="+mn-cs"/>
                        </a:rPr>
                        <a:t>Building the RSTP topology</a:t>
                      </a:r>
                      <a:endParaRPr lang="en-US" sz="1600" dirty="0">
                        <a:solidFill>
                          <a:srgbClr val="000000"/>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2</a:t>
            </a:r>
          </a:p>
        </p:txBody>
      </p:sp>
      <p:graphicFrame>
        <p:nvGraphicFramePr>
          <p:cNvPr id="2" name="Table 1"/>
          <p:cNvGraphicFramePr>
            <a:graphicFrameLocks noGrp="1"/>
          </p:cNvGraphicFramePr>
          <p:nvPr>
            <p:extLst>
              <p:ext uri="{D42A27DB-BD31-4B8C-83A1-F6EECF244321}">
                <p14:modId xmlns:p14="http://schemas.microsoft.com/office/powerpoint/2010/main" val="1823538958"/>
              </p:ext>
            </p:extLst>
          </p:nvPr>
        </p:nvGraphicFramePr>
        <p:xfrm>
          <a:off x="910389" y="1238280"/>
          <a:ext cx="7115908" cy="3337560"/>
        </p:xfrm>
        <a:graphic>
          <a:graphicData uri="http://schemas.openxmlformats.org/drawingml/2006/table">
            <a:tbl>
              <a:tblPr firstRow="1" bandRow="1">
                <a:tableStyleId>{5C22544A-7EE6-4342-B048-85BDC9FD1C3A}</a:tableStyleId>
              </a:tblPr>
              <a:tblGrid>
                <a:gridCol w="3557954">
                  <a:extLst>
                    <a:ext uri="{9D8B030D-6E8A-4147-A177-3AD203B41FA5}">
                      <a16:colId xmlns:a16="http://schemas.microsoft.com/office/drawing/2014/main" val="20000"/>
                    </a:ext>
                  </a:extLst>
                </a:gridCol>
                <a:gridCol w="3557954">
                  <a:extLst>
                    <a:ext uri="{9D8B030D-6E8A-4147-A177-3AD203B41FA5}">
                      <a16:colId xmlns:a16="http://schemas.microsoft.com/office/drawing/2014/main" val="20001"/>
                    </a:ext>
                  </a:extLst>
                </a:gridCol>
              </a:tblGrid>
              <a:tr h="370840">
                <a:tc>
                  <a:txBody>
                    <a:bodyPr/>
                    <a:lstStyle/>
                    <a:p>
                      <a:r>
                        <a:rPr lang="en-US" dirty="0"/>
                        <a:t>Term</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bridge protocol data unit (BPDU)</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root bridge</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configuration BPDU</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root bridge identifier</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hello time</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root path</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designated port (DP)</a:t>
                      </a:r>
                    </a:p>
                  </a:txBody>
                  <a:tcPr/>
                </a:tc>
                <a:tc>
                  <a:txBody>
                    <a:bodyPr/>
                    <a:lstStyle/>
                    <a:p>
                      <a:r>
                        <a:rPr lang="en-US" sz="1600" b="0" i="0" u="none" strike="noStrike" kern="1200" baseline="0" dirty="0">
                          <a:solidFill>
                            <a:srgbClr val="000000"/>
                          </a:solidFill>
                          <a:latin typeface="+mn-lt"/>
                          <a:ea typeface="+mn-ea"/>
                          <a:cs typeface="+mn-cs"/>
                        </a:rPr>
                        <a:t>cost</a:t>
                      </a:r>
                      <a:endParaRPr lang="en-US" sz="16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forward delay</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root port</a:t>
                      </a:r>
                      <a:endParaRPr lang="en-US" sz="16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600" b="0" i="0" u="none" strike="noStrike" kern="1200" baseline="0" dirty="0">
                          <a:solidFill>
                            <a:srgbClr val="000000"/>
                          </a:solidFill>
                          <a:latin typeface="+mn-lt"/>
                          <a:ea typeface="+mn-ea"/>
                          <a:cs typeface="+mn-cs"/>
                        </a:rPr>
                        <a:t>local bridge identifier</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system priority</a:t>
                      </a:r>
                      <a:endParaRPr lang="en-US" sz="16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sz="1600" b="0" i="0" u="none" strike="noStrike" kern="1200" baseline="0" dirty="0">
                          <a:solidFill>
                            <a:srgbClr val="000000"/>
                          </a:solidFill>
                          <a:latin typeface="+mn-lt"/>
                          <a:ea typeface="+mn-ea"/>
                          <a:cs typeface="+mn-cs"/>
                        </a:rPr>
                        <a:t>Max Age</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system ID extension</a:t>
                      </a:r>
                      <a:endParaRPr lang="en-US" sz="1600" dirty="0">
                        <a:solidFill>
                          <a:srgbClr val="000000"/>
                        </a:solidFill>
                      </a:endParaRPr>
                    </a:p>
                  </a:txBody>
                  <a:tcPr/>
                </a:tc>
                <a:extLst>
                  <a:ext uri="{0D108BD9-81ED-4DB2-BD59-A6C34878D82A}">
                    <a16:rowId xmlns:a16="http://schemas.microsoft.com/office/drawing/2014/main" val="10007"/>
                  </a:ext>
                </a:extLst>
              </a:tr>
              <a:tr h="370840">
                <a:tc>
                  <a:txBody>
                    <a:bodyPr/>
                    <a:lstStyle/>
                    <a:p>
                      <a:r>
                        <a:rPr lang="en-US" sz="1600" b="0" i="0" u="none" strike="noStrike" kern="1200" baseline="0" dirty="0">
                          <a:solidFill>
                            <a:srgbClr val="000000"/>
                          </a:solidFill>
                          <a:latin typeface="+mn-lt"/>
                          <a:ea typeface="+mn-ea"/>
                          <a:cs typeface="+mn-cs"/>
                        </a:rPr>
                        <a:t>topology change notification (TCN)</a:t>
                      </a:r>
                      <a:endParaRPr lang="en-US" sz="1600" dirty="0">
                        <a:solidFill>
                          <a:srgbClr val="000000"/>
                        </a:solidFill>
                      </a:endParaRPr>
                    </a:p>
                  </a:txBody>
                  <a:tcPr/>
                </a:tc>
                <a:tc>
                  <a:txBody>
                    <a:bodyPr/>
                    <a:lstStyle/>
                    <a:p>
                      <a:endParaRPr lang="en-US" sz="1600" dirty="0">
                        <a:solidFill>
                          <a:srgbClr val="000000"/>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019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2</a:t>
            </a:r>
          </a:p>
        </p:txBody>
      </p:sp>
      <p:graphicFrame>
        <p:nvGraphicFramePr>
          <p:cNvPr id="2" name="Table 1"/>
          <p:cNvGraphicFramePr>
            <a:graphicFrameLocks noGrp="1"/>
          </p:cNvGraphicFramePr>
          <p:nvPr>
            <p:extLst>
              <p:ext uri="{D42A27DB-BD31-4B8C-83A1-F6EECF244321}">
                <p14:modId xmlns:p14="http://schemas.microsoft.com/office/powerpoint/2010/main" val="2142226151"/>
              </p:ext>
            </p:extLst>
          </p:nvPr>
        </p:nvGraphicFramePr>
        <p:xfrm>
          <a:off x="270246" y="1044940"/>
          <a:ext cx="8604739" cy="3472278"/>
        </p:xfrm>
        <a:graphic>
          <a:graphicData uri="http://schemas.openxmlformats.org/drawingml/2006/table">
            <a:tbl>
              <a:tblPr firstRow="1" bandRow="1">
                <a:tableStyleId>{5C22544A-7EE6-4342-B048-85BDC9FD1C3A}</a:tableStyleId>
              </a:tblPr>
              <a:tblGrid>
                <a:gridCol w="3868617">
                  <a:extLst>
                    <a:ext uri="{9D8B030D-6E8A-4147-A177-3AD203B41FA5}">
                      <a16:colId xmlns:a16="http://schemas.microsoft.com/office/drawing/2014/main" val="20000"/>
                    </a:ext>
                  </a:extLst>
                </a:gridCol>
                <a:gridCol w="4736122">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Set the STP max age</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spanning-tree vlan </a:t>
                      </a:r>
                      <a:r>
                        <a:rPr lang="en-US" sz="1600" b="0" i="1" u="none" strike="noStrike" kern="1200" baseline="0" dirty="0">
                          <a:solidFill>
                            <a:srgbClr val="000000"/>
                          </a:solidFill>
                          <a:latin typeface="+mn-lt"/>
                          <a:ea typeface="+mn-ea"/>
                          <a:cs typeface="+mn-cs"/>
                        </a:rPr>
                        <a:t>vlan-id </a:t>
                      </a:r>
                      <a:r>
                        <a:rPr lang="en-US" sz="1600" b="1" i="0" u="none" strike="noStrike" kern="1200" baseline="0" dirty="0">
                          <a:solidFill>
                            <a:srgbClr val="000000"/>
                          </a:solidFill>
                          <a:latin typeface="+mn-lt"/>
                          <a:ea typeface="+mn-ea"/>
                          <a:cs typeface="+mn-cs"/>
                        </a:rPr>
                        <a:t>max-age</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Set the STP hello interval</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spanning-tree vlan </a:t>
                      </a:r>
                      <a:r>
                        <a:rPr lang="en-US" sz="1600" b="0" i="1" u="none" strike="noStrike" kern="1200" baseline="0" dirty="0">
                          <a:solidFill>
                            <a:srgbClr val="000000"/>
                          </a:solidFill>
                          <a:latin typeface="+mn-lt"/>
                          <a:ea typeface="+mn-ea"/>
                          <a:cs typeface="+mn-cs"/>
                        </a:rPr>
                        <a:t>vlan-id </a:t>
                      </a:r>
                      <a:r>
                        <a:rPr lang="en-US" sz="1600" b="1" i="0" u="none" strike="noStrike" kern="1200" baseline="0" dirty="0">
                          <a:solidFill>
                            <a:srgbClr val="000000"/>
                          </a:solidFill>
                          <a:latin typeface="+mn-lt"/>
                          <a:ea typeface="+mn-ea"/>
                          <a:cs typeface="+mn-cs"/>
                        </a:rPr>
                        <a:t>hello-time </a:t>
                      </a:r>
                      <a:r>
                        <a:rPr lang="en-US" sz="1600" b="0" i="1" u="none" strike="noStrike" kern="1200" baseline="0" dirty="0">
                          <a:solidFill>
                            <a:srgbClr val="000000"/>
                          </a:solidFill>
                          <a:latin typeface="+mn-lt"/>
                          <a:ea typeface="+mn-ea"/>
                          <a:cs typeface="+mn-cs"/>
                        </a:rPr>
                        <a:t>hello-time</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Set the STP forwarding delay</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spanning-tree vlan </a:t>
                      </a:r>
                      <a:r>
                        <a:rPr lang="en-US" sz="1600" b="0" i="1" u="none" strike="noStrike" kern="1200" baseline="0" dirty="0">
                          <a:solidFill>
                            <a:srgbClr val="000000"/>
                          </a:solidFill>
                          <a:latin typeface="+mn-lt"/>
                          <a:ea typeface="+mn-ea"/>
                          <a:cs typeface="+mn-cs"/>
                        </a:rPr>
                        <a:t>vlan-id </a:t>
                      </a:r>
                      <a:r>
                        <a:rPr lang="en-US" sz="1600" b="1" i="0" u="none" strike="noStrike" kern="1200" baseline="0" dirty="0">
                          <a:solidFill>
                            <a:srgbClr val="000000"/>
                          </a:solidFill>
                          <a:latin typeface="+mn-lt"/>
                          <a:ea typeface="+mn-ea"/>
                          <a:cs typeface="+mn-cs"/>
                        </a:rPr>
                        <a:t>forward-time </a:t>
                      </a:r>
                      <a:r>
                        <a:rPr lang="en-US" sz="1600" b="0" i="1" u="none" strike="noStrike" kern="1200" baseline="0" dirty="0">
                          <a:solidFill>
                            <a:srgbClr val="000000"/>
                          </a:solidFill>
                          <a:latin typeface="+mn-lt"/>
                          <a:ea typeface="+mn-ea"/>
                          <a:cs typeface="+mn-cs"/>
                        </a:rPr>
                        <a:t>forward-time</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Display the STP root bridge and cost</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spanning-tree root</a:t>
                      </a:r>
                      <a:endParaRPr lang="en-US" sz="16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Display the STP information (root bridge, local bridge, and interfaces) for one or more VLANs</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spanning-tree </a:t>
                      </a:r>
                      <a:r>
                        <a:rPr lang="en-US" sz="1600" b="0" i="0" u="none" strike="noStrike" kern="1200" baseline="0" dirty="0">
                          <a:solidFill>
                            <a:srgbClr val="000000"/>
                          </a:solidFill>
                          <a:latin typeface="+mn-lt"/>
                          <a:ea typeface="+mn-ea"/>
                          <a:cs typeface="+mn-cs"/>
                        </a:rPr>
                        <a:t>[</a:t>
                      </a:r>
                      <a:r>
                        <a:rPr lang="en-US" sz="1600" b="1" i="0" u="none" strike="noStrike" kern="1200" baseline="0" dirty="0">
                          <a:solidFill>
                            <a:srgbClr val="000000"/>
                          </a:solidFill>
                          <a:latin typeface="+mn-lt"/>
                          <a:ea typeface="+mn-ea"/>
                          <a:cs typeface="+mn-cs"/>
                        </a:rPr>
                        <a:t>vlan </a:t>
                      </a:r>
                      <a:r>
                        <a:rPr lang="en-US" sz="1600" b="0" i="1" u="none" strike="noStrike" kern="1200" baseline="0" dirty="0">
                          <a:solidFill>
                            <a:srgbClr val="000000"/>
                          </a:solidFill>
                          <a:latin typeface="+mn-lt"/>
                          <a:ea typeface="+mn-ea"/>
                          <a:cs typeface="+mn-cs"/>
                        </a:rPr>
                        <a:t>vlan-id</a:t>
                      </a:r>
                      <a:r>
                        <a:rPr lang="en-US" sz="1600" b="0" i="0" u="none" strike="noStrike" kern="1200" baseline="0" dirty="0">
                          <a:solidFill>
                            <a:srgbClr val="000000"/>
                          </a:solidFill>
                          <a:latin typeface="+mn-lt"/>
                          <a:ea typeface="+mn-ea"/>
                          <a:cs typeface="+mn-cs"/>
                        </a:rPr>
                        <a:t>]</a:t>
                      </a:r>
                      <a:endParaRPr lang="en-US" sz="16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600" b="0" i="0" u="none" strike="noStrike" kern="1200" baseline="0" dirty="0">
                          <a:solidFill>
                            <a:srgbClr val="000000"/>
                          </a:solidFill>
                          <a:latin typeface="+mn-lt"/>
                          <a:ea typeface="+mn-ea"/>
                          <a:cs typeface="+mn-cs"/>
                        </a:rPr>
                        <a:t>Identify when the last TCN occurred and which port was the reason for it.</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spanning-tree </a:t>
                      </a:r>
                      <a:r>
                        <a:rPr lang="en-US" sz="1600" b="0" i="0" u="none" strike="noStrike" kern="1200" baseline="0" dirty="0">
                          <a:solidFill>
                            <a:srgbClr val="000000"/>
                          </a:solidFill>
                          <a:latin typeface="+mn-lt"/>
                          <a:ea typeface="+mn-ea"/>
                          <a:cs typeface="+mn-cs"/>
                        </a:rPr>
                        <a:t>[</a:t>
                      </a:r>
                      <a:r>
                        <a:rPr lang="en-US" sz="1600" b="1" i="0" u="none" strike="noStrike" kern="1200" baseline="0" dirty="0">
                          <a:solidFill>
                            <a:srgbClr val="000000"/>
                          </a:solidFill>
                          <a:latin typeface="+mn-lt"/>
                          <a:ea typeface="+mn-ea"/>
                          <a:cs typeface="+mn-cs"/>
                        </a:rPr>
                        <a:t>vlan </a:t>
                      </a:r>
                      <a:r>
                        <a:rPr lang="en-US" sz="1600" b="0" i="1" u="none" strike="noStrike" kern="1200" baseline="0" dirty="0">
                          <a:solidFill>
                            <a:srgbClr val="000000"/>
                          </a:solidFill>
                          <a:latin typeface="+mn-lt"/>
                          <a:ea typeface="+mn-ea"/>
                          <a:cs typeface="+mn-cs"/>
                        </a:rPr>
                        <a:t>vlan-id</a:t>
                      </a:r>
                      <a:r>
                        <a:rPr lang="en-US" sz="1600" b="0" i="0" u="none" strike="noStrike" kern="1200" baseline="0" dirty="0">
                          <a:solidFill>
                            <a:srgbClr val="000000"/>
                          </a:solidFill>
                          <a:latin typeface="+mn-lt"/>
                          <a:ea typeface="+mn-ea"/>
                          <a:cs typeface="+mn-cs"/>
                        </a:rPr>
                        <a:t>] </a:t>
                      </a:r>
                      <a:r>
                        <a:rPr lang="en-US" sz="1600" b="1" i="0" u="none" strike="noStrike" kern="1200" baseline="0" dirty="0">
                          <a:solidFill>
                            <a:srgbClr val="000000"/>
                          </a:solidFill>
                          <a:latin typeface="+mn-lt"/>
                          <a:ea typeface="+mn-ea"/>
                          <a:cs typeface="+mn-cs"/>
                        </a:rPr>
                        <a:t>detail</a:t>
                      </a:r>
                      <a:endParaRPr lang="en-US" sz="1600" dirty="0">
                        <a:solidFill>
                          <a:srgbClr val="000000"/>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2572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Spanning Tree Protocol </a:t>
            </a:r>
            <a:r>
              <a:rPr lang="en-US" sz="1600" dirty="0" err="1"/>
              <a:t>Fundamentos</a:t>
            </a:r>
            <a:br>
              <a:rPr lang="en-US" dirty="0"/>
            </a:br>
            <a:r>
              <a:rPr lang="en-US" sz="2400" dirty="0" err="1"/>
              <a:t>Versiones</a:t>
            </a:r>
            <a:r>
              <a:rPr lang="en-US" dirty="0"/>
              <a:t> </a:t>
            </a:r>
            <a:r>
              <a:rPr lang="en-US" sz="2400" dirty="0"/>
              <a:t>Spanning Tree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8118458" cy="1994313"/>
          </a:xfrm>
        </p:spPr>
        <p:txBody>
          <a:bodyPr/>
          <a:lstStyle/>
          <a:p>
            <a:pPr algn="l" eaLnBrk="0" hangingPunct="0"/>
            <a:r>
              <a:rPr lang="en-US" sz="1800" dirty="0">
                <a:solidFill>
                  <a:srgbClr val="000000"/>
                </a:solidFill>
              </a:rPr>
              <a:t>STP  </a:t>
            </a:r>
            <a:r>
              <a:rPr lang="en-US" sz="1800" dirty="0" err="1">
                <a:solidFill>
                  <a:srgbClr val="000000"/>
                </a:solidFill>
              </a:rPr>
              <a:t>tiene</a:t>
            </a:r>
            <a:r>
              <a:rPr lang="en-US" sz="1800" dirty="0">
                <a:solidFill>
                  <a:srgbClr val="000000"/>
                </a:solidFill>
              </a:rPr>
              <a:t> </a:t>
            </a:r>
            <a:r>
              <a:rPr lang="en-US" sz="1800" dirty="0" err="1">
                <a:solidFill>
                  <a:srgbClr val="000000"/>
                </a:solidFill>
              </a:rPr>
              <a:t>múltiples</a:t>
            </a:r>
            <a:r>
              <a:rPr lang="en-US" sz="1800" dirty="0">
                <a:solidFill>
                  <a:srgbClr val="000000"/>
                </a:solidFill>
              </a:rPr>
              <a:t> </a:t>
            </a:r>
            <a:r>
              <a:rPr lang="en-US" sz="1800" dirty="0" err="1">
                <a:solidFill>
                  <a:srgbClr val="000000"/>
                </a:solidFill>
              </a:rPr>
              <a:t>iteraciones</a:t>
            </a:r>
            <a:r>
              <a:rPr lang="en-US" sz="1800" dirty="0">
                <a:solidFill>
                  <a:srgbClr val="000000"/>
                </a:solidFill>
              </a:rPr>
              <a:t>:</a:t>
            </a:r>
          </a:p>
          <a:p>
            <a:pPr marL="285750" lvl="0" indent="-285750" algn="l" eaLnBrk="0" hangingPunct="0">
              <a:buFont typeface="Arial" panose="020B0604020202020204" pitchFamily="34" charset="0"/>
              <a:buChar char="•"/>
            </a:pPr>
            <a:r>
              <a:rPr lang="en-US" sz="1800" dirty="0">
                <a:solidFill>
                  <a:srgbClr val="000000"/>
                </a:solidFill>
              </a:rPr>
              <a:t>802.1D, </a:t>
            </a:r>
            <a:r>
              <a:rPr lang="es-ES" sz="1800" dirty="0">
                <a:solidFill>
                  <a:srgbClr val="000000"/>
                </a:solidFill>
              </a:rPr>
              <a:t> Es la </a:t>
            </a:r>
            <a:r>
              <a:rPr lang="es-ES" sz="1800" dirty="0" err="1">
                <a:solidFill>
                  <a:srgbClr val="000000"/>
                </a:solidFill>
              </a:rPr>
              <a:t>version</a:t>
            </a:r>
            <a:r>
              <a:rPr lang="es-ES" sz="1800" dirty="0">
                <a:solidFill>
                  <a:srgbClr val="000000"/>
                </a:solidFill>
              </a:rPr>
              <a:t> original</a:t>
            </a:r>
          </a:p>
          <a:p>
            <a:pPr marL="285750" lvl="0" indent="-285750" algn="l" eaLnBrk="0" hangingPunct="0">
              <a:buFont typeface="Arial" panose="020B0604020202020204" pitchFamily="34" charset="0"/>
              <a:buChar char="•"/>
            </a:pPr>
            <a:r>
              <a:rPr lang="en-US" sz="1800" dirty="0">
                <a:solidFill>
                  <a:srgbClr val="000000"/>
                </a:solidFill>
              </a:rPr>
              <a:t>Per-VLAN Spanning Tree (PVST)</a:t>
            </a:r>
          </a:p>
          <a:p>
            <a:pPr marL="285750" lvl="0" indent="-285750" algn="l" eaLnBrk="0" hangingPunct="0">
              <a:buFont typeface="Arial" panose="020B0604020202020204" pitchFamily="34" charset="0"/>
              <a:buChar char="•"/>
            </a:pPr>
            <a:r>
              <a:rPr lang="en-US" sz="1800" dirty="0">
                <a:solidFill>
                  <a:srgbClr val="000000"/>
                </a:solidFill>
              </a:rPr>
              <a:t>Per-VLAN Spanning Tree Plus (PVST+)</a:t>
            </a:r>
          </a:p>
          <a:p>
            <a:pPr marL="285750" lvl="0" indent="-285750" algn="l" eaLnBrk="0" hangingPunct="0">
              <a:buFont typeface="Arial" panose="020B0604020202020204" pitchFamily="34" charset="0"/>
              <a:buChar char="•"/>
            </a:pPr>
            <a:r>
              <a:rPr lang="en-US" sz="1800" dirty="0">
                <a:solidFill>
                  <a:srgbClr val="000000"/>
                </a:solidFill>
              </a:rPr>
              <a:t>802.1W Rapid Spanning Tree Protocol (RSTP)</a:t>
            </a:r>
          </a:p>
          <a:p>
            <a:pPr marL="285750" lvl="0" indent="-285750" algn="l" eaLnBrk="0" hangingPunct="0">
              <a:buFont typeface="Arial" panose="020B0604020202020204" pitchFamily="34" charset="0"/>
              <a:buChar char="•"/>
            </a:pPr>
            <a:r>
              <a:rPr lang="en-US" sz="1800" dirty="0">
                <a:solidFill>
                  <a:srgbClr val="000000"/>
                </a:solidFill>
              </a:rPr>
              <a:t>802.1S Multiple Spanning Tree Protocol (MST)</a:t>
            </a:r>
          </a:p>
          <a:p>
            <a:pPr marL="285750" lvl="0" indent="-285750" algn="l" eaLnBrk="0" hangingPunct="0">
              <a:buFont typeface="Arial" panose="020B0604020202020204" pitchFamily="34" charset="0"/>
              <a:buChar char="•"/>
            </a:pPr>
            <a:endParaRPr lang="en-US" sz="1600" dirty="0">
              <a:solidFill>
                <a:schemeClr val="tx1">
                  <a:lumMod val="50000"/>
                </a:schemeClr>
              </a:solidFill>
            </a:endParaRPr>
          </a:p>
          <a:p>
            <a:pPr marL="0" lvl="0" indent="0" algn="l" eaLnBrk="0" hangingPunct="0"/>
            <a:endParaRPr lang="en-US" sz="1600" dirty="0">
              <a:solidFill>
                <a:schemeClr val="tx1">
                  <a:lumMod val="50000"/>
                </a:schemeClr>
              </a:solidFill>
            </a:endParaRPr>
          </a:p>
        </p:txBody>
      </p:sp>
      <p:sp>
        <p:nvSpPr>
          <p:cNvPr id="2" name="TextBox 1">
            <a:extLst>
              <a:ext uri="{FF2B5EF4-FFF2-40B4-BE49-F238E27FC236}">
                <a16:creationId xmlns:a16="http://schemas.microsoft.com/office/drawing/2014/main" id="{3218DEA2-25B8-41B4-BC0F-74BCC1853EFA}"/>
              </a:ext>
            </a:extLst>
          </p:cNvPr>
          <p:cNvSpPr txBox="1"/>
          <p:nvPr/>
        </p:nvSpPr>
        <p:spPr>
          <a:xfrm>
            <a:off x="419366" y="2973314"/>
            <a:ext cx="7543903" cy="923330"/>
          </a:xfrm>
          <a:prstGeom prst="rect">
            <a:avLst/>
          </a:prstGeom>
          <a:noFill/>
        </p:spPr>
        <p:txBody>
          <a:bodyPr wrap="square" rtlCol="0">
            <a:spAutoFit/>
          </a:bodyPr>
          <a:lstStyle/>
          <a:p>
            <a:pPr eaLnBrk="0" hangingPunct="0"/>
            <a:r>
              <a:rPr lang="es-ES" b="1" dirty="0">
                <a:solidFill>
                  <a:srgbClr val="000000"/>
                </a:solidFill>
              </a:rPr>
              <a:t>Nota: </a:t>
            </a:r>
            <a:r>
              <a:rPr lang="es-ES" dirty="0">
                <a:solidFill>
                  <a:srgbClr val="000000"/>
                </a:solidFill>
              </a:rPr>
              <a:t>Los conmutadores </a:t>
            </a:r>
            <a:r>
              <a:rPr lang="es-ES" dirty="0" err="1">
                <a:solidFill>
                  <a:srgbClr val="000000"/>
                </a:solidFill>
              </a:rPr>
              <a:t>Catalyst</a:t>
            </a:r>
            <a:r>
              <a:rPr lang="es-ES" dirty="0">
                <a:solidFill>
                  <a:srgbClr val="000000"/>
                </a:solidFill>
              </a:rPr>
              <a:t> ahora funcionan en modos PVST+, RSTP y MST. Los tres modos son compatibles con versiones anteriores de 802.1D.</a:t>
            </a:r>
            <a:endParaRPr lang="en-US" dirty="0">
              <a:solidFill>
                <a:srgbClr val="000000"/>
              </a:solidFill>
            </a:endParaRPr>
          </a:p>
        </p:txBody>
      </p:sp>
    </p:spTree>
    <p:extLst>
      <p:ext uri="{BB962C8B-B14F-4D97-AF65-F5344CB8AC3E}">
        <p14:creationId xmlns:p14="http://schemas.microsoft.com/office/powerpoint/2010/main" val="32377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750277"/>
          </a:xfrm>
        </p:spPr>
        <p:txBody>
          <a:bodyPr/>
          <a:lstStyle/>
          <a:p>
            <a:r>
              <a:rPr lang="en-US" sz="1600" dirty="0"/>
              <a:t>Spanning Tree Protocol </a:t>
            </a:r>
            <a:r>
              <a:rPr lang="en-US" sz="1600" dirty="0" err="1"/>
              <a:t>Fundamentos</a:t>
            </a:r>
            <a:br>
              <a:rPr lang="en-US" dirty="0"/>
            </a:br>
            <a:r>
              <a:rPr lang="en-US" dirty="0"/>
              <a:t>IEEE 802.1D STP Port States</a:t>
            </a:r>
          </a:p>
        </p:txBody>
      </p:sp>
      <p:sp>
        <p:nvSpPr>
          <p:cNvPr id="2" name="Content Placeholder 1"/>
          <p:cNvSpPr>
            <a:spLocks noGrp="1"/>
          </p:cNvSpPr>
          <p:nvPr>
            <p:ph idx="1"/>
          </p:nvPr>
        </p:nvSpPr>
        <p:spPr>
          <a:xfrm>
            <a:off x="222738" y="750277"/>
            <a:ext cx="4941167" cy="445477"/>
          </a:xfrm>
        </p:spPr>
        <p:txBody>
          <a:bodyPr/>
          <a:lstStyle/>
          <a:p>
            <a:pPr marL="0" indent="0">
              <a:buNone/>
            </a:pPr>
            <a:r>
              <a:rPr lang="es-ES" dirty="0"/>
              <a:t>Cada puerto pasa por los siguientes estados</a:t>
            </a:r>
            <a:r>
              <a:rPr lang="en-US" dirty="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39051878"/>
              </p:ext>
            </p:extLst>
          </p:nvPr>
        </p:nvGraphicFramePr>
        <p:xfrm>
          <a:off x="246185" y="1277815"/>
          <a:ext cx="8721969" cy="3218987"/>
        </p:xfrm>
        <a:graphic>
          <a:graphicData uri="http://schemas.openxmlformats.org/drawingml/2006/table">
            <a:tbl>
              <a:tblPr firstRow="1" bandRow="1">
                <a:tableStyleId>{5C22544A-7EE6-4342-B048-85BDC9FD1C3A}</a:tableStyleId>
              </a:tblPr>
              <a:tblGrid>
                <a:gridCol w="1473697">
                  <a:extLst>
                    <a:ext uri="{9D8B030D-6E8A-4147-A177-3AD203B41FA5}">
                      <a16:colId xmlns:a16="http://schemas.microsoft.com/office/drawing/2014/main" val="20000"/>
                    </a:ext>
                  </a:extLst>
                </a:gridCol>
                <a:gridCol w="7248272">
                  <a:extLst>
                    <a:ext uri="{9D8B030D-6E8A-4147-A177-3AD203B41FA5}">
                      <a16:colId xmlns:a16="http://schemas.microsoft.com/office/drawing/2014/main" val="20001"/>
                    </a:ext>
                  </a:extLst>
                </a:gridCol>
              </a:tblGrid>
              <a:tr h="153045">
                <a:tc>
                  <a:txBody>
                    <a:bodyPr/>
                    <a:lstStyle/>
                    <a:p>
                      <a:r>
                        <a:rPr lang="en-US" sz="1400" b="0" i="0" u="none" strike="noStrike" kern="1200" baseline="0" dirty="0">
                          <a:solidFill>
                            <a:schemeClr val="lt1"/>
                          </a:solidFill>
                          <a:latin typeface="+mn-lt"/>
                          <a:ea typeface="+mn-ea"/>
                          <a:cs typeface="+mn-cs"/>
                        </a:rPr>
                        <a:t>Port States</a:t>
                      </a:r>
                      <a:endParaRPr lang="en-US" sz="1400" dirty="0"/>
                    </a:p>
                  </a:txBody>
                  <a:tcPr/>
                </a:tc>
                <a:tc>
                  <a:txBody>
                    <a:bodyPr/>
                    <a:lstStyle/>
                    <a:p>
                      <a:r>
                        <a:rPr lang="en-US" sz="1400" dirty="0" err="1"/>
                        <a:t>Descripcion</a:t>
                      </a:r>
                      <a:endParaRPr lang="en-US" sz="1400" dirty="0"/>
                    </a:p>
                  </a:txBody>
                  <a:tcPr/>
                </a:tc>
                <a:extLst>
                  <a:ext uri="{0D108BD9-81ED-4DB2-BD59-A6C34878D82A}">
                    <a16:rowId xmlns:a16="http://schemas.microsoft.com/office/drawing/2014/main" val="10000"/>
                  </a:ext>
                </a:extLst>
              </a:tr>
              <a:tr h="343164">
                <a:tc>
                  <a:txBody>
                    <a:bodyPr/>
                    <a:lstStyle/>
                    <a:p>
                      <a:r>
                        <a:rPr lang="en-US" sz="1400" b="1" i="0" u="none" strike="noStrike" baseline="0" dirty="0">
                          <a:solidFill>
                            <a:srgbClr val="000000"/>
                          </a:solidFill>
                          <a:latin typeface="+mn-lt"/>
                        </a:rPr>
                        <a:t>Disabled</a:t>
                      </a:r>
                      <a:endParaRPr lang="en-US" sz="1400" b="1" dirty="0">
                        <a:solidFill>
                          <a:srgbClr val="000000"/>
                        </a:solidFill>
                        <a:latin typeface="+mn-lt"/>
                      </a:endParaRPr>
                    </a:p>
                  </a:txBody>
                  <a:tcPr/>
                </a:tc>
                <a:tc>
                  <a:txBody>
                    <a:bodyPr/>
                    <a:lstStyle/>
                    <a:p>
                      <a:r>
                        <a:rPr lang="es-ES" sz="1400" b="0" i="0" u="none" strike="noStrike" baseline="0" dirty="0">
                          <a:solidFill>
                            <a:srgbClr val="000000"/>
                          </a:solidFill>
                          <a:latin typeface="+mn-lt"/>
                        </a:rPr>
                        <a:t>El puerto está en una posición administrativamente desactivada (es </a:t>
                      </a:r>
                      <a:r>
                        <a:rPr lang="es-ES" sz="1400" b="0" i="0" u="none" strike="noStrike" baseline="0" dirty="0" err="1">
                          <a:solidFill>
                            <a:srgbClr val="000000"/>
                          </a:solidFill>
                          <a:latin typeface="+mn-lt"/>
                        </a:rPr>
                        <a:t>decir,shutdown</a:t>
                      </a:r>
                      <a:r>
                        <a:rPr lang="es-ES" sz="1400" b="0" i="0" u="none" strike="noStrike" baseline="0" dirty="0">
                          <a:solidFill>
                            <a:srgbClr val="000000"/>
                          </a:solidFill>
                          <a:latin typeface="+mn-lt"/>
                        </a:rPr>
                        <a:t>).</a:t>
                      </a:r>
                      <a:endParaRPr lang="en-US" sz="14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400" b="1" dirty="0">
                          <a:solidFill>
                            <a:srgbClr val="000000"/>
                          </a:solidFill>
                          <a:latin typeface="+mn-lt"/>
                        </a:rPr>
                        <a:t>Blocking</a:t>
                      </a:r>
                    </a:p>
                  </a:txBody>
                  <a:tcPr/>
                </a:tc>
                <a:tc>
                  <a:txBody>
                    <a:bodyPr/>
                    <a:lstStyle/>
                    <a:p>
                      <a:r>
                        <a:rPr lang="es-ES" sz="1400" b="0" i="0" u="none" strike="noStrike" kern="1200" baseline="0" dirty="0">
                          <a:solidFill>
                            <a:srgbClr val="000000"/>
                          </a:solidFill>
                          <a:latin typeface="+mn-lt"/>
                          <a:ea typeface="+mn-ea"/>
                          <a:cs typeface="+mn-cs"/>
                        </a:rPr>
                        <a:t>El puerto del conmutador está habilitado, pero el puerto no reenvía ningún tráfico.</a:t>
                      </a:r>
                      <a:endParaRPr lang="en-US" sz="14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400" b="1" dirty="0">
                          <a:solidFill>
                            <a:srgbClr val="000000"/>
                          </a:solidFill>
                          <a:latin typeface="+mn-lt"/>
                        </a:rPr>
                        <a:t>Listening</a:t>
                      </a:r>
                    </a:p>
                  </a:txBody>
                  <a:tcPr/>
                </a:tc>
                <a:tc>
                  <a:txBody>
                    <a:bodyPr/>
                    <a:lstStyle/>
                    <a:p>
                      <a:r>
                        <a:rPr lang="es-ES" sz="1400" b="0" i="0" u="none" strike="noStrike" kern="1200" baseline="0" dirty="0">
                          <a:solidFill>
                            <a:srgbClr val="000000"/>
                          </a:solidFill>
                          <a:latin typeface="+mn-lt"/>
                          <a:ea typeface="+mn-ea"/>
                          <a:cs typeface="+mn-cs"/>
                        </a:rPr>
                        <a:t>El puerto del conmutador ha pasado de un estado de bloqueo y ahora puede enviar o recibir sólo BPDU.</a:t>
                      </a:r>
                      <a:endParaRPr lang="en-US" sz="1400" dirty="0">
                        <a:solidFill>
                          <a:srgbClr val="000000"/>
                        </a:solidFill>
                        <a:latin typeface="+mn-lt"/>
                      </a:endParaRPr>
                    </a:p>
                  </a:txBody>
                  <a:tcPr/>
                </a:tc>
                <a:extLst>
                  <a:ext uri="{0D108BD9-81ED-4DB2-BD59-A6C34878D82A}">
                    <a16:rowId xmlns:a16="http://schemas.microsoft.com/office/drawing/2014/main" val="10003"/>
                  </a:ext>
                </a:extLst>
              </a:tr>
              <a:tr h="535900">
                <a:tc>
                  <a:txBody>
                    <a:bodyPr/>
                    <a:lstStyle/>
                    <a:p>
                      <a:r>
                        <a:rPr lang="en-US" sz="1400" b="1" dirty="0">
                          <a:solidFill>
                            <a:srgbClr val="000000"/>
                          </a:solidFill>
                          <a:latin typeface="+mn-lt"/>
                        </a:rPr>
                        <a:t>Learning</a:t>
                      </a:r>
                    </a:p>
                  </a:txBody>
                  <a:tcPr/>
                </a:tc>
                <a:tc>
                  <a:txBody>
                    <a:bodyPr/>
                    <a:lstStyle/>
                    <a:p>
                      <a:r>
                        <a:rPr lang="es-ES" sz="1400" b="0" i="0" u="none" strike="noStrike" kern="1200" baseline="0" dirty="0">
                          <a:solidFill>
                            <a:srgbClr val="000000"/>
                          </a:solidFill>
                          <a:latin typeface="+mn-lt"/>
                          <a:ea typeface="+mn-ea"/>
                          <a:cs typeface="+mn-cs"/>
                        </a:rPr>
                        <a:t>El puerto del conmutador puede modificar la tabla de direcciones MAC. El conmutador aún no reenvía ningún otro tráfico de red además de las BPDU.</a:t>
                      </a:r>
                      <a:endParaRPr lang="en-US" sz="1400" dirty="0">
                        <a:solidFill>
                          <a:srgbClr val="000000"/>
                        </a:solidFill>
                        <a:latin typeface="+mn-lt"/>
                      </a:endParaRPr>
                    </a:p>
                  </a:txBody>
                  <a:tcPr/>
                </a:tc>
                <a:extLst>
                  <a:ext uri="{0D108BD9-81ED-4DB2-BD59-A6C34878D82A}">
                    <a16:rowId xmlns:a16="http://schemas.microsoft.com/office/drawing/2014/main" val="10004"/>
                  </a:ext>
                </a:extLst>
              </a:tr>
              <a:tr h="535900">
                <a:tc>
                  <a:txBody>
                    <a:bodyPr/>
                    <a:lstStyle/>
                    <a:p>
                      <a:r>
                        <a:rPr lang="en-US" sz="1400" b="1" dirty="0">
                          <a:solidFill>
                            <a:srgbClr val="000000"/>
                          </a:solidFill>
                          <a:latin typeface="+mn-lt"/>
                        </a:rPr>
                        <a:t>Forwarding</a:t>
                      </a:r>
                    </a:p>
                  </a:txBody>
                  <a:tcPr/>
                </a:tc>
                <a:tc>
                  <a:txBody>
                    <a:bodyPr/>
                    <a:lstStyle/>
                    <a:p>
                      <a:r>
                        <a:rPr lang="es-ES" sz="1400" b="0" i="0" u="none" strike="noStrike" kern="1200" baseline="0" dirty="0">
                          <a:solidFill>
                            <a:srgbClr val="000000"/>
                          </a:solidFill>
                          <a:latin typeface="+mn-lt"/>
                          <a:ea typeface="+mn-ea"/>
                          <a:cs typeface="+mn-cs"/>
                        </a:rPr>
                        <a:t>El puerto del </a:t>
                      </a:r>
                      <a:r>
                        <a:rPr lang="es-ES" sz="1400" b="0" i="0" u="none" strike="noStrike" kern="1200" baseline="0" dirty="0" err="1">
                          <a:solidFill>
                            <a:srgbClr val="000000"/>
                          </a:solidFill>
                          <a:latin typeface="+mn-lt"/>
                          <a:ea typeface="+mn-ea"/>
                          <a:cs typeface="+mn-cs"/>
                        </a:rPr>
                        <a:t>switch</a:t>
                      </a:r>
                      <a:r>
                        <a:rPr lang="es-ES" sz="1400" b="0" i="0" u="none" strike="noStrike" kern="1200" baseline="0" dirty="0">
                          <a:solidFill>
                            <a:srgbClr val="000000"/>
                          </a:solidFill>
                          <a:latin typeface="+mn-lt"/>
                          <a:ea typeface="+mn-ea"/>
                          <a:cs typeface="+mn-cs"/>
                        </a:rPr>
                        <a:t> puede reenviar todo el tráfico de la red y puede actualizar el Tabla de direcciones MAC como se esperaba.</a:t>
                      </a:r>
                      <a:endParaRPr lang="en-US" sz="1400" dirty="0">
                        <a:solidFill>
                          <a:srgbClr val="000000"/>
                        </a:solidFill>
                        <a:latin typeface="+mn-lt"/>
                      </a:endParaRPr>
                    </a:p>
                  </a:txBody>
                  <a:tcPr/>
                </a:tc>
                <a:extLst>
                  <a:ext uri="{0D108BD9-81ED-4DB2-BD59-A6C34878D82A}">
                    <a16:rowId xmlns:a16="http://schemas.microsoft.com/office/drawing/2014/main" val="10005"/>
                  </a:ext>
                </a:extLst>
              </a:tr>
              <a:tr h="620159">
                <a:tc>
                  <a:txBody>
                    <a:bodyPr/>
                    <a:lstStyle/>
                    <a:p>
                      <a:r>
                        <a:rPr lang="en-US" sz="1400" b="1" dirty="0">
                          <a:solidFill>
                            <a:srgbClr val="000000"/>
                          </a:solidFill>
                          <a:latin typeface="+mn-lt"/>
                        </a:rPr>
                        <a:t>Broken</a:t>
                      </a:r>
                    </a:p>
                  </a:txBody>
                  <a:tcPr/>
                </a:tc>
                <a:tc>
                  <a:txBody>
                    <a:bodyPr/>
                    <a:lstStyle/>
                    <a:p>
                      <a:r>
                        <a:rPr lang="es-ES" sz="1400" b="0" i="0" u="none" strike="noStrike" kern="1200" baseline="0" dirty="0">
                          <a:solidFill>
                            <a:srgbClr val="000000"/>
                          </a:solidFill>
                          <a:latin typeface="+mn-lt"/>
                          <a:ea typeface="+mn-ea"/>
                          <a:cs typeface="+mn-cs"/>
                        </a:rPr>
                        <a:t>El conmutador ha detectado un problema en un puerto que puede tener efectos importantes. El puerto descarta paquetes mientras el problema persista.</a:t>
                      </a:r>
                      <a:endParaRPr lang="en-US" sz="1400" dirty="0">
                        <a:solidFill>
                          <a:srgbClr val="000000"/>
                        </a:solidFill>
                        <a:latin typeface="+mn-lt"/>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48679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a:t>802.1D STP Port Types</a:t>
            </a:r>
          </a:p>
        </p:txBody>
      </p:sp>
      <p:sp>
        <p:nvSpPr>
          <p:cNvPr id="2" name="Content Placeholder 1"/>
          <p:cNvSpPr>
            <a:spLocks noGrp="1"/>
          </p:cNvSpPr>
          <p:nvPr>
            <p:ph idx="1"/>
          </p:nvPr>
        </p:nvSpPr>
        <p:spPr>
          <a:xfrm>
            <a:off x="140676" y="867508"/>
            <a:ext cx="8663354" cy="445477"/>
          </a:xfrm>
        </p:spPr>
        <p:txBody>
          <a:bodyPr/>
          <a:lstStyle/>
          <a:p>
            <a:pPr marL="0" indent="0">
              <a:buNone/>
            </a:pPr>
            <a:r>
              <a:rPr lang="es-ES" sz="1600" dirty="0"/>
              <a:t>El estándar 802.1D STP define los siguientes tres tipos de puertos:</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784886807"/>
              </p:ext>
            </p:extLst>
          </p:nvPr>
        </p:nvGraphicFramePr>
        <p:xfrm>
          <a:off x="187570" y="1441938"/>
          <a:ext cx="8721969" cy="27304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7045569">
                  <a:extLst>
                    <a:ext uri="{9D8B030D-6E8A-4147-A177-3AD203B41FA5}">
                      <a16:colId xmlns:a16="http://schemas.microsoft.com/office/drawing/2014/main" val="20001"/>
                    </a:ext>
                  </a:extLst>
                </a:gridCol>
              </a:tblGrid>
              <a:tr h="153045">
                <a:tc>
                  <a:txBody>
                    <a:bodyPr/>
                    <a:lstStyle/>
                    <a:p>
                      <a:r>
                        <a:rPr lang="en-US" sz="1400" b="0" i="0" u="none" strike="noStrike" kern="1200" baseline="0" dirty="0">
                          <a:solidFill>
                            <a:schemeClr val="lt1"/>
                          </a:solidFill>
                          <a:latin typeface="+mn-lt"/>
                          <a:ea typeface="+mn-ea"/>
                          <a:cs typeface="+mn-cs"/>
                        </a:rPr>
                        <a:t>Port Types</a:t>
                      </a:r>
                      <a:endParaRPr lang="en-US" dirty="0"/>
                    </a:p>
                  </a:txBody>
                  <a:tcPr/>
                </a:tc>
                <a:tc>
                  <a:txBody>
                    <a:bodyPr/>
                    <a:lstStyle/>
                    <a:p>
                      <a:r>
                        <a:rPr lang="en-US" dirty="0" err="1"/>
                        <a:t>Descripcion</a:t>
                      </a:r>
                      <a:endParaRPr lang="en-US" dirty="0"/>
                    </a:p>
                  </a:txBody>
                  <a:tcPr/>
                </a:tc>
                <a:extLst>
                  <a:ext uri="{0D108BD9-81ED-4DB2-BD59-A6C34878D82A}">
                    <a16:rowId xmlns:a16="http://schemas.microsoft.com/office/drawing/2014/main" val="10000"/>
                  </a:ext>
                </a:extLst>
              </a:tr>
              <a:tr h="343164">
                <a:tc>
                  <a:txBody>
                    <a:bodyPr/>
                    <a:lstStyle/>
                    <a:p>
                      <a:r>
                        <a:rPr lang="en-US" sz="1600" b="1" i="0" u="none" strike="noStrike" kern="1200" baseline="0" dirty="0">
                          <a:solidFill>
                            <a:srgbClr val="000000"/>
                          </a:solidFill>
                          <a:latin typeface="+mn-lt"/>
                          <a:ea typeface="+mn-ea"/>
                          <a:cs typeface="+mn-cs"/>
                        </a:rPr>
                        <a:t>Root port (RP)</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Un puerto de red que se conecta al </a:t>
                      </a:r>
                      <a:r>
                        <a:rPr lang="es-ES" sz="1600" b="0" i="0" u="none" strike="noStrike" kern="1200" baseline="0" dirty="0" err="1">
                          <a:solidFill>
                            <a:srgbClr val="000000"/>
                          </a:solidFill>
                          <a:latin typeface="+mn-lt"/>
                          <a:ea typeface="+mn-ea"/>
                          <a:cs typeface="+mn-cs"/>
                        </a:rPr>
                        <a:t>root</a:t>
                      </a:r>
                      <a:r>
                        <a:rPr lang="es-ES" sz="1600" b="0" i="0" u="none" strike="noStrike" kern="1200" baseline="0" dirty="0">
                          <a:solidFill>
                            <a:srgbClr val="000000"/>
                          </a:solidFill>
                          <a:latin typeface="+mn-lt"/>
                          <a:ea typeface="+mn-ea"/>
                          <a:cs typeface="+mn-cs"/>
                        </a:rPr>
                        <a:t> bridge o a un puerto </a:t>
                      </a:r>
                      <a:r>
                        <a:rPr lang="es-ES" sz="1600" b="0" i="0" u="none" strike="noStrike" kern="1200" baseline="0" dirty="0" err="1">
                          <a:solidFill>
                            <a:srgbClr val="000000"/>
                          </a:solidFill>
                          <a:latin typeface="+mn-lt"/>
                          <a:ea typeface="+mn-ea"/>
                          <a:cs typeface="+mn-cs"/>
                        </a:rPr>
                        <a:t>upstream</a:t>
                      </a:r>
                      <a:endParaRPr lang="es-ES" sz="1600" b="0" i="0" u="none" strike="noStrike" kern="1200" baseline="0" dirty="0">
                        <a:solidFill>
                          <a:srgbClr val="000000"/>
                        </a:solidFill>
                        <a:latin typeface="+mn-lt"/>
                        <a:ea typeface="+mn-ea"/>
                        <a:cs typeface="+mn-cs"/>
                      </a:endParaRPr>
                    </a:p>
                    <a:p>
                      <a:r>
                        <a:rPr lang="es-ES" sz="1600" b="0" i="0" u="none" strike="noStrike" kern="1200" baseline="0" dirty="0">
                          <a:solidFill>
                            <a:srgbClr val="000000"/>
                          </a:solidFill>
                          <a:latin typeface="+mn-lt"/>
                          <a:ea typeface="+mn-ea"/>
                          <a:cs typeface="+mn-cs"/>
                        </a:rPr>
                        <a:t>cambiar en la topología del árbol de expansión. Solo debe haber un puerto </a:t>
                      </a:r>
                      <a:r>
                        <a:rPr lang="es-ES" sz="1600" b="0" i="0" u="none" strike="noStrike" kern="1200" baseline="0" dirty="0" err="1">
                          <a:solidFill>
                            <a:srgbClr val="000000"/>
                          </a:solidFill>
                          <a:latin typeface="+mn-lt"/>
                          <a:ea typeface="+mn-ea"/>
                          <a:cs typeface="+mn-cs"/>
                        </a:rPr>
                        <a:t>root</a:t>
                      </a:r>
                      <a:r>
                        <a:rPr lang="es-ES" sz="1600" b="0" i="0" u="none" strike="noStrike" kern="1200" baseline="0" dirty="0">
                          <a:solidFill>
                            <a:srgbClr val="000000"/>
                          </a:solidFill>
                          <a:latin typeface="+mn-lt"/>
                          <a:ea typeface="+mn-ea"/>
                          <a:cs typeface="+mn-cs"/>
                        </a:rPr>
                        <a:t> por VLAN en un conmutador.</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i="0" u="none" strike="noStrike" kern="1200" baseline="0" dirty="0">
                          <a:solidFill>
                            <a:srgbClr val="000000"/>
                          </a:solidFill>
                          <a:latin typeface="+mn-lt"/>
                          <a:ea typeface="+mn-ea"/>
                          <a:cs typeface="+mn-cs"/>
                        </a:rPr>
                        <a:t>Designated port (DP)</a:t>
                      </a:r>
                      <a:endParaRPr lang="en-US" sz="1600" b="1" dirty="0">
                        <a:solidFill>
                          <a:srgbClr val="000000"/>
                        </a:solidFill>
                        <a:latin typeface="+mn-lt"/>
                      </a:endParaRPr>
                    </a:p>
                  </a:txBody>
                  <a:tcPr/>
                </a:tc>
                <a:tc>
                  <a:txBody>
                    <a:bodyPr/>
                    <a:lstStyle/>
                    <a:p>
                      <a:r>
                        <a:rPr lang="es-ES" sz="1600" dirty="0">
                          <a:solidFill>
                            <a:srgbClr val="000000"/>
                          </a:solidFill>
                          <a:latin typeface="+mn-lt"/>
                        </a:rPr>
                        <a:t>Un puerto de red que recibe y reenvía tramas BPDU a</a:t>
                      </a:r>
                    </a:p>
                    <a:p>
                      <a:r>
                        <a:rPr lang="es-ES" sz="1600" dirty="0">
                          <a:solidFill>
                            <a:srgbClr val="000000"/>
                          </a:solidFill>
                          <a:latin typeface="+mn-lt"/>
                        </a:rPr>
                        <a:t>otros interruptores. Los puertos designados brindan conectividad a dispositivos y conmutadores </a:t>
                      </a:r>
                      <a:r>
                        <a:rPr lang="en-US" sz="1600" b="0" i="0" u="none" strike="noStrike" kern="1200" baseline="0" dirty="0">
                          <a:solidFill>
                            <a:srgbClr val="000000"/>
                          </a:solidFill>
                          <a:latin typeface="+mn-lt"/>
                          <a:ea typeface="+mn-ea"/>
                          <a:cs typeface="+mn-cs"/>
                        </a:rPr>
                        <a:t>downstream</a:t>
                      </a:r>
                      <a:r>
                        <a:rPr lang="es-ES" sz="1600" dirty="0">
                          <a:solidFill>
                            <a:srgbClr val="000000"/>
                          </a:solidFill>
                          <a:latin typeface="+mn-lt"/>
                        </a:rPr>
                        <a:t>. Sólo debe haber un puerto designado  en un enlace.</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600" b="1" i="0" u="none" strike="noStrike" kern="1200" baseline="0" dirty="0">
                          <a:solidFill>
                            <a:srgbClr val="000000"/>
                          </a:solidFill>
                          <a:latin typeface="+mn-lt"/>
                          <a:ea typeface="+mn-ea"/>
                          <a:cs typeface="+mn-cs"/>
                        </a:rPr>
                        <a:t>Blocking port</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Una red que no </a:t>
                      </a:r>
                      <a:r>
                        <a:rPr lang="en-US" sz="1600" b="0" i="0" u="none" strike="noStrike" kern="1200" baseline="0" dirty="0" err="1">
                          <a:solidFill>
                            <a:srgbClr val="000000"/>
                          </a:solidFill>
                          <a:latin typeface="+mn-lt"/>
                          <a:ea typeface="+mn-ea"/>
                          <a:cs typeface="+mn-cs"/>
                        </a:rPr>
                        <a:t>reenvía</a:t>
                      </a:r>
                      <a:r>
                        <a:rPr lang="en-US" sz="1600" b="0" i="0" u="none" strike="noStrike" kern="1200" baseline="0" dirty="0">
                          <a:solidFill>
                            <a:srgbClr val="000000"/>
                          </a:solidFill>
                          <a:latin typeface="+mn-lt"/>
                          <a:ea typeface="+mn-ea"/>
                          <a:cs typeface="+mn-cs"/>
                        </a:rPr>
                        <a:t> </a:t>
                      </a:r>
                      <a:r>
                        <a:rPr lang="en-US" sz="1600" b="0" i="0" u="none" strike="noStrike" kern="1200" baseline="0" dirty="0" err="1">
                          <a:solidFill>
                            <a:srgbClr val="000000"/>
                          </a:solidFill>
                          <a:latin typeface="+mn-lt"/>
                          <a:ea typeface="+mn-ea"/>
                          <a:cs typeface="+mn-cs"/>
                        </a:rPr>
                        <a:t>tráfico</a:t>
                      </a:r>
                      <a:r>
                        <a:rPr lang="en-US" sz="1600" b="0" i="0" u="none" strike="noStrike" kern="1200" baseline="0" dirty="0">
                          <a:solidFill>
                            <a:srgbClr val="000000"/>
                          </a:solidFill>
                          <a:latin typeface="+mn-lt"/>
                          <a:ea typeface="+mn-ea"/>
                          <a:cs typeface="+mn-cs"/>
                        </a:rPr>
                        <a:t> </a:t>
                      </a:r>
                      <a:r>
                        <a:rPr lang="en-US" sz="1600" b="0" i="0" u="none" strike="noStrike" kern="1200" baseline="0" dirty="0" err="1">
                          <a:solidFill>
                            <a:srgbClr val="000000"/>
                          </a:solidFill>
                          <a:latin typeface="+mn-lt"/>
                          <a:ea typeface="+mn-ea"/>
                          <a:cs typeface="+mn-cs"/>
                        </a:rPr>
                        <a:t>debido</a:t>
                      </a:r>
                      <a:r>
                        <a:rPr lang="en-US" sz="1600" b="0" i="0" u="none" strike="noStrike" kern="1200" baseline="0" dirty="0">
                          <a:solidFill>
                            <a:srgbClr val="000000"/>
                          </a:solidFill>
                          <a:latin typeface="+mn-lt"/>
                          <a:ea typeface="+mn-ea"/>
                          <a:cs typeface="+mn-cs"/>
                        </a:rPr>
                        <a:t> a </a:t>
                      </a:r>
                      <a:r>
                        <a:rPr lang="en-US" sz="1600" b="0" i="0" u="none" strike="noStrike" kern="1200" baseline="0" dirty="0" err="1">
                          <a:solidFill>
                            <a:srgbClr val="000000"/>
                          </a:solidFill>
                          <a:latin typeface="+mn-lt"/>
                          <a:ea typeface="+mn-ea"/>
                          <a:cs typeface="+mn-cs"/>
                        </a:rPr>
                        <a:t>cálculos</a:t>
                      </a:r>
                      <a:r>
                        <a:rPr lang="en-US" sz="1600" b="0" i="0" u="none" strike="noStrike" kern="1200" baseline="0" dirty="0">
                          <a:solidFill>
                            <a:srgbClr val="000000"/>
                          </a:solidFill>
                          <a:latin typeface="+mn-lt"/>
                          <a:ea typeface="+mn-ea"/>
                          <a:cs typeface="+mn-cs"/>
                        </a:rPr>
                        <a:t> de STP.</a:t>
                      </a:r>
                      <a:endParaRPr lang="en-US" sz="1600" dirty="0">
                        <a:solidFill>
                          <a:srgbClr val="000000"/>
                        </a:solidFill>
                        <a:latin typeface="+mn-lt"/>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18313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a:t>STP Key Terminology</a:t>
            </a:r>
          </a:p>
        </p:txBody>
      </p:sp>
      <p:graphicFrame>
        <p:nvGraphicFramePr>
          <p:cNvPr id="5" name="Table 4"/>
          <p:cNvGraphicFramePr>
            <a:graphicFrameLocks noGrp="1"/>
          </p:cNvGraphicFramePr>
          <p:nvPr>
            <p:extLst>
              <p:ext uri="{D42A27DB-BD31-4B8C-83A1-F6EECF244321}">
                <p14:modId xmlns:p14="http://schemas.microsoft.com/office/powerpoint/2010/main" val="1544957276"/>
              </p:ext>
            </p:extLst>
          </p:nvPr>
        </p:nvGraphicFramePr>
        <p:xfrm>
          <a:off x="128954" y="776499"/>
          <a:ext cx="8721969" cy="3644860"/>
        </p:xfrm>
        <a:graphic>
          <a:graphicData uri="http://schemas.openxmlformats.org/drawingml/2006/table">
            <a:tbl>
              <a:tblPr firstRow="1" bandRow="1">
                <a:tableStyleId>{5C22544A-7EE6-4342-B048-85BDC9FD1C3A}</a:tableStyleId>
              </a:tblPr>
              <a:tblGrid>
                <a:gridCol w="2168769">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153045">
                <a:tc>
                  <a:txBody>
                    <a:bodyPr/>
                    <a:lstStyle/>
                    <a:p>
                      <a:r>
                        <a:rPr lang="en-US" sz="1400" b="1" i="0" u="none" strike="noStrike" kern="1200" baseline="0" dirty="0">
                          <a:solidFill>
                            <a:schemeClr val="lt1"/>
                          </a:solidFill>
                          <a:latin typeface="+mn-lt"/>
                          <a:ea typeface="+mn-ea"/>
                          <a:cs typeface="+mn-cs"/>
                        </a:rPr>
                        <a:t>Terms</a:t>
                      </a:r>
                      <a:endParaRPr lang="en-US" b="1" dirty="0"/>
                    </a:p>
                  </a:txBody>
                  <a:tcPr/>
                </a:tc>
                <a:tc>
                  <a:txBody>
                    <a:bodyPr/>
                    <a:lstStyle/>
                    <a:p>
                      <a:r>
                        <a:rPr lang="en-US" dirty="0"/>
                        <a:t>Description</a:t>
                      </a:r>
                    </a:p>
                  </a:txBody>
                  <a:tcPr/>
                </a:tc>
                <a:extLst>
                  <a:ext uri="{0D108BD9-81ED-4DB2-BD59-A6C34878D82A}">
                    <a16:rowId xmlns:a16="http://schemas.microsoft.com/office/drawing/2014/main" val="10000"/>
                  </a:ext>
                </a:extLst>
              </a:tr>
              <a:tr h="343164">
                <a:tc>
                  <a:txBody>
                    <a:bodyPr/>
                    <a:lstStyle/>
                    <a:p>
                      <a:r>
                        <a:rPr lang="en-US" sz="1600" b="1" i="0" u="none" strike="noStrike" kern="1200" baseline="0" dirty="0">
                          <a:solidFill>
                            <a:srgbClr val="000000"/>
                          </a:solidFill>
                          <a:latin typeface="+mn-lt"/>
                          <a:ea typeface="+mn-ea"/>
                          <a:cs typeface="+mn-cs"/>
                        </a:rPr>
                        <a:t>Root Bridge</a:t>
                      </a:r>
                      <a:endParaRPr lang="en-US" sz="1600" b="1" dirty="0">
                        <a:solidFill>
                          <a:srgbClr val="000000"/>
                        </a:solidFill>
                        <a:latin typeface="+mn-lt"/>
                      </a:endParaRPr>
                    </a:p>
                  </a:txBody>
                  <a:tcPr/>
                </a:tc>
                <a:tc>
                  <a:txBody>
                    <a:bodyPr/>
                    <a:lstStyle/>
                    <a:p>
                      <a:pPr marL="0" indent="0">
                        <a:buFont typeface="Arial" panose="020B0604020202020204" pitchFamily="34" charset="0"/>
                        <a:buNone/>
                      </a:pPr>
                      <a:r>
                        <a:rPr lang="es-ES" sz="1600" b="0" i="0" u="none" strike="noStrike" kern="1200" baseline="0" dirty="0">
                          <a:solidFill>
                            <a:srgbClr val="000000"/>
                          </a:solidFill>
                          <a:latin typeface="+mn-lt"/>
                          <a:ea typeface="+mn-ea"/>
                          <a:cs typeface="+mn-cs"/>
                        </a:rPr>
                        <a:t>El Switch más importante. Todos los puertos están en estado de reenvío y están categorizados como puertos designados.</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i="0" u="none" strike="noStrike" kern="1200" baseline="0" dirty="0">
                          <a:solidFill>
                            <a:srgbClr val="000000"/>
                          </a:solidFill>
                          <a:latin typeface="+mn-lt"/>
                          <a:ea typeface="+mn-ea"/>
                          <a:cs typeface="+mn-cs"/>
                        </a:rPr>
                        <a:t>Bridge protocol data unit (BPDU)</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Se utiliza para identificar una jerarquía y notificar cambios en la </a:t>
                      </a:r>
                      <a:r>
                        <a:rPr lang="es-ES" sz="1600" b="0" i="0" u="none" strike="noStrike" kern="1200" baseline="0" dirty="0" err="1">
                          <a:solidFill>
                            <a:srgbClr val="000000"/>
                          </a:solidFill>
                          <a:latin typeface="+mn-lt"/>
                          <a:ea typeface="+mn-ea"/>
                          <a:cs typeface="+mn-cs"/>
                        </a:rPr>
                        <a:t>topología.Hay</a:t>
                      </a:r>
                      <a:r>
                        <a:rPr lang="es-ES" sz="1600" b="0" i="0" u="none" strike="noStrike" kern="1200" baseline="0" dirty="0">
                          <a:solidFill>
                            <a:srgbClr val="000000"/>
                          </a:solidFill>
                          <a:latin typeface="+mn-lt"/>
                          <a:ea typeface="+mn-ea"/>
                          <a:cs typeface="+mn-cs"/>
                        </a:rPr>
                        <a:t> dos tipos de BPDU: BPDU de configuración y BPDU de notificación de cambio de topología.</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Configuration BPDU</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Se </a:t>
                      </a:r>
                      <a:r>
                        <a:rPr lang="en-US" sz="1600" b="0" i="0" u="none" strike="noStrike" kern="1200" baseline="0" dirty="0" err="1">
                          <a:solidFill>
                            <a:srgbClr val="000000"/>
                          </a:solidFill>
                          <a:latin typeface="+mn-lt"/>
                          <a:ea typeface="+mn-ea"/>
                          <a:cs typeface="+mn-cs"/>
                        </a:rPr>
                        <a:t>utiliza</a:t>
                      </a:r>
                      <a:r>
                        <a:rPr lang="en-US" sz="1600" b="0" i="0" u="none" strike="noStrike" kern="1200" baseline="0" dirty="0">
                          <a:solidFill>
                            <a:srgbClr val="000000"/>
                          </a:solidFill>
                          <a:latin typeface="+mn-lt"/>
                          <a:ea typeface="+mn-ea"/>
                          <a:cs typeface="+mn-cs"/>
                        </a:rPr>
                        <a:t> para </a:t>
                      </a:r>
                      <a:r>
                        <a:rPr lang="en-US" sz="1600" b="0" i="0" u="none" strike="noStrike" kern="1200" baseline="0" dirty="0" err="1">
                          <a:solidFill>
                            <a:srgbClr val="000000"/>
                          </a:solidFill>
                          <a:latin typeface="+mn-lt"/>
                          <a:ea typeface="+mn-ea"/>
                          <a:cs typeface="+mn-cs"/>
                        </a:rPr>
                        <a:t>identificar</a:t>
                      </a:r>
                      <a:r>
                        <a:rPr lang="en-US" sz="1600" b="0" i="0" u="none" strike="noStrike" kern="1200" baseline="0" dirty="0">
                          <a:solidFill>
                            <a:srgbClr val="000000"/>
                          </a:solidFill>
                          <a:latin typeface="+mn-lt"/>
                          <a:ea typeface="+mn-ea"/>
                          <a:cs typeface="+mn-cs"/>
                        </a:rPr>
                        <a:t> root </a:t>
                      </a:r>
                      <a:r>
                        <a:rPr lang="en-US" sz="1600" b="0" i="0" u="none" strike="noStrike" kern="1200" baseline="0" dirty="0" err="1">
                          <a:solidFill>
                            <a:srgbClr val="000000"/>
                          </a:solidFill>
                          <a:latin typeface="+mn-lt"/>
                          <a:ea typeface="+mn-ea"/>
                          <a:cs typeface="+mn-cs"/>
                        </a:rPr>
                        <a:t>bridge,Puertos</a:t>
                      </a:r>
                      <a:r>
                        <a:rPr lang="en-US" sz="1600" b="0" i="0" u="none" strike="noStrike" kern="1200" baseline="0" dirty="0">
                          <a:solidFill>
                            <a:srgbClr val="000000"/>
                          </a:solidFill>
                          <a:latin typeface="+mn-lt"/>
                          <a:ea typeface="+mn-ea"/>
                          <a:cs typeface="+mn-cs"/>
                        </a:rPr>
                        <a:t>  root, designated, y  blocking </a:t>
                      </a:r>
                      <a:endParaRPr lang="en-US" sz="1600" dirty="0">
                        <a:solidFill>
                          <a:srgbClr val="000000"/>
                        </a:solidFill>
                        <a:latin typeface="+mn-lt"/>
                      </a:endParaRPr>
                    </a:p>
                  </a:txBody>
                  <a:tcPr/>
                </a:tc>
                <a:extLst>
                  <a:ext uri="{0D108BD9-81ED-4DB2-BD59-A6C34878D82A}">
                    <a16:rowId xmlns:a16="http://schemas.microsoft.com/office/drawing/2014/main" val="10003"/>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Topology change notification (TCN) BPDU</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Se utiliza para comunicar cambios en la topología de Capa 2 a otros conmutadores.</a:t>
                      </a:r>
                      <a:endParaRPr lang="en-US" sz="1600" dirty="0">
                        <a:solidFill>
                          <a:srgbClr val="000000"/>
                        </a:solidFill>
                        <a:latin typeface="+mn-lt"/>
                      </a:endParaRPr>
                    </a:p>
                  </a:txBody>
                  <a:tcPr/>
                </a:tc>
                <a:extLst>
                  <a:ext uri="{0D108BD9-81ED-4DB2-BD59-A6C34878D82A}">
                    <a16:rowId xmlns:a16="http://schemas.microsoft.com/office/drawing/2014/main" val="10004"/>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Root path cost</a:t>
                      </a:r>
                      <a:endParaRPr lang="en-US" sz="1600" b="1" dirty="0">
                        <a:solidFill>
                          <a:srgbClr val="000000"/>
                        </a:solidFill>
                        <a:latin typeface="+mn-lt"/>
                      </a:endParaRPr>
                    </a:p>
                  </a:txBody>
                  <a:tcPr/>
                </a:tc>
                <a:tc>
                  <a:txBody>
                    <a:bodyPr/>
                    <a:lstStyle/>
                    <a:p>
                      <a:r>
                        <a:rPr lang="es-ES" sz="1600" b="0" i="0" u="none" strike="noStrike" kern="1200" baseline="0" dirty="0">
                          <a:solidFill>
                            <a:srgbClr val="000000"/>
                          </a:solidFill>
                          <a:latin typeface="+mn-lt"/>
                          <a:ea typeface="+mn-ea"/>
                          <a:cs typeface="+mn-cs"/>
                        </a:rPr>
                        <a:t>El costo combinado de una ruta específica hacia el </a:t>
                      </a:r>
                      <a:r>
                        <a:rPr lang="en-US" sz="1600" b="0" i="0" u="none" strike="noStrike" kern="1200" baseline="0" dirty="0">
                          <a:solidFill>
                            <a:srgbClr val="000000"/>
                          </a:solidFill>
                          <a:latin typeface="+mn-lt"/>
                          <a:ea typeface="+mn-ea"/>
                          <a:cs typeface="+mn-cs"/>
                        </a:rPr>
                        <a:t>root switch.</a:t>
                      </a:r>
                      <a:endParaRPr lang="en-US" sz="1600" dirty="0">
                        <a:solidFill>
                          <a:srgbClr val="000000"/>
                        </a:solidFill>
                        <a:latin typeface="+mn-lt"/>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94077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a:t>STP Key Terminology (Cont.)</a:t>
            </a:r>
          </a:p>
        </p:txBody>
      </p:sp>
      <p:graphicFrame>
        <p:nvGraphicFramePr>
          <p:cNvPr id="5" name="Table 4"/>
          <p:cNvGraphicFramePr>
            <a:graphicFrameLocks noGrp="1"/>
          </p:cNvGraphicFramePr>
          <p:nvPr>
            <p:extLst>
              <p:ext uri="{D42A27DB-BD31-4B8C-83A1-F6EECF244321}">
                <p14:modId xmlns:p14="http://schemas.microsoft.com/office/powerpoint/2010/main" val="3765670532"/>
              </p:ext>
            </p:extLst>
          </p:nvPr>
        </p:nvGraphicFramePr>
        <p:xfrm>
          <a:off x="128954" y="776499"/>
          <a:ext cx="8721969" cy="4041244"/>
        </p:xfrm>
        <a:graphic>
          <a:graphicData uri="http://schemas.openxmlformats.org/drawingml/2006/table">
            <a:tbl>
              <a:tblPr firstRow="1" bandRow="1">
                <a:tableStyleId>{5C22544A-7EE6-4342-B048-85BDC9FD1C3A}</a:tableStyleId>
              </a:tblPr>
              <a:tblGrid>
                <a:gridCol w="2379784">
                  <a:extLst>
                    <a:ext uri="{9D8B030D-6E8A-4147-A177-3AD203B41FA5}">
                      <a16:colId xmlns:a16="http://schemas.microsoft.com/office/drawing/2014/main" val="20000"/>
                    </a:ext>
                  </a:extLst>
                </a:gridCol>
                <a:gridCol w="6342185">
                  <a:extLst>
                    <a:ext uri="{9D8B030D-6E8A-4147-A177-3AD203B41FA5}">
                      <a16:colId xmlns:a16="http://schemas.microsoft.com/office/drawing/2014/main" val="20001"/>
                    </a:ext>
                  </a:extLst>
                </a:gridCol>
              </a:tblGrid>
              <a:tr h="153045">
                <a:tc>
                  <a:txBody>
                    <a:bodyPr/>
                    <a:lstStyle/>
                    <a:p>
                      <a:r>
                        <a:rPr lang="en-US" sz="1400" b="1" i="0" u="none" strike="noStrike" kern="1200" baseline="0" dirty="0">
                          <a:solidFill>
                            <a:schemeClr val="lt1"/>
                          </a:solidFill>
                          <a:latin typeface="+mn-lt"/>
                          <a:ea typeface="+mn-ea"/>
                          <a:cs typeface="+mn-cs"/>
                        </a:rPr>
                        <a:t>Terms</a:t>
                      </a:r>
                      <a:endParaRPr lang="en-US" sz="1400" b="1" dirty="0"/>
                    </a:p>
                  </a:txBody>
                  <a:tcPr/>
                </a:tc>
                <a:tc>
                  <a:txBody>
                    <a:bodyPr/>
                    <a:lstStyle/>
                    <a:p>
                      <a:r>
                        <a:rPr lang="en-US" sz="1400" dirty="0"/>
                        <a:t>Description</a:t>
                      </a:r>
                    </a:p>
                  </a:txBody>
                  <a:tcPr/>
                </a:tc>
                <a:extLst>
                  <a:ext uri="{0D108BD9-81ED-4DB2-BD59-A6C34878D82A}">
                    <a16:rowId xmlns:a16="http://schemas.microsoft.com/office/drawing/2014/main" val="10000"/>
                  </a:ext>
                </a:extLst>
              </a:tr>
              <a:tr h="436730">
                <a:tc>
                  <a:txBody>
                    <a:bodyPr/>
                    <a:lstStyle/>
                    <a:p>
                      <a:r>
                        <a:rPr lang="en-US" sz="1400" b="1" i="0" u="none" strike="noStrike" kern="1200" baseline="0" dirty="0">
                          <a:solidFill>
                            <a:srgbClr val="000000"/>
                          </a:solidFill>
                          <a:latin typeface="+mn-lt"/>
                          <a:ea typeface="+mn-ea"/>
                          <a:cs typeface="+mn-cs"/>
                        </a:rPr>
                        <a:t>System priority</a:t>
                      </a:r>
                      <a:endParaRPr lang="en-US" sz="1400" b="1" dirty="0">
                        <a:solidFill>
                          <a:srgbClr val="000000"/>
                        </a:solidFill>
                        <a:latin typeface="+mn-lt"/>
                      </a:endParaRPr>
                    </a:p>
                  </a:txBody>
                  <a:tcPr/>
                </a:tc>
                <a:tc>
                  <a:txBody>
                    <a:bodyPr/>
                    <a:lstStyle/>
                    <a:p>
                      <a:r>
                        <a:rPr lang="es-ES" sz="1400" dirty="0">
                          <a:solidFill>
                            <a:srgbClr val="000000"/>
                          </a:solidFill>
                          <a:latin typeface="+mn-lt"/>
                        </a:rPr>
                        <a:t>Este valor de 4 bits indica la preferencia de que un conmutador sea </a:t>
                      </a:r>
                      <a:r>
                        <a:rPr lang="en-US" sz="1400" b="0" i="0" u="none" strike="noStrike" kern="1200" baseline="0" dirty="0">
                          <a:solidFill>
                            <a:srgbClr val="000000"/>
                          </a:solidFill>
                          <a:latin typeface="+mn-lt"/>
                          <a:ea typeface="+mn-ea"/>
                          <a:cs typeface="+mn-cs"/>
                        </a:rPr>
                        <a:t>root bridge</a:t>
                      </a:r>
                      <a:r>
                        <a:rPr lang="es-ES" sz="1400" dirty="0">
                          <a:solidFill>
                            <a:srgbClr val="000000"/>
                          </a:solidFill>
                          <a:latin typeface="+mn-lt"/>
                        </a:rPr>
                        <a:t>. El valor predeterminado es 32.768.</a:t>
                      </a:r>
                      <a:endParaRPr lang="en-US" sz="14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400" b="1" i="0" u="none" strike="noStrike" kern="1200" baseline="0" dirty="0">
                          <a:solidFill>
                            <a:srgbClr val="000000"/>
                          </a:solidFill>
                          <a:latin typeface="+mn-lt"/>
                          <a:ea typeface="+mn-ea"/>
                          <a:cs typeface="+mn-cs"/>
                        </a:rPr>
                        <a:t>System ID extension</a:t>
                      </a:r>
                      <a:endParaRPr lang="en-US" sz="1400" b="1" dirty="0">
                        <a:solidFill>
                          <a:srgbClr val="000000"/>
                        </a:solidFill>
                        <a:latin typeface="+mn-lt"/>
                      </a:endParaRPr>
                    </a:p>
                  </a:txBody>
                  <a:tcPr/>
                </a:tc>
                <a:tc>
                  <a:txBody>
                    <a:bodyPr/>
                    <a:lstStyle/>
                    <a:p>
                      <a:r>
                        <a:rPr lang="es-ES" sz="1400" b="0" i="0" u="none" strike="noStrike" kern="1200" baseline="0" dirty="0">
                          <a:solidFill>
                            <a:srgbClr val="000000"/>
                          </a:solidFill>
                          <a:latin typeface="+mn-lt"/>
                          <a:ea typeface="+mn-ea"/>
                          <a:cs typeface="+mn-cs"/>
                        </a:rPr>
                        <a:t>Este valor de 12 bits indica la VLAN con la que se correlaciona la BPDU.</a:t>
                      </a:r>
                      <a:endParaRPr lang="en-US" sz="14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pPr marL="0" indent="0">
                        <a:buFont typeface="Arial" panose="020B0604020202020204" pitchFamily="34" charset="0"/>
                        <a:buNone/>
                      </a:pPr>
                      <a:r>
                        <a:rPr lang="en-US" sz="1400" b="1" i="0" u="none" strike="noStrike" kern="1200" baseline="0" dirty="0">
                          <a:solidFill>
                            <a:srgbClr val="000000"/>
                          </a:solidFill>
                          <a:latin typeface="+mn-lt"/>
                          <a:ea typeface="+mn-ea"/>
                          <a:cs typeface="+mn-cs"/>
                        </a:rPr>
                        <a:t>Root bridge identifier</a:t>
                      </a:r>
                      <a:endParaRPr lang="en-US" sz="1400" b="1" dirty="0">
                        <a:solidFill>
                          <a:srgbClr val="000000"/>
                        </a:solidFill>
                        <a:latin typeface="+mn-lt"/>
                      </a:endParaRPr>
                    </a:p>
                  </a:txBody>
                  <a:tcPr/>
                </a:tc>
                <a:tc>
                  <a:txBody>
                    <a:bodyPr/>
                    <a:lstStyle/>
                    <a:p>
                      <a:r>
                        <a:rPr lang="es-ES" sz="1400" dirty="0">
                          <a:solidFill>
                            <a:srgbClr val="000000"/>
                          </a:solidFill>
                          <a:latin typeface="+mn-lt"/>
                        </a:rPr>
                        <a:t>Esta es una combinación de la dirección MAC del sistema </a:t>
                      </a:r>
                      <a:r>
                        <a:rPr lang="en-US" sz="1400" b="0" i="0" u="none" strike="noStrike" kern="1200" baseline="0" dirty="0">
                          <a:solidFill>
                            <a:srgbClr val="000000"/>
                          </a:solidFill>
                          <a:latin typeface="+mn-lt"/>
                          <a:ea typeface="+mn-ea"/>
                          <a:cs typeface="+mn-cs"/>
                        </a:rPr>
                        <a:t>root bridge </a:t>
                      </a:r>
                      <a:r>
                        <a:rPr lang="es-ES" sz="1400" dirty="0">
                          <a:solidFill>
                            <a:srgbClr val="000000"/>
                          </a:solidFill>
                          <a:latin typeface="+mn-lt"/>
                        </a:rPr>
                        <a:t>, extensión de ID del sistema + prioridad del sistema del </a:t>
                      </a:r>
                      <a:r>
                        <a:rPr lang="en-US" sz="1400" b="0" i="0" u="none" strike="noStrike" kern="1200" baseline="0" dirty="0">
                          <a:solidFill>
                            <a:srgbClr val="000000"/>
                          </a:solidFill>
                          <a:latin typeface="+mn-lt"/>
                          <a:ea typeface="+mn-ea"/>
                          <a:cs typeface="+mn-cs"/>
                        </a:rPr>
                        <a:t>root bridge </a:t>
                      </a:r>
                      <a:r>
                        <a:rPr lang="es-ES" sz="1400" dirty="0">
                          <a:solidFill>
                            <a:srgbClr val="000000"/>
                          </a:solidFill>
                          <a:latin typeface="+mn-lt"/>
                        </a:rPr>
                        <a:t>.</a:t>
                      </a:r>
                      <a:endParaRPr lang="en-US" sz="1400" dirty="0">
                        <a:solidFill>
                          <a:srgbClr val="000000"/>
                        </a:solidFill>
                        <a:latin typeface="+mn-lt"/>
                      </a:endParaRPr>
                    </a:p>
                  </a:txBody>
                  <a:tcPr/>
                </a:tc>
                <a:extLst>
                  <a:ext uri="{0D108BD9-81ED-4DB2-BD59-A6C34878D82A}">
                    <a16:rowId xmlns:a16="http://schemas.microsoft.com/office/drawing/2014/main" val="10003"/>
                  </a:ext>
                </a:extLst>
              </a:tr>
              <a:tr h="535900">
                <a:tc>
                  <a:txBody>
                    <a:bodyPr/>
                    <a:lstStyle/>
                    <a:p>
                      <a:pPr marL="0" indent="0">
                        <a:buFont typeface="Arial" panose="020B0604020202020204" pitchFamily="34" charset="0"/>
                        <a:buNone/>
                      </a:pPr>
                      <a:r>
                        <a:rPr lang="en-US" sz="1400" b="1" i="0" u="none" strike="noStrike" kern="1200" baseline="0" dirty="0">
                          <a:solidFill>
                            <a:srgbClr val="000000"/>
                          </a:solidFill>
                          <a:latin typeface="+mn-lt"/>
                          <a:ea typeface="+mn-ea"/>
                          <a:cs typeface="+mn-cs"/>
                        </a:rPr>
                        <a:t>Local bridge identifier</a:t>
                      </a:r>
                      <a:endParaRPr lang="en-US" sz="1400" b="1" dirty="0">
                        <a:solidFill>
                          <a:srgbClr val="000000"/>
                        </a:solidFill>
                        <a:latin typeface="+mn-lt"/>
                      </a:endParaRPr>
                    </a:p>
                  </a:txBody>
                  <a:tcPr/>
                </a:tc>
                <a:tc>
                  <a:txBody>
                    <a:bodyPr/>
                    <a:lstStyle/>
                    <a:p>
                      <a:r>
                        <a:rPr lang="es-ES" sz="1400" b="0" i="0" u="none" strike="noStrike" kern="1200" baseline="0" dirty="0">
                          <a:solidFill>
                            <a:srgbClr val="000000"/>
                          </a:solidFill>
                          <a:latin typeface="+mn-lt"/>
                          <a:ea typeface="+mn-ea"/>
                          <a:cs typeface="+mn-cs"/>
                        </a:rPr>
                        <a:t>Esta es una combinación de la dirección MAC del sistema del </a:t>
                      </a:r>
                      <a:r>
                        <a:rPr lang="es-ES" sz="1400" b="0" i="0" u="none" strike="noStrike" kern="1200" baseline="0" dirty="0" err="1">
                          <a:solidFill>
                            <a:srgbClr val="000000"/>
                          </a:solidFill>
                          <a:latin typeface="+mn-lt"/>
                          <a:ea typeface="+mn-ea"/>
                          <a:cs typeface="+mn-cs"/>
                        </a:rPr>
                        <a:t>root</a:t>
                      </a:r>
                      <a:r>
                        <a:rPr lang="es-ES" sz="1400" b="0" i="0" u="none" strike="noStrike" kern="1200" baseline="0" dirty="0">
                          <a:solidFill>
                            <a:srgbClr val="000000"/>
                          </a:solidFill>
                          <a:latin typeface="+mn-lt"/>
                          <a:ea typeface="+mn-ea"/>
                          <a:cs typeface="+mn-cs"/>
                        </a:rPr>
                        <a:t> bridge local, la extensión de ID del sistema + la prioridad del sistema del </a:t>
                      </a:r>
                      <a:r>
                        <a:rPr lang="es-ES" sz="1400" b="0" i="0" u="none" strike="noStrike" kern="1200" baseline="0" dirty="0" err="1">
                          <a:solidFill>
                            <a:srgbClr val="000000"/>
                          </a:solidFill>
                          <a:latin typeface="+mn-lt"/>
                          <a:ea typeface="+mn-ea"/>
                          <a:cs typeface="+mn-cs"/>
                        </a:rPr>
                        <a:t>root</a:t>
                      </a:r>
                      <a:r>
                        <a:rPr lang="es-ES" sz="1400" b="0" i="0" u="none" strike="noStrike" kern="1200" baseline="0" dirty="0">
                          <a:solidFill>
                            <a:srgbClr val="000000"/>
                          </a:solidFill>
                          <a:latin typeface="+mn-lt"/>
                          <a:ea typeface="+mn-ea"/>
                          <a:cs typeface="+mn-cs"/>
                        </a:rPr>
                        <a:t> bridge .</a:t>
                      </a:r>
                      <a:endParaRPr lang="en-US" sz="1400" dirty="0">
                        <a:solidFill>
                          <a:srgbClr val="000000"/>
                        </a:solidFill>
                        <a:latin typeface="+mn-lt"/>
                      </a:endParaRPr>
                    </a:p>
                  </a:txBody>
                  <a:tcPr/>
                </a:tc>
                <a:extLst>
                  <a:ext uri="{0D108BD9-81ED-4DB2-BD59-A6C34878D82A}">
                    <a16:rowId xmlns:a16="http://schemas.microsoft.com/office/drawing/2014/main" val="10004"/>
                  </a:ext>
                </a:extLst>
              </a:tr>
              <a:tr h="535900">
                <a:tc>
                  <a:txBody>
                    <a:bodyPr/>
                    <a:lstStyle/>
                    <a:p>
                      <a:pPr marL="0" indent="0">
                        <a:buFont typeface="Arial" panose="020B0604020202020204" pitchFamily="34" charset="0"/>
                        <a:buNone/>
                      </a:pPr>
                      <a:r>
                        <a:rPr lang="en-US" sz="1400" b="1" i="0" u="none" strike="noStrike" kern="1200" baseline="0" dirty="0">
                          <a:solidFill>
                            <a:srgbClr val="000000"/>
                          </a:solidFill>
                          <a:latin typeface="+mn-lt"/>
                          <a:ea typeface="+mn-ea"/>
                          <a:cs typeface="+mn-cs"/>
                        </a:rPr>
                        <a:t>Max age</a:t>
                      </a:r>
                      <a:endParaRPr lang="en-US" sz="1400" b="1" dirty="0">
                        <a:solidFill>
                          <a:srgbClr val="000000"/>
                        </a:solidFill>
                        <a:latin typeface="+mn-lt"/>
                      </a:endParaRPr>
                    </a:p>
                  </a:txBody>
                  <a:tcPr/>
                </a:tc>
                <a:tc>
                  <a:txBody>
                    <a:bodyPr/>
                    <a:lstStyle/>
                    <a:p>
                      <a:r>
                        <a:rPr lang="es-ES" sz="1400" b="0" i="0" u="none" strike="noStrike" kern="1200" baseline="0" dirty="0">
                          <a:solidFill>
                            <a:srgbClr val="000000"/>
                          </a:solidFill>
                          <a:latin typeface="+mn-lt"/>
                          <a:ea typeface="+mn-ea"/>
                          <a:cs typeface="+mn-cs"/>
                        </a:rPr>
                        <a:t>Período máximo de tiempo que pasa antes de que un puerto puente guarde su Información de la BPDU. El valor predeterminado es 20 segundos.</a:t>
                      </a:r>
                      <a:endParaRPr lang="en-US" sz="1400" dirty="0">
                        <a:solidFill>
                          <a:srgbClr val="000000"/>
                        </a:solidFill>
                        <a:latin typeface="+mn-lt"/>
                      </a:endParaRPr>
                    </a:p>
                  </a:txBody>
                  <a:tcPr/>
                </a:tc>
                <a:extLst>
                  <a:ext uri="{0D108BD9-81ED-4DB2-BD59-A6C34878D82A}">
                    <a16:rowId xmlns:a16="http://schemas.microsoft.com/office/drawing/2014/main" val="10005"/>
                  </a:ext>
                </a:extLst>
              </a:tr>
              <a:tr h="535900">
                <a:tc>
                  <a:txBody>
                    <a:bodyPr/>
                    <a:lstStyle/>
                    <a:p>
                      <a:pPr marL="0" indent="0">
                        <a:buFont typeface="Arial" panose="020B0604020202020204" pitchFamily="34" charset="0"/>
                        <a:buNone/>
                      </a:pPr>
                      <a:r>
                        <a:rPr lang="en-US" sz="1400" b="1" i="0" u="none" strike="noStrike" kern="1200" baseline="0" dirty="0">
                          <a:solidFill>
                            <a:srgbClr val="000000"/>
                          </a:solidFill>
                          <a:latin typeface="+mn-lt"/>
                          <a:ea typeface="+mn-ea"/>
                          <a:cs typeface="+mn-cs"/>
                        </a:rPr>
                        <a:t>Hello time</a:t>
                      </a:r>
                      <a:endParaRPr lang="en-US" sz="1400" b="1" dirty="0">
                        <a:solidFill>
                          <a:srgbClr val="000000"/>
                        </a:solidFill>
                        <a:latin typeface="+mn-lt"/>
                      </a:endParaRPr>
                    </a:p>
                  </a:txBody>
                  <a:tcPr/>
                </a:tc>
                <a:tc>
                  <a:txBody>
                    <a:bodyPr/>
                    <a:lstStyle/>
                    <a:p>
                      <a:r>
                        <a:rPr lang="es-ES" sz="1400" b="0" i="0" u="none" strike="noStrike" kern="1200" baseline="0" dirty="0">
                          <a:solidFill>
                            <a:srgbClr val="000000"/>
                          </a:solidFill>
                          <a:latin typeface="+mn-lt"/>
                          <a:ea typeface="+mn-ea"/>
                          <a:cs typeface="+mn-cs"/>
                        </a:rPr>
                        <a:t>La tiempo a la que se anuncia una BPDU fuera de un puerto. El valor predeterminado es 2 segundos, pero el valor se puede configurar entre 1 y 10 segundos.</a:t>
                      </a:r>
                      <a:endParaRPr lang="en-US" sz="1400" dirty="0">
                        <a:solidFill>
                          <a:srgbClr val="000000"/>
                        </a:solidFill>
                        <a:latin typeface="+mn-lt"/>
                      </a:endParaRPr>
                    </a:p>
                  </a:txBody>
                  <a:tcPr/>
                </a:tc>
                <a:extLst>
                  <a:ext uri="{0D108BD9-81ED-4DB2-BD59-A6C34878D82A}">
                    <a16:rowId xmlns:a16="http://schemas.microsoft.com/office/drawing/2014/main" val="10006"/>
                  </a:ext>
                </a:extLst>
              </a:tr>
              <a:tr h="535900">
                <a:tc>
                  <a:txBody>
                    <a:bodyPr/>
                    <a:lstStyle/>
                    <a:p>
                      <a:pPr marL="0" indent="0">
                        <a:buFont typeface="Arial" panose="020B0604020202020204" pitchFamily="34" charset="0"/>
                        <a:buNone/>
                      </a:pPr>
                      <a:r>
                        <a:rPr lang="en-US" sz="1400" b="1" i="0" u="none" strike="noStrike" kern="1200" baseline="0" dirty="0">
                          <a:solidFill>
                            <a:srgbClr val="000000"/>
                          </a:solidFill>
                          <a:latin typeface="+mn-lt"/>
                          <a:ea typeface="+mn-ea"/>
                          <a:cs typeface="+mn-cs"/>
                        </a:rPr>
                        <a:t>Forward delay</a:t>
                      </a:r>
                      <a:endParaRPr lang="en-US" sz="1400" b="1" dirty="0">
                        <a:solidFill>
                          <a:srgbClr val="000000"/>
                        </a:solidFill>
                        <a:latin typeface="+mn-lt"/>
                      </a:endParaRPr>
                    </a:p>
                  </a:txBody>
                  <a:tcPr/>
                </a:tc>
                <a:tc>
                  <a:txBody>
                    <a:bodyPr/>
                    <a:lstStyle/>
                    <a:p>
                      <a:r>
                        <a:rPr lang="es-ES" sz="1400" b="0" i="0" u="none" strike="noStrike" kern="1200" baseline="0" dirty="0">
                          <a:solidFill>
                            <a:srgbClr val="000000"/>
                          </a:solidFill>
                          <a:latin typeface="+mn-lt"/>
                          <a:ea typeface="+mn-ea"/>
                          <a:cs typeface="+mn-cs"/>
                        </a:rPr>
                        <a:t>La cantidad de tiempo que un puerto permanece en escucha y aprendizaje.</a:t>
                      </a:r>
                    </a:p>
                    <a:p>
                      <a:r>
                        <a:rPr lang="es-ES" sz="1400" b="0" i="0" u="none" strike="noStrike" kern="1200" baseline="0" dirty="0">
                          <a:solidFill>
                            <a:srgbClr val="000000"/>
                          </a:solidFill>
                          <a:latin typeface="+mn-lt"/>
                          <a:ea typeface="+mn-ea"/>
                          <a:cs typeface="+mn-cs"/>
                        </a:rPr>
                        <a:t>estado. El valor predeterminado es 15 segundos.</a:t>
                      </a:r>
                      <a:endParaRPr lang="en-US" sz="1400" dirty="0">
                        <a:solidFill>
                          <a:srgbClr val="000000"/>
                        </a:solidFill>
                        <a:latin typeface="+mn-lt"/>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486631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a:t>
            </a:r>
            <a:r>
              <a:rPr lang="en-US" sz="1600" dirty="0" err="1"/>
              <a:t>Fundamentos</a:t>
            </a:r>
            <a:br>
              <a:rPr lang="en-US" dirty="0"/>
            </a:br>
            <a:r>
              <a:rPr lang="en-US" dirty="0"/>
              <a:t>STP Path Cost</a:t>
            </a:r>
          </a:p>
        </p:txBody>
      </p:sp>
      <p:sp>
        <p:nvSpPr>
          <p:cNvPr id="2" name="Content Placeholder 1"/>
          <p:cNvSpPr>
            <a:spLocks noGrp="1"/>
          </p:cNvSpPr>
          <p:nvPr>
            <p:ph idx="1"/>
          </p:nvPr>
        </p:nvSpPr>
        <p:spPr>
          <a:xfrm>
            <a:off x="117231" y="808892"/>
            <a:ext cx="3481754" cy="3763108"/>
          </a:xfrm>
        </p:spPr>
        <p:txBody>
          <a:bodyPr/>
          <a:lstStyle/>
          <a:p>
            <a:pPr>
              <a:buFont typeface="Arial" panose="020B0604020202020204" pitchFamily="34" charset="0"/>
              <a:buChar char="•"/>
            </a:pPr>
            <a:r>
              <a:rPr lang="es-ES" dirty="0"/>
              <a:t>El </a:t>
            </a:r>
            <a:r>
              <a:rPr lang="en-US" dirty="0"/>
              <a:t>root path </a:t>
            </a:r>
            <a:r>
              <a:rPr lang="es-ES" dirty="0"/>
              <a:t>se encuentra en función del costo STP de la interfaz acumulada para llegar al </a:t>
            </a:r>
            <a:r>
              <a:rPr lang="en-US" dirty="0"/>
              <a:t>root bridge</a:t>
            </a:r>
            <a:r>
              <a:rPr lang="es-ES" dirty="0"/>
              <a:t>.</a:t>
            </a:r>
          </a:p>
          <a:p>
            <a:pPr>
              <a:buFont typeface="Arial" panose="020B0604020202020204" pitchFamily="34" charset="0"/>
              <a:buChar char="•"/>
            </a:pPr>
            <a:r>
              <a:rPr lang="es-ES" dirty="0"/>
              <a:t>El costo STP de la interfaz se almacenó originalmente como un valor de 16 bits con un valor de referencia de 20 Gbps.</a:t>
            </a:r>
          </a:p>
          <a:p>
            <a:pPr>
              <a:buFont typeface="Arial" panose="020B0604020202020204" pitchFamily="34" charset="0"/>
              <a:buChar char="•"/>
            </a:pPr>
            <a:r>
              <a:rPr lang="es-ES" dirty="0"/>
              <a:t>Otro método, llamado </a:t>
            </a:r>
            <a:r>
              <a:rPr lang="es-ES" dirty="0" err="1"/>
              <a:t>long</a:t>
            </a:r>
            <a:r>
              <a:rPr lang="es-ES" dirty="0"/>
              <a:t> </a:t>
            </a:r>
            <a:r>
              <a:rPr lang="es-ES" dirty="0" err="1"/>
              <a:t>mode</a:t>
            </a:r>
            <a:r>
              <a:rPr lang="es-ES" dirty="0"/>
              <a:t>, utiliza un valor de 32 bits y una velocidad de referencia de 20 </a:t>
            </a:r>
            <a:r>
              <a:rPr lang="es-ES" dirty="0" err="1"/>
              <a:t>Tbps</a:t>
            </a:r>
            <a:r>
              <a:rPr lang="es-ES" dirty="0"/>
              <a:t>.</a:t>
            </a:r>
          </a:p>
          <a:p>
            <a:pPr>
              <a:buFont typeface="Arial" panose="020B0604020202020204" pitchFamily="34" charset="0"/>
              <a:buChar char="•"/>
            </a:pPr>
            <a:r>
              <a:rPr lang="es-ES" dirty="0"/>
              <a:t>El método original, conocido como short </a:t>
            </a:r>
            <a:r>
              <a:rPr lang="es-ES" dirty="0" err="1"/>
              <a:t>mode</a:t>
            </a:r>
            <a:r>
              <a:rPr lang="es-ES" dirty="0"/>
              <a:t>, es el modo predeterminado.</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51326528"/>
              </p:ext>
            </p:extLst>
          </p:nvPr>
        </p:nvGraphicFramePr>
        <p:xfrm>
          <a:off x="3692770" y="832337"/>
          <a:ext cx="4759569" cy="3832488"/>
        </p:xfrm>
        <a:graphic>
          <a:graphicData uri="http://schemas.openxmlformats.org/drawingml/2006/table">
            <a:tbl>
              <a:tblPr firstRow="1" bandRow="1">
                <a:tableStyleId>{5C22544A-7EE6-4342-B048-85BDC9FD1C3A}</a:tableStyleId>
              </a:tblPr>
              <a:tblGrid>
                <a:gridCol w="1177098">
                  <a:extLst>
                    <a:ext uri="{9D8B030D-6E8A-4147-A177-3AD203B41FA5}">
                      <a16:colId xmlns:a16="http://schemas.microsoft.com/office/drawing/2014/main" val="20000"/>
                    </a:ext>
                  </a:extLst>
                </a:gridCol>
                <a:gridCol w="1237855">
                  <a:extLst>
                    <a:ext uri="{9D8B030D-6E8A-4147-A177-3AD203B41FA5}">
                      <a16:colId xmlns:a16="http://schemas.microsoft.com/office/drawing/2014/main" val="20001"/>
                    </a:ext>
                  </a:extLst>
                </a:gridCol>
                <a:gridCol w="2344616">
                  <a:extLst>
                    <a:ext uri="{9D8B030D-6E8A-4147-A177-3AD203B41FA5}">
                      <a16:colId xmlns:a16="http://schemas.microsoft.com/office/drawing/2014/main" val="20002"/>
                    </a:ext>
                  </a:extLst>
                </a:gridCol>
              </a:tblGrid>
              <a:tr h="738835">
                <a:tc>
                  <a:txBody>
                    <a:bodyPr/>
                    <a:lstStyle/>
                    <a:p>
                      <a:r>
                        <a:rPr lang="en-US" b="1" dirty="0"/>
                        <a:t>Link Speed</a:t>
                      </a:r>
                    </a:p>
                  </a:txBody>
                  <a:tcPr/>
                </a:tc>
                <a:tc>
                  <a:txBody>
                    <a:bodyPr/>
                    <a:lstStyle/>
                    <a:p>
                      <a:r>
                        <a:rPr lang="en-US" dirty="0"/>
                        <a:t>Short-Mode</a:t>
                      </a:r>
                      <a:r>
                        <a:rPr lang="en-US" baseline="0" dirty="0"/>
                        <a:t> STP Cost</a:t>
                      </a:r>
                      <a:endParaRPr lang="en-US" dirty="0"/>
                    </a:p>
                  </a:txBody>
                  <a:tcPr/>
                </a:tc>
                <a:tc>
                  <a:txBody>
                    <a:bodyPr/>
                    <a:lstStyle/>
                    <a:p>
                      <a:r>
                        <a:rPr lang="en-US" dirty="0"/>
                        <a:t>Long-Mode</a:t>
                      </a:r>
                      <a:r>
                        <a:rPr lang="en-US" baseline="0" dirty="0"/>
                        <a:t> STP Cost</a:t>
                      </a:r>
                      <a:endParaRPr lang="en-US" dirty="0"/>
                    </a:p>
                  </a:txBody>
                  <a:tcPr/>
                </a:tc>
                <a:extLst>
                  <a:ext uri="{0D108BD9-81ED-4DB2-BD59-A6C34878D82A}">
                    <a16:rowId xmlns:a16="http://schemas.microsoft.com/office/drawing/2014/main" val="10000"/>
                  </a:ext>
                </a:extLst>
              </a:tr>
              <a:tr h="338633">
                <a:tc>
                  <a:txBody>
                    <a:bodyPr/>
                    <a:lstStyle/>
                    <a:p>
                      <a:r>
                        <a:rPr lang="en-US" sz="1600" b="1" dirty="0">
                          <a:solidFill>
                            <a:srgbClr val="000000"/>
                          </a:solidFill>
                          <a:latin typeface="+mn-lt"/>
                        </a:rPr>
                        <a:t>10 Mbps</a:t>
                      </a:r>
                    </a:p>
                  </a:txBody>
                  <a:tcPr/>
                </a:tc>
                <a:tc>
                  <a:txBody>
                    <a:bodyPr/>
                    <a:lstStyle/>
                    <a:p>
                      <a:r>
                        <a:rPr lang="en-US" sz="1600" dirty="0">
                          <a:solidFill>
                            <a:srgbClr val="000000"/>
                          </a:solidFill>
                          <a:latin typeface="+mn-lt"/>
                        </a:rPr>
                        <a:t>100</a:t>
                      </a:r>
                    </a:p>
                  </a:txBody>
                  <a:tcPr/>
                </a:tc>
                <a:tc>
                  <a:txBody>
                    <a:bodyPr/>
                    <a:lstStyle/>
                    <a:p>
                      <a:r>
                        <a:rPr lang="en-US" sz="1600" dirty="0">
                          <a:solidFill>
                            <a:srgbClr val="000000"/>
                          </a:solidFill>
                          <a:latin typeface="+mn-lt"/>
                        </a:rPr>
                        <a:t>2,000,000</a:t>
                      </a:r>
                    </a:p>
                  </a:txBody>
                  <a:tcPr/>
                </a:tc>
                <a:extLst>
                  <a:ext uri="{0D108BD9-81ED-4DB2-BD59-A6C34878D82A}">
                    <a16:rowId xmlns:a16="http://schemas.microsoft.com/office/drawing/2014/main" val="10001"/>
                  </a:ext>
                </a:extLst>
              </a:tr>
              <a:tr h="338633">
                <a:tc>
                  <a:txBody>
                    <a:bodyPr/>
                    <a:lstStyle/>
                    <a:p>
                      <a:r>
                        <a:rPr lang="en-US" sz="1600" b="1" dirty="0">
                          <a:solidFill>
                            <a:srgbClr val="000000"/>
                          </a:solidFill>
                          <a:latin typeface="+mn-lt"/>
                        </a:rPr>
                        <a:t>100 Mbps</a:t>
                      </a:r>
                    </a:p>
                  </a:txBody>
                  <a:tcPr/>
                </a:tc>
                <a:tc>
                  <a:txBody>
                    <a:bodyPr/>
                    <a:lstStyle/>
                    <a:p>
                      <a:r>
                        <a:rPr lang="en-US" sz="1600" dirty="0">
                          <a:solidFill>
                            <a:srgbClr val="000000"/>
                          </a:solidFill>
                          <a:latin typeface="+mn-lt"/>
                        </a:rPr>
                        <a:t>19</a:t>
                      </a:r>
                    </a:p>
                  </a:txBody>
                  <a:tcPr/>
                </a:tc>
                <a:tc>
                  <a:txBody>
                    <a:bodyPr/>
                    <a:lstStyle/>
                    <a:p>
                      <a:r>
                        <a:rPr lang="en-US" sz="1600" dirty="0">
                          <a:solidFill>
                            <a:srgbClr val="000000"/>
                          </a:solidFill>
                          <a:latin typeface="+mn-lt"/>
                        </a:rPr>
                        <a:t>200,000</a:t>
                      </a:r>
                    </a:p>
                  </a:txBody>
                  <a:tcPr/>
                </a:tc>
                <a:extLst>
                  <a:ext uri="{0D108BD9-81ED-4DB2-BD59-A6C34878D82A}">
                    <a16:rowId xmlns:a16="http://schemas.microsoft.com/office/drawing/2014/main" val="10002"/>
                  </a:ext>
                </a:extLst>
              </a:tr>
              <a:tr h="338633">
                <a:tc>
                  <a:txBody>
                    <a:bodyPr/>
                    <a:lstStyle/>
                    <a:p>
                      <a:pPr marL="0" indent="0">
                        <a:buFont typeface="Arial" panose="020B0604020202020204" pitchFamily="34" charset="0"/>
                        <a:buNone/>
                      </a:pPr>
                      <a:r>
                        <a:rPr lang="en-US" sz="1600" b="1" dirty="0">
                          <a:solidFill>
                            <a:srgbClr val="000000"/>
                          </a:solidFill>
                          <a:latin typeface="+mn-lt"/>
                        </a:rPr>
                        <a:t>1 Gbps</a:t>
                      </a:r>
                    </a:p>
                  </a:txBody>
                  <a:tcPr/>
                </a:tc>
                <a:tc>
                  <a:txBody>
                    <a:bodyPr/>
                    <a:lstStyle/>
                    <a:p>
                      <a:r>
                        <a:rPr lang="en-US" sz="1600" dirty="0">
                          <a:solidFill>
                            <a:srgbClr val="000000"/>
                          </a:solidFill>
                          <a:latin typeface="+mn-lt"/>
                        </a:rPr>
                        <a:t>4</a:t>
                      </a:r>
                    </a:p>
                  </a:txBody>
                  <a:tcPr/>
                </a:tc>
                <a:tc>
                  <a:txBody>
                    <a:bodyPr/>
                    <a:lstStyle/>
                    <a:p>
                      <a:r>
                        <a:rPr lang="en-US" sz="1600" dirty="0">
                          <a:solidFill>
                            <a:srgbClr val="000000"/>
                          </a:solidFill>
                          <a:latin typeface="+mn-lt"/>
                        </a:rPr>
                        <a:t>20,000</a:t>
                      </a:r>
                    </a:p>
                  </a:txBody>
                  <a:tcPr/>
                </a:tc>
                <a:extLst>
                  <a:ext uri="{0D108BD9-81ED-4DB2-BD59-A6C34878D82A}">
                    <a16:rowId xmlns:a16="http://schemas.microsoft.com/office/drawing/2014/main" val="10003"/>
                  </a:ext>
                </a:extLst>
              </a:tr>
              <a:tr h="346804">
                <a:tc>
                  <a:txBody>
                    <a:bodyPr/>
                    <a:lstStyle/>
                    <a:p>
                      <a:pPr marL="0" indent="0">
                        <a:buFont typeface="Arial" panose="020B0604020202020204" pitchFamily="34" charset="0"/>
                        <a:buNone/>
                      </a:pPr>
                      <a:r>
                        <a:rPr lang="en-US" sz="1600" b="1" dirty="0">
                          <a:solidFill>
                            <a:srgbClr val="000000"/>
                          </a:solidFill>
                          <a:latin typeface="+mn-lt"/>
                        </a:rPr>
                        <a:t>10 Gbps</a:t>
                      </a:r>
                    </a:p>
                  </a:txBody>
                  <a:tcPr/>
                </a:tc>
                <a:tc>
                  <a:txBody>
                    <a:bodyPr/>
                    <a:lstStyle/>
                    <a:p>
                      <a:r>
                        <a:rPr lang="en-US" sz="1600" dirty="0">
                          <a:solidFill>
                            <a:srgbClr val="000000"/>
                          </a:solidFill>
                          <a:latin typeface="+mn-lt"/>
                        </a:rPr>
                        <a:t>2</a:t>
                      </a:r>
                    </a:p>
                  </a:txBody>
                  <a:tcPr/>
                </a:tc>
                <a:tc>
                  <a:txBody>
                    <a:bodyPr/>
                    <a:lstStyle/>
                    <a:p>
                      <a:r>
                        <a:rPr lang="en-US" sz="1600" dirty="0">
                          <a:solidFill>
                            <a:srgbClr val="000000"/>
                          </a:solidFill>
                          <a:latin typeface="+mn-lt"/>
                        </a:rPr>
                        <a:t>2,000</a:t>
                      </a:r>
                    </a:p>
                  </a:txBody>
                  <a:tcPr/>
                </a:tc>
                <a:extLst>
                  <a:ext uri="{0D108BD9-81ED-4DB2-BD59-A6C34878D82A}">
                    <a16:rowId xmlns:a16="http://schemas.microsoft.com/office/drawing/2014/main" val="10004"/>
                  </a:ext>
                </a:extLst>
              </a:tr>
              <a:tr h="384171">
                <a:tc>
                  <a:txBody>
                    <a:bodyPr/>
                    <a:lstStyle/>
                    <a:p>
                      <a:pPr marL="0" indent="0">
                        <a:buFont typeface="Arial" panose="020B0604020202020204" pitchFamily="34" charset="0"/>
                        <a:buNone/>
                      </a:pPr>
                      <a:r>
                        <a:rPr lang="en-US" sz="1600" b="1" dirty="0">
                          <a:solidFill>
                            <a:srgbClr val="000000"/>
                          </a:solidFill>
                          <a:latin typeface="+mn-lt"/>
                        </a:rPr>
                        <a:t>20 Gbps</a:t>
                      </a:r>
                    </a:p>
                  </a:txBody>
                  <a:tcPr/>
                </a:tc>
                <a:tc>
                  <a:txBody>
                    <a:bodyPr/>
                    <a:lstStyle/>
                    <a:p>
                      <a:r>
                        <a:rPr lang="en-US" sz="1600" dirty="0">
                          <a:solidFill>
                            <a:srgbClr val="000000"/>
                          </a:solidFill>
                          <a:latin typeface="+mn-lt"/>
                        </a:rPr>
                        <a:t>1</a:t>
                      </a:r>
                    </a:p>
                  </a:txBody>
                  <a:tcPr/>
                </a:tc>
                <a:tc>
                  <a:txBody>
                    <a:bodyPr/>
                    <a:lstStyle/>
                    <a:p>
                      <a:r>
                        <a:rPr lang="en-US" sz="1600" dirty="0">
                          <a:solidFill>
                            <a:srgbClr val="000000"/>
                          </a:solidFill>
                          <a:latin typeface="+mn-lt"/>
                        </a:rPr>
                        <a:t>1,000</a:t>
                      </a:r>
                    </a:p>
                  </a:txBody>
                  <a:tcPr/>
                </a:tc>
                <a:extLst>
                  <a:ext uri="{0D108BD9-81ED-4DB2-BD59-A6C34878D82A}">
                    <a16:rowId xmlns:a16="http://schemas.microsoft.com/office/drawing/2014/main" val="10005"/>
                  </a:ext>
                </a:extLst>
              </a:tr>
              <a:tr h="417100">
                <a:tc>
                  <a:txBody>
                    <a:bodyPr/>
                    <a:lstStyle/>
                    <a:p>
                      <a:pPr marL="0" indent="0">
                        <a:buFont typeface="Arial" panose="020B0604020202020204" pitchFamily="34" charset="0"/>
                        <a:buNone/>
                      </a:pPr>
                      <a:r>
                        <a:rPr lang="en-US" sz="1600" b="1" dirty="0">
                          <a:solidFill>
                            <a:srgbClr val="000000"/>
                          </a:solidFill>
                          <a:latin typeface="+mn-lt"/>
                        </a:rPr>
                        <a:t>100 Gbps</a:t>
                      </a:r>
                    </a:p>
                  </a:txBody>
                  <a:tcPr/>
                </a:tc>
                <a:tc>
                  <a:txBody>
                    <a:bodyPr/>
                    <a:lstStyle/>
                    <a:p>
                      <a:r>
                        <a:rPr lang="en-US" sz="1600" dirty="0">
                          <a:solidFill>
                            <a:srgbClr val="000000"/>
                          </a:solidFill>
                          <a:latin typeface="+mn-lt"/>
                        </a:rPr>
                        <a:t>1</a:t>
                      </a:r>
                    </a:p>
                  </a:txBody>
                  <a:tcPr/>
                </a:tc>
                <a:tc>
                  <a:txBody>
                    <a:bodyPr/>
                    <a:lstStyle/>
                    <a:p>
                      <a:r>
                        <a:rPr lang="en-US" sz="1600" dirty="0">
                          <a:solidFill>
                            <a:srgbClr val="000000"/>
                          </a:solidFill>
                          <a:latin typeface="+mn-lt"/>
                        </a:rPr>
                        <a:t>200</a:t>
                      </a:r>
                    </a:p>
                  </a:txBody>
                  <a:tcPr/>
                </a:tc>
                <a:extLst>
                  <a:ext uri="{0D108BD9-81ED-4DB2-BD59-A6C34878D82A}">
                    <a16:rowId xmlns:a16="http://schemas.microsoft.com/office/drawing/2014/main" val="10006"/>
                  </a:ext>
                </a:extLst>
              </a:tr>
              <a:tr h="409973">
                <a:tc>
                  <a:txBody>
                    <a:bodyPr/>
                    <a:lstStyle/>
                    <a:p>
                      <a:pPr marL="0" indent="0">
                        <a:buFont typeface="Arial" panose="020B0604020202020204" pitchFamily="34" charset="0"/>
                        <a:buNone/>
                      </a:pPr>
                      <a:r>
                        <a:rPr lang="en-US" sz="1600" b="1" dirty="0">
                          <a:solidFill>
                            <a:srgbClr val="000000"/>
                          </a:solidFill>
                          <a:latin typeface="+mn-lt"/>
                        </a:rPr>
                        <a:t>1 Tbps</a:t>
                      </a:r>
                    </a:p>
                  </a:txBody>
                  <a:tcPr/>
                </a:tc>
                <a:tc>
                  <a:txBody>
                    <a:bodyPr/>
                    <a:lstStyle/>
                    <a:p>
                      <a:r>
                        <a:rPr lang="en-US" sz="1600" dirty="0">
                          <a:solidFill>
                            <a:srgbClr val="000000"/>
                          </a:solidFill>
                          <a:latin typeface="+mn-lt"/>
                        </a:rPr>
                        <a:t>1</a:t>
                      </a:r>
                    </a:p>
                  </a:txBody>
                  <a:tcPr/>
                </a:tc>
                <a:tc>
                  <a:txBody>
                    <a:bodyPr/>
                    <a:lstStyle/>
                    <a:p>
                      <a:r>
                        <a:rPr lang="en-US" sz="1600" dirty="0">
                          <a:solidFill>
                            <a:srgbClr val="000000"/>
                          </a:solidFill>
                          <a:latin typeface="+mn-lt"/>
                        </a:rPr>
                        <a:t>20</a:t>
                      </a:r>
                    </a:p>
                  </a:txBody>
                  <a:tcPr/>
                </a:tc>
                <a:extLst>
                  <a:ext uri="{0D108BD9-81ED-4DB2-BD59-A6C34878D82A}">
                    <a16:rowId xmlns:a16="http://schemas.microsoft.com/office/drawing/2014/main" val="10007"/>
                  </a:ext>
                </a:extLst>
              </a:tr>
              <a:tr h="519706">
                <a:tc>
                  <a:txBody>
                    <a:bodyPr/>
                    <a:lstStyle/>
                    <a:p>
                      <a:pPr marL="0" indent="0">
                        <a:buFont typeface="Arial" panose="020B0604020202020204" pitchFamily="34" charset="0"/>
                        <a:buNone/>
                      </a:pPr>
                      <a:r>
                        <a:rPr lang="en-US" sz="1600" b="1" dirty="0">
                          <a:solidFill>
                            <a:srgbClr val="000000"/>
                          </a:solidFill>
                          <a:latin typeface="+mn-lt"/>
                        </a:rPr>
                        <a:t>10 Tbps</a:t>
                      </a:r>
                    </a:p>
                  </a:txBody>
                  <a:tcPr/>
                </a:tc>
                <a:tc>
                  <a:txBody>
                    <a:bodyPr/>
                    <a:lstStyle/>
                    <a:p>
                      <a:r>
                        <a:rPr lang="en-US" sz="1600" dirty="0">
                          <a:solidFill>
                            <a:srgbClr val="000000"/>
                          </a:solidFill>
                          <a:latin typeface="+mn-lt"/>
                        </a:rPr>
                        <a:t>1</a:t>
                      </a:r>
                    </a:p>
                  </a:txBody>
                  <a:tcPr/>
                </a:tc>
                <a:tc>
                  <a:txBody>
                    <a:bodyPr/>
                    <a:lstStyle/>
                    <a:p>
                      <a:r>
                        <a:rPr lang="en-US" sz="1600" dirty="0">
                          <a:solidFill>
                            <a:srgbClr val="000000"/>
                          </a:solidFill>
                          <a:latin typeface="+mn-lt"/>
                        </a:rPr>
                        <a:t>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616509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8367</TotalTime>
  <Words>4148</Words>
  <Application>Microsoft Office PowerPoint</Application>
  <PresentationFormat>Presentación en pantalla (16:9)</PresentationFormat>
  <Paragraphs>314</Paragraphs>
  <Slides>40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Calibri</vt:lpstr>
      <vt:lpstr>CiscoSans ExtraLight</vt:lpstr>
      <vt:lpstr>Wingdings</vt:lpstr>
      <vt:lpstr>Default Theme</vt:lpstr>
      <vt:lpstr>Capitulo 2: Spanning Tree</vt:lpstr>
      <vt:lpstr>Capitulo 2 Contenido</vt:lpstr>
      <vt:lpstr>Spanning Tree Protocol Fundamentos</vt:lpstr>
      <vt:lpstr>Spanning Tree Protocol Fundamentos Versiones Spanning Tree</vt:lpstr>
      <vt:lpstr>Spanning Tree Protocol Fundamentos IEEE 802.1D STP Port States</vt:lpstr>
      <vt:lpstr>Spanning Tree Protocol Fundamentos 802.1D STP Port Types</vt:lpstr>
      <vt:lpstr>Spanning Tree Protocol Fundamentos STP Key Terminology</vt:lpstr>
      <vt:lpstr>Spanning Tree Protocol Fundamentos STP Key Terminology (Cont.)</vt:lpstr>
      <vt:lpstr>Spanning Tree Protocol Fundamentos STP Path Cost</vt:lpstr>
      <vt:lpstr>Spanning Tree Protocol Fundamentos Construyendo la Topolgia STP</vt:lpstr>
      <vt:lpstr>Spanning Tree Protocol Fundamentos Eleccion Root Bridge</vt:lpstr>
      <vt:lpstr>Spanning Tree Protocol Fundamentos Costo STP Root Path</vt:lpstr>
      <vt:lpstr>Spanning Tree Protocol Fundamentos Seleccion Root Ports</vt:lpstr>
      <vt:lpstr>Spanning Tree Protocol Fundamentos Seleccion/Verificacion Root Ports</vt:lpstr>
      <vt:lpstr>Spanning Tree Protocol Fundamentos Seleccionando Blocked Designated Switch Ports</vt:lpstr>
      <vt:lpstr>Spanning Tree Protocol Fundamentos Verificando Informacion STP </vt:lpstr>
      <vt:lpstr>Spanning Tree Protocol Fundamentos Verificando Informacion STP</vt:lpstr>
      <vt:lpstr>Spanning Tree Protocol Fundamentos Verificando VLAN Information en un Trunk</vt:lpstr>
      <vt:lpstr>Spanning Tree Protocol Fundamentos Cambios Topologicos STP</vt:lpstr>
      <vt:lpstr>Spanning Tree Protocol Fundamentos Verificando Cambios Topologicos STP</vt:lpstr>
      <vt:lpstr>Spanning Tree Protocol Fundamentos Convergiendo con fallas de enlace directo</vt:lpstr>
      <vt:lpstr>Spanning Tree Protocol Fundamentos Convergiendo con fallas de enlace directo (Cont.)</vt:lpstr>
      <vt:lpstr>Spanning Tree Protocol Fundamentos Convergiendo con fallas de enlace directo (Cont.)</vt:lpstr>
      <vt:lpstr>Spanning Tree Protocol Fundamentos Convergiendo con fallas de enlace directo</vt:lpstr>
      <vt:lpstr>Spanning Tree Protocol Fundamentos Convergiendo con fallas de enlace directo (Cont.)</vt:lpstr>
      <vt:lpstr>Spanning Tree Protocol Fundamentos Convergiendo con fallas de enlace directo (Cont.)</vt:lpstr>
      <vt:lpstr>Spanning Tree Protocol Fundamentos Fallos indirectos</vt:lpstr>
      <vt:lpstr>Spanning Tree Protocol Fundamentos Fallos indirectos (Cont.)</vt:lpstr>
      <vt:lpstr>Spanning Tree Protocol Fundamentos Fallos indirectos (Cont.)</vt:lpstr>
      <vt:lpstr>Protocolo Rapid Spanning Tree</vt:lpstr>
      <vt:lpstr>Protocolo Rapid Spanning Tree Rapid Spanning Tree Port States</vt:lpstr>
      <vt:lpstr>Protocolo Rapid Spanning Tree Rapid Spanning Tree Port Roles</vt:lpstr>
      <vt:lpstr>Protocolo Rapid Spanning Tree Rapid Spanning Tree Port Types</vt:lpstr>
      <vt:lpstr>Protocolo Rapid Spanning Tree Construyendo la Topologia  RSTP</vt:lpstr>
      <vt:lpstr>Protocolo Rapid Spanning Tree Construyendo la Topologia  RSTP (Cont.)</vt:lpstr>
      <vt:lpstr>Preparacion para el Exam</vt:lpstr>
      <vt:lpstr>Prepare for the Exam Key Topics for Chapter 2</vt:lpstr>
      <vt:lpstr>Prepare for the Exam Key Terms for Chapter 2</vt:lpstr>
      <vt:lpstr>Prepare for the Exam Command Reference for Chapter 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Usuario</cp:lastModifiedBy>
  <cp:revision>468</cp:revision>
  <dcterms:created xsi:type="dcterms:W3CDTF">2019-10-18T06:21:22Z</dcterms:created>
  <dcterms:modified xsi:type="dcterms:W3CDTF">2024-03-23T14:22:35Z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_2015_ms_pID_725343">
    <vt:lpwstr>(2)rUnzlh0jUr8z7j/3cLefv+P0DGo6JR79bVnPX7lRf9+d1A14jelfK/XQYPvlYO3U9xm/bEiw
norMLu+MSrUTxgHXmo/O6IY8KXzYYK4dtpisfJQ90ZLNj9yT1fq8WqTPD5F5jkzjY49240qn
cUfasyFoCS5caAj3vzebfjT/oiwlIatDYO4vzuzkeUGUTjbAYU02omi+LYJwtx+DBeA2+Cv3
VFtSPYnzKi0WcJGFEW</vt:lpwstr>
  </property>
  <property fmtid="{D5CDD505-2E9C-101B-9397-08002B2CF9AE}" pid="11" name="_2015_ms_pID_7253431">
    <vt:lpwstr>/RXVS4i1GNjXnxjMo9YoMAZa3RYASfZqHTCbRsULKxzkY/aE5jqvIS
EIW5r8CtgSzdJYiKHYdAuT70U2coA5dWD5mCAsF0yKn7OHHxP0J+CuCcyyBxvk3eaR5XCenO
Q0FNSTJEZ2HvWjjWvjYsr8xMIf+UHCejZo5gJqxCR0i1HN7m72IA8W8KfXCeU9xX0gc=</vt:lpwstr>
  </property>
</Properties>
</file>