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4.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5.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7"/>
  </p:notesMasterIdLst>
  <p:sldIdLst>
    <p:sldId id="513" r:id="rId2"/>
    <p:sldId id="1207" r:id="rId3"/>
    <p:sldId id="1206" r:id="rId4"/>
    <p:sldId id="1208" r:id="rId5"/>
    <p:sldId id="1266" r:id="rId6"/>
    <p:sldId id="1265" r:id="rId7"/>
    <p:sldId id="1268" r:id="rId8"/>
    <p:sldId id="1267" r:id="rId9"/>
    <p:sldId id="1257" r:id="rId10"/>
    <p:sldId id="1269" r:id="rId11"/>
    <p:sldId id="1258" r:id="rId12"/>
    <p:sldId id="1259" r:id="rId13"/>
    <p:sldId id="1270" r:id="rId14"/>
    <p:sldId id="1260" r:id="rId15"/>
    <p:sldId id="1271" r:id="rId16"/>
    <p:sldId id="1262" r:id="rId17"/>
    <p:sldId id="1242" r:id="rId18"/>
    <p:sldId id="1263" r:id="rId19"/>
    <p:sldId id="1272" r:id="rId20"/>
    <p:sldId id="1264" r:id="rId21"/>
    <p:sldId id="1254" r:id="rId22"/>
    <p:sldId id="1250" r:id="rId23"/>
    <p:sldId id="1251" r:id="rId24"/>
    <p:sldId id="1252" r:id="rId25"/>
    <p:sldId id="1253" r:id="rId26"/>
  </p:sldIdLst>
  <p:sldSz cx="9144000" cy="5143500" type="screen16x9"/>
  <p:notesSz cx="6858000" cy="9144000"/>
  <p:custDataLst>
    <p:tags r:id="rId2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15" clrIdx="3"/>
  <p:cmAuthor id="4" name="jagibbon" initials="jmg" lastIdx="8"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6" autoAdjust="0"/>
    <p:restoredTop sz="86657" autoAdjust="0"/>
  </p:normalViewPr>
  <p:slideViewPr>
    <p:cSldViewPr snapToGrid="0" showGuides="1">
      <p:cViewPr>
        <p:scale>
          <a:sx n="124" d="100"/>
          <a:sy n="124" d="100"/>
        </p:scale>
        <p:origin x="197" y="77"/>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3/21/2024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14537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103690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1073540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215698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260021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361304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395488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335891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4282585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295361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3521304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772593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298875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5983220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1669679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4106062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891018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081026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364084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27829062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0.tiff"/><Relationship Id="rId4" Type="http://schemas.openxmlformats.org/officeDocument/2006/relationships/image" Target="../media/image9.tiff"/></Relationships>
</file>

<file path=ppt/slides/_rels/slide12.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3.tif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0.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738127" cy="1666626"/>
          </a:xfrm>
        </p:spPr>
        <p:txBody>
          <a:bodyPr/>
          <a:lstStyle/>
          <a:p>
            <a:r>
              <a:rPr lang="en-US" dirty="0" err="1">
                <a:solidFill>
                  <a:schemeClr val="accent5">
                    <a:lumMod val="40000"/>
                    <a:lumOff val="60000"/>
                  </a:schemeClr>
                </a:solidFill>
              </a:rPr>
              <a:t>Capitulo</a:t>
            </a:r>
            <a:r>
              <a:rPr lang="en-US" dirty="0">
                <a:solidFill>
                  <a:schemeClr val="accent5">
                    <a:lumMod val="40000"/>
                    <a:lumOff val="60000"/>
                  </a:schemeClr>
                </a:solidFill>
              </a:rPr>
              <a:t> 4: Multiple Spanning Tree Protocol</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581274" cy="429965"/>
          </a:xfrm>
        </p:spPr>
        <p:txBody>
          <a:bodyPr/>
          <a:lstStyle/>
          <a:p>
            <a:r>
              <a:rPr lang="en-US" dirty="0">
                <a:solidFill>
                  <a:schemeClr val="accent5">
                    <a:lumMod val="40000"/>
                    <a:lumOff val="60000"/>
                  </a:schemeClr>
                </a:solidFill>
              </a:rPr>
              <a:t>CCNP Enterprise: Core Networking</a:t>
            </a:r>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Multiple Spanning Tree Protocol</a:t>
            </a:r>
            <a:br>
              <a:rPr lang="en-US" sz="1600" dirty="0"/>
            </a:br>
            <a:r>
              <a:rPr lang="en-US" sz="2400" dirty="0"/>
              <a:t>MST </a:t>
            </a:r>
            <a:r>
              <a:rPr lang="en-US" sz="2400" dirty="0" err="1"/>
              <a:t>Configuracion</a:t>
            </a:r>
            <a:r>
              <a:rPr lang="en-US" sz="2400" dirty="0"/>
              <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29069" y="707125"/>
            <a:ext cx="3686469" cy="3783715"/>
          </a:xfrm>
        </p:spPr>
        <p:txBody>
          <a:bodyPr/>
          <a:lstStyle/>
          <a:p>
            <a:pPr algn="l" eaLnBrk="0" hangingPunct="0"/>
            <a:r>
              <a:rPr lang="es-ES" sz="1500" b="1" dirty="0">
                <a:solidFill>
                  <a:srgbClr val="000000"/>
                </a:solidFill>
              </a:rPr>
              <a:t>Paso 4. </a:t>
            </a:r>
            <a:r>
              <a:rPr lang="es-ES" sz="1500" dirty="0">
                <a:solidFill>
                  <a:srgbClr val="000000"/>
                </a:solidFill>
              </a:rPr>
              <a:t>Especifique el número de versión de MST. El número de versión de MST debe coincidir para todos los conmutadores en la misma región MST. El número de versión de MST se configura con la versión de revisión del comando de </a:t>
            </a:r>
            <a:r>
              <a:rPr lang="en-US" sz="1500" b="1" dirty="0">
                <a:solidFill>
                  <a:srgbClr val="000000"/>
                </a:solidFill>
              </a:rPr>
              <a:t>revision </a:t>
            </a:r>
            <a:r>
              <a:rPr lang="en-US" sz="1500" i="1" dirty="0">
                <a:solidFill>
                  <a:srgbClr val="000000"/>
                </a:solidFill>
              </a:rPr>
              <a:t>version</a:t>
            </a:r>
            <a:r>
              <a:rPr lang="en-US" sz="1500" dirty="0">
                <a:solidFill>
                  <a:srgbClr val="000000"/>
                </a:solidFill>
              </a:rPr>
              <a:t>. </a:t>
            </a:r>
          </a:p>
          <a:p>
            <a:pPr algn="l" eaLnBrk="0" hangingPunct="0"/>
            <a:r>
              <a:rPr lang="es-ES" sz="1500" b="1" dirty="0">
                <a:solidFill>
                  <a:srgbClr val="000000"/>
                </a:solidFill>
              </a:rPr>
              <a:t>Paso 5. </a:t>
            </a:r>
            <a:r>
              <a:rPr lang="es-ES" sz="1500" dirty="0">
                <a:solidFill>
                  <a:srgbClr val="000000"/>
                </a:solidFill>
              </a:rPr>
              <a:t>(Opcional) Defina el nombre de la región MST. Las regiones MST son reconocidas por conmutadores que comparten un nombre común. De forma predeterminada, el nombre de una región es una cadena vacía. El nombre de la región MST se establece con el nombre del comando </a:t>
            </a:r>
            <a:r>
              <a:rPr lang="en-US" sz="1500" b="1" dirty="0">
                <a:solidFill>
                  <a:srgbClr val="000000"/>
                </a:solidFill>
              </a:rPr>
              <a:t>name </a:t>
            </a:r>
            <a:r>
              <a:rPr lang="en-US" sz="1500" i="1" dirty="0" err="1">
                <a:solidFill>
                  <a:srgbClr val="000000"/>
                </a:solidFill>
              </a:rPr>
              <a:t>mst</a:t>
            </a:r>
            <a:r>
              <a:rPr lang="en-US" sz="1500" i="1" dirty="0">
                <a:solidFill>
                  <a:srgbClr val="000000"/>
                </a:solidFill>
              </a:rPr>
              <a:t>-region-name</a:t>
            </a:r>
            <a:r>
              <a:rPr lang="en-US" sz="1500" dirty="0">
                <a:solidFill>
                  <a:srgbClr val="000000"/>
                </a:solidFill>
              </a:rPr>
              <a:t>. </a:t>
            </a:r>
          </a:p>
          <a:p>
            <a:pPr algn="l" eaLnBrk="0" hangingPunct="0"/>
            <a:endParaRPr lang="en-US" sz="1500" dirty="0">
              <a:solidFill>
                <a:srgbClr val="000000"/>
              </a:solidFill>
            </a:endParaRPr>
          </a:p>
        </p:txBody>
      </p:sp>
      <p:pic>
        <p:nvPicPr>
          <p:cNvPr id="2" name="Picture 1">
            <a:extLst>
              <a:ext uri="{FF2B5EF4-FFF2-40B4-BE49-F238E27FC236}">
                <a16:creationId xmlns:a16="http://schemas.microsoft.com/office/drawing/2014/main" id="{F0F44D22-87D5-4F43-AB21-33E3CA763FAE}"/>
              </a:ext>
            </a:extLst>
          </p:cNvPr>
          <p:cNvPicPr>
            <a:picLocks noChangeAspect="1"/>
          </p:cNvPicPr>
          <p:nvPr/>
        </p:nvPicPr>
        <p:blipFill>
          <a:blip r:embed="rId3"/>
          <a:stretch>
            <a:fillRect/>
          </a:stretch>
        </p:blipFill>
        <p:spPr>
          <a:xfrm>
            <a:off x="3871606" y="1371600"/>
            <a:ext cx="5156686" cy="1950720"/>
          </a:xfrm>
          <a:prstGeom prst="rect">
            <a:avLst/>
          </a:prstGeom>
        </p:spPr>
      </p:pic>
    </p:spTree>
    <p:extLst>
      <p:ext uri="{BB962C8B-B14F-4D97-AF65-F5344CB8AC3E}">
        <p14:creationId xmlns:p14="http://schemas.microsoft.com/office/powerpoint/2010/main" val="3833989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Multiple Spanning Tree Protocol</a:t>
            </a:r>
            <a:br>
              <a:rPr lang="en-US" sz="1600" dirty="0"/>
            </a:br>
            <a:r>
              <a:rPr lang="en-US" sz="2400" dirty="0"/>
              <a:t>MST </a:t>
            </a:r>
            <a:r>
              <a:rPr lang="en-US" sz="2400" dirty="0" err="1"/>
              <a:t>Verificacion</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32991" y="731836"/>
            <a:ext cx="4177646" cy="3795339"/>
          </a:xfrm>
        </p:spPr>
        <p:txBody>
          <a:bodyPr/>
          <a:lstStyle/>
          <a:p>
            <a:pPr marL="285750" indent="-285750" algn="l" eaLnBrk="0" hangingPunct="0">
              <a:buFont typeface="Arial" panose="020B0604020202020204" pitchFamily="34" charset="0"/>
              <a:buChar char="•"/>
            </a:pPr>
            <a:r>
              <a:rPr lang="es-ES" sz="1600" i="1" dirty="0">
                <a:solidFill>
                  <a:srgbClr val="000000"/>
                </a:solidFill>
              </a:rPr>
              <a:t>Para verificar MST, utilice el comando </a:t>
            </a:r>
            <a:r>
              <a:rPr lang="en-US" sz="1600" b="1" dirty="0">
                <a:solidFill>
                  <a:srgbClr val="000000"/>
                </a:solidFill>
              </a:rPr>
              <a:t>show spanning-tree </a:t>
            </a:r>
            <a:r>
              <a:rPr lang="en-US" sz="1600" b="1" dirty="0" err="1">
                <a:solidFill>
                  <a:srgbClr val="000000"/>
                </a:solidFill>
              </a:rPr>
              <a:t>mst</a:t>
            </a:r>
            <a:r>
              <a:rPr lang="en-US" sz="1600" b="1" dirty="0">
                <a:solidFill>
                  <a:srgbClr val="000000"/>
                </a:solidFill>
              </a:rPr>
              <a:t> configuration</a:t>
            </a:r>
            <a:r>
              <a:rPr lang="es-ES" sz="1600" i="1" dirty="0">
                <a:solidFill>
                  <a:srgbClr val="000000"/>
                </a:solidFill>
              </a:rPr>
              <a:t>.</a:t>
            </a:r>
          </a:p>
          <a:p>
            <a:pPr marL="285750" indent="-285750" algn="l" eaLnBrk="0" hangingPunct="0">
              <a:buFont typeface="Arial" panose="020B0604020202020204" pitchFamily="34" charset="0"/>
              <a:buChar char="•"/>
            </a:pPr>
            <a:r>
              <a:rPr lang="es-ES" sz="1600" i="1" dirty="0">
                <a:solidFill>
                  <a:srgbClr val="000000"/>
                </a:solidFill>
              </a:rPr>
              <a:t>Se puede obtener información relevante del árbol de expansión con el comando </a:t>
            </a:r>
            <a:r>
              <a:rPr lang="en-US" sz="1600" b="1" dirty="0">
                <a:solidFill>
                  <a:srgbClr val="000000"/>
                </a:solidFill>
              </a:rPr>
              <a:t>show spanning- tree</a:t>
            </a:r>
            <a:r>
              <a:rPr lang="en-US" sz="1600" dirty="0">
                <a:solidFill>
                  <a:srgbClr val="000000"/>
                </a:solidFill>
              </a:rPr>
              <a:t>. </a:t>
            </a:r>
          </a:p>
          <a:p>
            <a:pPr marL="285750" indent="-285750" algn="l" eaLnBrk="0" hangingPunct="0">
              <a:buFont typeface="Arial" panose="020B0604020202020204" pitchFamily="34" charset="0"/>
              <a:buChar char="•"/>
            </a:pPr>
            <a:r>
              <a:rPr lang="es-ES" sz="1600" i="1" dirty="0">
                <a:solidFill>
                  <a:srgbClr val="000000"/>
                </a:solidFill>
              </a:rPr>
              <a:t>Se muestra una vista consolidada de la tabla de topología MST con el comando </a:t>
            </a:r>
            <a:r>
              <a:rPr lang="en-US" sz="1600" b="1" dirty="0">
                <a:solidFill>
                  <a:srgbClr val="000000"/>
                </a:solidFill>
              </a:rPr>
              <a:t>show spanning-tree </a:t>
            </a:r>
            <a:r>
              <a:rPr lang="en-US" sz="1600" b="1" dirty="0" err="1">
                <a:solidFill>
                  <a:srgbClr val="000000"/>
                </a:solidFill>
              </a:rPr>
              <a:t>mst</a:t>
            </a:r>
            <a:r>
              <a:rPr lang="en-US" sz="1600" b="1" dirty="0">
                <a:solidFill>
                  <a:srgbClr val="000000"/>
                </a:solidFill>
              </a:rPr>
              <a:t> </a:t>
            </a:r>
            <a:r>
              <a:rPr lang="en-US" sz="1600" dirty="0">
                <a:solidFill>
                  <a:srgbClr val="000000"/>
                </a:solidFill>
              </a:rPr>
              <a:t>[</a:t>
            </a:r>
            <a:r>
              <a:rPr lang="en-US" sz="1600" i="1" dirty="0">
                <a:solidFill>
                  <a:srgbClr val="000000"/>
                </a:solidFill>
              </a:rPr>
              <a:t>instance-number</a:t>
            </a:r>
            <a:r>
              <a:rPr lang="en-US" sz="1600" dirty="0">
                <a:solidFill>
                  <a:srgbClr val="000000"/>
                </a:solidFill>
              </a:rPr>
              <a:t>]. </a:t>
            </a:r>
          </a:p>
          <a:p>
            <a:pPr marL="285750" indent="-285750" algn="l" eaLnBrk="0" hangingPunct="0">
              <a:buFont typeface="Arial" panose="020B0604020202020204" pitchFamily="34" charset="0"/>
              <a:buChar char="•"/>
            </a:pPr>
            <a:r>
              <a:rPr lang="es-ES" sz="1600" i="1" dirty="0">
                <a:solidFill>
                  <a:srgbClr val="000000"/>
                </a:solidFill>
              </a:rPr>
              <a:t>Las configuraciones de MST específicas se ven para una interfaz específica con el comando </a:t>
            </a:r>
            <a:r>
              <a:rPr lang="en-US" sz="1600" b="1" dirty="0">
                <a:solidFill>
                  <a:srgbClr val="000000"/>
                </a:solidFill>
              </a:rPr>
              <a:t>show spanning-tree </a:t>
            </a:r>
            <a:r>
              <a:rPr lang="en-US" sz="1600" b="1" dirty="0" err="1">
                <a:solidFill>
                  <a:srgbClr val="000000"/>
                </a:solidFill>
              </a:rPr>
              <a:t>mst</a:t>
            </a:r>
            <a:r>
              <a:rPr lang="en-US" sz="1600" b="1" dirty="0">
                <a:solidFill>
                  <a:srgbClr val="000000"/>
                </a:solidFill>
              </a:rPr>
              <a:t> interface </a:t>
            </a:r>
            <a:r>
              <a:rPr lang="en-US" sz="1600" i="1" dirty="0">
                <a:solidFill>
                  <a:srgbClr val="000000"/>
                </a:solidFill>
              </a:rPr>
              <a:t>interface-id.</a:t>
            </a:r>
          </a:p>
          <a:p>
            <a:pPr marL="0" indent="0" algn="l" eaLnBrk="0" hangingPunct="0"/>
            <a:endParaRPr lang="en-US" sz="1600" dirty="0">
              <a:solidFill>
                <a:srgbClr val="000000"/>
              </a:solidFill>
            </a:endParaRPr>
          </a:p>
          <a:p>
            <a:pPr marL="0" indent="0" algn="l" eaLnBrk="0" hangingPunct="0"/>
            <a:endParaRPr lang="en-US" sz="1600" dirty="0">
              <a:solidFill>
                <a:srgbClr val="000000"/>
              </a:solidFill>
            </a:endParaRPr>
          </a:p>
          <a:p>
            <a:pPr marL="0" indent="0" algn="l" eaLnBrk="0" hangingPunct="0"/>
            <a:endParaRPr lang="en-US" sz="1600" dirty="0">
              <a:solidFill>
                <a:srgbClr val="000000"/>
              </a:solidFill>
            </a:endParaRPr>
          </a:p>
          <a:p>
            <a:pPr marL="0" lvl="0" indent="0" algn="l" eaLnBrk="0" hangingPunct="0"/>
            <a:endParaRPr lang="en-US" sz="1600" dirty="0">
              <a:solidFill>
                <a:srgbClr val="000000"/>
              </a:solidFill>
            </a:endParaRPr>
          </a:p>
          <a:p>
            <a:pPr marL="0" lvl="0" indent="0" algn="l" eaLnBrk="0" hangingPunct="0"/>
            <a:endParaRPr lang="en-US" sz="1600" dirty="0">
              <a:solidFill>
                <a:srgbClr val="000000"/>
              </a:solidFill>
            </a:endParaRPr>
          </a:p>
        </p:txBody>
      </p:sp>
      <p:pic>
        <p:nvPicPr>
          <p:cNvPr id="2" name="Picture 1">
            <a:extLst>
              <a:ext uri="{FF2B5EF4-FFF2-40B4-BE49-F238E27FC236}">
                <a16:creationId xmlns:a16="http://schemas.microsoft.com/office/drawing/2014/main" id="{F2D2098B-8A19-0642-B4F8-8A8E93C105C9}"/>
              </a:ext>
            </a:extLst>
          </p:cNvPr>
          <p:cNvPicPr>
            <a:picLocks noChangeAspect="1"/>
          </p:cNvPicPr>
          <p:nvPr/>
        </p:nvPicPr>
        <p:blipFill>
          <a:blip r:embed="rId3"/>
          <a:stretch>
            <a:fillRect/>
          </a:stretch>
        </p:blipFill>
        <p:spPr>
          <a:xfrm>
            <a:off x="4733364" y="521016"/>
            <a:ext cx="3612124" cy="1242757"/>
          </a:xfrm>
          <a:prstGeom prst="rect">
            <a:avLst/>
          </a:prstGeom>
        </p:spPr>
      </p:pic>
      <p:pic>
        <p:nvPicPr>
          <p:cNvPr id="13" name="Picture 12">
            <a:extLst>
              <a:ext uri="{FF2B5EF4-FFF2-40B4-BE49-F238E27FC236}">
                <a16:creationId xmlns:a16="http://schemas.microsoft.com/office/drawing/2014/main" id="{158F3C74-A2E1-7B4E-A37A-F11337846BBA}"/>
              </a:ext>
            </a:extLst>
          </p:cNvPr>
          <p:cNvPicPr>
            <a:picLocks noChangeAspect="1"/>
          </p:cNvPicPr>
          <p:nvPr/>
        </p:nvPicPr>
        <p:blipFill>
          <a:blip r:embed="rId4"/>
          <a:stretch>
            <a:fillRect/>
          </a:stretch>
        </p:blipFill>
        <p:spPr>
          <a:xfrm>
            <a:off x="4752885" y="1763773"/>
            <a:ext cx="3592603" cy="1092103"/>
          </a:xfrm>
          <a:prstGeom prst="rect">
            <a:avLst/>
          </a:prstGeom>
        </p:spPr>
      </p:pic>
      <p:pic>
        <p:nvPicPr>
          <p:cNvPr id="14" name="Picture 13">
            <a:extLst>
              <a:ext uri="{FF2B5EF4-FFF2-40B4-BE49-F238E27FC236}">
                <a16:creationId xmlns:a16="http://schemas.microsoft.com/office/drawing/2014/main" id="{395B4FB8-3A76-F04A-9B70-D15237E4950F}"/>
              </a:ext>
            </a:extLst>
          </p:cNvPr>
          <p:cNvPicPr>
            <a:picLocks noChangeAspect="1"/>
          </p:cNvPicPr>
          <p:nvPr/>
        </p:nvPicPr>
        <p:blipFill>
          <a:blip r:embed="rId5"/>
          <a:stretch>
            <a:fillRect/>
          </a:stretch>
        </p:blipFill>
        <p:spPr>
          <a:xfrm>
            <a:off x="4694048" y="2959006"/>
            <a:ext cx="3682581" cy="1745998"/>
          </a:xfrm>
          <a:prstGeom prst="rect">
            <a:avLst/>
          </a:prstGeom>
        </p:spPr>
      </p:pic>
    </p:spTree>
    <p:extLst>
      <p:ext uri="{BB962C8B-B14F-4D97-AF65-F5344CB8AC3E}">
        <p14:creationId xmlns:p14="http://schemas.microsoft.com/office/powerpoint/2010/main" val="4210125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792308" cy="748489"/>
          </a:xfrm>
        </p:spPr>
        <p:txBody>
          <a:bodyPr/>
          <a:lstStyle/>
          <a:p>
            <a:r>
              <a:rPr lang="en-US" sz="1600" dirty="0"/>
              <a:t>Multiple Spanning Tree Protocol</a:t>
            </a:r>
            <a:br>
              <a:rPr lang="en-US" sz="1600" dirty="0"/>
            </a:br>
            <a:r>
              <a:rPr lang="en-US" sz="2400" dirty="0"/>
              <a:t>MST </a:t>
            </a:r>
            <a:r>
              <a:rPr lang="en-US" sz="2400" dirty="0" err="1"/>
              <a:t>Ajuste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92474" y="1027606"/>
            <a:ext cx="3090560" cy="2422176"/>
          </a:xfrm>
        </p:spPr>
        <p:txBody>
          <a:bodyPr/>
          <a:lstStyle/>
          <a:p>
            <a:pPr marL="0" indent="0" algn="l"/>
            <a:r>
              <a:rPr lang="es-ES" sz="1600" dirty="0">
                <a:solidFill>
                  <a:srgbClr val="000000"/>
                </a:solidFill>
              </a:rPr>
              <a:t>MST soporta el ajuste de costo y la prioridad del puerto.</a:t>
            </a:r>
          </a:p>
          <a:p>
            <a:pPr marL="0" indent="0" algn="l"/>
            <a:endParaRPr lang="es-ES" sz="1600" dirty="0">
              <a:solidFill>
                <a:srgbClr val="000000"/>
              </a:solidFill>
            </a:endParaRPr>
          </a:p>
          <a:p>
            <a:pPr marL="0" indent="0" algn="l"/>
            <a:r>
              <a:rPr lang="es-ES" sz="1600" dirty="0">
                <a:solidFill>
                  <a:srgbClr val="000000"/>
                </a:solidFill>
              </a:rPr>
              <a:t>El comando </a:t>
            </a:r>
            <a:r>
              <a:rPr lang="en-US" sz="1600" b="1" dirty="0">
                <a:solidFill>
                  <a:srgbClr val="000000"/>
                </a:solidFill>
              </a:rPr>
              <a:t>spanning-tree </a:t>
            </a:r>
            <a:r>
              <a:rPr lang="en-US" sz="1600" b="1" dirty="0" err="1">
                <a:solidFill>
                  <a:srgbClr val="000000"/>
                </a:solidFill>
              </a:rPr>
              <a:t>mst</a:t>
            </a:r>
            <a:r>
              <a:rPr lang="en-US" sz="1600" b="1" dirty="0">
                <a:solidFill>
                  <a:srgbClr val="000000"/>
                </a:solidFill>
              </a:rPr>
              <a:t> </a:t>
            </a:r>
            <a:r>
              <a:rPr lang="en-US" sz="1600" i="1" dirty="0">
                <a:solidFill>
                  <a:srgbClr val="000000"/>
                </a:solidFill>
              </a:rPr>
              <a:t>instance-number</a:t>
            </a:r>
            <a:r>
              <a:rPr lang="en-US" sz="1600" dirty="0">
                <a:solidFill>
                  <a:srgbClr val="000000"/>
                </a:solidFill>
              </a:rPr>
              <a:t> </a:t>
            </a:r>
            <a:r>
              <a:rPr lang="en-US" sz="1600" b="1" dirty="0">
                <a:solidFill>
                  <a:srgbClr val="000000"/>
                </a:solidFill>
              </a:rPr>
              <a:t>cost </a:t>
            </a:r>
            <a:r>
              <a:rPr lang="en-US" sz="1600" i="1" dirty="0" err="1">
                <a:solidFill>
                  <a:srgbClr val="000000"/>
                </a:solidFill>
              </a:rPr>
              <a:t>cost</a:t>
            </a:r>
            <a:r>
              <a:rPr lang="en-US" sz="1600" dirty="0">
                <a:solidFill>
                  <a:srgbClr val="000000"/>
                </a:solidFill>
              </a:rPr>
              <a:t> sets </a:t>
            </a:r>
            <a:r>
              <a:rPr lang="es-ES" sz="1600" dirty="0">
                <a:solidFill>
                  <a:srgbClr val="000000"/>
                </a:solidFill>
              </a:rPr>
              <a:t> establece el costo de la interfaz.</a:t>
            </a:r>
            <a:endParaRPr lang="en-US" sz="1600" dirty="0">
              <a:solidFill>
                <a:srgbClr val="000000"/>
              </a:solidFill>
            </a:endParaRP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971C01C8-A61A-1749-BC5C-D2C4ABAAA56A}"/>
              </a:ext>
            </a:extLst>
          </p:cNvPr>
          <p:cNvPicPr>
            <a:picLocks noChangeAspect="1"/>
          </p:cNvPicPr>
          <p:nvPr/>
        </p:nvPicPr>
        <p:blipFill>
          <a:blip r:embed="rId3"/>
          <a:stretch>
            <a:fillRect/>
          </a:stretch>
        </p:blipFill>
        <p:spPr>
          <a:xfrm>
            <a:off x="3734782" y="748489"/>
            <a:ext cx="5016745" cy="3202355"/>
          </a:xfrm>
          <a:prstGeom prst="rect">
            <a:avLst/>
          </a:prstGeom>
        </p:spPr>
      </p:pic>
    </p:spTree>
    <p:extLst>
      <p:ext uri="{BB962C8B-B14F-4D97-AF65-F5344CB8AC3E}">
        <p14:creationId xmlns:p14="http://schemas.microsoft.com/office/powerpoint/2010/main" val="44684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792308" cy="748489"/>
          </a:xfrm>
        </p:spPr>
        <p:txBody>
          <a:bodyPr/>
          <a:lstStyle/>
          <a:p>
            <a:r>
              <a:rPr lang="en-US" sz="1600" dirty="0"/>
              <a:t>Multiple Spanning Tree Protocol</a:t>
            </a:r>
            <a:br>
              <a:rPr lang="en-US" sz="1600" dirty="0"/>
            </a:br>
            <a:r>
              <a:rPr lang="en-US" sz="2400" dirty="0"/>
              <a:t>MST </a:t>
            </a:r>
            <a:r>
              <a:rPr lang="en-US" sz="2400" dirty="0" err="1"/>
              <a:t>ajuste</a:t>
            </a:r>
            <a:r>
              <a:rPr lang="en-US" sz="2400" dirty="0"/>
              <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38685" y="959095"/>
            <a:ext cx="3352166" cy="1654052"/>
          </a:xfrm>
        </p:spPr>
        <p:txBody>
          <a:bodyPr/>
          <a:lstStyle/>
          <a:p>
            <a:pPr marL="0" indent="0" algn="l"/>
            <a:r>
              <a:rPr lang="en-US" sz="1600" dirty="0">
                <a:solidFill>
                  <a:srgbClr val="000000"/>
                </a:solidFill>
              </a:rPr>
              <a:t>The interface config command </a:t>
            </a:r>
            <a:r>
              <a:rPr lang="en-US" sz="1600" b="1" dirty="0">
                <a:solidFill>
                  <a:srgbClr val="000000"/>
                </a:solidFill>
              </a:rPr>
              <a:t>spanning-tree mst </a:t>
            </a:r>
            <a:r>
              <a:rPr lang="en-US" sz="1600" i="1" dirty="0">
                <a:solidFill>
                  <a:srgbClr val="000000"/>
                </a:solidFill>
              </a:rPr>
              <a:t>instance-number</a:t>
            </a:r>
            <a:r>
              <a:rPr lang="en-US" sz="1600" dirty="0">
                <a:solidFill>
                  <a:srgbClr val="000000"/>
                </a:solidFill>
              </a:rPr>
              <a:t> </a:t>
            </a:r>
            <a:r>
              <a:rPr lang="en-US" sz="1600" b="1" dirty="0">
                <a:solidFill>
                  <a:srgbClr val="000000"/>
                </a:solidFill>
              </a:rPr>
              <a:t>port-priority </a:t>
            </a:r>
            <a:r>
              <a:rPr lang="en-US" sz="1600" i="1" dirty="0">
                <a:solidFill>
                  <a:srgbClr val="000000"/>
                </a:solidFill>
              </a:rPr>
              <a:t>priority</a:t>
            </a:r>
            <a:r>
              <a:rPr lang="en-US" sz="1600" dirty="0">
                <a:solidFill>
                  <a:srgbClr val="000000"/>
                </a:solidFill>
              </a:rPr>
              <a:t> sets the interface priority. </a:t>
            </a:r>
          </a:p>
          <a:p>
            <a:pPr marL="0" indent="0" algn="l"/>
            <a:endParaRPr lang="es-ES" sz="1600" dirty="0">
              <a:solidFill>
                <a:srgbClr val="000000"/>
              </a:solidFill>
            </a:endParaRPr>
          </a:p>
          <a:p>
            <a:pPr marL="0" indent="0" algn="l"/>
            <a:r>
              <a:rPr lang="es-ES" sz="1600" dirty="0">
                <a:solidFill>
                  <a:srgbClr val="000000"/>
                </a:solidFill>
              </a:rPr>
              <a:t>El comando de configuración </a:t>
            </a:r>
            <a:r>
              <a:rPr lang="en-US" sz="1600" b="1" dirty="0">
                <a:solidFill>
                  <a:srgbClr val="000000"/>
                </a:solidFill>
              </a:rPr>
              <a:t>spanning-tree </a:t>
            </a:r>
            <a:r>
              <a:rPr lang="en-US" sz="1600" b="1" dirty="0" err="1">
                <a:solidFill>
                  <a:srgbClr val="000000"/>
                </a:solidFill>
              </a:rPr>
              <a:t>mst</a:t>
            </a:r>
            <a:r>
              <a:rPr lang="en-US" sz="1600" b="1" dirty="0">
                <a:solidFill>
                  <a:srgbClr val="000000"/>
                </a:solidFill>
              </a:rPr>
              <a:t> </a:t>
            </a:r>
            <a:r>
              <a:rPr lang="en-US" sz="1600" i="1" dirty="0">
                <a:solidFill>
                  <a:srgbClr val="000000"/>
                </a:solidFill>
              </a:rPr>
              <a:t>instance-number</a:t>
            </a:r>
            <a:r>
              <a:rPr lang="en-US" sz="1600" dirty="0">
                <a:solidFill>
                  <a:srgbClr val="000000"/>
                </a:solidFill>
              </a:rPr>
              <a:t> </a:t>
            </a:r>
            <a:r>
              <a:rPr lang="en-US" sz="1600" b="1" dirty="0">
                <a:solidFill>
                  <a:srgbClr val="000000"/>
                </a:solidFill>
              </a:rPr>
              <a:t>port-priority </a:t>
            </a:r>
            <a:r>
              <a:rPr lang="en-US" sz="1600" i="1" dirty="0">
                <a:solidFill>
                  <a:srgbClr val="000000"/>
                </a:solidFill>
              </a:rPr>
              <a:t>priority</a:t>
            </a:r>
            <a:r>
              <a:rPr lang="en-US" sz="1600" dirty="0">
                <a:solidFill>
                  <a:srgbClr val="000000"/>
                </a:solidFill>
              </a:rPr>
              <a:t> sets</a:t>
            </a:r>
            <a:r>
              <a:rPr lang="es-ES" sz="1600" dirty="0">
                <a:solidFill>
                  <a:srgbClr val="000000"/>
                </a:solidFill>
              </a:rPr>
              <a:t> establece la prioridad de la interfaz.</a:t>
            </a:r>
            <a:endParaRPr lang="en-US" sz="1600" dirty="0">
              <a:solidFill>
                <a:srgbClr val="000000"/>
              </a:solidFill>
            </a:endParaRP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88090E40-86BA-EA4B-BF44-8A64E7A8D926}"/>
              </a:ext>
            </a:extLst>
          </p:cNvPr>
          <p:cNvPicPr>
            <a:picLocks noChangeAspect="1"/>
          </p:cNvPicPr>
          <p:nvPr/>
        </p:nvPicPr>
        <p:blipFill>
          <a:blip r:embed="rId3"/>
          <a:stretch>
            <a:fillRect/>
          </a:stretch>
        </p:blipFill>
        <p:spPr>
          <a:xfrm>
            <a:off x="3519317" y="959095"/>
            <a:ext cx="4688471" cy="2387574"/>
          </a:xfrm>
          <a:prstGeom prst="rect">
            <a:avLst/>
          </a:prstGeom>
        </p:spPr>
      </p:pic>
      <p:pic>
        <p:nvPicPr>
          <p:cNvPr id="2" name="Picture 1">
            <a:extLst>
              <a:ext uri="{FF2B5EF4-FFF2-40B4-BE49-F238E27FC236}">
                <a16:creationId xmlns:a16="http://schemas.microsoft.com/office/drawing/2014/main" id="{7B1B874A-0E81-184E-96B2-FDD72F121E32}"/>
              </a:ext>
            </a:extLst>
          </p:cNvPr>
          <p:cNvPicPr>
            <a:picLocks noChangeAspect="1"/>
          </p:cNvPicPr>
          <p:nvPr/>
        </p:nvPicPr>
        <p:blipFill>
          <a:blip r:embed="rId4"/>
          <a:stretch>
            <a:fillRect/>
          </a:stretch>
        </p:blipFill>
        <p:spPr>
          <a:xfrm>
            <a:off x="3567969" y="2877670"/>
            <a:ext cx="4639819" cy="1029312"/>
          </a:xfrm>
          <a:prstGeom prst="rect">
            <a:avLst/>
          </a:prstGeom>
        </p:spPr>
      </p:pic>
    </p:spTree>
    <p:extLst>
      <p:ext uri="{BB962C8B-B14F-4D97-AF65-F5344CB8AC3E}">
        <p14:creationId xmlns:p14="http://schemas.microsoft.com/office/powerpoint/2010/main" val="3531871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792308" cy="748489"/>
          </a:xfrm>
        </p:spPr>
        <p:txBody>
          <a:bodyPr/>
          <a:lstStyle/>
          <a:p>
            <a:r>
              <a:rPr lang="en-US" sz="1600" dirty="0"/>
              <a:t>Multiple Spanning Tree Protocol</a:t>
            </a:r>
            <a:br>
              <a:rPr lang="en-US" sz="1600" dirty="0"/>
            </a:br>
            <a:r>
              <a:rPr lang="en-US" sz="2400" dirty="0" err="1"/>
              <a:t>Errores</a:t>
            </a:r>
            <a:r>
              <a:rPr lang="en-US" sz="2400" dirty="0"/>
              <a:t> communes MST</a:t>
            </a:r>
          </a:p>
        </p:txBody>
      </p:sp>
      <p:sp>
        <p:nvSpPr>
          <p:cNvPr id="6" name="TextBox 5">
            <a:extLst>
              <a:ext uri="{FF2B5EF4-FFF2-40B4-BE49-F238E27FC236}">
                <a16:creationId xmlns:a16="http://schemas.microsoft.com/office/drawing/2014/main" id="{D6E04BDC-5CCB-214F-940E-E8BEE690FB31}"/>
              </a:ext>
            </a:extLst>
          </p:cNvPr>
          <p:cNvSpPr txBox="1"/>
          <p:nvPr/>
        </p:nvSpPr>
        <p:spPr>
          <a:xfrm>
            <a:off x="351692" y="872376"/>
            <a:ext cx="7579578" cy="1908215"/>
          </a:xfrm>
          <a:prstGeom prst="rect">
            <a:avLst/>
          </a:prstGeom>
          <a:noFill/>
        </p:spPr>
        <p:txBody>
          <a:bodyPr wrap="square" rtlCol="0">
            <a:spAutoFit/>
          </a:bodyPr>
          <a:lstStyle/>
          <a:p>
            <a:r>
              <a:rPr lang="es-ES" dirty="0">
                <a:solidFill>
                  <a:srgbClr val="000000"/>
                </a:solidFill>
              </a:rPr>
              <a:t>Hay dos errores de configuración comunes dentro de la región MST:</a:t>
            </a:r>
          </a:p>
          <a:p>
            <a:endParaRPr lang="en-US" dirty="0">
              <a:solidFill>
                <a:srgbClr val="000000"/>
              </a:solidFill>
            </a:endParaRPr>
          </a:p>
          <a:p>
            <a:pPr marL="285750" indent="-285750">
              <a:buFont typeface="Arial" panose="020B0604020202020204" pitchFamily="34" charset="0"/>
              <a:buChar char="•"/>
            </a:pPr>
            <a:r>
              <a:rPr lang="es-ES" dirty="0">
                <a:solidFill>
                  <a:srgbClr val="000000"/>
                </a:solidFill>
              </a:rPr>
              <a:t>Asignación de VLAN al IST</a:t>
            </a:r>
          </a:p>
          <a:p>
            <a:pPr marL="285750" indent="-285750">
              <a:buFont typeface="Arial" panose="020B0604020202020204" pitchFamily="34" charset="0"/>
              <a:buChar char="•"/>
            </a:pPr>
            <a:r>
              <a:rPr lang="es-ES" dirty="0" err="1">
                <a:solidFill>
                  <a:srgbClr val="000000"/>
                </a:solidFill>
              </a:rPr>
              <a:t>Trunk</a:t>
            </a:r>
            <a:r>
              <a:rPr lang="es-ES" dirty="0">
                <a:solidFill>
                  <a:srgbClr val="000000"/>
                </a:solidFill>
              </a:rPr>
              <a:t> link </a:t>
            </a:r>
            <a:r>
              <a:rPr lang="es-ES" dirty="0" err="1">
                <a:solidFill>
                  <a:srgbClr val="000000"/>
                </a:solidFill>
              </a:rPr>
              <a:t>pruning</a:t>
            </a:r>
            <a:endParaRPr lang="en-US" dirty="0">
              <a:solidFill>
                <a:srgbClr val="000000"/>
              </a:solidFill>
            </a:endParaRPr>
          </a:p>
          <a:p>
            <a:endParaRPr lang="en-US" sz="1400" dirty="0">
              <a:solidFill>
                <a:srgbClr val="000000"/>
              </a:solidFill>
            </a:endParaRPr>
          </a:p>
          <a:p>
            <a:pPr marL="285750" indent="-285750">
              <a:buFont typeface="Arial" panose="020B0604020202020204" pitchFamily="34" charset="0"/>
              <a:buChar char="•"/>
            </a:pPr>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1572697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792308" cy="640080"/>
          </a:xfrm>
        </p:spPr>
        <p:txBody>
          <a:bodyPr/>
          <a:lstStyle/>
          <a:p>
            <a:r>
              <a:rPr lang="en-US" sz="1600" dirty="0"/>
              <a:t>Multiple Spanning Tree Protocol</a:t>
            </a:r>
            <a:br>
              <a:rPr lang="en-US" sz="1600" dirty="0"/>
            </a:br>
            <a:r>
              <a:rPr lang="en-US" sz="2400" dirty="0" err="1"/>
              <a:t>Asignar</a:t>
            </a:r>
            <a:r>
              <a:rPr lang="en-US" sz="2400" dirty="0"/>
              <a:t> VLAN al IST</a:t>
            </a:r>
          </a:p>
        </p:txBody>
      </p:sp>
      <p:sp>
        <p:nvSpPr>
          <p:cNvPr id="6" name="TextBox 5">
            <a:extLst>
              <a:ext uri="{FF2B5EF4-FFF2-40B4-BE49-F238E27FC236}">
                <a16:creationId xmlns:a16="http://schemas.microsoft.com/office/drawing/2014/main" id="{D6E04BDC-5CCB-214F-940E-E8BEE690FB31}"/>
              </a:ext>
            </a:extLst>
          </p:cNvPr>
          <p:cNvSpPr txBox="1"/>
          <p:nvPr/>
        </p:nvSpPr>
        <p:spPr>
          <a:xfrm>
            <a:off x="220980" y="640081"/>
            <a:ext cx="4982787" cy="5155257"/>
          </a:xfrm>
          <a:prstGeom prst="rect">
            <a:avLst/>
          </a:prstGeom>
          <a:noFill/>
        </p:spPr>
        <p:txBody>
          <a:bodyPr wrap="square" rtlCol="0">
            <a:spAutoFit/>
          </a:bodyPr>
          <a:lstStyle/>
          <a:p>
            <a:pPr marL="285750" indent="-285750">
              <a:buFont typeface="Arial" panose="020B0604020202020204" pitchFamily="34" charset="0"/>
              <a:buChar char="•"/>
            </a:pPr>
            <a:r>
              <a:rPr lang="es-ES" sz="1500" dirty="0">
                <a:solidFill>
                  <a:srgbClr val="000000"/>
                </a:solidFill>
              </a:rPr>
              <a:t>Es posible que la topología IST no se correlacione con la capa de acceso y podría introducir un puerto de bloqueo que no fue intencional.</a:t>
            </a:r>
          </a:p>
          <a:p>
            <a:pPr marL="285750" indent="-285750">
              <a:buFont typeface="Arial" panose="020B0604020202020204" pitchFamily="34" charset="0"/>
              <a:buChar char="•"/>
            </a:pPr>
            <a:r>
              <a:rPr lang="es-ES" sz="1500" dirty="0">
                <a:solidFill>
                  <a:srgbClr val="000000"/>
                </a:solidFill>
              </a:rPr>
              <a:t>En el ejemplo, si el tráfico entre la PC-A y la PC-B fluyera a través de la interfaz Gi1/0/2, ya que es un puerto de acceso asignado a la VLAN 10. Sin embargo, todas las interfaces pertenecen a la instancia IST.</a:t>
            </a:r>
          </a:p>
          <a:p>
            <a:pPr marL="285750" indent="-285750">
              <a:buFont typeface="Arial" panose="020B0604020202020204" pitchFamily="34" charset="0"/>
              <a:buChar char="•"/>
            </a:pPr>
            <a:r>
              <a:rPr lang="es-ES" sz="1500" dirty="0">
                <a:solidFill>
                  <a:srgbClr val="000000"/>
                </a:solidFill>
              </a:rPr>
              <a:t>SW2 debe bloquear  entre Gi1/0/1 o Gi1/0/2. Dado que SW1 </a:t>
            </a:r>
            <a:r>
              <a:rPr lang="es-ES" sz="1500" dirty="0" err="1">
                <a:solidFill>
                  <a:srgbClr val="000000"/>
                </a:solidFill>
              </a:rPr>
              <a:t>root</a:t>
            </a:r>
            <a:r>
              <a:rPr lang="es-ES" sz="1500" dirty="0">
                <a:solidFill>
                  <a:srgbClr val="000000"/>
                </a:solidFill>
              </a:rPr>
              <a:t> bridge, SW2 bloquea Gi1/0/2 según el identificador de puerto de SW1. Por lo tanto, bloquear la instancia IST.</a:t>
            </a:r>
          </a:p>
          <a:p>
            <a:pPr marL="285750" indent="-285750">
              <a:buFont typeface="Arial" panose="020B0604020202020204" pitchFamily="34" charset="0"/>
              <a:buChar char="•"/>
            </a:pPr>
            <a:r>
              <a:rPr lang="es-ES" sz="1500" dirty="0">
                <a:solidFill>
                  <a:srgbClr val="000000"/>
                </a:solidFill>
              </a:rPr>
              <a:t>Hay dos soluciones para este escenario:</a:t>
            </a:r>
          </a:p>
          <a:p>
            <a:pPr marL="742950" lvl="1" indent="-285750">
              <a:buFont typeface="Arial" panose="020B0604020202020204" pitchFamily="34" charset="0"/>
              <a:buChar char="•"/>
            </a:pPr>
            <a:r>
              <a:rPr lang="es-ES" sz="1500" dirty="0">
                <a:solidFill>
                  <a:srgbClr val="000000"/>
                </a:solidFill>
              </a:rPr>
              <a:t>Mueva la VLAN 10 a una instancia de MSTI que no sea IST. Si hace esto, los conmutadores crearán una topología basada en los enlaces que utiliza ese MSTI.</a:t>
            </a:r>
          </a:p>
          <a:p>
            <a:pPr marL="742950" lvl="1" indent="-285750">
              <a:buFont typeface="Arial" panose="020B0604020202020204" pitchFamily="34" charset="0"/>
              <a:buChar char="•"/>
            </a:pPr>
            <a:r>
              <a:rPr lang="es-ES" sz="1500" dirty="0">
                <a:solidFill>
                  <a:srgbClr val="000000"/>
                </a:solidFill>
              </a:rPr>
              <a:t>Permita las VLAN asociadas con IST en todos los enlaces entre conmutadores (troncales).</a:t>
            </a:r>
          </a:p>
          <a:p>
            <a:pPr marL="742950" lvl="1" indent="-285750">
              <a:buFont typeface="Arial" panose="020B0604020202020204" pitchFamily="34" charset="0"/>
              <a:buChar char="•"/>
            </a:pPr>
            <a:endParaRPr lang="en-US" sz="1500" dirty="0">
              <a:solidFill>
                <a:srgbClr val="000000"/>
              </a:solidFill>
            </a:endParaRPr>
          </a:p>
          <a:p>
            <a:pPr marL="742950" lvl="1" indent="-285750">
              <a:buFont typeface="Arial" panose="020B0604020202020204" pitchFamily="34" charset="0"/>
              <a:buChar char="•"/>
            </a:pPr>
            <a:endParaRPr lang="en-US" sz="1500" dirty="0">
              <a:solidFill>
                <a:srgbClr val="000000"/>
              </a:solidFill>
            </a:endParaRPr>
          </a:p>
          <a:p>
            <a:pPr marL="285750" indent="-285750">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ABE4F1CA-ECB6-504F-92B5-4284FC088181}"/>
              </a:ext>
            </a:extLst>
          </p:cNvPr>
          <p:cNvPicPr>
            <a:picLocks noChangeAspect="1"/>
          </p:cNvPicPr>
          <p:nvPr/>
        </p:nvPicPr>
        <p:blipFill>
          <a:blip r:embed="rId3"/>
          <a:stretch>
            <a:fillRect/>
          </a:stretch>
        </p:blipFill>
        <p:spPr>
          <a:xfrm>
            <a:off x="5203767" y="1737360"/>
            <a:ext cx="3952599" cy="2037213"/>
          </a:xfrm>
          <a:prstGeom prst="rect">
            <a:avLst/>
          </a:prstGeom>
        </p:spPr>
      </p:pic>
    </p:spTree>
    <p:extLst>
      <p:ext uri="{BB962C8B-B14F-4D97-AF65-F5344CB8AC3E}">
        <p14:creationId xmlns:p14="http://schemas.microsoft.com/office/powerpoint/2010/main" val="391575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792308" cy="748489"/>
          </a:xfrm>
        </p:spPr>
        <p:txBody>
          <a:bodyPr/>
          <a:lstStyle/>
          <a:p>
            <a:r>
              <a:rPr lang="en-US" sz="1600" dirty="0"/>
              <a:t>Multiple Spanning Tree Protocol</a:t>
            </a:r>
            <a:br>
              <a:rPr lang="en-US" sz="1600" dirty="0"/>
            </a:br>
            <a:r>
              <a:rPr lang="en-US" sz="2400" dirty="0"/>
              <a:t>Trunk Link Pruning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19366" y="748490"/>
            <a:ext cx="8372942" cy="748490"/>
          </a:xfrm>
        </p:spPr>
        <p:txBody>
          <a:bodyPr/>
          <a:lstStyle/>
          <a:p>
            <a:pPr marL="0" indent="0" algn="l"/>
            <a:r>
              <a:rPr lang="en-US" sz="1600" dirty="0">
                <a:solidFill>
                  <a:srgbClr val="000000"/>
                </a:solidFill>
              </a:rPr>
              <a:t>Pruning of VLANs on a trunk link </a:t>
            </a:r>
            <a:r>
              <a:rPr lang="es-ES" sz="1600" dirty="0">
                <a:solidFill>
                  <a:srgbClr val="000000"/>
                </a:solidFill>
              </a:rPr>
              <a:t>es una práctica común para el equilibrio de carga. Sin embargo, es importante que no se produzca el </a:t>
            </a:r>
            <a:r>
              <a:rPr lang="es-ES" sz="1600" dirty="0" err="1">
                <a:solidFill>
                  <a:srgbClr val="000000"/>
                </a:solidFill>
              </a:rPr>
              <a:t>pruning</a:t>
            </a:r>
            <a:r>
              <a:rPr lang="es-ES" sz="1600" dirty="0">
                <a:solidFill>
                  <a:srgbClr val="000000"/>
                </a:solidFill>
              </a:rPr>
              <a:t> de VLAN para VLAN en el mismo MST en diferentes enlaces de red.</a:t>
            </a:r>
            <a:endParaRPr lang="en-US" sz="1600" dirty="0">
              <a:solidFill>
                <a:srgbClr val="000000"/>
              </a:solidFill>
            </a:endParaRPr>
          </a:p>
          <a:p>
            <a:pPr marL="0" lvl="0" indent="0" algn="l" eaLnBrk="0" hangingPunct="0"/>
            <a:endParaRPr lang="en-US" sz="1600" dirty="0">
              <a:solidFill>
                <a:srgbClr val="000000"/>
              </a:solidFill>
            </a:endParaRPr>
          </a:p>
        </p:txBody>
      </p:sp>
      <p:sp>
        <p:nvSpPr>
          <p:cNvPr id="8" name="Content Placeholder 3">
            <a:extLst>
              <a:ext uri="{FF2B5EF4-FFF2-40B4-BE49-F238E27FC236}">
                <a16:creationId xmlns:a16="http://schemas.microsoft.com/office/drawing/2014/main" id="{89857DC2-0805-FF40-9D17-2FDCF2557B72}"/>
              </a:ext>
            </a:extLst>
          </p:cNvPr>
          <p:cNvSpPr txBox="1">
            <a:spLocks/>
          </p:cNvSpPr>
          <p:nvPr/>
        </p:nvSpPr>
        <p:spPr>
          <a:xfrm>
            <a:off x="563063" y="1748117"/>
            <a:ext cx="3632419" cy="271861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a:buFont typeface="Arial" panose="020B0604020202020204" pitchFamily="34" charset="0"/>
              <a:buChar char="•"/>
            </a:pPr>
            <a:r>
              <a:rPr lang="es-ES" sz="1600" dirty="0">
                <a:solidFill>
                  <a:srgbClr val="000000"/>
                </a:solidFill>
              </a:rPr>
              <a:t>Los enlaces entre SW1 a SW2 y SW1 a SW3 se han eliminado para ayudar con el equilibrio de carga del tráfico.</a:t>
            </a:r>
          </a:p>
          <a:p>
            <a:pPr marL="285750" indent="-285750" algn="l">
              <a:buFont typeface="Arial" panose="020B0604020202020204" pitchFamily="34" charset="0"/>
              <a:buChar char="•"/>
            </a:pPr>
            <a:r>
              <a:rPr lang="es-ES" sz="1600" dirty="0">
                <a:solidFill>
                  <a:srgbClr val="000000"/>
                </a:solidFill>
              </a:rPr>
              <a:t>Después de implementar los cambios, los usuarios conectados a SW1 y SW3 ya no pueden comunicarse con los servidores de SW1.</a:t>
            </a:r>
          </a:p>
          <a:p>
            <a:pPr marL="285750" indent="-285750" algn="l">
              <a:buFont typeface="Arial" panose="020B0604020202020204" pitchFamily="34" charset="0"/>
              <a:buChar char="•"/>
            </a:pPr>
            <a:r>
              <a:rPr lang="es-ES" sz="1600" dirty="0">
                <a:solidFill>
                  <a:srgbClr val="000000"/>
                </a:solidFill>
              </a:rPr>
              <a:t>Esto se debe a que las VLAN en los enlaces troncales cambian, pero no la topología MSTI.</a:t>
            </a:r>
            <a:endParaRPr lang="en-US" sz="1600" dirty="0">
              <a:solidFill>
                <a:srgbClr val="000000"/>
              </a:solidFill>
            </a:endParaRPr>
          </a:p>
          <a:p>
            <a:pPr marL="0" indent="0" algn="l" eaLnBrk="0" hangingPunct="0"/>
            <a:endParaRPr lang="en-US" sz="1600" dirty="0">
              <a:solidFill>
                <a:srgbClr val="000000"/>
              </a:solidFill>
            </a:endParaRPr>
          </a:p>
          <a:p>
            <a:pPr marL="0" indent="0" algn="l" eaLnBrk="0" hangingPunct="0"/>
            <a:endParaRPr lang="en-US" sz="1600" dirty="0">
              <a:solidFill>
                <a:srgbClr val="000000"/>
              </a:solidFill>
            </a:endParaRPr>
          </a:p>
        </p:txBody>
      </p:sp>
      <p:pic>
        <p:nvPicPr>
          <p:cNvPr id="2" name="Picture 1">
            <a:extLst>
              <a:ext uri="{FF2B5EF4-FFF2-40B4-BE49-F238E27FC236}">
                <a16:creationId xmlns:a16="http://schemas.microsoft.com/office/drawing/2014/main" id="{0920D075-31C6-A447-9201-01C6BF82A93C}"/>
              </a:ext>
            </a:extLst>
          </p:cNvPr>
          <p:cNvPicPr>
            <a:picLocks noChangeAspect="1"/>
          </p:cNvPicPr>
          <p:nvPr/>
        </p:nvPicPr>
        <p:blipFill>
          <a:blip r:embed="rId3"/>
          <a:stretch>
            <a:fillRect/>
          </a:stretch>
        </p:blipFill>
        <p:spPr>
          <a:xfrm>
            <a:off x="4347556" y="2055532"/>
            <a:ext cx="4629271" cy="1760010"/>
          </a:xfrm>
          <a:prstGeom prst="rect">
            <a:avLst/>
          </a:prstGeom>
        </p:spPr>
      </p:pic>
    </p:spTree>
    <p:extLst>
      <p:ext uri="{BB962C8B-B14F-4D97-AF65-F5344CB8AC3E}">
        <p14:creationId xmlns:p14="http://schemas.microsoft.com/office/powerpoint/2010/main" val="4231734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Multiple Spanning Tree Protocol</a:t>
            </a:r>
            <a:br>
              <a:rPr lang="en-US" sz="1600" dirty="0"/>
            </a:br>
            <a:r>
              <a:rPr lang="en-US" dirty="0"/>
              <a:t>MST Region Boundary</a:t>
            </a:r>
          </a:p>
        </p:txBody>
      </p:sp>
      <p:sp>
        <p:nvSpPr>
          <p:cNvPr id="4" name="TextBox 3">
            <a:extLst>
              <a:ext uri="{FF2B5EF4-FFF2-40B4-BE49-F238E27FC236}">
                <a16:creationId xmlns:a16="http://schemas.microsoft.com/office/drawing/2014/main" id="{52A8F7FA-F339-7541-806E-9E37CC905984}"/>
              </a:ext>
            </a:extLst>
          </p:cNvPr>
          <p:cNvSpPr txBox="1"/>
          <p:nvPr/>
        </p:nvSpPr>
        <p:spPr>
          <a:xfrm>
            <a:off x="351691" y="872376"/>
            <a:ext cx="8157607" cy="3046988"/>
          </a:xfrm>
          <a:prstGeom prst="rect">
            <a:avLst/>
          </a:prstGeom>
          <a:noFill/>
        </p:spPr>
        <p:txBody>
          <a:bodyPr wrap="square" rtlCol="0">
            <a:spAutoFit/>
          </a:bodyPr>
          <a:lstStyle/>
          <a:p>
            <a:pPr marL="285750" indent="-285750" algn="thaiDist" eaLnBrk="0" hangingPunct="0">
              <a:buFont typeface="Arial" panose="020B0604020202020204" pitchFamily="34" charset="0"/>
              <a:buChar char="•"/>
            </a:pPr>
            <a:r>
              <a:rPr lang="es-ES" sz="1600" dirty="0">
                <a:solidFill>
                  <a:srgbClr val="000000"/>
                </a:solidFill>
              </a:rPr>
              <a:t>Un límite de región MST es cualquier puerto que se conecta a un conmutador que se encuentra en una región MST diferente o que se conecta a BPDU </a:t>
            </a:r>
            <a:r>
              <a:rPr lang="es-ES" sz="1600" u="sng" dirty="0">
                <a:solidFill>
                  <a:srgbClr val="000000"/>
                </a:solidFill>
              </a:rPr>
              <a:t>802.1D </a:t>
            </a:r>
            <a:r>
              <a:rPr lang="es-ES" sz="1600" dirty="0">
                <a:solidFill>
                  <a:srgbClr val="000000"/>
                </a:solidFill>
              </a:rPr>
              <a:t>o </a:t>
            </a:r>
            <a:r>
              <a:rPr lang="es-ES" sz="1600" u="sng" dirty="0">
                <a:solidFill>
                  <a:srgbClr val="000000"/>
                </a:solidFill>
              </a:rPr>
              <a:t>802.1W</a:t>
            </a:r>
            <a:r>
              <a:rPr lang="es-ES" sz="1600" dirty="0">
                <a:solidFill>
                  <a:srgbClr val="000000"/>
                </a:solidFill>
              </a:rPr>
              <a:t>.</a:t>
            </a:r>
          </a:p>
          <a:p>
            <a:pPr marL="285750" indent="-285750" algn="thaiDist" eaLnBrk="0" hangingPunct="0">
              <a:buFont typeface="Arial" panose="020B0604020202020204" pitchFamily="34" charset="0"/>
              <a:buChar char="•"/>
            </a:pPr>
            <a:r>
              <a:rPr lang="es-ES" sz="1600" dirty="0">
                <a:solidFill>
                  <a:srgbClr val="000000"/>
                </a:solidFill>
              </a:rPr>
              <a:t>Los MSTI nunca interactúan fuera de la región y los conmutadores MST pueden detectar vecinos PVST+ en los límites de la región MST.</a:t>
            </a:r>
          </a:p>
          <a:p>
            <a:pPr marL="285750" indent="-285750" algn="thaiDist" eaLnBrk="0" hangingPunct="0">
              <a:buFont typeface="Arial" panose="020B0604020202020204" pitchFamily="34" charset="0"/>
              <a:buChar char="•"/>
            </a:pPr>
            <a:r>
              <a:rPr lang="es-ES" sz="1600" dirty="0">
                <a:solidFill>
                  <a:srgbClr val="000000"/>
                </a:solidFill>
              </a:rPr>
              <a:t>La propagación de CST en el límite de la región MST implica una característica llamada mecanismo de simulación PVST. Envía BPDU PVST+ y RSTP, una para cada VLAN.</a:t>
            </a:r>
          </a:p>
          <a:p>
            <a:pPr marL="285750" indent="-285750" algn="thaiDist" eaLnBrk="0" hangingPunct="0">
              <a:buFont typeface="Arial" panose="020B0604020202020204" pitchFamily="34" charset="0"/>
              <a:buChar char="•"/>
            </a:pPr>
            <a:r>
              <a:rPr lang="es-ES" sz="1600" dirty="0">
                <a:solidFill>
                  <a:srgbClr val="000000"/>
                </a:solidFill>
              </a:rPr>
              <a:t>El mecanismo de simulación PVST es necesario porque las topologías PVST+/RSTP no comprenden la estructura de las BPDU de IST.</a:t>
            </a:r>
          </a:p>
          <a:p>
            <a:pPr marL="285750" indent="-285750" algn="thaiDist" eaLnBrk="0" hangingPunct="0">
              <a:buFont typeface="Arial" panose="020B0604020202020204" pitchFamily="34" charset="0"/>
              <a:buChar char="•"/>
            </a:pPr>
            <a:r>
              <a:rPr lang="es-ES" sz="1600" dirty="0">
                <a:solidFill>
                  <a:srgbClr val="000000"/>
                </a:solidFill>
              </a:rPr>
              <a:t>Cuando el límite del MST recibe la BPDU PVST+, no asigna la VLAN al MSTI. En cambio, el límite de MST asigna la BPDU PVST+ de la VLAN 1 a la instancia. Sólo hace esto cuando recibe una BPDU PVST en un puerto.</a:t>
            </a:r>
            <a:endParaRPr lang="en-US" sz="1600" dirty="0">
              <a:solidFill>
                <a:srgbClr val="000000"/>
              </a:solidFill>
            </a:endParaRPr>
          </a:p>
        </p:txBody>
      </p:sp>
    </p:spTree>
    <p:extLst>
      <p:ext uri="{BB962C8B-B14F-4D97-AF65-F5344CB8AC3E}">
        <p14:creationId xmlns:p14="http://schemas.microsoft.com/office/powerpoint/2010/main" val="417648130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792308" cy="748489"/>
          </a:xfrm>
        </p:spPr>
        <p:txBody>
          <a:bodyPr/>
          <a:lstStyle/>
          <a:p>
            <a:r>
              <a:rPr lang="en-US" sz="1600" dirty="0"/>
              <a:t>Multiple Spanning Tree Protocol</a:t>
            </a:r>
            <a:br>
              <a:rPr lang="en-US" sz="1600" dirty="0"/>
            </a:br>
            <a:r>
              <a:rPr lang="en-US" sz="2400" dirty="0"/>
              <a:t>MST Region </a:t>
            </a:r>
            <a:r>
              <a:rPr lang="en-US" sz="2400" dirty="0" err="1"/>
              <a:t>Consideraciones</a:t>
            </a:r>
            <a:r>
              <a:rPr lang="en-US" sz="2400" dirty="0"/>
              <a:t> de </a:t>
            </a:r>
            <a:r>
              <a:rPr lang="en-US" sz="2400" dirty="0" err="1"/>
              <a:t>diseño</a:t>
            </a:r>
            <a:endParaRPr lang="en-US" sz="2400" dirty="0"/>
          </a:p>
        </p:txBody>
      </p:sp>
      <p:sp>
        <p:nvSpPr>
          <p:cNvPr id="6" name="TextBox 5">
            <a:extLst>
              <a:ext uri="{FF2B5EF4-FFF2-40B4-BE49-F238E27FC236}">
                <a16:creationId xmlns:a16="http://schemas.microsoft.com/office/drawing/2014/main" id="{D6E04BDC-5CCB-214F-940E-E8BEE690FB31}"/>
              </a:ext>
            </a:extLst>
          </p:cNvPr>
          <p:cNvSpPr txBox="1"/>
          <p:nvPr/>
        </p:nvSpPr>
        <p:spPr>
          <a:xfrm>
            <a:off x="351691" y="872376"/>
            <a:ext cx="8157607" cy="1077218"/>
          </a:xfrm>
          <a:prstGeom prst="rect">
            <a:avLst/>
          </a:prstGeom>
          <a:noFill/>
        </p:spPr>
        <p:txBody>
          <a:bodyPr wrap="square" rtlCol="0">
            <a:spAutoFit/>
          </a:bodyPr>
          <a:lstStyle/>
          <a:p>
            <a:pPr algn="thaiDist" eaLnBrk="0" hangingPunct="0"/>
            <a:r>
              <a:rPr lang="es-ES" sz="1600" dirty="0">
                <a:solidFill>
                  <a:srgbClr val="000000"/>
                </a:solidFill>
              </a:rPr>
              <a:t>Hay dos consideraciones de diseño al integrar una región MST con un entorno PVST+/RSTP:</a:t>
            </a:r>
          </a:p>
          <a:p>
            <a:pPr marL="285750" indent="-285750" algn="thaiDist" eaLnBrk="0" hangingPunct="0">
              <a:buFont typeface="Arial" panose="020B0604020202020204" pitchFamily="34" charset="0"/>
              <a:buChar char="•"/>
            </a:pPr>
            <a:r>
              <a:rPr lang="es-ES" sz="1600" dirty="0">
                <a:solidFill>
                  <a:srgbClr val="000000"/>
                </a:solidFill>
              </a:rPr>
              <a:t>Región MST como </a:t>
            </a:r>
            <a:r>
              <a:rPr lang="en-US" sz="1600" dirty="0">
                <a:solidFill>
                  <a:srgbClr val="000000"/>
                </a:solidFill>
              </a:rPr>
              <a:t>root bridge </a:t>
            </a:r>
          </a:p>
          <a:p>
            <a:pPr marL="285750" indent="-285750" algn="thaiDist" eaLnBrk="0" hangingPunct="0">
              <a:buFont typeface="Arial" panose="020B0604020202020204" pitchFamily="34" charset="0"/>
              <a:buChar char="•"/>
            </a:pPr>
            <a:r>
              <a:rPr lang="es-ES" sz="1600" dirty="0">
                <a:solidFill>
                  <a:srgbClr val="000000"/>
                </a:solidFill>
              </a:rPr>
              <a:t>La región MST no es un </a:t>
            </a:r>
            <a:r>
              <a:rPr lang="en-US" sz="1600" dirty="0">
                <a:solidFill>
                  <a:srgbClr val="000000"/>
                </a:solidFill>
              </a:rPr>
              <a:t>root bridge </a:t>
            </a:r>
            <a:r>
              <a:rPr lang="es-ES" sz="1600" dirty="0">
                <a:solidFill>
                  <a:srgbClr val="000000"/>
                </a:solidFill>
              </a:rPr>
              <a:t>para ninguna VLAN</a:t>
            </a:r>
            <a:endParaRPr lang="en-US" sz="1600" dirty="0">
              <a:solidFill>
                <a:srgbClr val="000000"/>
              </a:solidFill>
            </a:endParaRPr>
          </a:p>
        </p:txBody>
      </p:sp>
    </p:spTree>
    <p:extLst>
      <p:ext uri="{BB962C8B-B14F-4D97-AF65-F5344CB8AC3E}">
        <p14:creationId xmlns:p14="http://schemas.microsoft.com/office/powerpoint/2010/main" val="172322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792308" cy="748489"/>
          </a:xfrm>
        </p:spPr>
        <p:txBody>
          <a:bodyPr/>
          <a:lstStyle/>
          <a:p>
            <a:r>
              <a:rPr lang="en-US" sz="1600" dirty="0"/>
              <a:t>Multiple Spanning Tree Protocol</a:t>
            </a:r>
            <a:br>
              <a:rPr lang="en-US" sz="1600" dirty="0"/>
            </a:br>
            <a:r>
              <a:rPr lang="en-US" sz="2400" dirty="0"/>
              <a:t>MST Region </a:t>
            </a:r>
            <a:r>
              <a:rPr lang="en-US" sz="2400" dirty="0" err="1"/>
              <a:t>como</a:t>
            </a:r>
            <a:r>
              <a:rPr lang="en-US" sz="2400" dirty="0"/>
              <a:t>  Root Bridge</a:t>
            </a:r>
          </a:p>
        </p:txBody>
      </p:sp>
      <p:sp>
        <p:nvSpPr>
          <p:cNvPr id="6" name="TextBox 5">
            <a:extLst>
              <a:ext uri="{FF2B5EF4-FFF2-40B4-BE49-F238E27FC236}">
                <a16:creationId xmlns:a16="http://schemas.microsoft.com/office/drawing/2014/main" id="{D6E04BDC-5CCB-214F-940E-E8BEE690FB31}"/>
              </a:ext>
            </a:extLst>
          </p:cNvPr>
          <p:cNvSpPr txBox="1"/>
          <p:nvPr/>
        </p:nvSpPr>
        <p:spPr>
          <a:xfrm>
            <a:off x="351692" y="947818"/>
            <a:ext cx="8157607" cy="1323439"/>
          </a:xfrm>
          <a:prstGeom prst="rect">
            <a:avLst/>
          </a:prstGeom>
          <a:noFill/>
        </p:spPr>
        <p:txBody>
          <a:bodyPr wrap="square" rtlCol="0">
            <a:spAutoFit/>
          </a:bodyPr>
          <a:lstStyle/>
          <a:p>
            <a:pPr algn="thaiDist" eaLnBrk="0" hangingPunct="0"/>
            <a:r>
              <a:rPr lang="es-ES" sz="1600" dirty="0">
                <a:solidFill>
                  <a:srgbClr val="000000"/>
                </a:solidFill>
              </a:rPr>
              <a:t>La región MST como </a:t>
            </a:r>
            <a:r>
              <a:rPr lang="es-ES" sz="1600" u="sng" dirty="0" err="1">
                <a:solidFill>
                  <a:srgbClr val="000000"/>
                </a:solidFill>
              </a:rPr>
              <a:t>root</a:t>
            </a:r>
            <a:r>
              <a:rPr lang="es-ES" sz="1600" u="sng" dirty="0">
                <a:solidFill>
                  <a:srgbClr val="000000"/>
                </a:solidFill>
              </a:rPr>
              <a:t> bridge </a:t>
            </a:r>
            <a:r>
              <a:rPr lang="es-ES" sz="1600" dirty="0">
                <a:solidFill>
                  <a:srgbClr val="000000"/>
                </a:solidFill>
              </a:rPr>
              <a:t>garantiza que todos los puertos límite de la región inunden la misma BPDU de instancia IST a todas las VLAN en la topología PVST. Esto hace que la instancia IST sea preferida sobre cualquier otro conmutador en la topología PVST+. La región MST aparece como un solo dispositivo y los conmutadores PVST+ detectan y colocan el enlace alternativo en un estado de bloqueo.</a:t>
            </a:r>
            <a:endParaRPr lang="en-US" sz="1600" dirty="0">
              <a:solidFill>
                <a:srgbClr val="000000"/>
              </a:solidFill>
            </a:endParaRPr>
          </a:p>
        </p:txBody>
      </p:sp>
      <p:pic>
        <p:nvPicPr>
          <p:cNvPr id="2" name="Picture 1">
            <a:extLst>
              <a:ext uri="{FF2B5EF4-FFF2-40B4-BE49-F238E27FC236}">
                <a16:creationId xmlns:a16="http://schemas.microsoft.com/office/drawing/2014/main" id="{FE4619B2-4140-D94A-A7C0-BE561B2B16D5}"/>
              </a:ext>
            </a:extLst>
          </p:cNvPr>
          <p:cNvPicPr>
            <a:picLocks noChangeAspect="1"/>
          </p:cNvPicPr>
          <p:nvPr/>
        </p:nvPicPr>
        <p:blipFill>
          <a:blip r:embed="rId3"/>
          <a:stretch>
            <a:fillRect/>
          </a:stretch>
        </p:blipFill>
        <p:spPr>
          <a:xfrm>
            <a:off x="2180004" y="2395144"/>
            <a:ext cx="4163359" cy="1875980"/>
          </a:xfrm>
          <a:prstGeom prst="rect">
            <a:avLst/>
          </a:prstGeom>
        </p:spPr>
      </p:pic>
    </p:spTree>
    <p:extLst>
      <p:ext uri="{BB962C8B-B14F-4D97-AF65-F5344CB8AC3E}">
        <p14:creationId xmlns:p14="http://schemas.microsoft.com/office/powerpoint/2010/main" val="68132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err="1"/>
              <a:t>Capitulo</a:t>
            </a:r>
            <a:r>
              <a:rPr lang="en-US" sz="2400" dirty="0"/>
              <a:t> 4 </a:t>
            </a:r>
            <a:r>
              <a:rPr lang="en-US" sz="2400" dirty="0" err="1"/>
              <a:t>Contenido</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5" y="855418"/>
            <a:ext cx="8674496" cy="3623817"/>
          </a:xfrm>
        </p:spPr>
        <p:txBody>
          <a:bodyPr/>
          <a:lstStyle/>
          <a:p>
            <a:pPr marL="0" indent="0" algn="l" defTabSz="684213" fontAlgn="base">
              <a:lnSpc>
                <a:spcPct val="150000"/>
              </a:lnSpc>
              <a:spcBef>
                <a:spcPts val="600"/>
              </a:spcBef>
              <a:buClr>
                <a:schemeClr val="tx2"/>
              </a:buClr>
              <a:buSzPct val="90000"/>
            </a:pPr>
            <a:r>
              <a:rPr lang="es-ES" sz="1800" b="1" dirty="0">
                <a:solidFill>
                  <a:srgbClr val="000000"/>
                </a:solidFill>
                <a:ea typeface="Calibri"/>
                <a:cs typeface="CiscoSerif-Regular"/>
              </a:rPr>
              <a:t>Este capítulo cubre el siguiente contenido:</a:t>
            </a:r>
          </a:p>
          <a:p>
            <a:pPr marL="0" indent="0" algn="l" defTabSz="684213" fontAlgn="base">
              <a:lnSpc>
                <a:spcPct val="150000"/>
              </a:lnSpc>
              <a:spcBef>
                <a:spcPts val="600"/>
              </a:spcBef>
              <a:buClr>
                <a:schemeClr val="tx2"/>
              </a:buClr>
              <a:buSzPct val="90000"/>
            </a:pPr>
            <a:r>
              <a:rPr lang="en-US" sz="1800" b="1" dirty="0">
                <a:solidFill>
                  <a:srgbClr val="000000"/>
                </a:solidFill>
                <a:ea typeface="Calibri"/>
                <a:cs typeface="CiscoSerif-Bold"/>
              </a:rPr>
              <a:t>Multiple Spanning Tree Protocol -  </a:t>
            </a:r>
            <a:r>
              <a:rPr lang="es-ES" sz="1800" dirty="0">
                <a:solidFill>
                  <a:srgbClr val="000000"/>
                </a:solidFill>
                <a:ea typeface="Calibri"/>
                <a:cs typeface="CiscoSerif-Regular"/>
              </a:rPr>
              <a:t>esta sección explica las ventajas y operaciones del </a:t>
            </a:r>
            <a:r>
              <a:rPr lang="en-US" sz="1800" dirty="0">
                <a:solidFill>
                  <a:srgbClr val="000000"/>
                </a:solidFill>
                <a:ea typeface="Calibri"/>
                <a:cs typeface="CiscoSerif-Regular"/>
              </a:rPr>
              <a:t>Multiple Spanning Tree Protocol (MST).</a:t>
            </a:r>
            <a:endParaRPr lang="en-US" sz="1800" dirty="0"/>
          </a:p>
        </p:txBody>
      </p:sp>
    </p:spTree>
    <p:extLst>
      <p:ext uri="{BB962C8B-B14F-4D97-AF65-F5344CB8AC3E}">
        <p14:creationId xmlns:p14="http://schemas.microsoft.com/office/powerpoint/2010/main" val="4127854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792308" cy="748489"/>
          </a:xfrm>
        </p:spPr>
        <p:txBody>
          <a:bodyPr/>
          <a:lstStyle/>
          <a:p>
            <a:r>
              <a:rPr lang="en-US" sz="1600" dirty="0"/>
              <a:t>Multiple Spanning Tree Protocol</a:t>
            </a:r>
            <a:br>
              <a:rPr lang="en-US" sz="1600" dirty="0"/>
            </a:br>
            <a:r>
              <a:rPr lang="en-US" sz="2400" dirty="0"/>
              <a:t>MST Region No Root Bridge para </a:t>
            </a:r>
            <a:r>
              <a:rPr lang="en-US" sz="2400" dirty="0" err="1"/>
              <a:t>cuaquier</a:t>
            </a:r>
            <a:r>
              <a:rPr lang="en-US" sz="2400" dirty="0"/>
              <a:t> VLAN</a:t>
            </a:r>
          </a:p>
        </p:txBody>
      </p:sp>
      <p:sp>
        <p:nvSpPr>
          <p:cNvPr id="6" name="TextBox 5">
            <a:extLst>
              <a:ext uri="{FF2B5EF4-FFF2-40B4-BE49-F238E27FC236}">
                <a16:creationId xmlns:a16="http://schemas.microsoft.com/office/drawing/2014/main" id="{D6E04BDC-5CCB-214F-940E-E8BEE690FB31}"/>
              </a:ext>
            </a:extLst>
          </p:cNvPr>
          <p:cNvSpPr txBox="1"/>
          <p:nvPr/>
        </p:nvSpPr>
        <p:spPr>
          <a:xfrm>
            <a:off x="351692" y="872376"/>
            <a:ext cx="8440616" cy="1815882"/>
          </a:xfrm>
          <a:prstGeom prst="rect">
            <a:avLst/>
          </a:prstGeom>
          <a:noFill/>
        </p:spPr>
        <p:txBody>
          <a:bodyPr wrap="square" rtlCol="0">
            <a:spAutoFit/>
          </a:bodyPr>
          <a:lstStyle/>
          <a:p>
            <a:pPr marL="285750" indent="-285750" algn="thaiDist" eaLnBrk="0" hangingPunct="0">
              <a:buFont typeface="Arial" panose="020B0604020202020204" pitchFamily="34" charset="0"/>
              <a:buChar char="•"/>
            </a:pPr>
            <a:r>
              <a:rPr lang="es-ES" sz="1600" dirty="0">
                <a:solidFill>
                  <a:srgbClr val="000000"/>
                </a:solidFill>
              </a:rPr>
              <a:t>En el caso de que la región MST no sea un </a:t>
            </a:r>
            <a:r>
              <a:rPr lang="en-US" sz="1600" u="sng" dirty="0">
                <a:solidFill>
                  <a:srgbClr val="000000"/>
                </a:solidFill>
              </a:rPr>
              <a:t>root bridge </a:t>
            </a:r>
            <a:r>
              <a:rPr lang="es-ES" sz="1600" dirty="0">
                <a:solidFill>
                  <a:srgbClr val="000000"/>
                </a:solidFill>
              </a:rPr>
              <a:t>para ninguna VLAN, los puertos límite de la región MST solo pueden bloquear o reenviar para todas las VLAN.</a:t>
            </a:r>
          </a:p>
          <a:p>
            <a:pPr marL="285750" indent="-285750" algn="thaiDist" eaLnBrk="0" hangingPunct="0">
              <a:buFont typeface="Arial" panose="020B0604020202020204" pitchFamily="34" charset="0"/>
              <a:buChar char="•"/>
            </a:pPr>
            <a:r>
              <a:rPr lang="es-ES" sz="1600" dirty="0">
                <a:solidFill>
                  <a:srgbClr val="000000"/>
                </a:solidFill>
              </a:rPr>
              <a:t>No existe una opción para equilibrar la carga del tráfico porque la instancia IST debe permanecer constante.</a:t>
            </a:r>
          </a:p>
          <a:p>
            <a:pPr marL="285750" indent="-285750" algn="thaiDist" eaLnBrk="0" hangingPunct="0">
              <a:buFont typeface="Arial" panose="020B0604020202020204" pitchFamily="34" charset="0"/>
              <a:buChar char="•"/>
            </a:pPr>
            <a:r>
              <a:rPr lang="es-ES" sz="1600" dirty="0">
                <a:solidFill>
                  <a:srgbClr val="000000"/>
                </a:solidFill>
              </a:rPr>
              <a:t>Si el conmutador MST detecta una BPDU mejor para una VLAN específica en un puerto límite, el conmutador utilizará la </a:t>
            </a:r>
            <a:r>
              <a:rPr lang="en-US" sz="1600" dirty="0">
                <a:solidFill>
                  <a:srgbClr val="000000"/>
                </a:solidFill>
              </a:rPr>
              <a:t>BPDU guard </a:t>
            </a:r>
            <a:r>
              <a:rPr lang="es-ES" sz="1600" dirty="0">
                <a:solidFill>
                  <a:srgbClr val="000000"/>
                </a:solidFill>
              </a:rPr>
              <a:t>para bloquear el puerto. Esto se denomina </a:t>
            </a:r>
            <a:r>
              <a:rPr lang="en-US" sz="1600" dirty="0">
                <a:solidFill>
                  <a:srgbClr val="000000"/>
                </a:solidFill>
              </a:rPr>
              <a:t>PVST simulation check </a:t>
            </a:r>
            <a:r>
              <a:rPr lang="es-ES" sz="1600" dirty="0">
                <a:solidFill>
                  <a:srgbClr val="000000"/>
                </a:solidFill>
              </a:rPr>
              <a:t>y se realiza para garantizar una topología sin bucles.</a:t>
            </a:r>
            <a:endParaRPr lang="en-US" sz="1600" dirty="0">
              <a:solidFill>
                <a:srgbClr val="000000"/>
              </a:solidFill>
            </a:endParaRPr>
          </a:p>
        </p:txBody>
      </p:sp>
    </p:spTree>
    <p:extLst>
      <p:ext uri="{BB962C8B-B14F-4D97-AF65-F5344CB8AC3E}">
        <p14:creationId xmlns:p14="http://schemas.microsoft.com/office/powerpoint/2010/main" val="211756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4" y="466724"/>
            <a:ext cx="8495967" cy="1351755"/>
          </a:xfrm>
        </p:spPr>
        <p:txBody>
          <a:bodyPr/>
          <a:lstStyle/>
          <a:p>
            <a:r>
              <a:rPr lang="en-US" sz="4800" dirty="0" err="1">
                <a:solidFill>
                  <a:schemeClr val="accent5">
                    <a:lumMod val="40000"/>
                    <a:lumOff val="60000"/>
                  </a:schemeClr>
                </a:solidFill>
              </a:rPr>
              <a:t>Preparacion</a:t>
            </a:r>
            <a:r>
              <a:rPr lang="en-US" sz="4800" dirty="0">
                <a:solidFill>
                  <a:schemeClr val="accent5">
                    <a:lumMod val="40000"/>
                    <a:lumOff val="60000"/>
                  </a:schemeClr>
                </a:solidFill>
              </a:rPr>
              <a:t> para el Exam</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85937489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Topics for Chapter 4</a:t>
            </a:r>
          </a:p>
        </p:txBody>
      </p:sp>
      <p:graphicFrame>
        <p:nvGraphicFramePr>
          <p:cNvPr id="2" name="Table 1"/>
          <p:cNvGraphicFramePr>
            <a:graphicFrameLocks noGrp="1"/>
          </p:cNvGraphicFramePr>
          <p:nvPr>
            <p:extLst>
              <p:ext uri="{D42A27DB-BD31-4B8C-83A1-F6EECF244321}">
                <p14:modId xmlns:p14="http://schemas.microsoft.com/office/powerpoint/2010/main" val="2015349770"/>
              </p:ext>
            </p:extLst>
          </p:nvPr>
        </p:nvGraphicFramePr>
        <p:xfrm>
          <a:off x="2589901" y="1521229"/>
          <a:ext cx="3165685" cy="2163041"/>
        </p:xfrm>
        <a:graphic>
          <a:graphicData uri="http://schemas.openxmlformats.org/drawingml/2006/table">
            <a:tbl>
              <a:tblPr firstRow="1" bandRow="1">
                <a:tableStyleId>{5C22544A-7EE6-4342-B048-85BDC9FD1C3A}</a:tableStyleId>
              </a:tblPr>
              <a:tblGrid>
                <a:gridCol w="3165685">
                  <a:extLst>
                    <a:ext uri="{9D8B030D-6E8A-4147-A177-3AD203B41FA5}">
                      <a16:colId xmlns:a16="http://schemas.microsoft.com/office/drawing/2014/main" val="20000"/>
                    </a:ext>
                  </a:extLst>
                </a:gridCol>
              </a:tblGrid>
              <a:tr h="308841">
                <a:tc>
                  <a:txBody>
                    <a:bodyPr/>
                    <a:lstStyle/>
                    <a:p>
                      <a:r>
                        <a:rPr lang="en-US" sz="1400" b="1" i="0" u="none" strike="noStrike" kern="1200" baseline="0" dirty="0">
                          <a:solidFill>
                            <a:schemeClr val="lt1"/>
                          </a:solidFill>
                          <a:latin typeface="+mn-lt"/>
                          <a:ea typeface="+mn-ea"/>
                          <a:cs typeface="+mn-cs"/>
                        </a:rPr>
                        <a:t>Description</a:t>
                      </a:r>
                      <a:endParaRPr lang="en-US" dirty="0"/>
                    </a:p>
                  </a:txBody>
                  <a:tcPr/>
                </a:tc>
                <a:extLst>
                  <a:ext uri="{0D108BD9-81ED-4DB2-BD59-A6C34878D82A}">
                    <a16:rowId xmlns:a16="http://schemas.microsoft.com/office/drawing/2014/main" val="10000"/>
                  </a:ext>
                </a:extLst>
              </a:tr>
              <a:tr h="370840">
                <a:tc>
                  <a:txBody>
                    <a:bodyPr/>
                    <a:lstStyle/>
                    <a:p>
                      <a:r>
                        <a:rPr lang="en-US" sz="1600" dirty="0">
                          <a:solidFill>
                            <a:srgbClr val="000000"/>
                          </a:solidFill>
                          <a:effectLst/>
                          <a:latin typeface="+mn-lt"/>
                        </a:rPr>
                        <a:t>Multiple Spanning Tree Protocol</a:t>
                      </a:r>
                    </a:p>
                  </a:txBody>
                  <a:tcPr anchor="ctr"/>
                </a:tc>
                <a:extLst>
                  <a:ext uri="{0D108BD9-81ED-4DB2-BD59-A6C34878D82A}">
                    <a16:rowId xmlns:a16="http://schemas.microsoft.com/office/drawing/2014/main" val="10001"/>
                  </a:ext>
                </a:extLst>
              </a:tr>
              <a:tr h="370840">
                <a:tc>
                  <a:txBody>
                    <a:bodyPr/>
                    <a:lstStyle/>
                    <a:p>
                      <a:r>
                        <a:rPr lang="en-US" sz="1600" dirty="0">
                          <a:solidFill>
                            <a:srgbClr val="000000"/>
                          </a:solidFill>
                          <a:effectLst/>
                          <a:latin typeface="+mn-lt"/>
                        </a:rPr>
                        <a:t>MST instance</a:t>
                      </a:r>
                    </a:p>
                  </a:txBody>
                  <a:tcPr anchor="ctr"/>
                </a:tc>
                <a:extLst>
                  <a:ext uri="{0D108BD9-81ED-4DB2-BD59-A6C34878D82A}">
                    <a16:rowId xmlns:a16="http://schemas.microsoft.com/office/drawing/2014/main" val="10002"/>
                  </a:ext>
                </a:extLst>
              </a:tr>
              <a:tr h="370840">
                <a:tc>
                  <a:txBody>
                    <a:bodyPr/>
                    <a:lstStyle/>
                    <a:p>
                      <a:r>
                        <a:rPr lang="en-US" sz="1600" dirty="0">
                          <a:solidFill>
                            <a:srgbClr val="000000"/>
                          </a:solidFill>
                          <a:effectLst/>
                          <a:latin typeface="+mn-lt"/>
                        </a:rPr>
                        <a:t>MST region</a:t>
                      </a:r>
                    </a:p>
                  </a:txBody>
                  <a:tcPr anchor="ctr"/>
                </a:tc>
                <a:extLst>
                  <a:ext uri="{0D108BD9-81ED-4DB2-BD59-A6C34878D82A}">
                    <a16:rowId xmlns:a16="http://schemas.microsoft.com/office/drawing/2014/main" val="10003"/>
                  </a:ext>
                </a:extLst>
              </a:tr>
              <a:tr h="370840">
                <a:tc>
                  <a:txBody>
                    <a:bodyPr/>
                    <a:lstStyle/>
                    <a:p>
                      <a:r>
                        <a:rPr lang="en-US" sz="1600" dirty="0">
                          <a:solidFill>
                            <a:srgbClr val="000000"/>
                          </a:solidFill>
                          <a:effectLst/>
                          <a:latin typeface="+mn-lt"/>
                        </a:rPr>
                        <a:t>Internal Spanning Tree (IST)</a:t>
                      </a:r>
                    </a:p>
                  </a:txBody>
                  <a:tcPr anchor="ctr"/>
                </a:tc>
                <a:extLst>
                  <a:ext uri="{0D108BD9-81ED-4DB2-BD59-A6C34878D82A}">
                    <a16:rowId xmlns:a16="http://schemas.microsoft.com/office/drawing/2014/main" val="10004"/>
                  </a:ext>
                </a:extLst>
              </a:tr>
              <a:tr h="370840">
                <a:tc>
                  <a:txBody>
                    <a:bodyPr/>
                    <a:lstStyle/>
                    <a:p>
                      <a:r>
                        <a:rPr lang="en-US" sz="1600" dirty="0">
                          <a:solidFill>
                            <a:srgbClr val="000000"/>
                          </a:solidFill>
                          <a:effectLst/>
                          <a:latin typeface="+mn-lt"/>
                        </a:rPr>
                        <a:t>MST region boundary</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75591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640587"/>
          </a:xfrm>
        </p:spPr>
        <p:txBody>
          <a:bodyPr/>
          <a:lstStyle/>
          <a:p>
            <a:r>
              <a:rPr lang="en-US" sz="1600" dirty="0"/>
              <a:t>Prepare for the Exam</a:t>
            </a:r>
            <a:br>
              <a:rPr lang="en-US" sz="2400" dirty="0"/>
            </a:br>
            <a:r>
              <a:rPr lang="en-US" sz="2400" dirty="0"/>
              <a:t>Key Terms for Chapter 4</a:t>
            </a:r>
          </a:p>
        </p:txBody>
      </p:sp>
      <p:graphicFrame>
        <p:nvGraphicFramePr>
          <p:cNvPr id="2" name="Table 1"/>
          <p:cNvGraphicFramePr>
            <a:graphicFrameLocks noGrp="1"/>
          </p:cNvGraphicFramePr>
          <p:nvPr>
            <p:extLst>
              <p:ext uri="{D42A27DB-BD31-4B8C-83A1-F6EECF244321}">
                <p14:modId xmlns:p14="http://schemas.microsoft.com/office/powerpoint/2010/main" val="1249893904"/>
              </p:ext>
            </p:extLst>
          </p:nvPr>
        </p:nvGraphicFramePr>
        <p:xfrm>
          <a:off x="2393767" y="1273810"/>
          <a:ext cx="3557954" cy="2595880"/>
        </p:xfrm>
        <a:graphic>
          <a:graphicData uri="http://schemas.openxmlformats.org/drawingml/2006/table">
            <a:tbl>
              <a:tblPr firstRow="1" bandRow="1">
                <a:tableStyleId>{5C22544A-7EE6-4342-B048-85BDC9FD1C3A}</a:tableStyleId>
              </a:tblPr>
              <a:tblGrid>
                <a:gridCol w="3557954">
                  <a:extLst>
                    <a:ext uri="{9D8B030D-6E8A-4147-A177-3AD203B41FA5}">
                      <a16:colId xmlns:a16="http://schemas.microsoft.com/office/drawing/2014/main" val="20000"/>
                    </a:ext>
                  </a:extLst>
                </a:gridCol>
              </a:tblGrid>
              <a:tr h="370840">
                <a:tc>
                  <a:txBody>
                    <a:bodyPr/>
                    <a:lstStyle/>
                    <a:p>
                      <a:r>
                        <a:rPr lang="en-US" dirty="0"/>
                        <a:t>Terms</a:t>
                      </a:r>
                    </a:p>
                  </a:txBody>
                  <a:tcPr/>
                </a:tc>
                <a:extLst>
                  <a:ext uri="{0D108BD9-81ED-4DB2-BD59-A6C34878D82A}">
                    <a16:rowId xmlns:a16="http://schemas.microsoft.com/office/drawing/2014/main" val="10000"/>
                  </a:ext>
                </a:extLst>
              </a:tr>
              <a:tr h="370840">
                <a:tc>
                  <a:txBody>
                    <a:bodyPr/>
                    <a:lstStyle/>
                    <a:p>
                      <a:r>
                        <a:rPr lang="en-US" sz="1600" b="0" i="0" u="none" strike="noStrike" kern="1200" baseline="0" dirty="0">
                          <a:solidFill>
                            <a:srgbClr val="000000"/>
                          </a:solidFill>
                          <a:latin typeface="+mn-lt"/>
                          <a:ea typeface="+mn-ea"/>
                          <a:cs typeface="+mn-cs"/>
                        </a:rPr>
                        <a:t>Common Spanning Tree (CST)</a:t>
                      </a:r>
                      <a:endParaRPr lang="en-US" sz="1600" dirty="0">
                        <a:solidFill>
                          <a:srgbClr val="000000"/>
                        </a:solidFill>
                      </a:endParaRPr>
                    </a:p>
                  </a:txBody>
                  <a:tcPr/>
                </a:tc>
                <a:extLst>
                  <a:ext uri="{0D108BD9-81ED-4DB2-BD59-A6C34878D82A}">
                    <a16:rowId xmlns:a16="http://schemas.microsoft.com/office/drawing/2014/main" val="10001"/>
                  </a:ext>
                </a:extLst>
              </a:tr>
              <a:tr h="370840">
                <a:tc>
                  <a:txBody>
                    <a:bodyPr/>
                    <a:lstStyle/>
                    <a:p>
                      <a:r>
                        <a:rPr lang="en-US" sz="1600" dirty="0">
                          <a:solidFill>
                            <a:srgbClr val="000000"/>
                          </a:solidFill>
                        </a:rPr>
                        <a:t>Internal spanning tree (IST)</a:t>
                      </a:r>
                    </a:p>
                  </a:txBody>
                  <a:tcPr/>
                </a:tc>
                <a:extLst>
                  <a:ext uri="{0D108BD9-81ED-4DB2-BD59-A6C34878D82A}">
                    <a16:rowId xmlns:a16="http://schemas.microsoft.com/office/drawing/2014/main" val="10002"/>
                  </a:ext>
                </a:extLst>
              </a:tr>
              <a:tr h="370840">
                <a:tc>
                  <a:txBody>
                    <a:bodyPr/>
                    <a:lstStyle/>
                    <a:p>
                      <a:r>
                        <a:rPr lang="en-US" sz="1600" dirty="0">
                          <a:solidFill>
                            <a:srgbClr val="000000"/>
                          </a:solidFill>
                        </a:rPr>
                        <a:t>MST instance (MSTI)</a:t>
                      </a:r>
                    </a:p>
                  </a:txBody>
                  <a:tcPr/>
                </a:tc>
                <a:extLst>
                  <a:ext uri="{0D108BD9-81ED-4DB2-BD59-A6C34878D82A}">
                    <a16:rowId xmlns:a16="http://schemas.microsoft.com/office/drawing/2014/main" val="10003"/>
                  </a:ext>
                </a:extLst>
              </a:tr>
              <a:tr h="370840">
                <a:tc>
                  <a:txBody>
                    <a:bodyPr/>
                    <a:lstStyle/>
                    <a:p>
                      <a:r>
                        <a:rPr lang="en-US" sz="1600" dirty="0">
                          <a:solidFill>
                            <a:srgbClr val="000000"/>
                          </a:solidFill>
                        </a:rPr>
                        <a:t>MST region</a:t>
                      </a:r>
                    </a:p>
                  </a:txBody>
                  <a:tcPr/>
                </a:tc>
                <a:extLst>
                  <a:ext uri="{0D108BD9-81ED-4DB2-BD59-A6C34878D82A}">
                    <a16:rowId xmlns:a16="http://schemas.microsoft.com/office/drawing/2014/main" val="484575342"/>
                  </a:ext>
                </a:extLst>
              </a:tr>
              <a:tr h="370840">
                <a:tc>
                  <a:txBody>
                    <a:bodyPr/>
                    <a:lstStyle/>
                    <a:p>
                      <a:r>
                        <a:rPr lang="en-US" sz="1600" dirty="0">
                          <a:solidFill>
                            <a:srgbClr val="000000"/>
                          </a:solidFill>
                        </a:rPr>
                        <a:t>MST region boundary</a:t>
                      </a:r>
                    </a:p>
                  </a:txBody>
                  <a:tcPr/>
                </a:tc>
                <a:extLst>
                  <a:ext uri="{0D108BD9-81ED-4DB2-BD59-A6C34878D82A}">
                    <a16:rowId xmlns:a16="http://schemas.microsoft.com/office/drawing/2014/main" val="92374126"/>
                  </a:ext>
                </a:extLst>
              </a:tr>
              <a:tr h="370840">
                <a:tc>
                  <a:txBody>
                    <a:bodyPr/>
                    <a:lstStyle/>
                    <a:p>
                      <a:r>
                        <a:rPr lang="en-US" sz="1600" dirty="0">
                          <a:solidFill>
                            <a:srgbClr val="000000"/>
                          </a:solidFill>
                        </a:rPr>
                        <a:t>PVST simulation check</a:t>
                      </a:r>
                    </a:p>
                  </a:txBody>
                  <a:tcPr/>
                </a:tc>
                <a:extLst>
                  <a:ext uri="{0D108BD9-81ED-4DB2-BD59-A6C34878D82A}">
                    <a16:rowId xmlns:a16="http://schemas.microsoft.com/office/drawing/2014/main" val="1691066670"/>
                  </a:ext>
                </a:extLst>
              </a:tr>
            </a:tbl>
          </a:graphicData>
        </a:graphic>
      </p:graphicFrame>
    </p:spTree>
    <p:extLst>
      <p:ext uri="{BB962C8B-B14F-4D97-AF65-F5344CB8AC3E}">
        <p14:creationId xmlns:p14="http://schemas.microsoft.com/office/powerpoint/2010/main" val="260191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681318"/>
          </a:xfrm>
        </p:spPr>
        <p:txBody>
          <a:bodyPr/>
          <a:lstStyle/>
          <a:p>
            <a:r>
              <a:rPr lang="en-US" sz="1600" dirty="0"/>
              <a:t>Prepare for the Exam</a:t>
            </a:r>
            <a:br>
              <a:rPr lang="en-US" sz="2400" dirty="0"/>
            </a:br>
            <a:r>
              <a:rPr lang="en-US" sz="2400" dirty="0"/>
              <a:t>Command Reference for Chapter 4</a:t>
            </a:r>
          </a:p>
        </p:txBody>
      </p:sp>
      <p:graphicFrame>
        <p:nvGraphicFramePr>
          <p:cNvPr id="2" name="Table 1"/>
          <p:cNvGraphicFramePr>
            <a:graphicFrameLocks noGrp="1"/>
          </p:cNvGraphicFramePr>
          <p:nvPr>
            <p:extLst>
              <p:ext uri="{D42A27DB-BD31-4B8C-83A1-F6EECF244321}">
                <p14:modId xmlns:p14="http://schemas.microsoft.com/office/powerpoint/2010/main" val="2829635904"/>
              </p:ext>
            </p:extLst>
          </p:nvPr>
        </p:nvGraphicFramePr>
        <p:xfrm>
          <a:off x="262408" y="681319"/>
          <a:ext cx="8446477" cy="4189680"/>
        </p:xfrm>
        <a:graphic>
          <a:graphicData uri="http://schemas.openxmlformats.org/drawingml/2006/table">
            <a:tbl>
              <a:tblPr firstRow="1" bandRow="1">
                <a:tableStyleId>{5C22544A-7EE6-4342-B048-85BDC9FD1C3A}</a:tableStyleId>
              </a:tblPr>
              <a:tblGrid>
                <a:gridCol w="3797464">
                  <a:extLst>
                    <a:ext uri="{9D8B030D-6E8A-4147-A177-3AD203B41FA5}">
                      <a16:colId xmlns:a16="http://schemas.microsoft.com/office/drawing/2014/main" val="20000"/>
                    </a:ext>
                  </a:extLst>
                </a:gridCol>
                <a:gridCol w="4649013">
                  <a:extLst>
                    <a:ext uri="{9D8B030D-6E8A-4147-A177-3AD203B41FA5}">
                      <a16:colId xmlns:a16="http://schemas.microsoft.com/office/drawing/2014/main" val="20001"/>
                    </a:ext>
                  </a:extLst>
                </a:gridCol>
              </a:tblGrid>
              <a:tr h="303141">
                <a:tc>
                  <a:txBody>
                    <a:bodyPr/>
                    <a:lstStyle/>
                    <a:p>
                      <a:r>
                        <a:rPr lang="en-US" dirty="0"/>
                        <a:t>Task</a:t>
                      </a:r>
                    </a:p>
                  </a:txBody>
                  <a:tcPr/>
                </a:tc>
                <a:tc>
                  <a:txBody>
                    <a:bodyPr/>
                    <a:lstStyle/>
                    <a:p>
                      <a:r>
                        <a:rPr lang="en-US" sz="1400" b="1" i="0" u="none" strike="noStrike" kern="1200" baseline="0" dirty="0">
                          <a:solidFill>
                            <a:schemeClr val="lt1"/>
                          </a:solidFill>
                          <a:latin typeface="+mn-lt"/>
                          <a:ea typeface="+mn-ea"/>
                          <a:cs typeface="+mn-cs"/>
                        </a:rPr>
                        <a:t>Command Syntax</a:t>
                      </a:r>
                      <a:endParaRPr lang="en-US" dirty="0"/>
                    </a:p>
                  </a:txBody>
                  <a:tcPr/>
                </a:tc>
                <a:extLst>
                  <a:ext uri="{0D108BD9-81ED-4DB2-BD59-A6C34878D82A}">
                    <a16:rowId xmlns:a16="http://schemas.microsoft.com/office/drawing/2014/main" val="10000"/>
                  </a:ext>
                </a:extLst>
              </a:tr>
              <a:tr h="296960">
                <a:tc>
                  <a:txBody>
                    <a:bodyPr/>
                    <a:lstStyle/>
                    <a:p>
                      <a:r>
                        <a:rPr lang="en-US" sz="1200" dirty="0">
                          <a:solidFill>
                            <a:srgbClr val="000000"/>
                          </a:solidFill>
                          <a:effectLst/>
                          <a:latin typeface="+mj-lt"/>
                        </a:rPr>
                        <a:t>Configure the switch for a basic MST region that includes all VLANS and the version number 1 </a:t>
                      </a:r>
                    </a:p>
                  </a:txBody>
                  <a:tcPr anchor="ctr"/>
                </a:tc>
                <a:tc>
                  <a:txBody>
                    <a:bodyPr/>
                    <a:lstStyle/>
                    <a:p>
                      <a:r>
                        <a:rPr lang="en-US" sz="1200" b="1" dirty="0">
                          <a:solidFill>
                            <a:srgbClr val="000000"/>
                          </a:solidFill>
                          <a:effectLst/>
                          <a:latin typeface="+mj-lt"/>
                        </a:rPr>
                        <a:t>spanning-tree mode mst </a:t>
                      </a:r>
                    </a:p>
                    <a:p>
                      <a:r>
                        <a:rPr lang="en-US" sz="1200" b="1" dirty="0">
                          <a:solidFill>
                            <a:srgbClr val="000000"/>
                          </a:solidFill>
                          <a:effectLst/>
                          <a:latin typeface="+mj-lt"/>
                        </a:rPr>
                        <a:t>spanning-tree mst configuration</a:t>
                      </a:r>
                    </a:p>
                    <a:p>
                      <a:r>
                        <a:rPr lang="en-US" sz="1200" b="1" dirty="0">
                          <a:solidFill>
                            <a:srgbClr val="000000"/>
                          </a:solidFill>
                          <a:effectLst/>
                          <a:latin typeface="+mj-lt"/>
                        </a:rPr>
                        <a:t>instance </a:t>
                      </a:r>
                      <a:r>
                        <a:rPr lang="en-US" sz="1200" dirty="0">
                          <a:solidFill>
                            <a:srgbClr val="000000"/>
                          </a:solidFill>
                          <a:effectLst/>
                          <a:latin typeface="+mj-lt"/>
                        </a:rPr>
                        <a:t>0 </a:t>
                      </a:r>
                      <a:r>
                        <a:rPr lang="en-US" sz="1200" b="1" dirty="0">
                          <a:solidFill>
                            <a:srgbClr val="000000"/>
                          </a:solidFill>
                          <a:effectLst/>
                          <a:latin typeface="+mj-lt"/>
                        </a:rPr>
                        <a:t>vlan </a:t>
                      </a:r>
                      <a:r>
                        <a:rPr lang="en-US" sz="1200" i="1" dirty="0">
                          <a:solidFill>
                            <a:srgbClr val="000000"/>
                          </a:solidFill>
                          <a:effectLst/>
                          <a:latin typeface="+mj-lt"/>
                        </a:rPr>
                        <a:t>1-4094</a:t>
                      </a:r>
                      <a:br>
                        <a:rPr lang="en-US" sz="1200" dirty="0">
                          <a:solidFill>
                            <a:srgbClr val="000000"/>
                          </a:solidFill>
                          <a:effectLst/>
                          <a:latin typeface="+mj-lt"/>
                        </a:rPr>
                      </a:br>
                      <a:r>
                        <a:rPr lang="en-US" sz="1200" b="1" dirty="0">
                          <a:solidFill>
                            <a:srgbClr val="000000"/>
                          </a:solidFill>
                          <a:effectLst/>
                          <a:latin typeface="+mj-lt"/>
                        </a:rPr>
                        <a:t>revision 1 </a:t>
                      </a:r>
                      <a:endParaRPr lang="en-US" sz="1200" dirty="0">
                        <a:solidFill>
                          <a:srgbClr val="000000"/>
                        </a:solidFill>
                        <a:effectLst/>
                        <a:latin typeface="+mj-lt"/>
                      </a:endParaRPr>
                    </a:p>
                  </a:txBody>
                  <a:tcPr anchor="ctr"/>
                </a:tc>
                <a:extLst>
                  <a:ext uri="{0D108BD9-81ED-4DB2-BD59-A6C34878D82A}">
                    <a16:rowId xmlns:a16="http://schemas.microsoft.com/office/drawing/2014/main" val="3835337507"/>
                  </a:ext>
                </a:extLst>
              </a:tr>
              <a:tr h="296960">
                <a:tc>
                  <a:txBody>
                    <a:bodyPr/>
                    <a:lstStyle/>
                    <a:p>
                      <a:r>
                        <a:rPr lang="en-US" sz="1200" dirty="0">
                          <a:solidFill>
                            <a:srgbClr val="000000"/>
                          </a:solidFill>
                          <a:effectLst/>
                          <a:latin typeface="+mj-lt"/>
                        </a:rPr>
                        <a:t>Modify a switch’s MSTI priority or make it the root bridge for the MSTI </a:t>
                      </a:r>
                    </a:p>
                  </a:txBody>
                  <a:tcPr anchor="ctr"/>
                </a:tc>
                <a:tc>
                  <a:txBody>
                    <a:bodyPr/>
                    <a:lstStyle/>
                    <a:p>
                      <a:r>
                        <a:rPr lang="en-US" sz="1200" b="1" dirty="0">
                          <a:solidFill>
                            <a:srgbClr val="000000"/>
                          </a:solidFill>
                          <a:effectLst/>
                          <a:latin typeface="+mj-lt"/>
                        </a:rPr>
                        <a:t>spanning-tree mst </a:t>
                      </a:r>
                      <a:r>
                        <a:rPr lang="en-US" sz="1200" i="1" dirty="0">
                          <a:solidFill>
                            <a:srgbClr val="000000"/>
                          </a:solidFill>
                          <a:effectLst/>
                          <a:latin typeface="+mj-lt"/>
                        </a:rPr>
                        <a:t>instance-number</a:t>
                      </a:r>
                      <a:r>
                        <a:rPr lang="en-US" sz="1200" dirty="0">
                          <a:solidFill>
                            <a:srgbClr val="000000"/>
                          </a:solidFill>
                          <a:effectLst/>
                          <a:latin typeface="+mj-lt"/>
                        </a:rPr>
                        <a:t> </a:t>
                      </a:r>
                      <a:r>
                        <a:rPr lang="en-US" sz="1200" b="1" dirty="0">
                          <a:solidFill>
                            <a:srgbClr val="000000"/>
                          </a:solidFill>
                          <a:effectLst/>
                          <a:latin typeface="+mj-lt"/>
                        </a:rPr>
                        <a:t>priority </a:t>
                      </a:r>
                      <a:r>
                        <a:rPr lang="en-US" sz="1200" i="1" dirty="0">
                          <a:solidFill>
                            <a:srgbClr val="000000"/>
                          </a:solidFill>
                          <a:effectLst/>
                          <a:latin typeface="+mj-lt"/>
                        </a:rPr>
                        <a:t>priority</a:t>
                      </a:r>
                      <a:r>
                        <a:rPr lang="en-US" sz="1200" dirty="0">
                          <a:solidFill>
                            <a:srgbClr val="000000"/>
                          </a:solidFill>
                          <a:effectLst/>
                          <a:latin typeface="+mj-lt"/>
                        </a:rPr>
                        <a:t> </a:t>
                      </a:r>
                    </a:p>
                    <a:p>
                      <a:r>
                        <a:rPr lang="en-US" sz="1200" dirty="0">
                          <a:solidFill>
                            <a:srgbClr val="000000"/>
                          </a:solidFill>
                          <a:effectLst/>
                          <a:latin typeface="+mj-lt"/>
                        </a:rPr>
                        <a:t>OR </a:t>
                      </a:r>
                    </a:p>
                    <a:p>
                      <a:r>
                        <a:rPr lang="en-US" sz="1200" b="1" dirty="0">
                          <a:solidFill>
                            <a:srgbClr val="000000"/>
                          </a:solidFill>
                          <a:effectLst/>
                          <a:latin typeface="+mj-lt"/>
                        </a:rPr>
                        <a:t>spanning-tree mst </a:t>
                      </a:r>
                      <a:r>
                        <a:rPr lang="en-US" sz="1200" i="1" dirty="0">
                          <a:solidFill>
                            <a:srgbClr val="000000"/>
                          </a:solidFill>
                          <a:effectLst/>
                          <a:latin typeface="+mj-lt"/>
                        </a:rPr>
                        <a:t>instance-number</a:t>
                      </a:r>
                      <a:r>
                        <a:rPr lang="en-US" sz="1200" dirty="0">
                          <a:solidFill>
                            <a:srgbClr val="000000"/>
                          </a:solidFill>
                          <a:effectLst/>
                          <a:latin typeface="+mj-lt"/>
                        </a:rPr>
                        <a:t> </a:t>
                      </a:r>
                      <a:r>
                        <a:rPr lang="en-US" sz="1200" b="1" dirty="0">
                          <a:solidFill>
                            <a:srgbClr val="000000"/>
                          </a:solidFill>
                          <a:effectLst/>
                          <a:latin typeface="+mj-lt"/>
                        </a:rPr>
                        <a:t>root </a:t>
                      </a:r>
                      <a:r>
                        <a:rPr lang="en-US" sz="1200" dirty="0">
                          <a:solidFill>
                            <a:srgbClr val="000000"/>
                          </a:solidFill>
                          <a:effectLst/>
                          <a:latin typeface="+mj-lt"/>
                        </a:rPr>
                        <a:t>{</a:t>
                      </a:r>
                      <a:r>
                        <a:rPr lang="en-US" sz="1200" b="1" dirty="0">
                          <a:solidFill>
                            <a:srgbClr val="000000"/>
                          </a:solidFill>
                          <a:effectLst/>
                          <a:latin typeface="+mj-lt"/>
                        </a:rPr>
                        <a:t>primary </a:t>
                      </a:r>
                      <a:r>
                        <a:rPr lang="en-US" sz="1200" dirty="0">
                          <a:solidFill>
                            <a:srgbClr val="000000"/>
                          </a:solidFill>
                          <a:effectLst/>
                          <a:latin typeface="+mj-lt"/>
                        </a:rPr>
                        <a:t>| </a:t>
                      </a:r>
                      <a:r>
                        <a:rPr lang="en-US" sz="1200" b="1" dirty="0">
                          <a:solidFill>
                            <a:srgbClr val="000000"/>
                          </a:solidFill>
                          <a:effectLst/>
                          <a:latin typeface="+mj-lt"/>
                        </a:rPr>
                        <a:t>secondary</a:t>
                      </a:r>
                      <a:r>
                        <a:rPr lang="en-US" sz="1200" dirty="0">
                          <a:solidFill>
                            <a:srgbClr val="000000"/>
                          </a:solidFill>
                          <a:effectLst/>
                          <a:latin typeface="+mj-lt"/>
                        </a:rPr>
                        <a:t>}[</a:t>
                      </a:r>
                      <a:r>
                        <a:rPr lang="en-US" sz="1200" b="1" dirty="0">
                          <a:solidFill>
                            <a:srgbClr val="000000"/>
                          </a:solidFill>
                          <a:effectLst/>
                          <a:latin typeface="+mj-lt"/>
                        </a:rPr>
                        <a:t>diameter </a:t>
                      </a:r>
                      <a:r>
                        <a:rPr lang="en-US" sz="1200" i="1" dirty="0">
                          <a:solidFill>
                            <a:srgbClr val="000000"/>
                          </a:solidFill>
                          <a:effectLst/>
                          <a:latin typeface="+mj-lt"/>
                        </a:rPr>
                        <a:t>diameter</a:t>
                      </a:r>
                      <a:r>
                        <a:rPr lang="en-US" sz="1200" dirty="0">
                          <a:solidFill>
                            <a:srgbClr val="000000"/>
                          </a:solidFill>
                          <a:effectLst/>
                          <a:latin typeface="+mj-lt"/>
                        </a:rPr>
                        <a:t>] </a:t>
                      </a:r>
                    </a:p>
                  </a:txBody>
                  <a:tcPr anchor="ctr"/>
                </a:tc>
                <a:extLst>
                  <a:ext uri="{0D108BD9-81ED-4DB2-BD59-A6C34878D82A}">
                    <a16:rowId xmlns:a16="http://schemas.microsoft.com/office/drawing/2014/main" val="2096644633"/>
                  </a:ext>
                </a:extLst>
              </a:tr>
              <a:tr h="296960">
                <a:tc>
                  <a:txBody>
                    <a:bodyPr/>
                    <a:lstStyle/>
                    <a:p>
                      <a:r>
                        <a:rPr lang="en-US" sz="1200" dirty="0">
                          <a:solidFill>
                            <a:srgbClr val="000000"/>
                          </a:solidFill>
                          <a:effectLst/>
                          <a:latin typeface="+mj-lt"/>
                        </a:rPr>
                        <a:t>Specify additional VLANs to an MSTI </a:t>
                      </a:r>
                    </a:p>
                  </a:txBody>
                  <a:tcPr anchor="ctr"/>
                </a:tc>
                <a:tc>
                  <a:txBody>
                    <a:bodyPr/>
                    <a:lstStyle/>
                    <a:p>
                      <a:r>
                        <a:rPr lang="en-US" sz="1200" b="1" dirty="0">
                          <a:solidFill>
                            <a:srgbClr val="000000"/>
                          </a:solidFill>
                          <a:effectLst/>
                          <a:latin typeface="+mj-lt"/>
                        </a:rPr>
                        <a:t>spanning-tree mst configuration instance </a:t>
                      </a:r>
                      <a:r>
                        <a:rPr lang="en-US" sz="1200" i="1" dirty="0">
                          <a:solidFill>
                            <a:srgbClr val="000000"/>
                          </a:solidFill>
                          <a:effectLst/>
                          <a:latin typeface="+mj-lt"/>
                        </a:rPr>
                        <a:t>instance-number</a:t>
                      </a:r>
                      <a:r>
                        <a:rPr lang="en-US" sz="1200" dirty="0">
                          <a:solidFill>
                            <a:srgbClr val="000000"/>
                          </a:solidFill>
                          <a:effectLst/>
                          <a:latin typeface="+mj-lt"/>
                        </a:rPr>
                        <a:t> </a:t>
                      </a:r>
                      <a:r>
                        <a:rPr lang="en-US" sz="1200" b="1" dirty="0">
                          <a:solidFill>
                            <a:srgbClr val="000000"/>
                          </a:solidFill>
                          <a:effectLst/>
                          <a:latin typeface="+mj-lt"/>
                        </a:rPr>
                        <a:t>vlan </a:t>
                      </a:r>
                      <a:r>
                        <a:rPr lang="en-US" sz="1200" i="1" dirty="0">
                          <a:solidFill>
                            <a:srgbClr val="000000"/>
                          </a:solidFill>
                          <a:effectLst/>
                          <a:latin typeface="+mj-lt"/>
                        </a:rPr>
                        <a:t>vlan-id </a:t>
                      </a:r>
                    </a:p>
                  </a:txBody>
                  <a:tcPr anchor="ctr"/>
                </a:tc>
                <a:extLst>
                  <a:ext uri="{0D108BD9-81ED-4DB2-BD59-A6C34878D82A}">
                    <a16:rowId xmlns:a16="http://schemas.microsoft.com/office/drawing/2014/main" val="178654664"/>
                  </a:ext>
                </a:extLst>
              </a:tr>
              <a:tr h="296960">
                <a:tc>
                  <a:txBody>
                    <a:bodyPr/>
                    <a:lstStyle/>
                    <a:p>
                      <a:r>
                        <a:rPr lang="en-US" sz="1200" dirty="0">
                          <a:solidFill>
                            <a:srgbClr val="000000"/>
                          </a:solidFill>
                          <a:effectLst/>
                          <a:latin typeface="+mj-lt"/>
                        </a:rPr>
                        <a:t>Change the MST version number </a:t>
                      </a:r>
                    </a:p>
                  </a:txBody>
                  <a:tcPr anchor="ctr"/>
                </a:tc>
                <a:tc>
                  <a:txBody>
                    <a:bodyPr/>
                    <a:lstStyle/>
                    <a:p>
                      <a:r>
                        <a:rPr lang="en-US" sz="1200" b="1" dirty="0">
                          <a:solidFill>
                            <a:srgbClr val="000000"/>
                          </a:solidFill>
                          <a:effectLst/>
                          <a:latin typeface="+mj-lt"/>
                        </a:rPr>
                        <a:t>spanning-tree mst configuration revision </a:t>
                      </a:r>
                      <a:r>
                        <a:rPr lang="en-US" sz="1200" i="1" dirty="0">
                          <a:solidFill>
                            <a:srgbClr val="000000"/>
                          </a:solidFill>
                          <a:effectLst/>
                          <a:latin typeface="+mj-lt"/>
                        </a:rPr>
                        <a:t>version</a:t>
                      </a:r>
                      <a:r>
                        <a:rPr lang="en-US" sz="1200" dirty="0">
                          <a:solidFill>
                            <a:srgbClr val="000000"/>
                          </a:solidFill>
                          <a:effectLst/>
                          <a:latin typeface="+mj-lt"/>
                        </a:rPr>
                        <a:t> </a:t>
                      </a:r>
                    </a:p>
                  </a:txBody>
                  <a:tcPr anchor="ctr"/>
                </a:tc>
                <a:extLst>
                  <a:ext uri="{0D108BD9-81ED-4DB2-BD59-A6C34878D82A}">
                    <a16:rowId xmlns:a16="http://schemas.microsoft.com/office/drawing/2014/main" val="3768158406"/>
                  </a:ext>
                </a:extLst>
              </a:tr>
              <a:tr h="296960">
                <a:tc>
                  <a:txBody>
                    <a:bodyPr/>
                    <a:lstStyle/>
                    <a:p>
                      <a:r>
                        <a:rPr lang="en-US" sz="1200" dirty="0">
                          <a:solidFill>
                            <a:srgbClr val="000000"/>
                          </a:solidFill>
                          <a:effectLst/>
                          <a:latin typeface="+mj-lt"/>
                        </a:rPr>
                        <a:t>Change the port cost for a specific MSTI </a:t>
                      </a:r>
                    </a:p>
                  </a:txBody>
                  <a:tcPr anchor="ctr"/>
                </a:tc>
                <a:tc>
                  <a:txBody>
                    <a:bodyPr/>
                    <a:lstStyle/>
                    <a:p>
                      <a:r>
                        <a:rPr lang="en-US" sz="1200" b="1" dirty="0">
                          <a:solidFill>
                            <a:srgbClr val="000000"/>
                          </a:solidFill>
                          <a:effectLst/>
                          <a:latin typeface="+mj-lt"/>
                        </a:rPr>
                        <a:t>spanning-tree mst </a:t>
                      </a:r>
                      <a:r>
                        <a:rPr lang="en-US" sz="1200" i="1" dirty="0">
                          <a:solidFill>
                            <a:srgbClr val="000000"/>
                          </a:solidFill>
                          <a:effectLst/>
                          <a:latin typeface="+mj-lt"/>
                        </a:rPr>
                        <a:t>instance-number</a:t>
                      </a:r>
                      <a:r>
                        <a:rPr lang="en-US" sz="1200" dirty="0">
                          <a:solidFill>
                            <a:srgbClr val="000000"/>
                          </a:solidFill>
                          <a:effectLst/>
                          <a:latin typeface="+mj-lt"/>
                        </a:rPr>
                        <a:t> </a:t>
                      </a:r>
                      <a:r>
                        <a:rPr lang="en-US" sz="1200" b="1" dirty="0">
                          <a:solidFill>
                            <a:srgbClr val="000000"/>
                          </a:solidFill>
                          <a:effectLst/>
                          <a:latin typeface="+mj-lt"/>
                        </a:rPr>
                        <a:t>cost </a:t>
                      </a:r>
                      <a:r>
                        <a:rPr lang="en-US" sz="1200" i="1" dirty="0">
                          <a:solidFill>
                            <a:srgbClr val="000000"/>
                          </a:solidFill>
                          <a:effectLst/>
                          <a:latin typeface="+mj-lt"/>
                        </a:rPr>
                        <a:t>cost</a:t>
                      </a:r>
                      <a:r>
                        <a:rPr lang="en-US" sz="1200" dirty="0">
                          <a:solidFill>
                            <a:srgbClr val="000000"/>
                          </a:solidFill>
                          <a:effectLst/>
                          <a:latin typeface="+mj-lt"/>
                        </a:rPr>
                        <a:t> </a:t>
                      </a:r>
                    </a:p>
                  </a:txBody>
                  <a:tcPr anchor="ctr"/>
                </a:tc>
                <a:extLst>
                  <a:ext uri="{0D108BD9-81ED-4DB2-BD59-A6C34878D82A}">
                    <a16:rowId xmlns:a16="http://schemas.microsoft.com/office/drawing/2014/main" val="588271021"/>
                  </a:ext>
                </a:extLst>
              </a:tr>
              <a:tr h="296960">
                <a:tc>
                  <a:txBody>
                    <a:bodyPr/>
                    <a:lstStyle/>
                    <a:p>
                      <a:r>
                        <a:rPr lang="en-US" sz="1200" dirty="0">
                          <a:solidFill>
                            <a:srgbClr val="000000"/>
                          </a:solidFill>
                          <a:effectLst/>
                          <a:latin typeface="+mj-lt"/>
                        </a:rPr>
                        <a:t>Change the port priority for a specific MSTI </a:t>
                      </a:r>
                    </a:p>
                  </a:txBody>
                  <a:tcPr anchor="ctr"/>
                </a:tc>
                <a:tc>
                  <a:txBody>
                    <a:bodyPr/>
                    <a:lstStyle/>
                    <a:p>
                      <a:r>
                        <a:rPr lang="en-US" sz="1200" b="1" dirty="0">
                          <a:solidFill>
                            <a:srgbClr val="000000"/>
                          </a:solidFill>
                          <a:effectLst/>
                          <a:latin typeface="+mj-lt"/>
                        </a:rPr>
                        <a:t>spanning-tree mst</a:t>
                      </a:r>
                      <a:r>
                        <a:rPr lang="en-US" sz="1200" b="1" i="1" dirty="0">
                          <a:solidFill>
                            <a:srgbClr val="000000"/>
                          </a:solidFill>
                          <a:effectLst/>
                          <a:latin typeface="+mj-lt"/>
                        </a:rPr>
                        <a:t> </a:t>
                      </a:r>
                      <a:r>
                        <a:rPr lang="en-US" sz="1200" i="1" dirty="0">
                          <a:solidFill>
                            <a:srgbClr val="000000"/>
                          </a:solidFill>
                          <a:effectLst/>
                          <a:latin typeface="+mj-lt"/>
                        </a:rPr>
                        <a:t>instance-number </a:t>
                      </a:r>
                      <a:r>
                        <a:rPr lang="en-US" sz="1200" b="1" dirty="0">
                          <a:solidFill>
                            <a:srgbClr val="000000"/>
                          </a:solidFill>
                          <a:effectLst/>
                          <a:latin typeface="+mj-lt"/>
                        </a:rPr>
                        <a:t>port- priority </a:t>
                      </a:r>
                      <a:r>
                        <a:rPr lang="en-US" sz="1200" i="1" dirty="0">
                          <a:solidFill>
                            <a:srgbClr val="000000"/>
                          </a:solidFill>
                          <a:effectLst/>
                          <a:latin typeface="+mj-lt"/>
                        </a:rPr>
                        <a:t>priority</a:t>
                      </a:r>
                      <a:r>
                        <a:rPr lang="en-US" sz="1200" dirty="0">
                          <a:solidFill>
                            <a:srgbClr val="000000"/>
                          </a:solidFill>
                          <a:effectLst/>
                          <a:latin typeface="+mj-lt"/>
                        </a:rPr>
                        <a:t> </a:t>
                      </a:r>
                    </a:p>
                  </a:txBody>
                  <a:tcPr anchor="ctr"/>
                </a:tc>
                <a:extLst>
                  <a:ext uri="{0D108BD9-81ED-4DB2-BD59-A6C34878D82A}">
                    <a16:rowId xmlns:a16="http://schemas.microsoft.com/office/drawing/2014/main" val="712423432"/>
                  </a:ext>
                </a:extLst>
              </a:tr>
              <a:tr h="296960">
                <a:tc>
                  <a:txBody>
                    <a:bodyPr/>
                    <a:lstStyle/>
                    <a:p>
                      <a:r>
                        <a:rPr lang="en-US" sz="1200" dirty="0">
                          <a:solidFill>
                            <a:srgbClr val="000000"/>
                          </a:solidFill>
                          <a:effectLst/>
                          <a:latin typeface="+mj-lt"/>
                        </a:rPr>
                        <a:t>Display the MST configuration </a:t>
                      </a:r>
                    </a:p>
                  </a:txBody>
                  <a:tcPr anchor="ctr"/>
                </a:tc>
                <a:tc>
                  <a:txBody>
                    <a:bodyPr/>
                    <a:lstStyle/>
                    <a:p>
                      <a:r>
                        <a:rPr lang="en-US" sz="1200" b="1" dirty="0">
                          <a:solidFill>
                            <a:srgbClr val="000000"/>
                          </a:solidFill>
                          <a:effectLst/>
                          <a:latin typeface="+mj-lt"/>
                        </a:rPr>
                        <a:t>show spanning-tree mst configuration </a:t>
                      </a:r>
                      <a:endParaRPr lang="en-US" sz="1200" dirty="0">
                        <a:solidFill>
                          <a:srgbClr val="000000"/>
                        </a:solidFill>
                        <a:effectLst/>
                        <a:latin typeface="+mj-lt"/>
                      </a:endParaRPr>
                    </a:p>
                  </a:txBody>
                  <a:tcPr anchor="ctr"/>
                </a:tc>
                <a:extLst>
                  <a:ext uri="{0D108BD9-81ED-4DB2-BD59-A6C34878D82A}">
                    <a16:rowId xmlns:a16="http://schemas.microsoft.com/office/drawing/2014/main" val="1814590859"/>
                  </a:ext>
                </a:extLst>
              </a:tr>
              <a:tr h="296960">
                <a:tc>
                  <a:txBody>
                    <a:bodyPr/>
                    <a:lstStyle/>
                    <a:p>
                      <a:r>
                        <a:rPr lang="en-US" sz="1200" dirty="0">
                          <a:solidFill>
                            <a:srgbClr val="000000"/>
                          </a:solidFill>
                          <a:effectLst/>
                          <a:latin typeface="+mj-lt"/>
                        </a:rPr>
                        <a:t>Verify the MST switch status </a:t>
                      </a:r>
                    </a:p>
                  </a:txBody>
                  <a:tcPr anchor="ctr"/>
                </a:tc>
                <a:tc>
                  <a:txBody>
                    <a:bodyPr/>
                    <a:lstStyle/>
                    <a:p>
                      <a:r>
                        <a:rPr lang="en-US" sz="1200" b="1" dirty="0">
                          <a:solidFill>
                            <a:srgbClr val="000000"/>
                          </a:solidFill>
                          <a:effectLst/>
                          <a:latin typeface="+mj-lt"/>
                        </a:rPr>
                        <a:t>show spanning-tree mst </a:t>
                      </a:r>
                      <a:r>
                        <a:rPr lang="en-US" sz="1200" dirty="0">
                          <a:solidFill>
                            <a:srgbClr val="000000"/>
                          </a:solidFill>
                          <a:effectLst/>
                          <a:latin typeface="+mj-lt"/>
                        </a:rPr>
                        <a:t>[</a:t>
                      </a:r>
                      <a:r>
                        <a:rPr lang="en-US" sz="1200" i="1" dirty="0">
                          <a:solidFill>
                            <a:srgbClr val="000000"/>
                          </a:solidFill>
                          <a:effectLst/>
                          <a:latin typeface="+mj-lt"/>
                        </a:rPr>
                        <a:t>instance-number</a:t>
                      </a:r>
                      <a:r>
                        <a:rPr lang="en-US" sz="1200" dirty="0">
                          <a:solidFill>
                            <a:srgbClr val="000000"/>
                          </a:solidFill>
                          <a:effectLst/>
                          <a:latin typeface="+mj-lt"/>
                        </a:rPr>
                        <a:t>] </a:t>
                      </a:r>
                    </a:p>
                  </a:txBody>
                  <a:tcPr anchor="ctr"/>
                </a:tc>
                <a:extLst>
                  <a:ext uri="{0D108BD9-81ED-4DB2-BD59-A6C34878D82A}">
                    <a16:rowId xmlns:a16="http://schemas.microsoft.com/office/drawing/2014/main" val="46184183"/>
                  </a:ext>
                </a:extLst>
              </a:tr>
              <a:tr h="296960">
                <a:tc>
                  <a:txBody>
                    <a:bodyPr/>
                    <a:lstStyle/>
                    <a:p>
                      <a:r>
                        <a:rPr lang="en-US" sz="1200" dirty="0">
                          <a:solidFill>
                            <a:srgbClr val="000000"/>
                          </a:solidFill>
                          <a:effectLst/>
                          <a:latin typeface="+mj-lt"/>
                        </a:rPr>
                        <a:t>View the STP topology for the MST </a:t>
                      </a:r>
                    </a:p>
                  </a:txBody>
                  <a:tcPr anchor="ctr"/>
                </a:tc>
                <a:tc>
                  <a:txBody>
                    <a:bodyPr/>
                    <a:lstStyle/>
                    <a:p>
                      <a:r>
                        <a:rPr lang="en-US" sz="1200" b="1" dirty="0">
                          <a:solidFill>
                            <a:srgbClr val="000000"/>
                          </a:solidFill>
                          <a:effectLst/>
                          <a:latin typeface="+mj-lt"/>
                        </a:rPr>
                        <a:t>show spanning-tree mst interface</a:t>
                      </a:r>
                      <a:r>
                        <a:rPr lang="en-US" sz="1200" b="1" i="1" dirty="0">
                          <a:solidFill>
                            <a:srgbClr val="000000"/>
                          </a:solidFill>
                          <a:effectLst/>
                          <a:latin typeface="+mj-lt"/>
                        </a:rPr>
                        <a:t> </a:t>
                      </a:r>
                      <a:r>
                        <a:rPr lang="en-US" sz="1200" i="1" dirty="0">
                          <a:solidFill>
                            <a:srgbClr val="000000"/>
                          </a:solidFill>
                          <a:effectLst/>
                          <a:latin typeface="+mj-lt"/>
                        </a:rPr>
                        <a:t>interface-id </a:t>
                      </a:r>
                    </a:p>
                  </a:txBody>
                  <a:tcPr anchor="ctr"/>
                </a:tc>
                <a:extLst>
                  <a:ext uri="{0D108BD9-81ED-4DB2-BD59-A6C34878D82A}">
                    <a16:rowId xmlns:a16="http://schemas.microsoft.com/office/drawing/2014/main" val="477450881"/>
                  </a:ext>
                </a:extLst>
              </a:tr>
            </a:tbl>
          </a:graphicData>
        </a:graphic>
      </p:graphicFrame>
    </p:spTree>
    <p:extLst>
      <p:ext uri="{BB962C8B-B14F-4D97-AF65-F5344CB8AC3E}">
        <p14:creationId xmlns:p14="http://schemas.microsoft.com/office/powerpoint/2010/main" val="1825728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99479016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268950"/>
            <a:ext cx="7598042" cy="1021417"/>
          </a:xfrm>
        </p:spPr>
        <p:txBody>
          <a:bodyPr anchor="ctr"/>
          <a:lstStyle/>
          <a:p>
            <a:r>
              <a:rPr lang="en-US" sz="4800" dirty="0">
                <a:solidFill>
                  <a:schemeClr val="accent5">
                    <a:lumMod val="40000"/>
                    <a:lumOff val="60000"/>
                  </a:schemeClr>
                </a:solidFill>
              </a:rPr>
              <a:t>Multiple Spanning Tree Protocol</a:t>
            </a:r>
            <a:endParaRPr lang="en-US" dirty="0">
              <a:solidFill>
                <a:schemeClr val="accent5">
                  <a:lumMod val="40000"/>
                  <a:lumOff val="60000"/>
                </a:schemeClr>
              </a:solidFill>
            </a:endParaRPr>
          </a:p>
        </p:txBody>
      </p:sp>
      <p:sp>
        <p:nvSpPr>
          <p:cNvPr id="4" name="TextBox 3">
            <a:extLst>
              <a:ext uri="{FF2B5EF4-FFF2-40B4-BE49-F238E27FC236}">
                <a16:creationId xmlns:a16="http://schemas.microsoft.com/office/drawing/2014/main" id="{E2BFA70F-DC0C-41D5-868E-C8FBC661D58F}"/>
              </a:ext>
            </a:extLst>
          </p:cNvPr>
          <p:cNvSpPr txBox="1"/>
          <p:nvPr/>
        </p:nvSpPr>
        <p:spPr>
          <a:xfrm>
            <a:off x="359275" y="1786920"/>
            <a:ext cx="8277832" cy="1569660"/>
          </a:xfrm>
          <a:prstGeom prst="rect">
            <a:avLst/>
          </a:prstGeom>
          <a:noFill/>
        </p:spPr>
        <p:txBody>
          <a:bodyPr wrap="square" rtlCol="0">
            <a:spAutoFit/>
          </a:bodyPr>
          <a:lstStyle/>
          <a:p>
            <a:pPr marL="285750" indent="-285750">
              <a:buFont typeface="Arial" panose="020B0604020202020204" pitchFamily="34" charset="0"/>
              <a:buChar char="•"/>
            </a:pPr>
            <a:r>
              <a:rPr lang="es-ES" sz="1600" dirty="0">
                <a:solidFill>
                  <a:schemeClr val="accent5">
                    <a:lumMod val="40000"/>
                    <a:lumOff val="60000"/>
                  </a:schemeClr>
                </a:solidFill>
              </a:rPr>
              <a:t>El estándar 802.1D original solo admitía una instancia STP para una red de </a:t>
            </a:r>
            <a:r>
              <a:rPr lang="es-ES" sz="1600" u="sng" dirty="0">
                <a:solidFill>
                  <a:schemeClr val="accent5">
                    <a:lumMod val="40000"/>
                    <a:lumOff val="60000"/>
                  </a:schemeClr>
                </a:solidFill>
              </a:rPr>
              <a:t>conmutadores completa</a:t>
            </a:r>
            <a:r>
              <a:rPr lang="es-ES" sz="1600" dirty="0">
                <a:solidFill>
                  <a:schemeClr val="accent5">
                    <a:lumMod val="40000"/>
                    <a:lumOff val="60000"/>
                  </a:schemeClr>
                </a:solidFill>
              </a:rPr>
              <a:t>. Lo que significa que no fue posible cargar tráfico compartido entre enlaces bloqueando VLAN específicas en una línea y bloqueando otras VLAN en enlaces alternativos.</a:t>
            </a:r>
          </a:p>
          <a:p>
            <a:pPr marL="285750" indent="-285750">
              <a:buFont typeface="Arial" panose="020B0604020202020204" pitchFamily="34" charset="0"/>
              <a:buChar char="•"/>
            </a:pPr>
            <a:r>
              <a:rPr lang="es-ES" sz="1600" dirty="0">
                <a:solidFill>
                  <a:schemeClr val="accent5">
                    <a:lumMod val="40000"/>
                    <a:lumOff val="60000"/>
                  </a:schemeClr>
                </a:solidFill>
              </a:rPr>
              <a:t>El </a:t>
            </a:r>
            <a:r>
              <a:rPr lang="en-US" sz="1600" dirty="0">
                <a:solidFill>
                  <a:schemeClr val="accent5">
                    <a:lumMod val="40000"/>
                    <a:lumOff val="60000"/>
                  </a:schemeClr>
                </a:solidFill>
              </a:rPr>
              <a:t>Multiple Spanning Tree Protocol (MST ) </a:t>
            </a:r>
            <a:r>
              <a:rPr lang="es-ES" sz="1600" dirty="0">
                <a:solidFill>
                  <a:schemeClr val="accent5">
                    <a:lumMod val="40000"/>
                    <a:lumOff val="60000"/>
                  </a:schemeClr>
                </a:solidFill>
              </a:rPr>
              <a:t>asigna una o varias VLAN a una instancia STP.</a:t>
            </a:r>
            <a:endParaRPr lang="en-US" sz="1600"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282487357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Multiple Spanning Tree Protocol</a:t>
            </a:r>
            <a:br>
              <a:rPr lang="en-US" dirty="0"/>
            </a:br>
            <a:r>
              <a:rPr lang="en-US" sz="2400" dirty="0" err="1"/>
              <a:t>Topologia</a:t>
            </a:r>
            <a:r>
              <a:rPr lang="en-US" dirty="0"/>
              <a:t> </a:t>
            </a:r>
            <a:r>
              <a:rPr lang="en-US" sz="2400" dirty="0"/>
              <a:t>CST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48130" y="864383"/>
            <a:ext cx="8257988" cy="1054064"/>
          </a:xfrm>
        </p:spPr>
        <p:txBody>
          <a:bodyPr/>
          <a:lstStyle/>
          <a:p>
            <a:pPr marL="0" indent="0" algn="l" eaLnBrk="0" hangingPunct="0"/>
            <a:r>
              <a:rPr lang="es-ES" sz="1600" dirty="0">
                <a:solidFill>
                  <a:srgbClr val="000000"/>
                </a:solidFill>
              </a:rPr>
              <a:t>La siguiente figura muestra una topología </a:t>
            </a:r>
            <a:r>
              <a:rPr lang="en-US" sz="1600" dirty="0">
                <a:solidFill>
                  <a:srgbClr val="000000"/>
                </a:solidFill>
              </a:rPr>
              <a:t>Common Spanning Tree (CST) . </a:t>
            </a:r>
            <a:r>
              <a:rPr lang="es-ES" sz="1600" dirty="0">
                <a:solidFill>
                  <a:srgbClr val="000000"/>
                </a:solidFill>
              </a:rPr>
              <a:t>Las VLAN 1 a 4 comparten la misma topología. El tráfico de SW2 a SW3 debe pasar por SW1. Si solo SW2 y SW3 tuvieran dispositivos finales en VLAN 4, la topología no se podría ajustar para permitir que el tráfico atraviese directamente entre los dos conmutadores.</a:t>
            </a:r>
            <a:endParaRPr lang="en-US" sz="1600" dirty="0">
              <a:solidFill>
                <a:srgbClr val="000000"/>
              </a:solidFill>
            </a:endParaRPr>
          </a:p>
          <a:p>
            <a:pPr marL="285750" lvl="0" indent="-285750" algn="l" eaLnBrk="0" hangingPunct="0">
              <a:buFont typeface="Arial" panose="020B0604020202020204" pitchFamily="34" charset="0"/>
              <a:buChar char="•"/>
            </a:pPr>
            <a:endParaRPr lang="en-US" sz="1600" dirty="0">
              <a:solidFill>
                <a:schemeClr val="tx1">
                  <a:lumMod val="50000"/>
                </a:schemeClr>
              </a:solidFill>
            </a:endParaRPr>
          </a:p>
          <a:p>
            <a:pPr marL="0" lvl="0" indent="0" algn="l" eaLnBrk="0" hangingPunct="0"/>
            <a:endParaRPr lang="en-US" sz="1600" dirty="0">
              <a:solidFill>
                <a:schemeClr val="tx1">
                  <a:lumMod val="50000"/>
                </a:schemeClr>
              </a:solidFill>
            </a:endParaRPr>
          </a:p>
        </p:txBody>
      </p:sp>
      <p:pic>
        <p:nvPicPr>
          <p:cNvPr id="2" name="Picture 1">
            <a:extLst>
              <a:ext uri="{FF2B5EF4-FFF2-40B4-BE49-F238E27FC236}">
                <a16:creationId xmlns:a16="http://schemas.microsoft.com/office/drawing/2014/main" id="{3790DC83-38AD-F546-B3DF-47C65F0D1D68}"/>
              </a:ext>
            </a:extLst>
          </p:cNvPr>
          <p:cNvPicPr>
            <a:picLocks noChangeAspect="1"/>
          </p:cNvPicPr>
          <p:nvPr/>
        </p:nvPicPr>
        <p:blipFill>
          <a:blip r:embed="rId3"/>
          <a:stretch>
            <a:fillRect/>
          </a:stretch>
        </p:blipFill>
        <p:spPr>
          <a:xfrm>
            <a:off x="2007444" y="2050993"/>
            <a:ext cx="4330599" cy="2215891"/>
          </a:xfrm>
          <a:prstGeom prst="rect">
            <a:avLst/>
          </a:prstGeom>
        </p:spPr>
      </p:pic>
    </p:spTree>
    <p:extLst>
      <p:ext uri="{BB962C8B-B14F-4D97-AF65-F5344CB8AC3E}">
        <p14:creationId xmlns:p14="http://schemas.microsoft.com/office/powerpoint/2010/main" val="323778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Multiple Spanning Tree Protocol</a:t>
            </a:r>
            <a:br>
              <a:rPr lang="en-US" dirty="0"/>
            </a:br>
            <a:r>
              <a:rPr lang="en-US" sz="2400" dirty="0" err="1"/>
              <a:t>Topoloigia</a:t>
            </a:r>
            <a:r>
              <a:rPr lang="en-US" dirty="0"/>
              <a:t> </a:t>
            </a:r>
            <a:r>
              <a:rPr lang="en-US" sz="2400" dirty="0"/>
              <a:t>PVST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06813" y="778169"/>
            <a:ext cx="8257988" cy="1054064"/>
          </a:xfrm>
        </p:spPr>
        <p:txBody>
          <a:bodyPr/>
          <a:lstStyle/>
          <a:p>
            <a:pPr marL="0" indent="0" algn="l" eaLnBrk="0" hangingPunct="0"/>
            <a:r>
              <a:rPr lang="en-US" sz="1600" dirty="0">
                <a:solidFill>
                  <a:srgbClr val="000000"/>
                </a:solidFill>
              </a:rPr>
              <a:t>Per-VLAN Spanning Tree (PVST) </a:t>
            </a:r>
            <a:r>
              <a:rPr lang="es-ES" sz="1600" dirty="0">
                <a:solidFill>
                  <a:srgbClr val="000000"/>
                </a:solidFill>
              </a:rPr>
              <a:t>proporciona una instancia de árbol de expansión separada para cada VLAN configurada en la red. Las topologías siguientes muestran cómo los conmutadores mantienen una topología STP diferente para cada una de las cuatro VLAN. En entornos con miles de VLAN, mantener un estado STP para cada VLAN puede sobrecargar el procesador del conmutador.</a:t>
            </a:r>
            <a:endParaRPr lang="en-US" sz="1600" dirty="0">
              <a:solidFill>
                <a:srgbClr val="000000"/>
              </a:solidFill>
            </a:endParaRPr>
          </a:p>
          <a:p>
            <a:pPr marL="285750" lvl="0" indent="-285750" algn="l" eaLnBrk="0" hangingPunct="0">
              <a:buFont typeface="Arial" panose="020B0604020202020204" pitchFamily="34" charset="0"/>
              <a:buChar char="•"/>
            </a:pPr>
            <a:endParaRPr lang="en-US" sz="1600" dirty="0">
              <a:solidFill>
                <a:schemeClr val="tx1">
                  <a:lumMod val="50000"/>
                </a:schemeClr>
              </a:solidFill>
            </a:endParaRPr>
          </a:p>
          <a:p>
            <a:pPr marL="0" lvl="0" indent="0" algn="l" eaLnBrk="0" hangingPunct="0"/>
            <a:endParaRPr lang="en-US" sz="1600" dirty="0">
              <a:solidFill>
                <a:schemeClr val="tx1">
                  <a:lumMod val="50000"/>
                </a:schemeClr>
              </a:solidFill>
            </a:endParaRPr>
          </a:p>
        </p:txBody>
      </p:sp>
      <p:pic>
        <p:nvPicPr>
          <p:cNvPr id="7" name="Picture 6">
            <a:extLst>
              <a:ext uri="{FF2B5EF4-FFF2-40B4-BE49-F238E27FC236}">
                <a16:creationId xmlns:a16="http://schemas.microsoft.com/office/drawing/2014/main" id="{BB870CA4-BF52-3F48-86BB-1DE961B7C074}"/>
              </a:ext>
            </a:extLst>
          </p:cNvPr>
          <p:cNvPicPr>
            <a:picLocks noChangeAspect="1"/>
          </p:cNvPicPr>
          <p:nvPr/>
        </p:nvPicPr>
        <p:blipFill>
          <a:blip r:embed="rId3"/>
          <a:stretch>
            <a:fillRect/>
          </a:stretch>
        </p:blipFill>
        <p:spPr>
          <a:xfrm>
            <a:off x="610014" y="2128059"/>
            <a:ext cx="7661150" cy="1925176"/>
          </a:xfrm>
          <a:prstGeom prst="rect">
            <a:avLst/>
          </a:prstGeom>
        </p:spPr>
      </p:pic>
    </p:spTree>
    <p:extLst>
      <p:ext uri="{BB962C8B-B14F-4D97-AF65-F5344CB8AC3E}">
        <p14:creationId xmlns:p14="http://schemas.microsoft.com/office/powerpoint/2010/main" val="253819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Multiple Spanning Tree Protocol</a:t>
            </a:r>
            <a:br>
              <a:rPr lang="en-US" dirty="0"/>
            </a:br>
            <a:r>
              <a:rPr lang="en-US" sz="2400" dirty="0" err="1"/>
              <a:t>Topologia</a:t>
            </a:r>
            <a:r>
              <a:rPr lang="en-US" sz="2400" dirty="0"/>
              <a:t> MST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19366" y="855419"/>
            <a:ext cx="8186751" cy="1224393"/>
          </a:xfrm>
        </p:spPr>
        <p:txBody>
          <a:bodyPr/>
          <a:lstStyle/>
          <a:p>
            <a:pPr marL="0" indent="0" algn="l" eaLnBrk="0" hangingPunct="0"/>
            <a:r>
              <a:rPr lang="en-US" sz="1600" dirty="0">
                <a:solidFill>
                  <a:srgbClr val="000000"/>
                </a:solidFill>
              </a:rPr>
              <a:t>MST </a:t>
            </a:r>
            <a:r>
              <a:rPr lang="es-ES" sz="1600" dirty="0">
                <a:solidFill>
                  <a:srgbClr val="000000"/>
                </a:solidFill>
              </a:rPr>
              <a:t>asigna una o varias VLAN a un árbol STP</a:t>
            </a:r>
            <a:r>
              <a:rPr lang="en-US" sz="1600" dirty="0">
                <a:solidFill>
                  <a:srgbClr val="000000"/>
                </a:solidFill>
              </a:rPr>
              <a:t>, </a:t>
            </a:r>
            <a:r>
              <a:rPr lang="en-US" sz="1600" dirty="0" err="1">
                <a:solidFill>
                  <a:srgbClr val="000000"/>
                </a:solidFill>
              </a:rPr>
              <a:t>llamado</a:t>
            </a:r>
            <a:r>
              <a:rPr lang="en-US" sz="1600" dirty="0">
                <a:solidFill>
                  <a:srgbClr val="000000"/>
                </a:solidFill>
              </a:rPr>
              <a:t> </a:t>
            </a:r>
            <a:r>
              <a:rPr lang="en-US" sz="1600" dirty="0" err="1">
                <a:solidFill>
                  <a:srgbClr val="000000"/>
                </a:solidFill>
              </a:rPr>
              <a:t>instancia</a:t>
            </a:r>
            <a:r>
              <a:rPr lang="en-US" sz="1600" dirty="0">
                <a:solidFill>
                  <a:srgbClr val="000000"/>
                </a:solidFill>
              </a:rPr>
              <a:t> MST (MSTI). </a:t>
            </a:r>
            <a:r>
              <a:rPr lang="es-ES" sz="1600" dirty="0">
                <a:solidFill>
                  <a:srgbClr val="000000"/>
                </a:solidFill>
              </a:rPr>
              <a:t>La figura muestra cómo los conmutadores mantienen topologías STP para cuatro VLAN. Si se agregaran más VLAN al entorno, los conmutadores mantendrían tres topologías STP si las VLAN se alinearan con uno de los MSTI existentes.</a:t>
            </a:r>
            <a:endParaRPr lang="en-US" sz="1600" dirty="0">
              <a:solidFill>
                <a:schemeClr val="tx1">
                  <a:lumMod val="50000"/>
                </a:schemeClr>
              </a:solidFill>
            </a:endParaRPr>
          </a:p>
          <a:p>
            <a:pPr marL="0" lvl="0" indent="0" algn="l" eaLnBrk="0" hangingPunct="0"/>
            <a:endParaRPr lang="en-US" sz="1600" dirty="0">
              <a:solidFill>
                <a:schemeClr val="tx1">
                  <a:lumMod val="50000"/>
                </a:schemeClr>
              </a:solidFill>
            </a:endParaRPr>
          </a:p>
        </p:txBody>
      </p:sp>
      <p:pic>
        <p:nvPicPr>
          <p:cNvPr id="5" name="Picture 4">
            <a:extLst>
              <a:ext uri="{FF2B5EF4-FFF2-40B4-BE49-F238E27FC236}">
                <a16:creationId xmlns:a16="http://schemas.microsoft.com/office/drawing/2014/main" id="{8680A1E1-68F2-4449-B253-BBC939DD594C}"/>
              </a:ext>
            </a:extLst>
          </p:cNvPr>
          <p:cNvPicPr>
            <a:picLocks noChangeAspect="1"/>
          </p:cNvPicPr>
          <p:nvPr/>
        </p:nvPicPr>
        <p:blipFill>
          <a:blip r:embed="rId3"/>
          <a:stretch>
            <a:fillRect/>
          </a:stretch>
        </p:blipFill>
        <p:spPr>
          <a:xfrm>
            <a:off x="1208328" y="2203394"/>
            <a:ext cx="6727343" cy="2084687"/>
          </a:xfrm>
          <a:prstGeom prst="rect">
            <a:avLst/>
          </a:prstGeom>
        </p:spPr>
      </p:pic>
    </p:spTree>
    <p:extLst>
      <p:ext uri="{BB962C8B-B14F-4D97-AF65-F5344CB8AC3E}">
        <p14:creationId xmlns:p14="http://schemas.microsoft.com/office/powerpoint/2010/main" val="3836225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Multiple Spanning Tree Protocol</a:t>
            </a:r>
            <a:br>
              <a:rPr lang="en-US" dirty="0"/>
            </a:br>
            <a:r>
              <a:rPr lang="en-US" sz="2400" dirty="0"/>
              <a:t>MST Region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65576" y="965433"/>
            <a:ext cx="2870683" cy="3212634"/>
          </a:xfrm>
        </p:spPr>
        <p:txBody>
          <a:bodyPr/>
          <a:lstStyle/>
          <a:p>
            <a:pPr marL="0" indent="0" algn="l" eaLnBrk="0" hangingPunct="0"/>
            <a:r>
              <a:rPr lang="es-ES" sz="1600" dirty="0">
                <a:solidFill>
                  <a:srgbClr val="000000"/>
                </a:solidFill>
              </a:rPr>
              <a:t>Un grupo de conmutadores MST con la misma configuración de alto nivel se conoce como región MST. MST incorpora mecanismos que hacen que una región MST aparezca como un único conmutador virtual ante conmutadores externos.</a:t>
            </a:r>
            <a:endParaRPr lang="en-US" sz="1600" dirty="0">
              <a:solidFill>
                <a:schemeClr val="tx1">
                  <a:lumMod val="50000"/>
                </a:schemeClr>
              </a:solidFill>
            </a:endParaRPr>
          </a:p>
          <a:p>
            <a:pPr marL="0" lvl="0" indent="0" algn="l" eaLnBrk="0" hangingPunct="0"/>
            <a:endParaRPr lang="en-US" sz="1600" dirty="0">
              <a:solidFill>
                <a:schemeClr val="tx1">
                  <a:lumMod val="50000"/>
                </a:schemeClr>
              </a:solidFill>
            </a:endParaRPr>
          </a:p>
        </p:txBody>
      </p:sp>
      <p:pic>
        <p:nvPicPr>
          <p:cNvPr id="2" name="Picture 1">
            <a:extLst>
              <a:ext uri="{FF2B5EF4-FFF2-40B4-BE49-F238E27FC236}">
                <a16:creationId xmlns:a16="http://schemas.microsoft.com/office/drawing/2014/main" id="{9F054553-1756-9E4F-8558-33CB0B1C3F2A}"/>
              </a:ext>
            </a:extLst>
          </p:cNvPr>
          <p:cNvPicPr>
            <a:picLocks noChangeAspect="1"/>
          </p:cNvPicPr>
          <p:nvPr/>
        </p:nvPicPr>
        <p:blipFill>
          <a:blip r:embed="rId3"/>
          <a:stretch>
            <a:fillRect/>
          </a:stretch>
        </p:blipFill>
        <p:spPr>
          <a:xfrm>
            <a:off x="3590745" y="965433"/>
            <a:ext cx="4754743" cy="2415241"/>
          </a:xfrm>
          <a:prstGeom prst="rect">
            <a:avLst/>
          </a:prstGeom>
        </p:spPr>
      </p:pic>
    </p:spTree>
    <p:extLst>
      <p:ext uri="{BB962C8B-B14F-4D97-AF65-F5344CB8AC3E}">
        <p14:creationId xmlns:p14="http://schemas.microsoft.com/office/powerpoint/2010/main" val="261791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Multiple Spanning Tree Protocol</a:t>
            </a:r>
            <a:br>
              <a:rPr lang="en-US" dirty="0"/>
            </a:br>
            <a:r>
              <a:rPr lang="en-US" sz="2400" dirty="0"/>
              <a:t>MST Instances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19366" y="762746"/>
            <a:ext cx="8186751" cy="1412652"/>
          </a:xfrm>
        </p:spPr>
        <p:txBody>
          <a:bodyPr/>
          <a:lstStyle/>
          <a:p>
            <a:pPr marL="0" indent="0" algn="l" eaLnBrk="0" hangingPunct="0"/>
            <a:r>
              <a:rPr lang="en-US" sz="1600" dirty="0">
                <a:solidFill>
                  <a:srgbClr val="000000"/>
                </a:solidFill>
              </a:rPr>
              <a:t>MST </a:t>
            </a:r>
            <a:r>
              <a:rPr lang="es-ES" sz="1600" dirty="0">
                <a:solidFill>
                  <a:srgbClr val="000000"/>
                </a:solidFill>
              </a:rPr>
              <a:t>utiliza una instancia especial, la </a:t>
            </a:r>
            <a:r>
              <a:rPr lang="es-ES" sz="1600" u="sng" dirty="0">
                <a:solidFill>
                  <a:srgbClr val="000000"/>
                </a:solidFill>
              </a:rPr>
              <a:t>instancia 0</a:t>
            </a:r>
            <a:r>
              <a:rPr lang="es-ES" sz="1600" dirty="0">
                <a:solidFill>
                  <a:srgbClr val="000000"/>
                </a:solidFill>
              </a:rPr>
              <a:t>, llamada</a:t>
            </a:r>
            <a:r>
              <a:rPr lang="en-US" sz="1600" dirty="0">
                <a:solidFill>
                  <a:srgbClr val="000000"/>
                </a:solidFill>
              </a:rPr>
              <a:t> internal spanning tree (IST). </a:t>
            </a:r>
            <a:r>
              <a:rPr lang="es-ES" sz="1600" dirty="0">
                <a:solidFill>
                  <a:srgbClr val="000000"/>
                </a:solidFill>
              </a:rPr>
              <a:t>Siempre es la primera instancia y se ejecuta en todas las interfaces de puertos del </a:t>
            </a:r>
            <a:r>
              <a:rPr lang="es-ES" sz="1600" dirty="0" err="1">
                <a:solidFill>
                  <a:srgbClr val="000000"/>
                </a:solidFill>
              </a:rPr>
              <a:t>switch</a:t>
            </a:r>
            <a:r>
              <a:rPr lang="es-ES" sz="1600" dirty="0">
                <a:solidFill>
                  <a:srgbClr val="000000"/>
                </a:solidFill>
              </a:rPr>
              <a:t> en la región MST, independientemente de las VLAN asociadas con los puertos. La información adicional sobre otros MSTI está anidada en la IST BPDU que se transmite por toda la región MST. Esto permite que MST anuncie solo un conjunto de BPDU, lo que minimiza el tráfico STP.</a:t>
            </a:r>
            <a:endParaRPr lang="en-US" sz="1600" dirty="0">
              <a:solidFill>
                <a:schemeClr val="tx1">
                  <a:lumMod val="50000"/>
                </a:schemeClr>
              </a:solidFill>
            </a:endParaRPr>
          </a:p>
        </p:txBody>
      </p:sp>
      <p:pic>
        <p:nvPicPr>
          <p:cNvPr id="5" name="Picture 4">
            <a:extLst>
              <a:ext uri="{FF2B5EF4-FFF2-40B4-BE49-F238E27FC236}">
                <a16:creationId xmlns:a16="http://schemas.microsoft.com/office/drawing/2014/main" id="{8680A1E1-68F2-4449-B253-BBC939DD594C}"/>
              </a:ext>
            </a:extLst>
          </p:cNvPr>
          <p:cNvPicPr>
            <a:picLocks noChangeAspect="1"/>
          </p:cNvPicPr>
          <p:nvPr/>
        </p:nvPicPr>
        <p:blipFill>
          <a:blip r:embed="rId3"/>
          <a:stretch>
            <a:fillRect/>
          </a:stretch>
        </p:blipFill>
        <p:spPr>
          <a:xfrm>
            <a:off x="1784537" y="2391653"/>
            <a:ext cx="5574926" cy="1727573"/>
          </a:xfrm>
          <a:prstGeom prst="rect">
            <a:avLst/>
          </a:prstGeom>
        </p:spPr>
      </p:pic>
      <p:sp>
        <p:nvSpPr>
          <p:cNvPr id="2" name="TextBox 1">
            <a:extLst>
              <a:ext uri="{FF2B5EF4-FFF2-40B4-BE49-F238E27FC236}">
                <a16:creationId xmlns:a16="http://schemas.microsoft.com/office/drawing/2014/main" id="{52F16579-123C-234C-9993-4BFAFFB396C5}"/>
              </a:ext>
            </a:extLst>
          </p:cNvPr>
          <p:cNvSpPr txBox="1"/>
          <p:nvPr/>
        </p:nvSpPr>
        <p:spPr>
          <a:xfrm>
            <a:off x="1275179" y="4211477"/>
            <a:ext cx="6475124" cy="338554"/>
          </a:xfrm>
          <a:prstGeom prst="rect">
            <a:avLst/>
          </a:prstGeom>
          <a:noFill/>
        </p:spPr>
        <p:txBody>
          <a:bodyPr wrap="square" rtlCol="0">
            <a:spAutoFit/>
          </a:bodyPr>
          <a:lstStyle/>
          <a:p>
            <a:r>
              <a:rPr lang="en-US" sz="1600" b="1" dirty="0"/>
              <a:t>Nota</a:t>
            </a:r>
            <a:r>
              <a:rPr lang="en-US" sz="1600" dirty="0"/>
              <a:t>: Se </a:t>
            </a:r>
            <a:r>
              <a:rPr lang="en-US" sz="1600" dirty="0" err="1"/>
              <a:t>admiten</a:t>
            </a:r>
            <a:r>
              <a:rPr lang="en-US" sz="1600" dirty="0"/>
              <a:t> hasta 16 </a:t>
            </a:r>
            <a:r>
              <a:rPr lang="en-US" sz="1600" dirty="0" err="1"/>
              <a:t>instancias</a:t>
            </a:r>
            <a:r>
              <a:rPr lang="en-US" sz="1600" dirty="0"/>
              <a:t> MST de forma </a:t>
            </a:r>
            <a:r>
              <a:rPr lang="en-US" sz="1600" dirty="0" err="1"/>
              <a:t>predeterminada</a:t>
            </a:r>
            <a:r>
              <a:rPr lang="en-US" sz="1600" dirty="0"/>
              <a:t>. </a:t>
            </a:r>
          </a:p>
        </p:txBody>
      </p:sp>
    </p:spTree>
    <p:extLst>
      <p:ext uri="{BB962C8B-B14F-4D97-AF65-F5344CB8AC3E}">
        <p14:creationId xmlns:p14="http://schemas.microsoft.com/office/powerpoint/2010/main" val="7358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601980"/>
          </a:xfrm>
        </p:spPr>
        <p:txBody>
          <a:bodyPr/>
          <a:lstStyle/>
          <a:p>
            <a:r>
              <a:rPr lang="en-US" sz="1600" dirty="0"/>
              <a:t>Multiple Spanning Tree Protocol</a:t>
            </a:r>
            <a:br>
              <a:rPr lang="en-US" sz="1600" dirty="0"/>
            </a:br>
            <a:r>
              <a:rPr lang="en-US" sz="2400" dirty="0"/>
              <a:t>MST </a:t>
            </a:r>
            <a:r>
              <a:rPr lang="en-US" sz="2400" dirty="0" err="1"/>
              <a:t>Configuracion</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7968" y="601981"/>
            <a:ext cx="8554092" cy="4076383"/>
          </a:xfrm>
        </p:spPr>
        <p:txBody>
          <a:bodyPr/>
          <a:lstStyle/>
          <a:p>
            <a:pPr algn="l" eaLnBrk="0" hangingPunct="0"/>
            <a:r>
              <a:rPr lang="es-ES" sz="1600" dirty="0">
                <a:solidFill>
                  <a:srgbClr val="000000"/>
                </a:solidFill>
              </a:rPr>
              <a:t>Los siguientes pasos se utilizan para configurar MST:</a:t>
            </a:r>
          </a:p>
          <a:p>
            <a:pPr algn="l" eaLnBrk="0" hangingPunct="0"/>
            <a:endParaRPr lang="en-US" sz="1600" dirty="0">
              <a:solidFill>
                <a:srgbClr val="000000"/>
              </a:solidFill>
            </a:endParaRPr>
          </a:p>
          <a:p>
            <a:pPr algn="l" eaLnBrk="0" hangingPunct="0"/>
            <a:r>
              <a:rPr lang="es-ES" sz="1500" b="1" dirty="0">
                <a:solidFill>
                  <a:srgbClr val="000000"/>
                </a:solidFill>
              </a:rPr>
              <a:t>Paso 1. </a:t>
            </a:r>
            <a:r>
              <a:rPr lang="es-ES" sz="1500" dirty="0">
                <a:solidFill>
                  <a:srgbClr val="000000"/>
                </a:solidFill>
              </a:rPr>
              <a:t>Definir MST como el STP  con el comando </a:t>
            </a:r>
            <a:r>
              <a:rPr lang="es-ES" sz="1500" b="1" dirty="0" err="1">
                <a:solidFill>
                  <a:srgbClr val="000000"/>
                </a:solidFill>
              </a:rPr>
              <a:t>spanning-tree</a:t>
            </a:r>
            <a:r>
              <a:rPr lang="es-ES" sz="1500" b="1" dirty="0">
                <a:solidFill>
                  <a:srgbClr val="000000"/>
                </a:solidFill>
              </a:rPr>
              <a:t> </a:t>
            </a:r>
            <a:r>
              <a:rPr lang="es-ES" sz="1500" b="1" dirty="0" err="1">
                <a:solidFill>
                  <a:srgbClr val="000000"/>
                </a:solidFill>
              </a:rPr>
              <a:t>mode</a:t>
            </a:r>
            <a:r>
              <a:rPr lang="es-ES" sz="1500" b="1" dirty="0">
                <a:solidFill>
                  <a:srgbClr val="000000"/>
                </a:solidFill>
              </a:rPr>
              <a:t> </a:t>
            </a:r>
            <a:r>
              <a:rPr lang="es-ES" sz="1500" b="1" dirty="0" err="1">
                <a:solidFill>
                  <a:srgbClr val="000000"/>
                </a:solidFill>
              </a:rPr>
              <a:t>mst</a:t>
            </a:r>
            <a:endParaRPr lang="es-ES" sz="1500" b="1" dirty="0">
              <a:solidFill>
                <a:srgbClr val="000000"/>
              </a:solidFill>
            </a:endParaRPr>
          </a:p>
          <a:p>
            <a:pPr algn="l" eaLnBrk="0" hangingPunct="0"/>
            <a:r>
              <a:rPr lang="es-ES" sz="1500" b="1" dirty="0">
                <a:solidFill>
                  <a:srgbClr val="000000"/>
                </a:solidFill>
              </a:rPr>
              <a:t>Paso 2. </a:t>
            </a:r>
            <a:r>
              <a:rPr lang="es-ES" sz="1500" dirty="0">
                <a:solidFill>
                  <a:srgbClr val="000000"/>
                </a:solidFill>
              </a:rPr>
              <a:t>(Opcional) Definir la prioridad de la instancia MST, utilizando uno de dos métodos:</a:t>
            </a:r>
          </a:p>
          <a:p>
            <a:pPr marL="863916" lvl="5" indent="-285750" eaLnBrk="0" hangingPunct="0"/>
            <a:r>
              <a:rPr lang="en-US" sz="1500" b="1" dirty="0">
                <a:solidFill>
                  <a:srgbClr val="000000"/>
                </a:solidFill>
              </a:rPr>
              <a:t>spanning-tree mode mst </a:t>
            </a:r>
            <a:r>
              <a:rPr lang="en-US" sz="1500" i="1" dirty="0">
                <a:solidFill>
                  <a:srgbClr val="000000"/>
                </a:solidFill>
              </a:rPr>
              <a:t>instance-number </a:t>
            </a:r>
            <a:r>
              <a:rPr lang="en-US" sz="1500" b="1" dirty="0">
                <a:solidFill>
                  <a:srgbClr val="000000"/>
                </a:solidFill>
              </a:rPr>
              <a:t>priority</a:t>
            </a:r>
            <a:r>
              <a:rPr lang="en-US" sz="1500" i="1" dirty="0">
                <a:solidFill>
                  <a:srgbClr val="000000"/>
                </a:solidFill>
              </a:rPr>
              <a:t> priority</a:t>
            </a:r>
          </a:p>
          <a:p>
            <a:pPr marL="863916" lvl="5" indent="-285750" eaLnBrk="0" hangingPunct="0"/>
            <a:r>
              <a:rPr lang="en-US" sz="1500" b="1" dirty="0">
                <a:solidFill>
                  <a:srgbClr val="000000"/>
                </a:solidFill>
              </a:rPr>
              <a:t>spanning-tree mode mst </a:t>
            </a:r>
            <a:r>
              <a:rPr lang="en-US" sz="1500" i="1" dirty="0">
                <a:solidFill>
                  <a:srgbClr val="000000"/>
                </a:solidFill>
              </a:rPr>
              <a:t>instance-number </a:t>
            </a:r>
            <a:r>
              <a:rPr lang="en-US" sz="1500" b="1" dirty="0">
                <a:solidFill>
                  <a:srgbClr val="000000"/>
                </a:solidFill>
              </a:rPr>
              <a:t>root {primary | secondary} [diameter </a:t>
            </a:r>
            <a:r>
              <a:rPr lang="en-US" sz="1500" i="1" dirty="0">
                <a:solidFill>
                  <a:srgbClr val="000000"/>
                </a:solidFill>
              </a:rPr>
              <a:t>diameter</a:t>
            </a:r>
            <a:r>
              <a:rPr lang="en-US" sz="1500" b="1" i="1" dirty="0">
                <a:solidFill>
                  <a:srgbClr val="000000"/>
                </a:solidFill>
              </a:rPr>
              <a:t>]</a:t>
            </a:r>
          </a:p>
          <a:p>
            <a:pPr marL="578166" lvl="5" indent="0" eaLnBrk="0" hangingPunct="0">
              <a:buNone/>
            </a:pPr>
            <a:r>
              <a:rPr lang="en-US" sz="1500" dirty="0">
                <a:solidFill>
                  <a:srgbClr val="000000"/>
                </a:solidFill>
              </a:rPr>
              <a:t>(</a:t>
            </a:r>
            <a:r>
              <a:rPr lang="en-US" sz="1500" b="1" dirty="0">
                <a:solidFill>
                  <a:srgbClr val="000000"/>
                </a:solidFill>
              </a:rPr>
              <a:t>Nota</a:t>
            </a:r>
            <a:r>
              <a:rPr lang="en-US" sz="1500" dirty="0">
                <a:solidFill>
                  <a:srgbClr val="000000"/>
                </a:solidFill>
              </a:rPr>
              <a:t>: </a:t>
            </a:r>
            <a:r>
              <a:rPr lang="es-ES" sz="1500" dirty="0">
                <a:solidFill>
                  <a:srgbClr val="000000"/>
                </a:solidFill>
              </a:rPr>
              <a:t>la prioridad es un valor entre 0 y 61440 en incrementos de 4096</a:t>
            </a:r>
            <a:r>
              <a:rPr lang="en-US" sz="1500" dirty="0">
                <a:solidFill>
                  <a:srgbClr val="000000"/>
                </a:solidFill>
              </a:rPr>
              <a:t>. La palabra </a:t>
            </a:r>
            <a:r>
              <a:rPr lang="en-US" sz="1500" b="1" dirty="0">
                <a:solidFill>
                  <a:srgbClr val="000000"/>
                </a:solidFill>
              </a:rPr>
              <a:t>primary </a:t>
            </a:r>
            <a:r>
              <a:rPr lang="en-US" sz="1500" dirty="0">
                <a:solidFill>
                  <a:srgbClr val="000000"/>
                </a:solidFill>
              </a:rPr>
              <a:t> </a:t>
            </a:r>
            <a:r>
              <a:rPr lang="es-ES" sz="1500" dirty="0">
                <a:solidFill>
                  <a:srgbClr val="000000"/>
                </a:solidFill>
              </a:rPr>
              <a:t>establece la prioridad en 24576 y la palabra clave </a:t>
            </a:r>
            <a:r>
              <a:rPr lang="es-ES" sz="1500" b="1" dirty="0" err="1">
                <a:solidFill>
                  <a:srgbClr val="000000"/>
                </a:solidFill>
              </a:rPr>
              <a:t>secundary</a:t>
            </a:r>
            <a:r>
              <a:rPr lang="es-ES" sz="1500" dirty="0">
                <a:solidFill>
                  <a:srgbClr val="000000"/>
                </a:solidFill>
              </a:rPr>
              <a:t> establece la prioridad en 28672).</a:t>
            </a:r>
            <a:endParaRPr lang="en-US" sz="1500" dirty="0">
              <a:solidFill>
                <a:srgbClr val="000000"/>
              </a:solidFill>
            </a:endParaRPr>
          </a:p>
          <a:p>
            <a:pPr algn="l" eaLnBrk="0" hangingPunct="0"/>
            <a:r>
              <a:rPr lang="es-ES" sz="1500" b="1" dirty="0">
                <a:solidFill>
                  <a:srgbClr val="000000"/>
                </a:solidFill>
              </a:rPr>
              <a:t>Paso 3. </a:t>
            </a:r>
            <a:r>
              <a:rPr lang="es-ES" sz="1500" dirty="0">
                <a:solidFill>
                  <a:srgbClr val="000000"/>
                </a:solidFill>
              </a:rPr>
              <a:t>Asociar una VLAN a una instancia MST. De forma predeterminada, todas las VLAN están asociadas a la </a:t>
            </a:r>
            <a:r>
              <a:rPr lang="es-ES" sz="1500" b="1" dirty="0">
                <a:solidFill>
                  <a:srgbClr val="000000"/>
                </a:solidFill>
              </a:rPr>
              <a:t>instancia MST 0</a:t>
            </a:r>
            <a:r>
              <a:rPr lang="es-ES" sz="1500" dirty="0">
                <a:solidFill>
                  <a:srgbClr val="000000"/>
                </a:solidFill>
              </a:rPr>
              <a:t>. Se debe ingresar al </a:t>
            </a:r>
            <a:r>
              <a:rPr lang="es-ES" sz="1500" dirty="0" err="1">
                <a:solidFill>
                  <a:srgbClr val="000000"/>
                </a:solidFill>
              </a:rPr>
              <a:t>submodo</a:t>
            </a:r>
            <a:r>
              <a:rPr lang="es-ES" sz="1500" dirty="0">
                <a:solidFill>
                  <a:srgbClr val="000000"/>
                </a:solidFill>
              </a:rPr>
              <a:t> de configuración de MST con el comando </a:t>
            </a:r>
            <a:r>
              <a:rPr lang="es-ES" sz="1500" b="1" dirty="0" err="1">
                <a:solidFill>
                  <a:srgbClr val="000000"/>
                </a:solidFill>
              </a:rPr>
              <a:t>spanning-tree</a:t>
            </a:r>
            <a:r>
              <a:rPr lang="es-ES" sz="1500" b="1" dirty="0">
                <a:solidFill>
                  <a:srgbClr val="000000"/>
                </a:solidFill>
              </a:rPr>
              <a:t> </a:t>
            </a:r>
            <a:r>
              <a:rPr lang="es-ES" sz="1500" b="1" dirty="0" err="1">
                <a:solidFill>
                  <a:srgbClr val="000000"/>
                </a:solidFill>
              </a:rPr>
              <a:t>mst</a:t>
            </a:r>
            <a:r>
              <a:rPr lang="es-ES" sz="1500" b="1" dirty="0">
                <a:solidFill>
                  <a:srgbClr val="000000"/>
                </a:solidFill>
              </a:rPr>
              <a:t> configuración</a:t>
            </a:r>
            <a:r>
              <a:rPr lang="es-ES" sz="1500" dirty="0">
                <a:solidFill>
                  <a:srgbClr val="000000"/>
                </a:solidFill>
              </a:rPr>
              <a:t>. Luego, las VLAN se asignan a una instancia MST diferente con el comando </a:t>
            </a:r>
            <a:r>
              <a:rPr lang="es-ES" sz="1500" dirty="0" err="1">
                <a:solidFill>
                  <a:srgbClr val="000000"/>
                </a:solidFill>
              </a:rPr>
              <a:t>inst</a:t>
            </a:r>
            <a:r>
              <a:rPr lang="en-US" sz="1500" b="1" dirty="0">
                <a:solidFill>
                  <a:srgbClr val="000000"/>
                </a:solidFill>
              </a:rPr>
              <a:t> instance </a:t>
            </a:r>
            <a:r>
              <a:rPr lang="en-US" sz="1500" dirty="0">
                <a:solidFill>
                  <a:srgbClr val="000000"/>
                </a:solidFill>
              </a:rPr>
              <a:t>instance-number </a:t>
            </a:r>
            <a:r>
              <a:rPr lang="en-US" sz="1500" b="1" dirty="0" err="1">
                <a:solidFill>
                  <a:srgbClr val="000000"/>
                </a:solidFill>
              </a:rPr>
              <a:t>vlan</a:t>
            </a:r>
            <a:r>
              <a:rPr lang="en-US" sz="1500" b="1" dirty="0">
                <a:solidFill>
                  <a:srgbClr val="000000"/>
                </a:solidFill>
              </a:rPr>
              <a:t> </a:t>
            </a:r>
            <a:r>
              <a:rPr lang="en-US" sz="1500" dirty="0" err="1">
                <a:solidFill>
                  <a:srgbClr val="000000"/>
                </a:solidFill>
              </a:rPr>
              <a:t>vlan</a:t>
            </a:r>
            <a:r>
              <a:rPr lang="en-US" sz="1500" dirty="0">
                <a:solidFill>
                  <a:srgbClr val="000000"/>
                </a:solidFill>
              </a:rPr>
              <a:t>-id. </a:t>
            </a:r>
            <a:endParaRPr lang="en-US" sz="1200" dirty="0">
              <a:solidFill>
                <a:srgbClr val="000000"/>
              </a:solidFill>
            </a:endParaRPr>
          </a:p>
          <a:p>
            <a:pPr marL="0" indent="0" eaLnBrk="0" hangingPunct="0"/>
            <a:r>
              <a:rPr lang="en-US" sz="1200" dirty="0">
                <a:solidFill>
                  <a:srgbClr val="000000"/>
                </a:solidFill>
              </a:rPr>
              <a:t>		</a:t>
            </a:r>
          </a:p>
          <a:p>
            <a:pPr marL="285750" lvl="0" indent="-285750" algn="l" eaLnBrk="0" hangingPunct="0">
              <a:buFont typeface="Arial" panose="020B0604020202020204" pitchFamily="34" charset="0"/>
              <a:buChar char="•"/>
            </a:pPr>
            <a:endParaRPr lang="en-US" sz="1200" dirty="0">
              <a:solidFill>
                <a:srgbClr val="000000"/>
              </a:solidFill>
            </a:endParaRPr>
          </a:p>
          <a:p>
            <a:pPr marL="0" lvl="0" indent="0" algn="l" eaLnBrk="0" hangingPunct="0"/>
            <a:endParaRPr lang="en-US" sz="1600" dirty="0">
              <a:solidFill>
                <a:schemeClr val="tx1">
                  <a:lumMod val="50000"/>
                </a:schemeClr>
              </a:solidFill>
            </a:endParaRPr>
          </a:p>
        </p:txBody>
      </p:sp>
    </p:spTree>
    <p:extLst>
      <p:ext uri="{BB962C8B-B14F-4D97-AF65-F5344CB8AC3E}">
        <p14:creationId xmlns:p14="http://schemas.microsoft.com/office/powerpoint/2010/main" val="274929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17440</TotalTime>
  <Words>1861</Words>
  <Application>Microsoft Office PowerPoint</Application>
  <PresentationFormat>On-screen Show (16:9)</PresentationFormat>
  <Paragraphs>150</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CiscoSans ExtraLight</vt:lpstr>
      <vt:lpstr>Wingdings</vt:lpstr>
      <vt:lpstr>Default Theme</vt:lpstr>
      <vt:lpstr>Capitulo 4: Multiple Spanning Tree Protocol</vt:lpstr>
      <vt:lpstr>Capitulo 4 Contenido</vt:lpstr>
      <vt:lpstr>Multiple Spanning Tree Protocol</vt:lpstr>
      <vt:lpstr>Multiple Spanning Tree Protocol Topologia CST</vt:lpstr>
      <vt:lpstr>Multiple Spanning Tree Protocol Topoloigia PVST</vt:lpstr>
      <vt:lpstr>Multiple Spanning Tree Protocol Topologia MST</vt:lpstr>
      <vt:lpstr>Multiple Spanning Tree Protocol MST Region</vt:lpstr>
      <vt:lpstr>Multiple Spanning Tree Protocol MST Instances</vt:lpstr>
      <vt:lpstr>Multiple Spanning Tree Protocol MST Configuracion</vt:lpstr>
      <vt:lpstr>Multiple Spanning Tree Protocol MST Configuracion (Cont.)</vt:lpstr>
      <vt:lpstr>Multiple Spanning Tree Protocol MST Verificacion</vt:lpstr>
      <vt:lpstr>Multiple Spanning Tree Protocol MST Ajuste</vt:lpstr>
      <vt:lpstr>Multiple Spanning Tree Protocol MST ajuste (Cont.)</vt:lpstr>
      <vt:lpstr>Multiple Spanning Tree Protocol Errores communes MST</vt:lpstr>
      <vt:lpstr>Multiple Spanning Tree Protocol Asignar VLAN al IST</vt:lpstr>
      <vt:lpstr>Multiple Spanning Tree Protocol Trunk Link Pruning</vt:lpstr>
      <vt:lpstr>Multiple Spanning Tree Protocol MST Region Boundary</vt:lpstr>
      <vt:lpstr>Multiple Spanning Tree Protocol MST Region Consideraciones de diseño</vt:lpstr>
      <vt:lpstr>Multiple Spanning Tree Protocol MST Region como  Root Bridge</vt:lpstr>
      <vt:lpstr>Multiple Spanning Tree Protocol MST Region No Root Bridge para cuaquier VLAN</vt:lpstr>
      <vt:lpstr>Preparacion para el Exam</vt:lpstr>
      <vt:lpstr>Prepare for the Exam Key Topics for Chapter 4</vt:lpstr>
      <vt:lpstr>Prepare for the Exam Key Terms for Chapter 4</vt:lpstr>
      <vt:lpstr>Prepare for the Exam Command Reference for Chapter 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Rudy Putoy</cp:lastModifiedBy>
  <cp:revision>625</cp:revision>
  <dcterms:created xsi:type="dcterms:W3CDTF">2019-10-18T06:21:22Z</dcterms:created>
  <dcterms:modified xsi:type="dcterms:W3CDTF">2024-03-21T22:42:35Z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_2015_ms_pID_725343">
    <vt:lpwstr>(3)W0Qy4qHe1zCoI/Cm5a3l5hakuHrU3awckm3rqh/sBJVtQp81g8i5t2IKNWup63i8Uqp5EBrH
aSyYmS4pl3eRixKM7fT2DlUtI386dGYEuHMlOwuqnaSft5/0B5//0VLvCpSIjbtfzIAzmH9n
Q1V7JcqNefaaQcvGi3WNTMMj3Y7rs5heWqx97RA9E5KTbto0Dn0R5y6XNVT8DAWUrSaXT1Jx
SsQT6Na4l9jENpGH8f</vt:lpwstr>
  </property>
  <property fmtid="{D5CDD505-2E9C-101B-9397-08002B2CF9AE}" pid="11" name="_2015_ms_pID_7253431">
    <vt:lpwstr>FhX2O94BcaCWRs1kRQ+nqFNM3Pj959xzJ1KXyF4orqQsUT0C5AKQef
tJ5cPB6Ycnp1cf8uSTTCnRm8U4oQUu0TNJnJpoik8hphuYuKJv/vCDT7gmPMW5KGmE/IjBHW
SmAIpMcfWzln+4b6GYC39R8kHZ5e5jYdbaZuGMkxVdbGq5o05KAzFUSytj/kHQEWeZHnwsHl
5E6U4TWVf2LmV5TcgfGmBlNq2P0esx2sbkFX</vt:lpwstr>
  </property>
  <property fmtid="{D5CDD505-2E9C-101B-9397-08002B2CF9AE}" pid="12" name="_2015_ms_pID_7253432">
    <vt:lpwstr>Xg==</vt:lpwstr>
  </property>
</Properties>
</file>