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38"/>
  </p:notesMasterIdLst>
  <p:sldIdLst>
    <p:sldId id="256" r:id="rId3"/>
    <p:sldId id="283" r:id="rId4"/>
    <p:sldId id="298" r:id="rId5"/>
    <p:sldId id="282" r:id="rId6"/>
    <p:sldId id="281" r:id="rId7"/>
    <p:sldId id="280" r:id="rId8"/>
    <p:sldId id="279" r:id="rId9"/>
    <p:sldId id="278" r:id="rId10"/>
    <p:sldId id="277" r:id="rId11"/>
    <p:sldId id="276" r:id="rId12"/>
    <p:sldId id="275" r:id="rId13"/>
    <p:sldId id="274" r:id="rId14"/>
    <p:sldId id="273" r:id="rId15"/>
    <p:sldId id="272" r:id="rId16"/>
    <p:sldId id="271" r:id="rId17"/>
    <p:sldId id="270" r:id="rId18"/>
    <p:sldId id="269" r:id="rId19"/>
    <p:sldId id="268" r:id="rId20"/>
    <p:sldId id="267" r:id="rId21"/>
    <p:sldId id="266" r:id="rId22"/>
    <p:sldId id="265" r:id="rId23"/>
    <p:sldId id="264" r:id="rId24"/>
    <p:sldId id="300" r:id="rId25"/>
    <p:sldId id="263" r:id="rId26"/>
    <p:sldId id="262" r:id="rId27"/>
    <p:sldId id="261" r:id="rId28"/>
    <p:sldId id="260" r:id="rId29"/>
    <p:sldId id="259" r:id="rId30"/>
    <p:sldId id="258" r:id="rId31"/>
    <p:sldId id="297" r:id="rId32"/>
    <p:sldId id="296" r:id="rId33"/>
    <p:sldId id="294" r:id="rId34"/>
    <p:sldId id="289" r:id="rId35"/>
    <p:sldId id="284" r:id="rId36"/>
    <p:sldId id="299" r:id="rId3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4A04A0-584E-4F37-8F88-36852F9E5285}" type="datetimeFigureOut">
              <a:rPr lang="pt-BR" smtClean="0"/>
              <a:t>23/10/2017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73931-8C64-4017-8B65-F45439ADB341}" type="slidenum">
              <a:rPr lang="pt-BR" smtClean="0"/>
              <a:t>‹nº›</a:t>
            </a:fld>
            <a:endParaRPr lang="pt-BR"/>
          </a:p>
        </p:txBody>
      </p:sp>
    </p:spTree>
    <p:extLst>
      <p:ext uri="{BB962C8B-B14F-4D97-AF65-F5344CB8AC3E}">
        <p14:creationId xmlns:p14="http://schemas.microsoft.com/office/powerpoint/2010/main" val="255882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15DDE8E1-29E0-45D8-8FE4-97478BEE43ED}" type="datetime1">
              <a:rPr lang="pt-BR" smtClean="0"/>
              <a:t>23/10/2017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2928D00-91DA-4E02-A91B-E23D754DE53F}"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87006CC6-2583-43CE-A75B-71A8D011C6A3}" type="datetime1">
              <a:rPr lang="pt-BR" smtClean="0"/>
              <a:t>23/10/2017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2928D00-91DA-4E02-A91B-E23D754DE53F}"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56E8417-F14E-466A-A715-701C430C87AF}" type="datetime1">
              <a:rPr lang="pt-BR" smtClean="0"/>
              <a:t>23/10/2017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2928D00-91DA-4E02-A91B-E23D754DE53F}" type="slidenum">
              <a:rPr lang="pt-BR" smtClean="0"/>
              <a:t>‹nº›</a:t>
            </a:fld>
            <a:endParaRPr lang="pt-B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5DDE8E1-29E0-45D8-8FE4-97478BEE43ED}" type="datetime1">
              <a:rPr lang="pt-BR" smtClean="0"/>
              <a:t>23/10/2017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2772106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DA9FCA4-C7DA-4693-9F2D-4BBFAA0BB1C3}" type="datetime1">
              <a:rPr lang="pt-BR" smtClean="0"/>
              <a:t>23/10/2017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1339689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45BC312-07F0-45A7-B2E4-F539CCFE8E58}" type="datetime1">
              <a:rPr lang="pt-BR" smtClean="0"/>
              <a:t>23/10/2017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2668247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A3148A1-9658-4881-98BA-B4F352CD8B96}" type="datetime1">
              <a:rPr lang="pt-BR" smtClean="0"/>
              <a:t>23/10/2017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642857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DD255C9-FE83-48F6-86F0-D9D0B6052C54}" type="datetime1">
              <a:rPr lang="pt-BR" smtClean="0"/>
              <a:t>23/10/2017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1914491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A246CD7-331A-4961-A8E0-3FAC3ADDA712}" type="datetime1">
              <a:rPr lang="pt-BR" smtClean="0"/>
              <a:t>23/10/2017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1171236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4210979-EE2C-48A0-8E09-D83320D7371E}" type="datetime1">
              <a:rPr lang="pt-BR" smtClean="0"/>
              <a:t>23/10/2017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1510761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7DC1639-30B3-4536-A559-775E02BFBDC8}" type="datetime1">
              <a:rPr lang="pt-BR" smtClean="0"/>
              <a:t>23/10/2017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25535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DDA9FCA4-C7DA-4693-9F2D-4BBFAA0BB1C3}" type="datetime1">
              <a:rPr lang="pt-BR" smtClean="0"/>
              <a:t>23/10/2017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2928D00-91DA-4E02-A91B-E23D754DE53F}" type="slidenum">
              <a:rPr lang="pt-BR" smtClean="0"/>
              <a:t>‹nº›</a:t>
            </a:fld>
            <a:endParaRPr lang="pt-BR"/>
          </a:p>
        </p:txBody>
      </p:sp>
      <p:sp>
        <p:nvSpPr>
          <p:cNvPr id="7" name="Title 6"/>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8408CAA-2F0D-4CE5-9908-8E7322E3B9A8}" type="datetime1">
              <a:rPr lang="pt-BR" smtClean="0"/>
              <a:t>23/10/2017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2271312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7006CC6-2583-43CE-A75B-71A8D011C6A3}" type="datetime1">
              <a:rPr lang="pt-BR" smtClean="0"/>
              <a:t>23/10/2017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1190241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56E8417-F14E-466A-A715-701C430C87AF}" type="datetime1">
              <a:rPr lang="pt-BR" smtClean="0"/>
              <a:t>23/10/2017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2928D00-91DA-4E02-A91B-E23D754DE53F}" type="slidenum">
              <a:rPr lang="pt-BR" smtClean="0"/>
              <a:t>‹nº›</a:t>
            </a:fld>
            <a:endParaRPr lang="pt-BR"/>
          </a:p>
        </p:txBody>
      </p:sp>
    </p:spTree>
    <p:extLst>
      <p:ext uri="{BB962C8B-B14F-4D97-AF65-F5344CB8AC3E}">
        <p14:creationId xmlns:p14="http://schemas.microsoft.com/office/powerpoint/2010/main" val="4858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D45BC312-07F0-45A7-B2E4-F539CCFE8E58}" type="datetime1">
              <a:rPr lang="pt-BR" smtClean="0"/>
              <a:t>23/10/2017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2928D00-91DA-4E02-A91B-E23D754DE53F}"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5" name="Date Placeholder 4"/>
          <p:cNvSpPr>
            <a:spLocks noGrp="1"/>
          </p:cNvSpPr>
          <p:nvPr>
            <p:ph type="dt" sz="half" idx="10"/>
          </p:nvPr>
        </p:nvSpPr>
        <p:spPr/>
        <p:txBody>
          <a:bodyPr/>
          <a:lstStyle/>
          <a:p>
            <a:fld id="{5A3148A1-9658-4881-98BA-B4F352CD8B96}" type="datetime1">
              <a:rPr lang="pt-BR" smtClean="0"/>
              <a:t>23/10/2017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2928D00-91DA-4E02-A91B-E23D754DE53F}" type="slidenum">
              <a:rPr lang="pt-BR" smtClean="0"/>
              <a:t>‹nº›</a:t>
            </a:fld>
            <a:endParaRPr lang="pt-BR"/>
          </a:p>
        </p:txBody>
      </p:sp>
      <p:sp>
        <p:nvSpPr>
          <p:cNvPr id="9" name="Content Placeholder 8"/>
          <p:cNvSpPr>
            <a:spLocks noGrp="1"/>
          </p:cNvSpPr>
          <p:nvPr>
            <p:ph sz="quarter" idx="13"/>
          </p:nvPr>
        </p:nvSpPr>
        <p:spPr>
          <a:xfrm>
            <a:off x="676655" y="2679192"/>
            <a:ext cx="3822192" cy="34472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FDD255C9-FE83-48F6-86F0-D9D0B6052C54}" type="datetime1">
              <a:rPr lang="pt-BR" smtClean="0"/>
              <a:t>23/10/2017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2928D00-91DA-4E02-A91B-E23D754DE53F}"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FA246CD7-331A-4961-A8E0-3FAC3ADDA712}" type="datetime1">
              <a:rPr lang="pt-BR" smtClean="0"/>
              <a:t>23/10/2017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2928D00-91DA-4E02-A91B-E23D754DE53F}"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4210979-EE2C-48A0-8E09-D83320D7371E}" type="datetime1">
              <a:rPr lang="pt-BR" smtClean="0"/>
              <a:t>23/10/2017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2928D00-91DA-4E02-A91B-E23D754DE53F}"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7DC1639-30B3-4536-A559-775E02BFBDC8}" type="datetime1">
              <a:rPr lang="pt-BR" smtClean="0"/>
              <a:t>23/10/2017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2928D00-91DA-4E02-A91B-E23D754DE53F}" type="slidenum">
              <a:rPr lang="pt-BR" smtClean="0"/>
              <a:t>‹nº›</a:t>
            </a:fld>
            <a:endParaRPr lang="pt-B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8408CAA-2F0D-4CE5-9908-8E7322E3B9A8}" type="datetime1">
              <a:rPr lang="pt-BR" smtClean="0"/>
              <a:t>23/10/2017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2928D00-91DA-4E02-A91B-E23D754DE53F}" type="slidenum">
              <a:rPr lang="pt-BR" smtClean="0"/>
              <a:t>‹nº›</a:t>
            </a:fld>
            <a:endParaRPr lang="pt-B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4F3AF60-7632-43BB-A22A-6EE342243DB7}" type="datetime1">
              <a:rPr lang="pt-BR" smtClean="0"/>
              <a:t>23/10/2017</a:t>
            </a:fld>
            <a:endParaRPr lang="pt-B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pt-B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2928D00-91DA-4E02-A91B-E23D754DE53F}" type="slidenum">
              <a:rPr lang="pt-BR" smtClean="0"/>
              <a:t>‹nº›</a:t>
            </a:fld>
            <a:endParaRPr lang="pt-B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3AF60-7632-43BB-A22A-6EE342243DB7}" type="datetime1">
              <a:rPr lang="pt-BR" smtClean="0"/>
              <a:t>23/10/2017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28D00-91DA-4E02-A91B-E23D754DE53F}" type="slidenum">
              <a:rPr lang="pt-BR" smtClean="0"/>
              <a:t>‹nº›</a:t>
            </a:fld>
            <a:endParaRPr lang="pt-BR"/>
          </a:p>
        </p:txBody>
      </p:sp>
    </p:spTree>
    <p:extLst>
      <p:ext uri="{BB962C8B-B14F-4D97-AF65-F5344CB8AC3E}">
        <p14:creationId xmlns:p14="http://schemas.microsoft.com/office/powerpoint/2010/main" val="10108878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t.wikipedia.org/wiki/Editor_hexadecimal" TargetMode="External"/><Relationship Id="rId3" Type="http://schemas.openxmlformats.org/officeDocument/2006/relationships/hyperlink" Target="https://pt.wikipedia.org/wiki/Trial_(inform%C3%A1tica)" TargetMode="External"/><Relationship Id="rId7" Type="http://schemas.openxmlformats.org/officeDocument/2006/relationships/hyperlink" Target="https://pt.wikipedia.org/wiki/Algoritmo" TargetMode="External"/><Relationship Id="rId2" Type="http://schemas.openxmlformats.org/officeDocument/2006/relationships/hyperlink" Target="https://pt.wikipedia.org/wiki/Software" TargetMode="External"/><Relationship Id="rId1" Type="http://schemas.openxmlformats.org/officeDocument/2006/relationships/slideLayout" Target="../slideLayouts/slideLayout2.xml"/><Relationship Id="rId6" Type="http://schemas.openxmlformats.org/officeDocument/2006/relationships/hyperlink" Target="https://pt.wikipedia.org/wiki/Cracker" TargetMode="External"/><Relationship Id="rId5" Type="http://schemas.openxmlformats.org/officeDocument/2006/relationships/hyperlink" Target="https://pt.wikipedia.org/wiki/N%C3%BAmero_serial" TargetMode="External"/><Relationship Id="rId4" Type="http://schemas.openxmlformats.org/officeDocument/2006/relationships/hyperlink" Target="https://pt.wikipedia.org/wiki/Shareware" TargetMode="External"/><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pt.wikipedia.org/wiki/Firewall" TargetMode="External"/><Relationship Id="rId3" Type="http://schemas.openxmlformats.org/officeDocument/2006/relationships/hyperlink" Target="https://pt.wikipedia.org/wiki/Malware" TargetMode="External"/><Relationship Id="rId7" Type="http://schemas.openxmlformats.org/officeDocument/2006/relationships/hyperlink" Target="https://pt.wikipedia.org/wiki/Antispyware" TargetMode="External"/><Relationship Id="rId2" Type="http://schemas.openxmlformats.org/officeDocument/2006/relationships/hyperlink" Target="https://pt.wikipedia.org/wiki/L%C3%ADngua_inglesa" TargetMode="External"/><Relationship Id="rId1" Type="http://schemas.openxmlformats.org/officeDocument/2006/relationships/slideLayout" Target="../slideLayouts/slideLayout2.xml"/><Relationship Id="rId6" Type="http://schemas.openxmlformats.org/officeDocument/2006/relationships/hyperlink" Target="https://pt.wikipedia.org/wiki/Phishing" TargetMode="External"/><Relationship Id="rId5" Type="http://schemas.openxmlformats.org/officeDocument/2006/relationships/hyperlink" Target="https://pt.wikipedia.org/wiki/Keylogger#cite_note-Security_News-1" TargetMode="External"/><Relationship Id="rId10" Type="http://schemas.openxmlformats.org/officeDocument/2006/relationships/image" Target="../media/image3.jpeg"/><Relationship Id="rId4" Type="http://schemas.openxmlformats.org/officeDocument/2006/relationships/hyperlink" Target="https://pt.wikipedia.org/wiki/Spyware" TargetMode="External"/><Relationship Id="rId9" Type="http://schemas.openxmlformats.org/officeDocument/2006/relationships/hyperlink" Target="https://pt.wikipedia.org/wiki/Antiv%C3%ADru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pt.wikipedia.org/wiki/Publicidade" TargetMode="External"/><Relationship Id="rId3" Type="http://schemas.openxmlformats.org/officeDocument/2006/relationships/hyperlink" Target="https://pt.wikipedia.org/wiki/Spam_(alimento)" TargetMode="External"/><Relationship Id="rId7" Type="http://schemas.openxmlformats.org/officeDocument/2006/relationships/hyperlink" Target="https://pt.wikipedia.org/wiki/Spam#cite_note-1" TargetMode="External"/><Relationship Id="rId2" Type="http://schemas.openxmlformats.org/officeDocument/2006/relationships/hyperlink" Target="https://pt.wikipedia.org/w/index.php?title=RFC_2635&amp;action=edit&amp;redlink=1" TargetMode="External"/><Relationship Id="rId1" Type="http://schemas.openxmlformats.org/officeDocument/2006/relationships/slideLayout" Target="../slideLayouts/slideLayout2.xml"/><Relationship Id="rId6" Type="http://schemas.openxmlformats.org/officeDocument/2006/relationships/hyperlink" Target="https://pt.wikipedia.org/wiki/Monty_Python" TargetMode="External"/><Relationship Id="rId11" Type="http://schemas.openxmlformats.org/officeDocument/2006/relationships/image" Target="../media/image3.jpeg"/><Relationship Id="rId5" Type="http://schemas.openxmlformats.org/officeDocument/2006/relationships/hyperlink" Target="https://pt.wikipedia.org/wiki/Hormel_Foods_Corporation" TargetMode="External"/><Relationship Id="rId10" Type="http://schemas.openxmlformats.org/officeDocument/2006/relationships/hyperlink" Target="https://pt.wikipedia.org/wiki/Apela%C3%A7%C3%A3o" TargetMode="External"/><Relationship Id="rId4" Type="http://schemas.openxmlformats.org/officeDocument/2006/relationships/hyperlink" Target="https://pt.wikipedia.org/wiki/Comida_enlatada" TargetMode="External"/><Relationship Id="rId9" Type="http://schemas.openxmlformats.org/officeDocument/2006/relationships/hyperlink" Target="https://pt.wikipedia.org/wiki/Car%C3%A1t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t.wikipedia.org/wiki/Internet_Relay_Chat" TargetMode="External"/><Relationship Id="rId7" Type="http://schemas.openxmlformats.org/officeDocument/2006/relationships/image" Target="../media/image3.jpeg"/><Relationship Id="rId2" Type="http://schemas.openxmlformats.org/officeDocument/2006/relationships/hyperlink" Target="https://pt.wikipedia.org/wiki/L%C3%ADngua_portuguesa" TargetMode="External"/><Relationship Id="rId1" Type="http://schemas.openxmlformats.org/officeDocument/2006/relationships/slideLayout" Target="../slideLayouts/slideLayout2.xml"/><Relationship Id="rId6" Type="http://schemas.openxmlformats.org/officeDocument/2006/relationships/hyperlink" Target="https://pt.wikipedia.org/wiki/PlayStation_Network" TargetMode="External"/><Relationship Id="rId5" Type="http://schemas.openxmlformats.org/officeDocument/2006/relationships/hyperlink" Target="https://pt.wikipedia.org/wiki/Xbox_Live" TargetMode="External"/><Relationship Id="rId4" Type="http://schemas.openxmlformats.org/officeDocument/2006/relationships/hyperlink" Target="https://pt.wikipedia.org/wiki/Usene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cat.va.us.criteo.com/delivery/ckp.php?cppv=1&amp;cpp=O+abP3xMM3IyeXBTOHJxSVpXa0tnN1dCUnkxcjh3azVYN1VMWmhGbVV4WGx5Wjdrd1lvbUw4NnJWZWdBUE44Uk9RZEN1Mk9sVnlZTWRLZGtLQ1RuZitiekQvdTZzaHJuOEZwaytxVDE5allQc3ZuQjhnOVpXMFV5NTNBOHZ3by8ySXEyT0RLYXJjM3lSNERjYXZXQ2dEanM0clo2YnJZUUE3aHBTK0pDR3dUVHdlRGNtcHdFQWIrSkZWcDlZenRuMklMb2RZSDhwSFg4TVlpS1VUTGJPN0RqTnRZMXhLajljNVhEeXBGaUNBT2lxVnp4RVNXWW5aZzhmVmRkb3E2OHhWc24wUFhyVW9DYktzWXFDNkZJUlFad1BUZ3RvbVRXYm1ROWsweTNUdCtrQkZpVT18&amp;maxdest=http://t.myvisualiq.net/click_pixel?et=c&amp;ago=212&amp;ao=682&amp;aca=21764&amp;si=Site_ID&amp;ci=4117669&amp;pi=Placement_ID&amp;ad=-361&amp;sv1=-8&amp;advt=-8&amp;chnl=-8&amp;vndr=1157&amp;u=DisplayRetarget|BR&amp;red=https://www.farfetch.com/br/shopping/women/stella-mccartney-chaveiro-de-gato-item-12194097.aspx?storeid=9796&amp;size=17&amp;utm_source=criteo&amp;utm_medium=display&amp;utm_campaign=B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pt.wikipedia.org/wiki/Firewall#cite_note-1" TargetMode="External"/><Relationship Id="rId13" Type="http://schemas.openxmlformats.org/officeDocument/2006/relationships/image" Target="../media/image3.jpeg"/><Relationship Id="rId3" Type="http://schemas.openxmlformats.org/officeDocument/2006/relationships/hyperlink" Target="https://pt.wikipedia.org/wiki/Hardware_de_rede" TargetMode="External"/><Relationship Id="rId7" Type="http://schemas.openxmlformats.org/officeDocument/2006/relationships/hyperlink" Target="https://pt.wikipedia.org/wiki/TCP/IP" TargetMode="External"/><Relationship Id="rId12" Type="http://schemas.openxmlformats.org/officeDocument/2006/relationships/hyperlink" Target="https://pt.wikipedia.org/wiki/Firewall#cite_note-2" TargetMode="External"/><Relationship Id="rId2" Type="http://schemas.openxmlformats.org/officeDocument/2006/relationships/hyperlink" Target="https://pt.wikipedia.org/wiki/L%C3%ADngua_portuguesa" TargetMode="External"/><Relationship Id="rId1" Type="http://schemas.openxmlformats.org/officeDocument/2006/relationships/slideLayout" Target="../slideLayouts/slideLayout2.xml"/><Relationship Id="rId6" Type="http://schemas.openxmlformats.org/officeDocument/2006/relationships/hyperlink" Target="https://pt.wikipedia.org/wiki/Proxy" TargetMode="External"/><Relationship Id="rId11" Type="http://schemas.openxmlformats.org/officeDocument/2006/relationships/hyperlink" Target="https://pt.wikipedia.org/wiki/Appliance" TargetMode="External"/><Relationship Id="rId5" Type="http://schemas.openxmlformats.org/officeDocument/2006/relationships/hyperlink" Target="https://pt.wikipedia.org/wiki/Filtro_de_pacotes" TargetMode="External"/><Relationship Id="rId10" Type="http://schemas.openxmlformats.org/officeDocument/2006/relationships/hyperlink" Target="https://pt.wikipedia.org/wiki/Hardware" TargetMode="External"/><Relationship Id="rId4" Type="http://schemas.openxmlformats.org/officeDocument/2006/relationships/hyperlink" Target="https://pt.wikipedia.org/wiki/Rede_de_computadores" TargetMode="External"/><Relationship Id="rId9" Type="http://schemas.openxmlformats.org/officeDocument/2006/relationships/hyperlink" Target="https://pt.wikipedia.org/wiki/Softwar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baixaki.com.br/info/780-o-que-e-tcp-ip-.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techtudo.com.br/tudo-sobre/google-drive.html" TargetMode="External"/><Relationship Id="rId2" Type="http://schemas.openxmlformats.org/officeDocument/2006/relationships/hyperlink" Target="http://www.techtudo.com.br/tudo-sobre/dropbox.html"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pensador.com/autor/albert_einstein/"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2780184" y="2573288"/>
            <a:ext cx="4600128" cy="369332"/>
          </a:xfrm>
          <a:prstGeom prst="rect">
            <a:avLst/>
          </a:prstGeom>
          <a:noFill/>
        </p:spPr>
        <p:txBody>
          <a:bodyPr wrap="square" rtlCol="0">
            <a:spAutoFit/>
          </a:bodyPr>
          <a:lstStyle/>
          <a:p>
            <a:endParaRPr lang="pt-BR" dirty="0"/>
          </a:p>
        </p:txBody>
      </p:sp>
      <p:sp>
        <p:nvSpPr>
          <p:cNvPr id="8" name="CaixaDeTexto 7"/>
          <p:cNvSpPr txBox="1"/>
          <p:nvPr/>
        </p:nvSpPr>
        <p:spPr>
          <a:xfrm>
            <a:off x="2051720" y="260648"/>
            <a:ext cx="4456112" cy="1846659"/>
          </a:xfrm>
          <a:prstGeom prst="rect">
            <a:avLst/>
          </a:prstGeom>
          <a:noFill/>
        </p:spPr>
        <p:txBody>
          <a:bodyPr wrap="square" rtlCol="0">
            <a:spAutoFit/>
          </a:bodyPr>
          <a:lstStyle/>
          <a:p>
            <a:pPr algn="ctr"/>
            <a:r>
              <a:rPr lang="pt-BR" sz="4800" u="sng" dirty="0" smtClean="0">
                <a:latin typeface="Arial Rounded MT Bold" pitchFamily="34" charset="0"/>
              </a:rPr>
              <a:t>Segurança da Informação</a:t>
            </a:r>
          </a:p>
          <a:p>
            <a:endParaRPr lang="pt-BR" u="sng" dirty="0"/>
          </a:p>
        </p:txBody>
      </p:sp>
      <p:pic>
        <p:nvPicPr>
          <p:cNvPr id="2052" name="Picture 4" descr="Resultado de imagem para segurança da informaçã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93852"/>
            <a:ext cx="7992888" cy="4464496"/>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Número de Slide 1"/>
          <p:cNvSpPr>
            <a:spLocks noGrp="1"/>
          </p:cNvSpPr>
          <p:nvPr>
            <p:ph type="sldNum" sz="quarter" idx="12"/>
          </p:nvPr>
        </p:nvSpPr>
        <p:spPr/>
        <p:txBody>
          <a:bodyPr/>
          <a:lstStyle/>
          <a:p>
            <a:fld id="{B2928D00-91DA-4E02-A91B-E23D754DE53F}" type="slidenum">
              <a:rPr lang="pt-BR" smtClean="0"/>
              <a:t>1</a:t>
            </a:fld>
            <a:endParaRPr lang="pt-BR"/>
          </a:p>
        </p:txBody>
      </p:sp>
    </p:spTree>
    <p:extLst>
      <p:ext uri="{BB962C8B-B14F-4D97-AF65-F5344CB8AC3E}">
        <p14:creationId xmlns:p14="http://schemas.microsoft.com/office/powerpoint/2010/main" val="37744296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anim calcmode="lin" valueType="num">
                                      <p:cBhvr>
                                        <p:cTn id="8" dur="2000" fill="hold"/>
                                        <p:tgtEl>
                                          <p:spTgt spid="2052"/>
                                        </p:tgtEl>
                                        <p:attrNameLst>
                                          <p:attrName>ppt_w</p:attrName>
                                        </p:attrNameLst>
                                      </p:cBhvr>
                                      <p:tavLst>
                                        <p:tav tm="0" fmla="#ppt_w*sin(2.5*pi*$)">
                                          <p:val>
                                            <p:fltVal val="0"/>
                                          </p:val>
                                        </p:tav>
                                        <p:tav tm="100000">
                                          <p:val>
                                            <p:fltVal val="1"/>
                                          </p:val>
                                        </p:tav>
                                      </p:tavLst>
                                    </p:anim>
                                    <p:anim calcmode="lin" valueType="num">
                                      <p:cBhvr>
                                        <p:cTn id="9" dur="2000" fill="hold"/>
                                        <p:tgtEl>
                                          <p:spTgt spid="205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2492896"/>
            <a:ext cx="7408333" cy="3450696"/>
          </a:xfrm>
        </p:spPr>
        <p:txBody>
          <a:bodyPr>
            <a:normAutofit fontScale="25000" lnSpcReduction="20000"/>
          </a:bodyPr>
          <a:lstStyle/>
          <a:p>
            <a:pPr marL="0" indent="0">
              <a:buNone/>
            </a:pPr>
            <a:r>
              <a:rPr lang="pt-BR" sz="7200" dirty="0" smtClean="0"/>
              <a:t>	</a:t>
            </a:r>
            <a:r>
              <a:rPr lang="pt-BR" sz="7200" dirty="0" smtClean="0">
                <a:solidFill>
                  <a:schemeClr val="tx1">
                    <a:lumMod val="95000"/>
                    <a:lumOff val="5000"/>
                  </a:schemeClr>
                </a:solidFill>
              </a:rPr>
              <a:t>Um</a:t>
            </a:r>
            <a:r>
              <a:rPr lang="pt-BR" sz="7200" dirty="0">
                <a:solidFill>
                  <a:schemeClr val="tx1">
                    <a:lumMod val="95000"/>
                    <a:lumOff val="5000"/>
                  </a:schemeClr>
                </a:solidFill>
              </a:rPr>
              <a:t> </a:t>
            </a:r>
            <a:r>
              <a:rPr lang="pt-BR" sz="7200" i="1" dirty="0">
                <a:solidFill>
                  <a:schemeClr val="tx1">
                    <a:lumMod val="95000"/>
                    <a:lumOff val="5000"/>
                  </a:schemeClr>
                </a:solidFill>
              </a:rPr>
              <a:t>crack</a:t>
            </a:r>
            <a:r>
              <a:rPr lang="pt-BR" sz="7200" dirty="0">
                <a:solidFill>
                  <a:schemeClr val="tx1">
                    <a:lumMod val="95000"/>
                    <a:lumOff val="5000"/>
                  </a:schemeClr>
                </a:solidFill>
              </a:rPr>
              <a:t> é um pequeno </a:t>
            </a:r>
            <a:r>
              <a:rPr lang="pt-BR" sz="7200" i="1" dirty="0">
                <a:solidFill>
                  <a:schemeClr val="tx1">
                    <a:lumMod val="95000"/>
                    <a:lumOff val="5000"/>
                  </a:schemeClr>
                </a:solidFill>
                <a:hlinkClick r:id="rId2" tooltip="Software"/>
              </a:rPr>
              <a:t>software</a:t>
            </a:r>
            <a:r>
              <a:rPr lang="pt-BR" sz="7200" dirty="0">
                <a:solidFill>
                  <a:schemeClr val="tx1">
                    <a:lumMod val="95000"/>
                    <a:lumOff val="5000"/>
                  </a:schemeClr>
                </a:solidFill>
              </a:rPr>
              <a:t> usado para quebrar um sistema de segurança qualquer. Seu uso mais comum é para transformar programas em versões limitadas, seja em funcionalidade ou </a:t>
            </a:r>
            <a:r>
              <a:rPr lang="pt-BR" sz="7200" i="1" dirty="0">
                <a:solidFill>
                  <a:schemeClr val="tx1">
                    <a:lumMod val="95000"/>
                    <a:lumOff val="5000"/>
                  </a:schemeClr>
                </a:solidFill>
                <a:hlinkClick r:id="rId3" tooltip="Trial (informática)"/>
              </a:rPr>
              <a:t>tempo de uso</a:t>
            </a:r>
            <a:r>
              <a:rPr lang="pt-BR" sz="7200" dirty="0">
                <a:solidFill>
                  <a:schemeClr val="tx1">
                    <a:lumMod val="95000"/>
                    <a:lumOff val="5000"/>
                  </a:schemeClr>
                </a:solidFill>
              </a:rPr>
              <a:t>, os chamados </a:t>
            </a:r>
            <a:r>
              <a:rPr lang="pt-BR" sz="7200" i="1" dirty="0">
                <a:solidFill>
                  <a:schemeClr val="tx1">
                    <a:lumMod val="95000"/>
                    <a:lumOff val="5000"/>
                  </a:schemeClr>
                </a:solidFill>
                <a:hlinkClick r:id="rId4" tooltip="Shareware"/>
              </a:rPr>
              <a:t>shareware</a:t>
            </a:r>
            <a:r>
              <a:rPr lang="pt-BR" sz="7200" dirty="0">
                <a:solidFill>
                  <a:schemeClr val="tx1">
                    <a:lumMod val="95000"/>
                    <a:lumOff val="5000"/>
                  </a:schemeClr>
                </a:solidFill>
              </a:rPr>
              <a:t>, em um programa completo, removendo ou enganando o sistema de segurança que limita o uso ou verifica o </a:t>
            </a:r>
            <a:r>
              <a:rPr lang="pt-BR" sz="7200" dirty="0">
                <a:solidFill>
                  <a:schemeClr val="tx1">
                    <a:lumMod val="95000"/>
                    <a:lumOff val="5000"/>
                  </a:schemeClr>
                </a:solidFill>
                <a:hlinkClick r:id="rId5" tooltip="Número serial"/>
              </a:rPr>
              <a:t>número serial</a:t>
            </a:r>
            <a:r>
              <a:rPr lang="pt-BR" sz="7200" dirty="0">
                <a:solidFill>
                  <a:schemeClr val="tx1">
                    <a:lumMod val="95000"/>
                    <a:lumOff val="5000"/>
                  </a:schemeClr>
                </a:solidFill>
              </a:rPr>
              <a:t>.</a:t>
            </a:r>
          </a:p>
          <a:p>
            <a:pPr marL="0" indent="0">
              <a:buNone/>
            </a:pPr>
            <a:r>
              <a:rPr lang="pt-BR" sz="7200" dirty="0" smtClean="0">
                <a:solidFill>
                  <a:schemeClr val="tx1">
                    <a:lumMod val="95000"/>
                    <a:lumOff val="5000"/>
                  </a:schemeClr>
                </a:solidFill>
              </a:rPr>
              <a:t>	Existem </a:t>
            </a:r>
            <a:r>
              <a:rPr lang="pt-BR" sz="7200" dirty="0">
                <a:solidFill>
                  <a:schemeClr val="tx1">
                    <a:lumMod val="95000"/>
                    <a:lumOff val="5000"/>
                  </a:schemeClr>
                </a:solidFill>
              </a:rPr>
              <a:t>várias abordagens possíveis. Em alguns casos o </a:t>
            </a:r>
            <a:r>
              <a:rPr lang="pt-BR" sz="7200" i="1" dirty="0">
                <a:solidFill>
                  <a:schemeClr val="tx1">
                    <a:lumMod val="95000"/>
                    <a:lumOff val="5000"/>
                  </a:schemeClr>
                </a:solidFill>
                <a:hlinkClick r:id="rId6" tooltip="Cracker"/>
              </a:rPr>
              <a:t>cracker</a:t>
            </a:r>
            <a:r>
              <a:rPr lang="pt-BR" sz="7200" dirty="0">
                <a:solidFill>
                  <a:schemeClr val="tx1">
                    <a:lumMod val="95000"/>
                    <a:lumOff val="5000"/>
                  </a:schemeClr>
                </a:solidFill>
              </a:rPr>
              <a:t> consegue descobrir o </a:t>
            </a:r>
            <a:r>
              <a:rPr lang="pt-BR" sz="7200" dirty="0">
                <a:solidFill>
                  <a:schemeClr val="tx1">
                    <a:lumMod val="95000"/>
                    <a:lumOff val="5000"/>
                  </a:schemeClr>
                </a:solidFill>
                <a:hlinkClick r:id="rId7" tooltip="Algoritmo"/>
              </a:rPr>
              <a:t>algoritmo</a:t>
            </a:r>
            <a:r>
              <a:rPr lang="pt-BR" sz="7200" dirty="0">
                <a:solidFill>
                  <a:schemeClr val="tx1">
                    <a:lumMod val="95000"/>
                    <a:lumOff val="5000"/>
                  </a:schemeClr>
                </a:solidFill>
              </a:rPr>
              <a:t> usado pelo fabricante do </a:t>
            </a:r>
            <a:r>
              <a:rPr lang="pt-BR" sz="7200" i="1" dirty="0">
                <a:solidFill>
                  <a:schemeClr val="tx1">
                    <a:lumMod val="95000"/>
                    <a:lumOff val="5000"/>
                  </a:schemeClr>
                </a:solidFill>
              </a:rPr>
              <a:t>software</a:t>
            </a:r>
            <a:r>
              <a:rPr lang="pt-BR" sz="7200" dirty="0">
                <a:solidFill>
                  <a:schemeClr val="tx1">
                    <a:lumMod val="95000"/>
                    <a:lumOff val="5000"/>
                  </a:schemeClr>
                </a:solidFill>
              </a:rPr>
              <a:t> para gerar números seriais válidos e simplesmente cria um programa que gera quantos números seriais válidos quiser. Outra possibilidade é usar um </a:t>
            </a:r>
            <a:r>
              <a:rPr lang="pt-BR" sz="7200" dirty="0">
                <a:solidFill>
                  <a:schemeClr val="tx1">
                    <a:lumMod val="95000"/>
                    <a:lumOff val="5000"/>
                  </a:schemeClr>
                </a:solidFill>
                <a:hlinkClick r:id="rId8" tooltip="Editor hexadecimal"/>
              </a:rPr>
              <a:t>editor hexadecimal</a:t>
            </a:r>
            <a:r>
              <a:rPr lang="pt-BR" sz="7200" dirty="0">
                <a:solidFill>
                  <a:schemeClr val="tx1">
                    <a:lumMod val="95000"/>
                    <a:lumOff val="5000"/>
                  </a:schemeClr>
                </a:solidFill>
              </a:rPr>
              <a:t> para procurar a rotina que verifica o serial dentro do programa. </a:t>
            </a:r>
            <a:endParaRPr lang="pt-BR" dirty="0">
              <a:solidFill>
                <a:schemeClr val="tx1">
                  <a:lumMod val="95000"/>
                  <a:lumOff val="5000"/>
                </a:schemeClr>
              </a:solidFill>
            </a:endParaRPr>
          </a:p>
        </p:txBody>
      </p:sp>
      <p:sp>
        <p:nvSpPr>
          <p:cNvPr id="2" name="Título 1"/>
          <p:cNvSpPr>
            <a:spLocks noGrp="1"/>
          </p:cNvSpPr>
          <p:nvPr>
            <p:ph type="title"/>
          </p:nvPr>
        </p:nvSpPr>
        <p:spPr/>
        <p:txBody>
          <a:bodyPr/>
          <a:lstStyle/>
          <a:p>
            <a:r>
              <a:rPr lang="pt-BR" b="1" i="1" dirty="0"/>
              <a:t>4</a:t>
            </a:r>
            <a:r>
              <a:rPr lang="pt-BR" b="1" i="1" dirty="0" smtClean="0"/>
              <a:t>. Crack</a:t>
            </a:r>
            <a:r>
              <a:rPr lang="pt-BR" dirty="0" smtClean="0"/>
              <a:t> </a:t>
            </a:r>
            <a:endParaRPr lang="pt-BR" dirty="0"/>
          </a:p>
        </p:txBody>
      </p:sp>
      <p:pic>
        <p:nvPicPr>
          <p:cNvPr id="4" name="Picture 4" descr="Imagem relacionad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10</a:t>
            </a:fld>
            <a:endParaRPr lang="pt-BR"/>
          </a:p>
        </p:txBody>
      </p:sp>
    </p:spTree>
    <p:extLst>
      <p:ext uri="{BB962C8B-B14F-4D97-AF65-F5344CB8AC3E}">
        <p14:creationId xmlns:p14="http://schemas.microsoft.com/office/powerpoint/2010/main" val="130299833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2060848"/>
            <a:ext cx="8229600" cy="4525963"/>
          </a:xfrm>
        </p:spPr>
        <p:txBody>
          <a:bodyPr>
            <a:normAutofit/>
          </a:bodyPr>
          <a:lstStyle/>
          <a:p>
            <a:pPr marL="0" indent="0">
              <a:buNone/>
            </a:pPr>
            <a:r>
              <a:rPr lang="pt-BR" sz="1800" dirty="0" smtClean="0">
                <a:solidFill>
                  <a:schemeClr val="tx1">
                    <a:lumMod val="95000"/>
                    <a:lumOff val="5000"/>
                  </a:schemeClr>
                </a:solidFill>
              </a:rPr>
              <a:t>	É </a:t>
            </a:r>
            <a:r>
              <a:rPr lang="pt-BR" sz="1800" dirty="0">
                <a:solidFill>
                  <a:schemeClr val="tx1">
                    <a:lumMod val="95000"/>
                    <a:lumOff val="5000"/>
                  </a:schemeClr>
                </a:solidFill>
              </a:rPr>
              <a:t>cada vez mais acessível encontrar conteúdos da música, cinema e aplicativos pagos para computador disponibilizados em sites ou compartilhados em programas especialmente desenvolvidos para a tarefa, o que estimula a violação aos direitos autorais.</a:t>
            </a:r>
          </a:p>
          <a:p>
            <a:pPr marL="0" indent="0">
              <a:buNone/>
            </a:pPr>
            <a:r>
              <a:rPr lang="pt-BR" sz="1800" dirty="0" smtClean="0">
                <a:solidFill>
                  <a:schemeClr val="tx1">
                    <a:lumMod val="95000"/>
                    <a:lumOff val="5000"/>
                  </a:schemeClr>
                </a:solidFill>
              </a:rPr>
              <a:t>	O </a:t>
            </a:r>
            <a:r>
              <a:rPr lang="pt-BR" sz="1800" dirty="0">
                <a:solidFill>
                  <a:schemeClr val="tx1">
                    <a:lumMod val="95000"/>
                    <a:lumOff val="5000"/>
                  </a:schemeClr>
                </a:solidFill>
              </a:rPr>
              <a:t>uso dos gravadores de CDs e DVDs, que hoje não passam de cem reais em lojas de informática, facilita ainda mais a realização de cópias falsificadas de álbuns e filmes, vendidos por todos os lugares na cidade a preços bem atraentes para quem não pode pagar pelo original. Três lançamentos em DVDs não passam de dez reais em muitos casos. E quem tem o gravador em casa e conexão de banda larga não compra nem dos camelôs, já que é mais fácil e barato fazer tudo sozinho.</a:t>
            </a:r>
          </a:p>
          <a:p>
            <a:endParaRPr lang="pt-BR" dirty="0"/>
          </a:p>
        </p:txBody>
      </p:sp>
      <p:sp>
        <p:nvSpPr>
          <p:cNvPr id="2" name="Título 1"/>
          <p:cNvSpPr>
            <a:spLocks noGrp="1"/>
          </p:cNvSpPr>
          <p:nvPr>
            <p:ph type="title"/>
          </p:nvPr>
        </p:nvSpPr>
        <p:spPr/>
        <p:txBody>
          <a:bodyPr/>
          <a:lstStyle/>
          <a:p>
            <a:r>
              <a:rPr lang="pt-BR" dirty="0"/>
              <a:t>5</a:t>
            </a:r>
            <a:r>
              <a:rPr lang="pt-BR" dirty="0" smtClean="0"/>
              <a:t>. Falsificação</a:t>
            </a:r>
            <a:endParaRPr lang="pt-BR"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11</a:t>
            </a:fld>
            <a:endParaRPr lang="pt-BR"/>
          </a:p>
        </p:txBody>
      </p:sp>
    </p:spTree>
    <p:extLst>
      <p:ext uri="{BB962C8B-B14F-4D97-AF65-F5344CB8AC3E}">
        <p14:creationId xmlns:p14="http://schemas.microsoft.com/office/powerpoint/2010/main" val="1697683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67544" y="2348880"/>
            <a:ext cx="7192309" cy="3450696"/>
          </a:xfrm>
        </p:spPr>
        <p:txBody>
          <a:bodyPr>
            <a:normAutofit/>
          </a:bodyPr>
          <a:lstStyle/>
          <a:p>
            <a:pPr marL="0" indent="0">
              <a:buNone/>
            </a:pPr>
            <a:r>
              <a:rPr lang="pt-BR" sz="1800" dirty="0" smtClean="0">
                <a:solidFill>
                  <a:schemeClr val="tx1">
                    <a:lumMod val="95000"/>
                    <a:lumOff val="5000"/>
                  </a:schemeClr>
                </a:solidFill>
              </a:rPr>
              <a:t>	A</a:t>
            </a:r>
            <a:r>
              <a:rPr lang="pt-BR" sz="1800" dirty="0">
                <a:solidFill>
                  <a:schemeClr val="tx1">
                    <a:lumMod val="95000"/>
                    <a:lumOff val="5000"/>
                  </a:schemeClr>
                </a:solidFill>
              </a:rPr>
              <a:t> </a:t>
            </a:r>
            <a:r>
              <a:rPr lang="pt-BR" sz="1800" b="1" dirty="0">
                <a:solidFill>
                  <a:schemeClr val="tx1">
                    <a:lumMod val="95000"/>
                    <a:lumOff val="5000"/>
                  </a:schemeClr>
                </a:solidFill>
              </a:rPr>
              <a:t>espionagem industrial é um conjunto de ações que roubam os dados de uma organização</a:t>
            </a:r>
            <a:r>
              <a:rPr lang="pt-BR" sz="1800" dirty="0">
                <a:solidFill>
                  <a:schemeClr val="tx1">
                    <a:lumMod val="95000"/>
                    <a:lumOff val="5000"/>
                  </a:schemeClr>
                </a:solidFill>
              </a:rPr>
              <a:t>, ou seja, o furto das informações confidenciais a respeito somente de pessoas autorizadas. Geralmente esta prática ilegal consiste na infiltração de pessoas nos setores de dentro da empresa, chantagens de ex-funcionários ou contratação de hackers para invadir o sistema ou banco de dados. O</a:t>
            </a:r>
            <a:r>
              <a:rPr lang="pt-BR" sz="1800" i="1" dirty="0">
                <a:solidFill>
                  <a:schemeClr val="tx1">
                    <a:lumMod val="95000"/>
                    <a:lumOff val="5000"/>
                  </a:schemeClr>
                </a:solidFill>
              </a:rPr>
              <a:t> roubo das </a:t>
            </a:r>
            <a:r>
              <a:rPr lang="pt-BR" sz="1800" i="1" dirty="0" smtClean="0">
                <a:solidFill>
                  <a:schemeClr val="tx1">
                    <a:lumMod val="95000"/>
                    <a:lumOff val="5000"/>
                  </a:schemeClr>
                </a:solidFill>
              </a:rPr>
              <a:t>informações </a:t>
            </a:r>
            <a:r>
              <a:rPr lang="pt-BR" sz="1800" dirty="0" smtClean="0">
                <a:solidFill>
                  <a:schemeClr val="tx1">
                    <a:lumMod val="95000"/>
                    <a:lumOff val="5000"/>
                  </a:schemeClr>
                </a:solidFill>
              </a:rPr>
              <a:t>pode </a:t>
            </a:r>
            <a:r>
              <a:rPr lang="pt-BR" sz="1800" dirty="0">
                <a:solidFill>
                  <a:schemeClr val="tx1">
                    <a:lumMod val="95000"/>
                    <a:lumOff val="5000"/>
                  </a:schemeClr>
                </a:solidFill>
              </a:rPr>
              <a:t>resultar em prejuízos e é muito perigoso, dependendo é claro, do que estes documentos apresentam podendo cair em mãos erradas.</a:t>
            </a:r>
          </a:p>
        </p:txBody>
      </p:sp>
      <p:sp>
        <p:nvSpPr>
          <p:cNvPr id="2" name="Título 1"/>
          <p:cNvSpPr>
            <a:spLocks noGrp="1"/>
          </p:cNvSpPr>
          <p:nvPr>
            <p:ph type="title"/>
          </p:nvPr>
        </p:nvSpPr>
        <p:spPr/>
        <p:txBody>
          <a:bodyPr>
            <a:normAutofit fontScale="90000"/>
          </a:bodyPr>
          <a:lstStyle/>
          <a:p>
            <a:r>
              <a:rPr lang="pt-BR" b="1" dirty="0"/>
              <a:t>6</a:t>
            </a:r>
            <a:r>
              <a:rPr lang="pt-BR" b="1" dirty="0" smtClean="0"/>
              <a:t>. Espionagem Industrial</a:t>
            </a:r>
            <a:r>
              <a:rPr lang="pt-BR" b="1" dirty="0"/>
              <a:t/>
            </a:r>
            <a:br>
              <a:rPr lang="pt-BR" b="1" dirty="0"/>
            </a:br>
            <a:endParaRPr lang="pt-BR"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12</a:t>
            </a:fld>
            <a:endParaRPr lang="pt-BR"/>
          </a:p>
        </p:txBody>
      </p:sp>
    </p:spTree>
    <p:extLst>
      <p:ext uri="{BB962C8B-B14F-4D97-AF65-F5344CB8AC3E}">
        <p14:creationId xmlns:p14="http://schemas.microsoft.com/office/powerpoint/2010/main" val="34546283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2420888"/>
            <a:ext cx="7408333" cy="3450696"/>
          </a:xfrm>
        </p:spPr>
        <p:txBody>
          <a:bodyPr>
            <a:normAutofit/>
          </a:bodyPr>
          <a:lstStyle/>
          <a:p>
            <a:pPr marL="0" indent="0">
              <a:buNone/>
            </a:pPr>
            <a:r>
              <a:rPr lang="pt-BR" sz="1800" dirty="0" smtClean="0">
                <a:solidFill>
                  <a:schemeClr val="tx1">
                    <a:lumMod val="95000"/>
                    <a:lumOff val="5000"/>
                  </a:schemeClr>
                </a:solidFill>
              </a:rPr>
              <a:t>	</a:t>
            </a:r>
            <a:r>
              <a:rPr lang="pt-BR" sz="1800" dirty="0" err="1" smtClean="0">
                <a:solidFill>
                  <a:schemeClr val="tx1">
                    <a:lumMod val="95000"/>
                    <a:lumOff val="5000"/>
                  </a:schemeClr>
                </a:solidFill>
              </a:rPr>
              <a:t>Adware</a:t>
            </a:r>
            <a:r>
              <a:rPr lang="pt-BR" sz="1800" dirty="0" smtClean="0">
                <a:solidFill>
                  <a:schemeClr val="tx1">
                    <a:lumMod val="95000"/>
                    <a:lumOff val="5000"/>
                  </a:schemeClr>
                </a:solidFill>
              </a:rPr>
              <a:t> </a:t>
            </a:r>
            <a:r>
              <a:rPr lang="pt-BR" sz="1800" dirty="0">
                <a:solidFill>
                  <a:schemeClr val="tx1">
                    <a:lumMod val="95000"/>
                    <a:lumOff val="5000"/>
                  </a:schemeClr>
                </a:solidFill>
              </a:rPr>
              <a:t>é um termo muito usado e que está na “boca do povo”. Mas afinal, o que significa? </a:t>
            </a:r>
            <a:r>
              <a:rPr lang="pt-BR" sz="1800" dirty="0" err="1">
                <a:solidFill>
                  <a:schemeClr val="tx1">
                    <a:lumMod val="95000"/>
                    <a:lumOff val="5000"/>
                  </a:schemeClr>
                </a:solidFill>
              </a:rPr>
              <a:t>Adware</a:t>
            </a:r>
            <a:r>
              <a:rPr lang="pt-BR" sz="1800" dirty="0">
                <a:solidFill>
                  <a:schemeClr val="tx1">
                    <a:lumMod val="95000"/>
                    <a:lumOff val="5000"/>
                  </a:schemeClr>
                </a:solidFill>
              </a:rPr>
              <a:t> (vem do inglês, </a:t>
            </a:r>
            <a:r>
              <a:rPr lang="pt-BR" sz="1800" b="1" dirty="0">
                <a:solidFill>
                  <a:schemeClr val="tx1">
                    <a:lumMod val="95000"/>
                    <a:lumOff val="5000"/>
                  </a:schemeClr>
                </a:solidFill>
              </a:rPr>
              <a:t>ad</a:t>
            </a:r>
            <a:r>
              <a:rPr lang="pt-BR" sz="1800" dirty="0">
                <a:solidFill>
                  <a:schemeClr val="tx1">
                    <a:lumMod val="95000"/>
                    <a:lumOff val="5000"/>
                  </a:schemeClr>
                </a:solidFill>
              </a:rPr>
              <a:t> = anuncio, soft</a:t>
            </a:r>
            <a:r>
              <a:rPr lang="pt-BR" sz="1800" b="1" dirty="0">
                <a:solidFill>
                  <a:schemeClr val="tx1">
                    <a:lumMod val="95000"/>
                    <a:lumOff val="5000"/>
                  </a:schemeClr>
                </a:solidFill>
              </a:rPr>
              <a:t>ware</a:t>
            </a:r>
            <a:r>
              <a:rPr lang="pt-BR" sz="1800" dirty="0">
                <a:solidFill>
                  <a:schemeClr val="tx1">
                    <a:lumMod val="95000"/>
                    <a:lumOff val="5000"/>
                  </a:schemeClr>
                </a:solidFill>
              </a:rPr>
              <a:t> = programa) são programas que exibem propagandas e anúncios sem a autorização do usuário, tornando o computador mais lento e a conexão lenta. Normalmente assumem o formato de pop-up, aquelas janelas incômodas que abrem a todo instante enquanto você navega em determinado site.</a:t>
            </a:r>
          </a:p>
          <a:p>
            <a:pPr marL="0" indent="0">
              <a:buNone/>
            </a:pPr>
            <a:r>
              <a:rPr lang="pt-BR" sz="1800" dirty="0" smtClean="0">
                <a:solidFill>
                  <a:schemeClr val="tx1">
                    <a:lumMod val="95000"/>
                    <a:lumOff val="5000"/>
                  </a:schemeClr>
                </a:solidFill>
              </a:rPr>
              <a:t>	Além </a:t>
            </a:r>
            <a:r>
              <a:rPr lang="pt-BR" sz="1800" dirty="0">
                <a:solidFill>
                  <a:schemeClr val="tx1">
                    <a:lumMod val="95000"/>
                    <a:lumOff val="5000"/>
                  </a:schemeClr>
                </a:solidFill>
              </a:rPr>
              <a:t>disso, a sua conexão pode ser prejudicada, pois estes programas precisam ser atualizados constantemente por meio da Internet, isto sem falar no incômodo causado pelas propagandas e anúncios que são exibidos constantemente.</a:t>
            </a:r>
          </a:p>
          <a:p>
            <a:endParaRPr lang="pt-BR" sz="1800" dirty="0"/>
          </a:p>
        </p:txBody>
      </p:sp>
      <p:sp>
        <p:nvSpPr>
          <p:cNvPr id="2" name="Título 1"/>
          <p:cNvSpPr>
            <a:spLocks noGrp="1"/>
          </p:cNvSpPr>
          <p:nvPr>
            <p:ph type="title"/>
          </p:nvPr>
        </p:nvSpPr>
        <p:spPr/>
        <p:txBody>
          <a:bodyPr/>
          <a:lstStyle/>
          <a:p>
            <a:r>
              <a:rPr lang="pt-BR" b="1" dirty="0"/>
              <a:t>7</a:t>
            </a:r>
            <a:r>
              <a:rPr lang="pt-BR" b="1" dirty="0" smtClean="0"/>
              <a:t>. </a:t>
            </a:r>
            <a:r>
              <a:rPr lang="pt-BR" b="1" dirty="0" err="1" smtClean="0"/>
              <a:t>Adware</a:t>
            </a:r>
            <a:r>
              <a:rPr lang="pt-BR" b="1" dirty="0"/>
              <a:t>: APS PRAG</a:t>
            </a:r>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13</a:t>
            </a:fld>
            <a:endParaRPr lang="pt-BR"/>
          </a:p>
        </p:txBody>
      </p:sp>
    </p:spTree>
    <p:extLst>
      <p:ext uri="{BB962C8B-B14F-4D97-AF65-F5344CB8AC3E}">
        <p14:creationId xmlns:p14="http://schemas.microsoft.com/office/powerpoint/2010/main" val="1748869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2132856"/>
            <a:ext cx="7408333" cy="3450696"/>
          </a:xfrm>
        </p:spPr>
        <p:txBody>
          <a:bodyPr>
            <a:normAutofit fontScale="92500" lnSpcReduction="10000"/>
          </a:bodyPr>
          <a:lstStyle/>
          <a:p>
            <a:pPr marL="0" indent="0">
              <a:buNone/>
            </a:pPr>
            <a:r>
              <a:rPr lang="pt-BR" sz="1800" b="1" dirty="0" smtClean="0"/>
              <a:t>	</a:t>
            </a:r>
            <a:r>
              <a:rPr lang="pt-BR" sz="1800" b="1" dirty="0" err="1" smtClean="0">
                <a:solidFill>
                  <a:schemeClr val="tx1">
                    <a:lumMod val="95000"/>
                    <a:lumOff val="5000"/>
                  </a:schemeClr>
                </a:solidFill>
              </a:rPr>
              <a:t>Keylogger</a:t>
            </a:r>
            <a:r>
              <a:rPr lang="pt-BR" sz="1800" dirty="0">
                <a:solidFill>
                  <a:schemeClr val="tx1">
                    <a:lumMod val="95000"/>
                    <a:lumOff val="5000"/>
                  </a:schemeClr>
                </a:solidFill>
              </a:rPr>
              <a:t> (que significa </a:t>
            </a:r>
            <a:r>
              <a:rPr lang="pt-BR" sz="1800" i="1" dirty="0">
                <a:solidFill>
                  <a:schemeClr val="tx1">
                    <a:lumMod val="95000"/>
                    <a:lumOff val="5000"/>
                  </a:schemeClr>
                </a:solidFill>
              </a:rPr>
              <a:t>registrador do teclado</a:t>
            </a:r>
            <a:r>
              <a:rPr lang="pt-BR" sz="1800" dirty="0">
                <a:solidFill>
                  <a:schemeClr val="tx1">
                    <a:lumMod val="95000"/>
                    <a:lumOff val="5000"/>
                  </a:schemeClr>
                </a:solidFill>
              </a:rPr>
              <a:t> em </a:t>
            </a:r>
            <a:r>
              <a:rPr lang="pt-BR" sz="1800" dirty="0">
                <a:solidFill>
                  <a:schemeClr val="tx1">
                    <a:lumMod val="95000"/>
                    <a:lumOff val="5000"/>
                  </a:schemeClr>
                </a:solidFill>
                <a:hlinkClick r:id="rId2" tooltip="Língua inglesa"/>
              </a:rPr>
              <a:t>inglês</a:t>
            </a:r>
            <a:r>
              <a:rPr lang="pt-BR" sz="1800" dirty="0">
                <a:solidFill>
                  <a:schemeClr val="tx1">
                    <a:lumMod val="95000"/>
                    <a:lumOff val="5000"/>
                  </a:schemeClr>
                </a:solidFill>
              </a:rPr>
              <a:t>) é um </a:t>
            </a:r>
            <a:r>
              <a:rPr lang="pt-BR" sz="1800" dirty="0">
                <a:solidFill>
                  <a:schemeClr val="tx1">
                    <a:lumMod val="95000"/>
                    <a:lumOff val="5000"/>
                  </a:schemeClr>
                </a:solidFill>
                <a:hlinkClick r:id="rId3" tooltip="Malware"/>
              </a:rPr>
              <a:t>software nocivo</a:t>
            </a:r>
            <a:r>
              <a:rPr lang="pt-BR" sz="1800" dirty="0">
                <a:solidFill>
                  <a:schemeClr val="tx1">
                    <a:lumMod val="95000"/>
                    <a:lumOff val="5000"/>
                  </a:schemeClr>
                </a:solidFill>
              </a:rPr>
              <a:t> do tipo </a:t>
            </a:r>
            <a:r>
              <a:rPr lang="pt-BR" sz="1800" i="1" dirty="0" err="1">
                <a:solidFill>
                  <a:schemeClr val="tx1">
                    <a:lumMod val="95000"/>
                    <a:lumOff val="5000"/>
                  </a:schemeClr>
                </a:solidFill>
                <a:hlinkClick r:id="rId4" tooltip="Spyware"/>
              </a:rPr>
              <a:t>spyware</a:t>
            </a:r>
            <a:r>
              <a:rPr lang="pt-BR" sz="1800" dirty="0">
                <a:solidFill>
                  <a:schemeClr val="tx1">
                    <a:lumMod val="95000"/>
                    <a:lumOff val="5000"/>
                  </a:schemeClr>
                </a:solidFill>
              </a:rPr>
              <a:t> cuja finalidade é registrar tudo o que é digitado, quase sempre a fim de capturar senhas, números de cartão de crédito e afins.</a:t>
            </a:r>
            <a:r>
              <a:rPr lang="pt-BR" sz="1800" baseline="30000" dirty="0">
                <a:solidFill>
                  <a:schemeClr val="tx1">
                    <a:lumMod val="95000"/>
                    <a:lumOff val="5000"/>
                  </a:schemeClr>
                </a:solidFill>
                <a:hlinkClick r:id="rId5"/>
              </a:rPr>
              <a:t>[1]</a:t>
            </a:r>
            <a:r>
              <a:rPr lang="pt-BR" sz="1800" dirty="0">
                <a:solidFill>
                  <a:schemeClr val="tx1">
                    <a:lumMod val="95000"/>
                    <a:lumOff val="5000"/>
                  </a:schemeClr>
                </a:solidFill>
              </a:rPr>
              <a:t> Muitos casos de </a:t>
            </a:r>
            <a:r>
              <a:rPr lang="pt-BR" sz="1800" dirty="0" err="1">
                <a:solidFill>
                  <a:schemeClr val="tx1">
                    <a:lumMod val="95000"/>
                    <a:lumOff val="5000"/>
                  </a:schemeClr>
                </a:solidFill>
                <a:hlinkClick r:id="rId6" tooltip="Phishing"/>
              </a:rPr>
              <a:t>phishing</a:t>
            </a:r>
            <a:r>
              <a:rPr lang="pt-BR" sz="1800" dirty="0">
                <a:solidFill>
                  <a:schemeClr val="tx1">
                    <a:lumMod val="95000"/>
                    <a:lumOff val="5000"/>
                  </a:schemeClr>
                </a:solidFill>
              </a:rPr>
              <a:t>, assim como outros tipos de fraudes virtuais, se baseiam no uso de algum tipo de </a:t>
            </a:r>
            <a:r>
              <a:rPr lang="pt-BR" sz="1800" dirty="0" err="1">
                <a:solidFill>
                  <a:schemeClr val="tx1">
                    <a:lumMod val="95000"/>
                    <a:lumOff val="5000"/>
                  </a:schemeClr>
                </a:solidFill>
              </a:rPr>
              <a:t>keylogger</a:t>
            </a:r>
            <a:r>
              <a:rPr lang="pt-BR" sz="1800" dirty="0">
                <a:solidFill>
                  <a:schemeClr val="tx1">
                    <a:lumMod val="95000"/>
                    <a:lumOff val="5000"/>
                  </a:schemeClr>
                </a:solidFill>
              </a:rPr>
              <a:t>, instalado no computador sem o conhecimento da vítima, que captura dados sensíveis e os envia a um cracker que depois os utiliza para fraudes.</a:t>
            </a:r>
          </a:p>
          <a:p>
            <a:pPr marL="0" indent="0">
              <a:buNone/>
            </a:pPr>
            <a:r>
              <a:rPr lang="pt-BR" sz="1800" dirty="0" smtClean="0">
                <a:solidFill>
                  <a:schemeClr val="tx1">
                    <a:lumMod val="95000"/>
                    <a:lumOff val="5000"/>
                  </a:schemeClr>
                </a:solidFill>
              </a:rPr>
              <a:t>	Existem </a:t>
            </a:r>
            <a:r>
              <a:rPr lang="pt-BR" sz="1800" dirty="0">
                <a:solidFill>
                  <a:schemeClr val="tx1">
                    <a:lumMod val="95000"/>
                    <a:lumOff val="5000"/>
                  </a:schemeClr>
                </a:solidFill>
              </a:rPr>
              <a:t>softwares apropriados para se defender deste tipo de ameaça. É sempre oportuno que um computador conectado à internet seja protegido através de um software </a:t>
            </a:r>
            <a:r>
              <a:rPr lang="pt-BR" sz="1800" i="1" dirty="0" err="1">
                <a:solidFill>
                  <a:schemeClr val="tx1">
                    <a:lumMod val="95000"/>
                    <a:lumOff val="5000"/>
                  </a:schemeClr>
                </a:solidFill>
                <a:hlinkClick r:id="rId7" tooltip="Antispyware"/>
              </a:rPr>
              <a:t>antispyware</a:t>
            </a:r>
            <a:r>
              <a:rPr lang="pt-BR" sz="1800" dirty="0">
                <a:solidFill>
                  <a:schemeClr val="tx1">
                    <a:lumMod val="95000"/>
                    <a:lumOff val="5000"/>
                  </a:schemeClr>
                </a:solidFill>
              </a:rPr>
              <a:t> de um </a:t>
            </a:r>
            <a:r>
              <a:rPr lang="pt-BR" sz="1800" i="1" dirty="0">
                <a:solidFill>
                  <a:schemeClr val="tx1">
                    <a:lumMod val="95000"/>
                    <a:lumOff val="5000"/>
                  </a:schemeClr>
                </a:solidFill>
                <a:hlinkClick r:id="rId8" tooltip="Firewall"/>
              </a:rPr>
              <a:t>firewall</a:t>
            </a:r>
            <a:r>
              <a:rPr lang="pt-BR" sz="1800" dirty="0">
                <a:solidFill>
                  <a:schemeClr val="tx1">
                    <a:lumMod val="95000"/>
                    <a:lumOff val="5000"/>
                  </a:schemeClr>
                </a:solidFill>
              </a:rPr>
              <a:t> e de um </a:t>
            </a:r>
            <a:r>
              <a:rPr lang="pt-BR" sz="1800" dirty="0">
                <a:solidFill>
                  <a:schemeClr val="tx1">
                    <a:lumMod val="95000"/>
                    <a:lumOff val="5000"/>
                  </a:schemeClr>
                </a:solidFill>
                <a:hlinkClick r:id="rId9" tooltip="Antivírus"/>
              </a:rPr>
              <a:t>antivírus</a:t>
            </a:r>
            <a:r>
              <a:rPr lang="pt-BR" sz="1800" dirty="0">
                <a:solidFill>
                  <a:schemeClr val="tx1">
                    <a:lumMod val="95000"/>
                    <a:lumOff val="5000"/>
                  </a:schemeClr>
                </a:solidFill>
              </a:rPr>
              <a:t>.</a:t>
            </a:r>
          </a:p>
          <a:p>
            <a:pPr marL="0" indent="0">
              <a:buNone/>
            </a:pPr>
            <a:r>
              <a:rPr lang="pt-BR" sz="1800" dirty="0" smtClean="0">
                <a:solidFill>
                  <a:schemeClr val="tx1">
                    <a:lumMod val="95000"/>
                    <a:lumOff val="5000"/>
                  </a:schemeClr>
                </a:solidFill>
              </a:rPr>
              <a:t>	O </a:t>
            </a:r>
            <a:r>
              <a:rPr lang="pt-BR" sz="1800" dirty="0" err="1">
                <a:solidFill>
                  <a:schemeClr val="tx1">
                    <a:lumMod val="95000"/>
                    <a:lumOff val="5000"/>
                  </a:schemeClr>
                </a:solidFill>
              </a:rPr>
              <a:t>keylogger</a:t>
            </a:r>
            <a:r>
              <a:rPr lang="pt-BR" sz="1800" dirty="0">
                <a:solidFill>
                  <a:schemeClr val="tx1">
                    <a:lumMod val="95000"/>
                    <a:lumOff val="5000"/>
                  </a:schemeClr>
                </a:solidFill>
              </a:rPr>
              <a:t> também é um programa utilizado muito por empresas para monitorar o que seus funcionários fazem em sua máquina, porém em muitos casos as pessoas utilizam o programa de forma mal-intencionada.</a:t>
            </a:r>
          </a:p>
          <a:p>
            <a:endParaRPr lang="pt-BR" dirty="0"/>
          </a:p>
        </p:txBody>
      </p:sp>
      <p:sp>
        <p:nvSpPr>
          <p:cNvPr id="2" name="Título 1"/>
          <p:cNvSpPr>
            <a:spLocks noGrp="1"/>
          </p:cNvSpPr>
          <p:nvPr>
            <p:ph type="title"/>
          </p:nvPr>
        </p:nvSpPr>
        <p:spPr/>
        <p:txBody>
          <a:bodyPr>
            <a:normAutofit/>
          </a:bodyPr>
          <a:lstStyle/>
          <a:p>
            <a:r>
              <a:rPr lang="pt-BR" dirty="0"/>
              <a:t>8</a:t>
            </a:r>
            <a:r>
              <a:rPr lang="pt-BR" dirty="0" smtClean="0"/>
              <a:t>. </a:t>
            </a:r>
            <a:r>
              <a:rPr lang="pt-BR" dirty="0" err="1" smtClean="0"/>
              <a:t>Keylogger</a:t>
            </a:r>
            <a:endParaRPr lang="pt-BR" dirty="0"/>
          </a:p>
        </p:txBody>
      </p:sp>
      <p:pic>
        <p:nvPicPr>
          <p:cNvPr id="4" name="Picture 4" descr="Imagem relacionad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14</a:t>
            </a:fld>
            <a:endParaRPr lang="pt-BR"/>
          </a:p>
        </p:txBody>
      </p:sp>
    </p:spTree>
    <p:extLst>
      <p:ext uri="{BB962C8B-B14F-4D97-AF65-F5344CB8AC3E}">
        <p14:creationId xmlns:p14="http://schemas.microsoft.com/office/powerpoint/2010/main" val="1616446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2420888"/>
            <a:ext cx="7408333" cy="3450696"/>
          </a:xfrm>
        </p:spPr>
        <p:txBody>
          <a:bodyPr>
            <a:normAutofit/>
          </a:bodyPr>
          <a:lstStyle/>
          <a:p>
            <a:pPr marL="0" indent="0" fontAlgn="base">
              <a:buNone/>
            </a:pPr>
            <a:r>
              <a:rPr lang="pt-BR" sz="1800" dirty="0" smtClean="0">
                <a:solidFill>
                  <a:schemeClr val="tx1">
                    <a:lumMod val="95000"/>
                    <a:lumOff val="5000"/>
                  </a:schemeClr>
                </a:solidFill>
              </a:rPr>
              <a:t>	Há </a:t>
            </a:r>
            <a:r>
              <a:rPr lang="pt-BR" sz="1800" dirty="0">
                <a:solidFill>
                  <a:schemeClr val="tx1">
                    <a:lumMod val="95000"/>
                    <a:lumOff val="5000"/>
                  </a:schemeClr>
                </a:solidFill>
              </a:rPr>
              <a:t>breves momentos muitos utilizadores aperceberam-se do surgimento de um suposto ‘novo’ </a:t>
            </a:r>
            <a:r>
              <a:rPr lang="pt-BR" sz="1800" dirty="0" err="1">
                <a:solidFill>
                  <a:schemeClr val="tx1">
                    <a:lumMod val="95000"/>
                    <a:lumOff val="5000"/>
                  </a:schemeClr>
                </a:solidFill>
              </a:rPr>
              <a:t>WarezTuga</a:t>
            </a:r>
            <a:r>
              <a:rPr lang="pt-BR" sz="1800" dirty="0">
                <a:solidFill>
                  <a:schemeClr val="tx1">
                    <a:lumMod val="95000"/>
                    <a:lumOff val="5000"/>
                  </a:schemeClr>
                </a:solidFill>
              </a:rPr>
              <a:t>.</a:t>
            </a:r>
          </a:p>
          <a:p>
            <a:pPr marL="0" indent="0" fontAlgn="base">
              <a:buNone/>
            </a:pPr>
            <a:r>
              <a:rPr lang="pt-BR" sz="1800" dirty="0">
                <a:solidFill>
                  <a:schemeClr val="tx1">
                    <a:lumMod val="95000"/>
                    <a:lumOff val="5000"/>
                  </a:schemeClr>
                </a:solidFill>
              </a:rPr>
              <a:t>O texto introdutório no site parece, de </a:t>
            </a:r>
            <a:r>
              <a:rPr lang="pt-BR" sz="1800" dirty="0" smtClean="0">
                <a:solidFill>
                  <a:schemeClr val="tx1">
                    <a:lumMod val="95000"/>
                    <a:lumOff val="5000"/>
                  </a:schemeClr>
                </a:solidFill>
              </a:rPr>
              <a:t>fato</a:t>
            </a:r>
            <a:r>
              <a:rPr lang="pt-BR" sz="1800" dirty="0">
                <a:solidFill>
                  <a:schemeClr val="tx1">
                    <a:lumMod val="95000"/>
                    <a:lumOff val="5000"/>
                  </a:schemeClr>
                </a:solidFill>
              </a:rPr>
              <a:t>, bastante convincente mas… a realidade pode muito bem ser outra e ser mais um site de </a:t>
            </a:r>
            <a:r>
              <a:rPr lang="pt-BR" sz="1800" dirty="0" err="1">
                <a:solidFill>
                  <a:schemeClr val="tx1">
                    <a:lumMod val="95000"/>
                    <a:lumOff val="5000"/>
                  </a:schemeClr>
                </a:solidFill>
              </a:rPr>
              <a:t>phishing</a:t>
            </a:r>
            <a:r>
              <a:rPr lang="pt-BR" sz="1800" dirty="0">
                <a:solidFill>
                  <a:schemeClr val="tx1">
                    <a:lumMod val="95000"/>
                    <a:lumOff val="5000"/>
                  </a:schemeClr>
                </a:solidFill>
              </a:rPr>
              <a:t> que, aproveitando-se do nome </a:t>
            </a:r>
            <a:r>
              <a:rPr lang="pt-BR" sz="1800" dirty="0" err="1">
                <a:solidFill>
                  <a:schemeClr val="tx1">
                    <a:lumMod val="95000"/>
                    <a:lumOff val="5000"/>
                  </a:schemeClr>
                </a:solidFill>
              </a:rPr>
              <a:t>WarezTuga</a:t>
            </a:r>
            <a:r>
              <a:rPr lang="pt-BR" sz="1800" dirty="0">
                <a:solidFill>
                  <a:schemeClr val="tx1">
                    <a:lumMod val="95000"/>
                    <a:lumOff val="5000"/>
                  </a:schemeClr>
                </a:solidFill>
              </a:rPr>
              <a:t>, consegue roubar informações pessoais daqueles que criam uma conta</a:t>
            </a:r>
            <a:r>
              <a:rPr lang="pt-BR" sz="1800" dirty="0" smtClean="0">
                <a:solidFill>
                  <a:schemeClr val="tx1">
                    <a:lumMod val="95000"/>
                    <a:lumOff val="5000"/>
                  </a:schemeClr>
                </a:solidFill>
              </a:rPr>
              <a:t>.</a:t>
            </a:r>
          </a:p>
          <a:p>
            <a:pPr marL="0" indent="0" fontAlgn="base">
              <a:buNone/>
            </a:pPr>
            <a:r>
              <a:rPr lang="pt-BR" sz="1800" dirty="0" smtClean="0">
                <a:solidFill>
                  <a:schemeClr val="tx1">
                    <a:lumMod val="95000"/>
                    <a:lumOff val="5000"/>
                  </a:schemeClr>
                </a:solidFill>
              </a:rPr>
              <a:t>	Assim </a:t>
            </a:r>
            <a:r>
              <a:rPr lang="pt-BR" sz="1800" dirty="0">
                <a:solidFill>
                  <a:schemeClr val="tx1">
                    <a:lumMod val="95000"/>
                    <a:lumOff val="5000"/>
                  </a:schemeClr>
                </a:solidFill>
              </a:rPr>
              <a:t>que se aperceberam deste novo site, os utilizadores procuraram, nas redes sociais, respostas sobre a veracidade do mesmo. No entanto, tudo leva a crer que este seja um site falso com o intuito de angariar informações dos utilizadores.</a:t>
            </a:r>
          </a:p>
          <a:p>
            <a:endParaRPr lang="pt-BR" dirty="0"/>
          </a:p>
        </p:txBody>
      </p:sp>
      <p:sp>
        <p:nvSpPr>
          <p:cNvPr id="2" name="Título 1"/>
          <p:cNvSpPr>
            <a:spLocks noGrp="1"/>
          </p:cNvSpPr>
          <p:nvPr>
            <p:ph type="title"/>
          </p:nvPr>
        </p:nvSpPr>
        <p:spPr>
          <a:xfrm>
            <a:off x="395536" y="620688"/>
            <a:ext cx="8229600" cy="1252728"/>
          </a:xfrm>
        </p:spPr>
        <p:txBody>
          <a:bodyPr>
            <a:normAutofit fontScale="90000"/>
          </a:bodyPr>
          <a:lstStyle/>
          <a:p>
            <a:r>
              <a:rPr lang="pt-BR" b="1" dirty="0"/>
              <a:t>9</a:t>
            </a:r>
            <a:r>
              <a:rPr lang="pt-BR" b="1" dirty="0" smtClean="0"/>
              <a:t>. </a:t>
            </a:r>
            <a:r>
              <a:rPr lang="pt-BR" b="1" dirty="0" err="1" smtClean="0"/>
              <a:t>Phishing</a:t>
            </a:r>
            <a:r>
              <a:rPr lang="pt-BR" b="1" dirty="0"/>
              <a:t/>
            </a:r>
            <a:br>
              <a:rPr lang="pt-BR" b="1" dirty="0"/>
            </a:br>
            <a:endParaRPr lang="pt-BR" b="1"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15</a:t>
            </a:fld>
            <a:endParaRPr lang="pt-BR"/>
          </a:p>
        </p:txBody>
      </p:sp>
    </p:spTree>
    <p:extLst>
      <p:ext uri="{BB962C8B-B14F-4D97-AF65-F5344CB8AC3E}">
        <p14:creationId xmlns:p14="http://schemas.microsoft.com/office/powerpoint/2010/main" val="340464282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0" indent="0" algn="ctr">
              <a:buNone/>
            </a:pPr>
            <a:r>
              <a:rPr lang="pt-BR" sz="4400" b="1" dirty="0"/>
              <a:t>O que é </a:t>
            </a:r>
            <a:r>
              <a:rPr lang="pt-BR" sz="4400" b="1" dirty="0" err="1" smtClean="0"/>
              <a:t>Scan</a:t>
            </a:r>
            <a:r>
              <a:rPr lang="pt-BR" sz="4400" b="1" dirty="0" smtClean="0"/>
              <a:t>? </a:t>
            </a:r>
            <a:r>
              <a:rPr lang="pt-BR" sz="4400" b="1" dirty="0"/>
              <a:t>e que situações podem ser citadas sobre este tipo de fraude?</a:t>
            </a:r>
          </a:p>
          <a:p>
            <a:pPr algn="ctr"/>
            <a:endParaRPr lang="pt-BR" sz="4400" b="1" dirty="0"/>
          </a:p>
        </p:txBody>
      </p:sp>
      <p:sp>
        <p:nvSpPr>
          <p:cNvPr id="2" name="Título 1"/>
          <p:cNvSpPr>
            <a:spLocks noGrp="1"/>
          </p:cNvSpPr>
          <p:nvPr>
            <p:ph type="title"/>
          </p:nvPr>
        </p:nvSpPr>
        <p:spPr/>
        <p:txBody>
          <a:bodyPr/>
          <a:lstStyle/>
          <a:p>
            <a:r>
              <a:rPr lang="pt-BR" b="1" dirty="0" smtClean="0"/>
              <a:t>10. </a:t>
            </a:r>
            <a:r>
              <a:rPr lang="pt-BR" b="1" dirty="0" err="1" smtClean="0"/>
              <a:t>Scan</a:t>
            </a:r>
            <a:endParaRPr lang="pt-BR" b="1"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16</a:t>
            </a:fld>
            <a:endParaRPr lang="pt-BR"/>
          </a:p>
        </p:txBody>
      </p:sp>
    </p:spTree>
    <p:extLst>
      <p:ext uri="{BB962C8B-B14F-4D97-AF65-F5344CB8AC3E}">
        <p14:creationId xmlns:p14="http://schemas.microsoft.com/office/powerpoint/2010/main" val="2154054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1340768"/>
            <a:ext cx="8229600" cy="4797152"/>
          </a:xfrm>
        </p:spPr>
        <p:txBody>
          <a:bodyPr>
            <a:normAutofit fontScale="25000" lnSpcReduction="20000"/>
          </a:bodyPr>
          <a:lstStyle/>
          <a:p>
            <a:pPr marL="0" indent="0" fontAlgn="base">
              <a:buNone/>
            </a:pPr>
            <a:endParaRPr lang="pt-BR" dirty="0" smtClean="0"/>
          </a:p>
          <a:p>
            <a:pPr marL="0" indent="0" fontAlgn="base">
              <a:buNone/>
            </a:pPr>
            <a:endParaRPr lang="pt-BR" dirty="0"/>
          </a:p>
          <a:p>
            <a:pPr marL="0" indent="0" fontAlgn="base">
              <a:buNone/>
            </a:pPr>
            <a:endParaRPr lang="pt-BR" dirty="0" smtClean="0"/>
          </a:p>
          <a:p>
            <a:pPr marL="0" indent="0" fontAlgn="base">
              <a:buNone/>
            </a:pPr>
            <a:endParaRPr lang="pt-BR" dirty="0"/>
          </a:p>
          <a:p>
            <a:pPr marL="0" indent="0" fontAlgn="base">
              <a:buNone/>
            </a:pPr>
            <a:r>
              <a:rPr lang="pt-BR" sz="7200" dirty="0" smtClean="0">
                <a:solidFill>
                  <a:schemeClr val="tx1">
                    <a:lumMod val="95000"/>
                    <a:lumOff val="5000"/>
                  </a:schemeClr>
                </a:solidFill>
              </a:rPr>
              <a:t>	Os </a:t>
            </a:r>
            <a:r>
              <a:rPr lang="pt-BR" sz="7200" dirty="0">
                <a:solidFill>
                  <a:schemeClr val="tx1">
                    <a:lumMod val="95000"/>
                    <a:lumOff val="5000"/>
                  </a:schemeClr>
                </a:solidFill>
              </a:rPr>
              <a:t>exemplos a seguir apresentam duas situações envolvendo este tipo de fraude, sendo que a primeira situação se dá através de páginas disponibilizadas na internet e a segunda através do recebimento de e-mails. Observe que existem variantes para as situações apresentadas e outros tipos de </a:t>
            </a:r>
            <a:r>
              <a:rPr lang="pt-BR" sz="7200" dirty="0" err="1">
                <a:solidFill>
                  <a:schemeClr val="tx1">
                    <a:lumMod val="95000"/>
                    <a:lumOff val="5000"/>
                  </a:schemeClr>
                </a:solidFill>
              </a:rPr>
              <a:t>scam</a:t>
            </a:r>
            <a:r>
              <a:rPr lang="pt-BR" sz="7200" dirty="0">
                <a:solidFill>
                  <a:schemeClr val="tx1">
                    <a:lumMod val="95000"/>
                    <a:lumOff val="5000"/>
                  </a:schemeClr>
                </a:solidFill>
              </a:rPr>
              <a:t>. Além disso, novas formas de </a:t>
            </a:r>
            <a:r>
              <a:rPr lang="pt-BR" sz="7200" dirty="0" err="1">
                <a:solidFill>
                  <a:schemeClr val="tx1">
                    <a:lumMod val="95000"/>
                    <a:lumOff val="5000"/>
                  </a:schemeClr>
                </a:solidFill>
              </a:rPr>
              <a:t>scam</a:t>
            </a:r>
            <a:r>
              <a:rPr lang="pt-BR" sz="7200" dirty="0">
                <a:solidFill>
                  <a:schemeClr val="tx1">
                    <a:lumMod val="95000"/>
                    <a:lumOff val="5000"/>
                  </a:schemeClr>
                </a:solidFill>
              </a:rPr>
              <a:t> podem surgir, portanto é muito importante que você se mantenha informado sobre os tipos de </a:t>
            </a:r>
            <a:r>
              <a:rPr lang="pt-BR" sz="7200" dirty="0" err="1">
                <a:solidFill>
                  <a:schemeClr val="tx1">
                    <a:lumMod val="95000"/>
                    <a:lumOff val="5000"/>
                  </a:schemeClr>
                </a:solidFill>
              </a:rPr>
              <a:t>scam</a:t>
            </a:r>
            <a:r>
              <a:rPr lang="pt-BR" sz="7200" dirty="0">
                <a:solidFill>
                  <a:schemeClr val="tx1">
                    <a:lumMod val="95000"/>
                    <a:lumOff val="5000"/>
                  </a:schemeClr>
                </a:solidFill>
              </a:rPr>
              <a:t> que vêm sendo utilizados pelos fraudadores, através dos veículos de comunicação, como jornais, revistas e sites </a:t>
            </a:r>
            <a:r>
              <a:rPr lang="pt-BR" sz="7200" dirty="0" smtClean="0">
                <a:solidFill>
                  <a:schemeClr val="tx1">
                    <a:lumMod val="95000"/>
                    <a:lumOff val="5000"/>
                  </a:schemeClr>
                </a:solidFill>
              </a:rPr>
              <a:t>especializados.</a:t>
            </a:r>
          </a:p>
          <a:p>
            <a:pPr marL="0" indent="0" fontAlgn="base">
              <a:buNone/>
            </a:pPr>
            <a:r>
              <a:rPr lang="pt-BR" sz="7200" b="1" dirty="0" smtClean="0">
                <a:solidFill>
                  <a:schemeClr val="tx1">
                    <a:lumMod val="95000"/>
                    <a:lumOff val="5000"/>
                  </a:schemeClr>
                </a:solidFill>
              </a:rPr>
              <a:t>Exemplo:</a:t>
            </a:r>
            <a:r>
              <a:rPr lang="pt-BR" sz="7200" dirty="0">
                <a:solidFill>
                  <a:schemeClr val="tx1">
                    <a:lumMod val="95000"/>
                    <a:lumOff val="5000"/>
                  </a:schemeClr>
                </a:solidFill>
              </a:rPr>
              <a:t> Você acessa um site de leilão ou de venda de produtos, onde os produtos ofertados têm preços muito abaixo dos praticados pelo mercado.</a:t>
            </a:r>
          </a:p>
          <a:p>
            <a:pPr marL="0" indent="0" fontAlgn="base">
              <a:buNone/>
            </a:pPr>
            <a:r>
              <a:rPr lang="pt-BR" sz="7200" dirty="0" smtClean="0">
                <a:solidFill>
                  <a:schemeClr val="tx1">
                    <a:lumMod val="95000"/>
                    <a:lumOff val="5000"/>
                  </a:schemeClr>
                </a:solidFill>
              </a:rPr>
              <a:t>Risco</a:t>
            </a:r>
            <a:r>
              <a:rPr lang="pt-BR" sz="7200" dirty="0">
                <a:solidFill>
                  <a:schemeClr val="tx1">
                    <a:lumMod val="95000"/>
                    <a:lumOff val="5000"/>
                  </a:schemeClr>
                </a:solidFill>
              </a:rPr>
              <a:t>: ao efetivar uma compra, na melhor das hipóteses, você receberá um produto que não condiz com o que realmente foi solicitado. Na maioria dos casos, você não receberá nenhum produto, perderá o dinheiro e poderá ter seus dados pessoais e financeiros furtados, caso a transação tenha envolvido, por exemplo, o número do seu cartão de crédito.</a:t>
            </a:r>
          </a:p>
          <a:p>
            <a:pPr marL="0" indent="0" fontAlgn="base">
              <a:buNone/>
            </a:pPr>
            <a:r>
              <a:rPr lang="pt-BR" sz="7200" dirty="0" smtClean="0">
                <a:solidFill>
                  <a:schemeClr val="tx1">
                    <a:lumMod val="95000"/>
                    <a:lumOff val="5000"/>
                  </a:schemeClr>
                </a:solidFill>
              </a:rPr>
              <a:t>	Como </a:t>
            </a:r>
            <a:r>
              <a:rPr lang="pt-BR" sz="7200" dirty="0">
                <a:solidFill>
                  <a:schemeClr val="tx1">
                    <a:lumMod val="95000"/>
                    <a:lumOff val="5000"/>
                  </a:schemeClr>
                </a:solidFill>
              </a:rPr>
              <a:t>identificar: faça uma pesquisa de mercado sobre preço do produto desejado e compare com os preços oferecidos. Então, você deve se perguntar por que estão oferecendo um produto com preço tão abaixo do praticado pelo mercado.</a:t>
            </a:r>
          </a:p>
          <a:p>
            <a:pPr marL="0" indent="0" fontAlgn="base">
              <a:buNone/>
            </a:pPr>
            <a:r>
              <a:rPr lang="pt-BR" sz="7200" dirty="0" smtClean="0">
                <a:solidFill>
                  <a:schemeClr val="tx1">
                    <a:lumMod val="95000"/>
                    <a:lumOff val="5000"/>
                  </a:schemeClr>
                </a:solidFill>
              </a:rPr>
              <a:t>É </a:t>
            </a:r>
            <a:r>
              <a:rPr lang="pt-BR" sz="7200" dirty="0">
                <a:solidFill>
                  <a:schemeClr val="tx1">
                    <a:lumMod val="95000"/>
                    <a:lumOff val="5000"/>
                  </a:schemeClr>
                </a:solidFill>
              </a:rPr>
              <a:t>importante ressaltar que existem muitos sites confiáveis de leilões e de vendas de produtos, mas nesta situação a intenção é ilustrar casos de sites especificamente projetados para realizar atividades ilícitas.</a:t>
            </a:r>
          </a:p>
          <a:p>
            <a:endParaRPr lang="pt-BR" sz="7200" dirty="0"/>
          </a:p>
        </p:txBody>
      </p:sp>
      <p:sp>
        <p:nvSpPr>
          <p:cNvPr id="2" name="Título 1"/>
          <p:cNvSpPr>
            <a:spLocks noGrp="1"/>
          </p:cNvSpPr>
          <p:nvPr>
            <p:ph type="title"/>
          </p:nvPr>
        </p:nvSpPr>
        <p:spPr>
          <a:xfrm>
            <a:off x="251520" y="1268760"/>
            <a:ext cx="8784976" cy="346050"/>
          </a:xfrm>
        </p:spPr>
        <p:txBody>
          <a:bodyPr>
            <a:noAutofit/>
          </a:bodyPr>
          <a:lstStyle/>
          <a:p>
            <a:r>
              <a:rPr lang="pt-BR" sz="2800" b="1" dirty="0" smtClean="0"/>
              <a:t>O </a:t>
            </a:r>
            <a:r>
              <a:rPr lang="pt-BR" sz="2800" b="1" dirty="0" err="1"/>
              <a:t>S</a:t>
            </a:r>
            <a:r>
              <a:rPr lang="pt-BR" sz="2800" b="1" dirty="0" err="1" smtClean="0"/>
              <a:t>can</a:t>
            </a:r>
            <a:r>
              <a:rPr lang="pt-BR" sz="2800" b="1" dirty="0" smtClean="0"/>
              <a:t> é qualquer ação enganosa e/ou fraudulenta que tem como finalidade obter vantagens financeiras. </a:t>
            </a:r>
            <a:br>
              <a:rPr lang="pt-BR" sz="2800" b="1" dirty="0" smtClean="0"/>
            </a:br>
            <a:endParaRPr lang="pt-BR" sz="2800" b="1" dirty="0"/>
          </a:p>
        </p:txBody>
      </p:sp>
      <p:sp>
        <p:nvSpPr>
          <p:cNvPr id="4" name="Espaço Reservado para Número de Slide 3"/>
          <p:cNvSpPr>
            <a:spLocks noGrp="1"/>
          </p:cNvSpPr>
          <p:nvPr>
            <p:ph type="sldNum" sz="quarter" idx="12"/>
          </p:nvPr>
        </p:nvSpPr>
        <p:spPr/>
        <p:txBody>
          <a:bodyPr/>
          <a:lstStyle/>
          <a:p>
            <a:fld id="{B2928D00-91DA-4E02-A91B-E23D754DE53F}" type="slidenum">
              <a:rPr lang="pt-BR" smtClean="0"/>
              <a:t>17</a:t>
            </a:fld>
            <a:endParaRPr lang="pt-BR"/>
          </a:p>
        </p:txBody>
      </p:sp>
    </p:spTree>
    <p:extLst>
      <p:ext uri="{BB962C8B-B14F-4D97-AF65-F5344CB8AC3E}">
        <p14:creationId xmlns:p14="http://schemas.microsoft.com/office/powerpoint/2010/main" val="384112852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2132856"/>
            <a:ext cx="7408333" cy="3450696"/>
          </a:xfrm>
        </p:spPr>
        <p:txBody>
          <a:bodyPr>
            <a:normAutofit fontScale="92500" lnSpcReduction="10000"/>
          </a:bodyPr>
          <a:lstStyle/>
          <a:p>
            <a:pPr marL="0" indent="0">
              <a:buNone/>
            </a:pPr>
            <a:r>
              <a:rPr lang="pt-BR" sz="1800" dirty="0">
                <a:solidFill>
                  <a:schemeClr val="tx1">
                    <a:lumMod val="95000"/>
                    <a:lumOff val="5000"/>
                  </a:schemeClr>
                </a:solidFill>
              </a:rPr>
              <a:t>O termo </a:t>
            </a:r>
            <a:r>
              <a:rPr lang="pt-BR" sz="1800" i="1" dirty="0">
                <a:solidFill>
                  <a:schemeClr val="tx1">
                    <a:lumMod val="95000"/>
                    <a:lumOff val="5000"/>
                  </a:schemeClr>
                </a:solidFill>
              </a:rPr>
              <a:t>spam</a:t>
            </a:r>
            <a:r>
              <a:rPr lang="pt-BR" sz="1800" dirty="0">
                <a:solidFill>
                  <a:schemeClr val="tx1">
                    <a:lumMod val="95000"/>
                    <a:lumOff val="5000"/>
                  </a:schemeClr>
                </a:solidFill>
              </a:rPr>
              <a:t> pode significar </a:t>
            </a:r>
            <a:r>
              <a:rPr lang="pt-BR" sz="1800" dirty="0" err="1">
                <a:solidFill>
                  <a:schemeClr val="tx1">
                    <a:lumMod val="95000"/>
                    <a:lumOff val="5000"/>
                  </a:schemeClr>
                </a:solidFill>
              </a:rPr>
              <a:t>Sending</a:t>
            </a:r>
            <a:r>
              <a:rPr lang="pt-BR" sz="1800" dirty="0">
                <a:solidFill>
                  <a:schemeClr val="tx1">
                    <a:lumMod val="95000"/>
                    <a:lumOff val="5000"/>
                  </a:schemeClr>
                </a:solidFill>
              </a:rPr>
              <a:t> </a:t>
            </a:r>
            <a:r>
              <a:rPr lang="pt-BR" sz="1800" dirty="0" err="1">
                <a:solidFill>
                  <a:schemeClr val="tx1">
                    <a:lumMod val="95000"/>
                    <a:lumOff val="5000"/>
                  </a:schemeClr>
                </a:solidFill>
              </a:rPr>
              <a:t>and</a:t>
            </a:r>
            <a:r>
              <a:rPr lang="pt-BR" sz="1800" dirty="0">
                <a:solidFill>
                  <a:schemeClr val="tx1">
                    <a:lumMod val="95000"/>
                    <a:lumOff val="5000"/>
                  </a:schemeClr>
                </a:solidFill>
              </a:rPr>
              <a:t> </a:t>
            </a:r>
            <a:r>
              <a:rPr lang="pt-BR" sz="1800" dirty="0" err="1">
                <a:solidFill>
                  <a:schemeClr val="tx1">
                    <a:lumMod val="95000"/>
                    <a:lumOff val="5000"/>
                  </a:schemeClr>
                </a:solidFill>
              </a:rPr>
              <a:t>Posting</a:t>
            </a:r>
            <a:r>
              <a:rPr lang="pt-BR" sz="1800" dirty="0">
                <a:solidFill>
                  <a:schemeClr val="tx1">
                    <a:lumMod val="95000"/>
                    <a:lumOff val="5000"/>
                  </a:schemeClr>
                </a:solidFill>
              </a:rPr>
              <a:t> </a:t>
            </a:r>
            <a:r>
              <a:rPr lang="pt-BR" sz="1800" dirty="0" err="1">
                <a:solidFill>
                  <a:schemeClr val="tx1">
                    <a:lumMod val="95000"/>
                    <a:lumOff val="5000"/>
                  </a:schemeClr>
                </a:solidFill>
              </a:rPr>
              <a:t>Advertisement</a:t>
            </a:r>
            <a:r>
              <a:rPr lang="pt-BR" sz="1800" dirty="0">
                <a:solidFill>
                  <a:schemeClr val="tx1">
                    <a:lumMod val="95000"/>
                    <a:lumOff val="5000"/>
                  </a:schemeClr>
                </a:solidFill>
              </a:rPr>
              <a:t> in Mass, ou "enviar e postar publicidade em massa", ou também: </a:t>
            </a:r>
            <a:r>
              <a:rPr lang="pt-BR" sz="1800" dirty="0" err="1">
                <a:solidFill>
                  <a:schemeClr val="tx1">
                    <a:lumMod val="95000"/>
                    <a:lumOff val="5000"/>
                  </a:schemeClr>
                </a:solidFill>
              </a:rPr>
              <a:t>Stupid</a:t>
            </a:r>
            <a:r>
              <a:rPr lang="pt-BR" sz="1800" dirty="0">
                <a:solidFill>
                  <a:schemeClr val="tx1">
                    <a:lumMod val="95000"/>
                    <a:lumOff val="5000"/>
                  </a:schemeClr>
                </a:solidFill>
              </a:rPr>
              <a:t> </a:t>
            </a:r>
            <a:r>
              <a:rPr lang="pt-BR" sz="1800" dirty="0" err="1">
                <a:solidFill>
                  <a:schemeClr val="tx1">
                    <a:lumMod val="95000"/>
                    <a:lumOff val="5000"/>
                  </a:schemeClr>
                </a:solidFill>
              </a:rPr>
              <a:t>Pointless</a:t>
            </a:r>
            <a:r>
              <a:rPr lang="pt-BR" sz="1800" dirty="0">
                <a:solidFill>
                  <a:schemeClr val="tx1">
                    <a:lumMod val="95000"/>
                    <a:lumOff val="5000"/>
                  </a:schemeClr>
                </a:solidFill>
              </a:rPr>
              <a:t> </a:t>
            </a:r>
            <a:r>
              <a:rPr lang="pt-BR" sz="1800" dirty="0" err="1">
                <a:solidFill>
                  <a:schemeClr val="tx1">
                    <a:lumMod val="95000"/>
                    <a:lumOff val="5000"/>
                  </a:schemeClr>
                </a:solidFill>
              </a:rPr>
              <a:t>Annoying</a:t>
            </a:r>
            <a:r>
              <a:rPr lang="pt-BR" sz="1800" dirty="0">
                <a:solidFill>
                  <a:schemeClr val="tx1">
                    <a:lumMod val="95000"/>
                    <a:lumOff val="5000"/>
                  </a:schemeClr>
                </a:solidFill>
              </a:rPr>
              <a:t> </a:t>
            </a:r>
            <a:r>
              <a:rPr lang="pt-BR" sz="1800" dirty="0" err="1">
                <a:solidFill>
                  <a:schemeClr val="tx1">
                    <a:lumMod val="95000"/>
                    <a:lumOff val="5000"/>
                  </a:schemeClr>
                </a:solidFill>
              </a:rPr>
              <a:t>Messages</a:t>
            </a:r>
            <a:r>
              <a:rPr lang="pt-BR" sz="1800" dirty="0">
                <a:solidFill>
                  <a:schemeClr val="tx1">
                    <a:lumMod val="95000"/>
                    <a:lumOff val="5000"/>
                  </a:schemeClr>
                </a:solidFill>
              </a:rPr>
              <a:t> que significa mensagem ridícula, sem propósito, e irritante. No entanto, existem diversas versões a respeito da origem da palavra </a:t>
            </a:r>
            <a:r>
              <a:rPr lang="pt-BR" sz="1800" i="1" dirty="0">
                <a:solidFill>
                  <a:schemeClr val="tx1">
                    <a:lumMod val="95000"/>
                    <a:lumOff val="5000"/>
                  </a:schemeClr>
                </a:solidFill>
              </a:rPr>
              <a:t>spam</a:t>
            </a:r>
            <a:r>
              <a:rPr lang="pt-BR" sz="1800" dirty="0">
                <a:solidFill>
                  <a:schemeClr val="tx1">
                    <a:lumMod val="95000"/>
                    <a:lumOff val="5000"/>
                  </a:schemeClr>
                </a:solidFill>
              </a:rPr>
              <a:t>. A versão mais aceita, e endossada pela </a:t>
            </a:r>
            <a:r>
              <a:rPr lang="pt-BR" sz="1800" dirty="0">
                <a:solidFill>
                  <a:schemeClr val="tx1">
                    <a:lumMod val="95000"/>
                    <a:lumOff val="5000"/>
                  </a:schemeClr>
                </a:solidFill>
                <a:hlinkClick r:id="rId2" tooltip="RFC 2635 (página não existe)"/>
              </a:rPr>
              <a:t>RFC 2635</a:t>
            </a:r>
            <a:r>
              <a:rPr lang="pt-BR" sz="1800" dirty="0">
                <a:solidFill>
                  <a:schemeClr val="tx1">
                    <a:lumMod val="95000"/>
                    <a:lumOff val="5000"/>
                  </a:schemeClr>
                </a:solidFill>
              </a:rPr>
              <a:t>, afirma que o termo originou-se da marca </a:t>
            </a:r>
            <a:r>
              <a:rPr lang="pt-BR" sz="1800" dirty="0">
                <a:solidFill>
                  <a:schemeClr val="tx1">
                    <a:lumMod val="95000"/>
                    <a:lumOff val="5000"/>
                  </a:schemeClr>
                </a:solidFill>
                <a:hlinkClick r:id="rId3" tooltip="Spam (alimento)"/>
              </a:rPr>
              <a:t>SPAM</a:t>
            </a:r>
            <a:r>
              <a:rPr lang="pt-BR" sz="1800" dirty="0">
                <a:solidFill>
                  <a:schemeClr val="tx1">
                    <a:lumMod val="95000"/>
                    <a:lumOff val="5000"/>
                  </a:schemeClr>
                </a:solidFill>
              </a:rPr>
              <a:t>, um tipo de carne suína </a:t>
            </a:r>
            <a:r>
              <a:rPr lang="pt-BR" sz="1800" dirty="0">
                <a:solidFill>
                  <a:schemeClr val="tx1">
                    <a:lumMod val="95000"/>
                    <a:lumOff val="5000"/>
                  </a:schemeClr>
                </a:solidFill>
                <a:hlinkClick r:id="rId4" tooltip="Comida enlatada"/>
              </a:rPr>
              <a:t>enlatada</a:t>
            </a:r>
            <a:r>
              <a:rPr lang="pt-BR" sz="1800" dirty="0">
                <a:solidFill>
                  <a:schemeClr val="tx1">
                    <a:lumMod val="95000"/>
                    <a:lumOff val="5000"/>
                  </a:schemeClr>
                </a:solidFill>
              </a:rPr>
              <a:t> da </a:t>
            </a:r>
            <a:r>
              <a:rPr lang="pt-BR" sz="1800" dirty="0" err="1">
                <a:solidFill>
                  <a:schemeClr val="tx1">
                    <a:lumMod val="95000"/>
                    <a:lumOff val="5000"/>
                  </a:schemeClr>
                </a:solidFill>
                <a:hlinkClick r:id="rId5" tooltip="Hormel Foods Corporation"/>
              </a:rPr>
              <a:t>Hormel</a:t>
            </a:r>
            <a:r>
              <a:rPr lang="pt-BR" sz="1800" dirty="0">
                <a:solidFill>
                  <a:schemeClr val="tx1">
                    <a:lumMod val="95000"/>
                    <a:lumOff val="5000"/>
                  </a:schemeClr>
                </a:solidFill>
                <a:hlinkClick r:id="rId5" tooltip="Hormel Foods Corporation"/>
              </a:rPr>
              <a:t> </a:t>
            </a:r>
            <a:r>
              <a:rPr lang="pt-BR" sz="1800" dirty="0" err="1">
                <a:solidFill>
                  <a:schemeClr val="tx1">
                    <a:lumMod val="95000"/>
                    <a:lumOff val="5000"/>
                  </a:schemeClr>
                </a:solidFill>
                <a:hlinkClick r:id="rId5" tooltip="Hormel Foods Corporation"/>
              </a:rPr>
              <a:t>Foods</a:t>
            </a:r>
            <a:r>
              <a:rPr lang="pt-BR" sz="1800" dirty="0">
                <a:solidFill>
                  <a:schemeClr val="tx1">
                    <a:lumMod val="95000"/>
                    <a:lumOff val="5000"/>
                  </a:schemeClr>
                </a:solidFill>
                <a:hlinkClick r:id="rId5" tooltip="Hormel Foods Corporation"/>
              </a:rPr>
              <a:t> Corporation</a:t>
            </a:r>
            <a:r>
              <a:rPr lang="pt-BR" sz="1800" dirty="0">
                <a:solidFill>
                  <a:schemeClr val="tx1">
                    <a:lumMod val="95000"/>
                    <a:lumOff val="5000"/>
                  </a:schemeClr>
                </a:solidFill>
              </a:rPr>
              <a:t>, e foi associado ao envio de mensagens não-solicitadas devido a um quadro do grupo de humoristas ingleses </a:t>
            </a:r>
            <a:r>
              <a:rPr lang="pt-BR" sz="1800" dirty="0" err="1">
                <a:solidFill>
                  <a:schemeClr val="tx1">
                    <a:lumMod val="95000"/>
                    <a:lumOff val="5000"/>
                  </a:schemeClr>
                </a:solidFill>
                <a:hlinkClick r:id="rId6" tooltip="Monty Python"/>
              </a:rPr>
              <a:t>Monty</a:t>
            </a:r>
            <a:r>
              <a:rPr lang="pt-BR" sz="1800" dirty="0">
                <a:solidFill>
                  <a:schemeClr val="tx1">
                    <a:lumMod val="95000"/>
                    <a:lumOff val="5000"/>
                  </a:schemeClr>
                </a:solidFill>
                <a:hlinkClick r:id="rId6" tooltip="Monty Python"/>
              </a:rPr>
              <a:t> Python</a:t>
            </a:r>
            <a:r>
              <a:rPr lang="pt-BR" sz="1800" dirty="0">
                <a:solidFill>
                  <a:schemeClr val="tx1">
                    <a:lumMod val="95000"/>
                    <a:lumOff val="5000"/>
                  </a:schemeClr>
                </a:solidFill>
              </a:rPr>
              <a:t>.</a:t>
            </a:r>
            <a:r>
              <a:rPr lang="pt-BR" sz="1800" baseline="30000" dirty="0">
                <a:solidFill>
                  <a:schemeClr val="tx1">
                    <a:lumMod val="95000"/>
                    <a:lumOff val="5000"/>
                  </a:schemeClr>
                </a:solidFill>
                <a:hlinkClick r:id="rId7"/>
              </a:rPr>
              <a:t>[1]</a:t>
            </a:r>
            <a:endParaRPr lang="pt-BR" sz="1800" dirty="0">
              <a:solidFill>
                <a:schemeClr val="tx1">
                  <a:lumMod val="95000"/>
                  <a:lumOff val="5000"/>
                </a:schemeClr>
              </a:solidFill>
            </a:endParaRPr>
          </a:p>
          <a:p>
            <a:pPr marL="0" indent="0">
              <a:buNone/>
            </a:pPr>
            <a:r>
              <a:rPr lang="pt-BR" sz="1800" dirty="0">
                <a:solidFill>
                  <a:schemeClr val="tx1">
                    <a:lumMod val="95000"/>
                    <a:lumOff val="5000"/>
                  </a:schemeClr>
                </a:solidFill>
              </a:rPr>
              <a:t>Na sua forma mais popular, </a:t>
            </a:r>
            <a:r>
              <a:rPr lang="pt-BR" sz="1800" i="1" dirty="0">
                <a:solidFill>
                  <a:schemeClr val="tx1">
                    <a:lumMod val="95000"/>
                    <a:lumOff val="5000"/>
                  </a:schemeClr>
                </a:solidFill>
              </a:rPr>
              <a:t>spam</a:t>
            </a:r>
            <a:r>
              <a:rPr lang="pt-BR" sz="1800" dirty="0">
                <a:solidFill>
                  <a:schemeClr val="tx1">
                    <a:lumMod val="95000"/>
                    <a:lumOff val="5000"/>
                  </a:schemeClr>
                </a:solidFill>
              </a:rPr>
              <a:t> é sinónimo de lixo </a:t>
            </a:r>
            <a:r>
              <a:rPr lang="pt-BR" sz="1800" dirty="0" err="1">
                <a:solidFill>
                  <a:schemeClr val="tx1">
                    <a:lumMod val="95000"/>
                    <a:lumOff val="5000"/>
                  </a:schemeClr>
                </a:solidFill>
              </a:rPr>
              <a:t>eletrónico</a:t>
            </a:r>
            <a:r>
              <a:rPr lang="pt-BR" sz="1800" dirty="0">
                <a:solidFill>
                  <a:schemeClr val="tx1">
                    <a:lumMod val="95000"/>
                    <a:lumOff val="5000"/>
                  </a:schemeClr>
                </a:solidFill>
              </a:rPr>
              <a:t> e designa mensagens de correio eletrônico com fins </a:t>
            </a:r>
            <a:r>
              <a:rPr lang="pt-BR" sz="1800" dirty="0">
                <a:solidFill>
                  <a:schemeClr val="tx1">
                    <a:lumMod val="95000"/>
                    <a:lumOff val="5000"/>
                  </a:schemeClr>
                </a:solidFill>
                <a:hlinkClick r:id="rId8" tooltip="Publicidade"/>
              </a:rPr>
              <a:t>publicitários</a:t>
            </a:r>
            <a:r>
              <a:rPr lang="pt-BR" sz="1800" dirty="0">
                <a:solidFill>
                  <a:schemeClr val="tx1">
                    <a:lumMod val="95000"/>
                    <a:lumOff val="5000"/>
                  </a:schemeClr>
                </a:solidFill>
              </a:rPr>
              <a:t>. O termo, no entanto, pode ser aplicado a mensagens enviadas por outros meios e noutras situações até modestas. Geralmente os </a:t>
            </a:r>
            <a:r>
              <a:rPr lang="pt-BR" sz="1800" i="1" dirty="0">
                <a:solidFill>
                  <a:schemeClr val="tx1">
                    <a:lumMod val="95000"/>
                    <a:lumOff val="5000"/>
                  </a:schemeClr>
                </a:solidFill>
              </a:rPr>
              <a:t>spams</a:t>
            </a:r>
            <a:r>
              <a:rPr lang="pt-BR" sz="1800" dirty="0">
                <a:solidFill>
                  <a:schemeClr val="tx1">
                    <a:lumMod val="95000"/>
                    <a:lumOff val="5000"/>
                  </a:schemeClr>
                </a:solidFill>
              </a:rPr>
              <a:t> têm </a:t>
            </a:r>
            <a:r>
              <a:rPr lang="pt-BR" sz="1800" dirty="0">
                <a:solidFill>
                  <a:schemeClr val="tx1">
                    <a:lumMod val="95000"/>
                    <a:lumOff val="5000"/>
                  </a:schemeClr>
                </a:solidFill>
                <a:hlinkClick r:id="rId9" tooltip="Caráter"/>
              </a:rPr>
              <a:t>caráter</a:t>
            </a:r>
            <a:r>
              <a:rPr lang="pt-BR" sz="1800" dirty="0">
                <a:solidFill>
                  <a:schemeClr val="tx1">
                    <a:lumMod val="95000"/>
                    <a:lumOff val="5000"/>
                  </a:schemeClr>
                </a:solidFill>
              </a:rPr>
              <a:t> </a:t>
            </a:r>
            <a:r>
              <a:rPr lang="pt-BR" sz="1800" dirty="0">
                <a:solidFill>
                  <a:schemeClr val="tx1">
                    <a:lumMod val="95000"/>
                    <a:lumOff val="5000"/>
                  </a:schemeClr>
                </a:solidFill>
                <a:hlinkClick r:id="rId10" tooltip="Apelação"/>
              </a:rPr>
              <a:t>apelativo</a:t>
            </a:r>
            <a:r>
              <a:rPr lang="pt-BR" sz="1800" dirty="0">
                <a:solidFill>
                  <a:schemeClr val="tx1">
                    <a:lumMod val="95000"/>
                    <a:lumOff val="5000"/>
                  </a:schemeClr>
                </a:solidFill>
              </a:rPr>
              <a:t> e na maioria das vezes são incômodos e inconvenientes.</a:t>
            </a:r>
          </a:p>
          <a:p>
            <a:endParaRPr lang="pt-BR" dirty="0"/>
          </a:p>
        </p:txBody>
      </p:sp>
      <p:sp>
        <p:nvSpPr>
          <p:cNvPr id="2" name="Título 1"/>
          <p:cNvSpPr>
            <a:spLocks noGrp="1"/>
          </p:cNvSpPr>
          <p:nvPr>
            <p:ph type="title"/>
          </p:nvPr>
        </p:nvSpPr>
        <p:spPr/>
        <p:txBody>
          <a:bodyPr/>
          <a:lstStyle/>
          <a:p>
            <a:r>
              <a:rPr lang="pt-BR" b="1" dirty="0" smtClean="0"/>
              <a:t>11. Spam</a:t>
            </a:r>
            <a:endParaRPr lang="pt-BR" b="1" dirty="0"/>
          </a:p>
        </p:txBody>
      </p:sp>
      <p:pic>
        <p:nvPicPr>
          <p:cNvPr id="4" name="Picture 4" descr="Imagem relacionad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18</a:t>
            </a:fld>
            <a:endParaRPr lang="pt-BR"/>
          </a:p>
        </p:txBody>
      </p:sp>
    </p:spTree>
    <p:extLst>
      <p:ext uri="{BB962C8B-B14F-4D97-AF65-F5344CB8AC3E}">
        <p14:creationId xmlns:p14="http://schemas.microsoft.com/office/powerpoint/2010/main" val="223278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908720"/>
            <a:ext cx="8229600" cy="1143000"/>
          </a:xfrm>
        </p:spPr>
        <p:txBody>
          <a:bodyPr>
            <a:normAutofit fontScale="90000"/>
          </a:bodyPr>
          <a:lstStyle/>
          <a:p>
            <a:r>
              <a:rPr lang="pt-BR" b="1" dirty="0" smtClean="0"/>
              <a:t>12. </a:t>
            </a:r>
            <a:r>
              <a:rPr lang="pt-BR" b="1" dirty="0" smtClean="0"/>
              <a:t>Vírus: </a:t>
            </a:r>
            <a:r>
              <a:rPr lang="pt-BR" b="1" dirty="0"/>
              <a:t>Boot / Parasita / Camuflados / Macro</a:t>
            </a:r>
            <a:br>
              <a:rPr lang="pt-BR" b="1" dirty="0"/>
            </a:br>
            <a:endParaRPr lang="pt-BR" b="1" dirty="0"/>
          </a:p>
        </p:txBody>
      </p:sp>
      <p:pic>
        <p:nvPicPr>
          <p:cNvPr id="1026" name="Picture 2" descr="Resultado de imagem para vírus informát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2492896"/>
            <a:ext cx="5012331" cy="34563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Número de Slide 2"/>
          <p:cNvSpPr>
            <a:spLocks noGrp="1"/>
          </p:cNvSpPr>
          <p:nvPr>
            <p:ph type="sldNum" sz="quarter" idx="12"/>
          </p:nvPr>
        </p:nvSpPr>
        <p:spPr/>
        <p:txBody>
          <a:bodyPr/>
          <a:lstStyle/>
          <a:p>
            <a:fld id="{B2928D00-91DA-4E02-A91B-E23D754DE53F}" type="slidenum">
              <a:rPr lang="pt-BR" smtClean="0"/>
              <a:t>19</a:t>
            </a:fld>
            <a:endParaRPr lang="pt-BR"/>
          </a:p>
        </p:txBody>
      </p:sp>
    </p:spTree>
    <p:extLst>
      <p:ext uri="{BB962C8B-B14F-4D97-AF65-F5344CB8AC3E}">
        <p14:creationId xmlns:p14="http://schemas.microsoft.com/office/powerpoint/2010/main" val="103981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xit" presetSubtype="0" fill="hold" nodeType="clickEffect">
                                  <p:stCondLst>
                                    <p:cond delay="0"/>
                                  </p:stCondLst>
                                  <p:childTnLst>
                                    <p:animEffect transition="out" filter="fade">
                                      <p:cBhvr>
                                        <p:cTn id="11" dur="2000"/>
                                        <p:tgtEl>
                                          <p:spTgt spid="1026"/>
                                        </p:tgtEl>
                                      </p:cBhvr>
                                    </p:animEffect>
                                    <p:anim calcmode="lin" valueType="num">
                                      <p:cBhvr>
                                        <p:cTn id="12" dur="2000"/>
                                        <p:tgtEl>
                                          <p:spTgt spid="10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2000"/>
                                        <p:tgtEl>
                                          <p:spTgt spid="1026"/>
                                        </p:tgtEl>
                                        <p:attrNameLst>
                                          <p:attrName>ppt_h</p:attrName>
                                        </p:attrNameLst>
                                      </p:cBhvr>
                                      <p:tavLst>
                                        <p:tav tm="0">
                                          <p:val>
                                            <p:strVal val="ppt_h"/>
                                          </p:val>
                                        </p:tav>
                                        <p:tav tm="100000">
                                          <p:val>
                                            <p:strVal val="ppt_h"/>
                                          </p:val>
                                        </p:tav>
                                      </p:tavLst>
                                    </p:anim>
                                    <p:set>
                                      <p:cBhvr>
                                        <p:cTn id="14" dur="1" fill="hold">
                                          <p:stCondLst>
                                            <p:cond delay="19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chemeClr val="tx1">
                    <a:lumMod val="85000"/>
                    <a:lumOff val="15000"/>
                  </a:schemeClr>
                </a:solidFill>
                <a:latin typeface="+mn-lt"/>
              </a:rPr>
              <a:t>Sumário</a:t>
            </a:r>
            <a:endParaRPr lang="pt-BR" b="1" dirty="0">
              <a:solidFill>
                <a:schemeClr val="tx1">
                  <a:lumMod val="85000"/>
                  <a:lumOff val="15000"/>
                </a:schemeClr>
              </a:solidFill>
              <a:latin typeface="+mn-lt"/>
            </a:endParaRPr>
          </a:p>
        </p:txBody>
      </p:sp>
      <p:sp>
        <p:nvSpPr>
          <p:cNvPr id="3" name="Espaço Reservado para Número de Slide 2"/>
          <p:cNvSpPr>
            <a:spLocks noGrp="1"/>
          </p:cNvSpPr>
          <p:nvPr>
            <p:ph type="sldNum" sz="quarter" idx="12"/>
          </p:nvPr>
        </p:nvSpPr>
        <p:spPr/>
        <p:txBody>
          <a:bodyPr/>
          <a:lstStyle/>
          <a:p>
            <a:fld id="{B2928D00-91DA-4E02-A91B-E23D754DE53F}" type="slidenum">
              <a:rPr lang="pt-BR" smtClean="0"/>
              <a:t>2</a:t>
            </a:fld>
            <a:endParaRPr lang="pt-BR"/>
          </a:p>
        </p:txBody>
      </p:sp>
      <p:sp>
        <p:nvSpPr>
          <p:cNvPr id="4" name="Retângulo 3"/>
          <p:cNvSpPr/>
          <p:nvPr/>
        </p:nvSpPr>
        <p:spPr>
          <a:xfrm>
            <a:off x="1331640" y="2204864"/>
            <a:ext cx="4572000" cy="646331"/>
          </a:xfrm>
          <a:prstGeom prst="rect">
            <a:avLst/>
          </a:prstGeom>
        </p:spPr>
        <p:txBody>
          <a:bodyPr>
            <a:spAutoFit/>
          </a:bodyPr>
          <a:lstStyle/>
          <a:p>
            <a:r>
              <a:rPr lang="pt-BR" dirty="0"/>
              <a:t/>
            </a:r>
            <a:br>
              <a:rPr lang="pt-BR" dirty="0"/>
            </a:br>
            <a:endParaRPr lang="pt-BR" dirty="0"/>
          </a:p>
        </p:txBody>
      </p:sp>
      <p:pic>
        <p:nvPicPr>
          <p:cNvPr id="10"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12"/>
          <p:cNvSpPr/>
          <p:nvPr/>
        </p:nvSpPr>
        <p:spPr>
          <a:xfrm>
            <a:off x="755576" y="1337587"/>
            <a:ext cx="7200800" cy="5544616"/>
          </a:xfrm>
          <a:prstGeom prst="rect">
            <a:avLst/>
          </a:prstGeom>
        </p:spPr>
        <p:txBody>
          <a:bodyPr wrap="square" numCol="2">
            <a:spAutoFit/>
          </a:bodyPr>
          <a:lstStyle/>
          <a:p>
            <a:r>
              <a:rPr lang="pt-BR" dirty="0">
                <a:solidFill>
                  <a:schemeClr val="tx1">
                    <a:lumMod val="95000"/>
                    <a:lumOff val="5000"/>
                  </a:schemeClr>
                </a:solidFill>
              </a:rPr>
              <a:t>1. Confidencialidade, Integridade e Disponibilidade (CID)</a:t>
            </a:r>
          </a:p>
          <a:p>
            <a:r>
              <a:rPr lang="pt-BR" u="sng" dirty="0">
                <a:solidFill>
                  <a:schemeClr val="tx1">
                    <a:lumMod val="95000"/>
                    <a:lumOff val="5000"/>
                  </a:schemeClr>
                </a:solidFill>
              </a:rPr>
              <a:t>1.1 Confidencialidade </a:t>
            </a:r>
          </a:p>
          <a:p>
            <a:r>
              <a:rPr lang="pt-BR" u="sng" dirty="0">
                <a:solidFill>
                  <a:schemeClr val="tx1">
                    <a:lumMod val="95000"/>
                    <a:lumOff val="5000"/>
                  </a:schemeClr>
                </a:solidFill>
              </a:rPr>
              <a:t>1.2Integridade</a:t>
            </a:r>
          </a:p>
          <a:p>
            <a:r>
              <a:rPr lang="pt-BR" u="sng" dirty="0">
                <a:solidFill>
                  <a:schemeClr val="tx1">
                    <a:lumMod val="95000"/>
                    <a:lumOff val="5000"/>
                  </a:schemeClr>
                </a:solidFill>
              </a:rPr>
              <a:t>1.3 Disponibilidade</a:t>
            </a:r>
          </a:p>
          <a:p>
            <a:r>
              <a:rPr lang="pt-BR" dirty="0">
                <a:solidFill>
                  <a:schemeClr val="tx1">
                    <a:lumMod val="95000"/>
                    <a:lumOff val="5000"/>
                  </a:schemeClr>
                </a:solidFill>
              </a:rPr>
              <a:t>2. Crime em Informática</a:t>
            </a:r>
          </a:p>
          <a:p>
            <a:r>
              <a:rPr lang="pt-BR" dirty="0">
                <a:solidFill>
                  <a:schemeClr val="tx1">
                    <a:lumMod val="95000"/>
                    <a:lumOff val="5000"/>
                  </a:schemeClr>
                </a:solidFill>
              </a:rPr>
              <a:t>3. Pirataria Moderna</a:t>
            </a:r>
          </a:p>
          <a:p>
            <a:r>
              <a:rPr lang="pt-BR" i="1" dirty="0">
                <a:solidFill>
                  <a:schemeClr val="tx1">
                    <a:lumMod val="95000"/>
                    <a:lumOff val="5000"/>
                  </a:schemeClr>
                </a:solidFill>
              </a:rPr>
              <a:t>4. Crack</a:t>
            </a:r>
            <a:r>
              <a:rPr lang="pt-BR" dirty="0">
                <a:solidFill>
                  <a:schemeClr val="tx1">
                    <a:lumMod val="95000"/>
                    <a:lumOff val="5000"/>
                  </a:schemeClr>
                </a:solidFill>
              </a:rPr>
              <a:t> </a:t>
            </a:r>
          </a:p>
          <a:p>
            <a:r>
              <a:rPr lang="pt-BR" dirty="0">
                <a:solidFill>
                  <a:schemeClr val="tx1">
                    <a:lumMod val="95000"/>
                    <a:lumOff val="5000"/>
                  </a:schemeClr>
                </a:solidFill>
              </a:rPr>
              <a:t>5. Falsificação</a:t>
            </a:r>
          </a:p>
          <a:p>
            <a:r>
              <a:rPr lang="pt-BR" dirty="0">
                <a:solidFill>
                  <a:schemeClr val="tx1">
                    <a:lumMod val="95000"/>
                    <a:lumOff val="5000"/>
                  </a:schemeClr>
                </a:solidFill>
              </a:rPr>
              <a:t>6. Espionagem Industrial</a:t>
            </a:r>
          </a:p>
          <a:p>
            <a:r>
              <a:rPr lang="pt-BR" dirty="0">
                <a:solidFill>
                  <a:schemeClr val="tx1">
                    <a:lumMod val="95000"/>
                    <a:lumOff val="5000"/>
                  </a:schemeClr>
                </a:solidFill>
              </a:rPr>
              <a:t>7. </a:t>
            </a:r>
            <a:r>
              <a:rPr lang="pt-BR" dirty="0" err="1">
                <a:solidFill>
                  <a:schemeClr val="tx1">
                    <a:lumMod val="95000"/>
                    <a:lumOff val="5000"/>
                  </a:schemeClr>
                </a:solidFill>
              </a:rPr>
              <a:t>Adware</a:t>
            </a:r>
            <a:r>
              <a:rPr lang="pt-BR" dirty="0">
                <a:solidFill>
                  <a:schemeClr val="tx1">
                    <a:lumMod val="95000"/>
                    <a:lumOff val="5000"/>
                  </a:schemeClr>
                </a:solidFill>
              </a:rPr>
              <a:t>: APS PRAG</a:t>
            </a:r>
          </a:p>
          <a:p>
            <a:r>
              <a:rPr lang="pt-BR" dirty="0">
                <a:solidFill>
                  <a:schemeClr val="tx1">
                    <a:lumMod val="95000"/>
                    <a:lumOff val="5000"/>
                  </a:schemeClr>
                </a:solidFill>
              </a:rPr>
              <a:t>8. </a:t>
            </a:r>
            <a:r>
              <a:rPr lang="pt-BR" dirty="0" err="1">
                <a:solidFill>
                  <a:schemeClr val="tx1">
                    <a:lumMod val="95000"/>
                    <a:lumOff val="5000"/>
                  </a:schemeClr>
                </a:solidFill>
              </a:rPr>
              <a:t>Keylogger</a:t>
            </a:r>
            <a:endParaRPr lang="pt-BR" dirty="0">
              <a:solidFill>
                <a:schemeClr val="tx1">
                  <a:lumMod val="95000"/>
                  <a:lumOff val="5000"/>
                </a:schemeClr>
              </a:solidFill>
            </a:endParaRPr>
          </a:p>
          <a:p>
            <a:r>
              <a:rPr lang="pt-BR" dirty="0">
                <a:solidFill>
                  <a:schemeClr val="tx1">
                    <a:lumMod val="95000"/>
                    <a:lumOff val="5000"/>
                  </a:schemeClr>
                </a:solidFill>
              </a:rPr>
              <a:t>9. </a:t>
            </a:r>
            <a:r>
              <a:rPr lang="pt-BR" dirty="0" err="1">
                <a:solidFill>
                  <a:schemeClr val="tx1">
                    <a:lumMod val="95000"/>
                    <a:lumOff val="5000"/>
                  </a:schemeClr>
                </a:solidFill>
              </a:rPr>
              <a:t>Phishing</a:t>
            </a:r>
            <a:endParaRPr lang="pt-BR" dirty="0">
              <a:solidFill>
                <a:schemeClr val="tx1">
                  <a:lumMod val="95000"/>
                  <a:lumOff val="5000"/>
                </a:schemeClr>
              </a:solidFill>
            </a:endParaRPr>
          </a:p>
          <a:p>
            <a:r>
              <a:rPr lang="pt-BR" dirty="0">
                <a:solidFill>
                  <a:schemeClr val="tx1">
                    <a:lumMod val="95000"/>
                    <a:lumOff val="5000"/>
                  </a:schemeClr>
                </a:solidFill>
              </a:rPr>
              <a:t>10. </a:t>
            </a:r>
            <a:r>
              <a:rPr lang="pt-BR" dirty="0" err="1">
                <a:solidFill>
                  <a:schemeClr val="tx1">
                    <a:lumMod val="95000"/>
                    <a:lumOff val="5000"/>
                  </a:schemeClr>
                </a:solidFill>
              </a:rPr>
              <a:t>Scan</a:t>
            </a:r>
            <a:endParaRPr lang="pt-BR" dirty="0">
              <a:solidFill>
                <a:schemeClr val="tx1">
                  <a:lumMod val="95000"/>
                  <a:lumOff val="5000"/>
                </a:schemeClr>
              </a:solidFill>
            </a:endParaRPr>
          </a:p>
          <a:p>
            <a:r>
              <a:rPr lang="pt-BR" dirty="0">
                <a:solidFill>
                  <a:schemeClr val="tx1">
                    <a:lumMod val="95000"/>
                    <a:lumOff val="5000"/>
                  </a:schemeClr>
                </a:solidFill>
              </a:rPr>
              <a:t>11. </a:t>
            </a:r>
            <a:r>
              <a:rPr lang="pt-BR" dirty="0" err="1">
                <a:solidFill>
                  <a:schemeClr val="tx1">
                    <a:lumMod val="95000"/>
                    <a:lumOff val="5000"/>
                  </a:schemeClr>
                </a:solidFill>
              </a:rPr>
              <a:t>Span</a:t>
            </a:r>
            <a:endParaRPr lang="pt-BR" dirty="0">
              <a:solidFill>
                <a:schemeClr val="tx1">
                  <a:lumMod val="95000"/>
                  <a:lumOff val="5000"/>
                </a:schemeClr>
              </a:solidFill>
            </a:endParaRPr>
          </a:p>
          <a:p>
            <a:r>
              <a:rPr lang="pt-BR" dirty="0">
                <a:solidFill>
                  <a:schemeClr val="tx1">
                    <a:lumMod val="95000"/>
                    <a:lumOff val="5000"/>
                  </a:schemeClr>
                </a:solidFill>
              </a:rPr>
              <a:t>12. </a:t>
            </a:r>
            <a:r>
              <a:rPr lang="pt-BR" dirty="0" err="1">
                <a:solidFill>
                  <a:schemeClr val="tx1">
                    <a:lumMod val="95000"/>
                    <a:lumOff val="5000"/>
                  </a:schemeClr>
                </a:solidFill>
              </a:rPr>
              <a:t>Virus</a:t>
            </a:r>
            <a:r>
              <a:rPr lang="pt-BR" dirty="0">
                <a:solidFill>
                  <a:schemeClr val="tx1">
                    <a:lumMod val="95000"/>
                    <a:lumOff val="5000"/>
                  </a:schemeClr>
                </a:solidFill>
              </a:rPr>
              <a:t>: Boot / Parasita / Camuflados / Macro</a:t>
            </a:r>
          </a:p>
          <a:p>
            <a:r>
              <a:rPr lang="pt-BR" u="sng" dirty="0">
                <a:solidFill>
                  <a:schemeClr val="tx1">
                    <a:lumMod val="95000"/>
                    <a:lumOff val="5000"/>
                  </a:schemeClr>
                </a:solidFill>
              </a:rPr>
              <a:t>12.1 VÍRUS DE SETOR DE BOOT</a:t>
            </a:r>
          </a:p>
          <a:p>
            <a:r>
              <a:rPr lang="pt-BR" u="sng" dirty="0">
                <a:solidFill>
                  <a:schemeClr val="tx1">
                    <a:lumMod val="95000"/>
                    <a:lumOff val="5000"/>
                  </a:schemeClr>
                </a:solidFill>
              </a:rPr>
              <a:t>12.2 VÍRUS PARASITAS</a:t>
            </a:r>
          </a:p>
          <a:p>
            <a:r>
              <a:rPr lang="pt-BR" u="sng" dirty="0">
                <a:solidFill>
                  <a:schemeClr val="tx1">
                    <a:lumMod val="95000"/>
                    <a:lumOff val="5000"/>
                  </a:schemeClr>
                </a:solidFill>
              </a:rPr>
              <a:t> 12.3 VÍRUS CAMUFLADOS</a:t>
            </a:r>
          </a:p>
          <a:p>
            <a:r>
              <a:rPr lang="pt-BR" i="1" dirty="0">
                <a:solidFill>
                  <a:schemeClr val="tx1">
                    <a:lumMod val="95000"/>
                    <a:lumOff val="5000"/>
                  </a:schemeClr>
                </a:solidFill>
              </a:rPr>
              <a:t>13. </a:t>
            </a:r>
            <a:r>
              <a:rPr lang="pt-BR" i="1" dirty="0" err="1">
                <a:solidFill>
                  <a:schemeClr val="tx1">
                    <a:lumMod val="95000"/>
                    <a:lumOff val="5000"/>
                  </a:schemeClr>
                </a:solidFill>
              </a:rPr>
              <a:t>Worm</a:t>
            </a:r>
            <a:endParaRPr lang="pt-BR" i="1" dirty="0">
              <a:solidFill>
                <a:schemeClr val="tx1">
                  <a:lumMod val="95000"/>
                  <a:lumOff val="5000"/>
                </a:schemeClr>
              </a:solidFill>
            </a:endParaRPr>
          </a:p>
          <a:p>
            <a:r>
              <a:rPr lang="pt-BR" dirty="0">
                <a:solidFill>
                  <a:schemeClr val="tx1">
                    <a:lumMod val="95000"/>
                    <a:lumOff val="5000"/>
                  </a:schemeClr>
                </a:solidFill>
              </a:rPr>
              <a:t>14. </a:t>
            </a:r>
            <a:r>
              <a:rPr lang="pt-BR" dirty="0" err="1">
                <a:solidFill>
                  <a:schemeClr val="tx1">
                    <a:lumMod val="95000"/>
                    <a:lumOff val="5000"/>
                  </a:schemeClr>
                </a:solidFill>
              </a:rPr>
              <a:t>Span</a:t>
            </a:r>
            <a:r>
              <a:rPr lang="pt-BR" b="1" dirty="0">
                <a:solidFill>
                  <a:schemeClr val="tx1">
                    <a:lumMod val="95000"/>
                    <a:lumOff val="5000"/>
                  </a:schemeClr>
                </a:solidFill>
              </a:rPr>
              <a:t/>
            </a:r>
            <a:br>
              <a:rPr lang="pt-BR" b="1" dirty="0">
                <a:solidFill>
                  <a:schemeClr val="tx1">
                    <a:lumMod val="95000"/>
                    <a:lumOff val="5000"/>
                  </a:schemeClr>
                </a:solidFill>
              </a:rPr>
            </a:br>
            <a:endParaRPr lang="pt-BR" dirty="0">
              <a:solidFill>
                <a:schemeClr val="tx1">
                  <a:lumMod val="95000"/>
                  <a:lumOff val="5000"/>
                </a:schemeClr>
              </a:solidFill>
            </a:endParaRPr>
          </a:p>
          <a:p>
            <a:r>
              <a:rPr lang="en-US" dirty="0">
                <a:solidFill>
                  <a:schemeClr val="tx1">
                    <a:lumMod val="95000"/>
                    <a:lumOff val="5000"/>
                  </a:schemeClr>
                </a:solidFill>
              </a:rPr>
              <a:t>15. Flaming</a:t>
            </a:r>
          </a:p>
          <a:p>
            <a:r>
              <a:rPr lang="pt-BR" dirty="0">
                <a:solidFill>
                  <a:schemeClr val="tx1">
                    <a:lumMod val="95000"/>
                    <a:lumOff val="5000"/>
                  </a:schemeClr>
                </a:solidFill>
              </a:rPr>
              <a:t>16. Qual a diferença entre hacker e cracker?</a:t>
            </a:r>
          </a:p>
          <a:p>
            <a:r>
              <a:rPr lang="pt-BR" dirty="0">
                <a:solidFill>
                  <a:schemeClr val="tx1">
                    <a:lumMod val="95000"/>
                    <a:lumOff val="5000"/>
                  </a:schemeClr>
                </a:solidFill>
              </a:rPr>
              <a:t>17. O que é criptografia?</a:t>
            </a:r>
            <a:br>
              <a:rPr lang="pt-BR" dirty="0">
                <a:solidFill>
                  <a:schemeClr val="tx1">
                    <a:lumMod val="95000"/>
                    <a:lumOff val="5000"/>
                  </a:schemeClr>
                </a:solidFill>
              </a:rPr>
            </a:br>
            <a:r>
              <a:rPr lang="pt-BR" b="1" i="1" dirty="0">
                <a:solidFill>
                  <a:schemeClr val="tx1">
                    <a:lumMod val="95000"/>
                    <a:lumOff val="5000"/>
                  </a:schemeClr>
                </a:solidFill>
              </a:rPr>
              <a:t>18. Firewall</a:t>
            </a:r>
            <a:r>
              <a:rPr lang="pt-BR" dirty="0">
                <a:solidFill>
                  <a:schemeClr val="tx1">
                    <a:lumMod val="95000"/>
                    <a:lumOff val="5000"/>
                  </a:schemeClr>
                </a:solidFill>
              </a:rPr>
              <a:t/>
            </a:r>
            <a:br>
              <a:rPr lang="pt-BR" dirty="0">
                <a:solidFill>
                  <a:schemeClr val="tx1">
                    <a:lumMod val="95000"/>
                    <a:lumOff val="5000"/>
                  </a:schemeClr>
                </a:solidFill>
              </a:rPr>
            </a:br>
            <a:r>
              <a:rPr lang="pt-BR" dirty="0">
                <a:solidFill>
                  <a:schemeClr val="tx1">
                    <a:lumMod val="95000"/>
                    <a:lumOff val="5000"/>
                  </a:schemeClr>
                </a:solidFill>
              </a:rPr>
              <a:t>19. Proxy</a:t>
            </a:r>
          </a:p>
          <a:p>
            <a:r>
              <a:rPr lang="pt-BR" dirty="0">
                <a:solidFill>
                  <a:schemeClr val="tx1">
                    <a:lumMod val="95000"/>
                    <a:lumOff val="5000"/>
                  </a:schemeClr>
                </a:solidFill>
              </a:rPr>
              <a:t>20. Backup</a:t>
            </a:r>
          </a:p>
          <a:p>
            <a:r>
              <a:rPr lang="pt-BR" dirty="0">
                <a:solidFill>
                  <a:schemeClr val="tx1">
                    <a:lumMod val="95000"/>
                    <a:lumOff val="5000"/>
                  </a:schemeClr>
                </a:solidFill>
              </a:rPr>
              <a:t>21. Biometria</a:t>
            </a:r>
          </a:p>
          <a:p>
            <a:r>
              <a:rPr lang="pt-BR" dirty="0">
                <a:solidFill>
                  <a:schemeClr val="tx1">
                    <a:lumMod val="95000"/>
                    <a:lumOff val="5000"/>
                  </a:schemeClr>
                </a:solidFill>
              </a:rPr>
              <a:t>21. Biometria</a:t>
            </a:r>
            <a:endParaRPr lang="pt-BR" dirty="0"/>
          </a:p>
        </p:txBody>
      </p:sp>
    </p:spTree>
    <p:extLst>
      <p:ext uri="{BB962C8B-B14F-4D97-AF65-F5344CB8AC3E}">
        <p14:creationId xmlns:p14="http://schemas.microsoft.com/office/powerpoint/2010/main" val="27345946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2060848"/>
            <a:ext cx="7408333" cy="3450696"/>
          </a:xfrm>
        </p:spPr>
        <p:txBody>
          <a:bodyPr>
            <a:normAutofit/>
          </a:bodyPr>
          <a:lstStyle/>
          <a:p>
            <a:pPr lvl="1">
              <a:buNone/>
              <a:defRPr/>
            </a:pPr>
            <a:r>
              <a:rPr lang="pt-BR" sz="1800" dirty="0" smtClean="0">
                <a:solidFill>
                  <a:schemeClr val="tx1">
                    <a:lumMod val="95000"/>
                    <a:lumOff val="5000"/>
                  </a:schemeClr>
                </a:solidFill>
              </a:rPr>
              <a:t>Ao </a:t>
            </a:r>
            <a:r>
              <a:rPr lang="pt-BR" sz="1800" dirty="0">
                <a:solidFill>
                  <a:schemeClr val="tx1">
                    <a:lumMod val="95000"/>
                    <a:lumOff val="5000"/>
                  </a:schemeClr>
                </a:solidFill>
              </a:rPr>
              <a:t>iniciar o computador, o conteúdo original do setor de boot do HD é movido par outra parte do disco, o </a:t>
            </a:r>
            <a:r>
              <a:rPr lang="pt-BR" sz="1800" dirty="0" err="1">
                <a:solidFill>
                  <a:schemeClr val="tx1">
                    <a:lumMod val="95000"/>
                    <a:lumOff val="5000"/>
                  </a:schemeClr>
                </a:solidFill>
              </a:rPr>
              <a:t>virus</a:t>
            </a:r>
            <a:r>
              <a:rPr lang="pt-BR" sz="1800" dirty="0">
                <a:solidFill>
                  <a:schemeClr val="tx1">
                    <a:lumMod val="95000"/>
                    <a:lumOff val="5000"/>
                  </a:schemeClr>
                </a:solidFill>
              </a:rPr>
              <a:t> passa a ocupar aquele espaço e instrui o computador a continuar com sua rotina normal de inicialização.</a:t>
            </a:r>
          </a:p>
          <a:p>
            <a:pPr lvl="1">
              <a:buNone/>
              <a:defRPr/>
            </a:pPr>
            <a:r>
              <a:rPr lang="pt-BR" sz="1800" dirty="0" smtClean="0">
                <a:solidFill>
                  <a:schemeClr val="tx1">
                    <a:lumMod val="95000"/>
                    <a:lumOff val="5000"/>
                  </a:schemeClr>
                </a:solidFill>
              </a:rPr>
              <a:t>Esse </a:t>
            </a:r>
            <a:r>
              <a:rPr lang="pt-BR" sz="1800" dirty="0">
                <a:solidFill>
                  <a:schemeClr val="tx1">
                    <a:lumMod val="95000"/>
                    <a:lumOff val="5000"/>
                  </a:schemeClr>
                </a:solidFill>
              </a:rPr>
              <a:t>tipo de vírus pode se instalar também na memória, aguardando que mais mídias sejam utilizadas pelo sistema.</a:t>
            </a:r>
          </a:p>
          <a:p>
            <a:endParaRPr lang="pt-BR" dirty="0"/>
          </a:p>
        </p:txBody>
      </p:sp>
      <p:sp>
        <p:nvSpPr>
          <p:cNvPr id="2" name="Título 1"/>
          <p:cNvSpPr>
            <a:spLocks noGrp="1"/>
          </p:cNvSpPr>
          <p:nvPr>
            <p:ph type="title"/>
          </p:nvPr>
        </p:nvSpPr>
        <p:spPr>
          <a:xfrm>
            <a:off x="467544" y="548680"/>
            <a:ext cx="8229600" cy="1252728"/>
          </a:xfrm>
        </p:spPr>
        <p:txBody>
          <a:bodyPr>
            <a:normAutofit fontScale="90000"/>
          </a:bodyPr>
          <a:lstStyle/>
          <a:p>
            <a:r>
              <a:rPr lang="pt-BR" b="1" dirty="0" smtClean="0"/>
              <a:t>12.1 VÍRUS DE SETOR DE BOOT</a:t>
            </a:r>
            <a:br>
              <a:rPr lang="pt-BR" b="1" dirty="0" smtClean="0"/>
            </a:br>
            <a:endParaRPr lang="pt-BR" b="1"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20</a:t>
            </a:fld>
            <a:endParaRPr lang="pt-BR"/>
          </a:p>
        </p:txBody>
      </p:sp>
    </p:spTree>
    <p:extLst>
      <p:ext uri="{BB962C8B-B14F-4D97-AF65-F5344CB8AC3E}">
        <p14:creationId xmlns:p14="http://schemas.microsoft.com/office/powerpoint/2010/main" val="37990841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2132856"/>
            <a:ext cx="7408333" cy="3450696"/>
          </a:xfrm>
        </p:spPr>
        <p:txBody>
          <a:bodyPr>
            <a:normAutofit/>
          </a:bodyPr>
          <a:lstStyle/>
          <a:p>
            <a:pPr lvl="1">
              <a:buNone/>
              <a:defRPr/>
            </a:pPr>
            <a:r>
              <a:rPr lang="pt-BR" dirty="0"/>
              <a:t>	</a:t>
            </a:r>
            <a:r>
              <a:rPr lang="pt-BR" dirty="0" smtClean="0"/>
              <a:t>	</a:t>
            </a:r>
            <a:r>
              <a:rPr lang="pt-BR" sz="1800" dirty="0" smtClean="0">
                <a:solidFill>
                  <a:schemeClr val="tx1">
                    <a:lumMod val="95000"/>
                    <a:lumOff val="5000"/>
                  </a:schemeClr>
                </a:solidFill>
              </a:rPr>
              <a:t>Utilizam </a:t>
            </a:r>
            <a:r>
              <a:rPr lang="pt-BR" sz="1800" dirty="0">
                <a:solidFill>
                  <a:schemeClr val="tx1">
                    <a:lumMod val="95000"/>
                    <a:lumOff val="5000"/>
                  </a:schemeClr>
                </a:solidFill>
              </a:rPr>
              <a:t>arquivos executáveis como hospedeiros, inserindo, logo no início desses arquivos, instruções de desvio para o código do vírus.</a:t>
            </a:r>
          </a:p>
          <a:p>
            <a:pPr lvl="1">
              <a:buNone/>
              <a:defRPr/>
            </a:pPr>
            <a:r>
              <a:rPr lang="pt-BR" sz="1800" dirty="0">
                <a:solidFill>
                  <a:schemeClr val="tx1">
                    <a:lumMod val="95000"/>
                    <a:lumOff val="5000"/>
                  </a:schemeClr>
                </a:solidFill>
              </a:rPr>
              <a:t>	</a:t>
            </a:r>
            <a:r>
              <a:rPr lang="pt-BR" sz="1800" dirty="0" smtClean="0">
                <a:solidFill>
                  <a:schemeClr val="tx1">
                    <a:lumMod val="95000"/>
                    <a:lumOff val="5000"/>
                  </a:schemeClr>
                </a:solidFill>
              </a:rPr>
              <a:t>	Após </a:t>
            </a:r>
            <a:r>
              <a:rPr lang="pt-BR" sz="1800" dirty="0">
                <a:solidFill>
                  <a:schemeClr val="tx1">
                    <a:lumMod val="95000"/>
                    <a:lumOff val="5000"/>
                  </a:schemeClr>
                </a:solidFill>
              </a:rPr>
              <a:t>infectar outros arquivos no HD, o vírus retorna o controle para o programa hospedeiro, o qual é executado como se nada de errado estivesse acontecendo. A cada vez que o hospedeiro é executado, há uma nova replicação do vírus.</a:t>
            </a:r>
          </a:p>
          <a:p>
            <a:endParaRPr lang="pt-BR" dirty="0"/>
          </a:p>
        </p:txBody>
      </p:sp>
      <p:sp>
        <p:nvSpPr>
          <p:cNvPr id="2" name="Título 1"/>
          <p:cNvSpPr>
            <a:spLocks noGrp="1"/>
          </p:cNvSpPr>
          <p:nvPr>
            <p:ph type="title"/>
          </p:nvPr>
        </p:nvSpPr>
        <p:spPr/>
        <p:txBody>
          <a:bodyPr>
            <a:normAutofit fontScale="90000"/>
          </a:bodyPr>
          <a:lstStyle/>
          <a:p>
            <a:r>
              <a:rPr lang="pt-BR" b="1" dirty="0" smtClean="0"/>
              <a:t>12.2 VÍRUS PARASITAS</a:t>
            </a:r>
            <a:br>
              <a:rPr lang="pt-BR" b="1" dirty="0" smtClean="0"/>
            </a:br>
            <a:endParaRPr lang="pt-BR" b="1"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21</a:t>
            </a:fld>
            <a:endParaRPr lang="pt-BR"/>
          </a:p>
        </p:txBody>
      </p:sp>
    </p:spTree>
    <p:extLst>
      <p:ext uri="{BB962C8B-B14F-4D97-AF65-F5344CB8AC3E}">
        <p14:creationId xmlns:p14="http://schemas.microsoft.com/office/powerpoint/2010/main" val="426204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1772816"/>
            <a:ext cx="7408333" cy="3450696"/>
          </a:xfrm>
        </p:spPr>
        <p:txBody>
          <a:bodyPr>
            <a:normAutofit/>
          </a:bodyPr>
          <a:lstStyle/>
          <a:p>
            <a:pPr>
              <a:buNone/>
              <a:defRPr/>
            </a:pPr>
            <a:endParaRPr lang="pt-BR" dirty="0"/>
          </a:p>
          <a:p>
            <a:pPr>
              <a:buNone/>
              <a:defRPr/>
            </a:pPr>
            <a:r>
              <a:rPr lang="pt-BR" dirty="0"/>
              <a:t>	</a:t>
            </a:r>
            <a:r>
              <a:rPr lang="pt-BR" dirty="0" smtClean="0"/>
              <a:t>	</a:t>
            </a:r>
            <a:r>
              <a:rPr lang="pt-BR" sz="1900" dirty="0" smtClean="0">
                <a:solidFill>
                  <a:schemeClr val="tx1">
                    <a:lumMod val="95000"/>
                    <a:lumOff val="5000"/>
                  </a:schemeClr>
                </a:solidFill>
              </a:rPr>
              <a:t>São </a:t>
            </a:r>
            <a:r>
              <a:rPr lang="pt-BR" sz="1900" dirty="0">
                <a:solidFill>
                  <a:schemeClr val="tx1">
                    <a:lumMod val="95000"/>
                    <a:lumOff val="5000"/>
                  </a:schemeClr>
                </a:solidFill>
              </a:rPr>
              <a:t>vírus que suprimem as mensagens de erro que normalmente aparecem quando ocorrem tentativas de execução de atividades não autorizadas.</a:t>
            </a:r>
          </a:p>
          <a:p>
            <a:pPr>
              <a:buNone/>
              <a:defRPr/>
            </a:pPr>
            <a:r>
              <a:rPr lang="pt-BR" sz="1900" dirty="0">
                <a:solidFill>
                  <a:schemeClr val="tx1">
                    <a:lumMod val="95000"/>
                    <a:lumOff val="5000"/>
                  </a:schemeClr>
                </a:solidFill>
              </a:rPr>
              <a:t>	</a:t>
            </a:r>
            <a:r>
              <a:rPr lang="pt-BR" sz="1900" dirty="0" smtClean="0">
                <a:solidFill>
                  <a:schemeClr val="tx1">
                    <a:lumMod val="95000"/>
                    <a:lumOff val="5000"/>
                  </a:schemeClr>
                </a:solidFill>
              </a:rPr>
              <a:t>	</a:t>
            </a:r>
            <a:r>
              <a:rPr lang="pt-BR" sz="1900" dirty="0" smtClean="0">
                <a:solidFill>
                  <a:schemeClr val="tx1">
                    <a:lumMod val="95000"/>
                    <a:lumOff val="5000"/>
                  </a:schemeClr>
                </a:solidFill>
              </a:rPr>
              <a:t>Para </a:t>
            </a:r>
            <a:r>
              <a:rPr lang="pt-BR" sz="1900" dirty="0">
                <a:solidFill>
                  <a:schemeClr val="tx1">
                    <a:lumMod val="95000"/>
                    <a:lumOff val="5000"/>
                  </a:schemeClr>
                </a:solidFill>
              </a:rPr>
              <a:t>não serem detectados facilmente pelos </a:t>
            </a:r>
            <a:r>
              <a:rPr lang="pt-BR" sz="1900" dirty="0" err="1">
                <a:solidFill>
                  <a:schemeClr val="tx1">
                    <a:lumMod val="95000"/>
                    <a:lumOff val="5000"/>
                  </a:schemeClr>
                </a:solidFill>
              </a:rPr>
              <a:t>anti-vírus</a:t>
            </a:r>
            <a:r>
              <a:rPr lang="pt-BR" sz="1900" dirty="0">
                <a:solidFill>
                  <a:schemeClr val="tx1">
                    <a:lumMod val="95000"/>
                    <a:lumOff val="5000"/>
                  </a:schemeClr>
                </a:solidFill>
              </a:rPr>
              <a:t>, os vírus camuflados mais sofisticados usam criptografia para dificultar sua identificação.</a:t>
            </a:r>
          </a:p>
          <a:p>
            <a:pPr>
              <a:buNone/>
              <a:defRPr/>
            </a:pPr>
            <a:endParaRPr lang="en-US" dirty="0"/>
          </a:p>
          <a:p>
            <a:endParaRPr lang="pt-BR" dirty="0"/>
          </a:p>
        </p:txBody>
      </p:sp>
      <p:sp>
        <p:nvSpPr>
          <p:cNvPr id="2" name="Título 1"/>
          <p:cNvSpPr>
            <a:spLocks noGrp="1"/>
          </p:cNvSpPr>
          <p:nvPr>
            <p:ph type="title"/>
          </p:nvPr>
        </p:nvSpPr>
        <p:spPr/>
        <p:txBody>
          <a:bodyPr>
            <a:normAutofit fontScale="90000"/>
          </a:bodyPr>
          <a:lstStyle/>
          <a:p>
            <a:r>
              <a:rPr lang="pt-BR" b="1" dirty="0" smtClean="0"/>
              <a:t>12.3 VÍRUS CAMUFLADOS</a:t>
            </a:r>
            <a:br>
              <a:rPr lang="pt-BR" b="1" dirty="0" smtClean="0"/>
            </a:br>
            <a:endParaRPr lang="pt-BR" b="1"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22</a:t>
            </a:fld>
            <a:endParaRPr lang="pt-BR"/>
          </a:p>
        </p:txBody>
      </p:sp>
    </p:spTree>
    <p:extLst>
      <p:ext uri="{BB962C8B-B14F-4D97-AF65-F5344CB8AC3E}">
        <p14:creationId xmlns:p14="http://schemas.microsoft.com/office/powerpoint/2010/main" val="104124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fld id="{B2928D00-91DA-4E02-A91B-E23D754DE53F}" type="slidenum">
              <a:rPr lang="pt-BR" smtClean="0"/>
              <a:t>23</a:t>
            </a:fld>
            <a:endParaRPr lang="pt-BR"/>
          </a:p>
        </p:txBody>
      </p:sp>
      <p:sp>
        <p:nvSpPr>
          <p:cNvPr id="4" name="Título 3"/>
          <p:cNvSpPr>
            <a:spLocks noGrp="1"/>
          </p:cNvSpPr>
          <p:nvPr>
            <p:ph type="title"/>
          </p:nvPr>
        </p:nvSpPr>
        <p:spPr/>
        <p:txBody>
          <a:bodyPr/>
          <a:lstStyle/>
          <a:p>
            <a:endParaRPr lang="pt-BR"/>
          </a:p>
        </p:txBody>
      </p:sp>
      <p:pic>
        <p:nvPicPr>
          <p:cNvPr id="7170" name="Picture 2" descr="Resultado de imagem para virus camufla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856984" cy="615592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92266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1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1916832"/>
            <a:ext cx="7408333" cy="3450696"/>
          </a:xfrm>
        </p:spPr>
        <p:txBody>
          <a:bodyPr>
            <a:normAutofit fontScale="25000" lnSpcReduction="20000"/>
          </a:bodyPr>
          <a:lstStyle/>
          <a:p>
            <a:pPr>
              <a:buNone/>
              <a:defRPr/>
            </a:pPr>
            <a:endParaRPr lang="pt-BR" dirty="0"/>
          </a:p>
          <a:p>
            <a:pPr>
              <a:lnSpc>
                <a:spcPct val="150000"/>
              </a:lnSpc>
              <a:buNone/>
              <a:defRPr/>
            </a:pPr>
            <a:r>
              <a:rPr lang="pt-BR" dirty="0"/>
              <a:t>	</a:t>
            </a:r>
            <a:r>
              <a:rPr lang="pt-BR" dirty="0" smtClean="0"/>
              <a:t>	</a:t>
            </a:r>
            <a:r>
              <a:rPr lang="pt-BR" sz="7200" dirty="0" smtClean="0">
                <a:solidFill>
                  <a:schemeClr val="tx1">
                    <a:lumMod val="95000"/>
                    <a:lumOff val="5000"/>
                  </a:schemeClr>
                </a:solidFill>
              </a:rPr>
              <a:t>Tecnicamente </a:t>
            </a:r>
            <a:r>
              <a:rPr lang="pt-BR" sz="7200" dirty="0">
                <a:solidFill>
                  <a:schemeClr val="tx1">
                    <a:lumMod val="95000"/>
                    <a:lumOff val="5000"/>
                  </a:schemeClr>
                </a:solidFill>
              </a:rPr>
              <a:t>os arquivos de dados não contem vírus, pois não são executáveis. Porém, com a introdução de macros nos processadores de texto e planilhas, isso deixa de ser verdade.</a:t>
            </a:r>
          </a:p>
          <a:p>
            <a:pPr>
              <a:lnSpc>
                <a:spcPct val="150000"/>
              </a:lnSpc>
              <a:buNone/>
              <a:defRPr/>
            </a:pPr>
            <a:endParaRPr lang="pt-BR" sz="7200" dirty="0">
              <a:solidFill>
                <a:schemeClr val="tx1">
                  <a:lumMod val="95000"/>
                  <a:lumOff val="5000"/>
                </a:schemeClr>
              </a:solidFill>
            </a:endParaRPr>
          </a:p>
          <a:p>
            <a:pPr>
              <a:lnSpc>
                <a:spcPct val="150000"/>
              </a:lnSpc>
              <a:buNone/>
              <a:defRPr/>
            </a:pPr>
            <a:r>
              <a:rPr lang="pt-BR" sz="7200" dirty="0">
                <a:solidFill>
                  <a:schemeClr val="tx1">
                    <a:lumMod val="95000"/>
                    <a:lumOff val="5000"/>
                  </a:schemeClr>
                </a:solidFill>
              </a:rPr>
              <a:t>	</a:t>
            </a:r>
            <a:r>
              <a:rPr lang="pt-BR" sz="7200" dirty="0" smtClean="0">
                <a:solidFill>
                  <a:schemeClr val="tx1">
                    <a:lumMod val="95000"/>
                    <a:lumOff val="5000"/>
                  </a:schemeClr>
                </a:solidFill>
              </a:rPr>
              <a:t>	Nas </a:t>
            </a:r>
            <a:r>
              <a:rPr lang="pt-BR" sz="7200" dirty="0">
                <a:solidFill>
                  <a:schemeClr val="tx1">
                    <a:lumMod val="95000"/>
                    <a:lumOff val="5000"/>
                  </a:schemeClr>
                </a:solidFill>
              </a:rPr>
              <a:t>macros (pequenos programas) podem ser inseridos vírus, infectando assim o computador que usar tais documentos/planilhas.</a:t>
            </a:r>
          </a:p>
          <a:p>
            <a:pPr>
              <a:lnSpc>
                <a:spcPct val="150000"/>
              </a:lnSpc>
              <a:buNone/>
              <a:defRPr/>
            </a:pPr>
            <a:endParaRPr lang="pt-BR" sz="7200" dirty="0">
              <a:solidFill>
                <a:schemeClr val="tx1">
                  <a:lumMod val="95000"/>
                  <a:lumOff val="5000"/>
                </a:schemeClr>
              </a:solidFill>
            </a:endParaRPr>
          </a:p>
          <a:p>
            <a:pPr>
              <a:lnSpc>
                <a:spcPct val="150000"/>
              </a:lnSpc>
              <a:buNone/>
              <a:defRPr/>
            </a:pPr>
            <a:r>
              <a:rPr lang="pt-BR" sz="7200" dirty="0">
                <a:solidFill>
                  <a:schemeClr val="tx1">
                    <a:lumMod val="95000"/>
                    <a:lumOff val="5000"/>
                  </a:schemeClr>
                </a:solidFill>
              </a:rPr>
              <a:t>	</a:t>
            </a:r>
            <a:r>
              <a:rPr lang="pt-BR" sz="7200" dirty="0" smtClean="0">
                <a:solidFill>
                  <a:schemeClr val="tx1">
                    <a:lumMod val="95000"/>
                    <a:lumOff val="5000"/>
                  </a:schemeClr>
                </a:solidFill>
              </a:rPr>
              <a:t>	Uma </a:t>
            </a:r>
            <a:r>
              <a:rPr lang="pt-BR" sz="7200" dirty="0">
                <a:solidFill>
                  <a:schemeClr val="tx1">
                    <a:lumMod val="95000"/>
                    <a:lumOff val="5000"/>
                  </a:schemeClr>
                </a:solidFill>
              </a:rPr>
              <a:t>vez infectado o aplicativo (</a:t>
            </a:r>
            <a:r>
              <a:rPr lang="pt-BR" sz="7200" dirty="0" err="1">
                <a:solidFill>
                  <a:schemeClr val="tx1">
                    <a:lumMod val="95000"/>
                    <a:lumOff val="5000"/>
                  </a:schemeClr>
                </a:solidFill>
              </a:rPr>
              <a:t>template</a:t>
            </a:r>
            <a:r>
              <a:rPr lang="pt-BR" sz="7200" dirty="0">
                <a:solidFill>
                  <a:schemeClr val="tx1">
                    <a:lumMod val="95000"/>
                    <a:lumOff val="5000"/>
                  </a:schemeClr>
                </a:solidFill>
              </a:rPr>
              <a:t>), todos os documentos por ele gerado estarão também infectados (figura a seguir).</a:t>
            </a:r>
          </a:p>
          <a:p>
            <a:endParaRPr lang="pt-BR" dirty="0"/>
          </a:p>
        </p:txBody>
      </p:sp>
      <p:sp>
        <p:nvSpPr>
          <p:cNvPr id="2" name="Título 1"/>
          <p:cNvSpPr>
            <a:spLocks noGrp="1"/>
          </p:cNvSpPr>
          <p:nvPr>
            <p:ph type="title"/>
          </p:nvPr>
        </p:nvSpPr>
        <p:spPr/>
        <p:txBody>
          <a:bodyPr>
            <a:normAutofit fontScale="90000"/>
          </a:bodyPr>
          <a:lstStyle/>
          <a:p>
            <a:r>
              <a:rPr lang="pt-BR" b="1" dirty="0" smtClean="0"/>
              <a:t>12.4 VÍRUS DE MACRO</a:t>
            </a:r>
            <a:br>
              <a:rPr lang="pt-BR" b="1" dirty="0" smtClean="0"/>
            </a:br>
            <a:endParaRPr lang="pt-BR" b="1"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24</a:t>
            </a:fld>
            <a:endParaRPr lang="pt-BR"/>
          </a:p>
        </p:txBody>
      </p:sp>
    </p:spTree>
    <p:extLst>
      <p:ext uri="{BB962C8B-B14F-4D97-AF65-F5344CB8AC3E}">
        <p14:creationId xmlns:p14="http://schemas.microsoft.com/office/powerpoint/2010/main" val="1034556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67544" y="2663002"/>
            <a:ext cx="7408333" cy="3450696"/>
          </a:xfrm>
        </p:spPr>
        <p:txBody>
          <a:bodyPr>
            <a:normAutofit/>
          </a:bodyPr>
          <a:lstStyle/>
          <a:p>
            <a:pPr marL="0" indent="0">
              <a:buNone/>
            </a:pPr>
            <a:r>
              <a:rPr lang="pt-BR" sz="1800" i="1" dirty="0" smtClean="0"/>
              <a:t>	</a:t>
            </a:r>
            <a:r>
              <a:rPr lang="pt-BR" sz="1800" i="1" dirty="0" err="1" smtClean="0">
                <a:solidFill>
                  <a:schemeClr val="tx1">
                    <a:lumMod val="95000"/>
                    <a:lumOff val="5000"/>
                  </a:schemeClr>
                </a:solidFill>
              </a:rPr>
              <a:t>Worm</a:t>
            </a:r>
            <a:r>
              <a:rPr lang="pt-BR" sz="1800" dirty="0">
                <a:solidFill>
                  <a:schemeClr val="tx1">
                    <a:lumMod val="95000"/>
                    <a:lumOff val="5000"/>
                  </a:schemeClr>
                </a:solidFill>
              </a:rPr>
              <a:t> é um programa capaz de se propagar automaticamente pelas redes, enviando cópias de si mesmo de computador para computador.</a:t>
            </a:r>
          </a:p>
          <a:p>
            <a:pPr marL="0" indent="0">
              <a:buNone/>
            </a:pPr>
            <a:r>
              <a:rPr lang="pt-BR" sz="1800" dirty="0" smtClean="0">
                <a:solidFill>
                  <a:schemeClr val="tx1">
                    <a:lumMod val="95000"/>
                    <a:lumOff val="5000"/>
                  </a:schemeClr>
                </a:solidFill>
              </a:rPr>
              <a:t>	Diferente </a:t>
            </a:r>
            <a:r>
              <a:rPr lang="pt-BR" sz="1800" dirty="0">
                <a:solidFill>
                  <a:schemeClr val="tx1">
                    <a:lumMod val="95000"/>
                    <a:lumOff val="5000"/>
                  </a:schemeClr>
                </a:solidFill>
              </a:rPr>
              <a:t>do vírus, o </a:t>
            </a:r>
            <a:r>
              <a:rPr lang="pt-BR" sz="1800" i="1" dirty="0" err="1">
                <a:solidFill>
                  <a:schemeClr val="tx1">
                    <a:lumMod val="95000"/>
                    <a:lumOff val="5000"/>
                  </a:schemeClr>
                </a:solidFill>
              </a:rPr>
              <a:t>worm</a:t>
            </a:r>
            <a:r>
              <a:rPr lang="pt-BR" sz="1800" dirty="0">
                <a:solidFill>
                  <a:schemeClr val="tx1">
                    <a:lumMod val="95000"/>
                    <a:lumOff val="5000"/>
                  </a:schemeClr>
                </a:solidFill>
              </a:rPr>
              <a:t> não se propaga por meio da inclusão de cópias de si mesmo em outros programas ou arquivos, mas sim pela execução direta de suas cópias ou pela exploração automática de vulnerabilidades existentes em programas instalados em computadores.</a:t>
            </a:r>
          </a:p>
          <a:p>
            <a:endParaRPr lang="pt-BR" dirty="0"/>
          </a:p>
        </p:txBody>
      </p:sp>
      <p:sp>
        <p:nvSpPr>
          <p:cNvPr id="2" name="Título 1"/>
          <p:cNvSpPr>
            <a:spLocks noGrp="1"/>
          </p:cNvSpPr>
          <p:nvPr>
            <p:ph type="title"/>
          </p:nvPr>
        </p:nvSpPr>
        <p:spPr/>
        <p:txBody>
          <a:bodyPr>
            <a:normAutofit fontScale="90000"/>
          </a:bodyPr>
          <a:lstStyle/>
          <a:p>
            <a:r>
              <a:rPr lang="pt-BR" b="1" i="1" dirty="0" smtClean="0"/>
              <a:t>13. </a:t>
            </a:r>
            <a:r>
              <a:rPr lang="pt-BR" b="1" i="1" dirty="0" err="1" smtClean="0"/>
              <a:t>Worm</a:t>
            </a:r>
            <a:r>
              <a:rPr lang="pt-BR" b="1" dirty="0" smtClean="0"/>
              <a:t/>
            </a:r>
            <a:br>
              <a:rPr lang="pt-BR" b="1" dirty="0" smtClean="0"/>
            </a:br>
            <a:endParaRPr lang="pt-BR"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25</a:t>
            </a:fld>
            <a:endParaRPr lang="pt-BR"/>
          </a:p>
        </p:txBody>
      </p:sp>
    </p:spTree>
    <p:extLst>
      <p:ext uri="{BB962C8B-B14F-4D97-AF65-F5344CB8AC3E}">
        <p14:creationId xmlns:p14="http://schemas.microsoft.com/office/powerpoint/2010/main" val="1348463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67544" y="2204864"/>
            <a:ext cx="7408333" cy="3450696"/>
          </a:xfrm>
        </p:spPr>
        <p:txBody>
          <a:bodyPr>
            <a:normAutofit fontScale="92500" lnSpcReduction="20000"/>
          </a:bodyPr>
          <a:lstStyle/>
          <a:p>
            <a:pPr marL="0" indent="0" algn="ctr">
              <a:buNone/>
            </a:pPr>
            <a:r>
              <a:rPr lang="pt-BR" sz="1900" b="1" dirty="0">
                <a:solidFill>
                  <a:schemeClr val="tx1">
                    <a:lumMod val="95000"/>
                    <a:lumOff val="5000"/>
                  </a:schemeClr>
                </a:solidFill>
              </a:rPr>
              <a:t>O que é spam?</a:t>
            </a:r>
          </a:p>
          <a:p>
            <a:pPr marL="0" indent="0">
              <a:buNone/>
            </a:pPr>
            <a:r>
              <a:rPr lang="pt-BR" sz="1900" dirty="0" smtClean="0">
                <a:solidFill>
                  <a:schemeClr val="tx1">
                    <a:lumMod val="95000"/>
                    <a:lumOff val="5000"/>
                  </a:schemeClr>
                </a:solidFill>
              </a:rPr>
              <a:t>	Spam </a:t>
            </a:r>
            <a:r>
              <a:rPr lang="pt-BR" sz="1900" dirty="0">
                <a:solidFill>
                  <a:schemeClr val="tx1">
                    <a:lumMod val="95000"/>
                    <a:lumOff val="5000"/>
                  </a:schemeClr>
                </a:solidFill>
              </a:rPr>
              <a:t>é o termo usado para referir-se aos </a:t>
            </a:r>
            <a:r>
              <a:rPr lang="pt-BR" sz="1900" i="1" dirty="0">
                <a:solidFill>
                  <a:schemeClr val="tx1">
                    <a:lumMod val="95000"/>
                    <a:lumOff val="5000"/>
                  </a:schemeClr>
                </a:solidFill>
              </a:rPr>
              <a:t>e-mails</a:t>
            </a:r>
            <a:r>
              <a:rPr lang="pt-BR" sz="1900" dirty="0">
                <a:solidFill>
                  <a:schemeClr val="tx1">
                    <a:lumMod val="95000"/>
                    <a:lumOff val="5000"/>
                  </a:schemeClr>
                </a:solidFill>
              </a:rPr>
              <a:t> não solicitados, que geralmente são enviados para um grande número de pessoas. Quando o conteúdo é exclusivamente comercial, esse tipo de mensagem é chamada de UCE (do inglês </a:t>
            </a:r>
            <a:r>
              <a:rPr lang="pt-BR" sz="1900" i="1" dirty="0" err="1">
                <a:solidFill>
                  <a:schemeClr val="tx1">
                    <a:lumMod val="95000"/>
                    <a:lumOff val="5000"/>
                  </a:schemeClr>
                </a:solidFill>
              </a:rPr>
              <a:t>Unsolicited</a:t>
            </a:r>
            <a:r>
              <a:rPr lang="pt-BR" sz="1900" i="1" dirty="0">
                <a:solidFill>
                  <a:schemeClr val="tx1">
                    <a:lumMod val="95000"/>
                    <a:lumOff val="5000"/>
                  </a:schemeClr>
                </a:solidFill>
              </a:rPr>
              <a:t> </a:t>
            </a:r>
            <a:r>
              <a:rPr lang="pt-BR" sz="1900" i="1" dirty="0" err="1">
                <a:solidFill>
                  <a:schemeClr val="tx1">
                    <a:lumMod val="95000"/>
                    <a:lumOff val="5000"/>
                  </a:schemeClr>
                </a:solidFill>
              </a:rPr>
              <a:t>Commercial</a:t>
            </a:r>
            <a:r>
              <a:rPr lang="pt-BR" sz="1900" i="1" dirty="0">
                <a:solidFill>
                  <a:schemeClr val="tx1">
                    <a:lumMod val="95000"/>
                    <a:lumOff val="5000"/>
                  </a:schemeClr>
                </a:solidFill>
              </a:rPr>
              <a:t> E-mail</a:t>
            </a:r>
            <a:r>
              <a:rPr lang="pt-BR" sz="1900" dirty="0">
                <a:solidFill>
                  <a:schemeClr val="tx1">
                    <a:lumMod val="95000"/>
                    <a:lumOff val="5000"/>
                  </a:schemeClr>
                </a:solidFill>
              </a:rPr>
              <a:t>).</a:t>
            </a:r>
          </a:p>
          <a:p>
            <a:pPr marL="0" indent="0" algn="ctr">
              <a:buNone/>
            </a:pPr>
            <a:r>
              <a:rPr lang="pt-BR" sz="1900" b="1" dirty="0">
                <a:solidFill>
                  <a:schemeClr val="tx1">
                    <a:lumMod val="95000"/>
                    <a:lumOff val="5000"/>
                  </a:schemeClr>
                </a:solidFill>
              </a:rPr>
              <a:t>O que são spam </a:t>
            </a:r>
            <a:r>
              <a:rPr lang="pt-BR" sz="1900" b="1" i="1" dirty="0" err="1">
                <a:solidFill>
                  <a:schemeClr val="tx1">
                    <a:lumMod val="95000"/>
                    <a:lumOff val="5000"/>
                  </a:schemeClr>
                </a:solidFill>
              </a:rPr>
              <a:t>zombies</a:t>
            </a:r>
            <a:r>
              <a:rPr lang="pt-BR" sz="1900" b="1" dirty="0">
                <a:solidFill>
                  <a:schemeClr val="tx1">
                    <a:lumMod val="95000"/>
                    <a:lumOff val="5000"/>
                  </a:schemeClr>
                </a:solidFill>
              </a:rPr>
              <a:t>?</a:t>
            </a:r>
          </a:p>
          <a:p>
            <a:pPr marL="0" indent="0">
              <a:buNone/>
            </a:pPr>
            <a:r>
              <a:rPr lang="pt-BR" sz="1900" dirty="0" smtClean="0">
                <a:solidFill>
                  <a:schemeClr val="tx1">
                    <a:lumMod val="95000"/>
                    <a:lumOff val="5000"/>
                  </a:schemeClr>
                </a:solidFill>
              </a:rPr>
              <a:t>	Spam</a:t>
            </a:r>
            <a:r>
              <a:rPr lang="pt-BR" sz="1900" dirty="0">
                <a:solidFill>
                  <a:schemeClr val="tx1">
                    <a:lumMod val="95000"/>
                    <a:lumOff val="5000"/>
                  </a:schemeClr>
                </a:solidFill>
              </a:rPr>
              <a:t> </a:t>
            </a:r>
            <a:r>
              <a:rPr lang="pt-BR" sz="1900" i="1" dirty="0" err="1">
                <a:solidFill>
                  <a:schemeClr val="tx1">
                    <a:lumMod val="95000"/>
                    <a:lumOff val="5000"/>
                  </a:schemeClr>
                </a:solidFill>
              </a:rPr>
              <a:t>zombies</a:t>
            </a:r>
            <a:r>
              <a:rPr lang="pt-BR" sz="1900" dirty="0">
                <a:solidFill>
                  <a:schemeClr val="tx1">
                    <a:lumMod val="95000"/>
                    <a:lumOff val="5000"/>
                  </a:schemeClr>
                </a:solidFill>
              </a:rPr>
              <a:t> são computadores de usuários finais que foram comprometidos por códigos maliciosos em geral, como </a:t>
            </a:r>
            <a:r>
              <a:rPr lang="pt-BR" sz="1900" i="1" dirty="0" err="1">
                <a:solidFill>
                  <a:schemeClr val="tx1">
                    <a:lumMod val="95000"/>
                    <a:lumOff val="5000"/>
                  </a:schemeClr>
                </a:solidFill>
              </a:rPr>
              <a:t>worms</a:t>
            </a:r>
            <a:r>
              <a:rPr lang="pt-BR" sz="1900" dirty="0">
                <a:solidFill>
                  <a:schemeClr val="tx1">
                    <a:lumMod val="95000"/>
                    <a:lumOff val="5000"/>
                  </a:schemeClr>
                </a:solidFill>
              </a:rPr>
              <a:t>, </a:t>
            </a:r>
            <a:r>
              <a:rPr lang="pt-BR" sz="1900" i="1" dirty="0" err="1">
                <a:solidFill>
                  <a:schemeClr val="tx1">
                    <a:lumMod val="95000"/>
                    <a:lumOff val="5000"/>
                  </a:schemeClr>
                </a:solidFill>
              </a:rPr>
              <a:t>bots</a:t>
            </a:r>
            <a:r>
              <a:rPr lang="pt-BR" sz="1900" dirty="0">
                <a:solidFill>
                  <a:schemeClr val="tx1">
                    <a:lumMod val="95000"/>
                    <a:lumOff val="5000"/>
                  </a:schemeClr>
                </a:solidFill>
              </a:rPr>
              <a:t>, vírus e cavalos de </a:t>
            </a:r>
            <a:r>
              <a:rPr lang="pt-BR" sz="1900" dirty="0" err="1">
                <a:solidFill>
                  <a:schemeClr val="tx1">
                    <a:lumMod val="95000"/>
                    <a:lumOff val="5000"/>
                  </a:schemeClr>
                </a:solidFill>
              </a:rPr>
              <a:t>tróia</a:t>
            </a:r>
            <a:r>
              <a:rPr lang="pt-BR" sz="1900" dirty="0">
                <a:solidFill>
                  <a:schemeClr val="tx1">
                    <a:lumMod val="95000"/>
                    <a:lumOff val="5000"/>
                  </a:schemeClr>
                </a:solidFill>
              </a:rPr>
              <a:t>. Estes códigos maliciosos, uma vez instalados, permitem que </a:t>
            </a:r>
            <a:r>
              <a:rPr lang="pt-BR" sz="1900" i="1" dirty="0" err="1">
                <a:solidFill>
                  <a:schemeClr val="tx1">
                    <a:lumMod val="95000"/>
                    <a:lumOff val="5000"/>
                  </a:schemeClr>
                </a:solidFill>
              </a:rPr>
              <a:t>spammers</a:t>
            </a:r>
            <a:r>
              <a:rPr lang="pt-BR" sz="1900" dirty="0">
                <a:solidFill>
                  <a:schemeClr val="tx1">
                    <a:lumMod val="95000"/>
                    <a:lumOff val="5000"/>
                  </a:schemeClr>
                </a:solidFill>
              </a:rPr>
              <a:t> utilizem a máquina para o envio de spam, sem o conhecimento do usuário. Enquanto utilizam máquinas comprometidas para executar suas atividades, dificultam a identificação da origem do spam e dos autores também. Os spam </a:t>
            </a:r>
            <a:r>
              <a:rPr lang="pt-BR" sz="1900" i="1" dirty="0" err="1">
                <a:solidFill>
                  <a:schemeClr val="tx1">
                    <a:lumMod val="95000"/>
                    <a:lumOff val="5000"/>
                  </a:schemeClr>
                </a:solidFill>
              </a:rPr>
              <a:t>zombies</a:t>
            </a:r>
            <a:r>
              <a:rPr lang="pt-BR" sz="1900" dirty="0">
                <a:solidFill>
                  <a:schemeClr val="tx1">
                    <a:lumMod val="95000"/>
                    <a:lumOff val="5000"/>
                  </a:schemeClr>
                </a:solidFill>
              </a:rPr>
              <a:t> são muito explorados pelos </a:t>
            </a:r>
            <a:r>
              <a:rPr lang="pt-BR" sz="1900" i="1" dirty="0" err="1">
                <a:solidFill>
                  <a:schemeClr val="tx1">
                    <a:lumMod val="95000"/>
                    <a:lumOff val="5000"/>
                  </a:schemeClr>
                </a:solidFill>
              </a:rPr>
              <a:t>spammers</a:t>
            </a:r>
            <a:r>
              <a:rPr lang="pt-BR" sz="1900" dirty="0">
                <a:solidFill>
                  <a:schemeClr val="tx1">
                    <a:lumMod val="95000"/>
                    <a:lumOff val="5000"/>
                  </a:schemeClr>
                </a:solidFill>
              </a:rPr>
              <a:t>, por proporcionar o anonimato que tanto os protege.</a:t>
            </a:r>
          </a:p>
          <a:p>
            <a:endParaRPr lang="pt-BR" dirty="0"/>
          </a:p>
        </p:txBody>
      </p:sp>
      <p:sp>
        <p:nvSpPr>
          <p:cNvPr id="2" name="Título 1"/>
          <p:cNvSpPr>
            <a:spLocks noGrp="1"/>
          </p:cNvSpPr>
          <p:nvPr>
            <p:ph type="title"/>
          </p:nvPr>
        </p:nvSpPr>
        <p:spPr/>
        <p:txBody>
          <a:bodyPr/>
          <a:lstStyle/>
          <a:p>
            <a:r>
              <a:rPr lang="pt-BR" b="1" dirty="0" smtClean="0"/>
              <a:t>14. </a:t>
            </a:r>
            <a:r>
              <a:rPr lang="pt-BR" b="1" dirty="0" err="1" smtClean="0"/>
              <a:t>Span</a:t>
            </a:r>
            <a:endParaRPr lang="pt-BR" b="1"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26</a:t>
            </a:fld>
            <a:endParaRPr lang="pt-BR"/>
          </a:p>
        </p:txBody>
      </p:sp>
    </p:spTree>
    <p:extLst>
      <p:ext uri="{BB962C8B-B14F-4D97-AF65-F5344CB8AC3E}">
        <p14:creationId xmlns:p14="http://schemas.microsoft.com/office/powerpoint/2010/main" val="374165593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2332037"/>
            <a:ext cx="8229600" cy="4525963"/>
          </a:xfrm>
        </p:spPr>
        <p:txBody>
          <a:bodyPr>
            <a:normAutofit/>
          </a:bodyPr>
          <a:lstStyle/>
          <a:p>
            <a:pPr marL="0" indent="0">
              <a:buNone/>
            </a:pPr>
            <a:r>
              <a:rPr lang="pt-BR" sz="2300" i="1" dirty="0" smtClean="0">
                <a:solidFill>
                  <a:schemeClr val="tx1">
                    <a:lumMod val="95000"/>
                    <a:lumOff val="5000"/>
                  </a:schemeClr>
                </a:solidFill>
                <a:latin typeface="Calibri" pitchFamily="34" charset="0"/>
                <a:cs typeface="Calibri" pitchFamily="34" charset="0"/>
              </a:rPr>
              <a:t>	</a:t>
            </a:r>
            <a:r>
              <a:rPr lang="pt-BR" sz="1800" i="1" dirty="0" err="1" smtClean="0">
                <a:solidFill>
                  <a:schemeClr val="tx1">
                    <a:lumMod val="95000"/>
                    <a:lumOff val="5000"/>
                  </a:schemeClr>
                </a:solidFill>
                <a:latin typeface="Calibri" pitchFamily="34" charset="0"/>
                <a:cs typeface="Calibri" pitchFamily="34" charset="0"/>
              </a:rPr>
              <a:t>Flaming</a:t>
            </a:r>
            <a:r>
              <a:rPr lang="pt-BR" sz="1800" dirty="0">
                <a:solidFill>
                  <a:schemeClr val="tx1">
                    <a:lumMod val="95000"/>
                    <a:lumOff val="5000"/>
                  </a:schemeClr>
                </a:solidFill>
                <a:latin typeface="Calibri" pitchFamily="34" charset="0"/>
                <a:cs typeface="Calibri" pitchFamily="34" charset="0"/>
              </a:rPr>
              <a:t> é uma interação hostil entre usuários da Internet, através de mensagens ofensivas. Tais mensagens são chamadas de </a:t>
            </a:r>
            <a:r>
              <a:rPr lang="pt-BR" sz="1800" i="1" dirty="0">
                <a:solidFill>
                  <a:schemeClr val="tx1">
                    <a:lumMod val="95000"/>
                    <a:lumOff val="5000"/>
                  </a:schemeClr>
                </a:solidFill>
                <a:latin typeface="Calibri" pitchFamily="34" charset="0"/>
                <a:cs typeface="Calibri" pitchFamily="34" charset="0"/>
              </a:rPr>
              <a:t>flames</a:t>
            </a:r>
            <a:r>
              <a:rPr lang="pt-BR" sz="1800" dirty="0">
                <a:solidFill>
                  <a:schemeClr val="tx1">
                    <a:lumMod val="95000"/>
                    <a:lumOff val="5000"/>
                  </a:schemeClr>
                </a:solidFill>
                <a:latin typeface="Calibri" pitchFamily="34" charset="0"/>
                <a:cs typeface="Calibri" pitchFamily="34" charset="0"/>
              </a:rPr>
              <a:t> (tradução literal para o </a:t>
            </a:r>
            <a:r>
              <a:rPr lang="pt-BR" sz="1800" dirty="0">
                <a:solidFill>
                  <a:schemeClr val="tx1">
                    <a:lumMod val="95000"/>
                    <a:lumOff val="5000"/>
                  </a:schemeClr>
                </a:solidFill>
                <a:latin typeface="Calibri" pitchFamily="34" charset="0"/>
                <a:cs typeface="Calibri" pitchFamily="34" charset="0"/>
                <a:hlinkClick r:id="rId2" tooltip="Língua portuguesa"/>
              </a:rPr>
              <a:t>português</a:t>
            </a:r>
            <a:r>
              <a:rPr lang="pt-BR" sz="1800" dirty="0">
                <a:solidFill>
                  <a:schemeClr val="tx1">
                    <a:lumMod val="95000"/>
                    <a:lumOff val="5000"/>
                  </a:schemeClr>
                </a:solidFill>
                <a:latin typeface="Calibri" pitchFamily="34" charset="0"/>
                <a:cs typeface="Calibri" pitchFamily="34" charset="0"/>
              </a:rPr>
              <a:t>: chama, </a:t>
            </a:r>
            <a:r>
              <a:rPr lang="pt-BR" sz="1800" dirty="0" err="1">
                <a:solidFill>
                  <a:schemeClr val="tx1">
                    <a:lumMod val="95000"/>
                    <a:lumOff val="5000"/>
                  </a:schemeClr>
                </a:solidFill>
                <a:latin typeface="Calibri" pitchFamily="34" charset="0"/>
                <a:cs typeface="Calibri" pitchFamily="34" charset="0"/>
              </a:rPr>
              <a:t>labareda</a:t>
            </a:r>
            <a:r>
              <a:rPr lang="pt-BR" sz="1800" dirty="0">
                <a:solidFill>
                  <a:schemeClr val="tx1">
                    <a:lumMod val="95000"/>
                    <a:lumOff val="5000"/>
                  </a:schemeClr>
                </a:solidFill>
                <a:latin typeface="Calibri" pitchFamily="34" charset="0"/>
                <a:cs typeface="Calibri" pitchFamily="34" charset="0"/>
              </a:rPr>
              <a:t>) e, na maioria dos casos, são publicadas em respostas a mensagens de conteúdo considerado provocativo ou ofensivo para aquele que publicou o </a:t>
            </a:r>
            <a:r>
              <a:rPr lang="pt-BR" sz="1800" i="1" dirty="0">
                <a:solidFill>
                  <a:schemeClr val="tx1">
                    <a:lumMod val="95000"/>
                    <a:lumOff val="5000"/>
                  </a:schemeClr>
                </a:solidFill>
                <a:latin typeface="Calibri" pitchFamily="34" charset="0"/>
                <a:cs typeface="Calibri" pitchFamily="34" charset="0"/>
              </a:rPr>
              <a:t>flame</a:t>
            </a:r>
            <a:r>
              <a:rPr lang="pt-BR" sz="1800" dirty="0">
                <a:solidFill>
                  <a:schemeClr val="tx1">
                    <a:lumMod val="95000"/>
                    <a:lumOff val="5000"/>
                  </a:schemeClr>
                </a:solidFill>
                <a:latin typeface="Calibri" pitchFamily="34" charset="0"/>
                <a:cs typeface="Calibri" pitchFamily="34" charset="0"/>
              </a:rPr>
              <a:t>.</a:t>
            </a:r>
          </a:p>
          <a:p>
            <a:pPr marL="0" indent="0">
              <a:buNone/>
            </a:pPr>
            <a:r>
              <a:rPr lang="pt-BR" sz="1800" dirty="0" smtClean="0">
                <a:solidFill>
                  <a:schemeClr val="tx1">
                    <a:lumMod val="95000"/>
                    <a:lumOff val="5000"/>
                  </a:schemeClr>
                </a:solidFill>
                <a:latin typeface="Calibri" pitchFamily="34" charset="0"/>
                <a:cs typeface="Calibri" pitchFamily="34" charset="0"/>
              </a:rPr>
              <a:t>	O</a:t>
            </a:r>
            <a:r>
              <a:rPr lang="pt-BR" sz="1800" dirty="0">
                <a:solidFill>
                  <a:schemeClr val="tx1">
                    <a:lumMod val="95000"/>
                    <a:lumOff val="5000"/>
                  </a:schemeClr>
                </a:solidFill>
                <a:latin typeface="Calibri" pitchFamily="34" charset="0"/>
                <a:cs typeface="Calibri" pitchFamily="34" charset="0"/>
              </a:rPr>
              <a:t> </a:t>
            </a:r>
            <a:r>
              <a:rPr lang="pt-BR" sz="1800" i="1" dirty="0" err="1">
                <a:solidFill>
                  <a:schemeClr val="tx1">
                    <a:lumMod val="95000"/>
                    <a:lumOff val="5000"/>
                  </a:schemeClr>
                </a:solidFill>
                <a:latin typeface="Calibri" pitchFamily="34" charset="0"/>
                <a:cs typeface="Calibri" pitchFamily="34" charset="0"/>
              </a:rPr>
              <a:t>flaming</a:t>
            </a:r>
            <a:r>
              <a:rPr lang="pt-BR" sz="1800" dirty="0">
                <a:solidFill>
                  <a:schemeClr val="tx1">
                    <a:lumMod val="95000"/>
                    <a:lumOff val="5000"/>
                  </a:schemeClr>
                </a:solidFill>
                <a:latin typeface="Calibri" pitchFamily="34" charset="0"/>
                <a:cs typeface="Calibri" pitchFamily="34" charset="0"/>
              </a:rPr>
              <a:t> geralmente ocorre no contexto de um fórum na Internet, no </a:t>
            </a:r>
            <a:r>
              <a:rPr lang="pt-BR" sz="1800" dirty="0">
                <a:solidFill>
                  <a:schemeClr val="tx1">
                    <a:lumMod val="95000"/>
                    <a:lumOff val="5000"/>
                  </a:schemeClr>
                </a:solidFill>
                <a:latin typeface="Calibri" pitchFamily="34" charset="0"/>
                <a:cs typeface="Calibri" pitchFamily="34" charset="0"/>
                <a:hlinkClick r:id="rId3" tooltip="Internet Relay Chat"/>
              </a:rPr>
              <a:t>Internet Relay Chat</a:t>
            </a:r>
            <a:r>
              <a:rPr lang="pt-BR" sz="1800" dirty="0">
                <a:solidFill>
                  <a:schemeClr val="tx1">
                    <a:lumMod val="95000"/>
                    <a:lumOff val="5000"/>
                  </a:schemeClr>
                </a:solidFill>
                <a:latin typeface="Calibri" pitchFamily="34" charset="0"/>
                <a:cs typeface="Calibri" pitchFamily="34" charset="0"/>
              </a:rPr>
              <a:t> (IRC), </a:t>
            </a:r>
            <a:r>
              <a:rPr lang="pt-BR" sz="1800" dirty="0" err="1">
                <a:solidFill>
                  <a:schemeClr val="tx1">
                    <a:lumMod val="95000"/>
                    <a:lumOff val="5000"/>
                  </a:schemeClr>
                </a:solidFill>
                <a:latin typeface="Calibri" pitchFamily="34" charset="0"/>
                <a:cs typeface="Calibri" pitchFamily="34" charset="0"/>
                <a:hlinkClick r:id="rId4" tooltip="Usenet"/>
              </a:rPr>
              <a:t>Usenet</a:t>
            </a:r>
            <a:r>
              <a:rPr lang="pt-BR" sz="1800" dirty="0">
                <a:solidFill>
                  <a:schemeClr val="tx1">
                    <a:lumMod val="95000"/>
                    <a:lumOff val="5000"/>
                  </a:schemeClr>
                </a:solidFill>
                <a:latin typeface="Calibri" pitchFamily="34" charset="0"/>
                <a:cs typeface="Calibri" pitchFamily="34" charset="0"/>
              </a:rPr>
              <a:t>, por e-mail, por servidores de jogos, como </a:t>
            </a:r>
            <a:r>
              <a:rPr lang="pt-BR" sz="1800" dirty="0">
                <a:solidFill>
                  <a:schemeClr val="tx1">
                    <a:lumMod val="95000"/>
                    <a:lumOff val="5000"/>
                  </a:schemeClr>
                </a:solidFill>
                <a:latin typeface="Calibri" pitchFamily="34" charset="0"/>
                <a:cs typeface="Calibri" pitchFamily="34" charset="0"/>
                <a:hlinkClick r:id="rId5" tooltip="Xbox Live"/>
              </a:rPr>
              <a:t>Xbox Live</a:t>
            </a:r>
            <a:r>
              <a:rPr lang="pt-BR" sz="1800" dirty="0">
                <a:solidFill>
                  <a:schemeClr val="tx1">
                    <a:lumMod val="95000"/>
                    <a:lumOff val="5000"/>
                  </a:schemeClr>
                </a:solidFill>
                <a:latin typeface="Calibri" pitchFamily="34" charset="0"/>
                <a:cs typeface="Calibri" pitchFamily="34" charset="0"/>
              </a:rPr>
              <a:t> ou </a:t>
            </a:r>
            <a:r>
              <a:rPr lang="pt-BR" sz="1800" dirty="0" err="1">
                <a:solidFill>
                  <a:schemeClr val="tx1">
                    <a:lumMod val="95000"/>
                    <a:lumOff val="5000"/>
                  </a:schemeClr>
                </a:solidFill>
                <a:latin typeface="Calibri" pitchFamily="34" charset="0"/>
                <a:cs typeface="Calibri" pitchFamily="34" charset="0"/>
                <a:hlinkClick r:id="rId6" tooltip="PlayStation Network"/>
              </a:rPr>
              <a:t>PlayStation</a:t>
            </a:r>
            <a:r>
              <a:rPr lang="pt-BR" sz="1800" dirty="0">
                <a:solidFill>
                  <a:schemeClr val="tx1">
                    <a:lumMod val="95000"/>
                    <a:lumOff val="5000"/>
                  </a:schemeClr>
                </a:solidFill>
                <a:latin typeface="Calibri" pitchFamily="34" charset="0"/>
                <a:cs typeface="Calibri" pitchFamily="34" charset="0"/>
                <a:hlinkClick r:id="rId6" tooltip="PlayStation Network"/>
              </a:rPr>
              <a:t> Network</a:t>
            </a:r>
            <a:r>
              <a:rPr lang="pt-BR" sz="1800" dirty="0">
                <a:solidFill>
                  <a:schemeClr val="tx1">
                    <a:lumMod val="95000"/>
                    <a:lumOff val="5000"/>
                  </a:schemeClr>
                </a:solidFill>
                <a:latin typeface="Calibri" pitchFamily="34" charset="0"/>
                <a:cs typeface="Calibri" pitchFamily="34" charset="0"/>
              </a:rPr>
              <a:t> ou em sites de compartilhamento de vídeos. Frequentemente resulta da discussão de questões candentes do mundo real, relacionadas com política, religião e filosofia, ou de questões que polarizam grupos, mas também pode ser provocado por divergências aparentemente triviais.</a:t>
            </a:r>
          </a:p>
          <a:p>
            <a:pPr marL="0" indent="0">
              <a:buNone/>
            </a:pPr>
            <a:r>
              <a:rPr lang="pt-BR" sz="2300" dirty="0" smtClean="0">
                <a:solidFill>
                  <a:schemeClr val="tx1">
                    <a:lumMod val="95000"/>
                    <a:lumOff val="5000"/>
                  </a:schemeClr>
                </a:solidFill>
                <a:latin typeface="Calibri" pitchFamily="34" charset="0"/>
                <a:cs typeface="Calibri" pitchFamily="34" charset="0"/>
              </a:rPr>
              <a:t>	</a:t>
            </a:r>
            <a:endParaRPr lang="pt-BR" dirty="0"/>
          </a:p>
        </p:txBody>
      </p:sp>
      <p:sp>
        <p:nvSpPr>
          <p:cNvPr id="2" name="Título 1"/>
          <p:cNvSpPr>
            <a:spLocks noGrp="1"/>
          </p:cNvSpPr>
          <p:nvPr>
            <p:ph type="title"/>
          </p:nvPr>
        </p:nvSpPr>
        <p:spPr/>
        <p:txBody>
          <a:bodyPr>
            <a:normAutofit fontScale="90000"/>
          </a:bodyPr>
          <a:lstStyle/>
          <a:p>
            <a:r>
              <a:rPr lang="en-US" b="1" dirty="0" smtClean="0"/>
              <a:t>15. Flaming</a:t>
            </a:r>
            <a:r>
              <a:rPr lang="pt-BR" dirty="0"/>
              <a:t/>
            </a:r>
            <a:br>
              <a:rPr lang="pt-BR" dirty="0"/>
            </a:br>
            <a:endParaRPr lang="pt-BR" dirty="0"/>
          </a:p>
        </p:txBody>
      </p:sp>
      <p:pic>
        <p:nvPicPr>
          <p:cNvPr id="4" name="Picture 4" descr="Imagem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27</a:t>
            </a:fld>
            <a:endParaRPr lang="pt-BR"/>
          </a:p>
        </p:txBody>
      </p:sp>
    </p:spTree>
    <p:extLst>
      <p:ext uri="{BB962C8B-B14F-4D97-AF65-F5344CB8AC3E}">
        <p14:creationId xmlns:p14="http://schemas.microsoft.com/office/powerpoint/2010/main" val="2944406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2348880"/>
            <a:ext cx="7408333" cy="3450696"/>
          </a:xfrm>
        </p:spPr>
        <p:txBody>
          <a:bodyPr>
            <a:normAutofit fontScale="25000" lnSpcReduction="20000"/>
          </a:bodyPr>
          <a:lstStyle/>
          <a:p>
            <a:pPr marL="0" indent="0">
              <a:buNone/>
            </a:pPr>
            <a:r>
              <a:rPr lang="pt-BR" sz="7200" dirty="0" smtClean="0">
                <a:solidFill>
                  <a:schemeClr val="tx1">
                    <a:lumMod val="95000"/>
                    <a:lumOff val="5000"/>
                  </a:schemeClr>
                </a:solidFill>
              </a:rPr>
              <a:t>	"</a:t>
            </a:r>
            <a:r>
              <a:rPr lang="pt-BR" sz="7200" dirty="0">
                <a:solidFill>
                  <a:schemeClr val="tx1">
                    <a:lumMod val="95000"/>
                    <a:lumOff val="5000"/>
                  </a:schemeClr>
                </a:solidFill>
              </a:rPr>
              <a:t>Hacker" e "cracker" podem ser palavras parecidas, mas possuem significados bastante opostos no mundo da tecnologia. De uma forma geral, hackers são indivíduos que elaboram e modificam softwares e hardwares de computadores, seja desenvolvendo funcionalidades novas ou adaptando as antigas. Já cracker é o termo usado para designar quem pratica a quebra (ou </a:t>
            </a:r>
            <a:r>
              <a:rPr lang="pt-BR" sz="7200" dirty="0" err="1">
                <a:solidFill>
                  <a:schemeClr val="tx1">
                    <a:lumMod val="95000"/>
                    <a:lumOff val="5000"/>
                  </a:schemeClr>
                </a:solidFill>
              </a:rPr>
              <a:t>cracking</a:t>
            </a:r>
            <a:r>
              <a:rPr lang="pt-BR" sz="7200" dirty="0">
                <a:solidFill>
                  <a:schemeClr val="tx1">
                    <a:lumMod val="95000"/>
                    <a:lumOff val="5000"/>
                  </a:schemeClr>
                </a:solidFill>
              </a:rPr>
              <a:t>) de um sistema de segurança</a:t>
            </a:r>
            <a:r>
              <a:rPr lang="pt-BR" sz="7200" dirty="0" smtClean="0">
                <a:solidFill>
                  <a:schemeClr val="tx1">
                    <a:lumMod val="95000"/>
                    <a:lumOff val="5000"/>
                  </a:schemeClr>
                </a:solidFill>
              </a:rPr>
              <a:t>.</a:t>
            </a:r>
            <a:endParaRPr lang="pt-BR" sz="7200" b="1" cap="all" dirty="0">
              <a:solidFill>
                <a:schemeClr val="tx1">
                  <a:lumMod val="95000"/>
                  <a:lumOff val="5000"/>
                </a:schemeClr>
              </a:solidFill>
              <a:hlinkClick r:id="rId2"/>
            </a:endParaRPr>
          </a:p>
          <a:p>
            <a:pPr marL="0" indent="0">
              <a:buNone/>
            </a:pPr>
            <a:r>
              <a:rPr lang="pt-BR" sz="7200" dirty="0" smtClean="0">
                <a:solidFill>
                  <a:schemeClr val="tx1">
                    <a:lumMod val="95000"/>
                    <a:lumOff val="5000"/>
                  </a:schemeClr>
                </a:solidFill>
              </a:rPr>
              <a:t>	</a:t>
            </a:r>
            <a:endParaRPr lang="pt-BR" sz="7200" dirty="0" smtClean="0">
              <a:solidFill>
                <a:schemeClr val="tx1">
                  <a:lumMod val="95000"/>
                  <a:lumOff val="5000"/>
                </a:schemeClr>
              </a:solidFill>
            </a:endParaRPr>
          </a:p>
          <a:p>
            <a:pPr marL="0" indent="0">
              <a:buNone/>
            </a:pPr>
            <a:r>
              <a:rPr lang="pt-BR" sz="7200" dirty="0" smtClean="0">
                <a:solidFill>
                  <a:schemeClr val="tx1">
                    <a:lumMod val="95000"/>
                    <a:lumOff val="5000"/>
                  </a:schemeClr>
                </a:solidFill>
              </a:rPr>
              <a:t>	Na </a:t>
            </a:r>
            <a:r>
              <a:rPr lang="pt-BR" sz="7200" dirty="0">
                <a:solidFill>
                  <a:schemeClr val="tx1">
                    <a:lumMod val="95000"/>
                    <a:lumOff val="5000"/>
                  </a:schemeClr>
                </a:solidFill>
              </a:rPr>
              <a:t>prática, os dois termos servem para conotar pessoas que têm habilidades com computadores, porém, cada um dos "grupos" usa essas habilidades de formas bem diferentes. Os hackers utilizam todo o seu conhecimento para melhorar softwares de forma legal e nunca invadem um sistema com o intuito de causar danos. </a:t>
            </a:r>
            <a:endParaRPr lang="pt-BR" dirty="0">
              <a:solidFill>
                <a:schemeClr val="tx1">
                  <a:lumMod val="95000"/>
                  <a:lumOff val="5000"/>
                </a:schemeClr>
              </a:solidFill>
            </a:endParaRPr>
          </a:p>
        </p:txBody>
      </p:sp>
      <p:sp>
        <p:nvSpPr>
          <p:cNvPr id="2" name="Título 1"/>
          <p:cNvSpPr>
            <a:spLocks noGrp="1"/>
          </p:cNvSpPr>
          <p:nvPr>
            <p:ph type="title"/>
          </p:nvPr>
        </p:nvSpPr>
        <p:spPr>
          <a:xfrm>
            <a:off x="251520" y="260648"/>
            <a:ext cx="8229600" cy="1143000"/>
          </a:xfrm>
        </p:spPr>
        <p:txBody>
          <a:bodyPr>
            <a:normAutofit fontScale="90000"/>
          </a:bodyPr>
          <a:lstStyle/>
          <a:p>
            <a:r>
              <a:rPr lang="pt-BR" dirty="0" smtClean="0"/>
              <a:t/>
            </a:r>
            <a:br>
              <a:rPr lang="pt-BR" dirty="0" smtClean="0"/>
            </a:br>
            <a:r>
              <a:rPr lang="pt-BR" dirty="0"/>
              <a:t/>
            </a:r>
            <a:br>
              <a:rPr lang="pt-BR" dirty="0"/>
            </a:br>
            <a:r>
              <a:rPr lang="pt-BR" b="1" dirty="0" smtClean="0"/>
              <a:t>16. Qual a diferença entre hacker e cracker?</a:t>
            </a:r>
            <a:br>
              <a:rPr lang="pt-BR" b="1" dirty="0" smtClean="0"/>
            </a:br>
            <a:r>
              <a:rPr lang="pt-BR" b="1" cap="all" dirty="0" smtClean="0"/>
              <a:t/>
            </a:r>
            <a:br>
              <a:rPr lang="pt-BR" b="1" cap="all" dirty="0" smtClean="0"/>
            </a:br>
            <a:endParaRPr lang="pt-BR" b="1" dirty="0"/>
          </a:p>
        </p:txBody>
      </p:sp>
      <p:pic>
        <p:nvPicPr>
          <p:cNvPr id="4" name="Picture 4"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28</a:t>
            </a:fld>
            <a:endParaRPr lang="pt-BR" dirty="0"/>
          </a:p>
        </p:txBody>
      </p:sp>
    </p:spTree>
    <p:extLst>
      <p:ext uri="{BB962C8B-B14F-4D97-AF65-F5344CB8AC3E}">
        <p14:creationId xmlns:p14="http://schemas.microsoft.com/office/powerpoint/2010/main" val="24090887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67544" y="2276872"/>
            <a:ext cx="7408333" cy="3450696"/>
          </a:xfrm>
        </p:spPr>
        <p:txBody>
          <a:bodyPr>
            <a:normAutofit/>
          </a:bodyPr>
          <a:lstStyle/>
          <a:p>
            <a:pPr marL="0" indent="0">
              <a:buNone/>
            </a:pPr>
            <a:r>
              <a:rPr lang="pt-BR" sz="1800" dirty="0" smtClean="0">
                <a:solidFill>
                  <a:schemeClr val="tx1">
                    <a:lumMod val="95000"/>
                    <a:lumOff val="5000"/>
                  </a:schemeClr>
                </a:solidFill>
              </a:rPr>
              <a:t>	O </a:t>
            </a:r>
            <a:r>
              <a:rPr lang="pt-BR" sz="1800" dirty="0">
                <a:solidFill>
                  <a:schemeClr val="tx1">
                    <a:lumMod val="95000"/>
                    <a:lumOff val="5000"/>
                  </a:schemeClr>
                </a:solidFill>
              </a:rPr>
              <a:t>termo Criptografia surgiu da fusão das palavras gregas "</a:t>
            </a:r>
            <a:r>
              <a:rPr lang="pt-BR" sz="1800" dirty="0" err="1">
                <a:solidFill>
                  <a:schemeClr val="tx1">
                    <a:lumMod val="95000"/>
                    <a:lumOff val="5000"/>
                  </a:schemeClr>
                </a:solidFill>
              </a:rPr>
              <a:t>Kryptós</a:t>
            </a:r>
            <a:r>
              <a:rPr lang="pt-BR" sz="1800" dirty="0">
                <a:solidFill>
                  <a:schemeClr val="tx1">
                    <a:lumMod val="95000"/>
                    <a:lumOff val="5000"/>
                  </a:schemeClr>
                </a:solidFill>
              </a:rPr>
              <a:t>" e "</a:t>
            </a:r>
            <a:r>
              <a:rPr lang="pt-BR" sz="1800" dirty="0" err="1">
                <a:solidFill>
                  <a:schemeClr val="tx1">
                    <a:lumMod val="95000"/>
                    <a:lumOff val="5000"/>
                  </a:schemeClr>
                </a:solidFill>
              </a:rPr>
              <a:t>gráphein</a:t>
            </a:r>
            <a:r>
              <a:rPr lang="pt-BR" sz="1800" dirty="0">
                <a:solidFill>
                  <a:schemeClr val="tx1">
                    <a:lumMod val="95000"/>
                    <a:lumOff val="5000"/>
                  </a:schemeClr>
                </a:solidFill>
              </a:rPr>
              <a:t>", que significam "oculto" e "escrever", respectivamente. Trata-se de um conjunto de regras que visa codificar a informação de forma que só o emissor e o receptor consiga decifrá-la. Para isso várias técnicas são usadas, e ao passar do tempo modificada, aperfeiçoada e o surgimento de novas outras de maneira que fiquem mais seguras.</a:t>
            </a:r>
          </a:p>
        </p:txBody>
      </p:sp>
      <p:sp>
        <p:nvSpPr>
          <p:cNvPr id="2" name="Título 1"/>
          <p:cNvSpPr>
            <a:spLocks noGrp="1"/>
          </p:cNvSpPr>
          <p:nvPr>
            <p:ph type="title"/>
          </p:nvPr>
        </p:nvSpPr>
        <p:spPr/>
        <p:txBody>
          <a:bodyPr>
            <a:normAutofit fontScale="90000"/>
          </a:bodyPr>
          <a:lstStyle/>
          <a:p>
            <a:r>
              <a:rPr lang="pt-BR" dirty="0" smtClean="0"/>
              <a:t>17. O </a:t>
            </a:r>
            <a:r>
              <a:rPr lang="pt-BR" dirty="0"/>
              <a:t>que é criptografia?</a:t>
            </a:r>
            <a:br>
              <a:rPr lang="pt-BR" dirty="0"/>
            </a:br>
            <a:endParaRPr lang="pt-BR"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29</a:t>
            </a:fld>
            <a:endParaRPr lang="pt-BR"/>
          </a:p>
        </p:txBody>
      </p:sp>
      <p:pic>
        <p:nvPicPr>
          <p:cNvPr id="5124" name="Picture 4" descr="Resultado de imagem para criptograf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293096"/>
            <a:ext cx="3888432" cy="21914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34227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404664"/>
            <a:ext cx="8229600" cy="4525963"/>
          </a:xfrm>
        </p:spPr>
        <p:txBody>
          <a:bodyPr>
            <a:normAutofit/>
          </a:bodyPr>
          <a:lstStyle/>
          <a:p>
            <a:pPr marL="0" indent="0">
              <a:buNone/>
            </a:pPr>
            <a:r>
              <a:rPr lang="pt-BR" dirty="0">
                <a:solidFill>
                  <a:schemeClr val="tx1">
                    <a:lumMod val="95000"/>
                    <a:lumOff val="5000"/>
                  </a:schemeClr>
                </a:solidFill>
              </a:rPr>
              <a:t/>
            </a:r>
            <a:br>
              <a:rPr lang="pt-BR" dirty="0">
                <a:solidFill>
                  <a:schemeClr val="tx1">
                    <a:lumMod val="95000"/>
                    <a:lumOff val="5000"/>
                  </a:schemeClr>
                </a:solidFill>
              </a:rPr>
            </a:br>
            <a:r>
              <a:rPr lang="pt-BR" dirty="0">
                <a:solidFill>
                  <a:schemeClr val="tx1">
                    <a:lumMod val="95000"/>
                    <a:lumOff val="5000"/>
                  </a:schemeClr>
                </a:solidFill>
              </a:rPr>
              <a:t/>
            </a:r>
            <a:br>
              <a:rPr lang="pt-BR" dirty="0">
                <a:solidFill>
                  <a:schemeClr val="tx1">
                    <a:lumMod val="95000"/>
                    <a:lumOff val="5000"/>
                  </a:schemeClr>
                </a:solidFill>
              </a:rPr>
            </a:br>
            <a:endParaRPr lang="pt-BR" dirty="0">
              <a:solidFill>
                <a:schemeClr val="tx1">
                  <a:lumMod val="95000"/>
                  <a:lumOff val="5000"/>
                </a:schemeClr>
              </a:solidFill>
            </a:endParaRPr>
          </a:p>
        </p:txBody>
      </p:sp>
      <p:pic>
        <p:nvPicPr>
          <p:cNvPr id="6"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Número de Slide 1"/>
          <p:cNvSpPr>
            <a:spLocks noGrp="1"/>
          </p:cNvSpPr>
          <p:nvPr>
            <p:ph type="sldNum" sz="quarter" idx="12"/>
          </p:nvPr>
        </p:nvSpPr>
        <p:spPr/>
        <p:txBody>
          <a:bodyPr/>
          <a:lstStyle/>
          <a:p>
            <a:fld id="{B2928D00-91DA-4E02-A91B-E23D754DE53F}" type="slidenum">
              <a:rPr lang="pt-BR" smtClean="0"/>
              <a:t>3</a:t>
            </a:fld>
            <a:endParaRPr lang="pt-BR"/>
          </a:p>
        </p:txBody>
      </p:sp>
    </p:spTree>
    <p:extLst>
      <p:ext uri="{BB962C8B-B14F-4D97-AF65-F5344CB8AC3E}">
        <p14:creationId xmlns:p14="http://schemas.microsoft.com/office/powerpoint/2010/main" val="4036400728"/>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67544" y="2132856"/>
            <a:ext cx="7408333" cy="3450696"/>
          </a:xfrm>
        </p:spPr>
        <p:txBody>
          <a:bodyPr>
            <a:normAutofit/>
          </a:bodyPr>
          <a:lstStyle/>
          <a:p>
            <a:pPr marL="0" indent="0">
              <a:buNone/>
            </a:pPr>
            <a:r>
              <a:rPr lang="pt-BR" sz="1800" dirty="0" smtClean="0">
                <a:solidFill>
                  <a:schemeClr val="tx1">
                    <a:lumMod val="95000"/>
                    <a:lumOff val="5000"/>
                  </a:schemeClr>
                </a:solidFill>
              </a:rPr>
              <a:t>	Um</a:t>
            </a:r>
            <a:r>
              <a:rPr lang="pt-BR" sz="1800" dirty="0">
                <a:solidFill>
                  <a:schemeClr val="tx1">
                    <a:lumMod val="95000"/>
                    <a:lumOff val="5000"/>
                  </a:schemeClr>
                </a:solidFill>
              </a:rPr>
              <a:t> </a:t>
            </a:r>
            <a:r>
              <a:rPr lang="pt-BR" sz="1800" b="1" i="1" dirty="0">
                <a:solidFill>
                  <a:schemeClr val="tx1">
                    <a:lumMod val="95000"/>
                    <a:lumOff val="5000"/>
                  </a:schemeClr>
                </a:solidFill>
              </a:rPr>
              <a:t>firewall</a:t>
            </a:r>
            <a:r>
              <a:rPr lang="pt-BR" sz="1800" dirty="0">
                <a:solidFill>
                  <a:schemeClr val="tx1">
                    <a:lumMod val="95000"/>
                    <a:lumOff val="5000"/>
                  </a:schemeClr>
                </a:solidFill>
              </a:rPr>
              <a:t> (em </a:t>
            </a:r>
            <a:r>
              <a:rPr lang="pt-BR" sz="1800" dirty="0">
                <a:solidFill>
                  <a:schemeClr val="tx1">
                    <a:lumMod val="95000"/>
                    <a:lumOff val="5000"/>
                  </a:schemeClr>
                </a:solidFill>
                <a:hlinkClick r:id="rId2" tooltip="Língua portuguesa"/>
              </a:rPr>
              <a:t>português</a:t>
            </a:r>
            <a:r>
              <a:rPr lang="pt-BR" sz="1800" dirty="0">
                <a:solidFill>
                  <a:schemeClr val="tx1">
                    <a:lumMod val="95000"/>
                    <a:lumOff val="5000"/>
                  </a:schemeClr>
                </a:solidFill>
              </a:rPr>
              <a:t>: parede de fogo) é um </a:t>
            </a:r>
            <a:r>
              <a:rPr lang="pt-BR" sz="1800" dirty="0">
                <a:solidFill>
                  <a:schemeClr val="tx1">
                    <a:lumMod val="95000"/>
                    <a:lumOff val="5000"/>
                  </a:schemeClr>
                </a:solidFill>
                <a:hlinkClick r:id="rId3" tooltip="Hardware de rede"/>
              </a:rPr>
              <a:t>dispositivo</a:t>
            </a:r>
            <a:r>
              <a:rPr lang="pt-BR" sz="1800" dirty="0">
                <a:solidFill>
                  <a:schemeClr val="tx1">
                    <a:lumMod val="95000"/>
                    <a:lumOff val="5000"/>
                  </a:schemeClr>
                </a:solidFill>
              </a:rPr>
              <a:t> de uma </a:t>
            </a:r>
            <a:r>
              <a:rPr lang="pt-BR" sz="1800" dirty="0">
                <a:solidFill>
                  <a:schemeClr val="tx1">
                    <a:lumMod val="95000"/>
                    <a:lumOff val="5000"/>
                  </a:schemeClr>
                </a:solidFill>
                <a:hlinkClick r:id="rId4" tooltip="Rede de computadores"/>
              </a:rPr>
              <a:t>rede de computadores</a:t>
            </a:r>
            <a:r>
              <a:rPr lang="pt-BR" sz="1800" dirty="0">
                <a:solidFill>
                  <a:schemeClr val="tx1">
                    <a:lumMod val="95000"/>
                    <a:lumOff val="5000"/>
                  </a:schemeClr>
                </a:solidFill>
              </a:rPr>
              <a:t> que tem por objetivo aplicar uma política de segurança a um determinado ponto da rede. O firewall pode ser do tipo </a:t>
            </a:r>
            <a:r>
              <a:rPr lang="pt-BR" sz="1800" dirty="0">
                <a:solidFill>
                  <a:schemeClr val="tx1">
                    <a:lumMod val="95000"/>
                    <a:lumOff val="5000"/>
                  </a:schemeClr>
                </a:solidFill>
                <a:hlinkClick r:id="rId5" tooltip="Filtro de pacotes"/>
              </a:rPr>
              <a:t>filtros de pacotes</a:t>
            </a:r>
            <a:r>
              <a:rPr lang="pt-BR" sz="1800" dirty="0">
                <a:solidFill>
                  <a:schemeClr val="tx1">
                    <a:lumMod val="95000"/>
                    <a:lumOff val="5000"/>
                  </a:schemeClr>
                </a:solidFill>
              </a:rPr>
              <a:t>, </a:t>
            </a:r>
            <a:r>
              <a:rPr lang="pt-BR" sz="1800" i="1" dirty="0">
                <a:solidFill>
                  <a:schemeClr val="tx1">
                    <a:lumMod val="95000"/>
                    <a:lumOff val="5000"/>
                  </a:schemeClr>
                </a:solidFill>
                <a:hlinkClick r:id="rId6" tooltip="Proxy"/>
              </a:rPr>
              <a:t>proxy</a:t>
            </a:r>
            <a:r>
              <a:rPr lang="pt-BR" sz="1800" dirty="0">
                <a:solidFill>
                  <a:schemeClr val="tx1">
                    <a:lumMod val="95000"/>
                    <a:lumOff val="5000"/>
                  </a:schemeClr>
                </a:solidFill>
              </a:rPr>
              <a:t> de aplicações, etc. Os firewalls são geralmente associados a redes </a:t>
            </a:r>
            <a:r>
              <a:rPr lang="pt-BR" sz="1800" dirty="0">
                <a:solidFill>
                  <a:schemeClr val="tx1">
                    <a:lumMod val="95000"/>
                    <a:lumOff val="5000"/>
                  </a:schemeClr>
                </a:solidFill>
                <a:hlinkClick r:id="rId7" tooltip="TCP/IP"/>
              </a:rPr>
              <a:t>TCP/IP</a:t>
            </a:r>
            <a:r>
              <a:rPr lang="pt-BR" sz="1800" dirty="0">
                <a:solidFill>
                  <a:schemeClr val="tx1">
                    <a:lumMod val="95000"/>
                    <a:lumOff val="5000"/>
                  </a:schemeClr>
                </a:solidFill>
              </a:rPr>
              <a:t>.</a:t>
            </a:r>
            <a:r>
              <a:rPr lang="pt-BR" sz="1800" baseline="30000" dirty="0">
                <a:solidFill>
                  <a:schemeClr val="tx1">
                    <a:lumMod val="95000"/>
                    <a:lumOff val="5000"/>
                  </a:schemeClr>
                </a:solidFill>
                <a:hlinkClick r:id="rId8"/>
              </a:rPr>
              <a:t>[1]</a:t>
            </a:r>
            <a:r>
              <a:rPr lang="pt-BR" sz="1800" dirty="0">
                <a:solidFill>
                  <a:schemeClr val="tx1">
                    <a:lumMod val="95000"/>
                    <a:lumOff val="5000"/>
                  </a:schemeClr>
                </a:solidFill>
              </a:rPr>
              <a:t>..</a:t>
            </a:r>
          </a:p>
          <a:p>
            <a:pPr marL="0" indent="0">
              <a:buNone/>
            </a:pPr>
            <a:r>
              <a:rPr lang="pt-BR" sz="1800" dirty="0" smtClean="0">
                <a:solidFill>
                  <a:schemeClr val="tx1">
                    <a:lumMod val="95000"/>
                    <a:lumOff val="5000"/>
                  </a:schemeClr>
                </a:solidFill>
              </a:rPr>
              <a:t>	Este </a:t>
            </a:r>
            <a:r>
              <a:rPr lang="pt-BR" sz="1800" dirty="0">
                <a:solidFill>
                  <a:schemeClr val="tx1">
                    <a:lumMod val="95000"/>
                    <a:lumOff val="5000"/>
                  </a:schemeClr>
                </a:solidFill>
              </a:rPr>
              <a:t>dispositivo de segurança existe na forma de </a:t>
            </a:r>
            <a:r>
              <a:rPr lang="pt-BR" sz="1800" i="1" dirty="0">
                <a:solidFill>
                  <a:schemeClr val="tx1">
                    <a:lumMod val="95000"/>
                    <a:lumOff val="5000"/>
                  </a:schemeClr>
                </a:solidFill>
                <a:hlinkClick r:id="rId9" tooltip="Software"/>
              </a:rPr>
              <a:t>software</a:t>
            </a:r>
            <a:r>
              <a:rPr lang="pt-BR" sz="1800" dirty="0">
                <a:solidFill>
                  <a:schemeClr val="tx1">
                    <a:lumMod val="95000"/>
                    <a:lumOff val="5000"/>
                  </a:schemeClr>
                </a:solidFill>
              </a:rPr>
              <a:t> e de </a:t>
            </a:r>
            <a:r>
              <a:rPr lang="pt-BR" sz="1800" i="1" dirty="0">
                <a:solidFill>
                  <a:schemeClr val="tx1">
                    <a:lumMod val="95000"/>
                    <a:lumOff val="5000"/>
                  </a:schemeClr>
                </a:solidFill>
                <a:hlinkClick r:id="rId10" tooltip="Hardware"/>
              </a:rPr>
              <a:t>hardware</a:t>
            </a:r>
            <a:r>
              <a:rPr lang="pt-BR" sz="1800" dirty="0">
                <a:solidFill>
                  <a:schemeClr val="tx1">
                    <a:lumMod val="95000"/>
                    <a:lumOff val="5000"/>
                  </a:schemeClr>
                </a:solidFill>
              </a:rPr>
              <a:t>, a combinação de ambos é chamado tecnicamente de "</a:t>
            </a:r>
            <a:r>
              <a:rPr lang="pt-BR" sz="1800" dirty="0" err="1">
                <a:solidFill>
                  <a:schemeClr val="tx1">
                    <a:lumMod val="95000"/>
                    <a:lumOff val="5000"/>
                  </a:schemeClr>
                </a:solidFill>
                <a:hlinkClick r:id="rId11" tooltip="Appliance"/>
              </a:rPr>
              <a:t>appliance</a:t>
            </a:r>
            <a:r>
              <a:rPr lang="pt-BR" sz="1800" dirty="0">
                <a:solidFill>
                  <a:schemeClr val="tx1">
                    <a:lumMod val="95000"/>
                    <a:lumOff val="5000"/>
                  </a:schemeClr>
                </a:solidFill>
              </a:rPr>
              <a:t>"</a:t>
            </a:r>
            <a:r>
              <a:rPr lang="pt-BR" sz="1800" baseline="30000" dirty="0">
                <a:solidFill>
                  <a:schemeClr val="tx1">
                    <a:lumMod val="95000"/>
                    <a:lumOff val="5000"/>
                  </a:schemeClr>
                </a:solidFill>
                <a:hlinkClick r:id="rId12"/>
              </a:rPr>
              <a:t>[2]</a:t>
            </a:r>
            <a:r>
              <a:rPr lang="pt-BR" sz="1800" dirty="0">
                <a:solidFill>
                  <a:schemeClr val="tx1">
                    <a:lumMod val="95000"/>
                    <a:lumOff val="5000"/>
                  </a:schemeClr>
                </a:solidFill>
              </a:rPr>
              <a:t>. A complexidade de instalação depende do tamanho da rede, da política de segurança, da quantidade de regras que controlam o fluxo de entrada e saída de informações e do grau de segurança desejado.</a:t>
            </a:r>
          </a:p>
          <a:p>
            <a:endParaRPr lang="pt-BR" dirty="0"/>
          </a:p>
        </p:txBody>
      </p:sp>
      <p:sp>
        <p:nvSpPr>
          <p:cNvPr id="2" name="Título 1"/>
          <p:cNvSpPr>
            <a:spLocks noGrp="1"/>
          </p:cNvSpPr>
          <p:nvPr>
            <p:ph type="title"/>
          </p:nvPr>
        </p:nvSpPr>
        <p:spPr/>
        <p:txBody>
          <a:bodyPr/>
          <a:lstStyle/>
          <a:p>
            <a:r>
              <a:rPr lang="pt-BR" b="1" i="1" dirty="0" smtClean="0"/>
              <a:t>18. Firewall</a:t>
            </a:r>
            <a:endParaRPr lang="pt-BR" dirty="0"/>
          </a:p>
        </p:txBody>
      </p:sp>
      <p:pic>
        <p:nvPicPr>
          <p:cNvPr id="4" name="Picture 4" descr="Imagem relaciona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30</a:t>
            </a:fld>
            <a:endParaRPr lang="pt-BR"/>
          </a:p>
        </p:txBody>
      </p:sp>
    </p:spTree>
    <p:extLst>
      <p:ext uri="{BB962C8B-B14F-4D97-AF65-F5344CB8AC3E}">
        <p14:creationId xmlns:p14="http://schemas.microsoft.com/office/powerpoint/2010/main" val="2487626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2564904"/>
            <a:ext cx="7408333" cy="3450696"/>
          </a:xfrm>
        </p:spPr>
        <p:txBody>
          <a:bodyPr>
            <a:noAutofit/>
          </a:bodyPr>
          <a:lstStyle/>
          <a:p>
            <a:pPr marL="0" indent="0">
              <a:buNone/>
            </a:pPr>
            <a:r>
              <a:rPr lang="pt-BR" sz="1800" dirty="0" smtClean="0">
                <a:solidFill>
                  <a:schemeClr val="tx1">
                    <a:lumMod val="95000"/>
                    <a:lumOff val="5000"/>
                  </a:schemeClr>
                </a:solidFill>
              </a:rPr>
              <a:t>	Proxy </a:t>
            </a:r>
            <a:r>
              <a:rPr lang="pt-BR" sz="1800" dirty="0">
                <a:solidFill>
                  <a:schemeClr val="tx1">
                    <a:lumMod val="95000"/>
                    <a:lumOff val="5000"/>
                  </a:schemeClr>
                </a:solidFill>
              </a:rPr>
              <a:t>é o termo utilizado para definir os intermediários entre o usuário e seu servidor. E por isso desempenha a função de conexão do computador (local) à rede externa (Internet). Como os endereços locais do computador não são válidos para acessos externos, cabe ao proxy enviar a solicitação do endereço local para o servidor, traduzindo e repassando-a para o seu computador. </a:t>
            </a:r>
            <a:r>
              <a:rPr lang="pt-BR" sz="1800" dirty="0" smtClean="0">
                <a:solidFill>
                  <a:schemeClr val="tx1">
                    <a:lumMod val="95000"/>
                    <a:lumOff val="5000"/>
                  </a:schemeClr>
                </a:solidFill>
              </a:rPr>
              <a:t/>
            </a:r>
            <a:br>
              <a:rPr lang="pt-BR" sz="1800" dirty="0" smtClean="0">
                <a:solidFill>
                  <a:schemeClr val="tx1">
                    <a:lumMod val="95000"/>
                    <a:lumOff val="5000"/>
                  </a:schemeClr>
                </a:solidFill>
              </a:rPr>
            </a:br>
            <a:r>
              <a:rPr lang="pt-BR" sz="1800" dirty="0" smtClean="0">
                <a:solidFill>
                  <a:schemeClr val="tx1">
                    <a:lumMod val="95000"/>
                    <a:lumOff val="5000"/>
                  </a:schemeClr>
                </a:solidFill>
              </a:rPr>
              <a:t>	</a:t>
            </a:r>
            <a:endParaRPr lang="pt-BR" sz="1800" dirty="0" smtClean="0">
              <a:solidFill>
                <a:schemeClr val="tx1">
                  <a:lumMod val="95000"/>
                  <a:lumOff val="5000"/>
                </a:schemeClr>
              </a:solidFill>
            </a:endParaRPr>
          </a:p>
          <a:p>
            <a:pPr marL="0" indent="0">
              <a:buNone/>
            </a:pPr>
            <a:r>
              <a:rPr lang="pt-BR" sz="1800" dirty="0">
                <a:solidFill>
                  <a:schemeClr val="tx1">
                    <a:lumMod val="95000"/>
                    <a:lumOff val="5000"/>
                  </a:schemeClr>
                </a:solidFill>
              </a:rPr>
              <a:t>	</a:t>
            </a:r>
            <a:r>
              <a:rPr lang="pt-BR" sz="1800" dirty="0" smtClean="0">
                <a:solidFill>
                  <a:schemeClr val="tx1">
                    <a:lumMod val="95000"/>
                    <a:lumOff val="5000"/>
                  </a:schemeClr>
                </a:solidFill>
              </a:rPr>
              <a:t>Todas </a:t>
            </a:r>
            <a:r>
              <a:rPr lang="pt-BR" sz="1800" dirty="0">
                <a:solidFill>
                  <a:schemeClr val="tx1">
                    <a:lumMod val="95000"/>
                    <a:lumOff val="5000"/>
                  </a:schemeClr>
                </a:solidFill>
              </a:rPr>
              <a:t>as requisições feitas ao servidor (o site que você quer acessar) passarão pelo seu proxy. Ao chegar ao site, o </a:t>
            </a:r>
            <a:r>
              <a:rPr lang="pt-BR" sz="1800" b="1" dirty="0">
                <a:solidFill>
                  <a:schemeClr val="tx1">
                    <a:lumMod val="95000"/>
                    <a:lumOff val="5000"/>
                  </a:schemeClr>
                </a:solidFill>
                <a:hlinkClick r:id="rId2"/>
              </a:rPr>
              <a:t>IP (Internet </a:t>
            </a:r>
            <a:r>
              <a:rPr lang="pt-BR" sz="1800" b="1" dirty="0" err="1">
                <a:solidFill>
                  <a:schemeClr val="tx1">
                    <a:lumMod val="95000"/>
                    <a:lumOff val="5000"/>
                  </a:schemeClr>
                </a:solidFill>
                <a:hlinkClick r:id="rId2"/>
              </a:rPr>
              <a:t>Protocol</a:t>
            </a:r>
            <a:r>
              <a:rPr lang="pt-BR" sz="1800" b="1" dirty="0">
                <a:solidFill>
                  <a:schemeClr val="tx1">
                    <a:lumMod val="95000"/>
                    <a:lumOff val="5000"/>
                  </a:schemeClr>
                </a:solidFill>
                <a:hlinkClick r:id="rId2"/>
              </a:rPr>
              <a:t> / Protocolo de Internet)</a:t>
            </a:r>
            <a:r>
              <a:rPr lang="pt-BR" sz="1800" dirty="0">
                <a:solidFill>
                  <a:schemeClr val="tx1">
                    <a:lumMod val="95000"/>
                    <a:lumOff val="5000"/>
                  </a:schemeClr>
                </a:solidFill>
              </a:rPr>
              <a:t>do proxy fica registrado no cache do seu destino e não o seu. É pelo IP que os hackers conseguem invadir computadores, portanto deve-se manter o nível de segurança do seu gateway (porta de ligação com o proxy) seguro. </a:t>
            </a:r>
          </a:p>
        </p:txBody>
      </p:sp>
      <p:sp>
        <p:nvSpPr>
          <p:cNvPr id="2" name="Título 1"/>
          <p:cNvSpPr>
            <a:spLocks noGrp="1"/>
          </p:cNvSpPr>
          <p:nvPr>
            <p:ph type="title"/>
          </p:nvPr>
        </p:nvSpPr>
        <p:spPr>
          <a:xfrm>
            <a:off x="457200" y="338328"/>
            <a:ext cx="8229600" cy="570392"/>
          </a:xfrm>
        </p:spPr>
        <p:txBody>
          <a:bodyPr>
            <a:normAutofit fontScale="90000"/>
          </a:bodyPr>
          <a:lstStyle/>
          <a:p>
            <a:r>
              <a:rPr lang="pt-BR" b="1" dirty="0" smtClean="0"/>
              <a:t>19. Proxy</a:t>
            </a:r>
            <a:endParaRPr lang="pt-BR" b="1" dirty="0"/>
          </a:p>
        </p:txBody>
      </p:sp>
      <p:pic>
        <p:nvPicPr>
          <p:cNvPr id="4" name="Picture 4"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572083"/>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31</a:t>
            </a:fld>
            <a:endParaRPr lang="pt-BR"/>
          </a:p>
        </p:txBody>
      </p:sp>
    </p:spTree>
    <p:extLst>
      <p:ext uri="{BB962C8B-B14F-4D97-AF65-F5344CB8AC3E}">
        <p14:creationId xmlns:p14="http://schemas.microsoft.com/office/powerpoint/2010/main" val="24843726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64056" y="2492896"/>
            <a:ext cx="7408333" cy="3450696"/>
          </a:xfrm>
        </p:spPr>
        <p:txBody>
          <a:bodyPr>
            <a:normAutofit/>
          </a:bodyPr>
          <a:lstStyle/>
          <a:p>
            <a:pPr marL="0" indent="0">
              <a:buNone/>
            </a:pPr>
            <a:r>
              <a:rPr lang="pt-BR" sz="1800" dirty="0" smtClean="0">
                <a:solidFill>
                  <a:schemeClr val="tx1">
                    <a:lumMod val="95000"/>
                    <a:lumOff val="5000"/>
                  </a:schemeClr>
                </a:solidFill>
              </a:rPr>
              <a:t>	Backup </a:t>
            </a:r>
            <a:r>
              <a:rPr lang="pt-BR" sz="1800" dirty="0">
                <a:solidFill>
                  <a:schemeClr val="tx1">
                    <a:lumMod val="95000"/>
                    <a:lumOff val="5000"/>
                  </a:schemeClr>
                </a:solidFill>
              </a:rPr>
              <a:t>é uma cópia de segurança. O termo em inglês é muito utilizado por empresas e pessoas que guardam documentos, imagens, vídeos e outros arquivos no computador ou na nuvem, hospedados em redes online como </a:t>
            </a:r>
            <a:r>
              <a:rPr lang="pt-BR" sz="1800" dirty="0" err="1">
                <a:solidFill>
                  <a:schemeClr val="tx1">
                    <a:lumMod val="95000"/>
                    <a:lumOff val="5000"/>
                  </a:schemeClr>
                </a:solidFill>
                <a:hlinkClick r:id="rId2"/>
              </a:rPr>
              <a:t>Dropbox</a:t>
            </a:r>
            <a:r>
              <a:rPr lang="pt-BR" sz="1800" dirty="0">
                <a:solidFill>
                  <a:schemeClr val="tx1">
                    <a:lumMod val="95000"/>
                    <a:lumOff val="5000"/>
                  </a:schemeClr>
                </a:solidFill>
              </a:rPr>
              <a:t> e </a:t>
            </a:r>
            <a:r>
              <a:rPr lang="pt-BR" sz="1800" dirty="0">
                <a:solidFill>
                  <a:schemeClr val="tx1">
                    <a:lumMod val="95000"/>
                    <a:lumOff val="5000"/>
                  </a:schemeClr>
                </a:solidFill>
                <a:hlinkClick r:id="rId3"/>
              </a:rPr>
              <a:t>Google Drive</a:t>
            </a:r>
            <a:r>
              <a:rPr lang="pt-BR" sz="1800" dirty="0">
                <a:solidFill>
                  <a:schemeClr val="tx1">
                    <a:lumMod val="95000"/>
                    <a:lumOff val="5000"/>
                  </a:schemeClr>
                </a:solidFill>
              </a:rPr>
              <a:t>. O objetivo da ação é o usuário se resguardar de uma ocasional perda de arquivos originais, seja por ações despropositadas do usuário como perder um CD/DVD e ter um problema com o HD, ou ainda mau funcionamento dos sistemas. Ter uma cópia de segurança permite restaurar os dados perdidos.</a:t>
            </a:r>
          </a:p>
        </p:txBody>
      </p:sp>
      <p:sp>
        <p:nvSpPr>
          <p:cNvPr id="2" name="Título 1"/>
          <p:cNvSpPr>
            <a:spLocks noGrp="1"/>
          </p:cNvSpPr>
          <p:nvPr>
            <p:ph type="title"/>
          </p:nvPr>
        </p:nvSpPr>
        <p:spPr/>
        <p:txBody>
          <a:bodyPr/>
          <a:lstStyle/>
          <a:p>
            <a:r>
              <a:rPr lang="pt-BR" dirty="0" smtClean="0"/>
              <a:t>20. Backup</a:t>
            </a:r>
            <a:endParaRPr lang="pt-BR" dirty="0"/>
          </a:p>
        </p:txBody>
      </p:sp>
      <p:pic>
        <p:nvPicPr>
          <p:cNvPr id="4" name="Picture 4" descr="Imagem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32</a:t>
            </a:fld>
            <a:endParaRPr lang="pt-BR"/>
          </a:p>
        </p:txBody>
      </p:sp>
      <p:sp>
        <p:nvSpPr>
          <p:cNvPr id="6" name="AutoShape 2" descr="Resultado de imagem para back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Resultado de imagem para backu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6" descr="Resultado de imagem para backu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229750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21. Biometria</a:t>
            </a:r>
            <a:r>
              <a:rPr lang="pt-BR" dirty="0"/>
              <a:t/>
            </a:r>
            <a:br>
              <a:rPr lang="pt-BR" dirty="0"/>
            </a:br>
            <a:endParaRPr lang="pt-BR"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661"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33</a:t>
            </a:fld>
            <a:endParaRPr lang="pt-BR"/>
          </a:p>
        </p:txBody>
      </p:sp>
      <p:sp>
        <p:nvSpPr>
          <p:cNvPr id="9" name="CaixaDeTexto 8"/>
          <p:cNvSpPr txBox="1"/>
          <p:nvPr/>
        </p:nvSpPr>
        <p:spPr>
          <a:xfrm>
            <a:off x="395536" y="2636912"/>
            <a:ext cx="8136904" cy="2616101"/>
          </a:xfrm>
          <a:prstGeom prst="rect">
            <a:avLst/>
          </a:prstGeom>
          <a:noFill/>
        </p:spPr>
        <p:txBody>
          <a:bodyPr wrap="square" rtlCol="0">
            <a:spAutoFit/>
          </a:bodyPr>
          <a:lstStyle/>
          <a:p>
            <a:r>
              <a:rPr lang="pt-BR" dirty="0" smtClean="0"/>
              <a:t>	A </a:t>
            </a:r>
            <a:r>
              <a:rPr lang="pt-BR" dirty="0"/>
              <a:t>biometria tem sido utilizada largamente nos nossos dias por ser  eficiente mecanismo de segurança. </a:t>
            </a:r>
            <a:endParaRPr lang="pt-BR" dirty="0" smtClean="0"/>
          </a:p>
          <a:p>
            <a:endParaRPr lang="pt-BR" dirty="0"/>
          </a:p>
          <a:p>
            <a:r>
              <a:rPr lang="pt-BR" dirty="0" smtClean="0"/>
              <a:t>	Biometria</a:t>
            </a:r>
            <a:r>
              <a:rPr lang="pt-BR" dirty="0"/>
              <a:t>, em termos simples, significa o estudo estático das características físicas e comportamentais dos seres vivos; </a:t>
            </a:r>
            <a:r>
              <a:rPr lang="pt-BR" dirty="0" err="1"/>
              <a:t>bio</a:t>
            </a:r>
            <a:r>
              <a:rPr lang="pt-BR" dirty="0"/>
              <a:t> (vida) + </a:t>
            </a:r>
            <a:r>
              <a:rPr lang="pt-BR" dirty="0" err="1"/>
              <a:t>metria</a:t>
            </a:r>
            <a:r>
              <a:rPr lang="pt-BR" dirty="0"/>
              <a:t> (medida). </a:t>
            </a:r>
            <a:endParaRPr lang="pt-BR" dirty="0" smtClean="0"/>
          </a:p>
          <a:p>
            <a:endParaRPr lang="pt-BR" sz="2800" dirty="0"/>
          </a:p>
          <a:p>
            <a:endParaRPr lang="pt-BR" sz="2800" dirty="0"/>
          </a:p>
        </p:txBody>
      </p:sp>
    </p:spTree>
    <p:extLst>
      <p:ext uri="{BB962C8B-B14F-4D97-AF65-F5344CB8AC3E}">
        <p14:creationId xmlns:p14="http://schemas.microsoft.com/office/powerpoint/2010/main" val="18266712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0" indent="0">
              <a:buNone/>
            </a:pPr>
            <a:r>
              <a:rPr lang="pt-BR" sz="1800" b="1" dirty="0" smtClean="0">
                <a:solidFill>
                  <a:schemeClr val="tx1">
                    <a:lumMod val="95000"/>
                    <a:lumOff val="5000"/>
                  </a:schemeClr>
                </a:solidFill>
              </a:rPr>
              <a:t>	Data </a:t>
            </a:r>
            <a:r>
              <a:rPr lang="pt-BR" sz="1800" b="1" dirty="0">
                <a:solidFill>
                  <a:schemeClr val="tx1">
                    <a:lumMod val="95000"/>
                    <a:lumOff val="5000"/>
                  </a:schemeClr>
                </a:solidFill>
              </a:rPr>
              <a:t>Center</a:t>
            </a:r>
            <a:r>
              <a:rPr lang="pt-BR" sz="1800" dirty="0">
                <a:solidFill>
                  <a:schemeClr val="tx1">
                    <a:lumMod val="95000"/>
                    <a:lumOff val="5000"/>
                  </a:schemeClr>
                </a:solidFill>
              </a:rPr>
              <a:t>, ou Centro de Processamento de Dados, é um ambiente projetado para concentrar servidores, equipamentos de processamento e armazenamento de dados, e sistemas de ativos de rede, como switches, roteadores, e outros. Por isso, é considerado o sistema nervoso das empresas.</a:t>
            </a:r>
          </a:p>
        </p:txBody>
      </p:sp>
      <p:sp>
        <p:nvSpPr>
          <p:cNvPr id="2" name="Título 1"/>
          <p:cNvSpPr>
            <a:spLocks noGrp="1"/>
          </p:cNvSpPr>
          <p:nvPr>
            <p:ph type="title"/>
          </p:nvPr>
        </p:nvSpPr>
        <p:spPr/>
        <p:txBody>
          <a:bodyPr>
            <a:normAutofit fontScale="90000"/>
          </a:bodyPr>
          <a:lstStyle/>
          <a:p>
            <a:r>
              <a:rPr lang="pt-BR" b="1" dirty="0"/>
              <a:t>21. Biometria</a:t>
            </a:r>
            <a:r>
              <a:rPr lang="pt-BR" dirty="0"/>
              <a:t/>
            </a:r>
            <a:br>
              <a:rPr lang="pt-BR" dirty="0"/>
            </a:br>
            <a:endParaRPr lang="pt-BR"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34</a:t>
            </a:fld>
            <a:endParaRPr lang="pt-BR"/>
          </a:p>
        </p:txBody>
      </p:sp>
    </p:spTree>
    <p:extLst>
      <p:ext uri="{BB962C8B-B14F-4D97-AF65-F5344CB8AC3E}">
        <p14:creationId xmlns:p14="http://schemas.microsoft.com/office/powerpoint/2010/main" val="31724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fld id="{B2928D00-91DA-4E02-A91B-E23D754DE53F}" type="slidenum">
              <a:rPr lang="pt-BR" smtClean="0"/>
              <a:pPr/>
              <a:t>35</a:t>
            </a:fld>
            <a:endParaRPr lang="pt-BR"/>
          </a:p>
        </p:txBody>
      </p:sp>
      <p:sp>
        <p:nvSpPr>
          <p:cNvPr id="5" name="Texto explicativo retangular com cantos arredondados 4"/>
          <p:cNvSpPr/>
          <p:nvPr/>
        </p:nvSpPr>
        <p:spPr>
          <a:xfrm>
            <a:off x="1475656" y="276356"/>
            <a:ext cx="5112568" cy="331236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400" b="1" dirty="0">
                <a:solidFill>
                  <a:schemeClr val="tx1">
                    <a:lumMod val="95000"/>
                    <a:lumOff val="5000"/>
                  </a:schemeClr>
                </a:solidFill>
              </a:rPr>
              <a:t>A imaginação é mais importante que a ciência, porque a ciência é limitada, ao passo que a imaginação abrange o mundo inteiro.</a:t>
            </a:r>
          </a:p>
          <a:p>
            <a:r>
              <a:rPr lang="pt-BR" sz="2400" b="1" dirty="0">
                <a:solidFill>
                  <a:srgbClr val="FF0000"/>
                </a:solidFill>
                <a:hlinkClick r:id="rId2"/>
              </a:rPr>
              <a:t>Albert Einstein</a:t>
            </a:r>
            <a:endParaRPr lang="pt-BR" sz="2400" b="1" dirty="0">
              <a:solidFill>
                <a:srgbClr val="FF0000"/>
              </a:solidFill>
            </a:endParaRPr>
          </a:p>
        </p:txBody>
      </p:sp>
      <p:pic>
        <p:nvPicPr>
          <p:cNvPr id="2058" name="Picture 10"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534155"/>
            <a:ext cx="2304256" cy="283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0103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2060848"/>
            <a:ext cx="8229600" cy="4525963"/>
          </a:xfrm>
        </p:spPr>
        <p:txBody>
          <a:bodyPr/>
          <a:lstStyle/>
          <a:p>
            <a:pPr marL="0" indent="0" algn="ctr" fontAlgn="base">
              <a:buNone/>
            </a:pPr>
            <a:endParaRPr lang="pt-BR" sz="1800" b="1" i="0" dirty="0" smtClean="0">
              <a:solidFill>
                <a:srgbClr val="333333"/>
              </a:solidFill>
              <a:effectLst/>
            </a:endParaRPr>
          </a:p>
          <a:p>
            <a:pPr marL="0" indent="0" algn="ctr" fontAlgn="base">
              <a:buNone/>
            </a:pPr>
            <a:r>
              <a:rPr lang="pt-BR" sz="1800" b="1" i="0" u="sng" dirty="0" smtClean="0">
                <a:solidFill>
                  <a:srgbClr val="333333"/>
                </a:solidFill>
                <a:effectLst/>
              </a:rPr>
              <a:t>Mas como se protege a informação? Ou antes disso, o que é Segurança da Informação?</a:t>
            </a:r>
          </a:p>
          <a:p>
            <a:pPr marL="0" indent="0" fontAlgn="base">
              <a:buNone/>
            </a:pPr>
            <a:r>
              <a:rPr lang="pt-BR" sz="1800" b="0" i="0" dirty="0" smtClean="0">
                <a:solidFill>
                  <a:srgbClr val="333333"/>
                </a:solidFill>
                <a:effectLst/>
              </a:rPr>
              <a:t>Segurança da Informação é a disciplina que visa preservar a </a:t>
            </a:r>
            <a:r>
              <a:rPr lang="pt-BR" sz="1800" b="1" i="0" dirty="0" smtClean="0">
                <a:solidFill>
                  <a:srgbClr val="333333"/>
                </a:solidFill>
                <a:effectLst/>
              </a:rPr>
              <a:t>confidencialidade</a:t>
            </a:r>
            <a:r>
              <a:rPr lang="pt-BR" sz="1800" b="0" i="0" dirty="0" smtClean="0">
                <a:solidFill>
                  <a:srgbClr val="333333"/>
                </a:solidFill>
                <a:effectLst/>
              </a:rPr>
              <a:t>, a </a:t>
            </a:r>
            <a:r>
              <a:rPr lang="pt-BR" sz="1800" b="1" i="0" dirty="0" smtClean="0">
                <a:solidFill>
                  <a:srgbClr val="333333"/>
                </a:solidFill>
                <a:effectLst/>
              </a:rPr>
              <a:t>integridade</a:t>
            </a:r>
            <a:r>
              <a:rPr lang="pt-BR" sz="1800" b="0" i="0" dirty="0" smtClean="0">
                <a:solidFill>
                  <a:srgbClr val="333333"/>
                </a:solidFill>
                <a:effectLst/>
              </a:rPr>
              <a:t> e a </a:t>
            </a:r>
            <a:r>
              <a:rPr lang="pt-BR" sz="1800" b="1" i="0" dirty="0" smtClean="0">
                <a:solidFill>
                  <a:srgbClr val="333333"/>
                </a:solidFill>
                <a:effectLst/>
              </a:rPr>
              <a:t>disponibilidade</a:t>
            </a:r>
            <a:r>
              <a:rPr lang="pt-BR" sz="1800" b="0" i="0" dirty="0" smtClean="0">
                <a:solidFill>
                  <a:srgbClr val="333333"/>
                </a:solidFill>
                <a:effectLst/>
              </a:rPr>
              <a:t> da informação (</a:t>
            </a:r>
            <a:r>
              <a:rPr lang="pt-BR" sz="1800" b="1" i="0" dirty="0" smtClean="0">
                <a:solidFill>
                  <a:srgbClr val="333333"/>
                </a:solidFill>
                <a:effectLst/>
              </a:rPr>
              <a:t>CID</a:t>
            </a:r>
            <a:r>
              <a:rPr lang="pt-BR" sz="1800" b="0" i="0" dirty="0" smtClean="0">
                <a:solidFill>
                  <a:srgbClr val="333333"/>
                </a:solidFill>
                <a:effectLst/>
              </a:rPr>
              <a:t>). São estes os três pilares que detalho a seguir.</a:t>
            </a:r>
          </a:p>
          <a:p>
            <a:endParaRPr lang="pt-BR" dirty="0"/>
          </a:p>
        </p:txBody>
      </p:sp>
      <p:sp>
        <p:nvSpPr>
          <p:cNvPr id="2" name="Título 1"/>
          <p:cNvSpPr>
            <a:spLocks noGrp="1"/>
          </p:cNvSpPr>
          <p:nvPr>
            <p:ph type="title"/>
          </p:nvPr>
        </p:nvSpPr>
        <p:spPr>
          <a:xfrm>
            <a:off x="467544" y="1124744"/>
            <a:ext cx="7488832" cy="504056"/>
          </a:xfrm>
        </p:spPr>
        <p:txBody>
          <a:bodyPr>
            <a:normAutofit fontScale="90000"/>
          </a:bodyPr>
          <a:lstStyle/>
          <a:p>
            <a:r>
              <a:rPr lang="pt-BR" dirty="0" smtClean="0"/>
              <a:t>1</a:t>
            </a:r>
            <a:r>
              <a:rPr lang="pt-BR" b="1" dirty="0" smtClean="0"/>
              <a:t>. Confidencialidade</a:t>
            </a:r>
            <a:r>
              <a:rPr lang="pt-BR" b="1" dirty="0"/>
              <a:t>, Integridade e Disponibilidade (CID)</a:t>
            </a:r>
            <a:br>
              <a:rPr lang="pt-BR" b="1" dirty="0"/>
            </a:br>
            <a:endParaRPr lang="pt-BR" b="1"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4</a:t>
            </a:fld>
            <a:endParaRPr lang="pt-BR"/>
          </a:p>
        </p:txBody>
      </p:sp>
    </p:spTree>
    <p:extLst>
      <p:ext uri="{BB962C8B-B14F-4D97-AF65-F5344CB8AC3E}">
        <p14:creationId xmlns:p14="http://schemas.microsoft.com/office/powerpoint/2010/main" val="3870168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0" indent="0" fontAlgn="base">
              <a:buNone/>
            </a:pPr>
            <a:r>
              <a:rPr lang="pt-BR" sz="1900" dirty="0" smtClean="0">
                <a:solidFill>
                  <a:schemeClr val="tx1">
                    <a:lumMod val="95000"/>
                    <a:lumOff val="5000"/>
                  </a:schemeClr>
                </a:solidFill>
              </a:rPr>
              <a:t>	Confiabilidade significa </a:t>
            </a:r>
            <a:r>
              <a:rPr lang="pt-BR" sz="1900" dirty="0">
                <a:solidFill>
                  <a:schemeClr val="tx1">
                    <a:lumMod val="95000"/>
                    <a:lumOff val="5000"/>
                  </a:schemeClr>
                </a:solidFill>
              </a:rPr>
              <a:t>garantir que a informação não será conhecida por pessoas que não estejam autorizadas para tal.</a:t>
            </a:r>
          </a:p>
          <a:p>
            <a:pPr marL="0" indent="0" fontAlgn="base">
              <a:buNone/>
            </a:pPr>
            <a:r>
              <a:rPr lang="pt-BR" sz="1900" dirty="0" smtClean="0">
                <a:solidFill>
                  <a:schemeClr val="tx1">
                    <a:lumMod val="95000"/>
                    <a:lumOff val="5000"/>
                  </a:schemeClr>
                </a:solidFill>
              </a:rPr>
              <a:t>	Esse </a:t>
            </a:r>
            <a:r>
              <a:rPr lang="pt-BR" sz="1900" dirty="0">
                <a:solidFill>
                  <a:schemeClr val="tx1">
                    <a:lumMod val="95000"/>
                    <a:lumOff val="5000"/>
                  </a:schemeClr>
                </a:solidFill>
              </a:rPr>
              <a:t>conceito é o mais interessante dos três pilares, talvez porque tenha a ver com sigilo e segredo; e isso mexe com a curiosidade humana. No mundo corporativo, também é o aspecto mais estratégico, pois a confidencialidade da informação protege o capital intelectual e por consequência as vantagens competitivas da empresa.</a:t>
            </a:r>
          </a:p>
          <a:p>
            <a:endParaRPr lang="pt-BR" dirty="0">
              <a:solidFill>
                <a:schemeClr val="tx1">
                  <a:lumMod val="95000"/>
                  <a:lumOff val="5000"/>
                </a:schemeClr>
              </a:solidFill>
            </a:endParaRPr>
          </a:p>
        </p:txBody>
      </p:sp>
      <p:sp>
        <p:nvSpPr>
          <p:cNvPr id="2" name="Título 1"/>
          <p:cNvSpPr>
            <a:spLocks noGrp="1"/>
          </p:cNvSpPr>
          <p:nvPr>
            <p:ph type="title"/>
          </p:nvPr>
        </p:nvSpPr>
        <p:spPr/>
        <p:txBody>
          <a:bodyPr/>
          <a:lstStyle/>
          <a:p>
            <a:r>
              <a:rPr lang="pt-BR" b="1" dirty="0" smtClean="0"/>
              <a:t>1.1 Confidencialidade</a:t>
            </a:r>
            <a:r>
              <a:rPr lang="pt-BR" dirty="0" smtClean="0"/>
              <a:t> </a:t>
            </a:r>
            <a:endParaRPr lang="pt-BR"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5</a:t>
            </a:fld>
            <a:endParaRPr lang="pt-BR"/>
          </a:p>
        </p:txBody>
      </p:sp>
    </p:spTree>
    <p:extLst>
      <p:ext uri="{BB962C8B-B14F-4D97-AF65-F5344CB8AC3E}">
        <p14:creationId xmlns:p14="http://schemas.microsoft.com/office/powerpoint/2010/main" val="11814963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11560" y="2420888"/>
            <a:ext cx="7408333" cy="3450696"/>
          </a:xfrm>
        </p:spPr>
        <p:txBody>
          <a:bodyPr>
            <a:normAutofit/>
          </a:bodyPr>
          <a:lstStyle/>
          <a:p>
            <a:pPr marL="0" indent="0" fontAlgn="base">
              <a:buNone/>
            </a:pPr>
            <a:r>
              <a:rPr lang="pt-BR" sz="1800" dirty="0" smtClean="0">
                <a:solidFill>
                  <a:schemeClr val="tx1">
                    <a:lumMod val="95000"/>
                    <a:lumOff val="5000"/>
                  </a:schemeClr>
                </a:solidFill>
              </a:rPr>
              <a:t>	Esta, por </a:t>
            </a:r>
            <a:r>
              <a:rPr lang="pt-BR" sz="1800" dirty="0">
                <a:solidFill>
                  <a:schemeClr val="tx1">
                    <a:lumMod val="95000"/>
                    <a:lumOff val="5000"/>
                  </a:schemeClr>
                </a:solidFill>
              </a:rPr>
              <a:t>sua vez, significa garantir que a informação armazenada ou transferida está correta e é apresentada corretamente para quem a consulta.</a:t>
            </a:r>
          </a:p>
          <a:p>
            <a:pPr marL="0" indent="0" fontAlgn="base">
              <a:buNone/>
            </a:pPr>
            <a:r>
              <a:rPr lang="pt-BR" sz="1800" dirty="0" smtClean="0">
                <a:solidFill>
                  <a:schemeClr val="tx1">
                    <a:lumMod val="95000"/>
                    <a:lumOff val="5000"/>
                  </a:schemeClr>
                </a:solidFill>
              </a:rPr>
              <a:t>	Esse </a:t>
            </a:r>
            <a:r>
              <a:rPr lang="pt-BR" sz="1800" dirty="0">
                <a:solidFill>
                  <a:schemeClr val="tx1">
                    <a:lumMod val="95000"/>
                    <a:lumOff val="5000"/>
                  </a:schemeClr>
                </a:solidFill>
              </a:rPr>
              <a:t>pilar pode ser menos emocionante, mas é absolutamente crítico do ponto de vista operacional, pois valida todo o processo de comunicação em uma empresa ou comunidade.</a:t>
            </a:r>
          </a:p>
          <a:p>
            <a:endParaRPr lang="pt-BR" sz="1800" dirty="0"/>
          </a:p>
        </p:txBody>
      </p:sp>
      <p:sp>
        <p:nvSpPr>
          <p:cNvPr id="2" name="Título 1"/>
          <p:cNvSpPr>
            <a:spLocks noGrp="1"/>
          </p:cNvSpPr>
          <p:nvPr>
            <p:ph type="title"/>
          </p:nvPr>
        </p:nvSpPr>
        <p:spPr/>
        <p:txBody>
          <a:bodyPr/>
          <a:lstStyle/>
          <a:p>
            <a:r>
              <a:rPr lang="pt-BR" b="1" dirty="0" smtClean="0"/>
              <a:t>1.2 Integridade</a:t>
            </a:r>
            <a:endParaRPr lang="pt-BR"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6</a:t>
            </a:fld>
            <a:endParaRPr lang="pt-BR"/>
          </a:p>
        </p:txBody>
      </p:sp>
    </p:spTree>
    <p:extLst>
      <p:ext uri="{BB962C8B-B14F-4D97-AF65-F5344CB8AC3E}">
        <p14:creationId xmlns:p14="http://schemas.microsoft.com/office/powerpoint/2010/main" val="33972346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83568" y="2708920"/>
            <a:ext cx="7408333" cy="3450696"/>
          </a:xfrm>
        </p:spPr>
        <p:txBody>
          <a:bodyPr/>
          <a:lstStyle/>
          <a:p>
            <a:pPr marL="0" indent="0" fontAlgn="base">
              <a:buNone/>
            </a:pPr>
            <a:r>
              <a:rPr lang="pt-BR" sz="1800" dirty="0" smtClean="0">
                <a:solidFill>
                  <a:schemeClr val="tx1">
                    <a:lumMod val="95000"/>
                    <a:lumOff val="5000"/>
                  </a:schemeClr>
                </a:solidFill>
              </a:rPr>
              <a:t>	Disponibilidade significa </a:t>
            </a:r>
            <a:r>
              <a:rPr lang="pt-BR" sz="1800" dirty="0">
                <a:solidFill>
                  <a:schemeClr val="tx1">
                    <a:lumMod val="95000"/>
                    <a:lumOff val="5000"/>
                  </a:schemeClr>
                </a:solidFill>
              </a:rPr>
              <a:t>garantir que a informação possa ser obtida sempre que for necessário, isto é, que esteja sempre disponível para quem precisar dela no exercício de suas funções.</a:t>
            </a:r>
          </a:p>
          <a:p>
            <a:pPr marL="0" indent="0" fontAlgn="base">
              <a:buNone/>
            </a:pPr>
            <a:r>
              <a:rPr lang="pt-BR" sz="1800" dirty="0">
                <a:solidFill>
                  <a:schemeClr val="tx1">
                    <a:lumMod val="95000"/>
                    <a:lumOff val="5000"/>
                  </a:schemeClr>
                </a:solidFill>
              </a:rPr>
              <a:t>Esse pilar também está ligado à questão operacional da empresa, mas de uma maneira muito mais direta do que a integridade.</a:t>
            </a:r>
          </a:p>
          <a:p>
            <a:endParaRPr lang="pt-BR" dirty="0"/>
          </a:p>
        </p:txBody>
      </p:sp>
      <p:sp>
        <p:nvSpPr>
          <p:cNvPr id="2" name="Título 1"/>
          <p:cNvSpPr>
            <a:spLocks noGrp="1"/>
          </p:cNvSpPr>
          <p:nvPr>
            <p:ph type="title"/>
          </p:nvPr>
        </p:nvSpPr>
        <p:spPr/>
        <p:txBody>
          <a:bodyPr/>
          <a:lstStyle/>
          <a:p>
            <a:r>
              <a:rPr lang="pt-BR" b="1" dirty="0" smtClean="0"/>
              <a:t>1.3 Disponibilidade</a:t>
            </a:r>
            <a:endParaRPr lang="pt-BR"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7</a:t>
            </a:fld>
            <a:endParaRPr lang="pt-BR"/>
          </a:p>
        </p:txBody>
      </p:sp>
    </p:spTree>
    <p:extLst>
      <p:ext uri="{BB962C8B-B14F-4D97-AF65-F5344CB8AC3E}">
        <p14:creationId xmlns:p14="http://schemas.microsoft.com/office/powerpoint/2010/main" val="26011504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908720"/>
            <a:ext cx="8229600" cy="4525963"/>
          </a:xfrm>
        </p:spPr>
        <p:txBody>
          <a:bodyPr>
            <a:noAutofit/>
          </a:bodyPr>
          <a:lstStyle/>
          <a:p>
            <a:pPr marL="0" indent="0">
              <a:buNone/>
            </a:pPr>
            <a:r>
              <a:rPr lang="pt-BR" sz="1800" dirty="0" smtClean="0">
                <a:solidFill>
                  <a:schemeClr val="tx1">
                    <a:lumMod val="95000"/>
                    <a:lumOff val="5000"/>
                  </a:schemeClr>
                </a:solidFill>
              </a:rPr>
              <a:t>	Crime </a:t>
            </a:r>
            <a:r>
              <a:rPr lang="pt-BR" sz="1800" dirty="0">
                <a:solidFill>
                  <a:schemeClr val="tx1">
                    <a:lumMod val="95000"/>
                    <a:lumOff val="5000"/>
                  </a:schemeClr>
                </a:solidFill>
              </a:rPr>
              <a:t>informático, e-crime, </a:t>
            </a:r>
            <a:r>
              <a:rPr lang="pt-BR" sz="1800" dirty="0" err="1">
                <a:solidFill>
                  <a:schemeClr val="tx1">
                    <a:lumMod val="95000"/>
                    <a:lumOff val="5000"/>
                  </a:schemeClr>
                </a:solidFill>
              </a:rPr>
              <a:t>cybercrime</a:t>
            </a:r>
            <a:r>
              <a:rPr lang="pt-BR" sz="1800" dirty="0">
                <a:solidFill>
                  <a:schemeClr val="tx1">
                    <a:lumMod val="95000"/>
                    <a:lumOff val="5000"/>
                  </a:schemeClr>
                </a:solidFill>
              </a:rPr>
              <a:t>, crimes eletrônicos ou crime digital são termos empregados para atribuir a toda a ação onde um computador ou uma rede de computadores é aplicada como uma ferramenta, uma apoio de ataque ou como meio de crime</a:t>
            </a:r>
            <a:r>
              <a:rPr lang="pt-BR" sz="1800" dirty="0" smtClean="0">
                <a:solidFill>
                  <a:schemeClr val="tx1">
                    <a:lumMod val="95000"/>
                    <a:lumOff val="5000"/>
                  </a:schemeClr>
                </a:solidFill>
              </a:rPr>
              <a:t>.</a:t>
            </a:r>
          </a:p>
          <a:p>
            <a:pPr marL="0" indent="0">
              <a:buNone/>
            </a:pPr>
            <a:r>
              <a:rPr lang="pt-BR" sz="1800" dirty="0" smtClean="0">
                <a:solidFill>
                  <a:schemeClr val="tx1">
                    <a:lumMod val="95000"/>
                    <a:lumOff val="5000"/>
                  </a:schemeClr>
                </a:solidFill>
              </a:rPr>
              <a:t>	 </a:t>
            </a:r>
            <a:r>
              <a:rPr lang="pt-BR" sz="1800" dirty="0" smtClean="0">
                <a:solidFill>
                  <a:schemeClr val="tx1">
                    <a:lumMod val="95000"/>
                    <a:lumOff val="5000"/>
                  </a:schemeClr>
                </a:solidFill>
              </a:rPr>
              <a:t>O crime por computador pode ocasionar danos tanto pessoais como empresariais. Os danos pessoais são obtidos no envio de mensagens com aspecto depreciativo, falso ou pessoal em nome da pessoa, utilizando apenas os dados dos e-mails, na movimentação de contas bancárias com o raciocínio de fazer transações, saques ou até mesmo pagamento de contas, na utilização de dados de cartão para fazer compras e na propagação de fatos ou imagens com desígnio de causar danos morais.</a:t>
            </a:r>
          </a:p>
          <a:p>
            <a:pPr marL="0" indent="0">
              <a:buNone/>
            </a:pPr>
            <a:r>
              <a:rPr lang="pt-BR" sz="1800" dirty="0" smtClean="0">
                <a:solidFill>
                  <a:schemeClr val="tx1">
                    <a:lumMod val="95000"/>
                    <a:lumOff val="5000"/>
                  </a:schemeClr>
                </a:solidFill>
              </a:rPr>
              <a:t>	De </a:t>
            </a:r>
            <a:r>
              <a:rPr lang="pt-BR" sz="1800" dirty="0">
                <a:solidFill>
                  <a:schemeClr val="tx1">
                    <a:lumMod val="95000"/>
                    <a:lumOff val="5000"/>
                  </a:schemeClr>
                </a:solidFill>
              </a:rPr>
              <a:t>um modo geral crimes informáticos podem ser definidos como toda a atividade criminal que envolva o uso da </a:t>
            </a:r>
            <a:r>
              <a:rPr lang="pt-BR" sz="1800" dirty="0" err="1">
                <a:solidFill>
                  <a:schemeClr val="tx1">
                    <a:lumMod val="95000"/>
                    <a:lumOff val="5000"/>
                  </a:schemeClr>
                </a:solidFill>
              </a:rPr>
              <a:t>infra-estrutura</a:t>
            </a:r>
            <a:r>
              <a:rPr lang="pt-BR" sz="1800" dirty="0">
                <a:solidFill>
                  <a:schemeClr val="tx1">
                    <a:lumMod val="95000"/>
                    <a:lumOff val="5000"/>
                  </a:schemeClr>
                </a:solidFill>
              </a:rPr>
              <a:t> tecnológica da informática, incluindo acesso ilegal (acesso não autorizado), interceptação ilegal (por meio de uso de técnicas de transmissão não públicas de dados de computador para, dentro ou fora do sistema computadores), obstrução de dados (danos a dados do computador), interferência nos sistemas (interferência nos sistemas de computadores quanto a entrada de dados, transmissão, pagamentos, </a:t>
            </a:r>
            <a:r>
              <a:rPr lang="pt-BR" sz="1800" dirty="0" err="1">
                <a:solidFill>
                  <a:schemeClr val="tx1">
                    <a:lumMod val="95000"/>
                    <a:lumOff val="5000"/>
                  </a:schemeClr>
                </a:solidFill>
              </a:rPr>
              <a:t>deteriorização</a:t>
            </a:r>
            <a:r>
              <a:rPr lang="pt-BR" sz="1800" dirty="0">
                <a:solidFill>
                  <a:schemeClr val="tx1">
                    <a:lumMod val="95000"/>
                    <a:lumOff val="5000"/>
                  </a:schemeClr>
                </a:solidFill>
              </a:rPr>
              <a:t>, alteração ou supressão de dados de computador), uso indevido de equipamentos, falsificação de </a:t>
            </a:r>
            <a:r>
              <a:rPr lang="pt-BR" sz="1800" dirty="0" err="1">
                <a:solidFill>
                  <a:schemeClr val="tx1">
                    <a:lumMod val="95000"/>
                    <a:lumOff val="5000"/>
                  </a:schemeClr>
                </a:solidFill>
              </a:rPr>
              <a:t>IPs</a:t>
            </a:r>
            <a:r>
              <a:rPr lang="pt-BR" sz="1800" dirty="0">
                <a:solidFill>
                  <a:schemeClr val="tx1">
                    <a:lumMod val="95000"/>
                    <a:lumOff val="5000"/>
                  </a:schemeClr>
                </a:solidFill>
              </a:rPr>
              <a:t> e fraude eletrônica.</a:t>
            </a:r>
          </a:p>
          <a:p>
            <a:endParaRPr lang="pt-BR" sz="1800" dirty="0"/>
          </a:p>
        </p:txBody>
      </p:sp>
      <p:sp>
        <p:nvSpPr>
          <p:cNvPr id="2" name="Título 1"/>
          <p:cNvSpPr>
            <a:spLocks noGrp="1"/>
          </p:cNvSpPr>
          <p:nvPr>
            <p:ph type="title"/>
          </p:nvPr>
        </p:nvSpPr>
        <p:spPr>
          <a:xfrm>
            <a:off x="395536" y="-14064"/>
            <a:ext cx="8229600" cy="1252728"/>
          </a:xfrm>
        </p:spPr>
        <p:txBody>
          <a:bodyPr/>
          <a:lstStyle/>
          <a:p>
            <a:r>
              <a:rPr lang="pt-BR" b="1" dirty="0"/>
              <a:t>2</a:t>
            </a:r>
            <a:r>
              <a:rPr lang="pt-BR" b="1" dirty="0" smtClean="0"/>
              <a:t>. Crime em Informática</a:t>
            </a:r>
            <a:endParaRPr lang="pt-BR" b="1" dirty="0"/>
          </a:p>
        </p:txBody>
      </p:sp>
      <p:sp>
        <p:nvSpPr>
          <p:cNvPr id="4" name="Espaço Reservado para Número de Slide 3"/>
          <p:cNvSpPr>
            <a:spLocks noGrp="1"/>
          </p:cNvSpPr>
          <p:nvPr>
            <p:ph type="sldNum" sz="quarter" idx="12"/>
          </p:nvPr>
        </p:nvSpPr>
        <p:spPr/>
        <p:txBody>
          <a:bodyPr/>
          <a:lstStyle/>
          <a:p>
            <a:fld id="{B2928D00-91DA-4E02-A91B-E23D754DE53F}" type="slidenum">
              <a:rPr lang="pt-BR" smtClean="0"/>
              <a:t>8</a:t>
            </a:fld>
            <a:endParaRPr lang="pt-BR"/>
          </a:p>
        </p:txBody>
      </p:sp>
    </p:spTree>
    <p:extLst>
      <p:ext uri="{BB962C8B-B14F-4D97-AF65-F5344CB8AC3E}">
        <p14:creationId xmlns:p14="http://schemas.microsoft.com/office/powerpoint/2010/main" val="3634737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39552" y="2204864"/>
            <a:ext cx="7596832" cy="3993307"/>
          </a:xfrm>
        </p:spPr>
        <p:txBody>
          <a:bodyPr>
            <a:normAutofit/>
          </a:bodyPr>
          <a:lstStyle/>
          <a:p>
            <a:pPr marL="0" indent="0">
              <a:buNone/>
            </a:pPr>
            <a:r>
              <a:rPr lang="pt-BR" sz="1800" dirty="0" smtClean="0">
                <a:solidFill>
                  <a:schemeClr val="tx1">
                    <a:lumMod val="95000"/>
                    <a:lumOff val="5000"/>
                  </a:schemeClr>
                </a:solidFill>
              </a:rPr>
              <a:t>	A pirataria </a:t>
            </a:r>
            <a:r>
              <a:rPr lang="pt-BR" sz="1800" dirty="0">
                <a:solidFill>
                  <a:schemeClr val="tx1">
                    <a:lumMod val="95000"/>
                    <a:lumOff val="5000"/>
                  </a:schemeClr>
                </a:solidFill>
              </a:rPr>
              <a:t>moderna é caracterizada por todo ato referente à cópia, venda ou distribuição de material sem o pagamento dos seus devidos direitos autorais, de marca e propriedade intelectual ou industrial. Falsificar qualquer tipo de produto ou item, além de usar qualquer marca ou imagem protegida por direitos autorais configura o crime de pirataria.</a:t>
            </a:r>
          </a:p>
          <a:p>
            <a:pPr marL="0" indent="0">
              <a:buNone/>
            </a:pPr>
            <a:r>
              <a:rPr lang="pt-BR" sz="1800" dirty="0" smtClean="0">
                <a:solidFill>
                  <a:schemeClr val="tx1">
                    <a:lumMod val="95000"/>
                    <a:lumOff val="5000"/>
                  </a:schemeClr>
                </a:solidFill>
              </a:rPr>
              <a:t>	No </a:t>
            </a:r>
            <a:r>
              <a:rPr lang="pt-BR" sz="1800" dirty="0">
                <a:solidFill>
                  <a:schemeClr val="tx1">
                    <a:lumMod val="95000"/>
                    <a:lumOff val="5000"/>
                  </a:schemeClr>
                </a:solidFill>
              </a:rPr>
              <a:t>Brasil, diversos motivos impulsionam essa prática, em especial pela diferença elevada de preço entre o produto original e o pirata. Costumeiramente encontramos todos os tipos de produtos falsificados para comprar, como roupas, CDs, DVDs e vários outros tipos de mercadoria.</a:t>
            </a:r>
          </a:p>
          <a:p>
            <a:pPr marL="0" indent="0">
              <a:buNone/>
            </a:pPr>
            <a:endParaRPr lang="pt-BR" dirty="0"/>
          </a:p>
        </p:txBody>
      </p:sp>
      <p:sp>
        <p:nvSpPr>
          <p:cNvPr id="2" name="Título 1"/>
          <p:cNvSpPr>
            <a:spLocks noGrp="1"/>
          </p:cNvSpPr>
          <p:nvPr>
            <p:ph type="title"/>
          </p:nvPr>
        </p:nvSpPr>
        <p:spPr/>
        <p:txBody>
          <a:bodyPr/>
          <a:lstStyle/>
          <a:p>
            <a:r>
              <a:rPr lang="pt-BR" b="1" dirty="0"/>
              <a:t>3</a:t>
            </a:r>
            <a:r>
              <a:rPr lang="pt-BR" b="1" dirty="0" smtClean="0"/>
              <a:t>. Pirataria Moderna</a:t>
            </a:r>
            <a:endParaRPr lang="pt-BR" b="1" dirty="0"/>
          </a:p>
        </p:txBody>
      </p:sp>
      <p:pic>
        <p:nvPicPr>
          <p:cNvPr id="4"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00" y="5517232"/>
            <a:ext cx="1470162" cy="1192932"/>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B2928D00-91DA-4E02-A91B-E23D754DE53F}" type="slidenum">
              <a:rPr lang="pt-BR" smtClean="0"/>
              <a:t>9</a:t>
            </a:fld>
            <a:endParaRPr lang="pt-BR"/>
          </a:p>
        </p:txBody>
      </p:sp>
    </p:spTree>
    <p:extLst>
      <p:ext uri="{BB962C8B-B14F-4D97-AF65-F5344CB8AC3E}">
        <p14:creationId xmlns:p14="http://schemas.microsoft.com/office/powerpoint/2010/main" val="294766395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TotalTime>
  <Words>319</Words>
  <Application>Microsoft Office PowerPoint</Application>
  <PresentationFormat>Apresentação na tela (4:3)</PresentationFormat>
  <Paragraphs>171</Paragraphs>
  <Slides>35</Slides>
  <Notes>0</Notes>
  <HiddenSlides>0</HiddenSlides>
  <MMClips>0</MMClips>
  <ScaleCrop>false</ScaleCrop>
  <HeadingPairs>
    <vt:vector size="4" baseType="variant">
      <vt:variant>
        <vt:lpstr>Tema</vt:lpstr>
      </vt:variant>
      <vt:variant>
        <vt:i4>2</vt:i4>
      </vt:variant>
      <vt:variant>
        <vt:lpstr>Títulos de slides</vt:lpstr>
      </vt:variant>
      <vt:variant>
        <vt:i4>35</vt:i4>
      </vt:variant>
    </vt:vector>
  </HeadingPairs>
  <TitlesOfParts>
    <vt:vector size="37" baseType="lpstr">
      <vt:lpstr>Forma de Onda</vt:lpstr>
      <vt:lpstr>Tema do Office</vt:lpstr>
      <vt:lpstr>Apresentação do PowerPoint</vt:lpstr>
      <vt:lpstr>Sumário</vt:lpstr>
      <vt:lpstr>Apresentação do PowerPoint</vt:lpstr>
      <vt:lpstr>1. Confidencialidade, Integridade e Disponibilidade (CID) </vt:lpstr>
      <vt:lpstr>1.1 Confidencialidade </vt:lpstr>
      <vt:lpstr>1.2 Integridade</vt:lpstr>
      <vt:lpstr>1.3 Disponibilidade</vt:lpstr>
      <vt:lpstr>2. Crime em Informática</vt:lpstr>
      <vt:lpstr>3. Pirataria Moderna</vt:lpstr>
      <vt:lpstr>4. Crack </vt:lpstr>
      <vt:lpstr>5. Falsificação</vt:lpstr>
      <vt:lpstr>6. Espionagem Industrial </vt:lpstr>
      <vt:lpstr>7. Adware: APS PRAG</vt:lpstr>
      <vt:lpstr>8. Keylogger</vt:lpstr>
      <vt:lpstr>9. Phishing </vt:lpstr>
      <vt:lpstr>10. Scan</vt:lpstr>
      <vt:lpstr>O Scan é qualquer ação enganosa e/ou fraudulenta que tem como finalidade obter vantagens financeiras.  </vt:lpstr>
      <vt:lpstr>11. Spam</vt:lpstr>
      <vt:lpstr>12. Vírus: Boot / Parasita / Camuflados / Macro </vt:lpstr>
      <vt:lpstr>12.1 VÍRUS DE SETOR DE BOOT </vt:lpstr>
      <vt:lpstr>12.2 VÍRUS PARASITAS </vt:lpstr>
      <vt:lpstr>12.3 VÍRUS CAMUFLADOS </vt:lpstr>
      <vt:lpstr>Apresentação do PowerPoint</vt:lpstr>
      <vt:lpstr>12.4 VÍRUS DE MACRO </vt:lpstr>
      <vt:lpstr>13. Worm </vt:lpstr>
      <vt:lpstr>14. Span</vt:lpstr>
      <vt:lpstr>15. Flaming </vt:lpstr>
      <vt:lpstr>  16. Qual a diferença entre hacker e cracker?  </vt:lpstr>
      <vt:lpstr>17. O que é criptografia? </vt:lpstr>
      <vt:lpstr>18. Firewall</vt:lpstr>
      <vt:lpstr>19. Proxy</vt:lpstr>
      <vt:lpstr>20. Backup</vt:lpstr>
      <vt:lpstr>21. Biometria </vt:lpstr>
      <vt:lpstr>21. Biometria </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da informação</dc:title>
  <dc:creator>Server</dc:creator>
  <cp:lastModifiedBy>Alunos</cp:lastModifiedBy>
  <cp:revision>23</cp:revision>
  <dcterms:created xsi:type="dcterms:W3CDTF">2017-10-23T12:36:08Z</dcterms:created>
  <dcterms:modified xsi:type="dcterms:W3CDTF">2017-10-23T23:32:18Z</dcterms:modified>
</cp:coreProperties>
</file>