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364" y="1408386"/>
            <a:ext cx="8915399" cy="1056719"/>
          </a:xfrm>
        </p:spPr>
        <p:txBody>
          <a:bodyPr anchor="ctr"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 UML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Curso:</a:t>
            </a:r>
            <a:r>
              <a:rPr lang="pt-BR" dirty="0" smtClean="0">
                <a:solidFill>
                  <a:schemeClr val="tx1"/>
                </a:solidFill>
              </a:rPr>
              <a:t> Ciência da Computação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Disciplina:</a:t>
            </a:r>
            <a:r>
              <a:rPr lang="pt-BR" dirty="0" smtClean="0">
                <a:solidFill>
                  <a:schemeClr val="tx1"/>
                </a:solidFill>
              </a:rPr>
              <a:t> Engenharia de Software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Profº:</a:t>
            </a:r>
            <a:r>
              <a:rPr lang="pt-BR" dirty="0" smtClean="0">
                <a:solidFill>
                  <a:schemeClr val="tx1"/>
                </a:solidFill>
              </a:rPr>
              <a:t> João Paulo Moreira dos Santos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27363" y="274279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UNIP - Araraquara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6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Decisões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7355" y="2242483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Escutar proposta de emprego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32140" y="5589243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Aceitar proposta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32140" y="4734763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[ salário &gt; R$3000,00 ]</a:t>
            </a:r>
            <a:endParaRPr lang="pt-BR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122570" y="5593769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Recusar proposta</a:t>
            </a:r>
            <a:endParaRPr lang="pt-BR" b="1" dirty="0"/>
          </a:p>
        </p:txBody>
      </p:sp>
      <p:sp>
        <p:nvSpPr>
          <p:cNvPr id="9" name="Diamond 8"/>
          <p:cNvSpPr/>
          <p:nvPr/>
        </p:nvSpPr>
        <p:spPr>
          <a:xfrm>
            <a:off x="5606062" y="4173283"/>
            <a:ext cx="587799" cy="586854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5899962" y="3320657"/>
            <a:ext cx="1" cy="8526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6067865" y="4616684"/>
            <a:ext cx="2277313" cy="9770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3454748" y="4618947"/>
            <a:ext cx="2277312" cy="9702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0865" y="473476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[ senão ]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48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Ponto de merge</a:t>
            </a:r>
          </a:p>
          <a:p>
            <a:pPr lvl="1"/>
            <a:r>
              <a:rPr lang="pt-BR" sz="2200" b="1" dirty="0" smtClean="0"/>
              <a:t>O ícone de losango também também é usado para modelar um </a:t>
            </a:r>
            <a:r>
              <a:rPr lang="pt-BR" sz="2200" b="1" i="1" dirty="0" smtClean="0"/>
              <a:t>ponto de merge</a:t>
            </a:r>
            <a:r>
              <a:rPr lang="pt-BR" sz="2200" b="1" dirty="0" smtClean="0"/>
              <a:t>.</a:t>
            </a:r>
          </a:p>
          <a:p>
            <a:pPr lvl="1"/>
            <a:endParaRPr lang="pt-BR" sz="2200" b="1" dirty="0" smtClean="0"/>
          </a:p>
          <a:p>
            <a:pPr lvl="1"/>
            <a:r>
              <a:rPr lang="pt-BR" sz="2200" b="1" dirty="0" smtClean="0"/>
              <a:t>O </a:t>
            </a:r>
            <a:r>
              <a:rPr lang="pt-BR" sz="2200" b="1" i="1" dirty="0" smtClean="0"/>
              <a:t>ponto de merge</a:t>
            </a:r>
            <a:r>
              <a:rPr lang="pt-BR" sz="2200" b="1" dirty="0" smtClean="0"/>
              <a:t> é um local onde dois caminhos alternativos se juntam e continuam como apenas 1 caminho.</a:t>
            </a:r>
          </a:p>
        </p:txBody>
      </p:sp>
    </p:spTree>
    <p:extLst>
      <p:ext uri="{BB962C8B-B14F-4D97-AF65-F5344CB8AC3E}">
        <p14:creationId xmlns:p14="http://schemas.microsoft.com/office/powerpoint/2010/main" val="22271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Ponto de merge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93846" y="1780437"/>
            <a:ext cx="1936421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Sair de casa</a:t>
            </a:r>
            <a:endParaRPr lang="pt-BR" b="1" dirty="0"/>
          </a:p>
        </p:txBody>
      </p:sp>
      <p:sp>
        <p:nvSpPr>
          <p:cNvPr id="8" name="Diamond 7"/>
          <p:cNvSpPr/>
          <p:nvPr/>
        </p:nvSpPr>
        <p:spPr>
          <a:xfrm>
            <a:off x="5968156" y="2918746"/>
            <a:ext cx="587799" cy="586854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 flipH="1">
            <a:off x="6262056" y="2462732"/>
            <a:ext cx="1" cy="4560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9026" y="323635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[ pegar atalho ]</a:t>
            </a:r>
            <a:endParaRPr lang="pt-BR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554392" y="3827701"/>
            <a:ext cx="2160140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Comprar laranja</a:t>
            </a:r>
            <a:endParaRPr lang="pt-BR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07255" y="3827701"/>
            <a:ext cx="2160140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Comprar jornal</a:t>
            </a:r>
            <a:endParaRPr lang="pt-BR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21702" y="3421018"/>
            <a:ext cx="1089388" cy="4066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13021" y="3421018"/>
            <a:ext cx="1087064" cy="4066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7597" y="3236352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[ pegar caminho normal ]</a:t>
            </a:r>
            <a:endParaRPr lang="pt-BR" b="1" dirty="0"/>
          </a:p>
        </p:txBody>
      </p:sp>
      <p:sp>
        <p:nvSpPr>
          <p:cNvPr id="28" name="Diamond 27"/>
          <p:cNvSpPr/>
          <p:nvPr/>
        </p:nvSpPr>
        <p:spPr>
          <a:xfrm>
            <a:off x="5968156" y="4803476"/>
            <a:ext cx="587799" cy="586854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13021" y="4531143"/>
            <a:ext cx="1087064" cy="4288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21702" y="4556027"/>
            <a:ext cx="989034" cy="403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63198" y="5956884"/>
            <a:ext cx="2397714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Chegar ao destino</a:t>
            </a:r>
            <a:endParaRPr lang="pt-BR" b="1" dirty="0"/>
          </a:p>
        </p:txBody>
      </p:sp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 flipH="1">
            <a:off x="6262055" y="5390330"/>
            <a:ext cx="1" cy="5665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Ponto de Início e de Fim</a:t>
            </a:r>
          </a:p>
          <a:p>
            <a:pPr lvl="1"/>
            <a:r>
              <a:rPr lang="pt-BR" sz="2200" b="1" dirty="0" smtClean="0"/>
              <a:t>A UML também oferece ícone para iniciar e terminar um diagrama de atividade.</a:t>
            </a:r>
          </a:p>
          <a:p>
            <a:pPr lvl="2"/>
            <a:r>
              <a:rPr lang="pt-BR" sz="2000" b="1" dirty="0" smtClean="0"/>
              <a:t>Um ponto sólido indica o início do fluxo de atividades.</a:t>
            </a:r>
          </a:p>
          <a:p>
            <a:pPr lvl="2"/>
            <a:r>
              <a:rPr lang="pt-BR" sz="2000" b="1" dirty="0" smtClean="0"/>
              <a:t>Um “olho de boi” indica o ponto final.</a:t>
            </a:r>
            <a:endParaRPr lang="pt-BR" sz="2000" b="1" dirty="0"/>
          </a:p>
          <a:p>
            <a:pPr lvl="1"/>
            <a:endParaRPr lang="pt-BR" sz="2200" b="1" dirty="0" smtClean="0"/>
          </a:p>
          <a:p>
            <a:pPr lvl="1"/>
            <a:r>
              <a:rPr lang="pt-BR" sz="2200" b="1" dirty="0" smtClean="0"/>
              <a:t>Somente deve existir um ponto de início por diagrama de atividade.</a:t>
            </a:r>
          </a:p>
          <a:p>
            <a:pPr lvl="1"/>
            <a:endParaRPr lang="pt-BR" sz="2200" b="1" dirty="0" smtClean="0"/>
          </a:p>
          <a:p>
            <a:pPr lvl="1"/>
            <a:r>
              <a:rPr lang="pt-BR" sz="2200" b="1" dirty="0" smtClean="0"/>
              <a:t>Podem existir vários pontos de fim. Se quiser pode apontar todas suas transições para o mesmo ponto de fim. Todos estes pontos de fim significam a mesma coisa: “Parar todas as atividades do diagrama”.</a:t>
            </a:r>
          </a:p>
        </p:txBody>
      </p:sp>
    </p:spTree>
    <p:extLst>
      <p:ext uri="{BB962C8B-B14F-4D97-AF65-F5344CB8AC3E}">
        <p14:creationId xmlns:p14="http://schemas.microsoft.com/office/powerpoint/2010/main" val="39741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Ponto de Início e de Fim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6016397" y="2552131"/>
            <a:ext cx="491319" cy="4913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5063199" y="3635841"/>
            <a:ext cx="2397714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Ler livro</a:t>
            </a:r>
            <a:endParaRPr lang="pt-BR" b="1" dirty="0"/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 flipH="1">
            <a:off x="6262056" y="3043451"/>
            <a:ext cx="1" cy="5923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016396" y="4965117"/>
            <a:ext cx="491319" cy="491320"/>
            <a:chOff x="9266838" y="3043451"/>
            <a:chExt cx="491319" cy="491320"/>
          </a:xfrm>
        </p:grpSpPr>
        <p:sp>
          <p:nvSpPr>
            <p:cNvPr id="10" name="Flowchart: Connector 9"/>
            <p:cNvSpPr/>
            <p:nvPr/>
          </p:nvSpPr>
          <p:spPr>
            <a:xfrm>
              <a:off x="9266838" y="3043451"/>
              <a:ext cx="491319" cy="49132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9339024" y="3115101"/>
              <a:ext cx="346946" cy="3480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6262056" y="4318136"/>
            <a:ext cx="0" cy="6469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Concorrência</a:t>
            </a:r>
          </a:p>
          <a:p>
            <a:pPr lvl="1"/>
            <a:r>
              <a:rPr lang="pt-BR" sz="2200" b="1" dirty="0" smtClean="0"/>
              <a:t>A notação admite concorrência, que permite modelar os recursos das linguagens que foram criados apósa invenção do fluxograma.</a:t>
            </a:r>
          </a:p>
          <a:p>
            <a:pPr lvl="1"/>
            <a:endParaRPr lang="pt-BR" sz="2200" b="1" dirty="0" smtClean="0"/>
          </a:p>
          <a:p>
            <a:pPr lvl="1"/>
            <a:r>
              <a:rPr lang="pt-BR" sz="2200" b="1" dirty="0" smtClean="0"/>
              <a:t>Estes recursos são conhecidos como </a:t>
            </a:r>
            <a:r>
              <a:rPr lang="pt-BR" sz="2200" b="1" i="1" dirty="0" smtClean="0"/>
              <a:t>threads</a:t>
            </a:r>
            <a:r>
              <a:rPr lang="pt-BR" sz="2200" b="1" dirty="0" smtClean="0"/>
              <a:t> ou </a:t>
            </a:r>
            <a:r>
              <a:rPr lang="pt-BR" sz="2200" b="1" i="1" dirty="0" smtClean="0"/>
              <a:t>processos concorrentes</a:t>
            </a:r>
            <a:r>
              <a:rPr lang="pt-BR" sz="2200" b="1" dirty="0" smtClean="0"/>
              <a:t>.</a:t>
            </a:r>
          </a:p>
          <a:p>
            <a:pPr lvl="1"/>
            <a:endParaRPr lang="pt-BR" sz="2200" b="1" dirty="0" smtClean="0"/>
          </a:p>
          <a:p>
            <a:pPr lvl="1"/>
            <a:r>
              <a:rPr lang="pt-BR" sz="2200" b="1" dirty="0" smtClean="0"/>
              <a:t>Para demonstrar que um processo simples inicia vários outros processos concorrentemente, o diagrama de atividades utiliza uma barra simples, chamada </a:t>
            </a:r>
            <a:r>
              <a:rPr lang="pt-BR" sz="2200" b="1" i="1" dirty="0" smtClean="0"/>
              <a:t>bifurcação</a:t>
            </a:r>
            <a:r>
              <a:rPr lang="pt-BR" sz="2200" b="1" dirty="0" smtClean="0"/>
              <a:t>.</a:t>
            </a:r>
          </a:p>
          <a:p>
            <a:pPr lvl="2"/>
            <a:endParaRPr lang="pt-BR" sz="2000" b="1" dirty="0" smtClean="0"/>
          </a:p>
          <a:p>
            <a:pPr lvl="2"/>
            <a:r>
              <a:rPr lang="pt-BR" sz="2000" b="1" dirty="0" smtClean="0"/>
              <a:t>Cada transição de saída desta bifurcação é uma nova </a:t>
            </a:r>
            <a:r>
              <a:rPr lang="pt-BR" sz="2000" b="1" i="1" dirty="0" smtClean="0"/>
              <a:t>thread</a:t>
            </a:r>
            <a:r>
              <a:rPr lang="pt-B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Concorrência (Bifurcação)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9263" y="4074523"/>
            <a:ext cx="3425588" cy="16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6262056" y="2784143"/>
            <a:ext cx="1" cy="12903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88155" y="4238297"/>
            <a:ext cx="1" cy="16575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62056" y="4276827"/>
            <a:ext cx="1" cy="16575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79179" y="4238296"/>
            <a:ext cx="1" cy="16575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Concorrência</a:t>
            </a:r>
          </a:p>
          <a:p>
            <a:pPr lvl="1"/>
            <a:r>
              <a:rPr lang="pt-BR" sz="2200" b="1" dirty="0" smtClean="0"/>
              <a:t>Para a sincronização de diversos processos paralelos é utilizada a mesma barra, todavia agora conhecida como </a:t>
            </a:r>
            <a:r>
              <a:rPr lang="pt-BR" sz="2200" b="1" i="1" dirty="0" smtClean="0"/>
              <a:t>barra de sincronização</a:t>
            </a:r>
            <a:r>
              <a:rPr lang="pt-BR" sz="2200" b="1" dirty="0" smtClean="0"/>
              <a:t>.</a:t>
            </a:r>
          </a:p>
          <a:p>
            <a:pPr lvl="1"/>
            <a:endParaRPr lang="pt-BR" sz="2200" b="1" dirty="0" smtClean="0"/>
          </a:p>
          <a:p>
            <a:pPr lvl="1"/>
            <a:r>
              <a:rPr lang="pt-BR" sz="2200" b="1" dirty="0" smtClean="0"/>
              <a:t>Nesta barra de sincronização, chega diversos processos e sai apenas uma transição, que indica que o processamento concorrente acabou e o diagrama de atividades continua como uma única </a:t>
            </a:r>
            <a:r>
              <a:rPr lang="pt-BR" sz="2200" b="1" i="1" dirty="0" smtClean="0"/>
              <a:t>thread</a:t>
            </a:r>
            <a:r>
              <a:rPr lang="pt-BR" sz="2200" b="1" dirty="0" smtClean="0"/>
              <a:t> ou processo.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080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Concorrência (Sincronização)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9263" y="4074523"/>
            <a:ext cx="3425588" cy="16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6262056" y="2416986"/>
            <a:ext cx="1" cy="16575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44932" y="2416986"/>
            <a:ext cx="1" cy="16575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62056" y="4276827"/>
            <a:ext cx="2" cy="125051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79179" y="2416986"/>
            <a:ext cx="1" cy="16575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Concorrência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93846" y="1780437"/>
            <a:ext cx="1936421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Ir a biblioteca</a:t>
            </a:r>
            <a:endParaRPr lang="pt-BR" b="1" dirty="0"/>
          </a:p>
        </p:txBody>
      </p:sp>
      <p:cxnSp>
        <p:nvCxnSpPr>
          <p:cNvPr id="14" name="Straight Arrow Connector 13"/>
          <p:cNvCxnSpPr>
            <a:stCxn id="10" idx="2"/>
            <a:endCxn id="26" idx="0"/>
          </p:cNvCxnSpPr>
          <p:nvPr/>
        </p:nvCxnSpPr>
        <p:spPr>
          <a:xfrm flipH="1">
            <a:off x="6262055" y="2462732"/>
            <a:ext cx="2" cy="5625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54392" y="3827701"/>
            <a:ext cx="2160140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Ler livro</a:t>
            </a:r>
            <a:endParaRPr lang="pt-BR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807255" y="3827701"/>
            <a:ext cx="2160140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Tomar chá</a:t>
            </a:r>
            <a:endParaRPr lang="pt-BR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38446" y="3202197"/>
            <a:ext cx="1072644" cy="62550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13021" y="3223344"/>
            <a:ext cx="1066298" cy="6043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13021" y="4531143"/>
            <a:ext cx="1066298" cy="5030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38446" y="4556027"/>
            <a:ext cx="972290" cy="4781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63198" y="5956884"/>
            <a:ext cx="2397714" cy="682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Fazer a prova</a:t>
            </a:r>
            <a:endParaRPr lang="pt-BR" b="1" dirty="0"/>
          </a:p>
        </p:txBody>
      </p:sp>
      <p:cxnSp>
        <p:nvCxnSpPr>
          <p:cNvPr id="25" name="Straight Arrow Connector 24"/>
          <p:cNvCxnSpPr>
            <a:stCxn id="27" idx="2"/>
            <a:endCxn id="24" idx="0"/>
          </p:cNvCxnSpPr>
          <p:nvPr/>
        </p:nvCxnSpPr>
        <p:spPr>
          <a:xfrm>
            <a:off x="6262055" y="5223946"/>
            <a:ext cx="0" cy="732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63629" y="3025305"/>
            <a:ext cx="2996852" cy="176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>
            <a:off x="4763629" y="5047054"/>
            <a:ext cx="2996852" cy="176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4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Diagrama de atividades.</a:t>
            </a:r>
          </a:p>
          <a:p>
            <a:r>
              <a:rPr lang="pt-BR" sz="2400" b="1" dirty="0" smtClean="0"/>
              <a:t>Diagrama de Classes.</a:t>
            </a:r>
          </a:p>
          <a:p>
            <a:r>
              <a:rPr lang="pt-BR" sz="2400" b="1" dirty="0" smtClean="0"/>
              <a:t>Diagrama de Sequência.</a:t>
            </a:r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129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Raias</a:t>
            </a:r>
          </a:p>
          <a:p>
            <a:pPr lvl="1"/>
            <a:r>
              <a:rPr lang="pt-BR" sz="2200" b="1" dirty="0" smtClean="0"/>
              <a:t>São uma forma de organização lógica das atividades.</a:t>
            </a:r>
          </a:p>
          <a:p>
            <a:pPr lvl="1"/>
            <a:r>
              <a:rPr lang="pt-BR" sz="2200" b="1" dirty="0" smtClean="0"/>
              <a:t>Podem estar associadas a objetos, componentes do sistema ou a atores.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77" y="3643952"/>
            <a:ext cx="9525643" cy="29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Raias</a:t>
            </a:r>
          </a:p>
          <a:p>
            <a:pPr lvl="1"/>
            <a:r>
              <a:rPr lang="pt-BR" sz="2200" b="1" dirty="0" smtClean="0"/>
              <a:t>São uma forma de organização lógica das atividades.</a:t>
            </a:r>
          </a:p>
          <a:p>
            <a:pPr lvl="1"/>
            <a:r>
              <a:rPr lang="pt-BR" sz="2200" b="1" dirty="0" smtClean="0"/>
              <a:t>Podem estar associadas a objetos, componentes do sistema ou a atores.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77" y="3643952"/>
            <a:ext cx="9525643" cy="29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47637"/>
            <a:ext cx="94678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6" descr="Resultado de imagem para diagrama de ativid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27" y="1702678"/>
            <a:ext cx="8312240" cy="48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Exemplo: Locação de DVDs</a:t>
            </a:r>
          </a:p>
          <a:p>
            <a:pPr lvl="1"/>
            <a:r>
              <a:rPr lang="pt-BR" sz="2200" b="1" dirty="0" smtClean="0"/>
              <a:t>O sócio deve se dirigir ao atendente e apresentar seu código, ou caso não lembre, seu nome.</a:t>
            </a:r>
          </a:p>
          <a:p>
            <a:pPr lvl="1"/>
            <a:r>
              <a:rPr lang="pt-BR" sz="2200" b="1" dirty="0" smtClean="0"/>
              <a:t>O atendente pesquisará então o sócio para verificar se este realmente se encontra registrado, se a pessoa em questão não estiver registrada, a locação deve ser recusada.</a:t>
            </a:r>
          </a:p>
          <a:p>
            <a:pPr lvl="1"/>
            <a:r>
              <a:rPr lang="pt-BR" sz="2200" b="1" dirty="0" smtClean="0"/>
              <a:t>Caso o sócio esteja cadastrado, o sistema deve verificar se este possui alguma pendência, ou seja, se possui alguma locação ainda não devolvida. Se houver alguma pendência a locação deverá ser rescusada.</a:t>
            </a:r>
          </a:p>
          <a:p>
            <a:pPr lvl="1"/>
            <a:r>
              <a:rPr lang="pt-BR" sz="2200" b="1" dirty="0" smtClean="0"/>
              <a:t>Se o sócio não possuir pendências, então o atendente irá registrar a locação, bem como cada uma das cópias locadas.</a:t>
            </a:r>
            <a:endParaRPr lang="pt-B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614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20" y="140189"/>
            <a:ext cx="10048608" cy="67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495763"/>
            <a:ext cx="10485109" cy="523940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Exercício: Locadora de veículos</a:t>
            </a:r>
          </a:p>
          <a:p>
            <a:pPr lvl="0"/>
            <a:r>
              <a:rPr lang="pt-BR" sz="2000" b="1" dirty="0" smtClean="0"/>
              <a:t>O funcionário cadastra o carro adquirido pela locadora com as informações de placa do carro, tipo, modelo, ano, cor e valor do aluguel.</a:t>
            </a:r>
          </a:p>
          <a:p>
            <a:pPr lvl="0"/>
            <a:r>
              <a:rPr lang="pt-BR" sz="2000" b="1" dirty="0" smtClean="0"/>
              <a:t>O </a:t>
            </a:r>
            <a:r>
              <a:rPr lang="pt-BR" sz="2000" b="1" dirty="0"/>
              <a:t>cliente solicita ao funcionário que cadastre-o na locadora. O funcionário recebe os dados como nome, cpf, rg e endereço, e cadastra no sistema.</a:t>
            </a:r>
          </a:p>
          <a:p>
            <a:pPr lvl="0"/>
            <a:r>
              <a:rPr lang="pt-BR" sz="2000" b="1" dirty="0"/>
              <a:t>O cliente deve solicitar ao funcionário o aluguel do carro. O sistema verifica se o carro solicitado pelo cliente está disponível. Caso esteja, o processo de locação é concluído e o carro passa a estar indisponível. A data de aluguel deve ser guardada para cálculo do valor do aluguel na devolução. </a:t>
            </a:r>
          </a:p>
          <a:p>
            <a:pPr lvl="0"/>
            <a:r>
              <a:rPr lang="pt-BR" sz="2000" b="1" dirty="0"/>
              <a:t>O cliente faz a devolução do carro para o funcionário e solicita nota fiscal (recibo) com a quilometragem percorrida e o valor do aluguel. O funcionário coloca o status do carro novamente como disponível, solicita ao sistema para calcular o valor a ser pago e emite o recibo para  o cliente. Existem clientes especiais e clientes comuns. Os especiais possuem uma taxa de desconto de 10% para seus alugueis.</a:t>
            </a:r>
          </a:p>
        </p:txBody>
      </p:sp>
    </p:spTree>
    <p:extLst>
      <p:ext uri="{BB962C8B-B14F-4D97-AF65-F5344CB8AC3E}">
        <p14:creationId xmlns:p14="http://schemas.microsoft.com/office/powerpoint/2010/main" val="7763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O diagrama de atividade é uma técnica para </a:t>
            </a:r>
            <a:r>
              <a:rPr lang="pt-BR" sz="2400" b="1" dirty="0" smtClean="0"/>
              <a:t>especificar:</a:t>
            </a:r>
          </a:p>
          <a:p>
            <a:pPr lvl="1"/>
            <a:r>
              <a:rPr lang="pt-BR" sz="2200" b="1" dirty="0" smtClean="0"/>
              <a:t>Processos </a:t>
            </a:r>
            <a:r>
              <a:rPr lang="pt-BR" sz="2200" b="1" dirty="0"/>
              <a:t>de </a:t>
            </a:r>
            <a:r>
              <a:rPr lang="pt-BR" sz="2200" b="1" dirty="0" smtClean="0"/>
              <a:t>negócios;</a:t>
            </a:r>
          </a:p>
          <a:p>
            <a:pPr lvl="1"/>
            <a:r>
              <a:rPr lang="pt-BR" sz="2200" b="1" dirty="0" smtClean="0"/>
              <a:t>Comportamento </a:t>
            </a:r>
            <a:r>
              <a:rPr lang="pt-BR" sz="2200" b="1" dirty="0"/>
              <a:t>interno de um </a:t>
            </a:r>
            <a:r>
              <a:rPr lang="pt-BR" sz="2200" b="1" dirty="0" smtClean="0"/>
              <a:t>objeto;</a:t>
            </a:r>
          </a:p>
          <a:p>
            <a:pPr lvl="1"/>
            <a:r>
              <a:rPr lang="pt-BR" sz="2200" b="1" dirty="0" smtClean="0"/>
              <a:t>Comportamento </a:t>
            </a:r>
            <a:r>
              <a:rPr lang="pt-BR" sz="2200" b="1" dirty="0"/>
              <a:t>de casos de </a:t>
            </a:r>
            <a:r>
              <a:rPr lang="pt-BR" sz="2200" b="1" dirty="0" smtClean="0"/>
              <a:t>uso;</a:t>
            </a:r>
          </a:p>
          <a:p>
            <a:pPr lvl="1"/>
            <a:r>
              <a:rPr lang="pt-BR" sz="2200" b="1" dirty="0" smtClean="0"/>
              <a:t>Algoritmos.</a:t>
            </a:r>
            <a:endParaRPr lang="pt-BR" sz="2200" b="1" dirty="0" smtClean="0"/>
          </a:p>
          <a:p>
            <a:endParaRPr lang="pt-BR" sz="2400" b="1" dirty="0" smtClean="0"/>
          </a:p>
          <a:p>
            <a:r>
              <a:rPr lang="pt-BR" sz="2400" b="1" dirty="0" smtClean="0"/>
              <a:t>Se </a:t>
            </a:r>
            <a:r>
              <a:rPr lang="pt-BR" sz="2400" b="1" dirty="0" smtClean="0"/>
              <a:t>assemelha aos fluxogramas, mas a principal diferença é o fato dos diagramas de atividades suportarem comportamento paralelo.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340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591297"/>
            <a:ext cx="10485109" cy="5239407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dirty="0" smtClean="0"/>
              <a:t>Um diagrama de atividades é normalmente composto pelos seguintes elementos:</a:t>
            </a:r>
          </a:p>
          <a:p>
            <a:pPr lvl="1"/>
            <a:r>
              <a:rPr lang="pt-BR" sz="2200" b="1" dirty="0" smtClean="0"/>
              <a:t>Atividade</a:t>
            </a:r>
          </a:p>
          <a:p>
            <a:pPr lvl="1"/>
            <a:r>
              <a:rPr lang="pt-BR" sz="2200" b="1" dirty="0" smtClean="0"/>
              <a:t>Transição</a:t>
            </a:r>
          </a:p>
          <a:p>
            <a:pPr lvl="1"/>
            <a:r>
              <a:rPr lang="pt-BR" sz="2200" b="1" dirty="0" smtClean="0"/>
              <a:t>Condição de guarda</a:t>
            </a:r>
          </a:p>
          <a:p>
            <a:pPr lvl="1"/>
            <a:r>
              <a:rPr lang="pt-BR" sz="2200" b="1" dirty="0" smtClean="0"/>
              <a:t>Decisão</a:t>
            </a:r>
          </a:p>
          <a:p>
            <a:pPr lvl="1"/>
            <a:r>
              <a:rPr lang="pt-BR" sz="2200" b="1" dirty="0" smtClean="0"/>
              <a:t>Ponto de merge</a:t>
            </a:r>
          </a:p>
          <a:p>
            <a:pPr lvl="1"/>
            <a:r>
              <a:rPr lang="pt-BR" sz="2200" b="1" dirty="0" smtClean="0"/>
              <a:t>Ponto de início</a:t>
            </a:r>
          </a:p>
          <a:p>
            <a:pPr lvl="1"/>
            <a:r>
              <a:rPr lang="pt-BR" sz="2200" b="1" dirty="0" smtClean="0"/>
              <a:t>Ponto de fim</a:t>
            </a:r>
          </a:p>
          <a:p>
            <a:pPr lvl="1"/>
            <a:r>
              <a:rPr lang="pt-BR" sz="2200" b="1" dirty="0" smtClean="0"/>
              <a:t>Concorrência</a:t>
            </a:r>
          </a:p>
          <a:p>
            <a:pPr lvl="2"/>
            <a:r>
              <a:rPr lang="pt-BR" sz="2000" b="1" dirty="0" smtClean="0"/>
              <a:t>Bifurcação</a:t>
            </a:r>
          </a:p>
          <a:p>
            <a:pPr lvl="2"/>
            <a:r>
              <a:rPr lang="pt-BR" sz="2000" b="1" dirty="0" smtClean="0"/>
              <a:t>Sincronização</a:t>
            </a:r>
          </a:p>
          <a:p>
            <a:pPr lvl="1"/>
            <a:r>
              <a:rPr lang="pt-BR" sz="2200" b="1" dirty="0" smtClean="0"/>
              <a:t>Raias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8929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Uma atividade é uma etapa em um processo, onde algum trabalho está sendo realizado.</a:t>
            </a:r>
          </a:p>
          <a:p>
            <a:endParaRPr lang="pt-BR" sz="2400" b="1" dirty="0"/>
          </a:p>
          <a:p>
            <a:r>
              <a:rPr lang="pt-BR" sz="2400" b="1" dirty="0" smtClean="0"/>
              <a:t>A atividade é representada por um retângulo arredondado, contendo texto em forma livre.</a:t>
            </a:r>
            <a:endParaRPr lang="pt-BR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39449" y="4517409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Atividade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97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Um diagrama de atividades é uma série de atividades ligadas por </a:t>
            </a:r>
            <a:r>
              <a:rPr lang="pt-BR" sz="2400" b="1" i="1" dirty="0" smtClean="0"/>
              <a:t>transições</a:t>
            </a:r>
            <a:r>
              <a:rPr lang="pt-BR" sz="2400" b="1" dirty="0" smtClean="0"/>
              <a:t>, que são setas conectando cada atividade.</a:t>
            </a:r>
          </a:p>
          <a:p>
            <a:endParaRPr lang="pt-BR" sz="2400" b="1" dirty="0"/>
          </a:p>
          <a:p>
            <a:r>
              <a:rPr lang="pt-BR" sz="2400" b="1" dirty="0" smtClean="0"/>
              <a:t>Normalmente uma transição ocorre quando uma atividade é concluída.</a:t>
            </a:r>
            <a:endParaRPr lang="pt-BR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49672" y="4899546"/>
            <a:ext cx="238835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Atividades e transições</a:t>
            </a:r>
            <a:endParaRPr lang="pt-BR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005930" y="3712191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Ler uma página</a:t>
            </a:r>
            <a:endParaRPr lang="pt-BR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446338" y="3712191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Mudar de página</a:t>
            </a:r>
            <a:endParaRPr lang="pt-BR" b="1" dirty="0"/>
          </a:p>
        </p:txBody>
      </p: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5451145" y="4251278"/>
            <a:ext cx="199519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0"/>
            <a:endCxn id="5" idx="0"/>
          </p:cNvCxnSpPr>
          <p:nvPr/>
        </p:nvCxnSpPr>
        <p:spPr>
          <a:xfrm rot="16200000" flipV="1">
            <a:off x="6448742" y="1491987"/>
            <a:ext cx="12700" cy="4440408"/>
          </a:xfrm>
          <a:prstGeom prst="bentConnector3">
            <a:avLst>
              <a:gd name="adj1" fmla="val 3949252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Condição de guarda</a:t>
            </a:r>
          </a:p>
          <a:p>
            <a:pPr lvl="1"/>
            <a:r>
              <a:rPr lang="pt-BR" sz="2200" b="1" dirty="0" smtClean="0"/>
              <a:t>Em algumas situações, a transição só deve ocorrer se determinada condição ocorra.</a:t>
            </a:r>
          </a:p>
          <a:p>
            <a:pPr lvl="1"/>
            <a:r>
              <a:rPr lang="pt-BR" sz="2200" b="1" dirty="0" smtClean="0"/>
              <a:t>Uma </a:t>
            </a:r>
            <a:r>
              <a:rPr lang="pt-BR" sz="2200" b="1" i="1" dirty="0" smtClean="0"/>
              <a:t>condição de guarda</a:t>
            </a:r>
            <a:r>
              <a:rPr lang="pt-BR" sz="2200" b="1" dirty="0" smtClean="0"/>
              <a:t> pode ser atribuída com a intenção de restringir o uso daquela transição.</a:t>
            </a:r>
          </a:p>
          <a:p>
            <a:pPr lvl="1"/>
            <a:r>
              <a:rPr lang="pt-BR" sz="2200" b="1" dirty="0" smtClean="0"/>
              <a:t>A </a:t>
            </a:r>
            <a:r>
              <a:rPr lang="pt-BR" sz="2200" b="1" i="1" dirty="0" smtClean="0"/>
              <a:t>condição de guarda</a:t>
            </a:r>
            <a:r>
              <a:rPr lang="pt-BR" sz="2200" b="1" dirty="0" smtClean="0"/>
              <a:t> é uma condição dentro de colchetes em proximidade a seta de transição.</a:t>
            </a:r>
            <a:endParaRPr lang="pt-BR" sz="2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853743" y="5190400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Ler uma página</a:t>
            </a:r>
            <a:endParaRPr lang="pt-BR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259429" y="5190400"/>
            <a:ext cx="2445215" cy="1078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Mudar de página</a:t>
            </a:r>
            <a:endParaRPr lang="pt-BR" b="1" dirty="0"/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298958" y="5729487"/>
            <a:ext cx="39604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7355" y="5360155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[ Terminar de ler a página ]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31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557048"/>
            <a:ext cx="9896529" cy="70419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Atividade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618593"/>
            <a:ext cx="10485109" cy="429262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Decisões</a:t>
            </a:r>
          </a:p>
          <a:p>
            <a:pPr lvl="1"/>
            <a:r>
              <a:rPr lang="pt-BR" sz="2200" b="1" dirty="0" smtClean="0"/>
              <a:t>Assim como no fluxograma, o losango do diagrama de atividades também representa um ícone de descisão. Uma seta sai do losango para cada valor possível da condição testada.</a:t>
            </a:r>
          </a:p>
          <a:p>
            <a:pPr lvl="1"/>
            <a:r>
              <a:rPr lang="pt-BR" sz="2200" b="1" dirty="0" smtClean="0"/>
              <a:t>A condição pode ser simples (como um booleano) ou mais abrangente.</a:t>
            </a:r>
          </a:p>
          <a:p>
            <a:pPr lvl="1"/>
            <a:r>
              <a:rPr lang="pt-BR" sz="2200" b="1" dirty="0" smtClean="0"/>
              <a:t>Cada opção é identificada por meio de uma condição de guarda. Cada condição de guarda precisa ser mutuamente exclusiva, de modo que somente uma opção possa ser selecionada a partir da decisão.</a:t>
            </a:r>
          </a:p>
        </p:txBody>
      </p:sp>
    </p:spTree>
    <p:extLst>
      <p:ext uri="{BB962C8B-B14F-4D97-AF65-F5344CB8AC3E}">
        <p14:creationId xmlns:p14="http://schemas.microsoft.com/office/powerpoint/2010/main" val="1763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675</TotalTime>
  <Words>1076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Diagramas UML</vt:lpstr>
      <vt:lpstr>Roteiro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  <vt:lpstr>Diagrama de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Projeto</dc:title>
  <dc:creator>Diogenes Dias</dc:creator>
  <cp:lastModifiedBy>Diogenes Dias</cp:lastModifiedBy>
  <cp:revision>84</cp:revision>
  <dcterms:created xsi:type="dcterms:W3CDTF">2018-03-21T13:28:51Z</dcterms:created>
  <dcterms:modified xsi:type="dcterms:W3CDTF">2018-04-12T19:22:23Z</dcterms:modified>
</cp:coreProperties>
</file>