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5" d="100"/>
          <a:sy n="125" d="100"/>
        </p:scale>
        <p:origin x="-104" y="-432"/>
      </p:cViewPr>
      <p:guideLst>
        <p:guide orient="horz" pos="21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5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43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38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68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1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65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15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23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82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74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2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EA28-C806-7F4D-A975-02B681B95AF9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ED2B-EB33-6B4C-9F03-087DA21B21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6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class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b="1" dirty="0" err="1">
                <a:solidFill>
                  <a:srgbClr val="0000FF"/>
                </a:solidFill>
                <a:latin typeface="Arial"/>
                <a:cs typeface="Arial"/>
              </a:rPr>
              <a:t>str</a:t>
            </a:r>
            <a:r>
              <a:rPr lang="de-DE" sz="2000" dirty="0">
                <a:latin typeface="Arial"/>
                <a:cs typeface="Arial"/>
              </a:rPr>
              <a:t>(</a:t>
            </a:r>
            <a:r>
              <a:rPr lang="de-DE" sz="2000" dirty="0" err="1">
                <a:latin typeface="Arial"/>
                <a:cs typeface="Arial"/>
              </a:rPr>
              <a:t>basestring</a:t>
            </a:r>
            <a:r>
              <a:rPr lang="de-DE" sz="2000" dirty="0">
                <a:latin typeface="Arial"/>
                <a:cs typeface="Arial"/>
              </a:rPr>
              <a:t>)  [CUT]</a:t>
            </a:r>
          </a:p>
          <a:p>
            <a:r>
              <a:rPr lang="hr-HR" sz="2000" dirty="0">
                <a:latin typeface="Arial"/>
                <a:cs typeface="Arial"/>
              </a:rPr>
              <a:t> |  str(object='') -&gt; string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Return a nice string representation of the object.</a:t>
            </a:r>
          </a:p>
          <a:p>
            <a:r>
              <a:rPr lang="en-US" sz="2000" dirty="0">
                <a:latin typeface="Arial"/>
                <a:cs typeface="Arial"/>
              </a:rPr>
              <a:t> |  If the argument is a string, the return value is the same object.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Methods defined here: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__add__(...)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x.__add</a:t>
            </a:r>
            <a:r>
              <a:rPr lang="en-US" sz="2000" dirty="0">
                <a:latin typeface="Arial"/>
                <a:cs typeface="Arial"/>
              </a:rPr>
              <a:t>__(y) &lt;==&gt; </a:t>
            </a:r>
            <a:r>
              <a:rPr lang="en-US" sz="2000" dirty="0" err="1">
                <a:latin typeface="Arial"/>
                <a:cs typeface="Arial"/>
              </a:rPr>
              <a:t>x+y</a:t>
            </a:r>
            <a:endParaRPr lang="en-US" sz="2000" dirty="0">
              <a:latin typeface="Arial"/>
              <a:cs typeface="Arial"/>
            </a:endParaRP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__contains__(...)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x.__contains</a:t>
            </a:r>
            <a:r>
              <a:rPr lang="en-US" sz="2000" dirty="0">
                <a:latin typeface="Arial"/>
                <a:cs typeface="Arial"/>
              </a:rPr>
              <a:t>__(y) &lt;==&gt;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y in x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__</a:t>
            </a:r>
            <a:r>
              <a:rPr lang="en-US" sz="2000" dirty="0" err="1">
                <a:latin typeface="Arial"/>
                <a:cs typeface="Arial"/>
              </a:rPr>
              <a:t>eq</a:t>
            </a:r>
            <a:r>
              <a:rPr lang="en-US" sz="2000" dirty="0">
                <a:latin typeface="Arial"/>
                <a:cs typeface="Arial"/>
              </a:rPr>
              <a:t>__(...)</a:t>
            </a:r>
          </a:p>
          <a:p>
            <a:r>
              <a:rPr lang="en-US" sz="2000" dirty="0">
                <a:latin typeface="Arial"/>
                <a:cs typeface="Arial"/>
              </a:rPr>
              <a:t> |      x.__</a:t>
            </a:r>
            <a:r>
              <a:rPr lang="en-US" sz="2000" dirty="0" err="1">
                <a:latin typeface="Arial"/>
                <a:cs typeface="Arial"/>
              </a:rPr>
              <a:t>eq</a:t>
            </a:r>
            <a:r>
              <a:rPr lang="en-US" sz="2000" dirty="0">
                <a:latin typeface="Arial"/>
                <a:cs typeface="Arial"/>
              </a:rPr>
              <a:t>__(y) &lt;==&gt;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x==y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__</a:t>
            </a:r>
            <a:r>
              <a:rPr lang="en-US" sz="2000" dirty="0" err="1">
                <a:latin typeface="Arial"/>
                <a:cs typeface="Arial"/>
              </a:rPr>
              <a:t>ge</a:t>
            </a:r>
            <a:r>
              <a:rPr lang="en-US" sz="2000" dirty="0">
                <a:latin typeface="Arial"/>
                <a:cs typeface="Arial"/>
              </a:rPr>
              <a:t>__(...)</a:t>
            </a:r>
          </a:p>
          <a:p>
            <a:r>
              <a:rPr lang="en-US" sz="2000" dirty="0">
                <a:latin typeface="Arial"/>
                <a:cs typeface="Arial"/>
              </a:rPr>
              <a:t> |      x.__</a:t>
            </a:r>
            <a:r>
              <a:rPr lang="en-US" sz="2000" dirty="0" err="1">
                <a:latin typeface="Arial"/>
                <a:cs typeface="Arial"/>
              </a:rPr>
              <a:t>ge</a:t>
            </a:r>
            <a:r>
              <a:rPr lang="en-US" sz="2000" dirty="0">
                <a:latin typeface="Arial"/>
                <a:cs typeface="Arial"/>
              </a:rPr>
              <a:t>__(y) &lt;==&gt; x&gt;=y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71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 |  </a:t>
            </a:r>
            <a:r>
              <a:rPr lang="de-DE" sz="2000" dirty="0" err="1">
                <a:latin typeface="Arial"/>
                <a:cs typeface="Arial"/>
              </a:rPr>
              <a:t>rfind</a:t>
            </a:r>
            <a:r>
              <a:rPr lang="de-DE" sz="2000" dirty="0">
                <a:latin typeface="Arial"/>
                <a:cs typeface="Arial"/>
              </a:rPr>
              <a:t>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dirty="0" err="1">
                <a:latin typeface="Arial"/>
                <a:cs typeface="Arial"/>
              </a:rPr>
              <a:t>S.rfind</a:t>
            </a:r>
            <a:r>
              <a:rPr lang="de-DE" sz="2000" dirty="0">
                <a:latin typeface="Arial"/>
                <a:cs typeface="Arial"/>
              </a:rPr>
              <a:t>(</a:t>
            </a:r>
            <a:r>
              <a:rPr lang="de-DE" sz="2000" dirty="0" err="1">
                <a:latin typeface="Arial"/>
                <a:cs typeface="Arial"/>
              </a:rPr>
              <a:t>sub</a:t>
            </a:r>
            <a:r>
              <a:rPr lang="de-DE" sz="2000" dirty="0">
                <a:latin typeface="Arial"/>
                <a:cs typeface="Arial"/>
              </a:rPr>
              <a:t> [,</a:t>
            </a:r>
            <a:r>
              <a:rPr lang="de-DE" sz="2000" dirty="0" err="1">
                <a:latin typeface="Arial"/>
                <a:cs typeface="Arial"/>
              </a:rPr>
              <a:t>start</a:t>
            </a:r>
            <a:r>
              <a:rPr lang="de-DE" sz="2000" dirty="0">
                <a:latin typeface="Arial"/>
                <a:cs typeface="Arial"/>
              </a:rPr>
              <a:t> [,end]]) -&gt; </a:t>
            </a:r>
            <a:r>
              <a:rPr lang="de-DE" sz="2000" dirty="0" err="1">
                <a:latin typeface="Arial"/>
                <a:cs typeface="Arial"/>
              </a:rPr>
              <a:t>int</a:t>
            </a:r>
            <a:endParaRPr lang="de-DE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the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highest index </a:t>
            </a:r>
            <a:r>
              <a:rPr lang="en-US" sz="2000" dirty="0">
                <a:latin typeface="Arial"/>
                <a:cs typeface="Arial"/>
              </a:rPr>
              <a:t>in S where substring sub is found,</a:t>
            </a:r>
          </a:p>
          <a:p>
            <a:r>
              <a:rPr lang="en-US" sz="2000" dirty="0">
                <a:latin typeface="Arial"/>
                <a:cs typeface="Arial"/>
              </a:rPr>
              <a:t> |      such that sub is contained within S[</a:t>
            </a:r>
            <a:r>
              <a:rPr lang="en-US" sz="2000" dirty="0" err="1">
                <a:latin typeface="Arial"/>
                <a:cs typeface="Arial"/>
              </a:rPr>
              <a:t>start:end</a:t>
            </a:r>
            <a:r>
              <a:rPr lang="en-US" sz="2000" dirty="0">
                <a:latin typeface="Arial"/>
                <a:cs typeface="Arial"/>
              </a:rPr>
              <a:t>].  Optional</a:t>
            </a:r>
          </a:p>
          <a:p>
            <a:r>
              <a:rPr lang="en-US" sz="2000" dirty="0">
                <a:latin typeface="Arial"/>
                <a:cs typeface="Arial"/>
              </a:rPr>
              <a:t> |      arguments start and end are interpreted as in slice notation.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-1 on failure.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de-DE" sz="2000" dirty="0">
                <a:latin typeface="Arial"/>
                <a:cs typeface="Arial"/>
              </a:rPr>
              <a:t> |  </a:t>
            </a:r>
            <a:r>
              <a:rPr lang="de-DE" sz="2000" dirty="0" err="1">
                <a:latin typeface="Arial"/>
                <a:cs typeface="Arial"/>
              </a:rPr>
              <a:t>rindex</a:t>
            </a:r>
            <a:r>
              <a:rPr lang="de-DE" sz="2000" dirty="0">
                <a:latin typeface="Arial"/>
                <a:cs typeface="Arial"/>
              </a:rPr>
              <a:t>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S.rindex</a:t>
            </a:r>
            <a:r>
              <a:rPr lang="en-US" sz="2000" dirty="0">
                <a:latin typeface="Arial"/>
                <a:cs typeface="Arial"/>
              </a:rPr>
              <a:t>(sub [,start [,end]]) -&gt; </a:t>
            </a:r>
            <a:r>
              <a:rPr lang="en-US" sz="2000" dirty="0" err="1">
                <a:latin typeface="Arial"/>
                <a:cs typeface="Arial"/>
              </a:rPr>
              <a:t>int</a:t>
            </a:r>
            <a:endParaRPr lang="en-US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Like </a:t>
            </a:r>
            <a:r>
              <a:rPr lang="en-US" sz="2000" dirty="0" err="1">
                <a:latin typeface="Arial"/>
                <a:cs typeface="Arial"/>
              </a:rPr>
              <a:t>S.rfind</a:t>
            </a:r>
            <a:r>
              <a:rPr lang="en-US" sz="2000" dirty="0">
                <a:latin typeface="Arial"/>
                <a:cs typeface="Arial"/>
              </a:rPr>
              <a:t>() but raise </a:t>
            </a:r>
            <a:r>
              <a:rPr lang="en-US" sz="2000" dirty="0" err="1">
                <a:latin typeface="Arial"/>
                <a:cs typeface="Arial"/>
              </a:rPr>
              <a:t>ValueError</a:t>
            </a:r>
            <a:r>
              <a:rPr lang="en-US" sz="2000" dirty="0">
                <a:latin typeface="Arial"/>
                <a:cs typeface="Arial"/>
              </a:rPr>
              <a:t> when the substring is not found.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rpartition(...)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S.rpartition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sep</a:t>
            </a:r>
            <a:r>
              <a:rPr lang="en-US" sz="2000" dirty="0">
                <a:latin typeface="Arial"/>
                <a:cs typeface="Arial"/>
              </a:rPr>
              <a:t>) -&gt; (head, </a:t>
            </a:r>
            <a:r>
              <a:rPr lang="en-US" sz="2000" dirty="0" err="1">
                <a:latin typeface="Arial"/>
                <a:cs typeface="Arial"/>
              </a:rPr>
              <a:t>sep</a:t>
            </a:r>
            <a:r>
              <a:rPr lang="en-US" sz="2000" dirty="0">
                <a:latin typeface="Arial"/>
                <a:cs typeface="Arial"/>
              </a:rPr>
              <a:t>, tail)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Search for the separator 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sep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 S, starting at the end of S, and return</a:t>
            </a:r>
          </a:p>
          <a:p>
            <a:r>
              <a:rPr lang="en-US" sz="2000" dirty="0">
                <a:latin typeface="Arial"/>
                <a:cs typeface="Arial"/>
              </a:rPr>
              <a:t> |      the part before it, the separator itself, and the part after it.  If the</a:t>
            </a:r>
          </a:p>
          <a:p>
            <a:r>
              <a:rPr lang="en-US" sz="2000" dirty="0">
                <a:latin typeface="Arial"/>
                <a:cs typeface="Arial"/>
              </a:rPr>
              <a:t> |      separator is not found, return two empty strings and S.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64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Arial"/>
                <a:cs typeface="Arial"/>
              </a:rPr>
              <a:t> |  </a:t>
            </a:r>
            <a:r>
              <a:rPr lang="hr-HR" sz="2000" dirty="0">
                <a:latin typeface="Arial"/>
                <a:cs typeface="Arial"/>
              </a:rPr>
              <a:t>rsplit(...)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S.rsplit</a:t>
            </a:r>
            <a:r>
              <a:rPr lang="en-US" sz="2000" dirty="0">
                <a:latin typeface="Arial"/>
                <a:cs typeface="Arial"/>
              </a:rPr>
              <a:t>([</a:t>
            </a:r>
            <a:r>
              <a:rPr lang="en-US" sz="2000" dirty="0" err="1">
                <a:latin typeface="Arial"/>
                <a:cs typeface="Arial"/>
              </a:rPr>
              <a:t>sep</a:t>
            </a:r>
            <a:r>
              <a:rPr lang="en-US" sz="2000" dirty="0">
                <a:latin typeface="Arial"/>
                <a:cs typeface="Arial"/>
              </a:rPr>
              <a:t> [,</a:t>
            </a:r>
            <a:r>
              <a:rPr lang="en-US" sz="2000" dirty="0" err="1">
                <a:latin typeface="Arial"/>
                <a:cs typeface="Arial"/>
              </a:rPr>
              <a:t>maxsplit</a:t>
            </a:r>
            <a:r>
              <a:rPr lang="en-US" sz="2000" dirty="0">
                <a:latin typeface="Arial"/>
                <a:cs typeface="Arial"/>
              </a:rPr>
              <a:t>]]) -&gt; list of strings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list of the words in the string S, using 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sep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as the</a:t>
            </a:r>
          </a:p>
          <a:p>
            <a:r>
              <a:rPr lang="en-US" sz="2000" dirty="0">
                <a:latin typeface="Arial"/>
                <a:cs typeface="Arial"/>
              </a:rPr>
              <a:t> |      delimiter string, starting at the end of the string and working</a:t>
            </a:r>
          </a:p>
          <a:p>
            <a:r>
              <a:rPr lang="en-US" sz="2000" dirty="0">
                <a:latin typeface="Arial"/>
                <a:cs typeface="Arial"/>
              </a:rPr>
              <a:t> |      to the front.  If </a:t>
            </a:r>
            <a:r>
              <a:rPr lang="en-US" sz="2000" dirty="0" err="1">
                <a:latin typeface="Arial"/>
                <a:cs typeface="Arial"/>
              </a:rPr>
              <a:t>maxsplit</a:t>
            </a:r>
            <a:r>
              <a:rPr lang="en-US" sz="2000" dirty="0">
                <a:latin typeface="Arial"/>
                <a:cs typeface="Arial"/>
              </a:rPr>
              <a:t> is given, at most </a:t>
            </a:r>
            <a:r>
              <a:rPr lang="en-US" sz="2000" dirty="0" err="1">
                <a:latin typeface="Arial"/>
                <a:cs typeface="Arial"/>
              </a:rPr>
              <a:t>maxsplit</a:t>
            </a:r>
            <a:r>
              <a:rPr lang="en-US" sz="2000" dirty="0">
                <a:latin typeface="Arial"/>
                <a:cs typeface="Arial"/>
              </a:rPr>
              <a:t> splits are</a:t>
            </a:r>
          </a:p>
          <a:p>
            <a:r>
              <a:rPr lang="en-US" sz="2000" dirty="0">
                <a:latin typeface="Arial"/>
                <a:cs typeface="Arial"/>
              </a:rPr>
              <a:t> |      done. If </a:t>
            </a:r>
            <a:r>
              <a:rPr lang="en-US" sz="2000" dirty="0" err="1">
                <a:latin typeface="Arial"/>
                <a:cs typeface="Arial"/>
              </a:rPr>
              <a:t>sep</a:t>
            </a:r>
            <a:r>
              <a:rPr lang="en-US" sz="2000" dirty="0">
                <a:latin typeface="Arial"/>
                <a:cs typeface="Arial"/>
              </a:rPr>
              <a:t> is not specified or is None, any whitespace string</a:t>
            </a:r>
          </a:p>
          <a:p>
            <a:r>
              <a:rPr lang="en-US" sz="2000" dirty="0">
                <a:latin typeface="Arial"/>
                <a:cs typeface="Arial"/>
              </a:rPr>
              <a:t> |      is a separator.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rstrip(...)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S.rstrip</a:t>
            </a:r>
            <a:r>
              <a:rPr lang="en-US" sz="2000" dirty="0">
                <a:latin typeface="Arial"/>
                <a:cs typeface="Arial"/>
              </a:rPr>
              <a:t>([chars]) -&gt; string or </a:t>
            </a:r>
            <a:r>
              <a:rPr lang="en-US" sz="2000" dirty="0" err="1">
                <a:latin typeface="Arial"/>
                <a:cs typeface="Arial"/>
              </a:rPr>
              <a:t>unicode</a:t>
            </a:r>
            <a:endParaRPr lang="en-US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copy of the string S with trailing whitespace removed.</a:t>
            </a:r>
          </a:p>
          <a:p>
            <a:r>
              <a:rPr lang="en-US" sz="2000" dirty="0">
                <a:latin typeface="Arial"/>
                <a:cs typeface="Arial"/>
              </a:rPr>
              <a:t> |      If chars is given and not None, remove characters in chars instead.</a:t>
            </a:r>
          </a:p>
          <a:p>
            <a:r>
              <a:rPr lang="en-US" sz="2000" dirty="0">
                <a:latin typeface="Arial"/>
                <a:cs typeface="Arial"/>
              </a:rPr>
              <a:t> |      If chars is </a:t>
            </a:r>
            <a:r>
              <a:rPr lang="en-US" sz="2000" dirty="0" err="1">
                <a:latin typeface="Arial"/>
                <a:cs typeface="Arial"/>
              </a:rPr>
              <a:t>unicode</a:t>
            </a:r>
            <a:r>
              <a:rPr lang="en-US" sz="2000" dirty="0">
                <a:latin typeface="Arial"/>
                <a:cs typeface="Arial"/>
              </a:rPr>
              <a:t>, S will be converted to </a:t>
            </a:r>
            <a:r>
              <a:rPr lang="en-US" sz="2000" dirty="0" err="1">
                <a:latin typeface="Arial"/>
                <a:cs typeface="Arial"/>
              </a:rPr>
              <a:t>unicode</a:t>
            </a:r>
            <a:r>
              <a:rPr lang="en-US" sz="2000" dirty="0">
                <a:latin typeface="Arial"/>
                <a:cs typeface="Arial"/>
              </a:rPr>
              <a:t> before stripping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22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Arial"/>
                <a:cs typeface="Arial"/>
              </a:rPr>
              <a:t> |  </a:t>
            </a:r>
            <a:r>
              <a:rPr lang="hr-HR" sz="2000" dirty="0">
                <a:latin typeface="Arial"/>
                <a:cs typeface="Arial"/>
              </a:rPr>
              <a:t>split(...)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S.split</a:t>
            </a:r>
            <a:r>
              <a:rPr lang="en-US" sz="2000" dirty="0">
                <a:latin typeface="Arial"/>
                <a:cs typeface="Arial"/>
              </a:rPr>
              <a:t>([</a:t>
            </a:r>
            <a:r>
              <a:rPr lang="en-US" sz="2000" dirty="0" err="1">
                <a:latin typeface="Arial"/>
                <a:cs typeface="Arial"/>
              </a:rPr>
              <a:t>sep</a:t>
            </a:r>
            <a:r>
              <a:rPr lang="en-US" sz="2000" dirty="0">
                <a:latin typeface="Arial"/>
                <a:cs typeface="Arial"/>
              </a:rPr>
              <a:t> [,</a:t>
            </a:r>
            <a:r>
              <a:rPr lang="en-US" sz="2000" dirty="0" err="1">
                <a:latin typeface="Arial"/>
                <a:cs typeface="Arial"/>
              </a:rPr>
              <a:t>maxsplit</a:t>
            </a:r>
            <a:r>
              <a:rPr lang="en-US" sz="2000" dirty="0">
                <a:latin typeface="Arial"/>
                <a:cs typeface="Arial"/>
              </a:rPr>
              <a:t>]]) -&gt; list of strings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list of the words in the string S, using 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sep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as the</a:t>
            </a:r>
          </a:p>
          <a:p>
            <a:r>
              <a:rPr lang="en-US" sz="2000" dirty="0">
                <a:latin typeface="Arial"/>
                <a:cs typeface="Arial"/>
              </a:rPr>
              <a:t> |      delimiter string.  If </a:t>
            </a:r>
            <a:r>
              <a:rPr lang="en-US" sz="2000" dirty="0" err="1">
                <a:latin typeface="Arial"/>
                <a:cs typeface="Arial"/>
              </a:rPr>
              <a:t>maxsplit</a:t>
            </a:r>
            <a:r>
              <a:rPr lang="en-US" sz="2000" dirty="0">
                <a:latin typeface="Arial"/>
                <a:cs typeface="Arial"/>
              </a:rPr>
              <a:t> is given, at most </a:t>
            </a:r>
            <a:r>
              <a:rPr lang="en-US" sz="2000" dirty="0" err="1">
                <a:latin typeface="Arial"/>
                <a:cs typeface="Arial"/>
              </a:rPr>
              <a:t>maxsplit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 |      splits are done. If </a:t>
            </a:r>
            <a:r>
              <a:rPr lang="en-US" sz="2000" dirty="0" err="1">
                <a:latin typeface="Arial"/>
                <a:cs typeface="Arial"/>
              </a:rPr>
              <a:t>sep</a:t>
            </a:r>
            <a:r>
              <a:rPr lang="en-US" sz="2000" dirty="0">
                <a:latin typeface="Arial"/>
                <a:cs typeface="Arial"/>
              </a:rPr>
              <a:t> is not specified or is None, any</a:t>
            </a:r>
          </a:p>
          <a:p>
            <a:r>
              <a:rPr lang="en-US" sz="2000" dirty="0">
                <a:latin typeface="Arial"/>
                <a:cs typeface="Arial"/>
              </a:rPr>
              <a:t> |      whitespace string is a separator and empty strings are removed</a:t>
            </a:r>
          </a:p>
          <a:p>
            <a:r>
              <a:rPr lang="en-US" sz="2000" dirty="0">
                <a:latin typeface="Arial"/>
                <a:cs typeface="Arial"/>
              </a:rPr>
              <a:t> |      from the result.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splitlines(...)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S.splitlines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keepends</a:t>
            </a:r>
            <a:r>
              <a:rPr lang="en-US" sz="2000" dirty="0">
                <a:latin typeface="Arial"/>
                <a:cs typeface="Arial"/>
              </a:rPr>
              <a:t>=False) -&gt; list of strings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list of the lines in S, breaking at line boundaries.</a:t>
            </a:r>
          </a:p>
          <a:p>
            <a:r>
              <a:rPr lang="en-US" sz="2000" dirty="0">
                <a:latin typeface="Arial"/>
                <a:cs typeface="Arial"/>
              </a:rPr>
              <a:t> |      Line breaks are not included in the resulting list unless </a:t>
            </a:r>
            <a:r>
              <a:rPr lang="en-US" sz="2000" dirty="0" err="1">
                <a:latin typeface="Arial"/>
                <a:cs typeface="Arial"/>
              </a:rPr>
              <a:t>keepends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 |      is given and true.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75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 |  </a:t>
            </a:r>
            <a:r>
              <a:rPr lang="en-US" sz="2000" dirty="0" err="1">
                <a:latin typeface="Arial"/>
                <a:cs typeface="Arial"/>
              </a:rPr>
              <a:t>startswith</a:t>
            </a:r>
            <a:r>
              <a:rPr lang="en-US" sz="2000" dirty="0">
                <a:latin typeface="Arial"/>
                <a:cs typeface="Arial"/>
              </a:rPr>
              <a:t>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S.startswith</a:t>
            </a:r>
            <a:r>
              <a:rPr lang="en-US" sz="2000" dirty="0">
                <a:latin typeface="Arial"/>
                <a:cs typeface="Arial"/>
              </a:rPr>
              <a:t>(prefix[, start[, end]]) -&gt; </a:t>
            </a:r>
            <a:r>
              <a:rPr lang="en-US" sz="2000" dirty="0" err="1">
                <a:latin typeface="Arial"/>
                <a:cs typeface="Arial"/>
              </a:rPr>
              <a:t>bool</a:t>
            </a:r>
            <a:endParaRPr lang="en-US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r>
              <a:rPr lang="en-US" sz="2000" dirty="0">
                <a:latin typeface="Arial"/>
                <a:cs typeface="Arial"/>
              </a:rPr>
              <a:t> if S starts with the specified prefix,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r>
              <a:rPr lang="en-US" sz="2000" dirty="0">
                <a:latin typeface="Arial"/>
                <a:cs typeface="Arial"/>
              </a:rPr>
              <a:t> otherwise.</a:t>
            </a:r>
          </a:p>
          <a:p>
            <a:r>
              <a:rPr lang="en-US" sz="2000" dirty="0">
                <a:latin typeface="Arial"/>
                <a:cs typeface="Arial"/>
              </a:rPr>
              <a:t> |      With optional start, test S beginning at that position.</a:t>
            </a:r>
          </a:p>
          <a:p>
            <a:r>
              <a:rPr lang="en-US" sz="2000" dirty="0">
                <a:latin typeface="Arial"/>
                <a:cs typeface="Arial"/>
              </a:rPr>
              <a:t> |      With optional end, stop comparing S at that position.</a:t>
            </a:r>
          </a:p>
          <a:p>
            <a:r>
              <a:rPr lang="en-US" sz="2000" dirty="0">
                <a:latin typeface="Arial"/>
                <a:cs typeface="Arial"/>
              </a:rPr>
              <a:t> |      prefix can also be a tuple of strings to try.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strip(...)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S.strip</a:t>
            </a:r>
            <a:r>
              <a:rPr lang="en-US" sz="2000" dirty="0">
                <a:latin typeface="Arial"/>
                <a:cs typeface="Arial"/>
              </a:rPr>
              <a:t>([chars]) -&gt; string or </a:t>
            </a:r>
            <a:r>
              <a:rPr lang="en-US" sz="2000" dirty="0" err="1">
                <a:latin typeface="Arial"/>
                <a:cs typeface="Arial"/>
              </a:rPr>
              <a:t>unicode</a:t>
            </a:r>
            <a:endParaRPr lang="en-US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copy of the string S with leading and trailing</a:t>
            </a:r>
          </a:p>
          <a:p>
            <a:r>
              <a:rPr lang="en-US" sz="2000" dirty="0">
                <a:latin typeface="Arial"/>
                <a:cs typeface="Arial"/>
              </a:rPr>
              <a:t> |      whitespace removed.</a:t>
            </a:r>
          </a:p>
          <a:p>
            <a:r>
              <a:rPr lang="en-US" sz="2000" dirty="0">
                <a:latin typeface="Arial"/>
                <a:cs typeface="Arial"/>
              </a:rPr>
              <a:t> |      If chars is given and not None, remove characters in chars instead.</a:t>
            </a:r>
          </a:p>
          <a:p>
            <a:r>
              <a:rPr lang="en-US" sz="2000" dirty="0">
                <a:latin typeface="Arial"/>
                <a:cs typeface="Arial"/>
              </a:rPr>
              <a:t> |      If chars is </a:t>
            </a:r>
            <a:r>
              <a:rPr lang="en-US" sz="2000" dirty="0" err="1">
                <a:latin typeface="Arial"/>
                <a:cs typeface="Arial"/>
              </a:rPr>
              <a:t>unicode</a:t>
            </a:r>
            <a:r>
              <a:rPr lang="en-US" sz="2000" dirty="0">
                <a:latin typeface="Arial"/>
                <a:cs typeface="Arial"/>
              </a:rPr>
              <a:t>, S will be converted to </a:t>
            </a:r>
            <a:r>
              <a:rPr lang="en-US" sz="2000" dirty="0" err="1">
                <a:latin typeface="Arial"/>
                <a:cs typeface="Arial"/>
              </a:rPr>
              <a:t>unicode</a:t>
            </a:r>
            <a:r>
              <a:rPr lang="en-US" sz="2000" dirty="0">
                <a:latin typeface="Arial"/>
                <a:cs typeface="Arial"/>
              </a:rPr>
              <a:t> before stripping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125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 |  </a:t>
            </a:r>
            <a:r>
              <a:rPr lang="en-US" sz="2000" dirty="0" err="1">
                <a:latin typeface="Arial"/>
                <a:cs typeface="Arial"/>
              </a:rPr>
              <a:t>swapcase</a:t>
            </a:r>
            <a:r>
              <a:rPr lang="en-US" sz="2000" dirty="0">
                <a:latin typeface="Arial"/>
                <a:cs typeface="Arial"/>
              </a:rPr>
              <a:t>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dirty="0" err="1">
                <a:latin typeface="Arial"/>
                <a:cs typeface="Arial"/>
              </a:rPr>
              <a:t>S.swapcase</a:t>
            </a:r>
            <a:r>
              <a:rPr lang="de-DE" sz="2000" dirty="0">
                <a:latin typeface="Arial"/>
                <a:cs typeface="Arial"/>
              </a:rPr>
              <a:t>() -&gt; </a:t>
            </a:r>
            <a:r>
              <a:rPr lang="de-DE" sz="2000" dirty="0" err="1">
                <a:latin typeface="Arial"/>
                <a:cs typeface="Arial"/>
              </a:rPr>
              <a:t>string</a:t>
            </a:r>
            <a:endParaRPr lang="de-DE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copy of the string S with uppercase characters</a:t>
            </a:r>
          </a:p>
          <a:p>
            <a:r>
              <a:rPr lang="en-US" sz="2000" dirty="0">
                <a:latin typeface="Arial"/>
                <a:cs typeface="Arial"/>
              </a:rPr>
              <a:t> |      converted to lowercase and vice versa.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translate(...)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cs typeface="Arial"/>
              </a:rPr>
              <a:t>S.translate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(table [,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cs typeface="Arial"/>
              </a:rPr>
              <a:t>deletechars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]) -&gt; string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copy of the string S, where all characters occurring</a:t>
            </a:r>
          </a:p>
          <a:p>
            <a:r>
              <a:rPr lang="en-US" sz="2000" dirty="0">
                <a:latin typeface="Arial"/>
                <a:cs typeface="Arial"/>
              </a:rPr>
              <a:t> |      in the optional argument </a:t>
            </a:r>
            <a:r>
              <a:rPr lang="en-US" sz="2000" dirty="0" err="1">
                <a:latin typeface="Arial"/>
                <a:cs typeface="Arial"/>
              </a:rPr>
              <a:t>deletechars</a:t>
            </a:r>
            <a:r>
              <a:rPr lang="en-US" sz="2000" dirty="0">
                <a:latin typeface="Arial"/>
                <a:cs typeface="Arial"/>
              </a:rPr>
              <a:t> are removed, and the</a:t>
            </a:r>
          </a:p>
          <a:p>
            <a:r>
              <a:rPr lang="en-US" sz="2000" dirty="0">
                <a:latin typeface="Arial"/>
                <a:cs typeface="Arial"/>
              </a:rPr>
              <a:t> |      remaining characters have been mapped through the given</a:t>
            </a:r>
          </a:p>
          <a:p>
            <a:r>
              <a:rPr lang="en-US" sz="2000" dirty="0">
                <a:latin typeface="Arial"/>
                <a:cs typeface="Arial"/>
              </a:rPr>
              <a:t> |      translation table, which must be a string of length 256 or None.</a:t>
            </a:r>
          </a:p>
          <a:p>
            <a:r>
              <a:rPr lang="en-US" sz="2000" dirty="0">
                <a:latin typeface="Arial"/>
                <a:cs typeface="Arial"/>
              </a:rPr>
              <a:t> |      If the table argument is None, no translation is applied and</a:t>
            </a:r>
          </a:p>
          <a:p>
            <a:r>
              <a:rPr lang="en-US" sz="2000" dirty="0">
                <a:latin typeface="Arial"/>
                <a:cs typeface="Arial"/>
              </a:rPr>
              <a:t> |      the operation simply removes the characters in </a:t>
            </a:r>
            <a:r>
              <a:rPr lang="en-US" sz="2000" dirty="0" err="1">
                <a:latin typeface="Arial"/>
                <a:cs typeface="Arial"/>
              </a:rPr>
              <a:t>deletechars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is-IS" sz="2000" dirty="0">
                <a:latin typeface="Arial"/>
                <a:cs typeface="Arial"/>
              </a:rPr>
              <a:t> |  upper(...)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dirty="0" err="1">
                <a:latin typeface="Arial"/>
                <a:cs typeface="Arial"/>
              </a:rPr>
              <a:t>S.upper</a:t>
            </a:r>
            <a:r>
              <a:rPr lang="de-DE" sz="2000" dirty="0">
                <a:latin typeface="Arial"/>
                <a:cs typeface="Arial"/>
              </a:rPr>
              <a:t>() -&gt; </a:t>
            </a:r>
            <a:r>
              <a:rPr lang="de-DE" sz="2000" dirty="0" err="1">
                <a:latin typeface="Arial"/>
                <a:cs typeface="Arial"/>
              </a:rPr>
              <a:t>string</a:t>
            </a:r>
            <a:endParaRPr lang="de-DE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copy of the string S converted to uppercase.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975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Arial"/>
                <a:cs typeface="Arial"/>
              </a:rPr>
              <a:t> |  </a:t>
            </a:r>
            <a:r>
              <a:rPr lang="hr-HR" sz="2000" dirty="0">
                <a:latin typeface="Arial"/>
                <a:cs typeface="Arial"/>
              </a:rPr>
              <a:t>zfill(...)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dirty="0" err="1">
                <a:latin typeface="Arial"/>
                <a:cs typeface="Arial"/>
              </a:rPr>
              <a:t>S.zfill</a:t>
            </a:r>
            <a:r>
              <a:rPr lang="de-DE" sz="2000" dirty="0">
                <a:latin typeface="Arial"/>
                <a:cs typeface="Arial"/>
              </a:rPr>
              <a:t>(</a:t>
            </a:r>
            <a:r>
              <a:rPr lang="de-DE" sz="2000" dirty="0" err="1">
                <a:latin typeface="Arial"/>
                <a:cs typeface="Arial"/>
              </a:rPr>
              <a:t>width</a:t>
            </a:r>
            <a:r>
              <a:rPr lang="de-DE" sz="2000" dirty="0">
                <a:latin typeface="Arial"/>
                <a:cs typeface="Arial"/>
              </a:rPr>
              <a:t>) -&gt; </a:t>
            </a:r>
            <a:r>
              <a:rPr lang="de-DE" sz="2000" dirty="0" err="1">
                <a:latin typeface="Arial"/>
                <a:cs typeface="Arial"/>
              </a:rPr>
              <a:t>string</a:t>
            </a:r>
            <a:endParaRPr lang="de-DE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Pad a numeric string S with zeros on the left, to fill a field</a:t>
            </a:r>
          </a:p>
          <a:p>
            <a:r>
              <a:rPr lang="en-US" sz="2000" dirty="0">
                <a:latin typeface="Arial"/>
                <a:cs typeface="Arial"/>
              </a:rPr>
              <a:t> |      of the specified width.  The string S is never truncated.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----------------------------------------------------------------------</a:t>
            </a:r>
          </a:p>
          <a:p>
            <a:r>
              <a:rPr lang="es-ES" sz="2000" dirty="0"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02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 | </a:t>
            </a:r>
            <a:r>
              <a:rPr lang="en-US" sz="2000" dirty="0">
                <a:latin typeface="Arial"/>
                <a:cs typeface="Arial"/>
              </a:rPr>
              <a:t>__</a:t>
            </a:r>
            <a:r>
              <a:rPr lang="en-US" sz="2000" dirty="0" err="1">
                <a:latin typeface="Arial"/>
                <a:cs typeface="Arial"/>
              </a:rPr>
              <a:t>getslice</a:t>
            </a:r>
            <a:r>
              <a:rPr lang="en-US" sz="2000" dirty="0">
                <a:latin typeface="Arial"/>
                <a:cs typeface="Arial"/>
              </a:rPr>
              <a:t>__(...)</a:t>
            </a:r>
          </a:p>
          <a:p>
            <a:r>
              <a:rPr lang="en-US" sz="2000" dirty="0">
                <a:latin typeface="Arial"/>
                <a:cs typeface="Arial"/>
              </a:rPr>
              <a:t> |      x.__</a:t>
            </a:r>
            <a:r>
              <a:rPr lang="en-US" sz="2000" dirty="0" err="1">
                <a:latin typeface="Arial"/>
                <a:cs typeface="Arial"/>
              </a:rPr>
              <a:t>getslice</a:t>
            </a:r>
            <a:r>
              <a:rPr lang="en-US" sz="2000" dirty="0">
                <a:latin typeface="Arial"/>
                <a:cs typeface="Arial"/>
              </a:rPr>
              <a:t>__(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, j) &lt;==&gt;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x[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i:j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Use of negative indices is not supported.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__</a:t>
            </a:r>
            <a:r>
              <a:rPr lang="en-US" sz="2000" dirty="0" err="1">
                <a:latin typeface="Arial"/>
                <a:cs typeface="Arial"/>
              </a:rPr>
              <a:t>gt</a:t>
            </a:r>
            <a:r>
              <a:rPr lang="en-US" sz="2000" dirty="0">
                <a:latin typeface="Arial"/>
                <a:cs typeface="Arial"/>
              </a:rPr>
              <a:t>__(...)</a:t>
            </a:r>
          </a:p>
          <a:p>
            <a:r>
              <a:rPr lang="en-US" sz="2000" dirty="0">
                <a:latin typeface="Arial"/>
                <a:cs typeface="Arial"/>
              </a:rPr>
              <a:t> |      x.__</a:t>
            </a:r>
            <a:r>
              <a:rPr lang="en-US" sz="2000" dirty="0" err="1">
                <a:latin typeface="Arial"/>
                <a:cs typeface="Arial"/>
              </a:rPr>
              <a:t>gt</a:t>
            </a:r>
            <a:r>
              <a:rPr lang="en-US" sz="2000" dirty="0">
                <a:latin typeface="Arial"/>
                <a:cs typeface="Arial"/>
              </a:rPr>
              <a:t>__(y) &lt;==&gt; x&gt;y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__le__(...)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x.__le</a:t>
            </a:r>
            <a:r>
              <a:rPr lang="en-US" sz="2000" dirty="0">
                <a:latin typeface="Arial"/>
                <a:cs typeface="Arial"/>
              </a:rPr>
              <a:t>__(y) &lt;==&gt; x&lt;=y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__</a:t>
            </a:r>
            <a:r>
              <a:rPr lang="en-US" sz="2000" dirty="0" err="1">
                <a:latin typeface="Arial"/>
                <a:cs typeface="Arial"/>
              </a:rPr>
              <a:t>len</a:t>
            </a:r>
            <a:r>
              <a:rPr lang="en-US" sz="2000" dirty="0">
                <a:latin typeface="Arial"/>
                <a:cs typeface="Arial"/>
              </a:rPr>
              <a:t>__(...)</a:t>
            </a:r>
          </a:p>
          <a:p>
            <a:r>
              <a:rPr lang="en-US" sz="2000" dirty="0">
                <a:latin typeface="Arial"/>
                <a:cs typeface="Arial"/>
              </a:rPr>
              <a:t> |      x.__</a:t>
            </a:r>
            <a:r>
              <a:rPr lang="en-US" sz="2000" dirty="0" err="1">
                <a:latin typeface="Arial"/>
                <a:cs typeface="Arial"/>
              </a:rPr>
              <a:t>len</a:t>
            </a:r>
            <a:r>
              <a:rPr lang="en-US" sz="2000" dirty="0">
                <a:latin typeface="Arial"/>
                <a:cs typeface="Arial"/>
              </a:rPr>
              <a:t>__() &lt;==&gt; 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len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(x)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__</a:t>
            </a:r>
            <a:r>
              <a:rPr lang="en-US" sz="2000" dirty="0" err="1">
                <a:latin typeface="Arial"/>
                <a:cs typeface="Arial"/>
              </a:rPr>
              <a:t>lt</a:t>
            </a:r>
            <a:r>
              <a:rPr lang="en-US" sz="2000" dirty="0">
                <a:latin typeface="Arial"/>
                <a:cs typeface="Arial"/>
              </a:rPr>
              <a:t>__(...)</a:t>
            </a:r>
          </a:p>
          <a:p>
            <a:r>
              <a:rPr lang="en-US" sz="2000" dirty="0">
                <a:latin typeface="Arial"/>
                <a:cs typeface="Arial"/>
              </a:rPr>
              <a:t> |      x.__</a:t>
            </a:r>
            <a:r>
              <a:rPr lang="en-US" sz="2000" dirty="0" err="1">
                <a:latin typeface="Arial"/>
                <a:cs typeface="Arial"/>
              </a:rPr>
              <a:t>lt</a:t>
            </a:r>
            <a:r>
              <a:rPr lang="en-US" sz="2000" dirty="0">
                <a:latin typeface="Arial"/>
                <a:cs typeface="Arial"/>
              </a:rPr>
              <a:t>__(y) &lt;==&gt;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x&lt;y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56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|  __</a:t>
            </a:r>
            <a:r>
              <a:rPr lang="en-US" sz="2000" dirty="0" err="1">
                <a:latin typeface="Arial"/>
                <a:cs typeface="Arial"/>
              </a:rPr>
              <a:t>mul</a:t>
            </a:r>
            <a:r>
              <a:rPr lang="en-US" sz="2000" dirty="0">
                <a:latin typeface="Arial"/>
                <a:cs typeface="Arial"/>
              </a:rPr>
              <a:t>__(...)</a:t>
            </a:r>
          </a:p>
          <a:p>
            <a:r>
              <a:rPr lang="en-US" sz="2000" dirty="0">
                <a:latin typeface="Arial"/>
                <a:cs typeface="Arial"/>
              </a:rPr>
              <a:t> |      x.__</a:t>
            </a:r>
            <a:r>
              <a:rPr lang="en-US" sz="2000" dirty="0" err="1">
                <a:latin typeface="Arial"/>
                <a:cs typeface="Arial"/>
              </a:rPr>
              <a:t>mul</a:t>
            </a:r>
            <a:r>
              <a:rPr lang="en-US" sz="2000" dirty="0">
                <a:latin typeface="Arial"/>
                <a:cs typeface="Arial"/>
              </a:rPr>
              <a:t>__(n) &lt;==&gt;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x*n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__ne__(...)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x.__ne</a:t>
            </a:r>
            <a:r>
              <a:rPr lang="en-US" sz="2000" dirty="0">
                <a:latin typeface="Arial"/>
                <a:cs typeface="Arial"/>
              </a:rPr>
              <a:t>__(y) &lt;==&gt;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x!=y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__</a:t>
            </a:r>
            <a:r>
              <a:rPr lang="en-US" sz="2000" dirty="0" err="1">
                <a:latin typeface="Arial"/>
                <a:cs typeface="Arial"/>
              </a:rPr>
              <a:t>rmul</a:t>
            </a:r>
            <a:r>
              <a:rPr lang="en-US" sz="2000" dirty="0">
                <a:latin typeface="Arial"/>
                <a:cs typeface="Arial"/>
              </a:rPr>
              <a:t>__(...)</a:t>
            </a:r>
          </a:p>
          <a:p>
            <a:r>
              <a:rPr lang="en-US" sz="2000" dirty="0">
                <a:latin typeface="Arial"/>
                <a:cs typeface="Arial"/>
              </a:rPr>
              <a:t> |      x.__</a:t>
            </a:r>
            <a:r>
              <a:rPr lang="en-US" sz="2000" dirty="0" err="1">
                <a:latin typeface="Arial"/>
                <a:cs typeface="Arial"/>
              </a:rPr>
              <a:t>rmul</a:t>
            </a:r>
            <a:r>
              <a:rPr lang="en-US" sz="2000" dirty="0">
                <a:latin typeface="Arial"/>
                <a:cs typeface="Arial"/>
              </a:rPr>
              <a:t>__(n) &lt;==&gt; n*x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__</a:t>
            </a:r>
            <a:r>
              <a:rPr lang="en-US" sz="2000" dirty="0" err="1">
                <a:latin typeface="Arial"/>
                <a:cs typeface="Arial"/>
              </a:rPr>
              <a:t>str</a:t>
            </a:r>
            <a:r>
              <a:rPr lang="en-US" sz="2000" dirty="0">
                <a:latin typeface="Arial"/>
                <a:cs typeface="Arial"/>
              </a:rPr>
              <a:t>__(...)</a:t>
            </a:r>
          </a:p>
          <a:p>
            <a:r>
              <a:rPr lang="en-US" sz="2000" dirty="0">
                <a:latin typeface="Arial"/>
                <a:cs typeface="Arial"/>
              </a:rPr>
              <a:t> |      x.__</a:t>
            </a:r>
            <a:r>
              <a:rPr lang="en-US" sz="2000" dirty="0" err="1">
                <a:latin typeface="Arial"/>
                <a:cs typeface="Arial"/>
              </a:rPr>
              <a:t>str</a:t>
            </a:r>
            <a:r>
              <a:rPr lang="en-US" sz="2000" dirty="0">
                <a:latin typeface="Arial"/>
                <a:cs typeface="Arial"/>
              </a:rPr>
              <a:t>__() &lt;==&gt; </a:t>
            </a:r>
            <a:r>
              <a:rPr lang="en-US" sz="2000" dirty="0" err="1">
                <a:latin typeface="Arial"/>
                <a:cs typeface="Arial"/>
              </a:rPr>
              <a:t>str</a:t>
            </a:r>
            <a:r>
              <a:rPr lang="en-US" sz="2000" dirty="0">
                <a:latin typeface="Arial"/>
                <a:cs typeface="Arial"/>
              </a:rPr>
              <a:t>(x)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capitalize(...)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dirty="0" err="1">
                <a:latin typeface="Arial"/>
                <a:cs typeface="Arial"/>
              </a:rPr>
              <a:t>S.capitalize</a:t>
            </a:r>
            <a:r>
              <a:rPr lang="de-DE" sz="2000" dirty="0">
                <a:latin typeface="Arial"/>
                <a:cs typeface="Arial"/>
              </a:rPr>
              <a:t>() -&gt; </a:t>
            </a:r>
            <a:r>
              <a:rPr lang="de-DE" sz="2000" dirty="0" err="1">
                <a:latin typeface="Arial"/>
                <a:cs typeface="Arial"/>
              </a:rPr>
              <a:t>string</a:t>
            </a:r>
            <a:endParaRPr lang="de-DE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copy of the string S with only its first character</a:t>
            </a:r>
          </a:p>
          <a:p>
            <a:r>
              <a:rPr lang="en-US" sz="2000" dirty="0">
                <a:latin typeface="Arial"/>
                <a:cs typeface="Arial"/>
              </a:rPr>
              <a:t> |      capitalized.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69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 |  </a:t>
            </a:r>
            <a:r>
              <a:rPr lang="en-US" sz="2000" dirty="0">
                <a:latin typeface="Arial"/>
                <a:cs typeface="Arial"/>
              </a:rPr>
              <a:t>count(...)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S.count</a:t>
            </a:r>
            <a:r>
              <a:rPr lang="en-US" sz="2000" dirty="0">
                <a:latin typeface="Arial"/>
                <a:cs typeface="Arial"/>
              </a:rPr>
              <a:t>(sub[, start[, end]]) -&gt; </a:t>
            </a:r>
            <a:r>
              <a:rPr lang="en-US" sz="2000" dirty="0" err="1">
                <a:latin typeface="Arial"/>
                <a:cs typeface="Arial"/>
              </a:rPr>
              <a:t>int</a:t>
            </a:r>
            <a:endParaRPr lang="en-US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the number of non-overlapping occurrences of substring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sub</a:t>
            </a:r>
            <a:r>
              <a:rPr lang="en-US" sz="2000" dirty="0">
                <a:latin typeface="Arial"/>
                <a:cs typeface="Arial"/>
              </a:rPr>
              <a:t> in</a:t>
            </a:r>
          </a:p>
          <a:p>
            <a:r>
              <a:rPr lang="en-US" sz="2000" dirty="0">
                <a:latin typeface="Arial"/>
                <a:cs typeface="Arial"/>
              </a:rPr>
              <a:t> |      string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S[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start:end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lang="en-US" sz="2000" dirty="0">
                <a:latin typeface="Arial"/>
                <a:cs typeface="Arial"/>
              </a:rPr>
              <a:t>.  Optional arguments start and end are interpreted</a:t>
            </a:r>
          </a:p>
          <a:p>
            <a:r>
              <a:rPr lang="en-US" sz="2000" dirty="0">
                <a:latin typeface="Arial"/>
                <a:cs typeface="Arial"/>
              </a:rPr>
              <a:t> |      as in slice notation.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</a:t>
            </a:r>
            <a:r>
              <a:rPr lang="en-US" sz="2000" dirty="0" err="1">
                <a:latin typeface="Arial"/>
                <a:cs typeface="Arial"/>
              </a:rPr>
              <a:t>endswith</a:t>
            </a:r>
            <a:r>
              <a:rPr lang="en-US" sz="2000" dirty="0">
                <a:latin typeface="Arial"/>
                <a:cs typeface="Arial"/>
              </a:rPr>
              <a:t>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S.endswith</a:t>
            </a:r>
            <a:r>
              <a:rPr lang="en-US" sz="2000" dirty="0">
                <a:latin typeface="Arial"/>
                <a:cs typeface="Arial"/>
              </a:rPr>
              <a:t>(suffix[, start[, end]]) -&gt; </a:t>
            </a:r>
            <a:r>
              <a:rPr lang="en-US" sz="2000" dirty="0" err="1">
                <a:latin typeface="Arial"/>
                <a:cs typeface="Arial"/>
              </a:rPr>
              <a:t>bool</a:t>
            </a:r>
            <a:endParaRPr lang="en-US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r>
              <a:rPr lang="en-US" sz="2000" dirty="0">
                <a:latin typeface="Arial"/>
                <a:cs typeface="Arial"/>
              </a:rPr>
              <a:t> if S ends with the specified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suffix</a:t>
            </a:r>
            <a:r>
              <a:rPr lang="en-US" sz="2000" dirty="0">
                <a:latin typeface="Arial"/>
                <a:cs typeface="Arial"/>
              </a:rPr>
              <a:t>, False otherwise.</a:t>
            </a:r>
          </a:p>
          <a:p>
            <a:r>
              <a:rPr lang="en-US" sz="2000" dirty="0">
                <a:latin typeface="Arial"/>
                <a:cs typeface="Arial"/>
              </a:rPr>
              <a:t> |      With optional start, test S beginning at that position.</a:t>
            </a:r>
          </a:p>
          <a:p>
            <a:r>
              <a:rPr lang="en-US" sz="2000" dirty="0">
                <a:latin typeface="Arial"/>
                <a:cs typeface="Arial"/>
              </a:rPr>
              <a:t> |      With optional end, stop comparing S at that position.</a:t>
            </a:r>
          </a:p>
          <a:p>
            <a:r>
              <a:rPr lang="en-US" sz="2000" dirty="0">
                <a:latin typeface="Arial"/>
                <a:cs typeface="Arial"/>
              </a:rPr>
              <a:t> |      suffix can also be a tuple of strings to try.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07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 |  </a:t>
            </a:r>
            <a:r>
              <a:rPr lang="de-DE" sz="2000" dirty="0">
                <a:latin typeface="Arial"/>
                <a:cs typeface="Arial"/>
              </a:rPr>
              <a:t>find(...)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S.find</a:t>
            </a:r>
            <a:r>
              <a:rPr lang="en-US" sz="2000" dirty="0">
                <a:latin typeface="Arial"/>
                <a:cs typeface="Arial"/>
              </a:rPr>
              <a:t>(sub [,start [,end]]) -&gt; </a:t>
            </a:r>
            <a:r>
              <a:rPr lang="en-US" sz="2000" dirty="0" err="1">
                <a:latin typeface="Arial"/>
                <a:cs typeface="Arial"/>
              </a:rPr>
              <a:t>int</a:t>
            </a:r>
            <a:endParaRPr lang="en-US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the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lowest index </a:t>
            </a:r>
            <a:r>
              <a:rPr lang="en-US" sz="2000" dirty="0">
                <a:latin typeface="Arial"/>
                <a:cs typeface="Arial"/>
              </a:rPr>
              <a:t>in S where substring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sub</a:t>
            </a:r>
            <a:r>
              <a:rPr lang="en-US" sz="2000" dirty="0">
                <a:latin typeface="Arial"/>
                <a:cs typeface="Arial"/>
              </a:rPr>
              <a:t> is found,</a:t>
            </a:r>
          </a:p>
          <a:p>
            <a:r>
              <a:rPr lang="en-US" sz="2000" dirty="0">
                <a:latin typeface="Arial"/>
                <a:cs typeface="Arial"/>
              </a:rPr>
              <a:t> |      such that sub is contained within S[</a:t>
            </a:r>
            <a:r>
              <a:rPr lang="en-US" sz="2000" dirty="0" err="1">
                <a:latin typeface="Arial"/>
                <a:cs typeface="Arial"/>
              </a:rPr>
              <a:t>start:end</a:t>
            </a:r>
            <a:r>
              <a:rPr lang="en-US" sz="2000" dirty="0">
                <a:latin typeface="Arial"/>
                <a:cs typeface="Arial"/>
              </a:rPr>
              <a:t>].  Optional</a:t>
            </a:r>
          </a:p>
          <a:p>
            <a:r>
              <a:rPr lang="en-US" sz="2000" dirty="0">
                <a:latin typeface="Arial"/>
                <a:cs typeface="Arial"/>
              </a:rPr>
              <a:t> |      arguments start and end are interpreted as in slice notation.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-1 on failure.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format(...)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dirty="0" err="1">
                <a:latin typeface="Arial"/>
                <a:cs typeface="Arial"/>
              </a:rPr>
              <a:t>S.format</a:t>
            </a:r>
            <a:r>
              <a:rPr lang="de-DE" sz="2000" dirty="0">
                <a:latin typeface="Arial"/>
                <a:cs typeface="Arial"/>
              </a:rPr>
              <a:t>(*</a:t>
            </a:r>
            <a:r>
              <a:rPr lang="de-DE" sz="2000" dirty="0" err="1">
                <a:latin typeface="Arial"/>
                <a:cs typeface="Arial"/>
              </a:rPr>
              <a:t>args</a:t>
            </a:r>
            <a:r>
              <a:rPr lang="de-DE" sz="2000" dirty="0">
                <a:latin typeface="Arial"/>
                <a:cs typeface="Arial"/>
              </a:rPr>
              <a:t>, **</a:t>
            </a:r>
            <a:r>
              <a:rPr lang="de-DE" sz="2000" dirty="0" err="1">
                <a:latin typeface="Arial"/>
                <a:cs typeface="Arial"/>
              </a:rPr>
              <a:t>kwargs</a:t>
            </a:r>
            <a:r>
              <a:rPr lang="de-DE" sz="2000" dirty="0">
                <a:latin typeface="Arial"/>
                <a:cs typeface="Arial"/>
              </a:rPr>
              <a:t>) -&gt; </a:t>
            </a:r>
            <a:r>
              <a:rPr lang="de-DE" sz="2000" dirty="0" err="1">
                <a:latin typeface="Arial"/>
                <a:cs typeface="Arial"/>
              </a:rPr>
              <a:t>string</a:t>
            </a:r>
            <a:endParaRPr lang="de-DE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formatted version of S, using substitutions from </a:t>
            </a:r>
            <a:r>
              <a:rPr lang="en-US" sz="2000" dirty="0" err="1">
                <a:latin typeface="Arial"/>
                <a:cs typeface="Arial"/>
              </a:rPr>
              <a:t>args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and</a:t>
            </a:r>
          </a:p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       </a:t>
            </a:r>
            <a:r>
              <a:rPr lang="en-US" sz="2000" dirty="0" err="1">
                <a:latin typeface="Arial"/>
                <a:cs typeface="Arial"/>
              </a:rPr>
              <a:t>kwargs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r>
              <a:rPr lang="en-US" sz="2000" dirty="0">
                <a:latin typeface="Arial"/>
                <a:cs typeface="Arial"/>
              </a:rPr>
              <a:t> |      The substitutions are identified by braces ('{' and '}').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index(...)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S.index</a:t>
            </a:r>
            <a:r>
              <a:rPr lang="en-US" sz="2000" dirty="0">
                <a:latin typeface="Arial"/>
                <a:cs typeface="Arial"/>
              </a:rPr>
              <a:t>(sub [,start [,end]]) -&gt; </a:t>
            </a:r>
            <a:r>
              <a:rPr lang="en-US" sz="2000" dirty="0" err="1">
                <a:latin typeface="Arial"/>
                <a:cs typeface="Arial"/>
              </a:rPr>
              <a:t>int</a:t>
            </a:r>
            <a:endParaRPr lang="en-US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Like 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S.find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() </a:t>
            </a:r>
            <a:r>
              <a:rPr lang="en-US" sz="2000" dirty="0">
                <a:latin typeface="Arial"/>
                <a:cs typeface="Arial"/>
              </a:rPr>
              <a:t>but raise </a:t>
            </a:r>
            <a:r>
              <a:rPr lang="en-US" sz="2000" dirty="0" err="1">
                <a:latin typeface="Arial"/>
                <a:cs typeface="Arial"/>
              </a:rPr>
              <a:t>ValueError</a:t>
            </a:r>
            <a:r>
              <a:rPr lang="en-US" sz="2000" dirty="0">
                <a:latin typeface="Arial"/>
                <a:cs typeface="Arial"/>
              </a:rPr>
              <a:t> when the substring is not found.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239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Arial"/>
                <a:cs typeface="Arial"/>
              </a:rPr>
              <a:t> |  </a:t>
            </a:r>
            <a:r>
              <a:rPr lang="hr-HR" sz="2000" dirty="0">
                <a:latin typeface="Arial"/>
                <a:cs typeface="Arial"/>
              </a:rPr>
              <a:t>isalnum(...)</a:t>
            </a:r>
          </a:p>
          <a:p>
            <a:r>
              <a:rPr lang="hr-HR" sz="2000" dirty="0">
                <a:latin typeface="Arial"/>
                <a:cs typeface="Arial"/>
              </a:rPr>
              <a:t> |      S.isalnum() -&gt; bool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r>
              <a:rPr lang="en-US" sz="2000" dirty="0">
                <a:latin typeface="Arial"/>
                <a:cs typeface="Arial"/>
              </a:rPr>
              <a:t> if all characters in S are alphanumeric</a:t>
            </a:r>
          </a:p>
          <a:p>
            <a:r>
              <a:rPr lang="en-US" sz="2000" dirty="0">
                <a:latin typeface="Arial"/>
                <a:cs typeface="Arial"/>
              </a:rPr>
              <a:t> |      and there is at least one character in S, False otherwise.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isalpha(...)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dirty="0" err="1">
                <a:latin typeface="Arial"/>
                <a:cs typeface="Arial"/>
              </a:rPr>
              <a:t>S.isalpha</a:t>
            </a:r>
            <a:r>
              <a:rPr lang="de-DE" sz="2000" dirty="0">
                <a:latin typeface="Arial"/>
                <a:cs typeface="Arial"/>
              </a:rPr>
              <a:t>() -&gt; </a:t>
            </a:r>
            <a:r>
              <a:rPr lang="de-DE" sz="2000" dirty="0" err="1">
                <a:latin typeface="Arial"/>
                <a:cs typeface="Arial"/>
              </a:rPr>
              <a:t>bool</a:t>
            </a:r>
            <a:endParaRPr lang="de-DE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r>
              <a:rPr lang="en-US" sz="2000" dirty="0">
                <a:latin typeface="Arial"/>
                <a:cs typeface="Arial"/>
              </a:rPr>
              <a:t> if all characters in S are alphabetic</a:t>
            </a:r>
          </a:p>
          <a:p>
            <a:r>
              <a:rPr lang="en-US" sz="2000" dirty="0">
                <a:latin typeface="Arial"/>
                <a:cs typeface="Arial"/>
              </a:rPr>
              <a:t> |      and there is at least one character in S, False otherwise.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isdigit(...)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dirty="0" err="1">
                <a:latin typeface="Arial"/>
                <a:cs typeface="Arial"/>
              </a:rPr>
              <a:t>S.isdigit</a:t>
            </a:r>
            <a:r>
              <a:rPr lang="de-DE" sz="2000" dirty="0">
                <a:latin typeface="Arial"/>
                <a:cs typeface="Arial"/>
              </a:rPr>
              <a:t>() -&gt; </a:t>
            </a:r>
            <a:r>
              <a:rPr lang="de-DE" sz="2000" dirty="0" err="1">
                <a:latin typeface="Arial"/>
                <a:cs typeface="Arial"/>
              </a:rPr>
              <a:t>bool</a:t>
            </a:r>
            <a:endParaRPr lang="de-DE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r>
              <a:rPr lang="en-US" sz="2000" dirty="0">
                <a:latin typeface="Arial"/>
                <a:cs typeface="Arial"/>
              </a:rPr>
              <a:t> if all characters in S are digits</a:t>
            </a:r>
          </a:p>
          <a:p>
            <a:r>
              <a:rPr lang="en-US" sz="2000" dirty="0">
                <a:latin typeface="Arial"/>
                <a:cs typeface="Arial"/>
              </a:rPr>
              <a:t> |      and there is at least one character in S, False otherwise.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48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|  </a:t>
            </a:r>
            <a:r>
              <a:rPr lang="en-US" sz="2000" dirty="0" err="1">
                <a:latin typeface="Arial"/>
                <a:cs typeface="Arial"/>
              </a:rPr>
              <a:t>islower</a:t>
            </a:r>
            <a:r>
              <a:rPr lang="en-US" sz="2000" dirty="0">
                <a:latin typeface="Arial"/>
                <a:cs typeface="Arial"/>
              </a:rPr>
              <a:t>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S.islower</a:t>
            </a:r>
            <a:r>
              <a:rPr lang="en-US" sz="2000" dirty="0">
                <a:latin typeface="Arial"/>
                <a:cs typeface="Arial"/>
              </a:rPr>
              <a:t>() -&gt; </a:t>
            </a:r>
            <a:r>
              <a:rPr lang="en-US" sz="2000" dirty="0" err="1">
                <a:latin typeface="Arial"/>
                <a:cs typeface="Arial"/>
              </a:rPr>
              <a:t>bool</a:t>
            </a:r>
            <a:endParaRPr lang="en-US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True if all cased characters in S are lowercase and there is</a:t>
            </a:r>
          </a:p>
          <a:p>
            <a:r>
              <a:rPr lang="en-US" sz="2000" dirty="0">
                <a:latin typeface="Arial"/>
                <a:cs typeface="Arial"/>
              </a:rPr>
              <a:t> |      at least one cased character in S, False otherwise.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de-DE" sz="2000" dirty="0">
                <a:latin typeface="Arial"/>
                <a:cs typeface="Arial"/>
              </a:rPr>
              <a:t> |  </a:t>
            </a:r>
            <a:r>
              <a:rPr lang="de-DE" sz="2000" dirty="0" err="1">
                <a:latin typeface="Arial"/>
                <a:cs typeface="Arial"/>
              </a:rPr>
              <a:t>isspace</a:t>
            </a:r>
            <a:r>
              <a:rPr lang="de-DE" sz="2000" dirty="0">
                <a:latin typeface="Arial"/>
                <a:cs typeface="Arial"/>
              </a:rPr>
              <a:t>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dirty="0" err="1">
                <a:latin typeface="Arial"/>
                <a:cs typeface="Arial"/>
              </a:rPr>
              <a:t>S.isspace</a:t>
            </a:r>
            <a:r>
              <a:rPr lang="de-DE" sz="2000" dirty="0">
                <a:latin typeface="Arial"/>
                <a:cs typeface="Arial"/>
              </a:rPr>
              <a:t>() -&gt; </a:t>
            </a:r>
            <a:r>
              <a:rPr lang="de-DE" sz="2000" dirty="0" err="1">
                <a:latin typeface="Arial"/>
                <a:cs typeface="Arial"/>
              </a:rPr>
              <a:t>bool</a:t>
            </a:r>
            <a:endParaRPr lang="de-DE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r>
              <a:rPr lang="en-US" sz="2000" dirty="0">
                <a:latin typeface="Arial"/>
                <a:cs typeface="Arial"/>
              </a:rPr>
              <a:t> if all characters in S are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whitespace</a:t>
            </a:r>
          </a:p>
          <a:p>
            <a:r>
              <a:rPr lang="en-US" sz="2000" dirty="0">
                <a:latin typeface="Arial"/>
                <a:cs typeface="Arial"/>
              </a:rPr>
              <a:t> |      and there is at least one character in S, False otherwise.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istitle(...)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dirty="0" err="1">
                <a:latin typeface="Arial"/>
                <a:cs typeface="Arial"/>
              </a:rPr>
              <a:t>S.istitle</a:t>
            </a:r>
            <a:r>
              <a:rPr lang="de-DE" sz="2000" dirty="0">
                <a:latin typeface="Arial"/>
                <a:cs typeface="Arial"/>
              </a:rPr>
              <a:t>() -&gt; </a:t>
            </a:r>
            <a:r>
              <a:rPr lang="de-DE" sz="2000" dirty="0" err="1">
                <a:latin typeface="Arial"/>
                <a:cs typeface="Arial"/>
              </a:rPr>
              <a:t>bool</a:t>
            </a:r>
            <a:endParaRPr lang="de-DE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True if S is a </a:t>
            </a:r>
            <a:r>
              <a:rPr lang="en-US" sz="2000" dirty="0" err="1">
                <a:latin typeface="Arial"/>
                <a:cs typeface="Arial"/>
              </a:rPr>
              <a:t>titlecased</a:t>
            </a:r>
            <a:r>
              <a:rPr lang="en-US" sz="2000" dirty="0">
                <a:latin typeface="Arial"/>
                <a:cs typeface="Arial"/>
              </a:rPr>
              <a:t> string and there is at least one</a:t>
            </a:r>
          </a:p>
          <a:p>
            <a:r>
              <a:rPr lang="en-US" sz="2000" dirty="0">
                <a:latin typeface="Arial"/>
                <a:cs typeface="Arial"/>
              </a:rPr>
              <a:t> |      character in S, i.e. uppercase characters may only follow uncased</a:t>
            </a:r>
          </a:p>
          <a:p>
            <a:r>
              <a:rPr lang="en-US" sz="2000" dirty="0">
                <a:latin typeface="Arial"/>
                <a:cs typeface="Arial"/>
              </a:rPr>
              <a:t> |      characters and lowercase characters only cased ones. Return False</a:t>
            </a:r>
          </a:p>
          <a:p>
            <a:r>
              <a:rPr lang="en-US" sz="2000" dirty="0">
                <a:latin typeface="Arial"/>
                <a:cs typeface="Arial"/>
              </a:rPr>
              <a:t> |      otherwise.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13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Arial"/>
                <a:cs typeface="Arial"/>
              </a:rPr>
              <a:t> </a:t>
            </a:r>
            <a:r>
              <a:rPr lang="hr-HR" sz="2000" dirty="0">
                <a:latin typeface="Arial"/>
                <a:cs typeface="Arial"/>
              </a:rPr>
              <a:t>|  isupper(...)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dirty="0" err="1">
                <a:latin typeface="Arial"/>
                <a:cs typeface="Arial"/>
              </a:rPr>
              <a:t>S.isupper</a:t>
            </a:r>
            <a:r>
              <a:rPr lang="de-DE" sz="2000" dirty="0">
                <a:latin typeface="Arial"/>
                <a:cs typeface="Arial"/>
              </a:rPr>
              <a:t>() -&gt; </a:t>
            </a:r>
            <a:r>
              <a:rPr lang="de-DE" sz="2000" dirty="0" err="1">
                <a:latin typeface="Arial"/>
                <a:cs typeface="Arial"/>
              </a:rPr>
              <a:t>bool</a:t>
            </a:r>
            <a:endParaRPr lang="de-DE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True if all cased characters in S are uppercase and there is</a:t>
            </a:r>
          </a:p>
          <a:p>
            <a:r>
              <a:rPr lang="en-US" sz="2000" dirty="0">
                <a:latin typeface="Arial"/>
                <a:cs typeface="Arial"/>
              </a:rPr>
              <a:t> |      at least one cased character in S, False otherwise.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join(...)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cs typeface="Arial"/>
              </a:rPr>
              <a:t>S.join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cs typeface="Arial"/>
              </a:rPr>
              <a:t>iterable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) -&gt; string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string which is the concatenation of the strings in the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iterable</a:t>
            </a:r>
            <a:r>
              <a:rPr lang="en-US" sz="2000" dirty="0">
                <a:latin typeface="Arial"/>
                <a:cs typeface="Arial"/>
              </a:rPr>
              <a:t>.  The separator between elements is S.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lower(...)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  <a:r>
              <a:rPr lang="de-DE" sz="2000" b="1" dirty="0" err="1">
                <a:solidFill>
                  <a:srgbClr val="FF0000"/>
                </a:solidFill>
                <a:latin typeface="Arial"/>
                <a:cs typeface="Arial"/>
              </a:rPr>
              <a:t>S.lower</a:t>
            </a:r>
            <a:r>
              <a:rPr lang="de-DE" sz="2000" b="1" dirty="0">
                <a:solidFill>
                  <a:srgbClr val="FF0000"/>
                </a:solidFill>
                <a:latin typeface="Arial"/>
                <a:cs typeface="Arial"/>
              </a:rPr>
              <a:t>() -&gt; </a:t>
            </a:r>
            <a:r>
              <a:rPr lang="de-DE" sz="2000" b="1" dirty="0" err="1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endParaRPr lang="de-DE" sz="2000" b="1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copy of the string S converted to lowercase.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80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121" y="166760"/>
            <a:ext cx="88649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Arial"/>
                <a:cs typeface="Arial"/>
              </a:rPr>
              <a:t> |  </a:t>
            </a:r>
            <a:r>
              <a:rPr lang="hr-HR" sz="2000" dirty="0">
                <a:latin typeface="Arial"/>
                <a:cs typeface="Arial"/>
              </a:rPr>
              <a:t>lstrip(...)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S.lstrip</a:t>
            </a:r>
            <a:r>
              <a:rPr lang="en-US" sz="2000" dirty="0">
                <a:latin typeface="Arial"/>
                <a:cs typeface="Arial"/>
              </a:rPr>
              <a:t>([chars]) -&gt; string or </a:t>
            </a:r>
            <a:r>
              <a:rPr lang="en-US" sz="2000" dirty="0" err="1">
                <a:latin typeface="Arial"/>
                <a:cs typeface="Arial"/>
              </a:rPr>
              <a:t>unicode</a:t>
            </a:r>
            <a:endParaRPr lang="en-US" sz="2000" dirty="0">
              <a:latin typeface="Arial"/>
              <a:cs typeface="Arial"/>
            </a:endParaRP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copy of the string S with leading whitespace removed.</a:t>
            </a:r>
          </a:p>
          <a:p>
            <a:r>
              <a:rPr lang="en-US" sz="2000" dirty="0">
                <a:latin typeface="Arial"/>
                <a:cs typeface="Arial"/>
              </a:rPr>
              <a:t> |      If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chars</a:t>
            </a:r>
            <a:r>
              <a:rPr lang="en-US" sz="2000" dirty="0">
                <a:latin typeface="Arial"/>
                <a:cs typeface="Arial"/>
              </a:rPr>
              <a:t> is given and not None, remove characters in chars instead.</a:t>
            </a:r>
          </a:p>
          <a:p>
            <a:r>
              <a:rPr lang="en-US" sz="2000" dirty="0">
                <a:latin typeface="Arial"/>
                <a:cs typeface="Arial"/>
              </a:rPr>
              <a:t> |      If chars is </a:t>
            </a:r>
            <a:r>
              <a:rPr lang="en-US" sz="2000" dirty="0" err="1">
                <a:latin typeface="Arial"/>
                <a:cs typeface="Arial"/>
              </a:rPr>
              <a:t>unicode</a:t>
            </a:r>
            <a:r>
              <a:rPr lang="en-US" sz="2000" dirty="0">
                <a:latin typeface="Arial"/>
                <a:cs typeface="Arial"/>
              </a:rPr>
              <a:t>, S will be converted to </a:t>
            </a:r>
            <a:r>
              <a:rPr lang="en-US" sz="2000" dirty="0" err="1">
                <a:latin typeface="Arial"/>
                <a:cs typeface="Arial"/>
              </a:rPr>
              <a:t>unicode</a:t>
            </a:r>
            <a:r>
              <a:rPr lang="en-US" sz="2000" dirty="0">
                <a:latin typeface="Arial"/>
                <a:cs typeface="Arial"/>
              </a:rPr>
              <a:t> before stripping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hr-HR" sz="2000" dirty="0">
                <a:latin typeface="Arial"/>
                <a:cs typeface="Arial"/>
              </a:rPr>
              <a:t> |  partition(...)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S.partition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sep</a:t>
            </a:r>
            <a:r>
              <a:rPr lang="en-US" sz="2000" dirty="0">
                <a:latin typeface="Arial"/>
                <a:cs typeface="Arial"/>
              </a:rPr>
              <a:t>) -&gt; (head, </a:t>
            </a:r>
            <a:r>
              <a:rPr lang="en-US" sz="2000" dirty="0" err="1">
                <a:latin typeface="Arial"/>
                <a:cs typeface="Arial"/>
              </a:rPr>
              <a:t>sep</a:t>
            </a:r>
            <a:r>
              <a:rPr lang="en-US" sz="2000" dirty="0">
                <a:latin typeface="Arial"/>
                <a:cs typeface="Arial"/>
              </a:rPr>
              <a:t>, tail)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Search for the separator 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sep</a:t>
            </a:r>
            <a:r>
              <a:rPr lang="en-US" sz="2000" dirty="0">
                <a:latin typeface="Arial"/>
                <a:cs typeface="Arial"/>
              </a:rPr>
              <a:t> in S, and return the part before it,</a:t>
            </a:r>
          </a:p>
          <a:p>
            <a:r>
              <a:rPr lang="en-US" sz="2000" dirty="0">
                <a:latin typeface="Arial"/>
                <a:cs typeface="Arial"/>
              </a:rPr>
              <a:t> |      the separator itself, and the part after it.  If the separator is not</a:t>
            </a:r>
          </a:p>
          <a:p>
            <a:r>
              <a:rPr lang="en-US" sz="2000" dirty="0">
                <a:latin typeface="Arial"/>
                <a:cs typeface="Arial"/>
              </a:rPr>
              <a:t> |      found, return S and two empty strings.</a:t>
            </a:r>
          </a:p>
          <a:p>
            <a:r>
              <a:rPr lang="hr-HR" sz="2000" dirty="0">
                <a:latin typeface="Arial"/>
                <a:cs typeface="Arial"/>
              </a:rPr>
              <a:t> |  </a:t>
            </a:r>
          </a:p>
          <a:p>
            <a:r>
              <a:rPr lang="en-US" sz="2000" dirty="0">
                <a:latin typeface="Arial"/>
                <a:cs typeface="Arial"/>
              </a:rPr>
              <a:t> |  replace(...)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 err="1">
                <a:latin typeface="Arial"/>
                <a:cs typeface="Arial"/>
              </a:rPr>
              <a:t>S.replace</a:t>
            </a:r>
            <a:r>
              <a:rPr lang="en-US" sz="2000" dirty="0">
                <a:latin typeface="Arial"/>
                <a:cs typeface="Arial"/>
              </a:rPr>
              <a:t>(old, new[, count]) -&gt; string</a:t>
            </a:r>
          </a:p>
          <a:p>
            <a:r>
              <a:rPr lang="de-DE" sz="2000" dirty="0">
                <a:latin typeface="Arial"/>
                <a:cs typeface="Arial"/>
              </a:rPr>
              <a:t> |      </a:t>
            </a:r>
          </a:p>
          <a:p>
            <a:r>
              <a:rPr lang="en-US" sz="2000" dirty="0">
                <a:latin typeface="Arial"/>
                <a:cs typeface="Arial"/>
              </a:rPr>
              <a:t> |      Return a copy of string S with all occurrences of substring</a:t>
            </a:r>
          </a:p>
          <a:p>
            <a:r>
              <a:rPr lang="en-US" sz="2000" dirty="0">
                <a:latin typeface="Arial"/>
                <a:cs typeface="Arial"/>
              </a:rPr>
              <a:t> |     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old</a:t>
            </a:r>
            <a:r>
              <a:rPr lang="en-US" sz="2000" dirty="0">
                <a:latin typeface="Arial"/>
                <a:cs typeface="Arial"/>
              </a:rPr>
              <a:t> replaced by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lang="en-US" sz="2000" dirty="0">
                <a:latin typeface="Arial"/>
                <a:cs typeface="Arial"/>
              </a:rPr>
              <a:t>.  If the optional argument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count</a:t>
            </a:r>
            <a:r>
              <a:rPr lang="en-US" sz="2000" dirty="0">
                <a:latin typeface="Arial"/>
                <a:cs typeface="Arial"/>
              </a:rPr>
              <a:t> is</a:t>
            </a:r>
          </a:p>
          <a:p>
            <a:r>
              <a:rPr lang="en-US" sz="2000" dirty="0">
                <a:latin typeface="Arial"/>
                <a:cs typeface="Arial"/>
              </a:rPr>
              <a:t> |      given, only the first count occurrences are replaced.</a:t>
            </a:r>
          </a:p>
          <a:p>
            <a:r>
              <a:rPr lang="hr-HR" sz="2000" dirty="0"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009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2388</Words>
  <Application>Microsoft Macintosh PowerPoint</Application>
  <PresentationFormat>Presentación en pantalla (4:3)</PresentationFormat>
  <Paragraphs>270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>Instituto de Neurobiologia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Leopoldo Gonzalez-Santos</dc:creator>
  <cp:keywords/>
  <dc:description/>
  <cp:lastModifiedBy>Leopoldo Gonzalez-Santos</cp:lastModifiedBy>
  <cp:revision>19</cp:revision>
  <dcterms:created xsi:type="dcterms:W3CDTF">2017-09-11T19:58:39Z</dcterms:created>
  <dcterms:modified xsi:type="dcterms:W3CDTF">2017-09-11T20:39:15Z</dcterms:modified>
  <cp:category/>
</cp:coreProperties>
</file>