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2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NUL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B24-C901-41DB-9511-263E36AEFF8B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A36-D63B-4F15-BDA1-D83A0FB767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62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B24-C901-41DB-9511-263E36AEFF8B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A36-D63B-4F15-BDA1-D83A0FB767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78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B24-C901-41DB-9511-263E36AEFF8B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A36-D63B-4F15-BDA1-D83A0FB767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01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B24-C901-41DB-9511-263E36AEFF8B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A36-D63B-4F15-BDA1-D83A0FB767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78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B24-C901-41DB-9511-263E36AEFF8B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A36-D63B-4F15-BDA1-D83A0FB767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17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B24-C901-41DB-9511-263E36AEFF8B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A36-D63B-4F15-BDA1-D83A0FB767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513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B24-C901-41DB-9511-263E36AEFF8B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A36-D63B-4F15-BDA1-D83A0FB767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530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B24-C901-41DB-9511-263E36AEFF8B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A36-D63B-4F15-BDA1-D83A0FB767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95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B24-C901-41DB-9511-263E36AEFF8B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A36-D63B-4F15-BDA1-D83A0FB767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07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B24-C901-41DB-9511-263E36AEFF8B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A36-D63B-4F15-BDA1-D83A0FB767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51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9B24-C901-41DB-9511-263E36AEFF8B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62A36-D63B-4F15-BDA1-D83A0FB767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459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E9B24-C901-41DB-9511-263E36AEFF8B}" type="datetimeFigureOut">
              <a:rPr lang="es-MX" smtClean="0"/>
              <a:t>11/08/2021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62A36-D63B-4F15-BDA1-D83A0FB767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224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1115616" y="2492896"/>
            <a:ext cx="7272808" cy="994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00" marR="5080" indent="-1267460">
              <a:lnSpc>
                <a:spcPct val="100600"/>
              </a:lnSpc>
            </a:pPr>
            <a:r>
              <a:rPr lang="es-MX" sz="3200" dirty="0" smtClean="0">
                <a:latin typeface="Arial"/>
                <a:cs typeface="Arial"/>
              </a:rPr>
              <a:t>Introducción:</a:t>
            </a:r>
            <a:r>
              <a:rPr lang="es-MX" sz="3200" spc="-10" dirty="0" smtClean="0">
                <a:latin typeface="Arial"/>
                <a:cs typeface="Arial"/>
              </a:rPr>
              <a:t> </a:t>
            </a:r>
            <a:r>
              <a:rPr lang="es-MX" sz="3200" spc="-5" dirty="0" smtClean="0">
                <a:latin typeface="Arial"/>
                <a:cs typeface="Arial"/>
              </a:rPr>
              <a:t>Histor</a:t>
            </a:r>
            <a:r>
              <a:rPr lang="es-MX" sz="3200" dirty="0" smtClean="0">
                <a:latin typeface="Arial"/>
                <a:cs typeface="Arial"/>
              </a:rPr>
              <a:t>ia</a:t>
            </a:r>
            <a:r>
              <a:rPr lang="es-MX" sz="3200" spc="5" dirty="0" smtClean="0">
                <a:latin typeface="Arial"/>
                <a:cs typeface="Arial"/>
              </a:rPr>
              <a:t> y Razones para las Simulaciones </a:t>
            </a:r>
            <a:r>
              <a:rPr lang="es-MX" sz="3200" dirty="0" smtClean="0">
                <a:latin typeface="Arial"/>
                <a:cs typeface="Arial"/>
              </a:rPr>
              <a:t>Moleculares</a:t>
            </a:r>
            <a:endParaRPr lang="es-MX" sz="3200" dirty="0">
              <a:latin typeface="Arial"/>
              <a:cs typeface="Arial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914400" y="5785519"/>
            <a:ext cx="7041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Adaptado de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Biology and Molecular Biophysics Graduate Program </a:t>
            </a:r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Course:</a:t>
            </a:r>
          </a:p>
          <a:p>
            <a:pPr algn="ctr"/>
            <a:r>
              <a:rPr lang="es-MX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Simulations</a:t>
            </a:r>
            <a:r>
              <a:rPr lang="es-MX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s-MX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lang="es-MX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Biophysics</a:t>
            </a:r>
            <a:r>
              <a:rPr lang="es-MX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RUTGERS</a:t>
            </a:r>
            <a:r>
              <a:rPr lang="es-MX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lang="es-MX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75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7747" y="3029265"/>
            <a:ext cx="2396957" cy="948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5275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–	Fluctuación </a:t>
            </a:r>
            <a:r>
              <a:rPr lang="es-MX" sz="1750" spc="-5" dirty="0" smtClean="0">
                <a:latin typeface="Arial"/>
                <a:cs typeface="Arial"/>
              </a:rPr>
              <a:t>e</a:t>
            </a:r>
            <a:r>
              <a:rPr lang="es-MX" sz="1750" spc="5" dirty="0" smtClean="0">
                <a:latin typeface="Arial"/>
                <a:cs typeface="Arial"/>
              </a:rPr>
              <a:t>n E:</a:t>
            </a:r>
          </a:p>
          <a:p>
            <a:pPr marL="12700">
              <a:lnSpc>
                <a:spcPct val="100000"/>
              </a:lnSpc>
              <a:tabLst>
                <a:tab pos="295275" algn="l"/>
              </a:tabLst>
            </a:pPr>
            <a:endParaRPr lang="es-MX" sz="175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lang="es-MX" sz="1750" spc="5" dirty="0" smtClean="0">
                <a:latin typeface="Arial"/>
                <a:cs typeface="Arial"/>
              </a:rPr>
              <a:t>–</a:t>
            </a:r>
            <a:endParaRPr lang="es-MX" sz="17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81" y="3660540"/>
            <a:ext cx="7089140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5" dirty="0" smtClean="0">
                <a:latin typeface="Arial"/>
                <a:cs typeface="Arial"/>
              </a:rPr>
              <a:t>Correr la simulación y guardar la H instantánea, luego calcular la varianza de  </a:t>
            </a:r>
            <a:r>
              <a:rPr lang="es-MX" i="1" spc="5" dirty="0" smtClean="0">
                <a:latin typeface="Arial"/>
                <a:cs typeface="Arial"/>
              </a:rPr>
              <a:t>t  </a:t>
            </a:r>
            <a:r>
              <a:rPr lang="es-MX" i="1" spc="5" dirty="0" smtClean="0">
                <a:latin typeface="Arial"/>
                <a:cs typeface="Arial"/>
                <a:sym typeface="Symbol"/>
              </a:rPr>
              <a:t> </a:t>
            </a:r>
            <a:r>
              <a:rPr lang="es-MX" i="1" spc="5" dirty="0" smtClean="0">
                <a:latin typeface="Arial"/>
                <a:cs typeface="Arial"/>
              </a:rPr>
              <a:t>  </a:t>
            </a:r>
            <a:r>
              <a:rPr lang="es-MX" sz="1750" spc="5" dirty="0" smtClean="0">
                <a:latin typeface="Arial"/>
                <a:cs typeface="Arial"/>
              </a:rPr>
              <a:t>para producir el </a:t>
            </a:r>
            <a:r>
              <a:rPr lang="es-MX" sz="1750" spc="10" dirty="0" smtClean="0">
                <a:latin typeface="Times New Roman"/>
                <a:cs typeface="Times New Roman"/>
              </a:rPr>
              <a:t>H </a:t>
            </a:r>
            <a:r>
              <a:rPr lang="es-MX" sz="175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promedio</a:t>
            </a:r>
            <a:endParaRPr lang="es-MX" sz="1750" dirty="0">
              <a:latin typeface="Arial"/>
              <a:cs typeface="Arial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395536" y="260648"/>
            <a:ext cx="8416290" cy="190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lvl="0" algn="r"/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Simulaciones </a:t>
            </a:r>
            <a:r>
              <a:rPr lang="es-MX" sz="175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n Biofísica </a:t>
            </a:r>
            <a:r>
              <a:rPr lang="es-MX" sz="1750" dirty="0">
                <a:solidFill>
                  <a:srgbClr val="FF0000"/>
                </a:solidFill>
                <a:latin typeface="Arial"/>
                <a:cs typeface="Arial"/>
              </a:rPr>
              <a:t>Computacional</a:t>
            </a:r>
          </a:p>
          <a:p>
            <a:pPr marR="5080" lvl="0" algn="r"/>
            <a:r>
              <a:rPr lang="es-MX" sz="1150" spc="15" dirty="0">
                <a:solidFill>
                  <a:srgbClr val="FF0000"/>
                </a:solidFill>
                <a:latin typeface="Arial"/>
                <a:cs typeface="Arial"/>
              </a:rPr>
              <a:t>Verano</a:t>
            </a:r>
            <a:r>
              <a:rPr lang="es-MX" sz="115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s-MX" sz="1150" spc="10" dirty="0">
                <a:solidFill>
                  <a:srgbClr val="FF0000"/>
                </a:solidFill>
                <a:latin typeface="Arial"/>
                <a:cs typeface="Arial"/>
              </a:rPr>
              <a:t>2015</a:t>
            </a:r>
            <a:endParaRPr lang="es-MX" sz="115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lang="es-MX" sz="15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2950" dirty="0" smtClean="0">
                <a:latin typeface="Arial"/>
                <a:cs typeface="Arial"/>
              </a:rPr>
              <a:t>Relaciones Termodinámicas Adicionales</a:t>
            </a:r>
          </a:p>
          <a:p>
            <a:pPr marL="351790" indent="-339090">
              <a:lnSpc>
                <a:spcPts val="2095"/>
              </a:lnSpc>
              <a:spcBef>
                <a:spcPts val="258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Capacidad Calorífica:</a:t>
            </a:r>
            <a:endParaRPr lang="es-MX" sz="2150" dirty="0" smtClean="0">
              <a:latin typeface="Arial"/>
              <a:cs typeface="Arial"/>
            </a:endParaRPr>
          </a:p>
          <a:p>
            <a:pPr marL="464820">
              <a:lnSpc>
                <a:spcPts val="1310"/>
              </a:lnSpc>
              <a:tabLst>
                <a:tab pos="1812289" algn="l"/>
                <a:tab pos="2595245" algn="l"/>
              </a:tabLst>
            </a:pPr>
            <a:endParaRPr lang="es-MX" sz="1300" dirty="0" smtClean="0">
              <a:latin typeface="Times New Roman"/>
              <a:cs typeface="Times New Roman"/>
            </a:endParaRPr>
          </a:p>
        </p:txBody>
      </p:sp>
      <p:sp>
        <p:nvSpPr>
          <p:cNvPr id="5" name="object 6"/>
          <p:cNvSpPr txBox="1"/>
          <p:nvPr/>
        </p:nvSpPr>
        <p:spPr>
          <a:xfrm>
            <a:off x="395536" y="4228161"/>
            <a:ext cx="8106969" cy="2064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8690">
              <a:lnSpc>
                <a:spcPts val="2515"/>
              </a:lnSpc>
            </a:pPr>
            <a:endParaRPr lang="es-MX" sz="1750" dirty="0" smtClean="0">
              <a:latin typeface="Times New Roman"/>
              <a:cs typeface="Times New Roman"/>
            </a:endParaRPr>
          </a:p>
          <a:p>
            <a:pPr marL="351790" indent="-339090">
              <a:lnSpc>
                <a:spcPts val="3354"/>
              </a:lnSpc>
              <a:buFont typeface="Arial"/>
              <a:buChar char="•"/>
              <a:tabLst>
                <a:tab pos="352425" algn="l"/>
                <a:tab pos="2750185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Energía de </a:t>
            </a:r>
            <a:r>
              <a:rPr lang="es-MX" sz="2150" spc="5" dirty="0" err="1" smtClean="0">
                <a:latin typeface="Arial"/>
                <a:cs typeface="Arial"/>
              </a:rPr>
              <a:t>Helmholt</a:t>
            </a:r>
            <a:r>
              <a:rPr lang="es-MX" sz="2150" spc="10" dirty="0" err="1" smtClean="0">
                <a:latin typeface="Arial"/>
                <a:cs typeface="Arial"/>
              </a:rPr>
              <a:t>z</a:t>
            </a:r>
            <a:r>
              <a:rPr lang="es-MX" sz="2150" spc="10" dirty="0" smtClean="0">
                <a:latin typeface="Arial"/>
                <a:cs typeface="Arial"/>
              </a:rPr>
              <a:t>:</a:t>
            </a:r>
            <a:r>
              <a:rPr lang="es-MX" sz="2150" dirty="0">
                <a:latin typeface="Arial"/>
                <a:cs typeface="Arial"/>
              </a:rPr>
              <a:t> </a:t>
            </a:r>
            <a:r>
              <a:rPr lang="es-MX" sz="2150" dirty="0" smtClean="0">
                <a:latin typeface="Arial"/>
                <a:cs typeface="Arial"/>
              </a:rPr>
              <a:t> </a:t>
            </a:r>
          </a:p>
          <a:p>
            <a:pPr marL="12700">
              <a:lnSpc>
                <a:spcPts val="3354"/>
              </a:lnSpc>
              <a:tabLst>
                <a:tab pos="352425" algn="l"/>
                <a:tab pos="2750185" algn="l"/>
              </a:tabLst>
            </a:pPr>
            <a:endParaRPr lang="es-MX" sz="2150" spc="10" dirty="0" smtClean="0">
              <a:latin typeface="Arial"/>
              <a:cs typeface="Arial"/>
            </a:endParaRPr>
          </a:p>
          <a:p>
            <a:pPr marL="351790" indent="-339090">
              <a:lnSpc>
                <a:spcPts val="3354"/>
              </a:lnSpc>
              <a:buFont typeface="Arial"/>
              <a:buChar char="•"/>
              <a:tabLst>
                <a:tab pos="352425" algn="l"/>
                <a:tab pos="2750185" algn="l"/>
              </a:tabLst>
            </a:pPr>
            <a:r>
              <a:rPr lang="es-MX" sz="2150" spc="10" dirty="0" smtClean="0">
                <a:latin typeface="Arial"/>
                <a:cs typeface="Arial"/>
              </a:rPr>
              <a:t>Formula general</a:t>
            </a:r>
            <a:r>
              <a:rPr lang="es-MX" sz="2150" spc="5" dirty="0" smtClean="0">
                <a:latin typeface="Arial"/>
                <a:cs typeface="Arial"/>
              </a:rPr>
              <a:t>: coloque el potencial</a:t>
            </a:r>
            <a:r>
              <a:rPr lang="es-MX" sz="2150" spc="10" dirty="0" smtClean="0">
                <a:latin typeface="Arial"/>
                <a:cs typeface="Arial"/>
              </a:rPr>
              <a:t> </a:t>
            </a:r>
            <a:r>
              <a:rPr lang="es-MX" sz="2150" i="1" spc="10" dirty="0" smtClean="0">
                <a:latin typeface="Times New Roman"/>
                <a:cs typeface="Times New Roman"/>
              </a:rPr>
              <a:t>V</a:t>
            </a:r>
            <a:r>
              <a:rPr lang="es-MX" sz="2150" i="1" spc="65" dirty="0" smtClean="0">
                <a:latin typeface="Times New Roman"/>
                <a:cs typeface="Times New Roman"/>
              </a:rPr>
              <a:t> </a:t>
            </a:r>
            <a:r>
              <a:rPr lang="es-MX" sz="2150" dirty="0" smtClean="0">
                <a:latin typeface="Arial"/>
                <a:cs typeface="Arial"/>
              </a:rPr>
              <a:t>en las recetas de la mecánica estadística que lleven a observables particulares</a:t>
            </a:r>
            <a:endParaRPr lang="es-MX" sz="2150" dirty="0">
              <a:latin typeface="Arial"/>
              <a:cs typeface="Arial"/>
            </a:endParaRP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782186"/>
              </p:ext>
            </p:extLst>
          </p:nvPr>
        </p:nvGraphicFramePr>
        <p:xfrm>
          <a:off x="3701905" y="4359243"/>
          <a:ext cx="2293268" cy="825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3" imgW="977760" imgH="304560" progId="Equation.DSMT4">
                  <p:embed/>
                </p:oleObj>
              </mc:Choice>
              <mc:Fallback>
                <p:oleObj name="Equation" r:id="rId3" imgW="977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1905" y="4359243"/>
                        <a:ext cx="2293268" cy="825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836286"/>
              </p:ext>
            </p:extLst>
          </p:nvPr>
        </p:nvGraphicFramePr>
        <p:xfrm>
          <a:off x="1133623" y="2168743"/>
          <a:ext cx="2568282" cy="655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5" imgW="1244520" imgH="317160" progId="Equation.DSMT4">
                  <p:embed/>
                </p:oleObj>
              </mc:Choice>
              <mc:Fallback>
                <p:oleObj name="Equation" r:id="rId5" imgW="124452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3623" y="2168743"/>
                        <a:ext cx="2568282" cy="655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032894"/>
              </p:ext>
            </p:extLst>
          </p:nvPr>
        </p:nvGraphicFramePr>
        <p:xfrm>
          <a:off x="3016105" y="2911443"/>
          <a:ext cx="2811350" cy="55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7" imgW="1295280" imgH="253800" progId="Equation.DSMT4">
                  <p:embed/>
                </p:oleObj>
              </mc:Choice>
              <mc:Fallback>
                <p:oleObj name="Equation" r:id="rId7" imgW="1295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6105" y="2911443"/>
                        <a:ext cx="2811350" cy="55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3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260648"/>
            <a:ext cx="8762999" cy="59739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lvl="0" algn="r"/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Simulaciones </a:t>
            </a:r>
            <a:r>
              <a:rPr lang="es-MX" sz="175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n Biofísica </a:t>
            </a:r>
            <a:r>
              <a:rPr lang="es-MX" sz="1750" dirty="0">
                <a:solidFill>
                  <a:srgbClr val="FF0000"/>
                </a:solidFill>
                <a:latin typeface="Arial"/>
                <a:cs typeface="Arial"/>
              </a:rPr>
              <a:t>Computacional</a:t>
            </a:r>
          </a:p>
          <a:p>
            <a:pPr marR="5080" lvl="0" algn="r"/>
            <a:r>
              <a:rPr lang="es-MX" sz="1150" spc="15" dirty="0">
                <a:solidFill>
                  <a:srgbClr val="FF0000"/>
                </a:solidFill>
                <a:latin typeface="Arial"/>
                <a:cs typeface="Arial"/>
              </a:rPr>
              <a:t>Verano</a:t>
            </a:r>
            <a:r>
              <a:rPr lang="es-MX" sz="115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s-MX" sz="1150" spc="10" dirty="0">
                <a:solidFill>
                  <a:srgbClr val="FF0000"/>
                </a:solidFill>
                <a:latin typeface="Arial"/>
                <a:cs typeface="Arial"/>
              </a:rPr>
              <a:t>2015</a:t>
            </a:r>
            <a:endParaRPr lang="es-MX" sz="115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2950" dirty="0" smtClean="0">
                <a:latin typeface="Arial"/>
                <a:cs typeface="Arial"/>
              </a:rPr>
              <a:t>Breve Historia de las Simulaciones en Computadora</a:t>
            </a:r>
          </a:p>
          <a:p>
            <a:pPr marL="351790" marR="1944370" indent="-339090">
              <a:lnSpc>
                <a:spcPct val="100000"/>
              </a:lnSpc>
              <a:spcBef>
                <a:spcPts val="258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1953: </a:t>
            </a:r>
            <a:r>
              <a:rPr lang="es-MX" sz="2150" spc="10" dirty="0" err="1" smtClean="0">
                <a:latin typeface="Arial"/>
                <a:cs typeface="Arial"/>
              </a:rPr>
              <a:t>Metropolis</a:t>
            </a:r>
            <a:r>
              <a:rPr lang="es-MX" sz="2150" spc="5" dirty="0" smtClean="0">
                <a:latin typeface="Arial"/>
                <a:cs typeface="Arial"/>
              </a:rPr>
              <a:t> </a:t>
            </a:r>
            <a:r>
              <a:rPr lang="es-MX" sz="2150" spc="10" dirty="0" smtClean="0">
                <a:latin typeface="Arial"/>
                <a:cs typeface="Arial"/>
              </a:rPr>
              <a:t>Monte</a:t>
            </a:r>
            <a:r>
              <a:rPr lang="es-MX" sz="2150" spc="5" dirty="0" smtClean="0">
                <a:latin typeface="Arial"/>
                <a:cs typeface="Arial"/>
              </a:rPr>
              <a:t> </a:t>
            </a:r>
            <a:r>
              <a:rPr lang="es-MX" sz="2150" dirty="0" smtClean="0">
                <a:latin typeface="Arial"/>
                <a:cs typeface="Arial"/>
              </a:rPr>
              <a:t>Carl</a:t>
            </a:r>
            <a:r>
              <a:rPr lang="es-MX" sz="2150" spc="10" dirty="0" smtClean="0">
                <a:latin typeface="Arial"/>
                <a:cs typeface="Arial"/>
              </a:rPr>
              <a:t>o</a:t>
            </a:r>
            <a:r>
              <a:rPr lang="es-MX" sz="2150" spc="5" dirty="0" smtClean="0">
                <a:latin typeface="Arial"/>
                <a:cs typeface="Arial"/>
              </a:rPr>
              <a:t> </a:t>
            </a:r>
            <a:r>
              <a:rPr lang="es-MX" sz="2150" spc="10" dirty="0" smtClean="0">
                <a:latin typeface="Arial"/>
                <a:cs typeface="Arial"/>
              </a:rPr>
              <a:t>(MC)</a:t>
            </a:r>
            <a:r>
              <a:rPr lang="es-MX" sz="2150" spc="5" dirty="0" smtClean="0">
                <a:latin typeface="Arial"/>
                <a:cs typeface="Arial"/>
              </a:rPr>
              <a:t> por </a:t>
            </a:r>
            <a:r>
              <a:rPr lang="es-MX" sz="2150" spc="5" dirty="0" err="1" smtClean="0">
                <a:latin typeface="Arial"/>
                <a:cs typeface="Arial"/>
              </a:rPr>
              <a:t>Metropolis</a:t>
            </a:r>
            <a:r>
              <a:rPr lang="es-MX" sz="2150" spc="5" dirty="0" smtClean="0">
                <a:latin typeface="Arial"/>
                <a:cs typeface="Arial"/>
              </a:rPr>
              <a:t>, </a:t>
            </a:r>
            <a:r>
              <a:rPr lang="es-MX" sz="2150" spc="5" dirty="0" err="1" smtClean="0">
                <a:latin typeface="Arial"/>
                <a:cs typeface="Arial"/>
              </a:rPr>
              <a:t>Rosenbluth</a:t>
            </a:r>
            <a:r>
              <a:rPr lang="es-MX" sz="2150" spc="5" dirty="0" smtClean="0">
                <a:latin typeface="Arial"/>
                <a:cs typeface="Arial"/>
              </a:rPr>
              <a:t>, </a:t>
            </a:r>
            <a:r>
              <a:rPr lang="es-MX" sz="2150" spc="5" dirty="0" err="1" smtClean="0">
                <a:latin typeface="Arial"/>
                <a:cs typeface="Arial"/>
              </a:rPr>
              <a:t>Rosenbluth</a:t>
            </a:r>
            <a:r>
              <a:rPr lang="es-MX" sz="2150" spc="5" dirty="0" smtClean="0">
                <a:latin typeface="Arial"/>
                <a:cs typeface="Arial"/>
              </a:rPr>
              <a:t>, </a:t>
            </a:r>
            <a:r>
              <a:rPr lang="es-MX" sz="2150" spc="5" dirty="0" err="1" smtClean="0">
                <a:latin typeface="Arial"/>
                <a:cs typeface="Arial"/>
              </a:rPr>
              <a:t>Teller</a:t>
            </a:r>
            <a:r>
              <a:rPr lang="es-MX" sz="2150" dirty="0" smtClean="0">
                <a:latin typeface="Arial"/>
                <a:cs typeface="Arial"/>
              </a:rPr>
              <a:t> </a:t>
            </a:r>
            <a:r>
              <a:rPr lang="es-MX" sz="2150" spc="10" dirty="0" smtClean="0">
                <a:latin typeface="Arial"/>
                <a:cs typeface="Arial"/>
              </a:rPr>
              <a:t>&amp;</a:t>
            </a:r>
            <a:r>
              <a:rPr lang="es-MX" sz="2150" spc="5" dirty="0" smtClean="0">
                <a:latin typeface="Arial"/>
                <a:cs typeface="Arial"/>
              </a:rPr>
              <a:t> </a:t>
            </a:r>
            <a:r>
              <a:rPr lang="es-MX" sz="2150" spc="5" dirty="0" err="1" smtClean="0">
                <a:latin typeface="Arial"/>
                <a:cs typeface="Arial"/>
              </a:rPr>
              <a:t>Teller</a:t>
            </a:r>
            <a:endParaRPr lang="es-MX" sz="2150" dirty="0" smtClean="0">
              <a:latin typeface="Arial"/>
              <a:cs typeface="Arial"/>
            </a:endParaRPr>
          </a:p>
          <a:p>
            <a:pPr marL="753745" marR="1069975" lvl="1" indent="-288925">
              <a:lnSpc>
                <a:spcPct val="100499"/>
              </a:lnSpc>
              <a:spcBef>
                <a:spcPts val="509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Evaluar la estructura lógica de </a:t>
            </a:r>
            <a:r>
              <a:rPr lang="es-MX" sz="1750" spc="10" dirty="0" err="1" smtClean="0">
                <a:latin typeface="Arial"/>
                <a:cs typeface="Arial"/>
              </a:rPr>
              <a:t>MANIAC</a:t>
            </a:r>
            <a:r>
              <a:rPr lang="es-MX" sz="1750" spc="5" dirty="0" smtClean="0">
                <a:latin typeface="Arial"/>
                <a:cs typeface="Arial"/>
              </a:rPr>
              <a:t> y demostrar las capacidades de la máquina para realizar simulaciones numéricas de un líquido denso que consistía de un sistema de esferas 2D</a:t>
            </a:r>
            <a:endParaRPr lang="es-MX" sz="1750" dirty="0" smtClean="0">
              <a:latin typeface="Arial"/>
              <a:cs typeface="Arial"/>
            </a:endParaRPr>
          </a:p>
          <a:p>
            <a:pPr marL="351790" indent="-3390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1955: </a:t>
            </a:r>
            <a:r>
              <a:rPr lang="es-MX" sz="2150" spc="10" dirty="0" smtClean="0">
                <a:latin typeface="Arial"/>
                <a:cs typeface="Arial"/>
              </a:rPr>
              <a:t>Fermi,</a:t>
            </a:r>
            <a:r>
              <a:rPr lang="es-MX" sz="2150" dirty="0" smtClean="0">
                <a:latin typeface="Arial"/>
                <a:cs typeface="Arial"/>
              </a:rPr>
              <a:t> </a:t>
            </a:r>
            <a:r>
              <a:rPr lang="es-MX" sz="2150" spc="10" dirty="0" smtClean="0">
                <a:latin typeface="Arial"/>
                <a:cs typeface="Arial"/>
              </a:rPr>
              <a:t>Pasta,</a:t>
            </a:r>
            <a:r>
              <a:rPr lang="es-MX" sz="2150" spc="5" dirty="0" smtClean="0">
                <a:latin typeface="Arial"/>
                <a:cs typeface="Arial"/>
              </a:rPr>
              <a:t> y </a:t>
            </a:r>
            <a:r>
              <a:rPr lang="es-MX" sz="2150" spc="5" dirty="0" err="1" smtClean="0">
                <a:latin typeface="Arial"/>
                <a:cs typeface="Arial"/>
              </a:rPr>
              <a:t>Ulam</a:t>
            </a:r>
            <a:endParaRPr lang="es-MX" sz="21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dirty="0" smtClean="0">
                <a:latin typeface="Arial"/>
                <a:cs typeface="Arial"/>
              </a:rPr>
              <a:t>Estudio numérico de un cristal </a:t>
            </a:r>
            <a:r>
              <a:rPr lang="es-MX" sz="1750" dirty="0" err="1" smtClean="0">
                <a:latin typeface="Arial"/>
                <a:cs typeface="Arial"/>
              </a:rPr>
              <a:t>anarmónico</a:t>
            </a:r>
            <a:r>
              <a:rPr lang="es-MX" sz="1750" dirty="0" smtClean="0">
                <a:latin typeface="Arial"/>
                <a:cs typeface="Arial"/>
              </a:rPr>
              <a:t> en 1D</a:t>
            </a:r>
          </a:p>
          <a:p>
            <a:pPr marL="351790" indent="-33909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1956: </a:t>
            </a:r>
            <a:r>
              <a:rPr lang="es-MX" sz="2150" spc="10" dirty="0" err="1" smtClean="0">
                <a:latin typeface="Arial"/>
                <a:cs typeface="Arial"/>
              </a:rPr>
              <a:t>Alder</a:t>
            </a:r>
            <a:r>
              <a:rPr lang="es-MX" sz="2150" spc="5" dirty="0" smtClean="0">
                <a:latin typeface="Arial"/>
                <a:cs typeface="Arial"/>
              </a:rPr>
              <a:t> y </a:t>
            </a:r>
            <a:r>
              <a:rPr lang="es-MX" sz="2150" spc="10" dirty="0" err="1" smtClean="0">
                <a:latin typeface="Arial"/>
                <a:cs typeface="Arial"/>
              </a:rPr>
              <a:t>Wainwright</a:t>
            </a:r>
            <a:endParaRPr lang="es-MX" sz="2150" dirty="0" smtClean="0">
              <a:latin typeface="Arial"/>
              <a:cs typeface="Arial"/>
            </a:endParaRPr>
          </a:p>
          <a:p>
            <a:pPr marL="753745" marR="1002030" lvl="1" indent="-288925">
              <a:lnSpc>
                <a:spcPct val="102099"/>
              </a:lnSpc>
              <a:spcBef>
                <a:spcPts val="350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La primera dinámica molecular (DM) apropiada: dinámica de un ensamble de esferas duras</a:t>
            </a:r>
            <a:endParaRPr lang="es-MX" sz="1750" dirty="0" smtClean="0">
              <a:latin typeface="Arial"/>
              <a:cs typeface="Arial"/>
            </a:endParaRPr>
          </a:p>
          <a:p>
            <a:pPr marL="351790" indent="-339090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10" dirty="0" smtClean="0">
                <a:latin typeface="Arial"/>
                <a:cs typeface="Arial"/>
              </a:rPr>
              <a:t>(1958:</a:t>
            </a:r>
            <a:r>
              <a:rPr lang="es-MX" sz="2150" spc="5" dirty="0" smtClean="0">
                <a:latin typeface="Arial"/>
                <a:cs typeface="Arial"/>
              </a:rPr>
              <a:t> Primera estructura de Rayos-X de una proteína</a:t>
            </a:r>
            <a:r>
              <a:rPr lang="es-MX" sz="2150" dirty="0" smtClean="0">
                <a:latin typeface="Arial"/>
                <a:cs typeface="Arial"/>
              </a:rPr>
              <a:t>)</a:t>
            </a:r>
          </a:p>
          <a:p>
            <a:pPr marL="351790" indent="-33909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1960: Grupo de </a:t>
            </a:r>
            <a:r>
              <a:rPr lang="es-MX" sz="2150" spc="10" dirty="0" err="1" smtClean="0">
                <a:latin typeface="Arial"/>
                <a:cs typeface="Arial"/>
              </a:rPr>
              <a:t>Vineyard</a:t>
            </a:r>
            <a:endParaRPr lang="es-MX" sz="21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Simulación del daño de la radiación en un cristal de Cu con DM</a:t>
            </a:r>
            <a:endParaRPr lang="es-MX" sz="1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067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549605"/>
            <a:ext cx="8691321" cy="508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lvl="0" algn="r"/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Simulaciones </a:t>
            </a:r>
            <a:r>
              <a:rPr lang="es-MX" sz="175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n Biofísica </a:t>
            </a:r>
            <a:r>
              <a:rPr lang="es-MX" sz="1750" dirty="0">
                <a:solidFill>
                  <a:srgbClr val="FF0000"/>
                </a:solidFill>
                <a:latin typeface="Arial"/>
                <a:cs typeface="Arial"/>
              </a:rPr>
              <a:t>Computacional</a:t>
            </a:r>
          </a:p>
          <a:p>
            <a:pPr marR="5080" lvl="0" algn="r"/>
            <a:r>
              <a:rPr lang="es-MX" sz="1150" spc="15" dirty="0">
                <a:solidFill>
                  <a:srgbClr val="FF0000"/>
                </a:solidFill>
                <a:latin typeface="Arial"/>
                <a:cs typeface="Arial"/>
              </a:rPr>
              <a:t>Verano</a:t>
            </a:r>
            <a:r>
              <a:rPr lang="es-MX" sz="115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s-MX" sz="1150" spc="10" dirty="0">
                <a:solidFill>
                  <a:srgbClr val="FF0000"/>
                </a:solidFill>
                <a:latin typeface="Arial"/>
                <a:cs typeface="Arial"/>
              </a:rPr>
              <a:t>2015</a:t>
            </a:r>
            <a:endParaRPr lang="es-MX" sz="115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2950" dirty="0" smtClean="0">
                <a:latin typeface="Arial"/>
                <a:cs typeface="Arial"/>
              </a:rPr>
              <a:t>Breve Historia de las Simulaciones en Computadora</a:t>
            </a:r>
          </a:p>
          <a:p>
            <a:pPr marL="351790" indent="-339090">
              <a:lnSpc>
                <a:spcPct val="100000"/>
              </a:lnSpc>
              <a:spcBef>
                <a:spcPts val="258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1964: </a:t>
            </a:r>
            <a:r>
              <a:rPr lang="es-MX" sz="2150" spc="5" dirty="0" err="1" smtClean="0">
                <a:latin typeface="Arial"/>
                <a:cs typeface="Arial"/>
              </a:rPr>
              <a:t>Rahman</a:t>
            </a:r>
            <a:endParaRPr lang="es-MX" sz="21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10" dirty="0" smtClean="0">
                <a:latin typeface="Arial"/>
                <a:cs typeface="Arial"/>
              </a:rPr>
              <a:t>Simulación de DM para Ar líquido</a:t>
            </a:r>
            <a:endParaRPr lang="es-MX" sz="1750" dirty="0" smtClean="0">
              <a:latin typeface="Arial"/>
              <a:cs typeface="Arial"/>
            </a:endParaRPr>
          </a:p>
          <a:p>
            <a:pPr marL="351790" indent="-33909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1969: </a:t>
            </a:r>
            <a:r>
              <a:rPr lang="es-MX" sz="2150" spc="10" dirty="0" err="1" smtClean="0">
                <a:latin typeface="Arial"/>
                <a:cs typeface="Arial"/>
              </a:rPr>
              <a:t>Barker</a:t>
            </a:r>
            <a:r>
              <a:rPr lang="es-MX" sz="2150" spc="5" dirty="0" smtClean="0">
                <a:latin typeface="Arial"/>
                <a:cs typeface="Arial"/>
              </a:rPr>
              <a:t> y </a:t>
            </a:r>
            <a:r>
              <a:rPr lang="es-MX" sz="2150" spc="10" dirty="0" smtClean="0">
                <a:latin typeface="Arial"/>
                <a:cs typeface="Arial"/>
              </a:rPr>
              <a:t>Watts</a:t>
            </a:r>
            <a:endParaRPr lang="es-MX" sz="21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Simulación Monte </a:t>
            </a:r>
            <a:r>
              <a:rPr lang="es-MX" sz="1750" dirty="0" smtClean="0">
                <a:latin typeface="Arial"/>
                <a:cs typeface="Arial"/>
              </a:rPr>
              <a:t>Carl</a:t>
            </a:r>
            <a:r>
              <a:rPr lang="es-MX" sz="1750" spc="5" dirty="0" smtClean="0">
                <a:latin typeface="Arial"/>
                <a:cs typeface="Arial"/>
              </a:rPr>
              <a:t>o de agua</a:t>
            </a:r>
            <a:endParaRPr lang="es-MX" sz="1750" dirty="0" smtClean="0">
              <a:latin typeface="Arial"/>
              <a:cs typeface="Arial"/>
            </a:endParaRPr>
          </a:p>
          <a:p>
            <a:pPr marL="351790" indent="-33909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1971: </a:t>
            </a:r>
            <a:r>
              <a:rPr lang="es-MX" sz="2150" spc="5" dirty="0" err="1" smtClean="0">
                <a:latin typeface="Arial"/>
                <a:cs typeface="Arial"/>
              </a:rPr>
              <a:t>Rahma</a:t>
            </a:r>
            <a:r>
              <a:rPr lang="es-MX" sz="2150" spc="10" dirty="0" err="1" smtClean="0">
                <a:latin typeface="Arial"/>
                <a:cs typeface="Arial"/>
              </a:rPr>
              <a:t>n</a:t>
            </a:r>
            <a:r>
              <a:rPr lang="es-MX" sz="2150" spc="5" dirty="0" smtClean="0">
                <a:latin typeface="Arial"/>
                <a:cs typeface="Arial"/>
              </a:rPr>
              <a:t> y </a:t>
            </a:r>
            <a:r>
              <a:rPr lang="es-MX" sz="2150" spc="5" dirty="0" err="1" smtClean="0">
                <a:latin typeface="Arial"/>
                <a:cs typeface="Arial"/>
              </a:rPr>
              <a:t>Stillinger</a:t>
            </a:r>
            <a:endParaRPr lang="es-MX" sz="21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10" dirty="0" smtClean="0">
                <a:latin typeface="Arial"/>
                <a:cs typeface="Arial"/>
              </a:rPr>
              <a:t>Simulación de DM del agua</a:t>
            </a:r>
            <a:endParaRPr lang="es-MX" sz="1750" dirty="0" smtClean="0">
              <a:latin typeface="Arial"/>
              <a:cs typeface="Arial"/>
            </a:endParaRPr>
          </a:p>
          <a:p>
            <a:pPr marL="351790" marR="452755" indent="-339090">
              <a:lnSpc>
                <a:spcPct val="101099"/>
              </a:lnSpc>
              <a:spcBef>
                <a:spcPts val="53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10" dirty="0" smtClean="0">
                <a:latin typeface="Arial"/>
                <a:cs typeface="Arial"/>
              </a:rPr>
              <a:t>Las simulaciones del agua son un desafío más grande que para el Ar líquido ya que, además de las interacciones de</a:t>
            </a:r>
            <a:r>
              <a:rPr lang="es-MX" sz="2150" spc="5" dirty="0" smtClean="0">
                <a:latin typeface="Arial"/>
                <a:cs typeface="Arial"/>
              </a:rPr>
              <a:t> </a:t>
            </a:r>
            <a:r>
              <a:rPr lang="es-MX" sz="2150" spc="10" dirty="0" smtClean="0">
                <a:latin typeface="Arial"/>
                <a:cs typeface="Arial"/>
              </a:rPr>
              <a:t>van</a:t>
            </a:r>
            <a:r>
              <a:rPr lang="es-MX" sz="2150" spc="5" dirty="0" smtClean="0">
                <a:latin typeface="Arial"/>
                <a:cs typeface="Arial"/>
              </a:rPr>
              <a:t> der </a:t>
            </a:r>
            <a:r>
              <a:rPr lang="es-MX" sz="2150" spc="10" dirty="0" smtClean="0">
                <a:latin typeface="Arial"/>
                <a:cs typeface="Arial"/>
              </a:rPr>
              <a:t>Waals,</a:t>
            </a:r>
            <a:r>
              <a:rPr lang="es-MX" sz="2150" dirty="0" smtClean="0">
                <a:latin typeface="Arial"/>
                <a:cs typeface="Arial"/>
              </a:rPr>
              <a:t> existen interacciones de Coulomb y de puentes de hidrógeno.</a:t>
            </a:r>
            <a:endParaRPr lang="es-MX" sz="2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883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260648"/>
            <a:ext cx="8763000" cy="6228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lvl="0" algn="r"/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Simulaciones </a:t>
            </a:r>
            <a:r>
              <a:rPr lang="es-MX" sz="175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n Biofísica </a:t>
            </a:r>
            <a:r>
              <a:rPr lang="es-MX" sz="1750" dirty="0">
                <a:solidFill>
                  <a:srgbClr val="FF0000"/>
                </a:solidFill>
                <a:latin typeface="Arial"/>
                <a:cs typeface="Arial"/>
              </a:rPr>
              <a:t>Computacional</a:t>
            </a:r>
          </a:p>
          <a:p>
            <a:pPr marR="5080" lvl="0" algn="r"/>
            <a:r>
              <a:rPr lang="es-MX" sz="1150" spc="15">
                <a:solidFill>
                  <a:srgbClr val="FF0000"/>
                </a:solidFill>
                <a:latin typeface="Arial"/>
                <a:cs typeface="Arial"/>
              </a:rPr>
              <a:t>Verano</a:t>
            </a:r>
            <a:r>
              <a:rPr lang="es-MX" sz="115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s-MX" sz="1150" spc="10">
                <a:solidFill>
                  <a:srgbClr val="FF0000"/>
                </a:solidFill>
                <a:latin typeface="Arial"/>
                <a:cs typeface="Arial"/>
              </a:rPr>
              <a:t>2015</a:t>
            </a:r>
            <a:endParaRPr lang="es-MX" sz="115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lang="es-MX" sz="15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2950" dirty="0" smtClean="0">
                <a:latin typeface="Arial"/>
                <a:cs typeface="Arial"/>
              </a:rPr>
              <a:t>Breve Historia de las Simulaciones en Computadora</a:t>
            </a:r>
          </a:p>
          <a:p>
            <a:pPr marL="351790" indent="-339090">
              <a:lnSpc>
                <a:spcPct val="100000"/>
              </a:lnSpc>
              <a:spcBef>
                <a:spcPts val="258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1970s: </a:t>
            </a:r>
            <a:r>
              <a:rPr lang="es-MX" sz="2150" spc="10" dirty="0" smtClean="0">
                <a:latin typeface="Arial"/>
                <a:cs typeface="Arial"/>
              </a:rPr>
              <a:t>Simulaciones de solutos pequeños y de péptidos</a:t>
            </a:r>
            <a:endParaRPr lang="es-MX" sz="2150" dirty="0" smtClean="0">
              <a:latin typeface="Arial"/>
              <a:cs typeface="Arial"/>
            </a:endParaRPr>
          </a:p>
          <a:p>
            <a:pPr marL="351790" indent="-33909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1977: </a:t>
            </a:r>
            <a:r>
              <a:rPr lang="es-MX" sz="2150" spc="10" dirty="0" err="1" smtClean="0">
                <a:latin typeface="Arial"/>
                <a:cs typeface="Arial"/>
              </a:rPr>
              <a:t>McCammon</a:t>
            </a:r>
            <a:r>
              <a:rPr lang="es-MX" sz="2150" spc="10" dirty="0" smtClean="0">
                <a:latin typeface="Arial"/>
                <a:cs typeface="Arial"/>
              </a:rPr>
              <a:t>,</a:t>
            </a:r>
            <a:r>
              <a:rPr lang="es-MX" sz="2150" spc="5" dirty="0" smtClean="0">
                <a:latin typeface="Arial"/>
                <a:cs typeface="Arial"/>
              </a:rPr>
              <a:t> </a:t>
            </a:r>
            <a:r>
              <a:rPr lang="es-MX" sz="2150" spc="5" dirty="0" err="1" smtClean="0">
                <a:latin typeface="Arial"/>
                <a:cs typeface="Arial"/>
              </a:rPr>
              <a:t>Gelin</a:t>
            </a:r>
            <a:r>
              <a:rPr lang="es-MX" sz="2150" spc="5" dirty="0" smtClean="0">
                <a:latin typeface="Arial"/>
                <a:cs typeface="Arial"/>
              </a:rPr>
              <a:t>, </a:t>
            </a:r>
            <a:r>
              <a:rPr lang="es-MX" sz="2150" spc="10" dirty="0" err="1" smtClean="0">
                <a:latin typeface="Arial"/>
                <a:cs typeface="Arial"/>
              </a:rPr>
              <a:t>Karplus</a:t>
            </a:r>
            <a:endParaRPr lang="es-MX" sz="21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Primera simulación de DM de proteínas</a:t>
            </a:r>
            <a:endParaRPr lang="es-MX" sz="175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51790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•	1980s:</a:t>
            </a:r>
            <a:endParaRPr lang="es-MX" sz="21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Simulaciones de biomoléculas</a:t>
            </a:r>
            <a:endParaRPr lang="es-MX" sz="17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Cálculos de Energía Libre</a:t>
            </a:r>
            <a:endParaRPr lang="es-MX" sz="17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Cálculos del acoplamiento entre Proteína-ligando</a:t>
            </a:r>
            <a:endParaRPr lang="es-MX" sz="175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351790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•	1990s:</a:t>
            </a:r>
            <a:endParaRPr lang="es-MX" sz="21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dirty="0" smtClean="0">
                <a:latin typeface="Arial"/>
                <a:cs typeface="Arial"/>
              </a:rPr>
              <a:t>Continúa el desarrollo de potenciales y técnicas de muestreo</a:t>
            </a:r>
          </a:p>
          <a:p>
            <a:pPr marL="351790" marR="624205" indent="-339090">
              <a:lnSpc>
                <a:spcPct val="102400"/>
              </a:lnSpc>
              <a:spcBef>
                <a:spcPts val="50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1998: </a:t>
            </a:r>
            <a:r>
              <a:rPr lang="es-MX" sz="2150" spc="5" dirty="0" err="1" smtClean="0">
                <a:latin typeface="Arial"/>
                <a:cs typeface="Arial"/>
              </a:rPr>
              <a:t>Dua</a:t>
            </a:r>
            <a:r>
              <a:rPr lang="es-MX" sz="2150" spc="10" dirty="0" err="1" smtClean="0">
                <a:latin typeface="Arial"/>
                <a:cs typeface="Arial"/>
              </a:rPr>
              <a:t>n</a:t>
            </a:r>
            <a:r>
              <a:rPr lang="es-MX" sz="2150" spc="5" dirty="0" smtClean="0">
                <a:latin typeface="Arial"/>
                <a:cs typeface="Arial"/>
              </a:rPr>
              <a:t> y </a:t>
            </a:r>
            <a:r>
              <a:rPr lang="es-MX" sz="2150" spc="10" dirty="0" err="1" smtClean="0">
                <a:latin typeface="Arial"/>
                <a:cs typeface="Arial"/>
              </a:rPr>
              <a:t>Kollman</a:t>
            </a:r>
            <a:r>
              <a:rPr lang="es-MX" sz="2150" spc="10" dirty="0" smtClean="0">
                <a:latin typeface="Arial"/>
                <a:cs typeface="Arial"/>
              </a:rPr>
              <a:t>:</a:t>
            </a:r>
            <a:r>
              <a:rPr lang="es-MX" sz="2150" spc="5" dirty="0" smtClean="0">
                <a:latin typeface="Arial"/>
                <a:cs typeface="Arial"/>
              </a:rPr>
              <a:t> Simulación de 1</a:t>
            </a:r>
            <a:r>
              <a:rPr lang="es-MX" sz="2150" i="1" spc="-50" dirty="0" smtClean="0">
                <a:latin typeface="Arial"/>
                <a:cs typeface="Arial"/>
              </a:rPr>
              <a:t>µ</a:t>
            </a:r>
            <a:r>
              <a:rPr lang="es-MX" sz="2150" spc="10" dirty="0" smtClean="0">
                <a:latin typeface="Arial"/>
                <a:cs typeface="Arial"/>
              </a:rPr>
              <a:t>s</a:t>
            </a:r>
            <a:r>
              <a:rPr lang="es-MX" sz="2150" spc="5" dirty="0" smtClean="0">
                <a:latin typeface="Arial"/>
                <a:cs typeface="Arial"/>
              </a:rPr>
              <a:t> de DM del plegado de la </a:t>
            </a:r>
            <a:r>
              <a:rPr lang="es-MX" sz="2150" spc="5" dirty="0" err="1" smtClean="0">
                <a:latin typeface="Arial"/>
                <a:cs typeface="Arial"/>
              </a:rPr>
              <a:t>villina</a:t>
            </a:r>
            <a:r>
              <a:rPr lang="es-MX" sz="2150" spc="5" dirty="0" smtClean="0">
                <a:latin typeface="Arial"/>
                <a:cs typeface="Arial"/>
              </a:rPr>
              <a:t> en disolvente explicito</a:t>
            </a:r>
            <a:endParaRPr lang="es-MX" sz="2150" dirty="0" smtClean="0">
              <a:latin typeface="Arial"/>
              <a:cs typeface="Arial"/>
            </a:endParaRPr>
          </a:p>
          <a:p>
            <a:pPr marL="351790" marR="1251585" indent="-339090">
              <a:lnSpc>
                <a:spcPct val="102400"/>
              </a:lnSpc>
              <a:spcBef>
                <a:spcPts val="45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1999: </a:t>
            </a:r>
            <a:r>
              <a:rPr lang="es-MX" sz="2150" spc="10" dirty="0" err="1" smtClean="0">
                <a:latin typeface="Arial"/>
                <a:cs typeface="Arial"/>
              </a:rPr>
              <a:t>Sugita</a:t>
            </a:r>
            <a:r>
              <a:rPr lang="es-MX" sz="2150" spc="5" dirty="0" smtClean="0">
                <a:latin typeface="Arial"/>
                <a:cs typeface="Arial"/>
              </a:rPr>
              <a:t> y </a:t>
            </a:r>
            <a:r>
              <a:rPr lang="es-MX" sz="2150" spc="10" dirty="0" err="1" smtClean="0">
                <a:latin typeface="Arial"/>
                <a:cs typeface="Arial"/>
              </a:rPr>
              <a:t>Okamoto</a:t>
            </a:r>
            <a:r>
              <a:rPr lang="es-MX" sz="2150" spc="10" dirty="0" smtClean="0">
                <a:latin typeface="Arial"/>
                <a:cs typeface="Arial"/>
              </a:rPr>
              <a:t>:</a:t>
            </a:r>
            <a:r>
              <a:rPr lang="es-MX" sz="2150" dirty="0" smtClean="0">
                <a:latin typeface="Arial"/>
                <a:cs typeface="Arial"/>
              </a:rPr>
              <a:t> </a:t>
            </a:r>
            <a:r>
              <a:rPr lang="es-MX" sz="2150" dirty="0" err="1" smtClean="0">
                <a:latin typeface="Arial"/>
                <a:cs typeface="Arial"/>
              </a:rPr>
              <a:t>REMD</a:t>
            </a:r>
            <a:r>
              <a:rPr lang="es-MX" sz="2150" dirty="0" smtClean="0">
                <a:latin typeface="Arial"/>
                <a:cs typeface="Arial"/>
              </a:rPr>
              <a:t> (</a:t>
            </a:r>
            <a:r>
              <a:rPr lang="es-MX" sz="2150" spc="5" dirty="0" smtClean="0">
                <a:latin typeface="Arial"/>
                <a:cs typeface="Arial"/>
              </a:rPr>
              <a:t>replica </a:t>
            </a:r>
            <a:r>
              <a:rPr lang="es-MX" sz="2150" spc="5" dirty="0" err="1" smtClean="0">
                <a:latin typeface="Arial"/>
                <a:cs typeface="Arial"/>
              </a:rPr>
              <a:t>exchang</a:t>
            </a:r>
            <a:r>
              <a:rPr lang="es-MX" sz="2150" spc="10" dirty="0" err="1" smtClean="0">
                <a:latin typeface="Arial"/>
                <a:cs typeface="Arial"/>
              </a:rPr>
              <a:t>e</a:t>
            </a:r>
            <a:r>
              <a:rPr lang="es-MX" sz="2150" spc="5" dirty="0">
                <a:latin typeface="Arial"/>
                <a:cs typeface="Arial"/>
              </a:rPr>
              <a:t> </a:t>
            </a:r>
            <a:r>
              <a:rPr lang="es-MX" sz="2150" spc="5" dirty="0" smtClean="0">
                <a:latin typeface="Arial"/>
                <a:cs typeface="Arial"/>
              </a:rPr>
              <a:t>m</a:t>
            </a:r>
            <a:r>
              <a:rPr lang="es-MX" sz="2150" spc="10" dirty="0" smtClean="0">
                <a:latin typeface="Arial"/>
                <a:cs typeface="Arial"/>
              </a:rPr>
              <a:t>olecular</a:t>
            </a:r>
            <a:r>
              <a:rPr lang="es-MX" sz="2150" spc="5" dirty="0" smtClean="0">
                <a:latin typeface="Arial"/>
                <a:cs typeface="Arial"/>
              </a:rPr>
              <a:t> </a:t>
            </a:r>
            <a:r>
              <a:rPr lang="es-MX" sz="2150" spc="5" dirty="0" err="1" smtClean="0">
                <a:latin typeface="Arial"/>
                <a:cs typeface="Arial"/>
              </a:rPr>
              <a:t>dynamics</a:t>
            </a:r>
            <a:r>
              <a:rPr lang="es-MX" sz="2150" spc="5" dirty="0" smtClean="0">
                <a:latin typeface="Arial"/>
                <a:cs typeface="Arial"/>
              </a:rPr>
              <a:t>)</a:t>
            </a:r>
            <a:endParaRPr lang="es-MX" sz="2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06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0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15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544" y="1124744"/>
            <a:ext cx="8416290" cy="3804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lvl="0" algn="r"/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Simulaciones </a:t>
            </a:r>
            <a:r>
              <a:rPr lang="es-MX" sz="175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n Biofísica </a:t>
            </a:r>
            <a:r>
              <a:rPr lang="es-MX" sz="1750" dirty="0">
                <a:solidFill>
                  <a:srgbClr val="FF0000"/>
                </a:solidFill>
                <a:latin typeface="Arial"/>
                <a:cs typeface="Arial"/>
              </a:rPr>
              <a:t>Computacional</a:t>
            </a:r>
          </a:p>
          <a:p>
            <a:pPr marR="5080" lvl="0" algn="r"/>
            <a:r>
              <a:rPr lang="es-MX" sz="1150" spc="15" dirty="0">
                <a:solidFill>
                  <a:srgbClr val="FF0000"/>
                </a:solidFill>
                <a:latin typeface="Arial"/>
                <a:cs typeface="Arial"/>
              </a:rPr>
              <a:t>Verano</a:t>
            </a:r>
            <a:r>
              <a:rPr lang="es-MX" sz="115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s-MX" sz="1150" spc="10" dirty="0">
                <a:solidFill>
                  <a:srgbClr val="FF0000"/>
                </a:solidFill>
                <a:latin typeface="Arial"/>
                <a:cs typeface="Arial"/>
              </a:rPr>
              <a:t>2015</a:t>
            </a:r>
            <a:endParaRPr lang="es-MX" sz="115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2950" dirty="0" smtClean="0">
                <a:latin typeface="Arial"/>
                <a:cs typeface="Arial"/>
              </a:rPr>
              <a:t>Simulaciones en Biofísica </a:t>
            </a:r>
            <a:r>
              <a:rPr lang="es-MX" sz="2950" spc="-5" dirty="0" smtClean="0">
                <a:latin typeface="Arial"/>
                <a:cs typeface="Arial"/>
              </a:rPr>
              <a:t>Computaciona</a:t>
            </a:r>
            <a:r>
              <a:rPr lang="es-MX" sz="2950" dirty="0" smtClean="0">
                <a:latin typeface="Arial"/>
                <a:cs typeface="Arial"/>
              </a:rPr>
              <a:t>l</a:t>
            </a:r>
          </a:p>
          <a:p>
            <a:pPr marL="351790" indent="-339090">
              <a:lnSpc>
                <a:spcPct val="100000"/>
              </a:lnSpc>
              <a:spcBef>
                <a:spcPts val="2575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350" spc="15" dirty="0" smtClean="0">
                <a:latin typeface="Arial"/>
                <a:cs typeface="Arial"/>
              </a:rPr>
              <a:t>¿Por qué realizar simulaciones en computadora</a:t>
            </a:r>
            <a:r>
              <a:rPr lang="es-MX" sz="2350" spc="10" dirty="0" smtClean="0">
                <a:latin typeface="Arial"/>
                <a:cs typeface="Arial"/>
              </a:rPr>
              <a:t>?</a:t>
            </a:r>
            <a:endParaRPr lang="es-MX" sz="23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950" spc="10" dirty="0" smtClean="0">
                <a:latin typeface="Arial"/>
                <a:cs typeface="Arial"/>
              </a:rPr>
              <a:t>Para predecir observables experimentales</a:t>
            </a:r>
            <a:endParaRPr lang="es-MX" sz="19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950" spc="10" dirty="0" smtClean="0">
                <a:latin typeface="Arial"/>
                <a:cs typeface="Arial"/>
              </a:rPr>
              <a:t>Para validar modelos de sistemas que predicen observables</a:t>
            </a:r>
            <a:endParaRPr lang="es-MX" sz="19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950" spc="10" dirty="0" smtClean="0">
                <a:latin typeface="Arial"/>
                <a:cs typeface="Arial"/>
              </a:rPr>
              <a:t>Para refinar modelos y la comprensión de los sistemas</a:t>
            </a:r>
            <a:endParaRPr lang="es-MX" sz="1950" dirty="0" smtClean="0">
              <a:latin typeface="Arial"/>
              <a:cs typeface="Arial"/>
            </a:endParaRPr>
          </a:p>
          <a:p>
            <a:pPr marL="351790" marR="499745" indent="-339090">
              <a:lnSpc>
                <a:spcPct val="102600"/>
              </a:lnSpc>
              <a:spcBef>
                <a:spcPts val="545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350" spc="15" dirty="0" smtClean="0">
                <a:latin typeface="Arial"/>
                <a:cs typeface="Arial"/>
              </a:rPr>
              <a:t>Una breve historia de la evolución de las simulaciones en computadora en química y biología</a:t>
            </a:r>
            <a:endParaRPr lang="es-MX" sz="23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93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536" y="748101"/>
            <a:ext cx="8416290" cy="4481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lvl="0" algn="r"/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Simulaciones </a:t>
            </a:r>
            <a:r>
              <a:rPr lang="es-MX" sz="175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n Biofísica </a:t>
            </a:r>
            <a:r>
              <a:rPr lang="es-MX" sz="1750" dirty="0">
                <a:solidFill>
                  <a:srgbClr val="FF0000"/>
                </a:solidFill>
                <a:latin typeface="Arial"/>
                <a:cs typeface="Arial"/>
              </a:rPr>
              <a:t>Computacional</a:t>
            </a:r>
          </a:p>
          <a:p>
            <a:pPr marR="5080" lvl="0" algn="r"/>
            <a:r>
              <a:rPr lang="es-MX" sz="1150" spc="15" dirty="0">
                <a:solidFill>
                  <a:srgbClr val="FF0000"/>
                </a:solidFill>
                <a:latin typeface="Arial"/>
                <a:cs typeface="Arial"/>
              </a:rPr>
              <a:t>Verano</a:t>
            </a:r>
            <a:r>
              <a:rPr lang="es-MX" sz="115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s-MX" sz="1150" spc="10" dirty="0">
                <a:solidFill>
                  <a:srgbClr val="FF0000"/>
                </a:solidFill>
                <a:latin typeface="Arial"/>
                <a:cs typeface="Arial"/>
              </a:rPr>
              <a:t>2015</a:t>
            </a:r>
            <a:endParaRPr lang="es-MX" sz="115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lvl="0"/>
            <a:r>
              <a:rPr lang="es-MX" sz="2950" dirty="0">
                <a:solidFill>
                  <a:prstClr val="black"/>
                </a:solidFill>
                <a:latin typeface="Arial"/>
                <a:cs typeface="Arial"/>
              </a:rPr>
              <a:t>¿Por qué realizar simulaciones en </a:t>
            </a:r>
            <a:r>
              <a:rPr lang="es-MX" sz="2800" dirty="0">
                <a:solidFill>
                  <a:prstClr val="black"/>
                </a:solidFill>
                <a:latin typeface="Arial"/>
                <a:cs typeface="Arial"/>
              </a:rPr>
              <a:t>computadora</a:t>
            </a:r>
            <a:r>
              <a:rPr lang="es-MX" sz="2950" dirty="0">
                <a:solidFill>
                  <a:prstClr val="black"/>
                </a:solidFill>
                <a:latin typeface="Arial"/>
                <a:cs typeface="Arial"/>
              </a:rPr>
              <a:t>?</a:t>
            </a:r>
          </a:p>
          <a:p>
            <a:pPr marL="351790" indent="-339090">
              <a:lnSpc>
                <a:spcPct val="100000"/>
              </a:lnSpc>
              <a:spcBef>
                <a:spcPts val="258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10" dirty="0" smtClean="0">
                <a:latin typeface="Arial"/>
                <a:cs typeface="Arial"/>
              </a:rPr>
              <a:t>Observables experimentales</a:t>
            </a:r>
            <a:r>
              <a:rPr lang="es-MX" sz="2150" spc="5" dirty="0" smtClean="0">
                <a:latin typeface="Arial"/>
                <a:cs typeface="Arial"/>
              </a:rPr>
              <a:t>:</a:t>
            </a:r>
            <a:endParaRPr lang="es-MX" sz="21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Estabilidad de las conformaciones de las proteínas</a:t>
            </a:r>
            <a:endParaRPr lang="es-MX" sz="1750" dirty="0" smtClean="0">
              <a:latin typeface="Arial"/>
              <a:cs typeface="Arial"/>
            </a:endParaRPr>
          </a:p>
          <a:p>
            <a:pPr marL="1143000" lvl="2" indent="-22606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1143635" algn="l"/>
              </a:tabLst>
            </a:pPr>
            <a:r>
              <a:rPr lang="es-MX" sz="1550" spc="10" dirty="0" smtClean="0">
                <a:latin typeface="Arial"/>
                <a:cs typeface="Arial"/>
              </a:rPr>
              <a:t>Solución</a:t>
            </a:r>
            <a:r>
              <a:rPr lang="es-MX" sz="1550" spc="5" dirty="0" smtClean="0">
                <a:latin typeface="Arial"/>
                <a:cs typeface="Arial"/>
              </a:rPr>
              <a:t> de las reflexiones de Rayos- </a:t>
            </a:r>
            <a:r>
              <a:rPr lang="es-MX" sz="1550" spc="10" dirty="0" smtClean="0">
                <a:latin typeface="Arial"/>
                <a:cs typeface="Arial"/>
              </a:rPr>
              <a:t>X</a:t>
            </a:r>
            <a:endParaRPr lang="es-MX" sz="1550" dirty="0" smtClean="0">
              <a:latin typeface="Arial"/>
              <a:cs typeface="Arial"/>
            </a:endParaRPr>
          </a:p>
          <a:p>
            <a:pPr marL="1143000" lvl="2" indent="-226060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1143635" algn="l"/>
              </a:tabLst>
            </a:pPr>
            <a:r>
              <a:rPr lang="es-MX" sz="1550" spc="10" dirty="0" smtClean="0">
                <a:latin typeface="Arial"/>
                <a:cs typeface="Arial"/>
              </a:rPr>
              <a:t>Reproduc</a:t>
            </a:r>
            <a:r>
              <a:rPr lang="es-MX" sz="1550" spc="15" dirty="0" smtClean="0">
                <a:latin typeface="Arial"/>
                <a:cs typeface="Arial"/>
              </a:rPr>
              <a:t>e</a:t>
            </a:r>
            <a:r>
              <a:rPr lang="es-MX" sz="1550" spc="10" dirty="0" smtClean="0">
                <a:latin typeface="Arial"/>
                <a:cs typeface="Arial"/>
              </a:rPr>
              <a:t> </a:t>
            </a:r>
            <a:r>
              <a:rPr lang="es-MX" sz="1550" spc="15" dirty="0" err="1" smtClean="0">
                <a:latin typeface="Arial"/>
                <a:cs typeface="Arial"/>
              </a:rPr>
              <a:t>NOE</a:t>
            </a:r>
            <a:r>
              <a:rPr lang="es-MX" sz="1550" spc="10" dirty="0" smtClean="0">
                <a:latin typeface="Arial"/>
                <a:cs typeface="Arial"/>
              </a:rPr>
              <a:t> de </a:t>
            </a:r>
            <a:r>
              <a:rPr lang="es-MX" sz="1550" spc="10" dirty="0" err="1" smtClean="0">
                <a:latin typeface="Arial"/>
                <a:cs typeface="Arial"/>
              </a:rPr>
              <a:t>RMN</a:t>
            </a:r>
            <a:r>
              <a:rPr lang="es-MX" sz="1550" spc="10" dirty="0" smtClean="0">
                <a:latin typeface="Arial"/>
                <a:cs typeface="Arial"/>
              </a:rPr>
              <a:t>,</a:t>
            </a:r>
            <a:r>
              <a:rPr lang="es-MX" sz="1550" spc="5" dirty="0" smtClean="0">
                <a:latin typeface="Arial"/>
                <a:cs typeface="Arial"/>
              </a:rPr>
              <a:t> desplazamientos químicos</a:t>
            </a:r>
            <a:r>
              <a:rPr lang="es-MX" sz="1550" spc="10" dirty="0" smtClean="0">
                <a:latin typeface="Arial"/>
                <a:cs typeface="Arial"/>
              </a:rPr>
              <a:t>,</a:t>
            </a:r>
            <a:r>
              <a:rPr lang="es-MX" sz="1550" spc="5" dirty="0" smtClean="0">
                <a:latin typeface="Arial"/>
                <a:cs typeface="Arial"/>
              </a:rPr>
              <a:t> </a:t>
            </a:r>
            <a:r>
              <a:rPr lang="es-MX" sz="1550" spc="10" dirty="0" smtClean="0">
                <a:latin typeface="Arial"/>
                <a:cs typeface="Arial"/>
              </a:rPr>
              <a:t>y/o acoplamiento </a:t>
            </a:r>
            <a:r>
              <a:rPr lang="es-MX" sz="1550" spc="5" dirty="0" smtClean="0">
                <a:latin typeface="Arial"/>
                <a:cs typeface="Arial"/>
              </a:rPr>
              <a:t>dipola</a:t>
            </a:r>
            <a:r>
              <a:rPr lang="es-MX" sz="1550" spc="10" dirty="0" smtClean="0">
                <a:latin typeface="Arial"/>
                <a:cs typeface="Arial"/>
              </a:rPr>
              <a:t>r</a:t>
            </a:r>
            <a:endParaRPr lang="es-MX" sz="15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459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Actividad de una enzima</a:t>
            </a:r>
            <a:r>
              <a:rPr lang="es-MX" sz="1750" spc="10" dirty="0" smtClean="0">
                <a:latin typeface="Arial"/>
                <a:cs typeface="Arial"/>
              </a:rPr>
              <a:t> (QM/MM)</a:t>
            </a:r>
            <a:endParaRPr lang="es-MX" sz="17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Interacciones Proteína-Ligando</a:t>
            </a:r>
            <a:endParaRPr lang="es-MX" sz="1750" dirty="0" smtClean="0">
              <a:latin typeface="Arial"/>
              <a:cs typeface="Arial"/>
            </a:endParaRPr>
          </a:p>
          <a:p>
            <a:pPr marL="1143000" lvl="2" indent="-22606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1143635" algn="l"/>
              </a:tabLst>
            </a:pPr>
            <a:r>
              <a:rPr lang="es-MX" sz="1550" spc="10" dirty="0" smtClean="0">
                <a:latin typeface="Arial"/>
                <a:cs typeface="Arial"/>
              </a:rPr>
              <a:t>Us</a:t>
            </a:r>
            <a:r>
              <a:rPr lang="es-MX" sz="1550" spc="15" dirty="0" smtClean="0">
                <a:latin typeface="Arial"/>
                <a:cs typeface="Arial"/>
              </a:rPr>
              <a:t>a modelos exitosos para diseñar/optimizar nuevos </a:t>
            </a:r>
            <a:r>
              <a:rPr lang="es-MX" sz="1550" spc="15" dirty="0" err="1" smtClean="0">
                <a:latin typeface="Arial"/>
                <a:cs typeface="Arial"/>
              </a:rPr>
              <a:t>ligandos</a:t>
            </a:r>
            <a:endParaRPr lang="es-MX" sz="1550" dirty="0" smtClean="0">
              <a:latin typeface="Arial"/>
              <a:cs typeface="Arial"/>
            </a:endParaRPr>
          </a:p>
          <a:p>
            <a:pPr marL="351790" marR="1682750" indent="-339090" algn="just">
              <a:lnSpc>
                <a:spcPct val="102400"/>
              </a:lnSpc>
              <a:spcBef>
                <a:spcPts val="484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10" dirty="0" smtClean="0">
                <a:latin typeface="Arial"/>
                <a:cs typeface="Arial"/>
              </a:rPr>
              <a:t>META:</a:t>
            </a:r>
            <a:r>
              <a:rPr lang="es-MX" sz="2150" spc="5" dirty="0" smtClean="0">
                <a:latin typeface="Arial"/>
                <a:cs typeface="Arial"/>
              </a:rPr>
              <a:t> desarrollar modelos que reproduzcan las observables experimentales</a:t>
            </a:r>
            <a:endParaRPr lang="es-MX" sz="2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41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536" y="549605"/>
            <a:ext cx="8416290" cy="4564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lvl="0" algn="r"/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Simulaciones </a:t>
            </a:r>
            <a:r>
              <a:rPr lang="es-MX" sz="175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n Biofísica </a:t>
            </a:r>
            <a:r>
              <a:rPr lang="es-MX" sz="1750" dirty="0">
                <a:solidFill>
                  <a:srgbClr val="FF0000"/>
                </a:solidFill>
                <a:latin typeface="Arial"/>
                <a:cs typeface="Arial"/>
              </a:rPr>
              <a:t>Computacional</a:t>
            </a:r>
          </a:p>
          <a:p>
            <a:pPr marR="5080" lvl="0" algn="r"/>
            <a:r>
              <a:rPr lang="es-MX" sz="1150" spc="15" dirty="0">
                <a:solidFill>
                  <a:srgbClr val="FF0000"/>
                </a:solidFill>
                <a:latin typeface="Arial"/>
                <a:cs typeface="Arial"/>
              </a:rPr>
              <a:t>Verano</a:t>
            </a:r>
            <a:r>
              <a:rPr lang="es-MX" sz="115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s-MX" sz="1150" spc="10" dirty="0">
                <a:solidFill>
                  <a:srgbClr val="FF0000"/>
                </a:solidFill>
                <a:latin typeface="Arial"/>
                <a:cs typeface="Arial"/>
              </a:rPr>
              <a:t>2015</a:t>
            </a:r>
            <a:endParaRPr lang="es-MX" sz="115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2950" dirty="0" smtClean="0">
                <a:solidFill>
                  <a:prstClr val="black"/>
                </a:solidFill>
                <a:latin typeface="Arial"/>
                <a:cs typeface="Arial"/>
              </a:rPr>
              <a:t>¿Por </a:t>
            </a:r>
            <a:r>
              <a:rPr lang="es-MX" sz="2950" dirty="0">
                <a:solidFill>
                  <a:prstClr val="black"/>
                </a:solidFill>
                <a:latin typeface="Arial"/>
                <a:cs typeface="Arial"/>
              </a:rPr>
              <a:t>qué realizar simulaciones en </a:t>
            </a:r>
            <a:r>
              <a:rPr lang="es-MX" sz="2800" dirty="0">
                <a:solidFill>
                  <a:prstClr val="black"/>
                </a:solidFill>
                <a:latin typeface="Arial"/>
                <a:cs typeface="Arial"/>
              </a:rPr>
              <a:t>computadora</a:t>
            </a:r>
            <a:r>
              <a:rPr lang="es-MX" sz="2950" dirty="0" smtClean="0">
                <a:latin typeface="Arial"/>
                <a:cs typeface="Arial"/>
              </a:rPr>
              <a:t>?</a:t>
            </a:r>
          </a:p>
          <a:p>
            <a:pPr marL="351790" indent="-339090">
              <a:lnSpc>
                <a:spcPct val="100000"/>
              </a:lnSpc>
              <a:spcBef>
                <a:spcPts val="258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10" dirty="0" smtClean="0">
                <a:latin typeface="Arial"/>
                <a:cs typeface="Arial"/>
              </a:rPr>
              <a:t>Un sistema modelado con todos los átomos</a:t>
            </a:r>
            <a:endParaRPr lang="es-MX" sz="2150" dirty="0" smtClean="0">
              <a:latin typeface="Arial"/>
              <a:cs typeface="Arial"/>
            </a:endParaRPr>
          </a:p>
          <a:p>
            <a:pPr marL="753745" marR="743585" lvl="1" indent="-288925">
              <a:lnSpc>
                <a:spcPct val="102099"/>
              </a:lnSpc>
              <a:spcBef>
                <a:spcPts val="380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Parámetros muy numerosos para las interacciones interatómicas = un gran número de grados de libertad</a:t>
            </a:r>
            <a:endParaRPr lang="es-MX" sz="17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Una solución analítica de las ecuaciones de la termodinámica estadística es imposible</a:t>
            </a:r>
            <a:endParaRPr lang="es-MX" sz="1750" dirty="0" smtClean="0">
              <a:latin typeface="Arial"/>
              <a:cs typeface="Arial"/>
            </a:endParaRPr>
          </a:p>
          <a:p>
            <a:pPr marL="753745" marR="913765" lvl="1" indent="-288925">
              <a:lnSpc>
                <a:spcPct val="102099"/>
              </a:lnSpc>
              <a:spcBef>
                <a:spcPts val="425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Sigue las ecuaciones del movimiento de Newton o realiza un muestreo estadístico (Monte </a:t>
            </a:r>
            <a:r>
              <a:rPr lang="es-MX" sz="1750" dirty="0" smtClean="0">
                <a:latin typeface="Arial"/>
                <a:cs typeface="Arial"/>
              </a:rPr>
              <a:t>Carlo</a:t>
            </a:r>
            <a:r>
              <a:rPr lang="es-MX" sz="1750" spc="5" dirty="0" smtClean="0">
                <a:latin typeface="Arial"/>
                <a:cs typeface="Arial"/>
              </a:rPr>
              <a:t>)</a:t>
            </a:r>
            <a:r>
              <a:rPr lang="es-MX" sz="1750" spc="10" dirty="0" smtClean="0">
                <a:latin typeface="Arial"/>
                <a:cs typeface="Arial"/>
              </a:rPr>
              <a:t> que satisface la termodinámica estadística</a:t>
            </a:r>
            <a:endParaRPr lang="es-MX" sz="1750" dirty="0" smtClean="0">
              <a:latin typeface="Arial"/>
              <a:cs typeface="Arial"/>
            </a:endParaRPr>
          </a:p>
          <a:p>
            <a:pPr marL="753745" marR="623570" lvl="1" indent="-288925">
              <a:lnSpc>
                <a:spcPct val="102099"/>
              </a:lnSpc>
              <a:spcBef>
                <a:spcPts val="360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10" dirty="0" smtClean="0">
                <a:latin typeface="Arial"/>
                <a:cs typeface="Arial"/>
              </a:rPr>
              <a:t>Del muestreo de conformaciones, calcula las observables para su comparación con el experimento</a:t>
            </a:r>
            <a:endParaRPr lang="es-MX" sz="1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86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536" y="533400"/>
            <a:ext cx="8416290" cy="510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lvl="0" algn="r"/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Simulaciones </a:t>
            </a:r>
            <a:r>
              <a:rPr lang="es-MX" sz="175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n Biofísica </a:t>
            </a:r>
            <a:r>
              <a:rPr lang="es-MX" sz="1750" dirty="0">
                <a:solidFill>
                  <a:srgbClr val="FF0000"/>
                </a:solidFill>
                <a:latin typeface="Arial"/>
                <a:cs typeface="Arial"/>
              </a:rPr>
              <a:t>Computacional</a:t>
            </a:r>
          </a:p>
          <a:p>
            <a:pPr marR="5080" lvl="0" algn="r"/>
            <a:r>
              <a:rPr lang="es-MX" sz="1150" spc="15" dirty="0">
                <a:solidFill>
                  <a:srgbClr val="FF0000"/>
                </a:solidFill>
                <a:latin typeface="Arial"/>
                <a:cs typeface="Arial"/>
              </a:rPr>
              <a:t>Verano</a:t>
            </a:r>
            <a:r>
              <a:rPr lang="es-MX" sz="115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s-MX" sz="1150" spc="10" dirty="0">
                <a:solidFill>
                  <a:srgbClr val="FF0000"/>
                </a:solidFill>
                <a:latin typeface="Arial"/>
                <a:cs typeface="Arial"/>
              </a:rPr>
              <a:t>2015</a:t>
            </a:r>
            <a:endParaRPr lang="es-MX" sz="115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2950" dirty="0" smtClean="0">
                <a:latin typeface="Arial"/>
                <a:cs typeface="Arial"/>
              </a:rPr>
              <a:t>¿Por qué realizar simulaciones en </a:t>
            </a:r>
            <a:r>
              <a:rPr lang="es-MX" sz="2800" dirty="0" smtClean="0">
                <a:latin typeface="Arial"/>
                <a:cs typeface="Arial"/>
              </a:rPr>
              <a:t>computadora</a:t>
            </a:r>
            <a:r>
              <a:rPr lang="es-MX" sz="2950" dirty="0" smtClean="0">
                <a:latin typeface="Arial"/>
                <a:cs typeface="Arial"/>
              </a:rPr>
              <a:t>?</a:t>
            </a:r>
          </a:p>
          <a:p>
            <a:pPr marL="351790" indent="-339090">
              <a:lnSpc>
                <a:spcPct val="100000"/>
              </a:lnSpc>
              <a:spcBef>
                <a:spcPts val="258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Simulaciones de Grano-Grueso</a:t>
            </a:r>
            <a:endParaRPr lang="es-MX" sz="2150" dirty="0" smtClean="0">
              <a:latin typeface="Arial"/>
              <a:cs typeface="Arial"/>
            </a:endParaRPr>
          </a:p>
          <a:p>
            <a:pPr marL="747395" lvl="1" indent="-28257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Trata grupos de átomos como una unidad</a:t>
            </a:r>
            <a:endParaRPr lang="es-MX" sz="1750" dirty="0" smtClean="0">
              <a:latin typeface="Arial"/>
              <a:cs typeface="Arial"/>
            </a:endParaRPr>
          </a:p>
          <a:p>
            <a:pPr marL="1143000" lvl="2" indent="-22606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1143635" algn="l"/>
              </a:tabLst>
            </a:pPr>
            <a:r>
              <a:rPr lang="es-MX" sz="1550" spc="10" dirty="0" smtClean="0">
                <a:latin typeface="Arial"/>
                <a:cs typeface="Arial"/>
              </a:rPr>
              <a:t>Potencial basado en residuos</a:t>
            </a:r>
            <a:endParaRPr lang="es-MX" sz="1550" dirty="0" smtClean="0">
              <a:latin typeface="Arial"/>
              <a:cs typeface="Arial"/>
            </a:endParaRPr>
          </a:p>
          <a:p>
            <a:pPr marL="1143000" marR="898525" lvl="2" indent="-226060">
              <a:lnSpc>
                <a:spcPct val="101899"/>
              </a:lnSpc>
              <a:spcBef>
                <a:spcPts val="380"/>
              </a:spcBef>
              <a:buFont typeface="Arial"/>
              <a:buChar char="•"/>
              <a:tabLst>
                <a:tab pos="1143635" algn="l"/>
              </a:tabLst>
            </a:pPr>
            <a:r>
              <a:rPr lang="es-MX" sz="1550" spc="10" dirty="0" smtClean="0">
                <a:latin typeface="Arial"/>
                <a:cs typeface="Arial"/>
              </a:rPr>
              <a:t>Disolvente implícito: El agua es representada como un dieléctrico alto en lugar de átomos explícitos</a:t>
            </a:r>
            <a:endParaRPr lang="es-MX" sz="1550" dirty="0" smtClean="0">
              <a:latin typeface="Arial"/>
              <a:cs typeface="Arial"/>
            </a:endParaRPr>
          </a:p>
          <a:p>
            <a:pPr marL="351790" marR="915035" indent="-339090">
              <a:lnSpc>
                <a:spcPts val="2540"/>
              </a:lnSpc>
              <a:spcBef>
                <a:spcPts val="75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10" dirty="0" smtClean="0">
                <a:latin typeface="Arial"/>
                <a:cs typeface="Arial"/>
              </a:rPr>
              <a:t>Simulaciones que siguen las ecuaciones de movimiento o muestreo con Monte</a:t>
            </a:r>
            <a:r>
              <a:rPr lang="es-MX" sz="2150" spc="5" dirty="0" smtClean="0">
                <a:latin typeface="Arial"/>
                <a:cs typeface="Arial"/>
              </a:rPr>
              <a:t> Carlo</a:t>
            </a:r>
            <a:endParaRPr lang="es-MX" sz="2150" dirty="0" smtClean="0">
              <a:latin typeface="Arial"/>
              <a:cs typeface="Arial"/>
            </a:endParaRPr>
          </a:p>
          <a:p>
            <a:pPr marL="753745" marR="1076960" lvl="1" indent="-288925">
              <a:lnSpc>
                <a:spcPct val="102099"/>
              </a:lnSpc>
              <a:spcBef>
                <a:spcPts val="400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dirty="0" smtClean="0">
                <a:latin typeface="Arial"/>
                <a:cs typeface="Arial"/>
              </a:rPr>
              <a:t>Generalmente con modelos de grano grueso usando muestreo con </a:t>
            </a:r>
            <a:r>
              <a:rPr lang="es-MX" sz="1750" spc="5" dirty="0" smtClean="0">
                <a:latin typeface="Arial"/>
                <a:cs typeface="Arial"/>
              </a:rPr>
              <a:t>Monte </a:t>
            </a:r>
            <a:r>
              <a:rPr lang="es-MX" sz="1750" dirty="0" smtClean="0">
                <a:latin typeface="Arial"/>
                <a:cs typeface="Arial"/>
              </a:rPr>
              <a:t>Carlo</a:t>
            </a:r>
          </a:p>
          <a:p>
            <a:pPr marL="747395" lvl="1" indent="-282575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48030" algn="l"/>
              </a:tabLst>
            </a:pPr>
            <a:r>
              <a:rPr lang="es-MX" sz="1750" dirty="0" smtClean="0">
                <a:latin typeface="Arial"/>
                <a:cs typeface="Arial"/>
              </a:rPr>
              <a:t>Calcula las observables y las compara con experimento</a:t>
            </a:r>
          </a:p>
          <a:p>
            <a:pPr marL="351790" indent="-33909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10" dirty="0" smtClean="0">
                <a:latin typeface="Arial"/>
                <a:cs typeface="Arial"/>
              </a:rPr>
              <a:t>Pocos grados de libertad = muestreo más fácil</a:t>
            </a:r>
            <a:endParaRPr lang="es-MX" sz="21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82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150" y="4002833"/>
            <a:ext cx="12255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spc="5" dirty="0">
                <a:latin typeface="Arial"/>
                <a:cs typeface="Arial"/>
              </a:rPr>
              <a:t>•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3" name="object 8"/>
          <p:cNvSpPr txBox="1"/>
          <p:nvPr/>
        </p:nvSpPr>
        <p:spPr>
          <a:xfrm>
            <a:off x="395536" y="44624"/>
            <a:ext cx="8416290" cy="319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lvl="0" algn="r"/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Simulaciones </a:t>
            </a:r>
            <a:r>
              <a:rPr lang="es-MX" sz="175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n Biofísica </a:t>
            </a:r>
            <a:r>
              <a:rPr lang="es-MX" sz="1750" dirty="0">
                <a:solidFill>
                  <a:srgbClr val="FF0000"/>
                </a:solidFill>
                <a:latin typeface="Arial"/>
                <a:cs typeface="Arial"/>
              </a:rPr>
              <a:t>Computacional</a:t>
            </a:r>
          </a:p>
          <a:p>
            <a:pPr marR="5080" lvl="0" algn="r"/>
            <a:r>
              <a:rPr lang="es-MX" sz="1150" spc="15" dirty="0">
                <a:solidFill>
                  <a:srgbClr val="FF0000"/>
                </a:solidFill>
                <a:latin typeface="Arial"/>
                <a:cs typeface="Arial"/>
              </a:rPr>
              <a:t>Verano</a:t>
            </a:r>
            <a:r>
              <a:rPr lang="es-MX" sz="115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s-MX" sz="1150" spc="10" dirty="0">
                <a:solidFill>
                  <a:srgbClr val="FF0000"/>
                </a:solidFill>
                <a:latin typeface="Arial"/>
                <a:cs typeface="Arial"/>
              </a:rPr>
              <a:t>2015</a:t>
            </a:r>
            <a:endParaRPr lang="es-MX" sz="115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2950" dirty="0" smtClean="0">
                <a:latin typeface="Arial"/>
                <a:cs typeface="Arial"/>
              </a:rPr>
              <a:t>¿Qué gobierna el muestreo?</a:t>
            </a:r>
          </a:p>
          <a:p>
            <a:pPr marL="351790" indent="-339090">
              <a:lnSpc>
                <a:spcPct val="100000"/>
              </a:lnSpc>
              <a:spcBef>
                <a:spcPts val="1930"/>
              </a:spcBef>
              <a:buSzPct val="78181"/>
              <a:buFont typeface="Arial"/>
              <a:buChar char="•"/>
              <a:tabLst>
                <a:tab pos="290830" algn="l"/>
              </a:tabLst>
            </a:pPr>
            <a:r>
              <a:rPr lang="es-MX" sz="4125" i="1" spc="-30" baseline="-2020" dirty="0" smtClean="0">
                <a:latin typeface="Times New Roman"/>
                <a:cs typeface="Times New Roman"/>
              </a:rPr>
              <a:t>E</a:t>
            </a:r>
            <a:r>
              <a:rPr lang="es-MX" sz="4200" i="1" spc="-30" baseline="-1984" dirty="0" smtClean="0">
                <a:latin typeface="Symbol"/>
                <a:cs typeface="Symbol"/>
              </a:rPr>
              <a:t></a:t>
            </a:r>
            <a:r>
              <a:rPr lang="es-MX" sz="4200" i="1" spc="82" baseline="-1984" dirty="0" smtClean="0">
                <a:latin typeface="Times New Roman"/>
                <a:cs typeface="Times New Roman"/>
              </a:rPr>
              <a:t> </a:t>
            </a:r>
            <a:r>
              <a:rPr lang="es-MX" sz="4125" baseline="-2020" dirty="0" smtClean="0">
                <a:latin typeface="Symbol"/>
                <a:cs typeface="Symbol"/>
              </a:rPr>
              <a:t></a:t>
            </a:r>
            <a:r>
              <a:rPr lang="es-MX" sz="4125" spc="-22" baseline="-2020" dirty="0" smtClean="0">
                <a:latin typeface="Times New Roman"/>
                <a:cs typeface="Times New Roman"/>
              </a:rPr>
              <a:t> </a:t>
            </a:r>
            <a:r>
              <a:rPr lang="es-MX" sz="4125" i="1" baseline="-2020" dirty="0" smtClean="0">
                <a:latin typeface="Times New Roman"/>
                <a:cs typeface="Times New Roman"/>
              </a:rPr>
              <a:t>H</a:t>
            </a:r>
            <a:r>
              <a:rPr lang="es-MX" sz="4200" i="1" spc="-30" baseline="-1984" dirty="0" smtClean="0">
                <a:latin typeface="Symbol"/>
                <a:cs typeface="Symbol"/>
              </a:rPr>
              <a:t></a:t>
            </a:r>
            <a:r>
              <a:rPr lang="es-MX" sz="4200" i="1" spc="345" baseline="-1984" dirty="0" smtClean="0">
                <a:latin typeface="Times New Roman"/>
                <a:cs typeface="Times New Roman"/>
              </a:rPr>
              <a:t> </a:t>
            </a:r>
            <a:r>
              <a:rPr lang="es-MX" sz="2150" spc="5" dirty="0" smtClean="0">
                <a:latin typeface="Arial"/>
                <a:cs typeface="Arial"/>
              </a:rPr>
              <a:t>: La ecuación de </a:t>
            </a:r>
            <a:r>
              <a:rPr lang="es-MX" sz="2150" spc="10" dirty="0" smtClean="0">
                <a:latin typeface="Arial"/>
                <a:cs typeface="Arial"/>
              </a:rPr>
              <a:t>Schrödinger</a:t>
            </a:r>
            <a:endParaRPr lang="es-MX" sz="2150" dirty="0" smtClean="0">
              <a:latin typeface="Arial"/>
              <a:cs typeface="Arial"/>
            </a:endParaRPr>
          </a:p>
          <a:p>
            <a:pPr marL="464820">
              <a:lnSpc>
                <a:spcPct val="100000"/>
              </a:lnSpc>
              <a:spcBef>
                <a:spcPts val="290"/>
              </a:spcBef>
              <a:tabLst>
                <a:tab pos="747395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–	Imposible resolver para sistemas asimétricos muy grandes</a:t>
            </a:r>
            <a:endParaRPr lang="es-MX" sz="1750" dirty="0" smtClean="0">
              <a:latin typeface="Arial"/>
              <a:cs typeface="Arial"/>
            </a:endParaRPr>
          </a:p>
          <a:p>
            <a:pPr marL="351790" marR="807085" indent="-339090" algn="just">
              <a:lnSpc>
                <a:spcPct val="101099"/>
              </a:lnSpc>
              <a:spcBef>
                <a:spcPts val="53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000" spc="5" dirty="0" smtClean="0">
                <a:latin typeface="Arial"/>
                <a:cs typeface="Arial"/>
              </a:rPr>
              <a:t>Uso del </a:t>
            </a:r>
            <a:r>
              <a:rPr lang="es-MX" sz="2000" spc="5" dirty="0" err="1" smtClean="0">
                <a:latin typeface="Arial"/>
                <a:cs typeface="Arial"/>
              </a:rPr>
              <a:t>Hamiltoniano</a:t>
            </a:r>
            <a:r>
              <a:rPr lang="es-MX" sz="2000" spc="5" dirty="0" smtClean="0">
                <a:latin typeface="Arial"/>
                <a:cs typeface="Arial"/>
              </a:rPr>
              <a:t> clásico H(</a:t>
            </a:r>
            <a:r>
              <a:rPr lang="es-MX" sz="2000" spc="5" dirty="0" err="1" smtClean="0">
                <a:latin typeface="Arial"/>
                <a:cs typeface="Arial"/>
              </a:rPr>
              <a:t>p,q</a:t>
            </a:r>
            <a:r>
              <a:rPr lang="es-MX" sz="2000" spc="5" dirty="0" smtClean="0">
                <a:latin typeface="Arial"/>
                <a:cs typeface="Arial"/>
              </a:rPr>
              <a:t>) con parámetros basados en física clásica y cuántica (</a:t>
            </a:r>
            <a:r>
              <a:rPr lang="es-MX" sz="2000" spc="5" dirty="0" err="1" smtClean="0">
                <a:latin typeface="Arial"/>
                <a:cs typeface="Arial"/>
              </a:rPr>
              <a:t>e.g</a:t>
            </a:r>
            <a:r>
              <a:rPr lang="es-MX" sz="2000" spc="5" dirty="0" smtClean="0">
                <a:latin typeface="Arial"/>
                <a:cs typeface="Arial"/>
              </a:rPr>
              <a:t>. interacciones de Coulom</a:t>
            </a:r>
            <a:r>
              <a:rPr lang="es-MX" sz="2000" spc="10" dirty="0" smtClean="0">
                <a:latin typeface="Arial"/>
                <a:cs typeface="Arial"/>
              </a:rPr>
              <a:t>b</a:t>
            </a:r>
            <a:r>
              <a:rPr lang="es-MX" sz="2000" spc="5" dirty="0" smtClean="0">
                <a:latin typeface="Arial"/>
                <a:cs typeface="Arial"/>
              </a:rPr>
              <a:t> y de </a:t>
            </a:r>
            <a:r>
              <a:rPr lang="es-MX" sz="2000" spc="10" dirty="0" smtClean="0">
                <a:latin typeface="Arial"/>
                <a:cs typeface="Arial"/>
              </a:rPr>
              <a:t>van </a:t>
            </a:r>
            <a:r>
              <a:rPr lang="es-MX" sz="2000" spc="5" dirty="0" smtClean="0">
                <a:latin typeface="Arial"/>
                <a:cs typeface="Arial"/>
              </a:rPr>
              <a:t>der</a:t>
            </a:r>
            <a:r>
              <a:rPr lang="es-MX" sz="2000" dirty="0" smtClean="0">
                <a:latin typeface="Arial"/>
                <a:cs typeface="Arial"/>
              </a:rPr>
              <a:t> </a:t>
            </a:r>
            <a:r>
              <a:rPr lang="es-MX" sz="2000" spc="10" dirty="0" smtClean="0">
                <a:latin typeface="Arial"/>
                <a:cs typeface="Arial"/>
              </a:rPr>
              <a:t>Waals</a:t>
            </a:r>
            <a:r>
              <a:rPr lang="es-MX" sz="2000" dirty="0" smtClean="0">
                <a:latin typeface="Arial"/>
                <a:cs typeface="Arial"/>
              </a:rPr>
              <a:t>)</a:t>
            </a:r>
            <a:endParaRPr lang="es-MX" sz="2000" dirty="0">
              <a:latin typeface="Arial"/>
              <a:cs typeface="Arial"/>
            </a:endParaRPr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021714"/>
              </p:ext>
            </p:extLst>
          </p:nvPr>
        </p:nvGraphicFramePr>
        <p:xfrm>
          <a:off x="1021636" y="3373235"/>
          <a:ext cx="5652069" cy="139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1904760" imgH="469800" progId="Equation.DSMT4">
                  <p:embed/>
                </p:oleObj>
              </mc:Choice>
              <mc:Fallback>
                <p:oleObj name="Equation" r:id="rId3" imgW="1904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1636" y="3373235"/>
                        <a:ext cx="5652069" cy="1394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913011"/>
              </p:ext>
            </p:extLst>
          </p:nvPr>
        </p:nvGraphicFramePr>
        <p:xfrm>
          <a:off x="1187305" y="4914693"/>
          <a:ext cx="4114800" cy="862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1333440" imgH="279360" progId="Equation.DSMT4">
                  <p:embed/>
                </p:oleObj>
              </mc:Choice>
              <mc:Fallback>
                <p:oleObj name="Equation" r:id="rId5" imgW="13334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305" y="4914693"/>
                        <a:ext cx="4114800" cy="862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77705" y="5981493"/>
            <a:ext cx="8005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 smtClean="0">
                <a:latin typeface="ArialMT"/>
              </a:rPr>
              <a:t>Para grados de libertad muy grandes es imposible de resolver analíticamente, pero puede ser usada para gobernar el muestreo.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414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544" y="332656"/>
            <a:ext cx="8416290" cy="1795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lvl="0" algn="r"/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Simulaciones </a:t>
            </a:r>
            <a:r>
              <a:rPr lang="es-MX" sz="175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n Biofísica </a:t>
            </a:r>
            <a:r>
              <a:rPr lang="es-MX" sz="1750" dirty="0">
                <a:solidFill>
                  <a:srgbClr val="FF0000"/>
                </a:solidFill>
                <a:latin typeface="Arial"/>
                <a:cs typeface="Arial"/>
              </a:rPr>
              <a:t>Computacional</a:t>
            </a:r>
          </a:p>
          <a:p>
            <a:pPr marR="5080" lvl="0" algn="r"/>
            <a:r>
              <a:rPr lang="es-MX" sz="1150" spc="15" dirty="0">
                <a:solidFill>
                  <a:srgbClr val="FF0000"/>
                </a:solidFill>
                <a:latin typeface="Arial"/>
                <a:cs typeface="Arial"/>
              </a:rPr>
              <a:t>Verano</a:t>
            </a:r>
            <a:r>
              <a:rPr lang="es-MX" sz="115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s-MX" sz="1150" spc="10" dirty="0">
                <a:solidFill>
                  <a:srgbClr val="FF0000"/>
                </a:solidFill>
                <a:latin typeface="Arial"/>
                <a:cs typeface="Arial"/>
              </a:rPr>
              <a:t>2015</a:t>
            </a:r>
            <a:endParaRPr lang="es-MX" sz="1150" dirty="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lang="es-MX" sz="15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s-MX" sz="2950" dirty="0" smtClean="0">
                <a:latin typeface="Arial"/>
                <a:cs typeface="Arial"/>
              </a:rPr>
              <a:t>¿Qué gobierna el muestreo?</a:t>
            </a:r>
          </a:p>
          <a:p>
            <a:pPr marL="351790" indent="-339090">
              <a:lnSpc>
                <a:spcPct val="100000"/>
              </a:lnSpc>
              <a:spcBef>
                <a:spcPts val="2580"/>
              </a:spcBef>
              <a:buFont typeface="Arial"/>
              <a:buChar char="•"/>
              <a:tabLst>
                <a:tab pos="352425" algn="l"/>
              </a:tabLst>
            </a:pPr>
            <a:r>
              <a:rPr lang="es-MX" sz="2150" spc="5" dirty="0" smtClean="0">
                <a:latin typeface="Arial"/>
                <a:cs typeface="Arial"/>
              </a:rPr>
              <a:t>Usar un tiempo promedio para estimar la observable </a:t>
            </a:r>
            <a:r>
              <a:rPr lang="es-MX" sz="2150" spc="10" dirty="0" smtClean="0">
                <a:latin typeface="Arial"/>
                <a:cs typeface="Arial"/>
              </a:rPr>
              <a:t> A:</a:t>
            </a:r>
            <a:endParaRPr lang="es-MX" sz="21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9756" y="2526251"/>
            <a:ext cx="15176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5" dirty="0">
                <a:latin typeface="Arial"/>
                <a:cs typeface="Arial"/>
              </a:rPr>
              <a:t>–</a:t>
            </a:r>
            <a:endParaRPr sz="1750" b="1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756" y="3493356"/>
            <a:ext cx="15176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5" dirty="0">
                <a:latin typeface="Arial"/>
                <a:cs typeface="Arial"/>
              </a:rPr>
              <a:t>–</a:t>
            </a:r>
            <a:endParaRPr sz="1750" b="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544" y="4157089"/>
            <a:ext cx="7538084" cy="65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90" marR="5080" indent="-339090">
              <a:lnSpc>
                <a:spcPct val="102400"/>
              </a:lnSpc>
              <a:buFont typeface="Arial"/>
              <a:buChar char="•"/>
              <a:tabLst>
                <a:tab pos="352425" algn="l"/>
              </a:tabLst>
            </a:pPr>
            <a:r>
              <a:rPr lang="es-MX" sz="2150" spc="10" dirty="0" smtClean="0">
                <a:latin typeface="Arial"/>
                <a:cs typeface="Arial"/>
              </a:rPr>
              <a:t>En su lugar usar una integral sobre </a:t>
            </a:r>
            <a:r>
              <a:rPr lang="es-MX" sz="2150" i="1" spc="10" dirty="0" smtClean="0">
                <a:latin typeface="Arial"/>
                <a:cs typeface="Arial"/>
              </a:rPr>
              <a:t>t</a:t>
            </a:r>
            <a:r>
              <a:rPr lang="es-MX" sz="2150" spc="10" dirty="0" smtClean="0">
                <a:latin typeface="Arial"/>
                <a:cs typeface="Arial"/>
              </a:rPr>
              <a:t>, usar una suma sobre pasos de tiempo discretos</a:t>
            </a:r>
            <a:endParaRPr lang="es-MX" sz="2150" dirty="0" smtClean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756" y="5304947"/>
            <a:ext cx="15176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5" dirty="0">
                <a:latin typeface="Arial"/>
                <a:cs typeface="Arial"/>
              </a:rPr>
              <a:t>–</a:t>
            </a:r>
            <a:endParaRPr sz="1750" b="1" dirty="0">
              <a:latin typeface="Arial"/>
              <a:cs typeface="Arial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919756" y="6143147"/>
            <a:ext cx="567355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5275" algn="l"/>
              </a:tabLst>
            </a:pPr>
            <a:r>
              <a:rPr sz="1750" b="1" spc="5" dirty="0">
                <a:latin typeface="Arial"/>
                <a:cs typeface="Arial"/>
              </a:rPr>
              <a:t>–</a:t>
            </a:r>
            <a:r>
              <a:rPr sz="1750" spc="5" dirty="0">
                <a:latin typeface="Arial"/>
                <a:cs typeface="Arial"/>
              </a:rPr>
              <a:t>	</a:t>
            </a:r>
            <a:r>
              <a:rPr lang="es-MX" sz="1750" spc="5" dirty="0" smtClean="0">
                <a:latin typeface="Arial"/>
                <a:cs typeface="Arial"/>
              </a:rPr>
              <a:t>Seguir la trayectoria con DM, MC o híbridos</a:t>
            </a:r>
            <a:endParaRPr lang="es-MX" sz="1750" dirty="0">
              <a:latin typeface="Arial"/>
              <a:cs typeface="Arial"/>
            </a:endParaRPr>
          </a:p>
        </p:txBody>
      </p:sp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67115"/>
              </p:ext>
            </p:extLst>
          </p:nvPr>
        </p:nvGraphicFramePr>
        <p:xfrm>
          <a:off x="1264162" y="2279553"/>
          <a:ext cx="2517225" cy="867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1143000" imgH="393480" progId="Equation.DSMT4">
                  <p:embed/>
                </p:oleObj>
              </mc:Choice>
              <mc:Fallback>
                <p:oleObj name="Equation" r:id="rId3" imgW="1143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4162" y="2279553"/>
                        <a:ext cx="2517225" cy="867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332873"/>
              </p:ext>
            </p:extLst>
          </p:nvPr>
        </p:nvGraphicFramePr>
        <p:xfrm>
          <a:off x="1290667" y="3342967"/>
          <a:ext cx="2404993" cy="552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1104840" imgH="253800" progId="Equation.DSMT4">
                  <p:embed/>
                </p:oleObj>
              </mc:Choice>
              <mc:Fallback>
                <p:oleObj name="Equation" r:id="rId5" imgW="1104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0667" y="3342967"/>
                        <a:ext cx="2404993" cy="552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448015"/>
              </p:ext>
            </p:extLst>
          </p:nvPr>
        </p:nvGraphicFramePr>
        <p:xfrm>
          <a:off x="1141943" y="5036272"/>
          <a:ext cx="3094643" cy="80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7" imgW="1473120" imgH="393480" progId="Equation.DSMT4">
                  <p:embed/>
                </p:oleObj>
              </mc:Choice>
              <mc:Fallback>
                <p:oleObj name="Equation" r:id="rId7" imgW="14731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1943" y="5036272"/>
                        <a:ext cx="3094643" cy="806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617542"/>
              </p:ext>
            </p:extLst>
          </p:nvPr>
        </p:nvGraphicFramePr>
        <p:xfrm>
          <a:off x="5221713" y="5210999"/>
          <a:ext cx="22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9" imgW="114120" imgH="228600" progId="Equation.DSMT4">
                  <p:embed/>
                </p:oleObj>
              </mc:Choice>
              <mc:Fallback>
                <p:oleObj name="Equation" r:id="rId9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21713" y="5210999"/>
                        <a:ext cx="228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4383513" y="5250341"/>
            <a:ext cx="3469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donde      es el paso de tiempo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344476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07495" y="874619"/>
            <a:ext cx="12255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2150" spc="5" dirty="0" smtClean="0">
                <a:latin typeface="Arial"/>
                <a:cs typeface="Arial"/>
              </a:rPr>
              <a:t>•</a:t>
            </a:r>
            <a:endParaRPr lang="es-MX" sz="2150" dirty="0">
              <a:latin typeface="Arial"/>
              <a:cs typeface="Arial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746655" y="692696"/>
            <a:ext cx="3119610" cy="4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3225" spc="15" baseline="2583" dirty="0" smtClean="0">
                <a:latin typeface="Arial"/>
                <a:cs typeface="Arial"/>
              </a:rPr>
              <a:t>La Energía del sistema:</a:t>
            </a:r>
            <a:endParaRPr lang="es-MX" sz="2850" dirty="0">
              <a:latin typeface="Symbol"/>
              <a:cs typeface="Symbol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859707" y="2328392"/>
            <a:ext cx="536875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5275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–	Si </a:t>
            </a:r>
            <a:r>
              <a:rPr lang="es-MX" sz="1750" i="1" spc="10" dirty="0" smtClean="0">
                <a:latin typeface="Times New Roman"/>
                <a:cs typeface="Times New Roman"/>
              </a:rPr>
              <a:t>V</a:t>
            </a:r>
            <a:r>
              <a:rPr lang="es-MX" sz="1750" i="1" spc="55" dirty="0" smtClean="0">
                <a:latin typeface="Times New Roman"/>
                <a:cs typeface="Times New Roman"/>
              </a:rPr>
              <a:t> </a:t>
            </a:r>
            <a:r>
              <a:rPr lang="es-MX" sz="1750" dirty="0" smtClean="0">
                <a:latin typeface="Arial"/>
                <a:cs typeface="Arial"/>
              </a:rPr>
              <a:t>depend</a:t>
            </a:r>
            <a:r>
              <a:rPr lang="es-MX" sz="1750" spc="5" dirty="0" smtClean="0">
                <a:latin typeface="Arial"/>
                <a:cs typeface="Arial"/>
              </a:rPr>
              <a:t>e solo de</a:t>
            </a:r>
            <a:r>
              <a:rPr lang="es-MX" sz="1750" spc="10" dirty="0" smtClean="0">
                <a:latin typeface="Arial"/>
                <a:cs typeface="Arial"/>
              </a:rPr>
              <a:t> </a:t>
            </a:r>
            <a:r>
              <a:rPr lang="es-MX" sz="1750" i="1" u="heavy" spc="5" dirty="0" smtClean="0">
                <a:latin typeface="Times New Roman"/>
                <a:cs typeface="Times New Roman"/>
              </a:rPr>
              <a:t>q</a:t>
            </a:r>
            <a:r>
              <a:rPr lang="es-MX" sz="1750" dirty="0" smtClean="0">
                <a:latin typeface="Arial"/>
                <a:cs typeface="Arial"/>
              </a:rPr>
              <a:t>,</a:t>
            </a:r>
            <a:r>
              <a:rPr lang="es-MX" sz="1750" spc="5" dirty="0" smtClean="0">
                <a:latin typeface="Arial"/>
                <a:cs typeface="Arial"/>
              </a:rPr>
              <a:t> se puede integrar en </a:t>
            </a:r>
            <a:r>
              <a:rPr lang="es-MX" sz="1750" i="1" u="heavy" spc="5" dirty="0" smtClean="0">
                <a:latin typeface="Times New Roman"/>
                <a:cs typeface="Times New Roman"/>
              </a:rPr>
              <a:t>p</a:t>
            </a:r>
            <a:r>
              <a:rPr lang="es-MX" sz="1750" i="1" u="heavy" spc="45" dirty="0" smtClean="0">
                <a:latin typeface="Times New Roman"/>
                <a:cs typeface="Times New Roman"/>
              </a:rPr>
              <a:t> </a:t>
            </a:r>
            <a:endParaRPr lang="es-MX" sz="1750" dirty="0">
              <a:latin typeface="Times New Roman"/>
              <a:cs typeface="Times New Roman"/>
            </a:endParaRPr>
          </a:p>
        </p:txBody>
      </p:sp>
      <p:sp>
        <p:nvSpPr>
          <p:cNvPr id="5" name="object 7"/>
          <p:cNvSpPr txBox="1"/>
          <p:nvPr/>
        </p:nvSpPr>
        <p:spPr>
          <a:xfrm>
            <a:off x="407495" y="3028836"/>
            <a:ext cx="12255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2150" spc="5" dirty="0" smtClean="0">
                <a:latin typeface="Arial"/>
                <a:cs typeface="Arial"/>
              </a:rPr>
              <a:t>•</a:t>
            </a:r>
            <a:endParaRPr lang="es-MX" sz="2150" dirty="0">
              <a:latin typeface="Arial"/>
              <a:cs typeface="Arial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3256664" y="3028836"/>
            <a:ext cx="5158234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2150" spc="5" dirty="0">
                <a:latin typeface="Arial"/>
                <a:cs typeface="Arial"/>
              </a:rPr>
              <a:t>d</a:t>
            </a:r>
            <a:r>
              <a:rPr lang="es-MX" sz="2150" spc="5" dirty="0" smtClean="0">
                <a:latin typeface="Arial"/>
                <a:cs typeface="Arial"/>
              </a:rPr>
              <a:t>onde la suma es sobre </a:t>
            </a:r>
            <a:r>
              <a:rPr lang="es-MX" sz="2150" spc="-5" dirty="0" smtClean="0">
                <a:latin typeface="Arial"/>
                <a:cs typeface="Arial"/>
              </a:rPr>
              <a:t> </a:t>
            </a:r>
            <a:r>
              <a:rPr lang="es-MX" sz="2150" i="1" spc="15" dirty="0" smtClean="0">
                <a:latin typeface="Times New Roman"/>
                <a:cs typeface="Times New Roman"/>
              </a:rPr>
              <a:t>m</a:t>
            </a:r>
            <a:r>
              <a:rPr lang="es-MX" sz="2150" i="1" spc="65" dirty="0" smtClean="0">
                <a:latin typeface="Times New Roman"/>
                <a:cs typeface="Times New Roman"/>
              </a:rPr>
              <a:t> </a:t>
            </a:r>
            <a:r>
              <a:rPr lang="es-MX" sz="2150" spc="10" dirty="0">
                <a:latin typeface="Arial"/>
                <a:cs typeface="Arial"/>
              </a:rPr>
              <a:t> </a:t>
            </a:r>
            <a:r>
              <a:rPr lang="es-MX" sz="2150" spc="10" dirty="0" smtClean="0">
                <a:latin typeface="Arial"/>
                <a:cs typeface="Arial"/>
              </a:rPr>
              <a:t>de</a:t>
            </a:r>
            <a:r>
              <a:rPr lang="es-MX" sz="2150" spc="5" dirty="0" smtClean="0">
                <a:latin typeface="Arial"/>
                <a:cs typeface="Arial"/>
              </a:rPr>
              <a:t> </a:t>
            </a:r>
            <a:r>
              <a:rPr lang="es-MX" sz="2150" spc="10" dirty="0" smtClean="0">
                <a:latin typeface="Arial"/>
                <a:cs typeface="Arial"/>
              </a:rPr>
              <a:t>1</a:t>
            </a:r>
            <a:r>
              <a:rPr lang="es-MX" sz="2150" spc="5" dirty="0" smtClean="0">
                <a:latin typeface="Arial"/>
                <a:cs typeface="Arial"/>
              </a:rPr>
              <a:t> a </a:t>
            </a:r>
            <a:r>
              <a:rPr lang="es-MX" sz="2150" i="1" spc="10" dirty="0" smtClean="0">
                <a:latin typeface="Times New Roman"/>
                <a:cs typeface="Times New Roman"/>
              </a:rPr>
              <a:t>n</a:t>
            </a:r>
            <a:endParaRPr lang="es-MX" sz="2150" dirty="0">
              <a:latin typeface="Times New Roman"/>
              <a:cs typeface="Times New Roman"/>
            </a:endParaRPr>
          </a:p>
        </p:txBody>
      </p:sp>
      <p:sp>
        <p:nvSpPr>
          <p:cNvPr id="7" name="object 10"/>
          <p:cNvSpPr txBox="1"/>
          <p:nvPr/>
        </p:nvSpPr>
        <p:spPr>
          <a:xfrm>
            <a:off x="859707" y="4847863"/>
            <a:ext cx="204279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5275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–	Integrar </a:t>
            </a:r>
            <a:endParaRPr lang="es-MX" sz="1750" dirty="0">
              <a:latin typeface="Times New Roman"/>
              <a:cs typeface="Times New Roman"/>
            </a:endParaRPr>
          </a:p>
        </p:txBody>
      </p:sp>
      <p:sp>
        <p:nvSpPr>
          <p:cNvPr id="8" name="object 11"/>
          <p:cNvSpPr txBox="1"/>
          <p:nvPr/>
        </p:nvSpPr>
        <p:spPr>
          <a:xfrm>
            <a:off x="859707" y="5501058"/>
            <a:ext cx="15176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spc="5" dirty="0" smtClean="0">
                <a:latin typeface="Arial"/>
                <a:cs typeface="Arial"/>
              </a:rPr>
              <a:t>–</a:t>
            </a:r>
            <a:endParaRPr lang="es-MX" sz="1750" dirty="0">
              <a:latin typeface="Arial"/>
              <a:cs typeface="Arial"/>
            </a:endParaRPr>
          </a:p>
        </p:txBody>
      </p:sp>
      <p:sp>
        <p:nvSpPr>
          <p:cNvPr id="9" name="object 12"/>
          <p:cNvSpPr txBox="1"/>
          <p:nvPr/>
        </p:nvSpPr>
        <p:spPr>
          <a:xfrm>
            <a:off x="3042669" y="5501058"/>
            <a:ext cx="379539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dirty="0">
                <a:latin typeface="Arial"/>
                <a:cs typeface="Arial"/>
              </a:rPr>
              <a:t>q</a:t>
            </a:r>
            <a:r>
              <a:rPr lang="es-MX" sz="1750" dirty="0" smtClean="0">
                <a:latin typeface="Arial"/>
                <a:cs typeface="Arial"/>
              </a:rPr>
              <a:t>ue cuando se inserta en la ecuación anterior se convierte en:</a:t>
            </a:r>
            <a:endParaRPr lang="es-MX" sz="1750" dirty="0">
              <a:latin typeface="Arial"/>
              <a:cs typeface="Arial"/>
            </a:endParaRPr>
          </a:p>
        </p:txBody>
      </p:sp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715696"/>
              </p:ext>
            </p:extLst>
          </p:nvPr>
        </p:nvGraphicFramePr>
        <p:xfrm>
          <a:off x="3866265" y="692696"/>
          <a:ext cx="2286853" cy="56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3" imgW="1028520" imgH="253800" progId="Equation.DSMT4">
                  <p:embed/>
                </p:oleObj>
              </mc:Choice>
              <mc:Fallback>
                <p:oleObj name="Equation" r:id="rId3" imgW="10285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6265" y="692696"/>
                        <a:ext cx="2286853" cy="56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192271"/>
              </p:ext>
            </p:extLst>
          </p:nvPr>
        </p:nvGraphicFramePr>
        <p:xfrm>
          <a:off x="819161" y="1370690"/>
          <a:ext cx="3218758" cy="930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5" imgW="1625400" imgH="469800" progId="Equation.DSMT4">
                  <p:embed/>
                </p:oleObj>
              </mc:Choice>
              <mc:Fallback>
                <p:oleObj name="Equation" r:id="rId5" imgW="1625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9161" y="1370690"/>
                        <a:ext cx="3218758" cy="930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541888"/>
              </p:ext>
            </p:extLst>
          </p:nvPr>
        </p:nvGraphicFramePr>
        <p:xfrm>
          <a:off x="746655" y="2724277"/>
          <a:ext cx="2396957" cy="86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7" imgW="1091880" imgH="393480" progId="Equation.DSMT4">
                  <p:embed/>
                </p:oleObj>
              </mc:Choice>
              <mc:Fallback>
                <p:oleObj name="Equation" r:id="rId7" imgW="1091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6655" y="2724277"/>
                        <a:ext cx="2396957" cy="864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27888"/>
              </p:ext>
            </p:extLst>
          </p:nvPr>
        </p:nvGraphicFramePr>
        <p:xfrm>
          <a:off x="776471" y="3760004"/>
          <a:ext cx="4293079" cy="1123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9" imgW="1892160" imgH="495000" progId="Equation.DSMT4">
                  <p:embed/>
                </p:oleObj>
              </mc:Choice>
              <mc:Fallback>
                <p:oleObj name="Equation" r:id="rId9" imgW="18921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6471" y="3760004"/>
                        <a:ext cx="4293079" cy="11236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358485"/>
              </p:ext>
            </p:extLst>
          </p:nvPr>
        </p:nvGraphicFramePr>
        <p:xfrm>
          <a:off x="1999550" y="4809615"/>
          <a:ext cx="571500" cy="402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11" imgW="342720" imgH="241200" progId="Equation.DSMT4">
                  <p:embed/>
                </p:oleObj>
              </mc:Choice>
              <mc:Fallback>
                <p:oleObj name="Equation" r:id="rId11" imgW="342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99550" y="4809615"/>
                        <a:ext cx="571500" cy="402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1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200917"/>
              </p:ext>
            </p:extLst>
          </p:nvPr>
        </p:nvGraphicFramePr>
        <p:xfrm>
          <a:off x="1082574" y="5280195"/>
          <a:ext cx="1736812" cy="822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13" imgW="965160" imgH="457200" progId="Equation.DSMT4">
                  <p:embed/>
                </p:oleObj>
              </mc:Choice>
              <mc:Fallback>
                <p:oleObj name="Equation" r:id="rId13" imgW="965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2574" y="5280195"/>
                        <a:ext cx="1736812" cy="822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1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024708"/>
              </p:ext>
            </p:extLst>
          </p:nvPr>
        </p:nvGraphicFramePr>
        <p:xfrm>
          <a:off x="7215751" y="5302499"/>
          <a:ext cx="1604721" cy="7537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15" imgW="838080" imgH="393480" progId="Equation.DSMT4">
                  <p:embed/>
                </p:oleObj>
              </mc:Choice>
              <mc:Fallback>
                <p:oleObj name="Equation" r:id="rId15" imgW="838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15751" y="5302499"/>
                        <a:ext cx="1604721" cy="7537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bject 3"/>
          <p:cNvSpPr txBox="1"/>
          <p:nvPr/>
        </p:nvSpPr>
        <p:spPr>
          <a:xfrm>
            <a:off x="407494" y="1607096"/>
            <a:ext cx="12255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2150" spc="5" dirty="0" smtClean="0">
                <a:latin typeface="Arial"/>
                <a:cs typeface="Arial"/>
              </a:rPr>
              <a:t>•</a:t>
            </a:r>
            <a:endParaRPr lang="es-MX" sz="2150" dirty="0">
              <a:latin typeface="Arial"/>
              <a:cs typeface="Arial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437264" y="4019436"/>
            <a:ext cx="12255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2150" spc="5" dirty="0" smtClean="0">
                <a:latin typeface="Arial"/>
                <a:cs typeface="Arial"/>
              </a:rPr>
              <a:t>•</a:t>
            </a:r>
            <a:endParaRPr lang="es-MX" sz="2150" dirty="0">
              <a:latin typeface="Arial"/>
              <a:cs typeface="Arial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211960" y="116632"/>
            <a:ext cx="48965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080" lvl="0" algn="r"/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Simulaciones </a:t>
            </a:r>
            <a:r>
              <a:rPr lang="es-MX" sz="175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n Biofísica </a:t>
            </a:r>
            <a:r>
              <a:rPr lang="es-MX" sz="1750" dirty="0">
                <a:solidFill>
                  <a:srgbClr val="FF0000"/>
                </a:solidFill>
                <a:latin typeface="Arial"/>
                <a:cs typeface="Arial"/>
              </a:rPr>
              <a:t>Computacional</a:t>
            </a:r>
          </a:p>
          <a:p>
            <a:pPr marR="5080" lvl="0" algn="r"/>
            <a:r>
              <a:rPr lang="es-MX" sz="1150" spc="15" dirty="0">
                <a:solidFill>
                  <a:srgbClr val="FF0000"/>
                </a:solidFill>
                <a:latin typeface="Arial"/>
                <a:cs typeface="Arial"/>
              </a:rPr>
              <a:t>Verano</a:t>
            </a:r>
            <a:r>
              <a:rPr lang="es-MX" sz="115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s-MX" sz="1150" spc="10" dirty="0">
                <a:solidFill>
                  <a:srgbClr val="FF0000"/>
                </a:solidFill>
                <a:latin typeface="Arial"/>
                <a:cs typeface="Arial"/>
              </a:rPr>
              <a:t>2015</a:t>
            </a:r>
            <a:endParaRPr lang="es-MX" sz="115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85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67544" y="3199035"/>
            <a:ext cx="1547495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90" indent="-339090">
              <a:lnSpc>
                <a:spcPct val="100000"/>
              </a:lnSpc>
              <a:buFont typeface="Arial"/>
              <a:buChar char="•"/>
              <a:tabLst>
                <a:tab pos="352425" algn="l"/>
              </a:tabLst>
            </a:pPr>
            <a:r>
              <a:rPr lang="es-MX" sz="2150" spc="10" dirty="0" smtClean="0">
                <a:latin typeface="Arial"/>
                <a:cs typeface="Arial"/>
              </a:rPr>
              <a:t>Presión:</a:t>
            </a:r>
            <a:endParaRPr lang="es-MX" sz="2150" dirty="0">
              <a:latin typeface="Arial"/>
              <a:cs typeface="Arial"/>
            </a:endParaRPr>
          </a:p>
        </p:txBody>
      </p:sp>
      <p:sp>
        <p:nvSpPr>
          <p:cNvPr id="3" name="object 5"/>
          <p:cNvSpPr txBox="1"/>
          <p:nvPr/>
        </p:nvSpPr>
        <p:spPr>
          <a:xfrm>
            <a:off x="467545" y="1205135"/>
            <a:ext cx="1392520" cy="496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90" indent="-339090">
              <a:lnSpc>
                <a:spcPct val="100000"/>
              </a:lnSpc>
              <a:buFont typeface="Arial"/>
              <a:buChar char="•"/>
              <a:tabLst>
                <a:tab pos="352425" algn="l"/>
                <a:tab pos="1334770" algn="l"/>
                <a:tab pos="2285365" algn="l"/>
                <a:tab pos="3221355" algn="l"/>
              </a:tabLst>
            </a:pPr>
            <a:r>
              <a:rPr lang="es-MX" sz="3225" spc="7" baseline="1291" dirty="0" smtClean="0">
                <a:latin typeface="Arial"/>
                <a:cs typeface="Arial"/>
              </a:rPr>
              <a:t>Definir </a:t>
            </a:r>
            <a:endParaRPr lang="es-MX" sz="2650" dirty="0">
              <a:latin typeface="Times New Roman"/>
              <a:cs typeface="Times New Roman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4330342" y="1318339"/>
            <a:ext cx="4167971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2150" i="1" spc="5" dirty="0">
                <a:latin typeface="Arial"/>
                <a:cs typeface="Arial"/>
              </a:rPr>
              <a:t>p</a:t>
            </a:r>
            <a:r>
              <a:rPr lang="es-MX" sz="2150" i="1" spc="5" dirty="0" smtClean="0">
                <a:latin typeface="Arial"/>
                <a:cs typeface="Arial"/>
              </a:rPr>
              <a:t>ara 3N</a:t>
            </a:r>
            <a:r>
              <a:rPr lang="es-MX" sz="2150" spc="5" dirty="0" smtClean="0">
                <a:latin typeface="Arial"/>
                <a:cs typeface="Arial"/>
              </a:rPr>
              <a:t> grados de libertad </a:t>
            </a:r>
            <a:endParaRPr lang="es-MX" sz="2150" dirty="0">
              <a:latin typeface="Arial"/>
              <a:cs typeface="Arial"/>
            </a:endParaRPr>
          </a:p>
        </p:txBody>
      </p:sp>
      <p:sp>
        <p:nvSpPr>
          <p:cNvPr id="5" name="object 9"/>
          <p:cNvSpPr txBox="1"/>
          <p:nvPr/>
        </p:nvSpPr>
        <p:spPr>
          <a:xfrm>
            <a:off x="806704" y="1890275"/>
            <a:ext cx="8225009" cy="330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2150" spc="10" dirty="0" smtClean="0">
                <a:latin typeface="Arial"/>
                <a:cs typeface="Arial"/>
              </a:rPr>
              <a:t>(puede haber menos debido a las uniones y otras constricciones</a:t>
            </a:r>
            <a:r>
              <a:rPr lang="es-MX" sz="2150" spc="5" dirty="0" smtClean="0">
                <a:latin typeface="Arial"/>
                <a:cs typeface="Arial"/>
              </a:rPr>
              <a:t>)</a:t>
            </a:r>
            <a:endParaRPr lang="es-MX" sz="2150" dirty="0" smtClean="0">
              <a:latin typeface="Arial"/>
              <a:cs typeface="Arial"/>
            </a:endParaRPr>
          </a:p>
        </p:txBody>
      </p:sp>
      <p:sp>
        <p:nvSpPr>
          <p:cNvPr id="6" name="object 10"/>
          <p:cNvSpPr txBox="1"/>
          <p:nvPr/>
        </p:nvSpPr>
        <p:spPr>
          <a:xfrm>
            <a:off x="919756" y="2459831"/>
            <a:ext cx="325818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5275" algn="l"/>
              </a:tabLst>
            </a:pPr>
            <a:r>
              <a:rPr lang="es-MX" sz="1750" spc="5" dirty="0" smtClean="0">
                <a:latin typeface="Arial"/>
                <a:cs typeface="Arial"/>
              </a:rPr>
              <a:t>–	Temperatura Instantánea</a:t>
            </a:r>
            <a:endParaRPr lang="es-MX" sz="1750" dirty="0">
              <a:latin typeface="Arial"/>
              <a:cs typeface="Arial"/>
            </a:endParaRPr>
          </a:p>
        </p:txBody>
      </p:sp>
      <p:sp>
        <p:nvSpPr>
          <p:cNvPr id="7" name="object 12"/>
          <p:cNvSpPr txBox="1"/>
          <p:nvPr/>
        </p:nvSpPr>
        <p:spPr>
          <a:xfrm>
            <a:off x="919754" y="3917319"/>
            <a:ext cx="3258185" cy="95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275" indent="-282575">
              <a:lnSpc>
                <a:spcPct val="100000"/>
              </a:lnSpc>
              <a:buFont typeface="Arial"/>
              <a:buChar char="–"/>
              <a:tabLst>
                <a:tab pos="295910" algn="l"/>
              </a:tabLst>
            </a:pPr>
            <a:r>
              <a:rPr lang="es-MX" sz="2625" spc="15" baseline="1587" dirty="0" smtClean="0">
                <a:latin typeface="Arial"/>
                <a:cs typeface="Arial"/>
              </a:rPr>
              <a:t>Donde</a:t>
            </a:r>
            <a:r>
              <a:rPr lang="es-MX" sz="2625" spc="15" dirty="0" smtClean="0">
                <a:latin typeface="Arial"/>
                <a:cs typeface="Arial"/>
              </a:rPr>
              <a:t> </a:t>
            </a:r>
            <a:r>
              <a:rPr lang="es-MX" sz="2000" spc="770" dirty="0" smtClean="0">
                <a:latin typeface="Symbol"/>
                <a:cs typeface="Arial"/>
                <a:sym typeface="Symbol"/>
              </a:rPr>
              <a:t> </a:t>
            </a:r>
            <a:r>
              <a:rPr lang="es-MX" sz="2000" spc="190" dirty="0" smtClean="0">
                <a:latin typeface="Times New Roman"/>
                <a:cs typeface="Times New Roman"/>
              </a:rPr>
              <a:t> </a:t>
            </a:r>
            <a:r>
              <a:rPr lang="es-MX" sz="2625" spc="-7" baseline="1587" dirty="0">
                <a:latin typeface="Arial"/>
                <a:cs typeface="Arial"/>
              </a:rPr>
              <a:t>e</a:t>
            </a:r>
            <a:r>
              <a:rPr lang="es-MX" sz="2625" spc="7" baseline="1587" dirty="0" smtClean="0">
                <a:latin typeface="Arial"/>
                <a:cs typeface="Arial"/>
              </a:rPr>
              <a:t>s el </a:t>
            </a:r>
            <a:r>
              <a:rPr lang="es-MX" sz="2625" spc="7" baseline="1587" dirty="0" err="1" smtClean="0">
                <a:latin typeface="Arial"/>
                <a:cs typeface="Arial"/>
              </a:rPr>
              <a:t>virial</a:t>
            </a:r>
            <a:endParaRPr lang="es-MX" sz="2625" spc="7" baseline="1587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5910" algn="l"/>
              </a:tabLst>
            </a:pPr>
            <a:endParaRPr lang="es-MX" sz="2625" baseline="1587" dirty="0" smtClean="0">
              <a:latin typeface="Arial"/>
              <a:cs typeface="Arial"/>
            </a:endParaRPr>
          </a:p>
          <a:p>
            <a:pPr marL="295275" indent="-282575">
              <a:lnSpc>
                <a:spcPct val="100000"/>
              </a:lnSpc>
              <a:spcBef>
                <a:spcPts val="100"/>
              </a:spcBef>
              <a:buFont typeface="Arial"/>
              <a:buChar char="–"/>
              <a:tabLst>
                <a:tab pos="295910" algn="l"/>
              </a:tabLst>
            </a:pPr>
            <a:r>
              <a:rPr lang="es-MX" sz="1750" dirty="0" smtClean="0">
                <a:latin typeface="Arial"/>
                <a:cs typeface="Arial"/>
              </a:rPr>
              <a:t>Definido como</a:t>
            </a:r>
            <a:endParaRPr lang="es-MX" sz="1650" baseline="-47979" dirty="0" smtClean="0">
              <a:latin typeface="Times New Roman"/>
              <a:cs typeface="Times New Roman"/>
            </a:endParaRPr>
          </a:p>
        </p:txBody>
      </p:sp>
      <p:sp>
        <p:nvSpPr>
          <p:cNvPr id="8" name="object 13"/>
          <p:cNvSpPr txBox="1"/>
          <p:nvPr/>
        </p:nvSpPr>
        <p:spPr>
          <a:xfrm>
            <a:off x="4533373" y="4552726"/>
            <a:ext cx="396494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MX" sz="1750" dirty="0" smtClean="0">
                <a:latin typeface="Arial"/>
                <a:cs typeface="Arial"/>
              </a:rPr>
              <a:t>donde </a:t>
            </a:r>
            <a:r>
              <a:rPr lang="es-MX" sz="1750" i="1" spc="5" dirty="0" smtClean="0">
                <a:latin typeface="Times New Roman"/>
                <a:cs typeface="Times New Roman"/>
              </a:rPr>
              <a:t>r</a:t>
            </a:r>
            <a:r>
              <a:rPr lang="es-MX" sz="1750" i="1" spc="55" dirty="0" smtClean="0">
                <a:latin typeface="Times New Roman"/>
                <a:cs typeface="Times New Roman"/>
              </a:rPr>
              <a:t> </a:t>
            </a:r>
            <a:r>
              <a:rPr lang="es-MX" sz="1750" spc="-5" dirty="0">
                <a:latin typeface="Arial"/>
                <a:cs typeface="Arial"/>
              </a:rPr>
              <a:t>e</a:t>
            </a:r>
            <a:r>
              <a:rPr lang="es-MX" sz="1750" spc="5" dirty="0" smtClean="0">
                <a:latin typeface="Arial"/>
                <a:cs typeface="Arial"/>
              </a:rPr>
              <a:t>s la </a:t>
            </a:r>
            <a:r>
              <a:rPr lang="es-MX" sz="1750" dirty="0" smtClean="0">
                <a:latin typeface="Arial"/>
                <a:cs typeface="Arial"/>
              </a:rPr>
              <a:t>posició</a:t>
            </a:r>
            <a:r>
              <a:rPr lang="es-MX" sz="1750" spc="5" dirty="0" smtClean="0">
                <a:latin typeface="Arial"/>
                <a:cs typeface="Arial"/>
              </a:rPr>
              <a:t>n</a:t>
            </a:r>
            <a:r>
              <a:rPr lang="es-MX" sz="1750" spc="10" dirty="0" smtClean="0">
                <a:latin typeface="Arial"/>
                <a:cs typeface="Arial"/>
              </a:rPr>
              <a:t> </a:t>
            </a:r>
            <a:r>
              <a:rPr lang="es-MX" sz="1750" dirty="0" smtClean="0">
                <a:latin typeface="Arial"/>
                <a:cs typeface="Arial"/>
              </a:rPr>
              <a:t>del</a:t>
            </a:r>
            <a:r>
              <a:rPr lang="es-MX" sz="1750" spc="5" dirty="0" smtClean="0">
                <a:latin typeface="Arial"/>
                <a:cs typeface="Arial"/>
              </a:rPr>
              <a:t> </a:t>
            </a:r>
            <a:r>
              <a:rPr lang="es-MX" sz="1750" dirty="0" smtClean="0">
                <a:latin typeface="Arial"/>
                <a:cs typeface="Arial"/>
              </a:rPr>
              <a:t>átomo</a:t>
            </a:r>
            <a:r>
              <a:rPr lang="es-MX" sz="1750" spc="10" dirty="0" smtClean="0">
                <a:latin typeface="Arial"/>
                <a:cs typeface="Arial"/>
              </a:rPr>
              <a:t> </a:t>
            </a:r>
            <a:r>
              <a:rPr lang="es-MX" sz="1750" i="1" dirty="0" smtClean="0">
                <a:latin typeface="Times New Roman"/>
                <a:cs typeface="Times New Roman"/>
              </a:rPr>
              <a:t>i</a:t>
            </a:r>
            <a:r>
              <a:rPr lang="es-MX" sz="1750" i="1" spc="5" dirty="0" smtClean="0">
                <a:latin typeface="Times New Roman"/>
                <a:cs typeface="Times New Roman"/>
              </a:rPr>
              <a:t> </a:t>
            </a:r>
            <a:r>
              <a:rPr lang="es-MX" sz="1750" dirty="0">
                <a:latin typeface="Arial"/>
                <a:cs typeface="Arial"/>
              </a:rPr>
              <a:t>y</a:t>
            </a:r>
            <a:r>
              <a:rPr lang="es-MX" sz="1750" spc="5" dirty="0" smtClean="0">
                <a:latin typeface="Arial"/>
                <a:cs typeface="Arial"/>
              </a:rPr>
              <a:t> </a:t>
            </a:r>
            <a:r>
              <a:rPr lang="es-MX" sz="1750" i="1" dirty="0" smtClean="0">
                <a:latin typeface="Times New Roman"/>
                <a:cs typeface="Times New Roman"/>
              </a:rPr>
              <a:t>f</a:t>
            </a:r>
            <a:r>
              <a:rPr lang="es-MX" sz="1750" i="1" spc="55" dirty="0" smtClean="0">
                <a:latin typeface="Times New Roman"/>
                <a:cs typeface="Times New Roman"/>
              </a:rPr>
              <a:t> </a:t>
            </a:r>
            <a:r>
              <a:rPr lang="es-MX" sz="1750" dirty="0" smtClean="0">
                <a:latin typeface="Arial"/>
                <a:cs typeface="Arial"/>
              </a:rPr>
              <a:t>es </a:t>
            </a:r>
          </a:p>
          <a:p>
            <a:pPr marL="12700">
              <a:lnSpc>
                <a:spcPct val="100000"/>
              </a:lnSpc>
            </a:pPr>
            <a:r>
              <a:rPr lang="es-MX" sz="1750" dirty="0">
                <a:latin typeface="Arial"/>
                <a:cs typeface="Arial"/>
              </a:rPr>
              <a:t>l</a:t>
            </a:r>
            <a:r>
              <a:rPr lang="es-MX" sz="1750" dirty="0" smtClean="0">
                <a:latin typeface="Arial"/>
                <a:cs typeface="Arial"/>
              </a:rPr>
              <a:t>a fuerza en ese átomo</a:t>
            </a:r>
            <a:endParaRPr lang="es-MX" sz="1750" dirty="0">
              <a:latin typeface="Arial"/>
              <a:cs typeface="Arial"/>
            </a:endParaRPr>
          </a:p>
        </p:txBody>
      </p:sp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808512"/>
              </p:ext>
            </p:extLst>
          </p:nvPr>
        </p:nvGraphicFramePr>
        <p:xfrm>
          <a:off x="1242272" y="5243735"/>
          <a:ext cx="340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1701720" imgH="393480" progId="Equation.DSMT4">
                  <p:embed/>
                </p:oleObj>
              </mc:Choice>
              <mc:Fallback>
                <p:oleObj name="Equation" r:id="rId3" imgW="1701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2272" y="5243735"/>
                        <a:ext cx="3403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381991"/>
              </p:ext>
            </p:extLst>
          </p:nvPr>
        </p:nvGraphicFramePr>
        <p:xfrm>
          <a:off x="2688301" y="4362024"/>
          <a:ext cx="1737753" cy="718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5" imgW="952200" imgH="393480" progId="Equation.DSMT4">
                  <p:embed/>
                </p:oleObj>
              </mc:Choice>
              <mc:Fallback>
                <p:oleObj name="Equation" r:id="rId5" imgW="952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8301" y="4362024"/>
                        <a:ext cx="1737753" cy="718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174831"/>
              </p:ext>
            </p:extLst>
          </p:nvPr>
        </p:nvGraphicFramePr>
        <p:xfrm>
          <a:off x="4482555" y="2215032"/>
          <a:ext cx="2110758" cy="844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7" imgW="1143000" imgH="457200" progId="Equation.DSMT4">
                  <p:embed/>
                </p:oleObj>
              </mc:Choice>
              <mc:Fallback>
                <p:oleObj name="Equation" r:id="rId7" imgW="1143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2555" y="2215032"/>
                        <a:ext cx="2110758" cy="844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1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398283"/>
              </p:ext>
            </p:extLst>
          </p:nvPr>
        </p:nvGraphicFramePr>
        <p:xfrm>
          <a:off x="1983299" y="1052736"/>
          <a:ext cx="2159983" cy="91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9" imgW="1079280" imgH="457200" progId="Equation.DSMT4">
                  <p:embed/>
                </p:oleObj>
              </mc:Choice>
              <mc:Fallback>
                <p:oleObj name="Equation" r:id="rId9" imgW="1079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3299" y="1052736"/>
                        <a:ext cx="2159983" cy="914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1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234485"/>
              </p:ext>
            </p:extLst>
          </p:nvPr>
        </p:nvGraphicFramePr>
        <p:xfrm>
          <a:off x="2256901" y="3072035"/>
          <a:ext cx="2544141" cy="58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11" imgW="1104840" imgH="253800" progId="Equation.DSMT4">
                  <p:embed/>
                </p:oleObj>
              </mc:Choice>
              <mc:Fallback>
                <p:oleObj name="Equation" r:id="rId11" imgW="11048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56901" y="3072035"/>
                        <a:ext cx="2544141" cy="58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1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350569"/>
              </p:ext>
            </p:extLst>
          </p:nvPr>
        </p:nvGraphicFramePr>
        <p:xfrm>
          <a:off x="2068047" y="4036587"/>
          <a:ext cx="303530" cy="278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13" imgW="152280" imgH="139680" progId="Equation.DSMT4">
                  <p:embed/>
                </p:oleObj>
              </mc:Choice>
              <mc:Fallback>
                <p:oleObj name="Equation" r:id="rId13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8047" y="4036587"/>
                        <a:ext cx="303530" cy="278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14 CuadroTexto"/>
          <p:cNvSpPr txBox="1"/>
          <p:nvPr/>
        </p:nvSpPr>
        <p:spPr>
          <a:xfrm>
            <a:off x="4211960" y="116632"/>
            <a:ext cx="489654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5080" lvl="0" algn="r"/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Simulaciones </a:t>
            </a:r>
            <a:r>
              <a:rPr lang="es-MX" sz="175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s-MX" sz="1750" spc="5" dirty="0">
                <a:solidFill>
                  <a:srgbClr val="FF0000"/>
                </a:solidFill>
                <a:latin typeface="Arial"/>
                <a:cs typeface="Arial"/>
              </a:rPr>
              <a:t>n Biofísica </a:t>
            </a:r>
            <a:r>
              <a:rPr lang="es-MX" sz="1750" dirty="0">
                <a:solidFill>
                  <a:srgbClr val="FF0000"/>
                </a:solidFill>
                <a:latin typeface="Arial"/>
                <a:cs typeface="Arial"/>
              </a:rPr>
              <a:t>Computacional</a:t>
            </a:r>
          </a:p>
          <a:p>
            <a:pPr marR="5080" lvl="0" algn="r"/>
            <a:r>
              <a:rPr lang="es-MX" sz="1150" spc="15" dirty="0">
                <a:solidFill>
                  <a:srgbClr val="FF0000"/>
                </a:solidFill>
                <a:latin typeface="Arial"/>
                <a:cs typeface="Arial"/>
              </a:rPr>
              <a:t>Verano</a:t>
            </a:r>
            <a:r>
              <a:rPr lang="es-MX" sz="115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s-MX" sz="1150" spc="10" dirty="0">
                <a:solidFill>
                  <a:srgbClr val="FF0000"/>
                </a:solidFill>
                <a:latin typeface="Arial"/>
                <a:cs typeface="Arial"/>
              </a:rPr>
              <a:t>2015</a:t>
            </a:r>
            <a:endParaRPr lang="es-MX" sz="115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283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797</Words>
  <Application>Microsoft Office PowerPoint</Application>
  <PresentationFormat>Presentación en pantalla (4:3)</PresentationFormat>
  <Paragraphs>141</Paragraphs>
  <Slides>14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Tema de Office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ICF-UNAM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Ramón Garduño-Juárez</dc:creator>
  <cp:lastModifiedBy>Ramón Garduño-Juárez</cp:lastModifiedBy>
  <cp:revision>7</cp:revision>
  <dcterms:created xsi:type="dcterms:W3CDTF">2015-06-30T16:24:44Z</dcterms:created>
  <dcterms:modified xsi:type="dcterms:W3CDTF">2021-08-12T02:15:55Z</dcterms:modified>
</cp:coreProperties>
</file>