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58400" cy="7772400"/>
  <p:notesSz cx="10058400" cy="7772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60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51029-E510-416F-90DE-F955A373063C}" type="datetimeFigureOut">
              <a:rPr lang="es-MX" smtClean="0"/>
              <a:t>14/09/2023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26C9-9A04-4DAD-B630-887FEFC15D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565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7076" y="494606"/>
            <a:ext cx="9072509" cy="6123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5"/>
            <a:ext cx="9052559" cy="1243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dweinsto@rci.rutgers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076" y="494607"/>
            <a:ext cx="9044246" cy="6783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83110" y="918499"/>
            <a:ext cx="2698750" cy="819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13485">
              <a:lnSpc>
                <a:spcPct val="101400"/>
              </a:lnSpc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Simulation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in Computational Biophysics</a:t>
            </a:r>
            <a:endParaRPr sz="195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35"/>
              </a:spcBef>
            </a:pPr>
            <a:r>
              <a:rPr sz="15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Spring</a:t>
            </a:r>
            <a:r>
              <a:rPr sz="15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2010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3491" y="2859207"/>
            <a:ext cx="5756275" cy="101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314" marR="5080" indent="-1873250">
              <a:lnSpc>
                <a:spcPct val="100000"/>
              </a:lnSpc>
            </a:pPr>
            <a:r>
              <a:rPr sz="3550" spc="-5" dirty="0">
                <a:solidFill>
                  <a:srgbClr val="FFFFFF"/>
                </a:solidFill>
                <a:latin typeface="Arial"/>
                <a:cs typeface="Arial"/>
              </a:rPr>
              <a:t>Replic</a:t>
            </a:r>
            <a:r>
              <a:rPr sz="35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dirty="0">
                <a:solidFill>
                  <a:srgbClr val="FFFFFF"/>
                </a:solidFill>
                <a:latin typeface="Arial"/>
                <a:cs typeface="Arial"/>
              </a:rPr>
              <a:t>Exchange Molecular </a:t>
            </a:r>
            <a:r>
              <a:rPr sz="3550" spc="-5" dirty="0">
                <a:solidFill>
                  <a:srgbClr val="FFFFFF"/>
                </a:solidFill>
                <a:latin typeface="Arial"/>
                <a:cs typeface="Arial"/>
              </a:rPr>
              <a:t>Dynamics</a:t>
            </a:r>
            <a:endParaRPr sz="3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0228" y="4423353"/>
            <a:ext cx="316103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2120" marR="442595" algn="ctr">
              <a:lnSpc>
                <a:spcPct val="119900"/>
              </a:lnSpc>
            </a:pPr>
            <a:r>
              <a:rPr sz="2150" spc="10" dirty="0">
                <a:solidFill>
                  <a:srgbClr val="FFFFFF"/>
                </a:solidFill>
                <a:latin typeface="Arial"/>
                <a:cs typeface="Arial"/>
              </a:rPr>
              <a:t>February </a:t>
            </a:r>
            <a:r>
              <a:rPr sz="2150" spc="5" dirty="0">
                <a:solidFill>
                  <a:srgbClr val="FFFFFF"/>
                </a:solidFill>
                <a:latin typeface="Arial"/>
                <a:cs typeface="Arial"/>
              </a:rPr>
              <a:t>11, 2010 Danie</a:t>
            </a:r>
            <a:r>
              <a:rPr sz="21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1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Arial"/>
                <a:cs typeface="Arial"/>
              </a:rPr>
              <a:t>Weinstock</a:t>
            </a:r>
            <a:endParaRPr sz="2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2150" spc="5" dirty="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dweinsto@rci.rutgers.edu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142" y="2617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" name="object 3"/>
          <p:cNvSpPr/>
          <p:nvPr/>
        </p:nvSpPr>
        <p:spPr>
          <a:xfrm>
            <a:off x="1504142" y="2617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" name="object 4"/>
          <p:cNvSpPr/>
          <p:nvPr/>
        </p:nvSpPr>
        <p:spPr>
          <a:xfrm>
            <a:off x="1642139" y="2655194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" name="object 5"/>
          <p:cNvSpPr/>
          <p:nvPr/>
        </p:nvSpPr>
        <p:spPr>
          <a:xfrm>
            <a:off x="2622457" y="261750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2763427" y="2617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/>
          <p:nvPr/>
        </p:nvSpPr>
        <p:spPr>
          <a:xfrm>
            <a:off x="2763427" y="2617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" name="object 8"/>
          <p:cNvSpPr txBox="1"/>
          <p:nvPr/>
        </p:nvSpPr>
        <p:spPr>
          <a:xfrm>
            <a:off x="1187768" y="554370"/>
            <a:ext cx="8265795" cy="2121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 marL="43815">
              <a:lnSpc>
                <a:spcPts val="3775"/>
              </a:lnSpc>
              <a:spcBef>
                <a:spcPts val="305"/>
              </a:spcBef>
            </a:pPr>
            <a:r>
              <a:rPr lang="es-MX" sz="3150" spc="-5" dirty="0">
                <a:solidFill>
                  <a:srgbClr val="4348AA"/>
                </a:solidFill>
                <a:latin typeface="Arial"/>
                <a:cs typeface="Arial"/>
              </a:rPr>
              <a:t>DM intercambio de replicas</a:t>
            </a:r>
            <a:endParaRPr lang="es-MX" sz="3150" dirty="0">
              <a:latin typeface="Arial"/>
              <a:cs typeface="Arial"/>
            </a:endParaRPr>
          </a:p>
          <a:p>
            <a:pPr marL="12700" marR="961390">
              <a:lnSpc>
                <a:spcPts val="2870"/>
              </a:lnSpc>
              <a:spcBef>
                <a:spcPts val="45"/>
              </a:spcBef>
            </a:pPr>
            <a:r>
              <a:rPr lang="es-MX" sz="2350" dirty="0">
                <a:latin typeface="Arial"/>
                <a:cs typeface="Arial"/>
              </a:rPr>
              <a:t>Es un método efectivo para el muestreo de escenarios de alta </a:t>
            </a:r>
            <a:r>
              <a:rPr lang="es-MX" sz="2350" dirty="0" err="1">
                <a:latin typeface="Arial"/>
                <a:cs typeface="Arial"/>
              </a:rPr>
              <a:t>dimensionalidad</a:t>
            </a:r>
            <a:r>
              <a:rPr lang="es-MX" sz="2350" dirty="0">
                <a:latin typeface="Arial"/>
                <a:cs typeface="Arial"/>
              </a:rPr>
              <a:t> y energía rugosa</a:t>
            </a:r>
          </a:p>
          <a:p>
            <a:pPr marL="750570">
              <a:lnSpc>
                <a:spcPct val="100000"/>
              </a:lnSpc>
              <a:spcBef>
                <a:spcPts val="1325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4142" y="322515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" name="object 10"/>
          <p:cNvSpPr/>
          <p:nvPr/>
        </p:nvSpPr>
        <p:spPr>
          <a:xfrm>
            <a:off x="1504142" y="322515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" name="object 11"/>
          <p:cNvSpPr/>
          <p:nvPr/>
        </p:nvSpPr>
        <p:spPr>
          <a:xfrm>
            <a:off x="1642139" y="3263206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" name="object 12"/>
          <p:cNvSpPr/>
          <p:nvPr/>
        </p:nvSpPr>
        <p:spPr>
          <a:xfrm>
            <a:off x="2622457" y="322552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" name="object 13"/>
          <p:cNvSpPr/>
          <p:nvPr/>
        </p:nvSpPr>
        <p:spPr>
          <a:xfrm>
            <a:off x="2763427" y="322515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" name="object 14"/>
          <p:cNvSpPr/>
          <p:nvPr/>
        </p:nvSpPr>
        <p:spPr>
          <a:xfrm>
            <a:off x="2763427" y="322515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" name="object 15"/>
          <p:cNvSpPr txBox="1"/>
          <p:nvPr/>
        </p:nvSpPr>
        <p:spPr>
          <a:xfrm>
            <a:off x="1837823" y="2709680"/>
            <a:ext cx="522605" cy="561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700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935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04142" y="385008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" name="object 17"/>
          <p:cNvSpPr/>
          <p:nvPr/>
        </p:nvSpPr>
        <p:spPr>
          <a:xfrm>
            <a:off x="1504142" y="385008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" name="object 18"/>
          <p:cNvSpPr/>
          <p:nvPr/>
        </p:nvSpPr>
        <p:spPr>
          <a:xfrm>
            <a:off x="1642139" y="3887888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" name="object 19"/>
          <p:cNvSpPr/>
          <p:nvPr/>
        </p:nvSpPr>
        <p:spPr>
          <a:xfrm>
            <a:off x="2622457" y="38502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" name="object 20"/>
          <p:cNvSpPr/>
          <p:nvPr/>
        </p:nvSpPr>
        <p:spPr>
          <a:xfrm>
            <a:off x="2763427" y="385008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1" name="object 21"/>
          <p:cNvSpPr/>
          <p:nvPr/>
        </p:nvSpPr>
        <p:spPr>
          <a:xfrm>
            <a:off x="2763427" y="385008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2" name="object 22"/>
          <p:cNvSpPr txBox="1"/>
          <p:nvPr/>
        </p:nvSpPr>
        <p:spPr>
          <a:xfrm>
            <a:off x="1837823" y="3317341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585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04142" y="447501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4" name="object 24"/>
          <p:cNvSpPr/>
          <p:nvPr/>
        </p:nvSpPr>
        <p:spPr>
          <a:xfrm>
            <a:off x="1504142" y="447501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5" name="object 25"/>
          <p:cNvSpPr/>
          <p:nvPr/>
        </p:nvSpPr>
        <p:spPr>
          <a:xfrm>
            <a:off x="1642139" y="4512568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6" name="object 26"/>
          <p:cNvSpPr/>
          <p:nvPr/>
        </p:nvSpPr>
        <p:spPr>
          <a:xfrm>
            <a:off x="2622457" y="44748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7" name="object 27"/>
          <p:cNvSpPr/>
          <p:nvPr/>
        </p:nvSpPr>
        <p:spPr>
          <a:xfrm>
            <a:off x="2763427" y="447501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8" name="object 28"/>
          <p:cNvSpPr/>
          <p:nvPr/>
        </p:nvSpPr>
        <p:spPr>
          <a:xfrm>
            <a:off x="2763427" y="447501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9" name="object 29"/>
          <p:cNvSpPr txBox="1"/>
          <p:nvPr/>
        </p:nvSpPr>
        <p:spPr>
          <a:xfrm>
            <a:off x="1837823" y="3942273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489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04142" y="509995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1" name="object 31"/>
          <p:cNvSpPr/>
          <p:nvPr/>
        </p:nvSpPr>
        <p:spPr>
          <a:xfrm>
            <a:off x="1504142" y="509994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2" name="object 32"/>
          <p:cNvSpPr/>
          <p:nvPr/>
        </p:nvSpPr>
        <p:spPr>
          <a:xfrm>
            <a:off x="1642139" y="5137250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3" name="object 33"/>
          <p:cNvSpPr/>
          <p:nvPr/>
        </p:nvSpPr>
        <p:spPr>
          <a:xfrm>
            <a:off x="2622457" y="50995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4" name="object 34"/>
          <p:cNvSpPr/>
          <p:nvPr/>
        </p:nvSpPr>
        <p:spPr>
          <a:xfrm>
            <a:off x="2763427" y="509995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5" name="object 35"/>
          <p:cNvSpPr/>
          <p:nvPr/>
        </p:nvSpPr>
        <p:spPr>
          <a:xfrm>
            <a:off x="2763427" y="509994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6" name="object 36"/>
          <p:cNvSpPr txBox="1"/>
          <p:nvPr/>
        </p:nvSpPr>
        <p:spPr>
          <a:xfrm>
            <a:off x="1837823" y="4567206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409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04142" y="572488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8" name="object 38"/>
          <p:cNvSpPr/>
          <p:nvPr/>
        </p:nvSpPr>
        <p:spPr>
          <a:xfrm>
            <a:off x="1504142" y="572488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9" name="object 39"/>
          <p:cNvSpPr/>
          <p:nvPr/>
        </p:nvSpPr>
        <p:spPr>
          <a:xfrm>
            <a:off x="1642139" y="5762725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0" name="object 40"/>
          <p:cNvSpPr/>
          <p:nvPr/>
        </p:nvSpPr>
        <p:spPr>
          <a:xfrm>
            <a:off x="2622457" y="57250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1" name="object 41"/>
          <p:cNvSpPr/>
          <p:nvPr/>
        </p:nvSpPr>
        <p:spPr>
          <a:xfrm>
            <a:off x="2763427" y="572488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2" name="object 42"/>
          <p:cNvSpPr/>
          <p:nvPr/>
        </p:nvSpPr>
        <p:spPr>
          <a:xfrm>
            <a:off x="2763427" y="572488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3" name="object 43"/>
          <p:cNvSpPr txBox="1"/>
          <p:nvPr/>
        </p:nvSpPr>
        <p:spPr>
          <a:xfrm>
            <a:off x="1837823" y="5192139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342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504142" y="63498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5" name="object 45"/>
          <p:cNvSpPr/>
          <p:nvPr/>
        </p:nvSpPr>
        <p:spPr>
          <a:xfrm>
            <a:off x="1504142" y="63498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6" name="object 46"/>
          <p:cNvSpPr/>
          <p:nvPr/>
        </p:nvSpPr>
        <p:spPr>
          <a:xfrm>
            <a:off x="1642139" y="6387407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7" name="object 47"/>
          <p:cNvSpPr/>
          <p:nvPr/>
        </p:nvSpPr>
        <p:spPr>
          <a:xfrm>
            <a:off x="2622457" y="634972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8" name="object 48"/>
          <p:cNvSpPr/>
          <p:nvPr/>
        </p:nvSpPr>
        <p:spPr>
          <a:xfrm>
            <a:off x="2763427" y="63498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9" name="object 49"/>
          <p:cNvSpPr/>
          <p:nvPr/>
        </p:nvSpPr>
        <p:spPr>
          <a:xfrm>
            <a:off x="2763427" y="63498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0" name="object 50"/>
          <p:cNvSpPr/>
          <p:nvPr/>
        </p:nvSpPr>
        <p:spPr>
          <a:xfrm>
            <a:off x="1504142" y="697631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5">
                <a:moveTo>
                  <a:pt x="37684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9"/>
                </a:lnTo>
                <a:lnTo>
                  <a:pt x="37684" y="75368"/>
                </a:lnTo>
                <a:lnTo>
                  <a:pt x="40578" y="75259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1" name="object 51"/>
          <p:cNvSpPr/>
          <p:nvPr/>
        </p:nvSpPr>
        <p:spPr>
          <a:xfrm>
            <a:off x="1504142" y="697631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5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2" name="object 52"/>
          <p:cNvSpPr/>
          <p:nvPr/>
        </p:nvSpPr>
        <p:spPr>
          <a:xfrm>
            <a:off x="1642139" y="7013675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3" name="object 53"/>
          <p:cNvSpPr/>
          <p:nvPr/>
        </p:nvSpPr>
        <p:spPr>
          <a:xfrm>
            <a:off x="2622457" y="697599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0"/>
                </a:moveTo>
                <a:lnTo>
                  <a:pt x="0" y="75368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4" name="object 54"/>
          <p:cNvSpPr/>
          <p:nvPr/>
        </p:nvSpPr>
        <p:spPr>
          <a:xfrm>
            <a:off x="2763427" y="697631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37684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9"/>
                </a:lnTo>
                <a:lnTo>
                  <a:pt x="37684" y="75368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5" name="object 55"/>
          <p:cNvSpPr/>
          <p:nvPr/>
        </p:nvSpPr>
        <p:spPr>
          <a:xfrm>
            <a:off x="2763427" y="697631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6" name="object 56"/>
          <p:cNvSpPr txBox="1"/>
          <p:nvPr/>
        </p:nvSpPr>
        <p:spPr>
          <a:xfrm>
            <a:off x="1837823" y="5817070"/>
            <a:ext cx="522605" cy="1464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286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239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85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200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818476" y="2779535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791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8" name="object 58"/>
          <p:cNvSpPr/>
          <p:nvPr/>
        </p:nvSpPr>
        <p:spPr>
          <a:xfrm>
            <a:off x="2780792" y="27544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8"/>
                </a:lnTo>
                <a:lnTo>
                  <a:pt x="75368" y="75368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9" name="object 59"/>
          <p:cNvSpPr/>
          <p:nvPr/>
        </p:nvSpPr>
        <p:spPr>
          <a:xfrm>
            <a:off x="2780792" y="310608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0" name="object 60"/>
          <p:cNvSpPr/>
          <p:nvPr/>
        </p:nvSpPr>
        <p:spPr>
          <a:xfrm>
            <a:off x="2805776" y="4009848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85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1" name="object 61"/>
          <p:cNvSpPr/>
          <p:nvPr/>
        </p:nvSpPr>
        <p:spPr>
          <a:xfrm>
            <a:off x="2768092" y="398472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8"/>
                </a:lnTo>
                <a:lnTo>
                  <a:pt x="75368" y="75368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2" name="object 62"/>
          <p:cNvSpPr/>
          <p:nvPr/>
        </p:nvSpPr>
        <p:spPr>
          <a:xfrm>
            <a:off x="2768092" y="433718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3" name="object 63"/>
          <p:cNvSpPr/>
          <p:nvPr/>
        </p:nvSpPr>
        <p:spPr>
          <a:xfrm>
            <a:off x="2805776" y="5279054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792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4" name="object 64"/>
          <p:cNvSpPr/>
          <p:nvPr/>
        </p:nvSpPr>
        <p:spPr>
          <a:xfrm>
            <a:off x="2768092" y="525393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8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5" name="object 65"/>
          <p:cNvSpPr/>
          <p:nvPr/>
        </p:nvSpPr>
        <p:spPr>
          <a:xfrm>
            <a:off x="2768092" y="560560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6" name="object 66"/>
          <p:cNvSpPr/>
          <p:nvPr/>
        </p:nvSpPr>
        <p:spPr>
          <a:xfrm>
            <a:off x="2818476" y="6522860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6791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7" name="object 67"/>
          <p:cNvSpPr/>
          <p:nvPr/>
        </p:nvSpPr>
        <p:spPr>
          <a:xfrm>
            <a:off x="2780792" y="649773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37684" y="0"/>
                </a:moveTo>
                <a:lnTo>
                  <a:pt x="0" y="75369"/>
                </a:lnTo>
                <a:lnTo>
                  <a:pt x="75368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8" name="object 68"/>
          <p:cNvSpPr/>
          <p:nvPr/>
        </p:nvSpPr>
        <p:spPr>
          <a:xfrm>
            <a:off x="2780792" y="684940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0" name="object 70"/>
          <p:cNvSpPr txBox="1"/>
          <p:nvPr/>
        </p:nvSpPr>
        <p:spPr>
          <a:xfrm>
            <a:off x="3106530" y="3212139"/>
            <a:ext cx="21526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15" dirty="0">
                <a:latin typeface="Times New Roman"/>
                <a:cs typeface="Times New Roman"/>
              </a:rPr>
              <a:t>T</a:t>
            </a:r>
            <a:r>
              <a:rPr lang="es-MX" sz="1575" spc="22" baseline="-21164" dirty="0">
                <a:latin typeface="Times New Roman"/>
                <a:cs typeface="Times New Roman"/>
              </a:rPr>
              <a:t>1</a:t>
            </a:r>
            <a:endParaRPr lang="es-MX" sz="1575" baseline="-21164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106530" y="2609189"/>
            <a:ext cx="21526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15" dirty="0">
                <a:latin typeface="Times New Roman"/>
                <a:cs typeface="Times New Roman"/>
              </a:rPr>
              <a:t>T</a:t>
            </a:r>
            <a:r>
              <a:rPr lang="es-MX" sz="1575" spc="22" baseline="-21164" dirty="0">
                <a:latin typeface="Times New Roman"/>
                <a:cs typeface="Times New Roman"/>
              </a:rPr>
              <a:t>2</a:t>
            </a:r>
            <a:endParaRPr lang="es-MX" sz="1575" baseline="-21164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958551" y="3910802"/>
            <a:ext cx="233679" cy="1030605"/>
          </a:xfrm>
          <a:custGeom>
            <a:avLst/>
            <a:gdLst/>
            <a:ahLst/>
            <a:cxnLst/>
            <a:rect l="l" t="t" r="r" b="b"/>
            <a:pathLst>
              <a:path w="233679" h="1030604">
                <a:moveTo>
                  <a:pt x="0" y="1030392"/>
                </a:moveTo>
                <a:lnTo>
                  <a:pt x="233370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3" name="object 73"/>
          <p:cNvSpPr/>
          <p:nvPr/>
        </p:nvSpPr>
        <p:spPr>
          <a:xfrm>
            <a:off x="6144068" y="3886300"/>
            <a:ext cx="73660" cy="81915"/>
          </a:xfrm>
          <a:custGeom>
            <a:avLst/>
            <a:gdLst/>
            <a:ahLst/>
            <a:cxnLst/>
            <a:rect l="l" t="t" r="r" b="b"/>
            <a:pathLst>
              <a:path w="73660" h="81914">
                <a:moveTo>
                  <a:pt x="53402" y="0"/>
                </a:moveTo>
                <a:lnTo>
                  <a:pt x="0" y="65182"/>
                </a:lnTo>
                <a:lnTo>
                  <a:pt x="73507" y="81831"/>
                </a:lnTo>
                <a:lnTo>
                  <a:pt x="534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4" name="object 74"/>
          <p:cNvSpPr txBox="1"/>
          <p:nvPr/>
        </p:nvSpPr>
        <p:spPr>
          <a:xfrm>
            <a:off x="5468084" y="5106273"/>
            <a:ext cx="147066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10" dirty="0">
                <a:latin typeface="Arial"/>
                <a:cs typeface="Arial"/>
              </a:rPr>
              <a:t>&gt;</a:t>
            </a:r>
            <a:r>
              <a:rPr lang="es-MX" sz="1750" spc="5" dirty="0">
                <a:latin typeface="Arial"/>
                <a:cs typeface="Arial"/>
              </a:rPr>
              <a:t> 0 </a:t>
            </a:r>
            <a:r>
              <a:rPr lang="es-MX" sz="1750" dirty="0">
                <a:latin typeface="Arial"/>
                <a:cs typeface="Arial"/>
              </a:rPr>
              <a:t>(</a:t>
            </a:r>
            <a:r>
              <a:rPr lang="es-MX" sz="1750" dirty="0" err="1">
                <a:latin typeface="Arial"/>
                <a:cs typeface="Arial"/>
              </a:rPr>
              <a:t>if</a:t>
            </a:r>
            <a:r>
              <a:rPr lang="es-MX" sz="1750" spc="-25" dirty="0">
                <a:latin typeface="Arial"/>
                <a:cs typeface="Arial"/>
              </a:rPr>
              <a:t> </a:t>
            </a:r>
            <a:r>
              <a:rPr lang="es-MX" sz="1750" spc="5" dirty="0">
                <a:latin typeface="Arial"/>
                <a:cs typeface="Arial"/>
              </a:rPr>
              <a:t>T</a:t>
            </a:r>
            <a:r>
              <a:rPr lang="es-MX" sz="1725" spc="22" baseline="-21739" dirty="0">
                <a:latin typeface="Arial"/>
                <a:cs typeface="Arial"/>
              </a:rPr>
              <a:t>1</a:t>
            </a:r>
            <a:r>
              <a:rPr lang="es-MX" sz="1725" baseline="-21739" dirty="0">
                <a:latin typeface="Arial"/>
                <a:cs typeface="Arial"/>
              </a:rPr>
              <a:t> </a:t>
            </a:r>
            <a:r>
              <a:rPr lang="es-MX" sz="1725" spc="-217" baseline="-21739" dirty="0">
                <a:latin typeface="Arial"/>
                <a:cs typeface="Arial"/>
              </a:rPr>
              <a:t> </a:t>
            </a:r>
            <a:r>
              <a:rPr lang="es-MX" sz="1750" spc="10" dirty="0">
                <a:latin typeface="Arial"/>
                <a:cs typeface="Arial"/>
              </a:rPr>
              <a:t>&lt;</a:t>
            </a:r>
            <a:r>
              <a:rPr lang="es-MX" sz="1750" spc="-25" dirty="0">
                <a:latin typeface="Arial"/>
                <a:cs typeface="Arial"/>
              </a:rPr>
              <a:t> </a:t>
            </a:r>
            <a:r>
              <a:rPr lang="es-MX" sz="1750" spc="5" dirty="0">
                <a:latin typeface="Arial"/>
                <a:cs typeface="Arial"/>
              </a:rPr>
              <a:t>T</a:t>
            </a:r>
            <a:r>
              <a:rPr lang="es-MX" sz="1725" spc="22" baseline="-21739" dirty="0">
                <a:latin typeface="Arial"/>
                <a:cs typeface="Arial"/>
              </a:rPr>
              <a:t>2</a:t>
            </a:r>
            <a:r>
              <a:rPr lang="es-MX" sz="1725" spc="15" baseline="-21739" dirty="0">
                <a:latin typeface="Arial"/>
                <a:cs typeface="Arial"/>
              </a:rPr>
              <a:t> </a:t>
            </a:r>
            <a:r>
              <a:rPr lang="es-MX" sz="1750" spc="5" dirty="0">
                <a:latin typeface="Arial"/>
                <a:cs typeface="Arial"/>
              </a:rPr>
              <a:t>)</a:t>
            </a:r>
            <a:endParaRPr lang="es-MX" sz="1750" dirty="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587322" y="3709318"/>
            <a:ext cx="167640" cy="503555"/>
          </a:xfrm>
          <a:custGeom>
            <a:avLst/>
            <a:gdLst/>
            <a:ahLst/>
            <a:cxnLst/>
            <a:rect l="l" t="t" r="r" b="b"/>
            <a:pathLst>
              <a:path w="167640" h="503554">
                <a:moveTo>
                  <a:pt x="167485" y="503212"/>
                </a:moveTo>
                <a:lnTo>
                  <a:pt x="0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6" name="object 76"/>
          <p:cNvSpPr/>
          <p:nvPr/>
        </p:nvSpPr>
        <p:spPr>
          <a:xfrm>
            <a:off x="7567434" y="3685482"/>
            <a:ext cx="71755" cy="83820"/>
          </a:xfrm>
          <a:custGeom>
            <a:avLst/>
            <a:gdLst/>
            <a:ahLst/>
            <a:cxnLst/>
            <a:rect l="l" t="t" r="r" b="b"/>
            <a:pathLst>
              <a:path w="71754" h="83820">
                <a:moveTo>
                  <a:pt x="11954" y="0"/>
                </a:moveTo>
                <a:lnTo>
                  <a:pt x="0" y="83412"/>
                </a:lnTo>
                <a:lnTo>
                  <a:pt x="71511" y="59611"/>
                </a:lnTo>
                <a:lnTo>
                  <a:pt x="11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7" name="object 77"/>
          <p:cNvSpPr txBox="1"/>
          <p:nvPr/>
        </p:nvSpPr>
        <p:spPr>
          <a:xfrm>
            <a:off x="6938744" y="4277217"/>
            <a:ext cx="2891056" cy="56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600"/>
              </a:lnSpc>
            </a:pPr>
            <a:r>
              <a:rPr lang="es-MX" sz="1750" dirty="0">
                <a:latin typeface="Arial"/>
                <a:cs typeface="Arial"/>
              </a:rPr>
              <a:t>Propuesta aceptada automáticamente si</a:t>
            </a:r>
            <a:r>
              <a:rPr lang="es-MX" sz="1750" spc="5" dirty="0">
                <a:latin typeface="Arial"/>
                <a:cs typeface="Arial"/>
              </a:rPr>
              <a:t> </a:t>
            </a:r>
            <a:r>
              <a:rPr lang="es-MX" sz="1750" spc="10" dirty="0">
                <a:latin typeface="Arial"/>
                <a:cs typeface="Arial"/>
              </a:rPr>
              <a:t>E</a:t>
            </a:r>
            <a:r>
              <a:rPr lang="es-MX" sz="1725" spc="22" baseline="-21739" dirty="0">
                <a:latin typeface="Arial"/>
                <a:cs typeface="Arial"/>
              </a:rPr>
              <a:t>1</a:t>
            </a:r>
            <a:r>
              <a:rPr lang="es-MX" sz="1725" baseline="-21739" dirty="0">
                <a:latin typeface="Arial"/>
                <a:cs typeface="Arial"/>
              </a:rPr>
              <a:t> </a:t>
            </a:r>
            <a:r>
              <a:rPr lang="es-MX" sz="1725" spc="-217" baseline="-21739" dirty="0">
                <a:latin typeface="Arial"/>
                <a:cs typeface="Arial"/>
              </a:rPr>
              <a:t> </a:t>
            </a:r>
            <a:r>
              <a:rPr lang="es-MX" sz="1750" spc="5" dirty="0">
                <a:latin typeface="Arial"/>
                <a:cs typeface="Arial"/>
              </a:rPr>
              <a:t>≥ E</a:t>
            </a:r>
            <a:r>
              <a:rPr lang="es-MX" sz="1725" spc="22" baseline="-21739" dirty="0">
                <a:latin typeface="Arial"/>
                <a:cs typeface="Arial"/>
              </a:rPr>
              <a:t>2</a:t>
            </a:r>
            <a:endParaRPr lang="es-MX" sz="1725" baseline="-21739" dirty="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200144" y="3207880"/>
            <a:ext cx="4308577" cy="5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9" name="object 68"/>
          <p:cNvSpPr txBox="1"/>
          <p:nvPr/>
        </p:nvSpPr>
        <p:spPr>
          <a:xfrm>
            <a:off x="3847656" y="2778696"/>
            <a:ext cx="544874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5" dirty="0">
                <a:latin typeface="Arial"/>
                <a:cs typeface="Arial"/>
              </a:rPr>
              <a:t>Intento de intercambiar temperaturas con probabilidad</a:t>
            </a:r>
            <a:endParaRPr lang="es-MX" sz="1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142" y="25766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" name="object 3"/>
          <p:cNvSpPr/>
          <p:nvPr/>
        </p:nvSpPr>
        <p:spPr>
          <a:xfrm>
            <a:off x="1504142" y="25766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" name="object 4"/>
          <p:cNvSpPr/>
          <p:nvPr/>
        </p:nvSpPr>
        <p:spPr>
          <a:xfrm>
            <a:off x="1642139" y="2614712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" name="object 5"/>
          <p:cNvSpPr/>
          <p:nvPr/>
        </p:nvSpPr>
        <p:spPr>
          <a:xfrm>
            <a:off x="2622457" y="257702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2763427" y="25766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/>
          <p:nvPr/>
        </p:nvSpPr>
        <p:spPr>
          <a:xfrm>
            <a:off x="2763427" y="25766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" name="object 8"/>
          <p:cNvSpPr txBox="1"/>
          <p:nvPr/>
        </p:nvSpPr>
        <p:spPr>
          <a:xfrm>
            <a:off x="1187768" y="554370"/>
            <a:ext cx="8265795" cy="208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 marL="43815">
              <a:lnSpc>
                <a:spcPts val="3775"/>
              </a:lnSpc>
              <a:spcBef>
                <a:spcPts val="305"/>
              </a:spcBef>
            </a:pPr>
            <a:r>
              <a:rPr lang="es-MX" sz="3150" spc="-5" dirty="0">
                <a:solidFill>
                  <a:srgbClr val="4348AA"/>
                </a:solidFill>
                <a:latin typeface="Arial"/>
                <a:cs typeface="Arial"/>
              </a:rPr>
              <a:t>DM intercambio de replicas</a:t>
            </a:r>
            <a:endParaRPr lang="es-MX" sz="3150" dirty="0">
              <a:latin typeface="Arial"/>
              <a:cs typeface="Arial"/>
            </a:endParaRPr>
          </a:p>
          <a:p>
            <a:pPr marL="12700" marR="961390">
              <a:lnSpc>
                <a:spcPts val="2870"/>
              </a:lnSpc>
              <a:spcBef>
                <a:spcPts val="45"/>
              </a:spcBef>
            </a:pPr>
            <a:r>
              <a:rPr lang="es-MX" sz="2350" dirty="0">
                <a:latin typeface="Arial"/>
                <a:cs typeface="Arial"/>
              </a:rPr>
              <a:t>Es un método efectivo para el muestreo de escenarios de alta </a:t>
            </a:r>
            <a:r>
              <a:rPr lang="es-MX" sz="2350" dirty="0" err="1">
                <a:latin typeface="Arial"/>
                <a:cs typeface="Arial"/>
              </a:rPr>
              <a:t>dimensionalidad</a:t>
            </a:r>
            <a:r>
              <a:rPr lang="es-MX" sz="2350" dirty="0">
                <a:latin typeface="Arial"/>
                <a:cs typeface="Arial"/>
              </a:rPr>
              <a:t> y energía rugosa</a:t>
            </a:r>
          </a:p>
          <a:p>
            <a:pPr marL="750570">
              <a:lnSpc>
                <a:spcPct val="100000"/>
              </a:lnSpc>
              <a:spcBef>
                <a:spcPts val="1005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4142" y="318432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" name="object 10"/>
          <p:cNvSpPr/>
          <p:nvPr/>
        </p:nvSpPr>
        <p:spPr>
          <a:xfrm>
            <a:off x="1504142" y="318432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" name="object 11"/>
          <p:cNvSpPr/>
          <p:nvPr/>
        </p:nvSpPr>
        <p:spPr>
          <a:xfrm>
            <a:off x="1642139" y="3221931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" name="object 12"/>
          <p:cNvSpPr/>
          <p:nvPr/>
        </p:nvSpPr>
        <p:spPr>
          <a:xfrm>
            <a:off x="2622457" y="318424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" name="object 13"/>
          <p:cNvSpPr/>
          <p:nvPr/>
        </p:nvSpPr>
        <p:spPr>
          <a:xfrm>
            <a:off x="2763427" y="318432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3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" name="object 14"/>
          <p:cNvSpPr/>
          <p:nvPr/>
        </p:nvSpPr>
        <p:spPr>
          <a:xfrm>
            <a:off x="2763427" y="318432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" name="object 15"/>
          <p:cNvSpPr txBox="1"/>
          <p:nvPr/>
        </p:nvSpPr>
        <p:spPr>
          <a:xfrm>
            <a:off x="1837823" y="2668856"/>
            <a:ext cx="522605" cy="561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700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935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04142" y="38092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" name="object 17"/>
          <p:cNvSpPr/>
          <p:nvPr/>
        </p:nvSpPr>
        <p:spPr>
          <a:xfrm>
            <a:off x="1504142" y="38092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" name="object 18"/>
          <p:cNvSpPr/>
          <p:nvPr/>
        </p:nvSpPr>
        <p:spPr>
          <a:xfrm>
            <a:off x="1642139" y="3846612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" name="object 19"/>
          <p:cNvSpPr/>
          <p:nvPr/>
        </p:nvSpPr>
        <p:spPr>
          <a:xfrm>
            <a:off x="2622457" y="380892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" name="object 20"/>
          <p:cNvSpPr/>
          <p:nvPr/>
        </p:nvSpPr>
        <p:spPr>
          <a:xfrm>
            <a:off x="2763427" y="38092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4"/>
                </a:lnTo>
                <a:lnTo>
                  <a:pt x="65271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1" name="object 21"/>
          <p:cNvSpPr/>
          <p:nvPr/>
        </p:nvSpPr>
        <p:spPr>
          <a:xfrm>
            <a:off x="2763427" y="38092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2" name="object 22"/>
          <p:cNvSpPr txBox="1"/>
          <p:nvPr/>
        </p:nvSpPr>
        <p:spPr>
          <a:xfrm>
            <a:off x="1837823" y="3276517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585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04142" y="443419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4" name="object 24"/>
          <p:cNvSpPr/>
          <p:nvPr/>
        </p:nvSpPr>
        <p:spPr>
          <a:xfrm>
            <a:off x="1504142" y="44341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5" name="object 25"/>
          <p:cNvSpPr/>
          <p:nvPr/>
        </p:nvSpPr>
        <p:spPr>
          <a:xfrm>
            <a:off x="1642139" y="4472087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6" name="object 26"/>
          <p:cNvSpPr/>
          <p:nvPr/>
        </p:nvSpPr>
        <p:spPr>
          <a:xfrm>
            <a:off x="2622457" y="44344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7" name="object 27"/>
          <p:cNvSpPr/>
          <p:nvPr/>
        </p:nvSpPr>
        <p:spPr>
          <a:xfrm>
            <a:off x="2763427" y="443419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8" name="object 28"/>
          <p:cNvSpPr/>
          <p:nvPr/>
        </p:nvSpPr>
        <p:spPr>
          <a:xfrm>
            <a:off x="2763427" y="44341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9" name="object 29"/>
          <p:cNvSpPr txBox="1"/>
          <p:nvPr/>
        </p:nvSpPr>
        <p:spPr>
          <a:xfrm>
            <a:off x="1837823" y="3901449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489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04142" y="505912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1" name="object 31"/>
          <p:cNvSpPr/>
          <p:nvPr/>
        </p:nvSpPr>
        <p:spPr>
          <a:xfrm>
            <a:off x="1504142" y="505912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2" name="object 32"/>
          <p:cNvSpPr/>
          <p:nvPr/>
        </p:nvSpPr>
        <p:spPr>
          <a:xfrm>
            <a:off x="1642139" y="5096769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3" name="object 33"/>
          <p:cNvSpPr/>
          <p:nvPr/>
        </p:nvSpPr>
        <p:spPr>
          <a:xfrm>
            <a:off x="2622457" y="50590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4" name="object 34"/>
          <p:cNvSpPr/>
          <p:nvPr/>
        </p:nvSpPr>
        <p:spPr>
          <a:xfrm>
            <a:off x="2763427" y="505912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3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5" name="object 35"/>
          <p:cNvSpPr/>
          <p:nvPr/>
        </p:nvSpPr>
        <p:spPr>
          <a:xfrm>
            <a:off x="2763427" y="505912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6" name="object 36"/>
          <p:cNvSpPr txBox="1"/>
          <p:nvPr/>
        </p:nvSpPr>
        <p:spPr>
          <a:xfrm>
            <a:off x="1837823" y="4526381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409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04142" y="56840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8" name="object 38"/>
          <p:cNvSpPr/>
          <p:nvPr/>
        </p:nvSpPr>
        <p:spPr>
          <a:xfrm>
            <a:off x="1504142" y="56840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9" name="object 39"/>
          <p:cNvSpPr/>
          <p:nvPr/>
        </p:nvSpPr>
        <p:spPr>
          <a:xfrm>
            <a:off x="1642139" y="5721451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0" name="object 40"/>
          <p:cNvSpPr/>
          <p:nvPr/>
        </p:nvSpPr>
        <p:spPr>
          <a:xfrm>
            <a:off x="2622457" y="56837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1" name="object 41"/>
          <p:cNvSpPr/>
          <p:nvPr/>
        </p:nvSpPr>
        <p:spPr>
          <a:xfrm>
            <a:off x="2763427" y="56840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2" name="object 42"/>
          <p:cNvSpPr/>
          <p:nvPr/>
        </p:nvSpPr>
        <p:spPr>
          <a:xfrm>
            <a:off x="2763427" y="56840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3" name="object 43"/>
          <p:cNvSpPr txBox="1"/>
          <p:nvPr/>
        </p:nvSpPr>
        <p:spPr>
          <a:xfrm>
            <a:off x="1837823" y="5151313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342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504142" y="630899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5" name="object 45"/>
          <p:cNvSpPr/>
          <p:nvPr/>
        </p:nvSpPr>
        <p:spPr>
          <a:xfrm>
            <a:off x="1504142" y="630898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6" name="object 46"/>
          <p:cNvSpPr/>
          <p:nvPr/>
        </p:nvSpPr>
        <p:spPr>
          <a:xfrm>
            <a:off x="1642139" y="6346925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7" name="object 47"/>
          <p:cNvSpPr/>
          <p:nvPr/>
        </p:nvSpPr>
        <p:spPr>
          <a:xfrm>
            <a:off x="2622457" y="63092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8" name="object 48"/>
          <p:cNvSpPr/>
          <p:nvPr/>
        </p:nvSpPr>
        <p:spPr>
          <a:xfrm>
            <a:off x="2763427" y="630899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9" name="object 49"/>
          <p:cNvSpPr/>
          <p:nvPr/>
        </p:nvSpPr>
        <p:spPr>
          <a:xfrm>
            <a:off x="2763427" y="630898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0" name="object 50"/>
          <p:cNvSpPr txBox="1"/>
          <p:nvPr/>
        </p:nvSpPr>
        <p:spPr>
          <a:xfrm>
            <a:off x="1837823" y="5776246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286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504142" y="6935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5">
                <a:moveTo>
                  <a:pt x="37684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9"/>
                </a:lnTo>
                <a:lnTo>
                  <a:pt x="37684" y="75368"/>
                </a:lnTo>
                <a:lnTo>
                  <a:pt x="40578" y="75259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2" name="object 52"/>
          <p:cNvSpPr/>
          <p:nvPr/>
        </p:nvSpPr>
        <p:spPr>
          <a:xfrm>
            <a:off x="1504142" y="693549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5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3" name="object 53"/>
          <p:cNvSpPr/>
          <p:nvPr/>
        </p:nvSpPr>
        <p:spPr>
          <a:xfrm>
            <a:off x="1642139" y="6973195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4" name="object 54"/>
          <p:cNvSpPr/>
          <p:nvPr/>
        </p:nvSpPr>
        <p:spPr>
          <a:xfrm>
            <a:off x="2622457" y="693551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0"/>
                </a:moveTo>
                <a:lnTo>
                  <a:pt x="0" y="75368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5" name="object 55"/>
          <p:cNvSpPr/>
          <p:nvPr/>
        </p:nvSpPr>
        <p:spPr>
          <a:xfrm>
            <a:off x="2763427" y="6935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37684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9"/>
                </a:lnTo>
                <a:lnTo>
                  <a:pt x="37684" y="75368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6" name="object 56"/>
          <p:cNvSpPr/>
          <p:nvPr/>
        </p:nvSpPr>
        <p:spPr>
          <a:xfrm>
            <a:off x="2763427" y="693549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7" name="object 57"/>
          <p:cNvSpPr txBox="1"/>
          <p:nvPr/>
        </p:nvSpPr>
        <p:spPr>
          <a:xfrm>
            <a:off x="1837823" y="6401177"/>
            <a:ext cx="522605" cy="877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239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85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200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818476" y="2738261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791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9" name="object 59"/>
          <p:cNvSpPr/>
          <p:nvPr/>
        </p:nvSpPr>
        <p:spPr>
          <a:xfrm>
            <a:off x="2780792" y="271313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8"/>
                </a:lnTo>
                <a:lnTo>
                  <a:pt x="75368" y="75368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0" name="object 60"/>
          <p:cNvSpPr/>
          <p:nvPr/>
        </p:nvSpPr>
        <p:spPr>
          <a:xfrm>
            <a:off x="2780792" y="306480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1" name="object 61"/>
          <p:cNvSpPr/>
          <p:nvPr/>
        </p:nvSpPr>
        <p:spPr>
          <a:xfrm>
            <a:off x="2805776" y="3969367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791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2" name="object 62"/>
          <p:cNvSpPr/>
          <p:nvPr/>
        </p:nvSpPr>
        <p:spPr>
          <a:xfrm>
            <a:off x="2768092" y="394424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8"/>
                </a:lnTo>
                <a:lnTo>
                  <a:pt x="75368" y="75368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3" name="object 63"/>
          <p:cNvSpPr/>
          <p:nvPr/>
        </p:nvSpPr>
        <p:spPr>
          <a:xfrm>
            <a:off x="2768092" y="429591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4" name="object 64"/>
          <p:cNvSpPr/>
          <p:nvPr/>
        </p:nvSpPr>
        <p:spPr>
          <a:xfrm>
            <a:off x="2805776" y="5237779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85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5" name="object 65"/>
          <p:cNvSpPr/>
          <p:nvPr/>
        </p:nvSpPr>
        <p:spPr>
          <a:xfrm>
            <a:off x="2768092" y="521265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8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6" name="object 66"/>
          <p:cNvSpPr/>
          <p:nvPr/>
        </p:nvSpPr>
        <p:spPr>
          <a:xfrm>
            <a:off x="2768092" y="556511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7" name="object 67"/>
          <p:cNvSpPr/>
          <p:nvPr/>
        </p:nvSpPr>
        <p:spPr>
          <a:xfrm>
            <a:off x="2818476" y="6481586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6791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8" name="object 68"/>
          <p:cNvSpPr/>
          <p:nvPr/>
        </p:nvSpPr>
        <p:spPr>
          <a:xfrm>
            <a:off x="2780792" y="645646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37684" y="0"/>
                </a:moveTo>
                <a:lnTo>
                  <a:pt x="0" y="75368"/>
                </a:lnTo>
                <a:lnTo>
                  <a:pt x="75368" y="75368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9" name="object 69"/>
          <p:cNvSpPr/>
          <p:nvPr/>
        </p:nvSpPr>
        <p:spPr>
          <a:xfrm>
            <a:off x="2780792" y="680813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1" name="object 71"/>
          <p:cNvSpPr txBox="1"/>
          <p:nvPr/>
        </p:nvSpPr>
        <p:spPr>
          <a:xfrm>
            <a:off x="3106530" y="3171313"/>
            <a:ext cx="21526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15" dirty="0">
                <a:latin typeface="Times New Roman"/>
                <a:cs typeface="Times New Roman"/>
              </a:rPr>
              <a:t>T</a:t>
            </a:r>
            <a:r>
              <a:rPr lang="es-MX" sz="1575" spc="22" baseline="-21164" dirty="0">
                <a:latin typeface="Times New Roman"/>
                <a:cs typeface="Times New Roman"/>
              </a:rPr>
              <a:t>1</a:t>
            </a:r>
            <a:endParaRPr lang="es-MX" sz="1575" baseline="-21164" dirty="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06530" y="2568364"/>
            <a:ext cx="21526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15" dirty="0">
                <a:latin typeface="Times New Roman"/>
                <a:cs typeface="Times New Roman"/>
              </a:rPr>
              <a:t>T</a:t>
            </a:r>
            <a:r>
              <a:rPr lang="es-MX" sz="1575" spc="22" baseline="-21164" dirty="0">
                <a:latin typeface="Times New Roman"/>
                <a:cs typeface="Times New Roman"/>
              </a:rPr>
              <a:t>2</a:t>
            </a:r>
            <a:endParaRPr lang="es-MX" sz="1575" baseline="-21164" dirty="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47656" y="4638522"/>
            <a:ext cx="4834890" cy="1808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499"/>
              </a:lnSpc>
            </a:pPr>
            <a:r>
              <a:rPr lang="es-MX" sz="2350" spc="10" dirty="0">
                <a:solidFill>
                  <a:srgbClr val="FF2800"/>
                </a:solidFill>
                <a:latin typeface="Arial"/>
                <a:cs typeface="Arial"/>
              </a:rPr>
              <a:t>Las probabilidades de intercambio son cero a menos que las distribuciones de energía a temperaturas adyacentes se traslapen</a:t>
            </a:r>
            <a:endParaRPr lang="es-MX" sz="2350" dirty="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124775" y="3170197"/>
            <a:ext cx="4308577" cy="5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6" name="object 68"/>
          <p:cNvSpPr txBox="1"/>
          <p:nvPr/>
        </p:nvSpPr>
        <p:spPr>
          <a:xfrm>
            <a:off x="3847656" y="2778696"/>
            <a:ext cx="544874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5" dirty="0">
                <a:latin typeface="Arial"/>
                <a:cs typeface="Arial"/>
              </a:rPr>
              <a:t>Intento de intercambiar temperaturas con probabilidad</a:t>
            </a:r>
            <a:endParaRPr lang="es-MX" sz="1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142" y="25766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" name="object 3"/>
          <p:cNvSpPr/>
          <p:nvPr/>
        </p:nvSpPr>
        <p:spPr>
          <a:xfrm>
            <a:off x="1504142" y="25766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" name="object 4"/>
          <p:cNvSpPr/>
          <p:nvPr/>
        </p:nvSpPr>
        <p:spPr>
          <a:xfrm>
            <a:off x="1642139" y="2614712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" name="object 5"/>
          <p:cNvSpPr/>
          <p:nvPr/>
        </p:nvSpPr>
        <p:spPr>
          <a:xfrm>
            <a:off x="2622457" y="257702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2763427" y="25766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/>
          <p:nvPr/>
        </p:nvSpPr>
        <p:spPr>
          <a:xfrm>
            <a:off x="2763427" y="25766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" name="object 8"/>
          <p:cNvSpPr/>
          <p:nvPr/>
        </p:nvSpPr>
        <p:spPr>
          <a:xfrm>
            <a:off x="1504142" y="318432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" name="object 9"/>
          <p:cNvSpPr/>
          <p:nvPr/>
        </p:nvSpPr>
        <p:spPr>
          <a:xfrm>
            <a:off x="1504142" y="318432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" name="object 10"/>
          <p:cNvSpPr/>
          <p:nvPr/>
        </p:nvSpPr>
        <p:spPr>
          <a:xfrm>
            <a:off x="1642139" y="3221931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" name="object 11"/>
          <p:cNvSpPr/>
          <p:nvPr/>
        </p:nvSpPr>
        <p:spPr>
          <a:xfrm>
            <a:off x="2622457" y="318424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" name="object 12"/>
          <p:cNvSpPr/>
          <p:nvPr/>
        </p:nvSpPr>
        <p:spPr>
          <a:xfrm>
            <a:off x="2763427" y="318432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3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" name="object 13"/>
          <p:cNvSpPr/>
          <p:nvPr/>
        </p:nvSpPr>
        <p:spPr>
          <a:xfrm>
            <a:off x="2763427" y="318432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" name="object 14"/>
          <p:cNvSpPr/>
          <p:nvPr/>
        </p:nvSpPr>
        <p:spPr>
          <a:xfrm>
            <a:off x="1504142" y="38092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" name="object 15"/>
          <p:cNvSpPr/>
          <p:nvPr/>
        </p:nvSpPr>
        <p:spPr>
          <a:xfrm>
            <a:off x="1504142" y="38092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" name="object 16"/>
          <p:cNvSpPr/>
          <p:nvPr/>
        </p:nvSpPr>
        <p:spPr>
          <a:xfrm>
            <a:off x="1642139" y="3846612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" name="object 17"/>
          <p:cNvSpPr/>
          <p:nvPr/>
        </p:nvSpPr>
        <p:spPr>
          <a:xfrm>
            <a:off x="2622457" y="380892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" name="object 18"/>
          <p:cNvSpPr/>
          <p:nvPr/>
        </p:nvSpPr>
        <p:spPr>
          <a:xfrm>
            <a:off x="2763427" y="38092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4"/>
                </a:lnTo>
                <a:lnTo>
                  <a:pt x="65271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" name="object 19"/>
          <p:cNvSpPr/>
          <p:nvPr/>
        </p:nvSpPr>
        <p:spPr>
          <a:xfrm>
            <a:off x="2763427" y="38092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" name="object 20"/>
          <p:cNvSpPr/>
          <p:nvPr/>
        </p:nvSpPr>
        <p:spPr>
          <a:xfrm>
            <a:off x="1504142" y="443419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1" name="object 21"/>
          <p:cNvSpPr/>
          <p:nvPr/>
        </p:nvSpPr>
        <p:spPr>
          <a:xfrm>
            <a:off x="1504142" y="44341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2" name="object 22"/>
          <p:cNvSpPr/>
          <p:nvPr/>
        </p:nvSpPr>
        <p:spPr>
          <a:xfrm>
            <a:off x="1642139" y="4472087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3" name="object 23"/>
          <p:cNvSpPr/>
          <p:nvPr/>
        </p:nvSpPr>
        <p:spPr>
          <a:xfrm>
            <a:off x="2622457" y="44344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4" name="object 24"/>
          <p:cNvSpPr/>
          <p:nvPr/>
        </p:nvSpPr>
        <p:spPr>
          <a:xfrm>
            <a:off x="2763427" y="443419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5" name="object 25"/>
          <p:cNvSpPr/>
          <p:nvPr/>
        </p:nvSpPr>
        <p:spPr>
          <a:xfrm>
            <a:off x="2763427" y="44341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6" name="object 26"/>
          <p:cNvSpPr/>
          <p:nvPr/>
        </p:nvSpPr>
        <p:spPr>
          <a:xfrm>
            <a:off x="1504142" y="505912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7" name="object 27"/>
          <p:cNvSpPr/>
          <p:nvPr/>
        </p:nvSpPr>
        <p:spPr>
          <a:xfrm>
            <a:off x="1504142" y="505912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8" name="object 28"/>
          <p:cNvSpPr/>
          <p:nvPr/>
        </p:nvSpPr>
        <p:spPr>
          <a:xfrm>
            <a:off x="1642139" y="5096769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9" name="object 29"/>
          <p:cNvSpPr/>
          <p:nvPr/>
        </p:nvSpPr>
        <p:spPr>
          <a:xfrm>
            <a:off x="2622457" y="50590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0" name="object 30"/>
          <p:cNvSpPr/>
          <p:nvPr/>
        </p:nvSpPr>
        <p:spPr>
          <a:xfrm>
            <a:off x="2763427" y="505912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3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1" name="object 31"/>
          <p:cNvSpPr/>
          <p:nvPr/>
        </p:nvSpPr>
        <p:spPr>
          <a:xfrm>
            <a:off x="2763427" y="505912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2" name="object 32"/>
          <p:cNvSpPr/>
          <p:nvPr/>
        </p:nvSpPr>
        <p:spPr>
          <a:xfrm>
            <a:off x="1504142" y="56840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3" name="object 33"/>
          <p:cNvSpPr/>
          <p:nvPr/>
        </p:nvSpPr>
        <p:spPr>
          <a:xfrm>
            <a:off x="1504142" y="56840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4" name="object 34"/>
          <p:cNvSpPr/>
          <p:nvPr/>
        </p:nvSpPr>
        <p:spPr>
          <a:xfrm>
            <a:off x="1642139" y="5721451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5" name="object 35"/>
          <p:cNvSpPr/>
          <p:nvPr/>
        </p:nvSpPr>
        <p:spPr>
          <a:xfrm>
            <a:off x="2622457" y="56837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6" name="object 36"/>
          <p:cNvSpPr/>
          <p:nvPr/>
        </p:nvSpPr>
        <p:spPr>
          <a:xfrm>
            <a:off x="2763427" y="56840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7" name="object 37"/>
          <p:cNvSpPr/>
          <p:nvPr/>
        </p:nvSpPr>
        <p:spPr>
          <a:xfrm>
            <a:off x="2763427" y="56840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8" name="object 38"/>
          <p:cNvSpPr/>
          <p:nvPr/>
        </p:nvSpPr>
        <p:spPr>
          <a:xfrm>
            <a:off x="1504142" y="630899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9" name="object 39"/>
          <p:cNvSpPr/>
          <p:nvPr/>
        </p:nvSpPr>
        <p:spPr>
          <a:xfrm>
            <a:off x="1504142" y="630898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0" name="object 40"/>
          <p:cNvSpPr/>
          <p:nvPr/>
        </p:nvSpPr>
        <p:spPr>
          <a:xfrm>
            <a:off x="1642139" y="6346925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1" name="object 41"/>
          <p:cNvSpPr/>
          <p:nvPr/>
        </p:nvSpPr>
        <p:spPr>
          <a:xfrm>
            <a:off x="2622457" y="63092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2" name="object 42"/>
          <p:cNvSpPr/>
          <p:nvPr/>
        </p:nvSpPr>
        <p:spPr>
          <a:xfrm>
            <a:off x="2763427" y="630899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3" name="object 43"/>
          <p:cNvSpPr/>
          <p:nvPr/>
        </p:nvSpPr>
        <p:spPr>
          <a:xfrm>
            <a:off x="2763427" y="630898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4" name="object 44"/>
          <p:cNvSpPr/>
          <p:nvPr/>
        </p:nvSpPr>
        <p:spPr>
          <a:xfrm>
            <a:off x="1504142" y="6935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5">
                <a:moveTo>
                  <a:pt x="37684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9"/>
                </a:lnTo>
                <a:lnTo>
                  <a:pt x="37684" y="75368"/>
                </a:lnTo>
                <a:lnTo>
                  <a:pt x="40578" y="75259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5" name="object 45"/>
          <p:cNvSpPr/>
          <p:nvPr/>
        </p:nvSpPr>
        <p:spPr>
          <a:xfrm>
            <a:off x="1504142" y="693549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5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6" name="object 46"/>
          <p:cNvSpPr/>
          <p:nvPr/>
        </p:nvSpPr>
        <p:spPr>
          <a:xfrm>
            <a:off x="1642139" y="6973195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7" name="object 47"/>
          <p:cNvSpPr/>
          <p:nvPr/>
        </p:nvSpPr>
        <p:spPr>
          <a:xfrm>
            <a:off x="2622457" y="693551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0"/>
                </a:moveTo>
                <a:lnTo>
                  <a:pt x="0" y="75368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8" name="object 48"/>
          <p:cNvSpPr/>
          <p:nvPr/>
        </p:nvSpPr>
        <p:spPr>
          <a:xfrm>
            <a:off x="2763427" y="6935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37684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9"/>
                </a:lnTo>
                <a:lnTo>
                  <a:pt x="37684" y="75368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9" name="object 49"/>
          <p:cNvSpPr/>
          <p:nvPr/>
        </p:nvSpPr>
        <p:spPr>
          <a:xfrm>
            <a:off x="2763427" y="693549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0" name="object 50"/>
          <p:cNvSpPr/>
          <p:nvPr/>
        </p:nvSpPr>
        <p:spPr>
          <a:xfrm>
            <a:off x="2818476" y="2738261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791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1" name="object 51"/>
          <p:cNvSpPr/>
          <p:nvPr/>
        </p:nvSpPr>
        <p:spPr>
          <a:xfrm>
            <a:off x="2780792" y="271313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8"/>
                </a:lnTo>
                <a:lnTo>
                  <a:pt x="75368" y="75368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2" name="object 52"/>
          <p:cNvSpPr/>
          <p:nvPr/>
        </p:nvSpPr>
        <p:spPr>
          <a:xfrm>
            <a:off x="2780792" y="306480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3" name="object 53"/>
          <p:cNvSpPr/>
          <p:nvPr/>
        </p:nvSpPr>
        <p:spPr>
          <a:xfrm>
            <a:off x="2805776" y="5237779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85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4" name="object 54"/>
          <p:cNvSpPr/>
          <p:nvPr/>
        </p:nvSpPr>
        <p:spPr>
          <a:xfrm>
            <a:off x="2768092" y="521265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8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5" name="object 55"/>
          <p:cNvSpPr/>
          <p:nvPr/>
        </p:nvSpPr>
        <p:spPr>
          <a:xfrm>
            <a:off x="2768092" y="556511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6" name="object 56"/>
          <p:cNvSpPr/>
          <p:nvPr/>
        </p:nvSpPr>
        <p:spPr>
          <a:xfrm>
            <a:off x="2818476" y="6481586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6791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7" name="object 57"/>
          <p:cNvSpPr/>
          <p:nvPr/>
        </p:nvSpPr>
        <p:spPr>
          <a:xfrm>
            <a:off x="2780792" y="645646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37684" y="0"/>
                </a:moveTo>
                <a:lnTo>
                  <a:pt x="0" y="75368"/>
                </a:lnTo>
                <a:lnTo>
                  <a:pt x="75368" y="75368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8" name="object 58"/>
          <p:cNvSpPr/>
          <p:nvPr/>
        </p:nvSpPr>
        <p:spPr>
          <a:xfrm>
            <a:off x="2780792" y="680813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9" name="object 59"/>
          <p:cNvSpPr/>
          <p:nvPr/>
        </p:nvSpPr>
        <p:spPr>
          <a:xfrm>
            <a:off x="2961350" y="2609950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2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0" name="object 60"/>
          <p:cNvSpPr/>
          <p:nvPr/>
        </p:nvSpPr>
        <p:spPr>
          <a:xfrm>
            <a:off x="3940876" y="257226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1" name="object 61"/>
          <p:cNvSpPr txBox="1"/>
          <p:nvPr/>
        </p:nvSpPr>
        <p:spPr>
          <a:xfrm>
            <a:off x="1187768" y="554370"/>
            <a:ext cx="8265795" cy="208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 marL="43815">
              <a:lnSpc>
                <a:spcPts val="3775"/>
              </a:lnSpc>
              <a:spcBef>
                <a:spcPts val="305"/>
              </a:spcBef>
            </a:pPr>
            <a:r>
              <a:rPr lang="es-MX" sz="3150" spc="-5" dirty="0">
                <a:solidFill>
                  <a:srgbClr val="4348AA"/>
                </a:solidFill>
                <a:latin typeface="Arial"/>
                <a:cs typeface="Arial"/>
              </a:rPr>
              <a:t>DM intercambio de replicas</a:t>
            </a:r>
            <a:endParaRPr lang="es-MX" sz="3150" dirty="0">
              <a:latin typeface="Arial"/>
              <a:cs typeface="Arial"/>
            </a:endParaRPr>
          </a:p>
          <a:p>
            <a:pPr marL="12700" marR="961390">
              <a:lnSpc>
                <a:spcPts val="2870"/>
              </a:lnSpc>
              <a:spcBef>
                <a:spcPts val="45"/>
              </a:spcBef>
            </a:pPr>
            <a:r>
              <a:rPr lang="es-MX" sz="2350" dirty="0">
                <a:latin typeface="Arial"/>
                <a:cs typeface="Arial"/>
              </a:rPr>
              <a:t>Es un método efectivo para el muestreo de escenarios de alta </a:t>
            </a:r>
            <a:r>
              <a:rPr lang="es-MX" sz="2350" dirty="0" err="1">
                <a:latin typeface="Arial"/>
                <a:cs typeface="Arial"/>
              </a:rPr>
              <a:t>dimensionalidad</a:t>
            </a:r>
            <a:r>
              <a:rPr lang="es-MX" sz="2350" dirty="0">
                <a:latin typeface="Arial"/>
                <a:cs typeface="Arial"/>
              </a:rPr>
              <a:t> y energía rugosa</a:t>
            </a:r>
          </a:p>
          <a:p>
            <a:pPr marL="750570">
              <a:lnSpc>
                <a:spcPct val="100000"/>
              </a:lnSpc>
              <a:spcBef>
                <a:spcPts val="1005"/>
              </a:spcBef>
              <a:tabLst>
                <a:tab pos="2069464" algn="l"/>
              </a:tabLst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r>
              <a:rPr lang="es-MX" sz="1350" dirty="0">
                <a:solidFill>
                  <a:srgbClr val="A8D200"/>
                </a:solidFill>
                <a:latin typeface="Times New Roman"/>
                <a:cs typeface="Times New Roman"/>
              </a:rPr>
              <a:t>	</a:t>
            </a:r>
            <a:r>
              <a:rPr lang="es-MX" sz="2025" spc="22" baseline="2057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2025" baseline="2057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37823" y="2668856"/>
            <a:ext cx="522605" cy="561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700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935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837823" y="3276517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585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37823" y="3901449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489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837823" y="4526381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409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837823" y="5151313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342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37823" y="5776246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286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37823" y="6401177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239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85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37823" y="7027681"/>
            <a:ext cx="52260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200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961350" y="3217169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2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1" name="object 71"/>
          <p:cNvSpPr/>
          <p:nvPr/>
        </p:nvSpPr>
        <p:spPr>
          <a:xfrm>
            <a:off x="3940876" y="31794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2" name="object 72"/>
          <p:cNvSpPr txBox="1"/>
          <p:nvPr/>
        </p:nvSpPr>
        <p:spPr>
          <a:xfrm>
            <a:off x="3156776" y="2664145"/>
            <a:ext cx="522605" cy="561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latin typeface="Times New Roman"/>
                <a:cs typeface="Times New Roman"/>
              </a:rPr>
              <a:t>585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935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961350" y="3841849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2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4" name="object 74"/>
          <p:cNvSpPr/>
          <p:nvPr/>
        </p:nvSpPr>
        <p:spPr>
          <a:xfrm>
            <a:off x="3940876" y="380416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5" name="object 75"/>
          <p:cNvSpPr txBox="1"/>
          <p:nvPr/>
        </p:nvSpPr>
        <p:spPr>
          <a:xfrm>
            <a:off x="3156776" y="3271805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latin typeface="Times New Roman"/>
                <a:cs typeface="Times New Roman"/>
              </a:rPr>
              <a:t>700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961350" y="4467325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2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7" name="object 77"/>
          <p:cNvSpPr/>
          <p:nvPr/>
        </p:nvSpPr>
        <p:spPr>
          <a:xfrm>
            <a:off x="3940876" y="442964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8" name="object 78"/>
          <p:cNvSpPr txBox="1"/>
          <p:nvPr/>
        </p:nvSpPr>
        <p:spPr>
          <a:xfrm>
            <a:off x="3156776" y="3896738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489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961350" y="5092006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2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0" name="object 80"/>
          <p:cNvSpPr/>
          <p:nvPr/>
        </p:nvSpPr>
        <p:spPr>
          <a:xfrm>
            <a:off x="3940876" y="505432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1" name="object 81"/>
          <p:cNvSpPr txBox="1"/>
          <p:nvPr/>
        </p:nvSpPr>
        <p:spPr>
          <a:xfrm>
            <a:off x="3156776" y="4521670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409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961350" y="5716687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2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3" name="object 83"/>
          <p:cNvSpPr/>
          <p:nvPr/>
        </p:nvSpPr>
        <p:spPr>
          <a:xfrm>
            <a:off x="3940876" y="567900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4" name="object 84"/>
          <p:cNvSpPr txBox="1"/>
          <p:nvPr/>
        </p:nvSpPr>
        <p:spPr>
          <a:xfrm>
            <a:off x="3156776" y="5146603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latin typeface="Times New Roman"/>
                <a:cs typeface="Times New Roman"/>
              </a:rPr>
              <a:t>286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961350" y="6342162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2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6" name="object 86"/>
          <p:cNvSpPr/>
          <p:nvPr/>
        </p:nvSpPr>
        <p:spPr>
          <a:xfrm>
            <a:off x="3940876" y="630447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7" name="object 87"/>
          <p:cNvSpPr txBox="1"/>
          <p:nvPr/>
        </p:nvSpPr>
        <p:spPr>
          <a:xfrm>
            <a:off x="3156776" y="5771534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latin typeface="Times New Roman"/>
                <a:cs typeface="Times New Roman"/>
              </a:rPr>
              <a:t>342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961350" y="6968431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2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9" name="object 89"/>
          <p:cNvSpPr/>
          <p:nvPr/>
        </p:nvSpPr>
        <p:spPr>
          <a:xfrm>
            <a:off x="3940876" y="693074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0"/>
                </a:moveTo>
                <a:lnTo>
                  <a:pt x="0" y="75368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0" name="object 90"/>
          <p:cNvSpPr txBox="1"/>
          <p:nvPr/>
        </p:nvSpPr>
        <p:spPr>
          <a:xfrm>
            <a:off x="3156776" y="6396467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latin typeface="Times New Roman"/>
                <a:cs typeface="Times New Roman"/>
              </a:rPr>
              <a:t>200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85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156776" y="7022970"/>
            <a:ext cx="52260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15" dirty="0">
                <a:latin typeface="Times New Roman"/>
                <a:cs typeface="Times New Roman"/>
              </a:rPr>
              <a:t>239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120065" y="258922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3" y="54224"/>
                </a:lnTo>
                <a:lnTo>
                  <a:pt x="12010" y="65271"/>
                </a:lnTo>
                <a:lnTo>
                  <a:pt x="23650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3" name="object 93"/>
          <p:cNvSpPr/>
          <p:nvPr/>
        </p:nvSpPr>
        <p:spPr>
          <a:xfrm>
            <a:off x="4120064" y="258922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4" name="object 94"/>
          <p:cNvSpPr/>
          <p:nvPr/>
        </p:nvSpPr>
        <p:spPr>
          <a:xfrm>
            <a:off x="4120065" y="319688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3" y="54224"/>
                </a:lnTo>
                <a:lnTo>
                  <a:pt x="12010" y="65271"/>
                </a:lnTo>
                <a:lnTo>
                  <a:pt x="23650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5" name="object 95"/>
          <p:cNvSpPr/>
          <p:nvPr/>
        </p:nvSpPr>
        <p:spPr>
          <a:xfrm>
            <a:off x="4120064" y="319688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6" name="object 96"/>
          <p:cNvSpPr/>
          <p:nvPr/>
        </p:nvSpPr>
        <p:spPr>
          <a:xfrm>
            <a:off x="4120065" y="382182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7"/>
                </a:lnTo>
                <a:lnTo>
                  <a:pt x="3813" y="54223"/>
                </a:lnTo>
                <a:lnTo>
                  <a:pt x="12010" y="65270"/>
                </a:lnTo>
                <a:lnTo>
                  <a:pt x="23650" y="72668"/>
                </a:lnTo>
                <a:lnTo>
                  <a:pt x="37683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7" name="object 97"/>
          <p:cNvSpPr/>
          <p:nvPr/>
        </p:nvSpPr>
        <p:spPr>
          <a:xfrm>
            <a:off x="4120064" y="382182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8" name="object 98"/>
          <p:cNvSpPr/>
          <p:nvPr/>
        </p:nvSpPr>
        <p:spPr>
          <a:xfrm>
            <a:off x="4120065" y="444675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7"/>
                </a:lnTo>
                <a:lnTo>
                  <a:pt x="3813" y="54223"/>
                </a:lnTo>
                <a:lnTo>
                  <a:pt x="12010" y="65270"/>
                </a:lnTo>
                <a:lnTo>
                  <a:pt x="23650" y="72668"/>
                </a:lnTo>
                <a:lnTo>
                  <a:pt x="37683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9" name="object 99"/>
          <p:cNvSpPr/>
          <p:nvPr/>
        </p:nvSpPr>
        <p:spPr>
          <a:xfrm>
            <a:off x="4120064" y="444675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0" name="object 100"/>
          <p:cNvSpPr/>
          <p:nvPr/>
        </p:nvSpPr>
        <p:spPr>
          <a:xfrm>
            <a:off x="4120065" y="507168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3" y="54224"/>
                </a:lnTo>
                <a:lnTo>
                  <a:pt x="12010" y="65271"/>
                </a:lnTo>
                <a:lnTo>
                  <a:pt x="23650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1" name="object 101"/>
          <p:cNvSpPr/>
          <p:nvPr/>
        </p:nvSpPr>
        <p:spPr>
          <a:xfrm>
            <a:off x="4120064" y="507168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2" name="object 102"/>
          <p:cNvSpPr/>
          <p:nvPr/>
        </p:nvSpPr>
        <p:spPr>
          <a:xfrm>
            <a:off x="4120065" y="569661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7"/>
                </a:lnTo>
                <a:lnTo>
                  <a:pt x="3813" y="54223"/>
                </a:lnTo>
                <a:lnTo>
                  <a:pt x="12010" y="65270"/>
                </a:lnTo>
                <a:lnTo>
                  <a:pt x="23650" y="72668"/>
                </a:lnTo>
                <a:lnTo>
                  <a:pt x="37683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3" name="object 103"/>
          <p:cNvSpPr/>
          <p:nvPr/>
        </p:nvSpPr>
        <p:spPr>
          <a:xfrm>
            <a:off x="4120064" y="569661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4" name="object 104"/>
          <p:cNvSpPr/>
          <p:nvPr/>
        </p:nvSpPr>
        <p:spPr>
          <a:xfrm>
            <a:off x="4120065" y="632155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7"/>
                </a:lnTo>
                <a:lnTo>
                  <a:pt x="3813" y="54223"/>
                </a:lnTo>
                <a:lnTo>
                  <a:pt x="12010" y="65270"/>
                </a:lnTo>
                <a:lnTo>
                  <a:pt x="23650" y="72668"/>
                </a:lnTo>
                <a:lnTo>
                  <a:pt x="37683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5" name="object 105"/>
          <p:cNvSpPr/>
          <p:nvPr/>
        </p:nvSpPr>
        <p:spPr>
          <a:xfrm>
            <a:off x="4120064" y="632155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6" name="object 106"/>
          <p:cNvSpPr/>
          <p:nvPr/>
        </p:nvSpPr>
        <p:spPr>
          <a:xfrm>
            <a:off x="4120065" y="694805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7"/>
                </a:lnTo>
                <a:lnTo>
                  <a:pt x="3813" y="54223"/>
                </a:lnTo>
                <a:lnTo>
                  <a:pt x="12010" y="65270"/>
                </a:lnTo>
                <a:lnTo>
                  <a:pt x="23650" y="72669"/>
                </a:lnTo>
                <a:lnTo>
                  <a:pt x="37683" y="75368"/>
                </a:lnTo>
                <a:lnTo>
                  <a:pt x="40578" y="75259"/>
                </a:lnTo>
                <a:lnTo>
                  <a:pt x="54223" y="71554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7" name="object 107"/>
          <p:cNvSpPr/>
          <p:nvPr/>
        </p:nvSpPr>
        <p:spPr>
          <a:xfrm>
            <a:off x="4120064" y="694805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142" y="256881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" name="object 3"/>
          <p:cNvSpPr/>
          <p:nvPr/>
        </p:nvSpPr>
        <p:spPr>
          <a:xfrm>
            <a:off x="1504142" y="256881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" name="object 4"/>
          <p:cNvSpPr/>
          <p:nvPr/>
        </p:nvSpPr>
        <p:spPr>
          <a:xfrm>
            <a:off x="1642139" y="2606775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" name="object 5"/>
          <p:cNvSpPr/>
          <p:nvPr/>
        </p:nvSpPr>
        <p:spPr>
          <a:xfrm>
            <a:off x="2622457" y="256909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2763427" y="256881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4"/>
                </a:lnTo>
                <a:lnTo>
                  <a:pt x="65271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/>
          <p:nvPr/>
        </p:nvSpPr>
        <p:spPr>
          <a:xfrm>
            <a:off x="2763427" y="256881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" name="object 8"/>
          <p:cNvSpPr/>
          <p:nvPr/>
        </p:nvSpPr>
        <p:spPr>
          <a:xfrm>
            <a:off x="1504142" y="317647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" name="object 9"/>
          <p:cNvSpPr/>
          <p:nvPr/>
        </p:nvSpPr>
        <p:spPr>
          <a:xfrm>
            <a:off x="1504142" y="317647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" name="object 10"/>
          <p:cNvSpPr/>
          <p:nvPr/>
        </p:nvSpPr>
        <p:spPr>
          <a:xfrm>
            <a:off x="1642139" y="3213994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" name="object 11"/>
          <p:cNvSpPr/>
          <p:nvPr/>
        </p:nvSpPr>
        <p:spPr>
          <a:xfrm>
            <a:off x="2622457" y="317630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" name="object 12"/>
          <p:cNvSpPr/>
          <p:nvPr/>
        </p:nvSpPr>
        <p:spPr>
          <a:xfrm>
            <a:off x="2763427" y="317647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" name="object 13"/>
          <p:cNvSpPr/>
          <p:nvPr/>
        </p:nvSpPr>
        <p:spPr>
          <a:xfrm>
            <a:off x="2763427" y="317647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" name="object 14"/>
          <p:cNvSpPr/>
          <p:nvPr/>
        </p:nvSpPr>
        <p:spPr>
          <a:xfrm>
            <a:off x="1504142" y="380140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" name="object 15"/>
          <p:cNvSpPr/>
          <p:nvPr/>
        </p:nvSpPr>
        <p:spPr>
          <a:xfrm>
            <a:off x="1504142" y="380140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" name="object 16"/>
          <p:cNvSpPr/>
          <p:nvPr/>
        </p:nvSpPr>
        <p:spPr>
          <a:xfrm>
            <a:off x="1642139" y="3839468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" name="object 17"/>
          <p:cNvSpPr/>
          <p:nvPr/>
        </p:nvSpPr>
        <p:spPr>
          <a:xfrm>
            <a:off x="2622457" y="38017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" name="object 18"/>
          <p:cNvSpPr/>
          <p:nvPr/>
        </p:nvSpPr>
        <p:spPr>
          <a:xfrm>
            <a:off x="2763427" y="380140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" name="object 19"/>
          <p:cNvSpPr/>
          <p:nvPr/>
        </p:nvSpPr>
        <p:spPr>
          <a:xfrm>
            <a:off x="2763427" y="380140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" name="object 20"/>
          <p:cNvSpPr/>
          <p:nvPr/>
        </p:nvSpPr>
        <p:spPr>
          <a:xfrm>
            <a:off x="1504142" y="44263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1" name="object 21"/>
          <p:cNvSpPr/>
          <p:nvPr/>
        </p:nvSpPr>
        <p:spPr>
          <a:xfrm>
            <a:off x="1504142" y="44263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2" name="object 22"/>
          <p:cNvSpPr/>
          <p:nvPr/>
        </p:nvSpPr>
        <p:spPr>
          <a:xfrm>
            <a:off x="1642139" y="4464150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3" name="object 23"/>
          <p:cNvSpPr/>
          <p:nvPr/>
        </p:nvSpPr>
        <p:spPr>
          <a:xfrm>
            <a:off x="2622457" y="442646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4" name="object 24"/>
          <p:cNvSpPr/>
          <p:nvPr/>
        </p:nvSpPr>
        <p:spPr>
          <a:xfrm>
            <a:off x="2763427" y="44263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3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5" name="object 25"/>
          <p:cNvSpPr/>
          <p:nvPr/>
        </p:nvSpPr>
        <p:spPr>
          <a:xfrm>
            <a:off x="2763427" y="44263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6" name="object 26"/>
          <p:cNvSpPr/>
          <p:nvPr/>
        </p:nvSpPr>
        <p:spPr>
          <a:xfrm>
            <a:off x="1504142" y="505127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7" name="object 27"/>
          <p:cNvSpPr/>
          <p:nvPr/>
        </p:nvSpPr>
        <p:spPr>
          <a:xfrm>
            <a:off x="1504142" y="505127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8" name="object 28"/>
          <p:cNvSpPr/>
          <p:nvPr/>
        </p:nvSpPr>
        <p:spPr>
          <a:xfrm>
            <a:off x="1642139" y="5088831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9" name="object 29"/>
          <p:cNvSpPr/>
          <p:nvPr/>
        </p:nvSpPr>
        <p:spPr>
          <a:xfrm>
            <a:off x="2622457" y="505114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0" name="object 30"/>
          <p:cNvSpPr/>
          <p:nvPr/>
        </p:nvSpPr>
        <p:spPr>
          <a:xfrm>
            <a:off x="2763427" y="505127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1" name="object 31"/>
          <p:cNvSpPr/>
          <p:nvPr/>
        </p:nvSpPr>
        <p:spPr>
          <a:xfrm>
            <a:off x="2763427" y="505127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2" name="object 32"/>
          <p:cNvSpPr/>
          <p:nvPr/>
        </p:nvSpPr>
        <p:spPr>
          <a:xfrm>
            <a:off x="1504142" y="567620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3" name="object 33"/>
          <p:cNvSpPr/>
          <p:nvPr/>
        </p:nvSpPr>
        <p:spPr>
          <a:xfrm>
            <a:off x="1504142" y="567620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4" name="object 34"/>
          <p:cNvSpPr/>
          <p:nvPr/>
        </p:nvSpPr>
        <p:spPr>
          <a:xfrm>
            <a:off x="1642139" y="5713512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5" name="object 35"/>
          <p:cNvSpPr/>
          <p:nvPr/>
        </p:nvSpPr>
        <p:spPr>
          <a:xfrm>
            <a:off x="2622457" y="567582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6" name="object 36"/>
          <p:cNvSpPr/>
          <p:nvPr/>
        </p:nvSpPr>
        <p:spPr>
          <a:xfrm>
            <a:off x="2763427" y="567620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7" name="object 37"/>
          <p:cNvSpPr/>
          <p:nvPr/>
        </p:nvSpPr>
        <p:spPr>
          <a:xfrm>
            <a:off x="2763427" y="567620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8" name="object 38"/>
          <p:cNvSpPr/>
          <p:nvPr/>
        </p:nvSpPr>
        <p:spPr>
          <a:xfrm>
            <a:off x="1504142" y="630113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9" name="object 39"/>
          <p:cNvSpPr/>
          <p:nvPr/>
        </p:nvSpPr>
        <p:spPr>
          <a:xfrm>
            <a:off x="1504142" y="630113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0" name="object 40"/>
          <p:cNvSpPr/>
          <p:nvPr/>
        </p:nvSpPr>
        <p:spPr>
          <a:xfrm>
            <a:off x="1642139" y="6338987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1" name="object 41"/>
          <p:cNvSpPr/>
          <p:nvPr/>
        </p:nvSpPr>
        <p:spPr>
          <a:xfrm>
            <a:off x="2622457" y="630130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2" name="object 42"/>
          <p:cNvSpPr/>
          <p:nvPr/>
        </p:nvSpPr>
        <p:spPr>
          <a:xfrm>
            <a:off x="2763427" y="630113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3" name="object 43"/>
          <p:cNvSpPr/>
          <p:nvPr/>
        </p:nvSpPr>
        <p:spPr>
          <a:xfrm>
            <a:off x="2763427" y="630113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4" name="object 44"/>
          <p:cNvSpPr/>
          <p:nvPr/>
        </p:nvSpPr>
        <p:spPr>
          <a:xfrm>
            <a:off x="1504142" y="69276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5">
                <a:moveTo>
                  <a:pt x="37684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9"/>
                </a:lnTo>
                <a:lnTo>
                  <a:pt x="37684" y="75368"/>
                </a:lnTo>
                <a:lnTo>
                  <a:pt x="40578" y="75259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5" name="object 45"/>
          <p:cNvSpPr/>
          <p:nvPr/>
        </p:nvSpPr>
        <p:spPr>
          <a:xfrm>
            <a:off x="1504142" y="69276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5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6" name="object 46"/>
          <p:cNvSpPr/>
          <p:nvPr/>
        </p:nvSpPr>
        <p:spPr>
          <a:xfrm>
            <a:off x="1642139" y="6965256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7" name="object 47"/>
          <p:cNvSpPr/>
          <p:nvPr/>
        </p:nvSpPr>
        <p:spPr>
          <a:xfrm>
            <a:off x="2622457" y="692757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0"/>
                </a:moveTo>
                <a:lnTo>
                  <a:pt x="0" y="75368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8" name="object 48"/>
          <p:cNvSpPr/>
          <p:nvPr/>
        </p:nvSpPr>
        <p:spPr>
          <a:xfrm>
            <a:off x="2763427" y="69276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37684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9"/>
                </a:lnTo>
                <a:lnTo>
                  <a:pt x="37684" y="75368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9" name="object 49"/>
          <p:cNvSpPr/>
          <p:nvPr/>
        </p:nvSpPr>
        <p:spPr>
          <a:xfrm>
            <a:off x="2763427" y="69276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0" name="object 50"/>
          <p:cNvSpPr/>
          <p:nvPr/>
        </p:nvSpPr>
        <p:spPr>
          <a:xfrm>
            <a:off x="2818476" y="2730322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792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1" name="object 51"/>
          <p:cNvSpPr/>
          <p:nvPr/>
        </p:nvSpPr>
        <p:spPr>
          <a:xfrm>
            <a:off x="2780792" y="270520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8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2" name="object 52"/>
          <p:cNvSpPr/>
          <p:nvPr/>
        </p:nvSpPr>
        <p:spPr>
          <a:xfrm>
            <a:off x="2780792" y="305686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3" name="object 53"/>
          <p:cNvSpPr/>
          <p:nvPr/>
        </p:nvSpPr>
        <p:spPr>
          <a:xfrm>
            <a:off x="2805776" y="5230636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791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4" name="object 54"/>
          <p:cNvSpPr/>
          <p:nvPr/>
        </p:nvSpPr>
        <p:spPr>
          <a:xfrm>
            <a:off x="2768092" y="520551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8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5" name="object 55"/>
          <p:cNvSpPr/>
          <p:nvPr/>
        </p:nvSpPr>
        <p:spPr>
          <a:xfrm>
            <a:off x="2768092" y="555718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6" name="object 56"/>
          <p:cNvSpPr/>
          <p:nvPr/>
        </p:nvSpPr>
        <p:spPr>
          <a:xfrm>
            <a:off x="2818476" y="6473648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6792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7" name="object 57"/>
          <p:cNvSpPr/>
          <p:nvPr/>
        </p:nvSpPr>
        <p:spPr>
          <a:xfrm>
            <a:off x="2780792" y="644852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37684" y="0"/>
                </a:moveTo>
                <a:lnTo>
                  <a:pt x="0" y="75368"/>
                </a:lnTo>
                <a:lnTo>
                  <a:pt x="75368" y="75368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8" name="object 58"/>
          <p:cNvSpPr/>
          <p:nvPr/>
        </p:nvSpPr>
        <p:spPr>
          <a:xfrm>
            <a:off x="2780792" y="680019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9" name="object 59"/>
          <p:cNvSpPr/>
          <p:nvPr/>
        </p:nvSpPr>
        <p:spPr>
          <a:xfrm>
            <a:off x="2961350" y="2602012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2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0" name="object 60"/>
          <p:cNvSpPr/>
          <p:nvPr/>
        </p:nvSpPr>
        <p:spPr>
          <a:xfrm>
            <a:off x="3940876" y="256432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1" name="object 61"/>
          <p:cNvSpPr/>
          <p:nvPr/>
        </p:nvSpPr>
        <p:spPr>
          <a:xfrm>
            <a:off x="2961350" y="3209231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2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2" name="object 62"/>
          <p:cNvSpPr/>
          <p:nvPr/>
        </p:nvSpPr>
        <p:spPr>
          <a:xfrm>
            <a:off x="3940876" y="317154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3" name="object 63"/>
          <p:cNvSpPr/>
          <p:nvPr/>
        </p:nvSpPr>
        <p:spPr>
          <a:xfrm>
            <a:off x="2961350" y="3834707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2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4" name="object 64"/>
          <p:cNvSpPr/>
          <p:nvPr/>
        </p:nvSpPr>
        <p:spPr>
          <a:xfrm>
            <a:off x="3940876" y="37970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5" name="object 65"/>
          <p:cNvSpPr/>
          <p:nvPr/>
        </p:nvSpPr>
        <p:spPr>
          <a:xfrm>
            <a:off x="2961350" y="4459387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2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6" name="object 66"/>
          <p:cNvSpPr/>
          <p:nvPr/>
        </p:nvSpPr>
        <p:spPr>
          <a:xfrm>
            <a:off x="3940876" y="44217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7" name="object 67"/>
          <p:cNvSpPr/>
          <p:nvPr/>
        </p:nvSpPr>
        <p:spPr>
          <a:xfrm>
            <a:off x="2961350" y="5084069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2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8" name="object 68"/>
          <p:cNvSpPr/>
          <p:nvPr/>
        </p:nvSpPr>
        <p:spPr>
          <a:xfrm>
            <a:off x="3940876" y="504638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9" name="object 69"/>
          <p:cNvSpPr/>
          <p:nvPr/>
        </p:nvSpPr>
        <p:spPr>
          <a:xfrm>
            <a:off x="2961350" y="5709544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2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0" name="object 70"/>
          <p:cNvSpPr/>
          <p:nvPr/>
        </p:nvSpPr>
        <p:spPr>
          <a:xfrm>
            <a:off x="3940876" y="56718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1" name="object 71"/>
          <p:cNvSpPr/>
          <p:nvPr/>
        </p:nvSpPr>
        <p:spPr>
          <a:xfrm>
            <a:off x="2961350" y="6334225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2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2" name="object 72"/>
          <p:cNvSpPr/>
          <p:nvPr/>
        </p:nvSpPr>
        <p:spPr>
          <a:xfrm>
            <a:off x="3940876" y="62965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3" name="object 73"/>
          <p:cNvSpPr/>
          <p:nvPr/>
        </p:nvSpPr>
        <p:spPr>
          <a:xfrm>
            <a:off x="2961350" y="6960495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2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4" name="object 74"/>
          <p:cNvSpPr/>
          <p:nvPr/>
        </p:nvSpPr>
        <p:spPr>
          <a:xfrm>
            <a:off x="3940876" y="692281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0"/>
                </a:moveTo>
                <a:lnTo>
                  <a:pt x="0" y="75368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5" name="object 75"/>
          <p:cNvSpPr/>
          <p:nvPr/>
        </p:nvSpPr>
        <p:spPr>
          <a:xfrm>
            <a:off x="4120065" y="258137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7"/>
                </a:lnTo>
                <a:lnTo>
                  <a:pt x="3813" y="54223"/>
                </a:lnTo>
                <a:lnTo>
                  <a:pt x="12010" y="65270"/>
                </a:lnTo>
                <a:lnTo>
                  <a:pt x="23650" y="72668"/>
                </a:lnTo>
                <a:lnTo>
                  <a:pt x="37683" y="75368"/>
                </a:lnTo>
                <a:lnTo>
                  <a:pt x="40577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6" name="object 76"/>
          <p:cNvSpPr/>
          <p:nvPr/>
        </p:nvSpPr>
        <p:spPr>
          <a:xfrm>
            <a:off x="4120064" y="258137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7" name="object 77"/>
          <p:cNvSpPr/>
          <p:nvPr/>
        </p:nvSpPr>
        <p:spPr>
          <a:xfrm>
            <a:off x="4120065" y="318903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7"/>
                </a:lnTo>
                <a:lnTo>
                  <a:pt x="3813" y="54223"/>
                </a:lnTo>
                <a:lnTo>
                  <a:pt x="12010" y="65270"/>
                </a:lnTo>
                <a:lnTo>
                  <a:pt x="23650" y="72668"/>
                </a:lnTo>
                <a:lnTo>
                  <a:pt x="37683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8" name="object 78"/>
          <p:cNvSpPr/>
          <p:nvPr/>
        </p:nvSpPr>
        <p:spPr>
          <a:xfrm>
            <a:off x="4120064" y="318903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9" name="object 79"/>
          <p:cNvSpPr/>
          <p:nvPr/>
        </p:nvSpPr>
        <p:spPr>
          <a:xfrm>
            <a:off x="4120065" y="381397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7"/>
                </a:lnTo>
                <a:lnTo>
                  <a:pt x="3813" y="54223"/>
                </a:lnTo>
                <a:lnTo>
                  <a:pt x="12010" y="65270"/>
                </a:lnTo>
                <a:lnTo>
                  <a:pt x="23650" y="72668"/>
                </a:lnTo>
                <a:lnTo>
                  <a:pt x="37683" y="75368"/>
                </a:lnTo>
                <a:lnTo>
                  <a:pt x="40577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0" name="object 80"/>
          <p:cNvSpPr/>
          <p:nvPr/>
        </p:nvSpPr>
        <p:spPr>
          <a:xfrm>
            <a:off x="4120064" y="381397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1" name="object 81"/>
          <p:cNvSpPr/>
          <p:nvPr/>
        </p:nvSpPr>
        <p:spPr>
          <a:xfrm>
            <a:off x="4120065" y="443890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7"/>
                </a:lnTo>
                <a:lnTo>
                  <a:pt x="3813" y="54223"/>
                </a:lnTo>
                <a:lnTo>
                  <a:pt x="12010" y="65270"/>
                </a:lnTo>
                <a:lnTo>
                  <a:pt x="23650" y="72668"/>
                </a:lnTo>
                <a:lnTo>
                  <a:pt x="37683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89"/>
                </a:lnTo>
                <a:lnTo>
                  <a:pt x="71553" y="21143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2" name="object 82"/>
          <p:cNvSpPr/>
          <p:nvPr/>
        </p:nvSpPr>
        <p:spPr>
          <a:xfrm>
            <a:off x="4120064" y="443890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3" name="object 83"/>
          <p:cNvSpPr/>
          <p:nvPr/>
        </p:nvSpPr>
        <p:spPr>
          <a:xfrm>
            <a:off x="4120065" y="506383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3" y="54224"/>
                </a:lnTo>
                <a:lnTo>
                  <a:pt x="12010" y="65271"/>
                </a:lnTo>
                <a:lnTo>
                  <a:pt x="23650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4" name="object 84"/>
          <p:cNvSpPr/>
          <p:nvPr/>
        </p:nvSpPr>
        <p:spPr>
          <a:xfrm>
            <a:off x="4120064" y="506383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5" name="object 85"/>
          <p:cNvSpPr/>
          <p:nvPr/>
        </p:nvSpPr>
        <p:spPr>
          <a:xfrm>
            <a:off x="4120065" y="568876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7"/>
                </a:lnTo>
                <a:lnTo>
                  <a:pt x="3813" y="54223"/>
                </a:lnTo>
                <a:lnTo>
                  <a:pt x="12010" y="65270"/>
                </a:lnTo>
                <a:lnTo>
                  <a:pt x="23650" y="72668"/>
                </a:lnTo>
                <a:lnTo>
                  <a:pt x="37683" y="75368"/>
                </a:lnTo>
                <a:lnTo>
                  <a:pt x="40577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6" name="object 86"/>
          <p:cNvSpPr/>
          <p:nvPr/>
        </p:nvSpPr>
        <p:spPr>
          <a:xfrm>
            <a:off x="4120064" y="56887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7" name="object 87"/>
          <p:cNvSpPr/>
          <p:nvPr/>
        </p:nvSpPr>
        <p:spPr>
          <a:xfrm>
            <a:off x="4120065" y="63137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7"/>
                </a:lnTo>
                <a:lnTo>
                  <a:pt x="3813" y="54223"/>
                </a:lnTo>
                <a:lnTo>
                  <a:pt x="12010" y="65270"/>
                </a:lnTo>
                <a:lnTo>
                  <a:pt x="23650" y="72668"/>
                </a:lnTo>
                <a:lnTo>
                  <a:pt x="37683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8" name="object 88"/>
          <p:cNvSpPr/>
          <p:nvPr/>
        </p:nvSpPr>
        <p:spPr>
          <a:xfrm>
            <a:off x="4120064" y="631369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9" name="object 89"/>
          <p:cNvSpPr/>
          <p:nvPr/>
        </p:nvSpPr>
        <p:spPr>
          <a:xfrm>
            <a:off x="4120065" y="694020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3" y="54223"/>
                </a:lnTo>
                <a:lnTo>
                  <a:pt x="12010" y="65271"/>
                </a:lnTo>
                <a:lnTo>
                  <a:pt x="23650" y="72669"/>
                </a:lnTo>
                <a:lnTo>
                  <a:pt x="37683" y="75368"/>
                </a:lnTo>
                <a:lnTo>
                  <a:pt x="40578" y="75259"/>
                </a:lnTo>
                <a:lnTo>
                  <a:pt x="54223" y="71554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0" name="object 90"/>
          <p:cNvSpPr/>
          <p:nvPr/>
        </p:nvSpPr>
        <p:spPr>
          <a:xfrm>
            <a:off x="4120064" y="69402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1" name="object 91"/>
          <p:cNvSpPr/>
          <p:nvPr/>
        </p:nvSpPr>
        <p:spPr>
          <a:xfrm>
            <a:off x="4317870" y="2614712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2" name="object 92"/>
          <p:cNvSpPr/>
          <p:nvPr/>
        </p:nvSpPr>
        <p:spPr>
          <a:xfrm>
            <a:off x="5297396" y="257702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8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3" name="object 93"/>
          <p:cNvSpPr txBox="1"/>
          <p:nvPr/>
        </p:nvSpPr>
        <p:spPr>
          <a:xfrm>
            <a:off x="1187768" y="554370"/>
            <a:ext cx="8265795" cy="208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 marL="43815">
              <a:lnSpc>
                <a:spcPts val="3775"/>
              </a:lnSpc>
              <a:spcBef>
                <a:spcPts val="305"/>
              </a:spcBef>
            </a:pPr>
            <a:r>
              <a:rPr lang="es-MX" sz="3150" spc="-5" dirty="0">
                <a:solidFill>
                  <a:srgbClr val="4348AA"/>
                </a:solidFill>
                <a:latin typeface="Arial"/>
                <a:cs typeface="Arial"/>
              </a:rPr>
              <a:t>DM intercambio de replicas</a:t>
            </a:r>
            <a:endParaRPr lang="es-MX" sz="3150" dirty="0">
              <a:latin typeface="Arial"/>
              <a:cs typeface="Arial"/>
            </a:endParaRPr>
          </a:p>
          <a:p>
            <a:pPr marL="12700" marR="961390">
              <a:lnSpc>
                <a:spcPts val="2870"/>
              </a:lnSpc>
              <a:spcBef>
                <a:spcPts val="45"/>
              </a:spcBef>
            </a:pPr>
            <a:r>
              <a:rPr lang="es-MX" sz="2350" dirty="0">
                <a:latin typeface="Arial"/>
                <a:cs typeface="Arial"/>
              </a:rPr>
              <a:t>Es un método efectivo para el muestreo de escenarios de alta </a:t>
            </a:r>
            <a:r>
              <a:rPr lang="es-MX" sz="2350" dirty="0" err="1">
                <a:latin typeface="Arial"/>
                <a:cs typeface="Arial"/>
              </a:rPr>
              <a:t>dimensionalidad</a:t>
            </a:r>
            <a:r>
              <a:rPr lang="es-MX" sz="2350" dirty="0">
                <a:latin typeface="Arial"/>
                <a:cs typeface="Arial"/>
              </a:rPr>
              <a:t> y energía rugosa</a:t>
            </a:r>
          </a:p>
          <a:p>
            <a:pPr marL="750570">
              <a:lnSpc>
                <a:spcPct val="100000"/>
              </a:lnSpc>
              <a:spcBef>
                <a:spcPts val="1005"/>
              </a:spcBef>
              <a:tabLst>
                <a:tab pos="2069464" algn="l"/>
                <a:tab pos="3425825" algn="l"/>
              </a:tabLst>
            </a:pPr>
            <a:r>
              <a:rPr lang="es-MX" sz="2025" spc="22" baseline="2057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r>
              <a:rPr lang="es-MX" sz="2025" baseline="2057" dirty="0">
                <a:solidFill>
                  <a:srgbClr val="A8D200"/>
                </a:solidFill>
                <a:latin typeface="Times New Roman"/>
                <a:cs typeface="Times New Roman"/>
              </a:rPr>
              <a:t>	</a:t>
            </a:r>
            <a:r>
              <a:rPr lang="es-MX" sz="2025" spc="22" baseline="41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r>
              <a:rPr lang="es-MX" sz="2025" baseline="4115" dirty="0">
                <a:solidFill>
                  <a:srgbClr val="A8D200"/>
                </a:solidFill>
                <a:latin typeface="Times New Roman"/>
                <a:cs typeface="Times New Roman"/>
              </a:rPr>
              <a:t>	</a:t>
            </a: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837823" y="2656294"/>
            <a:ext cx="1841500" cy="561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318895" algn="l"/>
              </a:tabLst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700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r>
              <a:rPr lang="es-MX" sz="1550" dirty="0">
                <a:solidFill>
                  <a:srgbClr val="A8D200"/>
                </a:solidFill>
                <a:latin typeface="Times New Roman"/>
                <a:cs typeface="Times New Roman"/>
              </a:rPr>
              <a:t>	</a:t>
            </a:r>
            <a:r>
              <a:rPr lang="es-MX" sz="2325" spc="22" baseline="1792" dirty="0">
                <a:solidFill>
                  <a:srgbClr val="A8D200"/>
                </a:solidFill>
                <a:latin typeface="Times New Roman"/>
                <a:cs typeface="Times New Roman"/>
              </a:rPr>
              <a:t>585</a:t>
            </a:r>
            <a:r>
              <a:rPr lang="es-MX" sz="2325" spc="7" baseline="1792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2325" spc="30" baseline="1792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2325" baseline="1792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935"/>
              </a:spcBef>
              <a:tabLst>
                <a:tab pos="1318895" algn="l"/>
              </a:tabLst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r>
              <a:rPr lang="es-MX" sz="1350" dirty="0">
                <a:solidFill>
                  <a:srgbClr val="A8D200"/>
                </a:solidFill>
                <a:latin typeface="Times New Roman"/>
                <a:cs typeface="Times New Roman"/>
              </a:rPr>
              <a:t>	</a:t>
            </a:r>
            <a:r>
              <a:rPr lang="es-MX" sz="2025" spc="22" baseline="2057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2025" baseline="2057" dirty="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837823" y="3263955"/>
            <a:ext cx="1841500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1318895" algn="l"/>
              </a:tabLst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585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r>
              <a:rPr lang="es-MX" sz="1550" dirty="0">
                <a:solidFill>
                  <a:srgbClr val="A8D200"/>
                </a:solidFill>
                <a:latin typeface="Times New Roman"/>
                <a:cs typeface="Times New Roman"/>
              </a:rPr>
              <a:t>	</a:t>
            </a:r>
            <a:r>
              <a:rPr lang="es-MX" sz="2325" spc="22" baseline="1792" dirty="0">
                <a:solidFill>
                  <a:srgbClr val="A8D200"/>
                </a:solidFill>
                <a:latin typeface="Times New Roman"/>
                <a:cs typeface="Times New Roman"/>
              </a:rPr>
              <a:t>700</a:t>
            </a:r>
            <a:r>
              <a:rPr lang="es-MX" sz="2325" spc="7" baseline="1792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2325" spc="30" baseline="1792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2325" baseline="1792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  <a:tabLst>
                <a:tab pos="1318895" algn="l"/>
              </a:tabLst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r>
              <a:rPr lang="es-MX" sz="1350" dirty="0">
                <a:solidFill>
                  <a:srgbClr val="A8D200"/>
                </a:solidFill>
                <a:latin typeface="Times New Roman"/>
                <a:cs typeface="Times New Roman"/>
              </a:rPr>
              <a:t>	</a:t>
            </a:r>
            <a:r>
              <a:rPr lang="es-MX" sz="2025" spc="22" baseline="2057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2025" baseline="2057" dirty="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837823" y="3893597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489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837823" y="4518530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409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837823" y="5143462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342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837823" y="5768395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286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837823" y="6393327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239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85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837823" y="7019830"/>
            <a:ext cx="52260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200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156776" y="3888888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489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156776" y="4513820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409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156776" y="5138752"/>
            <a:ext cx="52260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286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244706" y="5504604"/>
            <a:ext cx="30924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156776" y="5763685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342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156776" y="6388617"/>
            <a:ext cx="52260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200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244706" y="6756039"/>
            <a:ext cx="30924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156776" y="7015119"/>
            <a:ext cx="52260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239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317870" y="3221931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1" name="object 111"/>
          <p:cNvSpPr/>
          <p:nvPr/>
        </p:nvSpPr>
        <p:spPr>
          <a:xfrm>
            <a:off x="5297396" y="318424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8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2" name="object 112"/>
          <p:cNvSpPr txBox="1"/>
          <p:nvPr/>
        </p:nvSpPr>
        <p:spPr>
          <a:xfrm>
            <a:off x="4513413" y="2668856"/>
            <a:ext cx="522605" cy="561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latin typeface="Times New Roman"/>
                <a:cs typeface="Times New Roman"/>
              </a:rPr>
              <a:t>489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935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4317870" y="3846612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4" name="object 114"/>
          <p:cNvSpPr/>
          <p:nvPr/>
        </p:nvSpPr>
        <p:spPr>
          <a:xfrm>
            <a:off x="5297396" y="380892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8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5" name="object 115"/>
          <p:cNvSpPr txBox="1"/>
          <p:nvPr/>
        </p:nvSpPr>
        <p:spPr>
          <a:xfrm>
            <a:off x="4513413" y="3276517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700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317870" y="4472087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7" name="object 117"/>
          <p:cNvSpPr/>
          <p:nvPr/>
        </p:nvSpPr>
        <p:spPr>
          <a:xfrm>
            <a:off x="5297396" y="44344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8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8" name="object 118"/>
          <p:cNvSpPr txBox="1"/>
          <p:nvPr/>
        </p:nvSpPr>
        <p:spPr>
          <a:xfrm>
            <a:off x="4513413" y="3901449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latin typeface="Times New Roman"/>
                <a:cs typeface="Times New Roman"/>
              </a:rPr>
              <a:t>585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4317870" y="5096769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0" name="object 120"/>
          <p:cNvSpPr/>
          <p:nvPr/>
        </p:nvSpPr>
        <p:spPr>
          <a:xfrm>
            <a:off x="5297396" y="50590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8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1" name="object 121"/>
          <p:cNvSpPr txBox="1"/>
          <p:nvPr/>
        </p:nvSpPr>
        <p:spPr>
          <a:xfrm>
            <a:off x="4513413" y="4526381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409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4317870" y="5721451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3" name="object 123"/>
          <p:cNvSpPr/>
          <p:nvPr/>
        </p:nvSpPr>
        <p:spPr>
          <a:xfrm>
            <a:off x="5297396" y="56837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8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4" name="object 124"/>
          <p:cNvSpPr txBox="1"/>
          <p:nvPr/>
        </p:nvSpPr>
        <p:spPr>
          <a:xfrm>
            <a:off x="4513413" y="5151313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latin typeface="Times New Roman"/>
                <a:cs typeface="Times New Roman"/>
              </a:rPr>
              <a:t>239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4317870" y="6346925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6" name="object 126"/>
          <p:cNvSpPr/>
          <p:nvPr/>
        </p:nvSpPr>
        <p:spPr>
          <a:xfrm>
            <a:off x="5297396" y="63092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8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7" name="object 127"/>
          <p:cNvSpPr txBox="1"/>
          <p:nvPr/>
        </p:nvSpPr>
        <p:spPr>
          <a:xfrm>
            <a:off x="4513413" y="5776246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342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317870" y="6973195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9" name="object 129"/>
          <p:cNvSpPr/>
          <p:nvPr/>
        </p:nvSpPr>
        <p:spPr>
          <a:xfrm>
            <a:off x="5297396" y="693551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0"/>
                </a:moveTo>
                <a:lnTo>
                  <a:pt x="0" y="75368"/>
                </a:lnTo>
                <a:lnTo>
                  <a:pt x="75368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0" name="object 130"/>
          <p:cNvSpPr txBox="1"/>
          <p:nvPr/>
        </p:nvSpPr>
        <p:spPr>
          <a:xfrm>
            <a:off x="4513413" y="6401177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200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85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513413" y="7027681"/>
            <a:ext cx="52260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15" dirty="0">
                <a:latin typeface="Times New Roman"/>
                <a:cs typeface="Times New Roman"/>
              </a:rPr>
              <a:t>286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3999160" y="5406134"/>
            <a:ext cx="0" cy="1294130"/>
          </a:xfrm>
          <a:custGeom>
            <a:avLst/>
            <a:gdLst/>
            <a:ahLst/>
            <a:cxnLst/>
            <a:rect l="l" t="t" r="r" b="b"/>
            <a:pathLst>
              <a:path h="1294129">
                <a:moveTo>
                  <a:pt x="0" y="0"/>
                </a:moveTo>
                <a:lnTo>
                  <a:pt x="0" y="1293829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3" name="object 133"/>
          <p:cNvSpPr/>
          <p:nvPr/>
        </p:nvSpPr>
        <p:spPr>
          <a:xfrm>
            <a:off x="4011482" y="5227965"/>
            <a:ext cx="89535" cy="178435"/>
          </a:xfrm>
          <a:custGeom>
            <a:avLst/>
            <a:gdLst/>
            <a:ahLst/>
            <a:cxnLst/>
            <a:rect l="l" t="t" r="r" b="b"/>
            <a:pathLst>
              <a:path w="89535" h="178435">
                <a:moveTo>
                  <a:pt x="0" y="178365"/>
                </a:moveTo>
                <a:lnTo>
                  <a:pt x="89536" y="0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4" name="object 134"/>
          <p:cNvSpPr/>
          <p:nvPr/>
        </p:nvSpPr>
        <p:spPr>
          <a:xfrm>
            <a:off x="4044797" y="5205512"/>
            <a:ext cx="67945" cy="84455"/>
          </a:xfrm>
          <a:custGeom>
            <a:avLst/>
            <a:gdLst/>
            <a:ahLst/>
            <a:cxnLst/>
            <a:rect l="l" t="t" r="r" b="b"/>
            <a:pathLst>
              <a:path w="67945" h="84454">
                <a:moveTo>
                  <a:pt x="67491" y="0"/>
                </a:moveTo>
                <a:lnTo>
                  <a:pt x="0" y="50453"/>
                </a:lnTo>
                <a:lnTo>
                  <a:pt x="67358" y="84265"/>
                </a:lnTo>
                <a:lnTo>
                  <a:pt x="67491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5" name="object 135"/>
          <p:cNvSpPr/>
          <p:nvPr/>
        </p:nvSpPr>
        <p:spPr>
          <a:xfrm>
            <a:off x="3998782" y="6700144"/>
            <a:ext cx="102235" cy="191770"/>
          </a:xfrm>
          <a:custGeom>
            <a:avLst/>
            <a:gdLst/>
            <a:ahLst/>
            <a:cxnLst/>
            <a:rect l="l" t="t" r="r" b="b"/>
            <a:pathLst>
              <a:path w="102235" h="191770">
                <a:moveTo>
                  <a:pt x="0" y="0"/>
                </a:moveTo>
                <a:lnTo>
                  <a:pt x="101714" y="191335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6" name="object 136"/>
          <p:cNvSpPr/>
          <p:nvPr/>
        </p:nvSpPr>
        <p:spPr>
          <a:xfrm>
            <a:off x="4043636" y="6829425"/>
            <a:ext cx="69215" cy="84455"/>
          </a:xfrm>
          <a:custGeom>
            <a:avLst/>
            <a:gdLst/>
            <a:ahLst/>
            <a:cxnLst/>
            <a:rect l="l" t="t" r="r" b="b"/>
            <a:pathLst>
              <a:path w="69214" h="84454">
                <a:moveTo>
                  <a:pt x="66549" y="0"/>
                </a:moveTo>
                <a:lnTo>
                  <a:pt x="0" y="35377"/>
                </a:lnTo>
                <a:lnTo>
                  <a:pt x="68652" y="84238"/>
                </a:lnTo>
                <a:lnTo>
                  <a:pt x="66549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7" name="object 137"/>
          <p:cNvSpPr/>
          <p:nvPr/>
        </p:nvSpPr>
        <p:spPr>
          <a:xfrm>
            <a:off x="3974037" y="2906405"/>
            <a:ext cx="0" cy="672465"/>
          </a:xfrm>
          <a:custGeom>
            <a:avLst/>
            <a:gdLst/>
            <a:ahLst/>
            <a:cxnLst/>
            <a:rect l="l" t="t" r="r" b="b"/>
            <a:pathLst>
              <a:path h="672464">
                <a:moveTo>
                  <a:pt x="0" y="0"/>
                </a:moveTo>
                <a:lnTo>
                  <a:pt x="0" y="672037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8" name="object 138"/>
          <p:cNvSpPr/>
          <p:nvPr/>
        </p:nvSpPr>
        <p:spPr>
          <a:xfrm>
            <a:off x="3980526" y="2727688"/>
            <a:ext cx="88900" cy="178435"/>
          </a:xfrm>
          <a:custGeom>
            <a:avLst/>
            <a:gdLst/>
            <a:ahLst/>
            <a:cxnLst/>
            <a:rect l="l" t="t" r="r" b="b"/>
            <a:pathLst>
              <a:path w="88900" h="178435">
                <a:moveTo>
                  <a:pt x="0" y="178330"/>
                </a:moveTo>
                <a:lnTo>
                  <a:pt x="88812" y="0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9" name="object 139"/>
          <p:cNvSpPr/>
          <p:nvPr/>
        </p:nvSpPr>
        <p:spPr>
          <a:xfrm>
            <a:off x="4013207" y="2705201"/>
            <a:ext cx="67945" cy="84455"/>
          </a:xfrm>
          <a:custGeom>
            <a:avLst/>
            <a:gdLst/>
            <a:ahLst/>
            <a:cxnLst/>
            <a:rect l="l" t="t" r="r" b="b"/>
            <a:pathLst>
              <a:path w="67945" h="84455">
                <a:moveTo>
                  <a:pt x="67331" y="0"/>
                </a:moveTo>
                <a:lnTo>
                  <a:pt x="0" y="50664"/>
                </a:lnTo>
                <a:lnTo>
                  <a:pt x="67464" y="84264"/>
                </a:lnTo>
                <a:lnTo>
                  <a:pt x="67331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0" name="object 140"/>
          <p:cNvSpPr/>
          <p:nvPr/>
        </p:nvSpPr>
        <p:spPr>
          <a:xfrm>
            <a:off x="3974176" y="3575149"/>
            <a:ext cx="101600" cy="191770"/>
          </a:xfrm>
          <a:custGeom>
            <a:avLst/>
            <a:gdLst/>
            <a:ahLst/>
            <a:cxnLst/>
            <a:rect l="l" t="t" r="r" b="b"/>
            <a:pathLst>
              <a:path w="101600" h="191770">
                <a:moveTo>
                  <a:pt x="0" y="0"/>
                </a:moveTo>
                <a:lnTo>
                  <a:pt x="100985" y="191302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1" name="object 141"/>
          <p:cNvSpPr/>
          <p:nvPr/>
        </p:nvSpPr>
        <p:spPr>
          <a:xfrm>
            <a:off x="4018379" y="3704425"/>
            <a:ext cx="68580" cy="84455"/>
          </a:xfrm>
          <a:custGeom>
            <a:avLst/>
            <a:gdLst/>
            <a:ahLst/>
            <a:cxnLst/>
            <a:rect l="l" t="t" r="r" b="b"/>
            <a:pathLst>
              <a:path w="68579" h="84454">
                <a:moveTo>
                  <a:pt x="66652" y="0"/>
                </a:moveTo>
                <a:lnTo>
                  <a:pt x="0" y="35185"/>
                </a:lnTo>
                <a:lnTo>
                  <a:pt x="68510" y="84244"/>
                </a:lnTo>
                <a:lnTo>
                  <a:pt x="6665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2" name="object 142"/>
          <p:cNvSpPr/>
          <p:nvPr/>
        </p:nvSpPr>
        <p:spPr>
          <a:xfrm>
            <a:off x="5489263" y="258137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7"/>
                </a:lnTo>
                <a:lnTo>
                  <a:pt x="3813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3" y="75368"/>
                </a:lnTo>
                <a:lnTo>
                  <a:pt x="40577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3" name="object 143"/>
          <p:cNvSpPr/>
          <p:nvPr/>
        </p:nvSpPr>
        <p:spPr>
          <a:xfrm>
            <a:off x="5489263" y="258137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4" name="object 144"/>
          <p:cNvSpPr/>
          <p:nvPr/>
        </p:nvSpPr>
        <p:spPr>
          <a:xfrm>
            <a:off x="5489263" y="318903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7"/>
                </a:lnTo>
                <a:lnTo>
                  <a:pt x="3813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3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5" name="object 145"/>
          <p:cNvSpPr/>
          <p:nvPr/>
        </p:nvSpPr>
        <p:spPr>
          <a:xfrm>
            <a:off x="5489263" y="318903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6" name="object 146"/>
          <p:cNvSpPr/>
          <p:nvPr/>
        </p:nvSpPr>
        <p:spPr>
          <a:xfrm>
            <a:off x="5489263" y="381397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7"/>
                </a:lnTo>
                <a:lnTo>
                  <a:pt x="3813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3" y="75368"/>
                </a:lnTo>
                <a:lnTo>
                  <a:pt x="40577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7" name="object 147"/>
          <p:cNvSpPr/>
          <p:nvPr/>
        </p:nvSpPr>
        <p:spPr>
          <a:xfrm>
            <a:off x="5489263" y="381397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8" name="object 148"/>
          <p:cNvSpPr/>
          <p:nvPr/>
        </p:nvSpPr>
        <p:spPr>
          <a:xfrm>
            <a:off x="5489263" y="443890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7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3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89"/>
                </a:lnTo>
                <a:lnTo>
                  <a:pt x="71553" y="21143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9" name="object 149"/>
          <p:cNvSpPr/>
          <p:nvPr/>
        </p:nvSpPr>
        <p:spPr>
          <a:xfrm>
            <a:off x="5489263" y="443890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0" name="object 150"/>
          <p:cNvSpPr/>
          <p:nvPr/>
        </p:nvSpPr>
        <p:spPr>
          <a:xfrm>
            <a:off x="5489263" y="506383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1" name="object 151"/>
          <p:cNvSpPr/>
          <p:nvPr/>
        </p:nvSpPr>
        <p:spPr>
          <a:xfrm>
            <a:off x="5489263" y="506383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2" name="object 152"/>
          <p:cNvSpPr/>
          <p:nvPr/>
        </p:nvSpPr>
        <p:spPr>
          <a:xfrm>
            <a:off x="5489263" y="568876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7"/>
                </a:lnTo>
                <a:lnTo>
                  <a:pt x="3813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3" y="75368"/>
                </a:lnTo>
                <a:lnTo>
                  <a:pt x="40577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3" name="object 153"/>
          <p:cNvSpPr/>
          <p:nvPr/>
        </p:nvSpPr>
        <p:spPr>
          <a:xfrm>
            <a:off x="5489263" y="56887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4" name="object 154"/>
          <p:cNvSpPr/>
          <p:nvPr/>
        </p:nvSpPr>
        <p:spPr>
          <a:xfrm>
            <a:off x="5489263" y="63137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7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3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5" name="object 155"/>
          <p:cNvSpPr/>
          <p:nvPr/>
        </p:nvSpPr>
        <p:spPr>
          <a:xfrm>
            <a:off x="5489263" y="631369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6" name="object 156"/>
          <p:cNvSpPr/>
          <p:nvPr/>
        </p:nvSpPr>
        <p:spPr>
          <a:xfrm>
            <a:off x="5489263" y="694020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1"/>
                </a:lnTo>
                <a:lnTo>
                  <a:pt x="23651" y="72669"/>
                </a:lnTo>
                <a:lnTo>
                  <a:pt x="37683" y="75368"/>
                </a:lnTo>
                <a:lnTo>
                  <a:pt x="40578" y="75259"/>
                </a:lnTo>
                <a:lnTo>
                  <a:pt x="54223" y="71554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7" name="object 157"/>
          <p:cNvSpPr/>
          <p:nvPr/>
        </p:nvSpPr>
        <p:spPr>
          <a:xfrm>
            <a:off x="5489263" y="69402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768" y="554370"/>
            <a:ext cx="8265795" cy="17466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 marL="43815">
              <a:lnSpc>
                <a:spcPts val="3775"/>
              </a:lnSpc>
              <a:spcBef>
                <a:spcPts val="305"/>
              </a:spcBef>
            </a:pPr>
            <a:r>
              <a:rPr lang="es-MX" sz="3150" spc="-5" dirty="0">
                <a:solidFill>
                  <a:srgbClr val="4348AA"/>
                </a:solidFill>
                <a:latin typeface="Arial"/>
                <a:cs typeface="Arial"/>
              </a:rPr>
              <a:t>DM intercambio de replicas</a:t>
            </a:r>
            <a:endParaRPr lang="es-MX" sz="3150" dirty="0">
              <a:latin typeface="Arial"/>
              <a:cs typeface="Arial"/>
            </a:endParaRPr>
          </a:p>
          <a:p>
            <a:pPr marL="12700" marR="961390">
              <a:lnSpc>
                <a:spcPts val="2870"/>
              </a:lnSpc>
              <a:spcBef>
                <a:spcPts val="45"/>
              </a:spcBef>
            </a:pPr>
            <a:r>
              <a:rPr lang="es-MX" sz="2350" dirty="0">
                <a:latin typeface="Arial"/>
                <a:cs typeface="Arial"/>
              </a:rPr>
              <a:t>Es un método efectivo para el muestreo de escenarios de alta </a:t>
            </a:r>
            <a:r>
              <a:rPr lang="es-MX" sz="2350" dirty="0" err="1">
                <a:latin typeface="Arial"/>
                <a:cs typeface="Arial"/>
              </a:rPr>
              <a:t>dimensionalidad</a:t>
            </a:r>
            <a:r>
              <a:rPr lang="es-MX" sz="2350" dirty="0">
                <a:latin typeface="Arial"/>
                <a:cs typeface="Arial"/>
              </a:rPr>
              <a:t> y energía rugosa</a:t>
            </a:r>
          </a:p>
        </p:txBody>
      </p:sp>
      <p:sp>
        <p:nvSpPr>
          <p:cNvPr id="4" name="object 4"/>
          <p:cNvSpPr/>
          <p:nvPr/>
        </p:nvSpPr>
        <p:spPr>
          <a:xfrm>
            <a:off x="2931189" y="3179862"/>
            <a:ext cx="5553075" cy="0"/>
          </a:xfrm>
          <a:custGeom>
            <a:avLst/>
            <a:gdLst/>
            <a:ahLst/>
            <a:cxnLst/>
            <a:rect l="l" t="t" r="r" b="b"/>
            <a:pathLst>
              <a:path w="5553075">
                <a:moveTo>
                  <a:pt x="0" y="0"/>
                </a:moveTo>
                <a:lnTo>
                  <a:pt x="5552558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" name="object 5"/>
          <p:cNvSpPr/>
          <p:nvPr/>
        </p:nvSpPr>
        <p:spPr>
          <a:xfrm>
            <a:off x="8433500" y="314217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 txBox="1"/>
          <p:nvPr/>
        </p:nvSpPr>
        <p:spPr>
          <a:xfrm>
            <a:off x="8256727" y="3317341"/>
            <a:ext cx="478155" cy="2321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25"/>
              </a:lnSpc>
            </a:pPr>
            <a:r>
              <a:rPr lang="es-MX" sz="4750" spc="-15" dirty="0">
                <a:latin typeface="Times New Roman"/>
                <a:cs typeface="Times New Roman"/>
              </a:rPr>
              <a:t>...</a:t>
            </a:r>
            <a:endParaRPr lang="es-MX" sz="4750" dirty="0">
              <a:latin typeface="Times New Roman"/>
              <a:cs typeface="Times New Roman"/>
            </a:endParaRPr>
          </a:p>
          <a:p>
            <a:pPr marL="12700">
              <a:lnSpc>
                <a:spcPts val="4155"/>
              </a:lnSpc>
            </a:pPr>
            <a:r>
              <a:rPr lang="es-MX" sz="4750" spc="-15" dirty="0">
                <a:latin typeface="Times New Roman"/>
                <a:cs typeface="Times New Roman"/>
              </a:rPr>
              <a:t>...</a:t>
            </a:r>
            <a:endParaRPr lang="es-MX" sz="4750" dirty="0">
              <a:latin typeface="Times New Roman"/>
              <a:cs typeface="Times New Roman"/>
            </a:endParaRPr>
          </a:p>
          <a:p>
            <a:pPr marL="12700">
              <a:lnSpc>
                <a:spcPts val="4105"/>
              </a:lnSpc>
            </a:pPr>
            <a:r>
              <a:rPr lang="es-MX" sz="4750" spc="-15" dirty="0">
                <a:latin typeface="Times New Roman"/>
                <a:cs typeface="Times New Roman"/>
              </a:rPr>
              <a:t>...</a:t>
            </a:r>
            <a:endParaRPr lang="es-MX" sz="4750" dirty="0">
              <a:latin typeface="Times New Roman"/>
              <a:cs typeface="Times New Roman"/>
            </a:endParaRPr>
          </a:p>
          <a:p>
            <a:pPr marL="12700">
              <a:lnSpc>
                <a:spcPts val="4880"/>
              </a:lnSpc>
            </a:pPr>
            <a:r>
              <a:rPr lang="es-MX" sz="4750" spc="-15" dirty="0">
                <a:latin typeface="Times New Roman"/>
                <a:cs typeface="Times New Roman"/>
              </a:rPr>
              <a:t>...</a:t>
            </a:r>
            <a:endParaRPr lang="es-MX" sz="47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6259" y="5613889"/>
            <a:ext cx="730969" cy="478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4750" dirty="0">
                <a:latin typeface="Times New Roman"/>
                <a:cs typeface="Times New Roman"/>
              </a:rPr>
              <a:t>...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32046"/>
              </p:ext>
            </p:extLst>
          </p:nvPr>
        </p:nvGraphicFramePr>
        <p:xfrm>
          <a:off x="1479580" y="2978121"/>
          <a:ext cx="6543166" cy="2637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97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6583">
                <a:tc>
                  <a:txBody>
                    <a:bodyPr/>
                    <a:lstStyle/>
                    <a:p>
                      <a:endParaRPr sz="23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1750" dirty="0">
                          <a:latin typeface="Arial"/>
                          <a:cs typeface="Arial"/>
                        </a:rPr>
                        <a:t>time</a:t>
                      </a: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endParaRPr sz="175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6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325" baseline="-21505" dirty="0">
                          <a:latin typeface="Times New Roman"/>
                          <a:cs typeface="Times New Roman"/>
                        </a:rPr>
                        <a:t>1</a:t>
                      </a:r>
                      <a:endParaRPr sz="2325" baseline="-2150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4348AA"/>
                          </a:solidFill>
                          <a:latin typeface="Times New Roman"/>
                          <a:cs typeface="Times New Roman"/>
                        </a:rPr>
                        <a:t>200K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4348AA"/>
                          </a:solidFill>
                          <a:latin typeface="Times New Roman"/>
                          <a:cs typeface="Times New Roman"/>
                        </a:rPr>
                        <a:t>200K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4348AA"/>
                          </a:solidFill>
                          <a:latin typeface="Times New Roman"/>
                          <a:cs typeface="Times New Roman"/>
                        </a:rPr>
                        <a:t>200K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4348AA"/>
                          </a:solidFill>
                          <a:latin typeface="Times New Roman"/>
                          <a:cs typeface="Times New Roman"/>
                        </a:rPr>
                        <a:t>200K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00A500"/>
                          </a:solidFill>
                          <a:latin typeface="Times New Roman"/>
                          <a:cs typeface="Times New Roman"/>
                        </a:rPr>
                        <a:t>239K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00A500"/>
                          </a:solidFill>
                          <a:latin typeface="Times New Roman"/>
                          <a:cs typeface="Times New Roman"/>
                        </a:rPr>
                        <a:t>239K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58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325" baseline="-21505" dirty="0">
                          <a:latin typeface="Times New Roman"/>
                          <a:cs typeface="Times New Roman"/>
                        </a:rPr>
                        <a:t>2</a:t>
                      </a:r>
                      <a:endParaRPr sz="2325" baseline="-2150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00A500"/>
                          </a:solidFill>
                          <a:latin typeface="Times New Roman"/>
                          <a:cs typeface="Times New Roman"/>
                        </a:rPr>
                        <a:t>239K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00A500"/>
                          </a:solidFill>
                          <a:latin typeface="Times New Roman"/>
                          <a:cs typeface="Times New Roman"/>
                        </a:rPr>
                        <a:t>239K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FFC700"/>
                          </a:solidFill>
                          <a:latin typeface="Times New Roman"/>
                          <a:cs typeface="Times New Roman"/>
                        </a:rPr>
                        <a:t>286K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FFC700"/>
                          </a:solidFill>
                          <a:latin typeface="Times New Roman"/>
                          <a:cs typeface="Times New Roman"/>
                        </a:rPr>
                        <a:t>286K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FFC700"/>
                          </a:solidFill>
                          <a:latin typeface="Times New Roman"/>
                          <a:cs typeface="Times New Roman"/>
                        </a:rPr>
                        <a:t>286K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FF2800"/>
                          </a:solidFill>
                          <a:latin typeface="Times New Roman"/>
                          <a:cs typeface="Times New Roman"/>
                        </a:rPr>
                        <a:t>342K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58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325" baseline="-21505" dirty="0">
                          <a:latin typeface="Times New Roman"/>
                          <a:cs typeface="Times New Roman"/>
                        </a:rPr>
                        <a:t>3</a:t>
                      </a:r>
                      <a:endParaRPr sz="2325" baseline="-2150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FFC700"/>
                          </a:solidFill>
                          <a:latin typeface="Times New Roman"/>
                          <a:cs typeface="Times New Roman"/>
                        </a:rPr>
                        <a:t>286K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FFC700"/>
                          </a:solidFill>
                          <a:latin typeface="Times New Roman"/>
                          <a:cs typeface="Times New Roman"/>
                        </a:rPr>
                        <a:t>286K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00A500"/>
                          </a:solidFill>
                          <a:latin typeface="Times New Roman"/>
                          <a:cs typeface="Times New Roman"/>
                        </a:rPr>
                        <a:t>239K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00A500"/>
                          </a:solidFill>
                          <a:latin typeface="Times New Roman"/>
                          <a:cs typeface="Times New Roman"/>
                        </a:rPr>
                        <a:t>239K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4348AA"/>
                          </a:solidFill>
                          <a:latin typeface="Times New Roman"/>
                          <a:cs typeface="Times New Roman"/>
                        </a:rPr>
                        <a:t>200K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4348AA"/>
                          </a:solidFill>
                          <a:latin typeface="Times New Roman"/>
                          <a:cs typeface="Times New Roman"/>
                        </a:rPr>
                        <a:t>200K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85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350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2325" baseline="-21505" dirty="0">
                          <a:latin typeface="Times New Roman"/>
                          <a:cs typeface="Times New Roman"/>
                        </a:rPr>
                        <a:t>4</a:t>
                      </a:r>
                      <a:endParaRPr sz="2325" baseline="-2150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FF2800"/>
                          </a:solidFill>
                          <a:latin typeface="Times New Roman"/>
                          <a:cs typeface="Times New Roman"/>
                        </a:rPr>
                        <a:t>342K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FF2800"/>
                          </a:solidFill>
                          <a:latin typeface="Times New Roman"/>
                          <a:cs typeface="Times New Roman"/>
                        </a:rPr>
                        <a:t>342K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FF2800"/>
                          </a:solidFill>
                          <a:latin typeface="Times New Roman"/>
                          <a:cs typeface="Times New Roman"/>
                        </a:rPr>
                        <a:t>342K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FF2800"/>
                          </a:solidFill>
                          <a:latin typeface="Times New Roman"/>
                          <a:cs typeface="Times New Roman"/>
                        </a:rPr>
                        <a:t>342K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FF2800"/>
                          </a:solidFill>
                          <a:latin typeface="Times New Roman"/>
                          <a:cs typeface="Times New Roman"/>
                        </a:rPr>
                        <a:t>342K</a:t>
                      </a:r>
                      <a:endParaRPr sz="23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2350" dirty="0">
                          <a:solidFill>
                            <a:srgbClr val="FFC700"/>
                          </a:solidFill>
                          <a:latin typeface="Times New Roman"/>
                          <a:cs typeface="Times New Roman"/>
                        </a:rPr>
                        <a:t>286K</a:t>
                      </a:r>
                      <a:endParaRPr sz="2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768" y="554370"/>
            <a:ext cx="8265795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endParaRPr lang="es-MX" sz="1150" dirty="0">
              <a:latin typeface="Arial"/>
              <a:cs typeface="Arial"/>
            </a:endParaRPr>
          </a:p>
          <a:p>
            <a:pPr marL="43815">
              <a:lnSpc>
                <a:spcPts val="3775"/>
              </a:lnSpc>
              <a:spcBef>
                <a:spcPts val="305"/>
              </a:spcBef>
            </a:pPr>
            <a:r>
              <a:rPr lang="es-MX" sz="3150" spc="-5" dirty="0">
                <a:solidFill>
                  <a:srgbClr val="4348AA"/>
                </a:solidFill>
                <a:latin typeface="Arial"/>
                <a:cs typeface="Arial"/>
              </a:rPr>
              <a:t>DM intercambio de replicas (</a:t>
            </a:r>
            <a:r>
              <a:rPr lang="es-MX" sz="3150" spc="-5" dirty="0" err="1">
                <a:solidFill>
                  <a:srgbClr val="4348AA"/>
                </a:solidFill>
                <a:latin typeface="Arial"/>
                <a:cs typeface="Arial"/>
              </a:rPr>
              <a:t>REMD</a:t>
            </a:r>
            <a:r>
              <a:rPr lang="es-MX" sz="3150" spc="-5" dirty="0">
                <a:solidFill>
                  <a:srgbClr val="4348AA"/>
                </a:solidFill>
                <a:latin typeface="Arial"/>
                <a:cs typeface="Arial"/>
              </a:rPr>
              <a:t>)</a:t>
            </a:r>
            <a:endParaRPr lang="es-MX" sz="3150" dirty="0">
              <a:latin typeface="Arial"/>
              <a:cs typeface="Arial"/>
            </a:endParaRPr>
          </a:p>
          <a:p>
            <a:pPr marL="12700" marR="961390">
              <a:lnSpc>
                <a:spcPts val="2870"/>
              </a:lnSpc>
              <a:spcBef>
                <a:spcPts val="45"/>
              </a:spcBef>
            </a:pPr>
            <a:r>
              <a:rPr lang="es-MX" sz="2350" dirty="0">
                <a:latin typeface="Arial"/>
                <a:cs typeface="Arial"/>
              </a:rPr>
              <a:t>Es un método efectivo para el muestreo de escenarios de alta </a:t>
            </a:r>
            <a:r>
              <a:rPr lang="es-MX" sz="2350" dirty="0" err="1">
                <a:latin typeface="Arial"/>
                <a:cs typeface="Arial"/>
              </a:rPr>
              <a:t>dimensionalidad</a:t>
            </a:r>
            <a:r>
              <a:rPr lang="es-MX" sz="2350" dirty="0">
                <a:latin typeface="Arial"/>
                <a:cs typeface="Arial"/>
              </a:rPr>
              <a:t> y energía rugosa</a:t>
            </a:r>
          </a:p>
        </p:txBody>
      </p:sp>
      <p:sp>
        <p:nvSpPr>
          <p:cNvPr id="3" name="object 3"/>
          <p:cNvSpPr/>
          <p:nvPr/>
        </p:nvSpPr>
        <p:spPr>
          <a:xfrm>
            <a:off x="2671700" y="3182687"/>
            <a:ext cx="4599488" cy="2649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" name="object 4"/>
          <p:cNvSpPr/>
          <p:nvPr/>
        </p:nvSpPr>
        <p:spPr>
          <a:xfrm>
            <a:off x="2677695" y="5886368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" name="object 5"/>
          <p:cNvSpPr/>
          <p:nvPr/>
        </p:nvSpPr>
        <p:spPr>
          <a:xfrm>
            <a:off x="2677695" y="3164706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2677695" y="3092768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/>
          <p:nvPr/>
        </p:nvSpPr>
        <p:spPr>
          <a:xfrm>
            <a:off x="2677695" y="5958306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>
                <a:moveTo>
                  <a:pt x="0" y="0"/>
                </a:moveTo>
                <a:lnTo>
                  <a:pt x="4605487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" name="object 8"/>
          <p:cNvSpPr/>
          <p:nvPr/>
        </p:nvSpPr>
        <p:spPr>
          <a:xfrm>
            <a:off x="7199228" y="5586626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3954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" name="object 9"/>
          <p:cNvSpPr/>
          <p:nvPr/>
        </p:nvSpPr>
        <p:spPr>
          <a:xfrm>
            <a:off x="7199228" y="5226934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3954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" name="object 10"/>
          <p:cNvSpPr/>
          <p:nvPr/>
        </p:nvSpPr>
        <p:spPr>
          <a:xfrm>
            <a:off x="7199228" y="4855254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3954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" name="object 11"/>
          <p:cNvSpPr/>
          <p:nvPr/>
        </p:nvSpPr>
        <p:spPr>
          <a:xfrm>
            <a:off x="7199228" y="4495563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3954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" name="object 12"/>
          <p:cNvSpPr/>
          <p:nvPr/>
        </p:nvSpPr>
        <p:spPr>
          <a:xfrm>
            <a:off x="7199228" y="4123882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3954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" name="object 13"/>
          <p:cNvSpPr/>
          <p:nvPr/>
        </p:nvSpPr>
        <p:spPr>
          <a:xfrm>
            <a:off x="7199228" y="3752201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3954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" name="object 14"/>
          <p:cNvSpPr/>
          <p:nvPr/>
        </p:nvSpPr>
        <p:spPr>
          <a:xfrm>
            <a:off x="7199228" y="3392510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3954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" name="object 15"/>
          <p:cNvSpPr/>
          <p:nvPr/>
        </p:nvSpPr>
        <p:spPr>
          <a:xfrm>
            <a:off x="2677695" y="3020829"/>
            <a:ext cx="4605655" cy="0"/>
          </a:xfrm>
          <a:custGeom>
            <a:avLst/>
            <a:gdLst/>
            <a:ahLst/>
            <a:cxnLst/>
            <a:rect l="l" t="t" r="r" b="b"/>
            <a:pathLst>
              <a:path w="4605655">
                <a:moveTo>
                  <a:pt x="0" y="0"/>
                </a:moveTo>
                <a:lnTo>
                  <a:pt x="4605487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" name="object 16"/>
          <p:cNvSpPr/>
          <p:nvPr/>
        </p:nvSpPr>
        <p:spPr>
          <a:xfrm>
            <a:off x="7235209" y="5886368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" name="object 17"/>
          <p:cNvSpPr/>
          <p:nvPr/>
        </p:nvSpPr>
        <p:spPr>
          <a:xfrm>
            <a:off x="7235209" y="5814430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" name="object 18"/>
          <p:cNvSpPr/>
          <p:nvPr/>
        </p:nvSpPr>
        <p:spPr>
          <a:xfrm>
            <a:off x="7235209" y="5742492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" name="object 19"/>
          <p:cNvSpPr/>
          <p:nvPr/>
        </p:nvSpPr>
        <p:spPr>
          <a:xfrm>
            <a:off x="7235209" y="5670553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" name="object 20"/>
          <p:cNvSpPr/>
          <p:nvPr/>
        </p:nvSpPr>
        <p:spPr>
          <a:xfrm>
            <a:off x="7235209" y="5514687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1" name="object 21"/>
          <p:cNvSpPr/>
          <p:nvPr/>
        </p:nvSpPr>
        <p:spPr>
          <a:xfrm>
            <a:off x="7235209" y="544274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2" name="object 22"/>
          <p:cNvSpPr/>
          <p:nvPr/>
        </p:nvSpPr>
        <p:spPr>
          <a:xfrm>
            <a:off x="7235209" y="5370811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3" name="object 23"/>
          <p:cNvSpPr/>
          <p:nvPr/>
        </p:nvSpPr>
        <p:spPr>
          <a:xfrm>
            <a:off x="7235209" y="5298873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4" name="object 24"/>
          <p:cNvSpPr/>
          <p:nvPr/>
        </p:nvSpPr>
        <p:spPr>
          <a:xfrm>
            <a:off x="7235209" y="5154996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5" name="object 25"/>
          <p:cNvSpPr/>
          <p:nvPr/>
        </p:nvSpPr>
        <p:spPr>
          <a:xfrm>
            <a:off x="7235209" y="5083058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6" name="object 26"/>
          <p:cNvSpPr/>
          <p:nvPr/>
        </p:nvSpPr>
        <p:spPr>
          <a:xfrm>
            <a:off x="7235209" y="4999130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7" name="object 27"/>
          <p:cNvSpPr/>
          <p:nvPr/>
        </p:nvSpPr>
        <p:spPr>
          <a:xfrm>
            <a:off x="7235209" y="4927192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8" name="object 28"/>
          <p:cNvSpPr/>
          <p:nvPr/>
        </p:nvSpPr>
        <p:spPr>
          <a:xfrm>
            <a:off x="7235209" y="4783315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9" name="object 29"/>
          <p:cNvSpPr/>
          <p:nvPr/>
        </p:nvSpPr>
        <p:spPr>
          <a:xfrm>
            <a:off x="7235209" y="4711377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0" name="object 30"/>
          <p:cNvSpPr/>
          <p:nvPr/>
        </p:nvSpPr>
        <p:spPr>
          <a:xfrm>
            <a:off x="7235209" y="463943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1" name="object 31"/>
          <p:cNvSpPr/>
          <p:nvPr/>
        </p:nvSpPr>
        <p:spPr>
          <a:xfrm>
            <a:off x="7235209" y="4567501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2" name="object 32"/>
          <p:cNvSpPr/>
          <p:nvPr/>
        </p:nvSpPr>
        <p:spPr>
          <a:xfrm>
            <a:off x="7235209" y="4411634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3" name="object 33"/>
          <p:cNvSpPr/>
          <p:nvPr/>
        </p:nvSpPr>
        <p:spPr>
          <a:xfrm>
            <a:off x="7235209" y="4339697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4" name="object 34"/>
          <p:cNvSpPr/>
          <p:nvPr/>
        </p:nvSpPr>
        <p:spPr>
          <a:xfrm>
            <a:off x="7235209" y="4267758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5" name="object 35"/>
          <p:cNvSpPr/>
          <p:nvPr/>
        </p:nvSpPr>
        <p:spPr>
          <a:xfrm>
            <a:off x="7235209" y="4195820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6" name="object 36"/>
          <p:cNvSpPr/>
          <p:nvPr/>
        </p:nvSpPr>
        <p:spPr>
          <a:xfrm>
            <a:off x="7235209" y="4051944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7" name="object 37"/>
          <p:cNvSpPr/>
          <p:nvPr/>
        </p:nvSpPr>
        <p:spPr>
          <a:xfrm>
            <a:off x="7235209" y="3980005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8" name="object 38"/>
          <p:cNvSpPr/>
          <p:nvPr/>
        </p:nvSpPr>
        <p:spPr>
          <a:xfrm>
            <a:off x="7235209" y="3908067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9" name="object 39"/>
          <p:cNvSpPr/>
          <p:nvPr/>
        </p:nvSpPr>
        <p:spPr>
          <a:xfrm>
            <a:off x="7235209" y="3824139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0" name="object 40"/>
          <p:cNvSpPr/>
          <p:nvPr/>
        </p:nvSpPr>
        <p:spPr>
          <a:xfrm>
            <a:off x="7235209" y="3680263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1" name="object 41"/>
          <p:cNvSpPr/>
          <p:nvPr/>
        </p:nvSpPr>
        <p:spPr>
          <a:xfrm>
            <a:off x="7235209" y="3608325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2" name="object 42"/>
          <p:cNvSpPr/>
          <p:nvPr/>
        </p:nvSpPr>
        <p:spPr>
          <a:xfrm>
            <a:off x="7235209" y="3536386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3" name="object 43"/>
          <p:cNvSpPr/>
          <p:nvPr/>
        </p:nvSpPr>
        <p:spPr>
          <a:xfrm>
            <a:off x="7235209" y="3464448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4" name="object 44"/>
          <p:cNvSpPr/>
          <p:nvPr/>
        </p:nvSpPr>
        <p:spPr>
          <a:xfrm>
            <a:off x="7235209" y="3320572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5" name="object 45"/>
          <p:cNvSpPr/>
          <p:nvPr/>
        </p:nvSpPr>
        <p:spPr>
          <a:xfrm>
            <a:off x="7235209" y="3236644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6" name="object 46"/>
          <p:cNvSpPr/>
          <p:nvPr/>
        </p:nvSpPr>
        <p:spPr>
          <a:xfrm>
            <a:off x="7235209" y="3164706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7" name="object 47"/>
          <p:cNvSpPr/>
          <p:nvPr/>
        </p:nvSpPr>
        <p:spPr>
          <a:xfrm>
            <a:off x="7235209" y="3092768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73" y="0"/>
                </a:lnTo>
              </a:path>
            </a:pathLst>
          </a:custGeom>
          <a:ln w="11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8" name="object 48"/>
          <p:cNvSpPr/>
          <p:nvPr/>
        </p:nvSpPr>
        <p:spPr>
          <a:xfrm>
            <a:off x="2683692" y="3014835"/>
            <a:ext cx="0" cy="2949575"/>
          </a:xfrm>
          <a:custGeom>
            <a:avLst/>
            <a:gdLst/>
            <a:ahLst/>
            <a:cxnLst/>
            <a:rect l="l" t="t" r="r" b="b"/>
            <a:pathLst>
              <a:path h="2949575">
                <a:moveTo>
                  <a:pt x="0" y="2949466"/>
                </a:moveTo>
                <a:lnTo>
                  <a:pt x="0" y="0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9" name="object 49"/>
          <p:cNvSpPr/>
          <p:nvPr/>
        </p:nvSpPr>
        <p:spPr>
          <a:xfrm>
            <a:off x="3607188" y="5880373"/>
            <a:ext cx="0" cy="84455"/>
          </a:xfrm>
          <a:custGeom>
            <a:avLst/>
            <a:gdLst/>
            <a:ahLst/>
            <a:cxnLst/>
            <a:rect l="l" t="t" r="r" b="b"/>
            <a:pathLst>
              <a:path h="84454">
                <a:moveTo>
                  <a:pt x="0" y="0"/>
                </a:moveTo>
                <a:lnTo>
                  <a:pt x="0" y="83927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0" name="object 50"/>
          <p:cNvSpPr/>
          <p:nvPr/>
        </p:nvSpPr>
        <p:spPr>
          <a:xfrm>
            <a:off x="4518691" y="5880373"/>
            <a:ext cx="0" cy="84455"/>
          </a:xfrm>
          <a:custGeom>
            <a:avLst/>
            <a:gdLst/>
            <a:ahLst/>
            <a:cxnLst/>
            <a:rect l="l" t="t" r="r" b="b"/>
            <a:pathLst>
              <a:path h="84454">
                <a:moveTo>
                  <a:pt x="0" y="0"/>
                </a:moveTo>
                <a:lnTo>
                  <a:pt x="0" y="83927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1" name="object 51"/>
          <p:cNvSpPr/>
          <p:nvPr/>
        </p:nvSpPr>
        <p:spPr>
          <a:xfrm>
            <a:off x="5442187" y="5880373"/>
            <a:ext cx="0" cy="84455"/>
          </a:xfrm>
          <a:custGeom>
            <a:avLst/>
            <a:gdLst/>
            <a:ahLst/>
            <a:cxnLst/>
            <a:rect l="l" t="t" r="r" b="b"/>
            <a:pathLst>
              <a:path h="84454">
                <a:moveTo>
                  <a:pt x="0" y="0"/>
                </a:moveTo>
                <a:lnTo>
                  <a:pt x="0" y="83927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2" name="object 52"/>
          <p:cNvSpPr/>
          <p:nvPr/>
        </p:nvSpPr>
        <p:spPr>
          <a:xfrm>
            <a:off x="6353690" y="5880373"/>
            <a:ext cx="0" cy="84455"/>
          </a:xfrm>
          <a:custGeom>
            <a:avLst/>
            <a:gdLst/>
            <a:ahLst/>
            <a:cxnLst/>
            <a:rect l="l" t="t" r="r" b="b"/>
            <a:pathLst>
              <a:path h="84454">
                <a:moveTo>
                  <a:pt x="0" y="0"/>
                </a:moveTo>
                <a:lnTo>
                  <a:pt x="0" y="83927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3" name="object 53"/>
          <p:cNvSpPr/>
          <p:nvPr/>
        </p:nvSpPr>
        <p:spPr>
          <a:xfrm>
            <a:off x="7277186" y="3014835"/>
            <a:ext cx="0" cy="2949575"/>
          </a:xfrm>
          <a:custGeom>
            <a:avLst/>
            <a:gdLst/>
            <a:ahLst/>
            <a:cxnLst/>
            <a:rect l="l" t="t" r="r" b="b"/>
            <a:pathLst>
              <a:path h="2949575">
                <a:moveTo>
                  <a:pt x="0" y="2949466"/>
                </a:moveTo>
                <a:lnTo>
                  <a:pt x="0" y="0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4" name="object 54"/>
          <p:cNvSpPr/>
          <p:nvPr/>
        </p:nvSpPr>
        <p:spPr>
          <a:xfrm>
            <a:off x="2863594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5" name="object 55"/>
          <p:cNvSpPr/>
          <p:nvPr/>
        </p:nvSpPr>
        <p:spPr>
          <a:xfrm>
            <a:off x="3055489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6" name="object 56"/>
          <p:cNvSpPr/>
          <p:nvPr/>
        </p:nvSpPr>
        <p:spPr>
          <a:xfrm>
            <a:off x="3235391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7" name="object 57"/>
          <p:cNvSpPr/>
          <p:nvPr/>
        </p:nvSpPr>
        <p:spPr>
          <a:xfrm>
            <a:off x="3415293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8" name="object 58"/>
          <p:cNvSpPr/>
          <p:nvPr/>
        </p:nvSpPr>
        <p:spPr>
          <a:xfrm>
            <a:off x="3787090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9" name="object 59"/>
          <p:cNvSpPr/>
          <p:nvPr/>
        </p:nvSpPr>
        <p:spPr>
          <a:xfrm>
            <a:off x="3966992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0" name="object 60"/>
          <p:cNvSpPr/>
          <p:nvPr/>
        </p:nvSpPr>
        <p:spPr>
          <a:xfrm>
            <a:off x="4158887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1" name="object 61"/>
          <p:cNvSpPr/>
          <p:nvPr/>
        </p:nvSpPr>
        <p:spPr>
          <a:xfrm>
            <a:off x="4338789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2" name="object 62"/>
          <p:cNvSpPr/>
          <p:nvPr/>
        </p:nvSpPr>
        <p:spPr>
          <a:xfrm>
            <a:off x="4710586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3" name="object 63"/>
          <p:cNvSpPr/>
          <p:nvPr/>
        </p:nvSpPr>
        <p:spPr>
          <a:xfrm>
            <a:off x="4890488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4" name="object 64"/>
          <p:cNvSpPr/>
          <p:nvPr/>
        </p:nvSpPr>
        <p:spPr>
          <a:xfrm>
            <a:off x="5070390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5" name="object 65"/>
          <p:cNvSpPr/>
          <p:nvPr/>
        </p:nvSpPr>
        <p:spPr>
          <a:xfrm>
            <a:off x="5250291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6" name="object 66"/>
          <p:cNvSpPr/>
          <p:nvPr/>
        </p:nvSpPr>
        <p:spPr>
          <a:xfrm>
            <a:off x="5622089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7" name="object 67"/>
          <p:cNvSpPr/>
          <p:nvPr/>
        </p:nvSpPr>
        <p:spPr>
          <a:xfrm>
            <a:off x="5801991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8" name="object 68"/>
          <p:cNvSpPr/>
          <p:nvPr/>
        </p:nvSpPr>
        <p:spPr>
          <a:xfrm>
            <a:off x="5993886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9" name="object 69"/>
          <p:cNvSpPr/>
          <p:nvPr/>
        </p:nvSpPr>
        <p:spPr>
          <a:xfrm>
            <a:off x="6173788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0" name="object 70"/>
          <p:cNvSpPr/>
          <p:nvPr/>
        </p:nvSpPr>
        <p:spPr>
          <a:xfrm>
            <a:off x="6545585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1" name="object 71"/>
          <p:cNvSpPr/>
          <p:nvPr/>
        </p:nvSpPr>
        <p:spPr>
          <a:xfrm>
            <a:off x="6725487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2" name="object 72"/>
          <p:cNvSpPr/>
          <p:nvPr/>
        </p:nvSpPr>
        <p:spPr>
          <a:xfrm>
            <a:off x="6905389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3" name="object 73"/>
          <p:cNvSpPr/>
          <p:nvPr/>
        </p:nvSpPr>
        <p:spPr>
          <a:xfrm>
            <a:off x="7097284" y="5916342"/>
            <a:ext cx="0" cy="48260"/>
          </a:xfrm>
          <a:custGeom>
            <a:avLst/>
            <a:gdLst/>
            <a:ahLst/>
            <a:cxnLst/>
            <a:rect l="l" t="t" r="r" b="b"/>
            <a:pathLst>
              <a:path h="48260">
                <a:moveTo>
                  <a:pt x="0" y="0"/>
                </a:moveTo>
                <a:lnTo>
                  <a:pt x="0" y="47958"/>
                </a:lnTo>
              </a:path>
            </a:pathLst>
          </a:custGeom>
          <a:ln w="119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4" name="object 74"/>
          <p:cNvSpPr txBox="1"/>
          <p:nvPr/>
        </p:nvSpPr>
        <p:spPr>
          <a:xfrm>
            <a:off x="2269211" y="2946982"/>
            <a:ext cx="314325" cy="3226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100" spc="55" dirty="0">
                <a:latin typeface="Verdana"/>
                <a:cs typeface="Verdana"/>
              </a:rPr>
              <a:t>650</a:t>
            </a:r>
            <a:endParaRPr lang="es-MX"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lang="es-MX"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1100" spc="55" dirty="0">
                <a:latin typeface="Verdana"/>
                <a:cs typeface="Verdana"/>
              </a:rPr>
              <a:t>600</a:t>
            </a:r>
            <a:endParaRPr lang="es-MX"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es-MX"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1100" spc="55" dirty="0">
                <a:latin typeface="Verdana"/>
                <a:cs typeface="Verdana"/>
              </a:rPr>
              <a:t>550</a:t>
            </a:r>
            <a:endParaRPr lang="es-MX"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lang="es-MX"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1100" spc="55" dirty="0">
                <a:latin typeface="Verdana"/>
                <a:cs typeface="Verdana"/>
              </a:rPr>
              <a:t>500</a:t>
            </a:r>
            <a:endParaRPr lang="es-MX"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es-MX"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1100" spc="55" dirty="0">
                <a:latin typeface="Verdana"/>
                <a:cs typeface="Verdana"/>
              </a:rPr>
              <a:t>450</a:t>
            </a:r>
            <a:endParaRPr lang="es-MX"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es-MX"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1100" spc="55" dirty="0">
                <a:latin typeface="Verdana"/>
                <a:cs typeface="Verdana"/>
              </a:rPr>
              <a:t>400</a:t>
            </a:r>
            <a:endParaRPr lang="es-MX"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lang="es-MX"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1100" spc="55" dirty="0">
                <a:latin typeface="Verdana"/>
                <a:cs typeface="Verdana"/>
              </a:rPr>
              <a:t>350</a:t>
            </a:r>
            <a:endParaRPr lang="es-MX"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es-MX"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1100" spc="55" dirty="0">
                <a:latin typeface="Verdana"/>
                <a:cs typeface="Verdana"/>
              </a:rPr>
              <a:t>300</a:t>
            </a:r>
            <a:endParaRPr lang="es-MX" sz="11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lang="es-MX"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1100" spc="55" dirty="0">
                <a:latin typeface="Verdana"/>
                <a:cs typeface="Verdana"/>
              </a:rPr>
              <a:t>250</a:t>
            </a:r>
            <a:endParaRPr lang="es-MX" sz="1100" dirty="0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617021" y="6076294"/>
            <a:ext cx="121920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100" spc="55" dirty="0">
                <a:latin typeface="Verdana"/>
                <a:cs typeface="Verdana"/>
              </a:rPr>
              <a:t>0</a:t>
            </a:r>
            <a:endParaRPr lang="es-MX" sz="1100" dirty="0">
              <a:latin typeface="Verdana"/>
              <a:cs typeface="Verdan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396596" y="6030733"/>
            <a:ext cx="41338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100" spc="55" dirty="0">
                <a:latin typeface="Verdana"/>
                <a:cs typeface="Verdana"/>
              </a:rPr>
              <a:t>1</a:t>
            </a:r>
            <a:r>
              <a:rPr lang="es-MX" sz="1100" spc="-95" dirty="0">
                <a:latin typeface="Verdana"/>
                <a:cs typeface="Verdana"/>
              </a:rPr>
              <a:t> </a:t>
            </a:r>
            <a:r>
              <a:rPr lang="es-MX" sz="1100" spc="40" dirty="0">
                <a:latin typeface="Verdana"/>
                <a:cs typeface="Verdana"/>
              </a:rPr>
              <a:t>1</a:t>
            </a:r>
            <a:r>
              <a:rPr lang="es-MX" sz="1100" spc="50" dirty="0">
                <a:latin typeface="Verdana"/>
                <a:cs typeface="Verdana"/>
              </a:rPr>
              <a:t>0</a:t>
            </a:r>
            <a:r>
              <a:rPr lang="es-MX" sz="1125" spc="30" baseline="48148" dirty="0">
                <a:latin typeface="Verdana"/>
                <a:cs typeface="Verdana"/>
              </a:rPr>
              <a:t>5</a:t>
            </a:r>
            <a:endParaRPr lang="es-MX" sz="1125" baseline="48148" dirty="0">
              <a:latin typeface="Verdana"/>
              <a:cs typeface="Verdan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00157" y="6030733"/>
            <a:ext cx="1574800" cy="607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970" algn="ctr">
              <a:lnSpc>
                <a:spcPct val="100000"/>
              </a:lnSpc>
              <a:tabLst>
                <a:tab pos="923290" algn="l"/>
              </a:tabLst>
            </a:pPr>
            <a:r>
              <a:rPr lang="es-MX" sz="1100" spc="55" dirty="0">
                <a:latin typeface="Verdana"/>
                <a:cs typeface="Verdana"/>
              </a:rPr>
              <a:t>2</a:t>
            </a:r>
            <a:r>
              <a:rPr lang="es-MX" sz="1100" spc="-95" dirty="0">
                <a:latin typeface="Verdana"/>
                <a:cs typeface="Verdana"/>
              </a:rPr>
              <a:t> </a:t>
            </a:r>
            <a:r>
              <a:rPr lang="es-MX" sz="1100" spc="40" dirty="0">
                <a:latin typeface="Verdana"/>
                <a:cs typeface="Verdana"/>
              </a:rPr>
              <a:t>1</a:t>
            </a:r>
            <a:r>
              <a:rPr lang="es-MX" sz="1100" spc="50" dirty="0">
                <a:latin typeface="Verdana"/>
                <a:cs typeface="Verdana"/>
              </a:rPr>
              <a:t>0</a:t>
            </a:r>
            <a:r>
              <a:rPr lang="es-MX" sz="1125" spc="30" baseline="48148" dirty="0">
                <a:latin typeface="Verdana"/>
                <a:cs typeface="Verdana"/>
              </a:rPr>
              <a:t>5</a:t>
            </a:r>
            <a:r>
              <a:rPr lang="es-MX" sz="1125" baseline="48148" dirty="0">
                <a:latin typeface="Verdana"/>
                <a:cs typeface="Verdana"/>
              </a:rPr>
              <a:t>	</a:t>
            </a:r>
            <a:r>
              <a:rPr lang="es-MX" sz="1100" spc="55" dirty="0">
                <a:latin typeface="Verdana"/>
                <a:cs typeface="Verdana"/>
              </a:rPr>
              <a:t>3</a:t>
            </a:r>
            <a:r>
              <a:rPr lang="es-MX" sz="1100" spc="-95" dirty="0">
                <a:latin typeface="Verdana"/>
                <a:cs typeface="Verdana"/>
              </a:rPr>
              <a:t> </a:t>
            </a:r>
            <a:r>
              <a:rPr lang="es-MX" sz="1100" spc="40" dirty="0">
                <a:latin typeface="Verdana"/>
                <a:cs typeface="Verdana"/>
              </a:rPr>
              <a:t>1</a:t>
            </a:r>
            <a:r>
              <a:rPr lang="es-MX" sz="1100" spc="50" dirty="0">
                <a:latin typeface="Verdana"/>
                <a:cs typeface="Verdana"/>
              </a:rPr>
              <a:t>0</a:t>
            </a:r>
            <a:r>
              <a:rPr lang="es-MX" sz="1125" spc="30" baseline="48148" dirty="0">
                <a:latin typeface="Verdana"/>
                <a:cs typeface="Verdana"/>
              </a:rPr>
              <a:t>5</a:t>
            </a:r>
            <a:endParaRPr lang="es-MX" sz="1125" baseline="48148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lang="es-MX" sz="1300" spc="-25" dirty="0">
                <a:latin typeface="Verdana"/>
                <a:cs typeface="Verdana"/>
              </a:rPr>
              <a:t>Numero de pasos</a:t>
            </a:r>
            <a:r>
              <a:rPr lang="es-MX" sz="1300" spc="-105" dirty="0">
                <a:latin typeface="Verdana"/>
                <a:cs typeface="Verdana"/>
              </a:rPr>
              <a:t> </a:t>
            </a:r>
            <a:r>
              <a:rPr lang="es-MX" sz="1300" dirty="0">
                <a:latin typeface="Verdana"/>
                <a:cs typeface="Verdana"/>
              </a:rPr>
              <a:t>(</a:t>
            </a:r>
            <a:r>
              <a:rPr lang="es-MX" sz="1300" dirty="0" err="1">
                <a:latin typeface="Verdana"/>
                <a:cs typeface="Verdana"/>
              </a:rPr>
              <a:t>fsec</a:t>
            </a:r>
            <a:r>
              <a:rPr lang="es-MX" sz="1300" dirty="0">
                <a:latin typeface="Verdana"/>
                <a:cs typeface="Verdana"/>
              </a:rPr>
              <a:t>)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6143098" y="6030733"/>
            <a:ext cx="41338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100" spc="55" dirty="0">
                <a:latin typeface="Verdana"/>
                <a:cs typeface="Verdana"/>
              </a:rPr>
              <a:t>4</a:t>
            </a:r>
            <a:r>
              <a:rPr lang="es-MX" sz="1100" spc="-95" dirty="0">
                <a:latin typeface="Verdana"/>
                <a:cs typeface="Verdana"/>
              </a:rPr>
              <a:t> </a:t>
            </a:r>
            <a:r>
              <a:rPr lang="es-MX" sz="1100" spc="40" dirty="0">
                <a:latin typeface="Verdana"/>
                <a:cs typeface="Verdana"/>
              </a:rPr>
              <a:t>1</a:t>
            </a:r>
            <a:r>
              <a:rPr lang="es-MX" sz="1100" spc="50" dirty="0">
                <a:latin typeface="Verdana"/>
                <a:cs typeface="Verdana"/>
              </a:rPr>
              <a:t>0</a:t>
            </a:r>
            <a:r>
              <a:rPr lang="es-MX" sz="1125" spc="30" baseline="48148" dirty="0">
                <a:latin typeface="Verdana"/>
                <a:cs typeface="Verdana"/>
              </a:rPr>
              <a:t>5</a:t>
            </a:r>
            <a:endParaRPr lang="es-MX" sz="1125" baseline="48148" dirty="0">
              <a:latin typeface="Verdana"/>
              <a:cs typeface="Verdan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066594" y="6030733"/>
            <a:ext cx="41338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100" spc="55" dirty="0">
                <a:latin typeface="Verdana"/>
                <a:cs typeface="Verdana"/>
              </a:rPr>
              <a:t>5</a:t>
            </a:r>
            <a:r>
              <a:rPr lang="es-MX" sz="1100" spc="-95" dirty="0">
                <a:latin typeface="Verdana"/>
                <a:cs typeface="Verdana"/>
              </a:rPr>
              <a:t> </a:t>
            </a:r>
            <a:r>
              <a:rPr lang="es-MX" sz="1100" spc="40" dirty="0">
                <a:latin typeface="Verdana"/>
                <a:cs typeface="Verdana"/>
              </a:rPr>
              <a:t>1</a:t>
            </a:r>
            <a:r>
              <a:rPr lang="es-MX" sz="1100" spc="50" dirty="0">
                <a:latin typeface="Verdana"/>
                <a:cs typeface="Verdana"/>
              </a:rPr>
              <a:t>0</a:t>
            </a:r>
            <a:r>
              <a:rPr lang="es-MX" sz="1125" spc="30" baseline="48148" dirty="0">
                <a:latin typeface="Verdana"/>
                <a:cs typeface="Verdana"/>
              </a:rPr>
              <a:t>5</a:t>
            </a:r>
            <a:endParaRPr lang="es-MX" sz="1125" baseline="48148" dirty="0">
              <a:latin typeface="Verdana"/>
              <a:cs typeface="Verdan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739100" y="3947617"/>
            <a:ext cx="200055" cy="10585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300" spc="-10" dirty="0">
                <a:latin typeface="Verdana"/>
                <a:cs typeface="Verdana"/>
              </a:rPr>
              <a:t>Temperatura</a:t>
            </a:r>
            <a:endParaRPr lang="es-MX" sz="13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9891" y="4572876"/>
            <a:ext cx="3538220" cy="2703195"/>
          </a:xfrm>
          <a:custGeom>
            <a:avLst/>
            <a:gdLst/>
            <a:ahLst/>
            <a:cxnLst/>
            <a:rect l="l" t="t" r="r" b="b"/>
            <a:pathLst>
              <a:path w="3538220" h="2703195">
                <a:moveTo>
                  <a:pt x="0" y="0"/>
                </a:moveTo>
                <a:lnTo>
                  <a:pt x="3538173" y="0"/>
                </a:lnTo>
                <a:lnTo>
                  <a:pt x="3538173" y="2702837"/>
                </a:lnTo>
                <a:lnTo>
                  <a:pt x="0" y="270283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" name="object 3"/>
          <p:cNvSpPr/>
          <p:nvPr/>
        </p:nvSpPr>
        <p:spPr>
          <a:xfrm>
            <a:off x="686906" y="4599891"/>
            <a:ext cx="191183" cy="191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" name="object 4"/>
          <p:cNvSpPr txBox="1"/>
          <p:nvPr/>
        </p:nvSpPr>
        <p:spPr>
          <a:xfrm>
            <a:off x="657813" y="4570799"/>
            <a:ext cx="3542665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840" marR="57785">
              <a:lnSpc>
                <a:spcPct val="100000"/>
              </a:lnSpc>
            </a:pP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Th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canno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b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e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displayed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Your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compute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not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enough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memory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to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ope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n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bee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corrupted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Restart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you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computer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an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ope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n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file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again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If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re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x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still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appears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yo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u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to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delet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an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insert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again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</a:t>
            </a:r>
            <a:endParaRPr lang="es-MX" sz="35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7813" y="4570799"/>
            <a:ext cx="3542329" cy="2706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735260" y="1840760"/>
            <a:ext cx="3463290" cy="2646680"/>
          </a:xfrm>
          <a:custGeom>
            <a:avLst/>
            <a:gdLst/>
            <a:ahLst/>
            <a:cxnLst/>
            <a:rect l="l" t="t" r="r" b="b"/>
            <a:pathLst>
              <a:path w="3463290" h="2646679">
                <a:moveTo>
                  <a:pt x="0" y="0"/>
                </a:moveTo>
                <a:lnTo>
                  <a:pt x="3462804" y="0"/>
                </a:lnTo>
                <a:lnTo>
                  <a:pt x="3462804" y="2646310"/>
                </a:lnTo>
                <a:lnTo>
                  <a:pt x="0" y="264631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/>
          <p:nvPr/>
        </p:nvSpPr>
        <p:spPr>
          <a:xfrm>
            <a:off x="762275" y="1867776"/>
            <a:ext cx="191183" cy="191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" name="object 8"/>
          <p:cNvSpPr txBox="1"/>
          <p:nvPr/>
        </p:nvSpPr>
        <p:spPr>
          <a:xfrm>
            <a:off x="733182" y="1838681"/>
            <a:ext cx="346710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204" marR="153035">
              <a:lnSpc>
                <a:spcPct val="100000"/>
              </a:lnSpc>
            </a:pP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Th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canno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b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e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displayed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Your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compute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not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enough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memory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to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ope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n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bee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corrupted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Restar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you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computer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an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ope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n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file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again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If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re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x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still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appears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yo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u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to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delet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an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insert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again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</a:t>
            </a:r>
            <a:endParaRPr lang="es-MX" sz="350" dirty="0">
              <a:latin typeface="Lucida Sans"/>
              <a:cs typeface="Lucida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3182" y="1838681"/>
            <a:ext cx="3466961" cy="2650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" name="object 10"/>
          <p:cNvSpPr/>
          <p:nvPr/>
        </p:nvSpPr>
        <p:spPr>
          <a:xfrm>
            <a:off x="4727724" y="5167468"/>
            <a:ext cx="4672859" cy="19517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" name="object 11"/>
          <p:cNvSpPr/>
          <p:nvPr/>
        </p:nvSpPr>
        <p:spPr>
          <a:xfrm>
            <a:off x="5562165" y="6145153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504"/>
                </a:lnTo>
              </a:path>
            </a:pathLst>
          </a:custGeom>
          <a:ln w="18842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" name="object 12"/>
          <p:cNvSpPr/>
          <p:nvPr/>
        </p:nvSpPr>
        <p:spPr>
          <a:xfrm>
            <a:off x="6146271" y="6110237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339"/>
                </a:lnTo>
              </a:path>
            </a:pathLst>
          </a:custGeom>
          <a:ln w="18842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" name="object 13"/>
          <p:cNvSpPr/>
          <p:nvPr/>
        </p:nvSpPr>
        <p:spPr>
          <a:xfrm>
            <a:off x="6897266" y="6005484"/>
            <a:ext cx="41910" cy="349250"/>
          </a:xfrm>
          <a:custGeom>
            <a:avLst/>
            <a:gdLst/>
            <a:ahLst/>
            <a:cxnLst/>
            <a:rect l="l" t="t" r="r" b="b"/>
            <a:pathLst>
              <a:path w="41909" h="349250">
                <a:moveTo>
                  <a:pt x="41722" y="0"/>
                </a:moveTo>
                <a:lnTo>
                  <a:pt x="0" y="349173"/>
                </a:lnTo>
              </a:path>
            </a:pathLst>
          </a:custGeom>
          <a:ln w="12561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" name="object 14"/>
          <p:cNvSpPr/>
          <p:nvPr/>
        </p:nvSpPr>
        <p:spPr>
          <a:xfrm>
            <a:off x="7356209" y="6040402"/>
            <a:ext cx="83820" cy="209550"/>
          </a:xfrm>
          <a:custGeom>
            <a:avLst/>
            <a:gdLst/>
            <a:ahLst/>
            <a:cxnLst/>
            <a:rect l="l" t="t" r="r" b="b"/>
            <a:pathLst>
              <a:path w="83820" h="209550">
                <a:moveTo>
                  <a:pt x="83442" y="0"/>
                </a:moveTo>
                <a:lnTo>
                  <a:pt x="0" y="209504"/>
                </a:lnTo>
              </a:path>
            </a:pathLst>
          </a:custGeom>
          <a:ln w="9421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" name="object 15"/>
          <p:cNvSpPr/>
          <p:nvPr/>
        </p:nvSpPr>
        <p:spPr>
          <a:xfrm>
            <a:off x="8232370" y="6110237"/>
            <a:ext cx="41910" cy="244475"/>
          </a:xfrm>
          <a:custGeom>
            <a:avLst/>
            <a:gdLst/>
            <a:ahLst/>
            <a:cxnLst/>
            <a:rect l="l" t="t" r="r" b="b"/>
            <a:pathLst>
              <a:path w="41909" h="244475">
                <a:moveTo>
                  <a:pt x="41721" y="0"/>
                </a:moveTo>
                <a:lnTo>
                  <a:pt x="0" y="244422"/>
                </a:lnTo>
              </a:path>
            </a:pathLst>
          </a:custGeom>
          <a:ln w="9421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" name="object 16"/>
          <p:cNvSpPr/>
          <p:nvPr/>
        </p:nvSpPr>
        <p:spPr>
          <a:xfrm>
            <a:off x="8733034" y="6110237"/>
            <a:ext cx="83820" cy="174625"/>
          </a:xfrm>
          <a:custGeom>
            <a:avLst/>
            <a:gdLst/>
            <a:ahLst/>
            <a:cxnLst/>
            <a:rect l="l" t="t" r="r" b="b"/>
            <a:pathLst>
              <a:path w="83820" h="174625">
                <a:moveTo>
                  <a:pt x="83443" y="0"/>
                </a:moveTo>
                <a:lnTo>
                  <a:pt x="0" y="174587"/>
                </a:lnTo>
              </a:path>
            </a:pathLst>
          </a:custGeom>
          <a:ln w="9421">
            <a:solidFill>
              <a:srgbClr val="00F9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" name="object 17"/>
          <p:cNvSpPr txBox="1"/>
          <p:nvPr/>
        </p:nvSpPr>
        <p:spPr>
          <a:xfrm>
            <a:off x="735556" y="554370"/>
            <a:ext cx="871791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lang="es-MX"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2350" spc="5" dirty="0">
                <a:latin typeface="Arial"/>
                <a:cs typeface="Arial"/>
              </a:rPr>
              <a:t>Distinguiendo entre conjuntos estructurales del péptido</a:t>
            </a:r>
            <a:r>
              <a:rPr lang="es-MX" sz="2350" dirty="0">
                <a:latin typeface="Arial"/>
                <a:cs typeface="Arial"/>
              </a:rPr>
              <a:t> </a:t>
            </a:r>
            <a:r>
              <a:rPr lang="es-MX" sz="2350" spc="15" dirty="0">
                <a:latin typeface="Arial"/>
                <a:cs typeface="Arial"/>
              </a:rPr>
              <a:t>GB1</a:t>
            </a:r>
            <a:endParaRPr lang="es-MX" sz="23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2311" y="1686252"/>
            <a:ext cx="4023360" cy="372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0880" marR="47625" indent="-377190">
              <a:lnSpc>
                <a:spcPct val="100000"/>
              </a:lnSpc>
            </a:pPr>
            <a:r>
              <a:rPr lang="es-MX" sz="1150" spc="10" dirty="0" err="1">
                <a:latin typeface="Arial"/>
                <a:cs typeface="Arial"/>
              </a:rPr>
              <a:t>Weinstock</a:t>
            </a:r>
            <a:r>
              <a:rPr lang="es-MX" sz="1150" spc="5" dirty="0">
                <a:latin typeface="Arial"/>
                <a:cs typeface="Arial"/>
              </a:rPr>
              <a:t>,</a:t>
            </a:r>
            <a:r>
              <a:rPr lang="es-MX" sz="1150" spc="10" dirty="0">
                <a:latin typeface="Arial"/>
                <a:cs typeface="Arial"/>
              </a:rPr>
              <a:t> </a:t>
            </a:r>
            <a:r>
              <a:rPr lang="es-MX" sz="1150" spc="10" dirty="0" err="1">
                <a:latin typeface="Arial"/>
                <a:cs typeface="Arial"/>
              </a:rPr>
              <a:t>Narayanan</a:t>
            </a:r>
            <a:r>
              <a:rPr lang="es-MX" sz="1150" spc="5" dirty="0">
                <a:latin typeface="Arial"/>
                <a:cs typeface="Arial"/>
              </a:rPr>
              <a:t>,</a:t>
            </a:r>
            <a:r>
              <a:rPr lang="es-MX" sz="1150" spc="10" dirty="0">
                <a:latin typeface="Arial"/>
                <a:cs typeface="Arial"/>
              </a:rPr>
              <a:t> </a:t>
            </a:r>
            <a:r>
              <a:rPr lang="es-MX" sz="1150" spc="10" dirty="0" err="1">
                <a:latin typeface="Arial"/>
                <a:cs typeface="Arial"/>
              </a:rPr>
              <a:t>Felts</a:t>
            </a:r>
            <a:r>
              <a:rPr lang="es-MX" sz="1150" spc="10" dirty="0">
                <a:latin typeface="Arial"/>
                <a:cs typeface="Arial"/>
              </a:rPr>
              <a:t>,</a:t>
            </a:r>
            <a:r>
              <a:rPr lang="es-MX" sz="1150" spc="-60" dirty="0">
                <a:latin typeface="Arial"/>
                <a:cs typeface="Arial"/>
              </a:rPr>
              <a:t> </a:t>
            </a:r>
            <a:r>
              <a:rPr lang="es-MX" sz="1150" spc="15" dirty="0" err="1">
                <a:latin typeface="Arial"/>
                <a:cs typeface="Arial"/>
              </a:rPr>
              <a:t>Andrec</a:t>
            </a:r>
            <a:r>
              <a:rPr lang="es-MX" sz="1150" spc="15" dirty="0">
                <a:latin typeface="Arial"/>
                <a:cs typeface="Arial"/>
              </a:rPr>
              <a:t>,</a:t>
            </a:r>
            <a:r>
              <a:rPr lang="es-MX" sz="1150" spc="5" dirty="0">
                <a:latin typeface="Arial"/>
                <a:cs typeface="Arial"/>
              </a:rPr>
              <a:t> </a:t>
            </a:r>
            <a:r>
              <a:rPr lang="es-MX" sz="1150" spc="10" dirty="0">
                <a:latin typeface="Arial"/>
                <a:cs typeface="Arial"/>
              </a:rPr>
              <a:t>Lev</a:t>
            </a:r>
            <a:r>
              <a:rPr lang="es-MX" sz="1150" spc="-75" dirty="0">
                <a:latin typeface="Arial"/>
                <a:cs typeface="Arial"/>
              </a:rPr>
              <a:t>y</a:t>
            </a:r>
            <a:r>
              <a:rPr lang="es-MX" sz="1150" spc="5" dirty="0">
                <a:latin typeface="Arial"/>
                <a:cs typeface="Arial"/>
              </a:rPr>
              <a:t>,</a:t>
            </a:r>
            <a:r>
              <a:rPr lang="es-MX" sz="1150" spc="10" dirty="0">
                <a:latin typeface="Arial"/>
                <a:cs typeface="Arial"/>
              </a:rPr>
              <a:t> </a:t>
            </a:r>
            <a:r>
              <a:rPr lang="es-MX" sz="1150" spc="10" dirty="0" err="1">
                <a:latin typeface="Arial"/>
                <a:cs typeface="Arial"/>
              </a:rPr>
              <a:t>Wu</a:t>
            </a:r>
            <a:r>
              <a:rPr lang="es-MX" sz="1150" spc="5" dirty="0">
                <a:latin typeface="Arial"/>
                <a:cs typeface="Arial"/>
              </a:rPr>
              <a:t>,</a:t>
            </a:r>
            <a:r>
              <a:rPr lang="es-MX" sz="1150" spc="10" dirty="0">
                <a:latin typeface="Arial"/>
                <a:cs typeface="Arial"/>
              </a:rPr>
              <a:t> </a:t>
            </a:r>
            <a:r>
              <a:rPr lang="es-MX" sz="1150" spc="20" dirty="0" err="1">
                <a:latin typeface="Arial"/>
                <a:cs typeface="Arial"/>
              </a:rPr>
              <a:t>Baum</a:t>
            </a:r>
            <a:r>
              <a:rPr lang="es-MX" sz="1150" spc="15" dirty="0">
                <a:latin typeface="Arial"/>
                <a:cs typeface="Arial"/>
              </a:rPr>
              <a:t> </a:t>
            </a:r>
            <a:r>
              <a:rPr lang="es-MX" sz="1150" spc="15" dirty="0" err="1">
                <a:latin typeface="Arial"/>
                <a:cs typeface="Arial"/>
              </a:rPr>
              <a:t>JACS</a:t>
            </a:r>
            <a:r>
              <a:rPr lang="es-MX" sz="1150" spc="5" dirty="0">
                <a:latin typeface="Arial"/>
                <a:cs typeface="Arial"/>
              </a:rPr>
              <a:t> </a:t>
            </a:r>
            <a:r>
              <a:rPr lang="es-MX" sz="1150" b="1" spc="10" dirty="0">
                <a:latin typeface="Arial"/>
                <a:cs typeface="Arial"/>
              </a:rPr>
              <a:t>200</a:t>
            </a:r>
            <a:r>
              <a:rPr lang="es-MX" sz="1150" b="1" spc="15" dirty="0">
                <a:latin typeface="Arial"/>
                <a:cs typeface="Arial"/>
              </a:rPr>
              <a:t>7</a:t>
            </a:r>
            <a:r>
              <a:rPr lang="es-MX" sz="1150" spc="5" dirty="0">
                <a:latin typeface="Arial"/>
                <a:cs typeface="Arial"/>
              </a:rPr>
              <a:t>,</a:t>
            </a:r>
            <a:r>
              <a:rPr lang="es-MX" sz="1150" spc="10" dirty="0">
                <a:latin typeface="Arial"/>
                <a:cs typeface="Arial"/>
              </a:rPr>
              <a:t> </a:t>
            </a:r>
            <a:r>
              <a:rPr lang="es-MX" sz="1150" i="1" spc="10" dirty="0">
                <a:latin typeface="Arial"/>
                <a:cs typeface="Arial"/>
              </a:rPr>
              <a:t>12</a:t>
            </a:r>
            <a:r>
              <a:rPr lang="es-MX" sz="1150" i="1" spc="15" dirty="0">
                <a:latin typeface="Arial"/>
                <a:cs typeface="Arial"/>
              </a:rPr>
              <a:t>9</a:t>
            </a:r>
            <a:r>
              <a:rPr lang="es-MX" sz="1150" spc="5" dirty="0">
                <a:latin typeface="Arial"/>
                <a:cs typeface="Arial"/>
              </a:rPr>
              <a:t>,</a:t>
            </a:r>
            <a:r>
              <a:rPr lang="es-MX" sz="1150" spc="10" dirty="0">
                <a:latin typeface="Arial"/>
                <a:cs typeface="Arial"/>
              </a:rPr>
              <a:t> 4859</a:t>
            </a:r>
            <a:endParaRPr lang="es-MX"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s-MX"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s-MX" sz="1000" dirty="0">
              <a:latin typeface="Times New Roman"/>
              <a:cs typeface="Times New Roman"/>
            </a:endParaRPr>
          </a:p>
          <a:p>
            <a:pPr marL="12700" marR="438150">
              <a:lnSpc>
                <a:spcPct val="101400"/>
              </a:lnSpc>
            </a:pPr>
            <a:r>
              <a:rPr lang="es-MX" sz="1950" spc="5" dirty="0">
                <a:latin typeface="Arial"/>
                <a:cs typeface="Arial"/>
              </a:rPr>
              <a:t>•La </a:t>
            </a:r>
            <a:r>
              <a:rPr lang="es-MX" sz="1950" spc="5" dirty="0" err="1">
                <a:latin typeface="Arial"/>
                <a:cs typeface="Arial"/>
              </a:rPr>
              <a:t>siimulación</a:t>
            </a:r>
            <a:r>
              <a:rPr lang="es-MX" sz="1950" spc="5" dirty="0">
                <a:latin typeface="Arial"/>
                <a:cs typeface="Arial"/>
              </a:rPr>
              <a:t> </a:t>
            </a:r>
            <a:r>
              <a:rPr lang="es-MX" sz="1950" spc="5" dirty="0" err="1">
                <a:latin typeface="Arial"/>
                <a:cs typeface="Arial"/>
              </a:rPr>
              <a:t>REM</a:t>
            </a:r>
            <a:r>
              <a:rPr lang="es-MX" sz="1950" spc="10" dirty="0" err="1">
                <a:latin typeface="Arial"/>
                <a:cs typeface="Arial"/>
              </a:rPr>
              <a:t>D</a:t>
            </a:r>
            <a:r>
              <a:rPr lang="es-MX" sz="1950" spc="5" dirty="0">
                <a:latin typeface="Arial"/>
                <a:cs typeface="Arial"/>
              </a:rPr>
              <a:t> generó 20 conjuntos, usando T como una perturbación</a:t>
            </a:r>
            <a:endParaRPr lang="es-MX" sz="1950" dirty="0">
              <a:latin typeface="Arial"/>
              <a:cs typeface="Arial"/>
            </a:endParaRPr>
          </a:p>
          <a:p>
            <a:pPr marL="12700" marR="160020">
              <a:lnSpc>
                <a:spcPct val="101400"/>
              </a:lnSpc>
            </a:pPr>
            <a:r>
              <a:rPr lang="es-MX" sz="1950" spc="5" dirty="0">
                <a:latin typeface="Arial"/>
                <a:cs typeface="Arial"/>
              </a:rPr>
              <a:t>•</a:t>
            </a:r>
            <a:r>
              <a:rPr lang="es-MX" sz="1950" dirty="0">
                <a:latin typeface="Arial"/>
                <a:cs typeface="Arial"/>
              </a:rPr>
              <a:t>Literatura</a:t>
            </a:r>
            <a:r>
              <a:rPr lang="es-MX" sz="1950" spc="5" dirty="0">
                <a:latin typeface="Arial"/>
                <a:cs typeface="Arial"/>
              </a:rPr>
              <a:t>:</a:t>
            </a:r>
            <a:r>
              <a:rPr lang="es-MX" sz="1950" spc="10" dirty="0">
                <a:latin typeface="Arial"/>
                <a:cs typeface="Arial"/>
              </a:rPr>
              <a:t> </a:t>
            </a:r>
            <a:r>
              <a:rPr lang="es-MX" sz="1950" spc="5" dirty="0">
                <a:latin typeface="Arial"/>
                <a:cs typeface="Arial"/>
              </a:rPr>
              <a:t>30-60</a:t>
            </a:r>
            <a:r>
              <a:rPr lang="es-MX" sz="1950" spc="15" dirty="0">
                <a:latin typeface="Arial"/>
                <a:cs typeface="Arial"/>
              </a:rPr>
              <a:t>%</a:t>
            </a:r>
            <a:r>
              <a:rPr lang="es-MX" sz="1950" spc="10" dirty="0">
                <a:latin typeface="Arial"/>
                <a:cs typeface="Arial"/>
              </a:rPr>
              <a:t> </a:t>
            </a:r>
            <a:r>
              <a:rPr lang="es-MX" sz="1950" spc="10" dirty="0">
                <a:latin typeface="Symbol"/>
                <a:cs typeface="Symbol"/>
              </a:rPr>
              <a:t></a:t>
            </a:r>
            <a:r>
              <a:rPr lang="es-MX" sz="1950" spc="5" dirty="0">
                <a:latin typeface="Arial"/>
                <a:cs typeface="Arial"/>
              </a:rPr>
              <a:t>-</a:t>
            </a:r>
            <a:r>
              <a:rPr lang="es-MX" sz="1950" spc="5" dirty="0" err="1">
                <a:latin typeface="Arial"/>
                <a:cs typeface="Arial"/>
              </a:rPr>
              <a:t>hairpin</a:t>
            </a:r>
            <a:r>
              <a:rPr lang="es-MX" sz="1950" spc="5" dirty="0">
                <a:latin typeface="Arial"/>
                <a:cs typeface="Arial"/>
              </a:rPr>
              <a:t> (experimentos y computación)</a:t>
            </a:r>
            <a:endParaRPr lang="es-MX" sz="1950" dirty="0">
              <a:latin typeface="Arial"/>
              <a:cs typeface="Arial"/>
            </a:endParaRPr>
          </a:p>
          <a:p>
            <a:pPr marL="12700" marR="5080">
              <a:lnSpc>
                <a:spcPct val="101400"/>
              </a:lnSpc>
            </a:pPr>
            <a:r>
              <a:rPr lang="es-MX" sz="1950" spc="10" dirty="0">
                <a:latin typeface="Arial"/>
                <a:cs typeface="Arial"/>
              </a:rPr>
              <a:t>•Conjuntos que coinciden con los estimados reportados del contenido beta pueden tener poblaciones de puente de hidrógeno muy diferentes.</a:t>
            </a:r>
            <a:endParaRPr lang="es-MX"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136" y="2072626"/>
            <a:ext cx="156718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15" dirty="0">
                <a:solidFill>
                  <a:srgbClr val="0A31FF"/>
                </a:solidFill>
                <a:latin typeface="Arial"/>
                <a:cs typeface="Arial"/>
              </a:rPr>
              <a:t>H</a:t>
            </a:r>
            <a:r>
              <a:rPr lang="es-MX" sz="1550" spc="20" dirty="0">
                <a:solidFill>
                  <a:srgbClr val="0A31FF"/>
                </a:solidFill>
                <a:latin typeface="Arial"/>
                <a:cs typeface="Arial"/>
              </a:rPr>
              <a:t>A</a:t>
            </a:r>
            <a:r>
              <a:rPr lang="es-MX" sz="1550" spc="-80" dirty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lang="es-MX" sz="1550" spc="15" dirty="0" err="1">
                <a:solidFill>
                  <a:srgbClr val="0A31FF"/>
                </a:solidFill>
                <a:latin typeface="Arial"/>
                <a:cs typeface="Arial"/>
              </a:rPr>
              <a:t>chemical</a:t>
            </a:r>
            <a:r>
              <a:rPr lang="es-MX" sz="1550" spc="5" dirty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lang="es-MX" sz="1550" spc="10" dirty="0" err="1">
                <a:solidFill>
                  <a:srgbClr val="0A31FF"/>
                </a:solidFill>
                <a:latin typeface="Arial"/>
                <a:cs typeface="Arial"/>
              </a:rPr>
              <a:t>shift</a:t>
            </a:r>
            <a:endParaRPr lang="es-MX" sz="15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9154" y="2380902"/>
            <a:ext cx="2860040" cy="2225675"/>
          </a:xfrm>
          <a:custGeom>
            <a:avLst/>
            <a:gdLst/>
            <a:ahLst/>
            <a:cxnLst/>
            <a:rect l="l" t="t" r="r" b="b"/>
            <a:pathLst>
              <a:path w="2860040" h="2225675">
                <a:moveTo>
                  <a:pt x="0" y="0"/>
                </a:moveTo>
                <a:lnTo>
                  <a:pt x="2859855" y="0"/>
                </a:lnTo>
                <a:lnTo>
                  <a:pt x="2859855" y="2225501"/>
                </a:lnTo>
                <a:lnTo>
                  <a:pt x="0" y="222550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929292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" name="object 4"/>
          <p:cNvSpPr/>
          <p:nvPr/>
        </p:nvSpPr>
        <p:spPr>
          <a:xfrm>
            <a:off x="536169" y="2407918"/>
            <a:ext cx="191183" cy="191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" name="object 5"/>
          <p:cNvSpPr txBox="1"/>
          <p:nvPr/>
        </p:nvSpPr>
        <p:spPr>
          <a:xfrm>
            <a:off x="507076" y="2378825"/>
            <a:ext cx="286448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28575" algn="just">
              <a:lnSpc>
                <a:spcPct val="100000"/>
              </a:lnSpc>
            </a:pP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Th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canno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b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e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displayed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Your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compute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not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enough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memory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to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ope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n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bee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corrupted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Restar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you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computer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an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ope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n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file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again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If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re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x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still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appears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yo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u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to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delet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an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insert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again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</a:t>
            </a:r>
            <a:endParaRPr lang="es-MX" sz="35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7076" y="2378825"/>
            <a:ext cx="2864011" cy="22296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/>
          <p:nvPr/>
        </p:nvSpPr>
        <p:spPr>
          <a:xfrm>
            <a:off x="3373165" y="2154796"/>
            <a:ext cx="3312160" cy="2553970"/>
          </a:xfrm>
          <a:custGeom>
            <a:avLst/>
            <a:gdLst/>
            <a:ahLst/>
            <a:cxnLst/>
            <a:rect l="l" t="t" r="r" b="b"/>
            <a:pathLst>
              <a:path w="3312159" h="2553970">
                <a:moveTo>
                  <a:pt x="0" y="0"/>
                </a:moveTo>
                <a:lnTo>
                  <a:pt x="3312067" y="0"/>
                </a:lnTo>
                <a:lnTo>
                  <a:pt x="3312067" y="2553670"/>
                </a:lnTo>
                <a:lnTo>
                  <a:pt x="0" y="255367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" name="object 8"/>
          <p:cNvSpPr/>
          <p:nvPr/>
        </p:nvSpPr>
        <p:spPr>
          <a:xfrm>
            <a:off x="3400181" y="2181811"/>
            <a:ext cx="191183" cy="191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" name="object 9"/>
          <p:cNvSpPr txBox="1"/>
          <p:nvPr/>
        </p:nvSpPr>
        <p:spPr>
          <a:xfrm>
            <a:off x="3371088" y="2152719"/>
            <a:ext cx="3316604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4475" marR="121285">
              <a:lnSpc>
                <a:spcPct val="100000"/>
              </a:lnSpc>
            </a:pP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Th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canno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b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e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displayed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Your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compute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not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enough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memory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to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ope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n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been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corrupted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Restar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you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computer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an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ope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n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file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again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If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re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x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still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appears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yo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u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to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delet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an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insert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again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</a:t>
            </a:r>
            <a:endParaRPr lang="es-MX" sz="350" dirty="0">
              <a:latin typeface="Lucida Sans"/>
              <a:cs typeface="Lucida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71088" y="2152719"/>
            <a:ext cx="3316223" cy="2557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" name="object 11"/>
          <p:cNvSpPr/>
          <p:nvPr/>
        </p:nvSpPr>
        <p:spPr>
          <a:xfrm>
            <a:off x="6362792" y="2230165"/>
            <a:ext cx="3187065" cy="2496185"/>
          </a:xfrm>
          <a:custGeom>
            <a:avLst/>
            <a:gdLst/>
            <a:ahLst/>
            <a:cxnLst/>
            <a:rect l="l" t="t" r="r" b="b"/>
            <a:pathLst>
              <a:path w="3187065" h="2496185">
                <a:moveTo>
                  <a:pt x="0" y="0"/>
                </a:moveTo>
                <a:lnTo>
                  <a:pt x="3186452" y="0"/>
                </a:lnTo>
                <a:lnTo>
                  <a:pt x="3186452" y="2495573"/>
                </a:lnTo>
                <a:lnTo>
                  <a:pt x="0" y="249557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" name="object 12"/>
          <p:cNvSpPr/>
          <p:nvPr/>
        </p:nvSpPr>
        <p:spPr>
          <a:xfrm>
            <a:off x="6389806" y="2257179"/>
            <a:ext cx="191183" cy="191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" name="object 13"/>
          <p:cNvSpPr txBox="1"/>
          <p:nvPr/>
        </p:nvSpPr>
        <p:spPr>
          <a:xfrm>
            <a:off x="6360713" y="2228088"/>
            <a:ext cx="319087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204" marR="110489" algn="just">
              <a:lnSpc>
                <a:spcPct val="100000"/>
              </a:lnSpc>
            </a:pP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Th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canno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b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e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displayed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Your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compute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not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enough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memory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to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ope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n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been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corrupted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Restar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you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computer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an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ope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n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file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again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If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re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x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still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appears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yo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u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to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delet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and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insert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again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</a:t>
            </a:r>
            <a:endParaRPr lang="es-MX" sz="350" dirty="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60713" y="2228088"/>
            <a:ext cx="3190608" cy="2499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" name="object 15"/>
          <p:cNvSpPr txBox="1"/>
          <p:nvPr/>
        </p:nvSpPr>
        <p:spPr>
          <a:xfrm>
            <a:off x="886293" y="554370"/>
            <a:ext cx="8567420" cy="1200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s-MX" sz="2350" spc="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s-MX" sz="2350" spc="5" dirty="0">
                <a:latin typeface="Arial"/>
                <a:cs typeface="Arial"/>
              </a:rPr>
              <a:t>Comparació</a:t>
            </a:r>
            <a:r>
              <a:rPr lang="es-MX" sz="2350" spc="10" dirty="0">
                <a:latin typeface="Arial"/>
                <a:cs typeface="Arial"/>
              </a:rPr>
              <a:t>n de Observables Calculadas y Medidas de </a:t>
            </a:r>
            <a:r>
              <a:rPr lang="es-MX" sz="2350" spc="10" dirty="0" err="1">
                <a:latin typeface="Arial"/>
                <a:cs typeface="Arial"/>
              </a:rPr>
              <a:t>RMN</a:t>
            </a:r>
            <a:endParaRPr lang="es-MX" sz="23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1500" y="5544310"/>
            <a:ext cx="6783705" cy="1106650"/>
          </a:xfrm>
          <a:prstGeom prst="rect">
            <a:avLst/>
          </a:prstGeom>
          <a:ln w="25122">
            <a:solidFill>
              <a:srgbClr val="FF28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3664" marR="184150" algn="ctr">
              <a:lnSpc>
                <a:spcPct val="101699"/>
              </a:lnSpc>
            </a:pPr>
            <a:r>
              <a:rPr lang="es-MX" sz="2350" spc="10" dirty="0">
                <a:latin typeface="Arial"/>
                <a:cs typeface="Arial"/>
              </a:rPr>
              <a:t>Los conjuntos de simulación en el intervalo de  temperatura media (381-442</a:t>
            </a:r>
            <a:r>
              <a:rPr lang="es-MX" sz="2350" dirty="0">
                <a:latin typeface="Arial"/>
                <a:cs typeface="Arial"/>
              </a:rPr>
              <a:t> </a:t>
            </a:r>
            <a:r>
              <a:rPr lang="es-MX" sz="2350" spc="10" dirty="0">
                <a:latin typeface="Arial"/>
                <a:cs typeface="Arial"/>
              </a:rPr>
              <a:t>K)</a:t>
            </a:r>
            <a:r>
              <a:rPr lang="es-MX" sz="2350" spc="5" dirty="0">
                <a:latin typeface="Arial"/>
                <a:cs typeface="Arial"/>
              </a:rPr>
              <a:t> son la mejor coincidencia para los parámetros de </a:t>
            </a:r>
            <a:r>
              <a:rPr lang="es-MX" sz="2350" spc="5" dirty="0" err="1">
                <a:latin typeface="Arial"/>
                <a:cs typeface="Arial"/>
              </a:rPr>
              <a:t>RMN</a:t>
            </a:r>
            <a:endParaRPr lang="es-MX" sz="23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02517" y="2072626"/>
            <a:ext cx="158940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15" dirty="0" err="1">
                <a:solidFill>
                  <a:srgbClr val="0A31FF"/>
                </a:solidFill>
                <a:latin typeface="Arial"/>
                <a:cs typeface="Arial"/>
              </a:rPr>
              <a:t>H</a:t>
            </a:r>
            <a:r>
              <a:rPr lang="es-MX" sz="1550" spc="20" dirty="0" err="1">
                <a:solidFill>
                  <a:srgbClr val="0A31FF"/>
                </a:solidFill>
                <a:latin typeface="Arial"/>
                <a:cs typeface="Arial"/>
              </a:rPr>
              <a:t>N</a:t>
            </a:r>
            <a:r>
              <a:rPr lang="es-MX" sz="1550" spc="5" dirty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lang="es-MX" sz="1550" spc="15" dirty="0" err="1">
                <a:solidFill>
                  <a:srgbClr val="0A31FF"/>
                </a:solidFill>
                <a:latin typeface="Arial"/>
                <a:cs typeface="Arial"/>
              </a:rPr>
              <a:t>chemical</a:t>
            </a:r>
            <a:r>
              <a:rPr lang="es-MX" sz="1550" spc="5" dirty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lang="es-MX" sz="1550" spc="10" dirty="0" err="1">
                <a:solidFill>
                  <a:srgbClr val="0A31FF"/>
                </a:solidFill>
                <a:latin typeface="Arial"/>
                <a:cs typeface="Arial"/>
              </a:rPr>
              <a:t>shift</a:t>
            </a:r>
            <a:endParaRPr lang="es-MX" sz="15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3372" y="1846519"/>
            <a:ext cx="1031240" cy="46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lang="es-MX" sz="1550" spc="15" dirty="0">
                <a:solidFill>
                  <a:srgbClr val="0A31FF"/>
                </a:solidFill>
                <a:latin typeface="Arial"/>
                <a:cs typeface="Arial"/>
              </a:rPr>
              <a:t>J</a:t>
            </a:r>
            <a:r>
              <a:rPr lang="es-MX" sz="1550" spc="5" dirty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lang="es-MX" sz="1550" spc="10" dirty="0" err="1">
                <a:solidFill>
                  <a:srgbClr val="0A31FF"/>
                </a:solidFill>
                <a:latin typeface="Arial"/>
                <a:cs typeface="Arial"/>
              </a:rPr>
              <a:t>couplings</a:t>
            </a:r>
            <a:r>
              <a:rPr lang="es-MX" sz="1550" spc="15" dirty="0">
                <a:solidFill>
                  <a:srgbClr val="0A31FF"/>
                </a:solidFill>
                <a:latin typeface="Arial"/>
                <a:cs typeface="Arial"/>
              </a:rPr>
              <a:t> J(HA-</a:t>
            </a:r>
            <a:r>
              <a:rPr lang="es-MX" sz="1550" spc="15" dirty="0" err="1">
                <a:solidFill>
                  <a:srgbClr val="0A31FF"/>
                </a:solidFill>
                <a:latin typeface="Arial"/>
                <a:cs typeface="Arial"/>
              </a:rPr>
              <a:t>HN</a:t>
            </a:r>
            <a:r>
              <a:rPr lang="es-MX" sz="1550" spc="15" dirty="0">
                <a:solidFill>
                  <a:srgbClr val="0A31FF"/>
                </a:solidFill>
                <a:latin typeface="Arial"/>
                <a:cs typeface="Arial"/>
              </a:rPr>
              <a:t>)</a:t>
            </a:r>
            <a:endParaRPr lang="es-MX"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5998" y="1947532"/>
            <a:ext cx="3910329" cy="2992120"/>
          </a:xfrm>
          <a:custGeom>
            <a:avLst/>
            <a:gdLst/>
            <a:ahLst/>
            <a:cxnLst/>
            <a:rect l="l" t="t" r="r" b="b"/>
            <a:pathLst>
              <a:path w="3910329" h="2992120">
                <a:moveTo>
                  <a:pt x="0" y="0"/>
                </a:moveTo>
                <a:lnTo>
                  <a:pt x="3910307" y="0"/>
                </a:lnTo>
                <a:lnTo>
                  <a:pt x="3910307" y="2991750"/>
                </a:lnTo>
                <a:lnTo>
                  <a:pt x="0" y="29917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" name="object 3"/>
          <p:cNvSpPr/>
          <p:nvPr/>
        </p:nvSpPr>
        <p:spPr>
          <a:xfrm>
            <a:off x="913013" y="1974547"/>
            <a:ext cx="191183" cy="191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" name="object 4"/>
          <p:cNvSpPr txBox="1"/>
          <p:nvPr/>
        </p:nvSpPr>
        <p:spPr>
          <a:xfrm>
            <a:off x="883919" y="1945454"/>
            <a:ext cx="3914775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935" marR="76200">
              <a:lnSpc>
                <a:spcPct val="100000"/>
              </a:lnSpc>
            </a:pP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Th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canno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b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e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displayed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Your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compute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not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enough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memory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to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ope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n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bee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corrupted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Restar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you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computer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, an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ope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n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file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again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If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re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x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still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appears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yo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u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to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delet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an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insert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again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</a:t>
            </a:r>
            <a:endParaRPr lang="es-MX" sz="35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3919" y="1945454"/>
            <a:ext cx="3914463" cy="2995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4955908" y="1872163"/>
            <a:ext cx="3915410" cy="2992120"/>
          </a:xfrm>
          <a:custGeom>
            <a:avLst/>
            <a:gdLst/>
            <a:ahLst/>
            <a:cxnLst/>
            <a:rect l="l" t="t" r="r" b="b"/>
            <a:pathLst>
              <a:path w="3915409" h="2992120">
                <a:moveTo>
                  <a:pt x="0" y="0"/>
                </a:moveTo>
                <a:lnTo>
                  <a:pt x="3915017" y="0"/>
                </a:lnTo>
                <a:lnTo>
                  <a:pt x="3915017" y="2991750"/>
                </a:lnTo>
                <a:lnTo>
                  <a:pt x="0" y="299175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/>
          <p:nvPr/>
        </p:nvSpPr>
        <p:spPr>
          <a:xfrm>
            <a:off x="4982923" y="1899179"/>
            <a:ext cx="191183" cy="191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" name="object 8"/>
          <p:cNvSpPr txBox="1"/>
          <p:nvPr/>
        </p:nvSpPr>
        <p:spPr>
          <a:xfrm>
            <a:off x="4953831" y="1870086"/>
            <a:ext cx="391922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81915">
              <a:lnSpc>
                <a:spcPct val="100000"/>
              </a:lnSpc>
            </a:pP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Th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canno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b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e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displayed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Your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compute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not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enough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memory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to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ope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n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bee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corrupted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Restar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you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r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computer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, an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ope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n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file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again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If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re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x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still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appears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,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yo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u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may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have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to </a:t>
            </a:r>
            <a:r>
              <a:rPr lang="es-MX" sz="350" spc="-5" dirty="0" err="1">
                <a:solidFill>
                  <a:srgbClr val="919191"/>
                </a:solidFill>
                <a:latin typeface="Lucida Sans"/>
                <a:cs typeface="Lucida Sans"/>
              </a:rPr>
              <a:t>delet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image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spc="-5" dirty="0">
                <a:solidFill>
                  <a:srgbClr val="919191"/>
                </a:solidFill>
                <a:latin typeface="Lucida Sans"/>
                <a:cs typeface="Lucida Sans"/>
              </a:rPr>
              <a:t>an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d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then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insert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it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 </a:t>
            </a:r>
            <a:r>
              <a:rPr lang="es-MX" sz="350" dirty="0" err="1">
                <a:solidFill>
                  <a:srgbClr val="919191"/>
                </a:solidFill>
                <a:latin typeface="Lucida Sans"/>
                <a:cs typeface="Lucida Sans"/>
              </a:rPr>
              <a:t>again</a:t>
            </a:r>
            <a:r>
              <a:rPr lang="es-MX" sz="350" dirty="0">
                <a:solidFill>
                  <a:srgbClr val="919191"/>
                </a:solidFill>
                <a:latin typeface="Lucida Sans"/>
                <a:cs typeface="Lucida Sans"/>
              </a:rPr>
              <a:t>.</a:t>
            </a:r>
            <a:endParaRPr lang="es-MX" sz="350" dirty="0">
              <a:latin typeface="Lucida Sans"/>
              <a:cs typeface="Lucida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831" y="1870086"/>
            <a:ext cx="3919173" cy="29959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" name="object 10"/>
          <p:cNvSpPr txBox="1"/>
          <p:nvPr/>
        </p:nvSpPr>
        <p:spPr>
          <a:xfrm>
            <a:off x="788500" y="554370"/>
            <a:ext cx="8665210" cy="12917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 marL="2248535" marR="267970" indent="-2236470">
              <a:lnSpc>
                <a:spcPct val="101699"/>
              </a:lnSpc>
              <a:spcBef>
                <a:spcPts val="620"/>
              </a:spcBef>
            </a:pPr>
            <a:r>
              <a:rPr lang="es-MX" sz="2350" spc="5" dirty="0">
                <a:latin typeface="Arial"/>
                <a:cs typeface="Arial"/>
              </a:rPr>
              <a:t>Comparació</a:t>
            </a:r>
            <a:r>
              <a:rPr lang="es-MX" sz="2350" spc="10" dirty="0">
                <a:latin typeface="Arial"/>
                <a:cs typeface="Arial"/>
              </a:rPr>
              <a:t>n de distancias </a:t>
            </a:r>
            <a:r>
              <a:rPr lang="es-MX" sz="2350" spc="10" dirty="0" err="1">
                <a:latin typeface="Arial"/>
                <a:cs typeface="Arial"/>
              </a:rPr>
              <a:t>NO</a:t>
            </a:r>
            <a:r>
              <a:rPr lang="es-MX" sz="2350" spc="15" dirty="0" err="1">
                <a:latin typeface="Arial"/>
                <a:cs typeface="Arial"/>
              </a:rPr>
              <a:t>E</a:t>
            </a:r>
            <a:r>
              <a:rPr lang="es-MX" sz="2350" spc="5" dirty="0">
                <a:latin typeface="Arial"/>
                <a:cs typeface="Arial"/>
              </a:rPr>
              <a:t> calculadas de </a:t>
            </a:r>
            <a:r>
              <a:rPr lang="es-MX" sz="2350" spc="5" dirty="0" err="1">
                <a:latin typeface="Arial"/>
                <a:cs typeface="Arial"/>
              </a:rPr>
              <a:t>REMD</a:t>
            </a:r>
            <a:r>
              <a:rPr lang="es-MX" sz="2350" spc="5" dirty="0">
                <a:latin typeface="Arial"/>
                <a:cs typeface="Arial"/>
              </a:rPr>
              <a:t> a </a:t>
            </a:r>
            <a:r>
              <a:rPr lang="es-MX" sz="2350" spc="10" dirty="0" err="1">
                <a:latin typeface="Arial"/>
                <a:cs typeface="Arial"/>
              </a:rPr>
              <a:t>NOEs</a:t>
            </a:r>
            <a:r>
              <a:rPr lang="es-MX" sz="2350" spc="5" dirty="0">
                <a:latin typeface="Arial"/>
                <a:cs typeface="Arial"/>
              </a:rPr>
              <a:t> observadas en péptidos o proteínas</a:t>
            </a:r>
            <a:endParaRPr lang="es-MX" sz="23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5556" y="4917741"/>
            <a:ext cx="8673465" cy="2475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88280" marR="5080">
              <a:lnSpc>
                <a:spcPct val="155100"/>
              </a:lnSpc>
            </a:pPr>
            <a:r>
              <a:rPr lang="es-MX" sz="1350" spc="10" dirty="0" err="1">
                <a:solidFill>
                  <a:srgbClr val="FF2800"/>
                </a:solidFill>
                <a:latin typeface="Arial"/>
                <a:cs typeface="Arial"/>
              </a:rPr>
              <a:t>NOEs</a:t>
            </a:r>
            <a:r>
              <a:rPr lang="es-MX" sz="1350" spc="1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lang="es-MX" sz="1350" spc="5" dirty="0" err="1">
                <a:solidFill>
                  <a:srgbClr val="FF2800"/>
                </a:solidFill>
                <a:latin typeface="Arial"/>
                <a:cs typeface="Arial"/>
              </a:rPr>
              <a:t>observe</a:t>
            </a:r>
            <a:r>
              <a:rPr lang="es-MX" sz="1350" spc="15" dirty="0" err="1">
                <a:solidFill>
                  <a:srgbClr val="FF2800"/>
                </a:solidFill>
                <a:latin typeface="Arial"/>
                <a:cs typeface="Arial"/>
              </a:rPr>
              <a:t>d</a:t>
            </a:r>
            <a:r>
              <a:rPr lang="es-MX" sz="1350" spc="1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lang="es-MX" sz="1350" dirty="0">
                <a:solidFill>
                  <a:srgbClr val="FF2800"/>
                </a:solidFill>
                <a:latin typeface="Arial"/>
                <a:cs typeface="Arial"/>
              </a:rPr>
              <a:t>i</a:t>
            </a:r>
            <a:r>
              <a:rPr lang="es-MX" sz="1350" spc="15" dirty="0">
                <a:solidFill>
                  <a:srgbClr val="FF2800"/>
                </a:solidFill>
                <a:latin typeface="Arial"/>
                <a:cs typeface="Arial"/>
              </a:rPr>
              <a:t>n</a:t>
            </a:r>
            <a:r>
              <a:rPr lang="es-MX" sz="1350" spc="5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lang="es-MX" sz="1350" spc="5" dirty="0" err="1">
                <a:solidFill>
                  <a:srgbClr val="FF2800"/>
                </a:solidFill>
                <a:latin typeface="Arial"/>
                <a:cs typeface="Arial"/>
              </a:rPr>
              <a:t>bot</a:t>
            </a:r>
            <a:r>
              <a:rPr lang="es-MX" sz="1350" spc="15" dirty="0" err="1">
                <a:solidFill>
                  <a:srgbClr val="FF2800"/>
                </a:solidFill>
                <a:latin typeface="Arial"/>
                <a:cs typeface="Arial"/>
              </a:rPr>
              <a:t>h</a:t>
            </a:r>
            <a:r>
              <a:rPr lang="es-MX" sz="1350" spc="1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lang="es-MX" sz="1350" spc="5" dirty="0" err="1">
                <a:solidFill>
                  <a:srgbClr val="FF2800"/>
                </a:solidFill>
                <a:latin typeface="Arial"/>
                <a:cs typeface="Arial"/>
              </a:rPr>
              <a:t>peptid</a:t>
            </a:r>
            <a:r>
              <a:rPr lang="es-MX" sz="1350" spc="15" dirty="0" err="1">
                <a:solidFill>
                  <a:srgbClr val="FF2800"/>
                </a:solidFill>
                <a:latin typeface="Arial"/>
                <a:cs typeface="Arial"/>
              </a:rPr>
              <a:t>e</a:t>
            </a:r>
            <a:r>
              <a:rPr lang="es-MX" sz="1350" spc="10" dirty="0">
                <a:solidFill>
                  <a:srgbClr val="FF2800"/>
                </a:solidFill>
                <a:latin typeface="Arial"/>
                <a:cs typeface="Arial"/>
              </a:rPr>
              <a:t> an</a:t>
            </a:r>
            <a:r>
              <a:rPr lang="es-MX" sz="1350" spc="15" dirty="0">
                <a:solidFill>
                  <a:srgbClr val="FF2800"/>
                </a:solidFill>
                <a:latin typeface="Arial"/>
                <a:cs typeface="Arial"/>
              </a:rPr>
              <a:t>d</a:t>
            </a:r>
            <a:r>
              <a:rPr lang="es-MX" sz="1350" spc="5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lang="es-MX" sz="1350" spc="5" dirty="0" err="1">
                <a:solidFill>
                  <a:srgbClr val="FF2800"/>
                </a:solidFill>
                <a:latin typeface="Arial"/>
                <a:cs typeface="Arial"/>
              </a:rPr>
              <a:t>protein</a:t>
            </a:r>
            <a:r>
              <a:rPr lang="es-MX" sz="135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lang="es-MX" sz="1350" spc="10" dirty="0" err="1">
                <a:solidFill>
                  <a:srgbClr val="0A31FF"/>
                </a:solidFill>
                <a:latin typeface="Arial"/>
                <a:cs typeface="Arial"/>
              </a:rPr>
              <a:t>NOEs</a:t>
            </a:r>
            <a:r>
              <a:rPr lang="es-MX" sz="1350" spc="10" dirty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lang="es-MX" sz="1350" spc="5" dirty="0" err="1">
                <a:solidFill>
                  <a:srgbClr val="0A31FF"/>
                </a:solidFill>
                <a:latin typeface="Arial"/>
                <a:cs typeface="Arial"/>
              </a:rPr>
              <a:t>observe</a:t>
            </a:r>
            <a:r>
              <a:rPr lang="es-MX" sz="1350" spc="15" dirty="0" err="1">
                <a:solidFill>
                  <a:srgbClr val="0A31FF"/>
                </a:solidFill>
                <a:latin typeface="Arial"/>
                <a:cs typeface="Arial"/>
              </a:rPr>
              <a:t>d</a:t>
            </a:r>
            <a:r>
              <a:rPr lang="es-MX" sz="1350" spc="10" dirty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lang="es-MX" sz="1350" spc="5" dirty="0" err="1">
                <a:solidFill>
                  <a:srgbClr val="0A31FF"/>
                </a:solidFill>
                <a:latin typeface="Arial"/>
                <a:cs typeface="Arial"/>
              </a:rPr>
              <a:t>onl</a:t>
            </a:r>
            <a:r>
              <a:rPr lang="es-MX" sz="1350" spc="10" dirty="0" err="1">
                <a:solidFill>
                  <a:srgbClr val="0A31FF"/>
                </a:solidFill>
                <a:latin typeface="Arial"/>
                <a:cs typeface="Arial"/>
              </a:rPr>
              <a:t>y</a:t>
            </a:r>
            <a:r>
              <a:rPr lang="es-MX" sz="1350" spc="10" dirty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lang="es-MX" sz="1350" dirty="0">
                <a:solidFill>
                  <a:srgbClr val="0A31FF"/>
                </a:solidFill>
                <a:latin typeface="Arial"/>
                <a:cs typeface="Arial"/>
              </a:rPr>
              <a:t>i</a:t>
            </a:r>
            <a:r>
              <a:rPr lang="es-MX" sz="1350" spc="15" dirty="0">
                <a:solidFill>
                  <a:srgbClr val="0A31FF"/>
                </a:solidFill>
                <a:latin typeface="Arial"/>
                <a:cs typeface="Arial"/>
              </a:rPr>
              <a:t>n</a:t>
            </a:r>
            <a:r>
              <a:rPr lang="es-MX" sz="1350" spc="5" dirty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lang="es-MX" sz="1350" spc="5" dirty="0" err="1">
                <a:solidFill>
                  <a:srgbClr val="0A31FF"/>
                </a:solidFill>
                <a:latin typeface="Arial"/>
                <a:cs typeface="Arial"/>
              </a:rPr>
              <a:t>protein</a:t>
            </a:r>
            <a:endParaRPr lang="es-MX" sz="1350" dirty="0">
              <a:latin typeface="Arial"/>
              <a:cs typeface="Arial"/>
            </a:endParaRPr>
          </a:p>
          <a:p>
            <a:pPr marL="12700" marR="469265">
              <a:lnSpc>
                <a:spcPct val="101400"/>
              </a:lnSpc>
              <a:spcBef>
                <a:spcPts val="90"/>
              </a:spcBef>
            </a:pPr>
            <a:r>
              <a:rPr lang="es-MX" sz="1950" spc="5" dirty="0">
                <a:latin typeface="Arial"/>
                <a:cs typeface="Arial"/>
              </a:rPr>
              <a:t>•421K: esqueleto-esqueleto</a:t>
            </a:r>
            <a:r>
              <a:rPr lang="es-MX" sz="1950" spc="15" dirty="0">
                <a:latin typeface="Arial"/>
                <a:cs typeface="Arial"/>
              </a:rPr>
              <a:t> </a:t>
            </a:r>
            <a:r>
              <a:rPr lang="es-MX" sz="1950" spc="7" baseline="25641" dirty="0">
                <a:latin typeface="Arial"/>
                <a:cs typeface="Arial"/>
              </a:rPr>
              <a:t>1</a:t>
            </a:r>
            <a:r>
              <a:rPr lang="es-MX" sz="1950" spc="10" dirty="0">
                <a:latin typeface="Arial"/>
                <a:cs typeface="Arial"/>
              </a:rPr>
              <a:t>H</a:t>
            </a:r>
            <a:r>
              <a:rPr lang="es-MX" sz="1950" spc="5" dirty="0">
                <a:latin typeface="Arial"/>
                <a:cs typeface="Arial"/>
              </a:rPr>
              <a:t> </a:t>
            </a:r>
            <a:r>
              <a:rPr lang="es-MX" sz="1950" spc="5" dirty="0" err="1">
                <a:latin typeface="Arial"/>
                <a:cs typeface="Arial"/>
              </a:rPr>
              <a:t>NOEs</a:t>
            </a:r>
            <a:r>
              <a:rPr lang="es-MX" sz="1950" spc="5" dirty="0">
                <a:latin typeface="Arial"/>
                <a:cs typeface="Arial"/>
              </a:rPr>
              <a:t> observados en el péptido están a distancias promedio cortas</a:t>
            </a:r>
            <a:endParaRPr lang="es-MX" sz="1950" dirty="0">
              <a:latin typeface="Arial"/>
              <a:cs typeface="Arial"/>
            </a:endParaRPr>
          </a:p>
          <a:p>
            <a:pPr marL="12700" marR="330835">
              <a:lnSpc>
                <a:spcPct val="101400"/>
              </a:lnSpc>
            </a:pPr>
            <a:r>
              <a:rPr lang="es-MX" sz="1950" spc="5" dirty="0">
                <a:latin typeface="Arial"/>
                <a:cs typeface="Arial"/>
              </a:rPr>
              <a:t>•Puede ser que para péptidos y proteínas sin estructura, las escalas de tiempo para las acrobacias moleculares y movimientos internos no son separables, requiriendo un nuevo formalismo para describir los efectos de las fluctuaciones estructurales de las observables de </a:t>
            </a:r>
            <a:r>
              <a:rPr lang="es-MX" sz="1950" spc="5" dirty="0" err="1">
                <a:latin typeface="Arial"/>
                <a:cs typeface="Arial"/>
              </a:rPr>
              <a:t>RMN</a:t>
            </a:r>
            <a:endParaRPr lang="es-MX"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076" y="2707272"/>
            <a:ext cx="9036396" cy="4226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" name="object 3"/>
          <p:cNvSpPr/>
          <p:nvPr/>
        </p:nvSpPr>
        <p:spPr>
          <a:xfrm>
            <a:off x="4426249" y="2933378"/>
            <a:ext cx="904875" cy="75565"/>
          </a:xfrm>
          <a:custGeom>
            <a:avLst/>
            <a:gdLst/>
            <a:ahLst/>
            <a:cxnLst/>
            <a:rect l="l" t="t" r="r" b="b"/>
            <a:pathLst>
              <a:path w="904875" h="75564">
                <a:moveTo>
                  <a:pt x="0" y="75368"/>
                </a:moveTo>
                <a:lnTo>
                  <a:pt x="904424" y="75368"/>
                </a:lnTo>
                <a:lnTo>
                  <a:pt x="904424" y="0"/>
                </a:lnTo>
                <a:lnTo>
                  <a:pt x="0" y="0"/>
                </a:lnTo>
                <a:lnTo>
                  <a:pt x="0" y="75368"/>
                </a:lnTo>
                <a:close/>
              </a:path>
            </a:pathLst>
          </a:custGeom>
          <a:solidFill>
            <a:srgbClr val="32BF52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" name="object 4"/>
          <p:cNvSpPr/>
          <p:nvPr/>
        </p:nvSpPr>
        <p:spPr>
          <a:xfrm>
            <a:off x="4426249" y="2933377"/>
            <a:ext cx="904875" cy="75565"/>
          </a:xfrm>
          <a:custGeom>
            <a:avLst/>
            <a:gdLst/>
            <a:ahLst/>
            <a:cxnLst/>
            <a:rect l="l" t="t" r="r" b="b"/>
            <a:pathLst>
              <a:path w="904875" h="75564">
                <a:moveTo>
                  <a:pt x="0" y="0"/>
                </a:moveTo>
                <a:lnTo>
                  <a:pt x="904424" y="0"/>
                </a:lnTo>
                <a:lnTo>
                  <a:pt x="904424" y="75368"/>
                </a:lnTo>
                <a:lnTo>
                  <a:pt x="0" y="75368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32BF52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" name="object 5"/>
          <p:cNvSpPr/>
          <p:nvPr/>
        </p:nvSpPr>
        <p:spPr>
          <a:xfrm>
            <a:off x="5997025" y="4992849"/>
            <a:ext cx="1049655" cy="934085"/>
          </a:xfrm>
          <a:custGeom>
            <a:avLst/>
            <a:gdLst/>
            <a:ahLst/>
            <a:cxnLst/>
            <a:rect l="l" t="t" r="r" b="b"/>
            <a:pathLst>
              <a:path w="1049654" h="934085">
                <a:moveTo>
                  <a:pt x="997497" y="0"/>
                </a:moveTo>
                <a:lnTo>
                  <a:pt x="0" y="874876"/>
                </a:lnTo>
                <a:lnTo>
                  <a:pt x="51769" y="933900"/>
                </a:lnTo>
                <a:lnTo>
                  <a:pt x="1049263" y="59023"/>
                </a:lnTo>
                <a:lnTo>
                  <a:pt x="997497" y="0"/>
                </a:lnTo>
                <a:close/>
              </a:path>
            </a:pathLst>
          </a:custGeom>
          <a:solidFill>
            <a:srgbClr val="32BF52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5997025" y="4992849"/>
            <a:ext cx="1049655" cy="934085"/>
          </a:xfrm>
          <a:custGeom>
            <a:avLst/>
            <a:gdLst/>
            <a:ahLst/>
            <a:cxnLst/>
            <a:rect l="l" t="t" r="r" b="b"/>
            <a:pathLst>
              <a:path w="1049654" h="934085">
                <a:moveTo>
                  <a:pt x="0" y="874877"/>
                </a:moveTo>
                <a:lnTo>
                  <a:pt x="997497" y="0"/>
                </a:lnTo>
                <a:lnTo>
                  <a:pt x="1049265" y="59023"/>
                </a:lnTo>
                <a:lnTo>
                  <a:pt x="51769" y="933900"/>
                </a:lnTo>
                <a:lnTo>
                  <a:pt x="0" y="874877"/>
                </a:lnTo>
                <a:close/>
              </a:path>
            </a:pathLst>
          </a:custGeom>
          <a:ln w="9421">
            <a:solidFill>
              <a:srgbClr val="32BF52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 txBox="1"/>
          <p:nvPr/>
        </p:nvSpPr>
        <p:spPr>
          <a:xfrm>
            <a:off x="584818" y="554370"/>
            <a:ext cx="8869045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lang="es-MX"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2550" spc="-5" dirty="0">
                <a:latin typeface="Arial"/>
                <a:cs typeface="Arial"/>
              </a:rPr>
              <a:t>Constricciones de Distancia Impuestas por las conformaciones de la cadena-</a:t>
            </a:r>
            <a:r>
              <a:rPr lang="es-MX" sz="2550" dirty="0">
                <a:latin typeface="Symbol"/>
                <a:cs typeface="Symbol"/>
              </a:rPr>
              <a:t></a:t>
            </a:r>
            <a:endParaRPr lang="es-MX" sz="2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s-MX" sz="2500" dirty="0">
              <a:latin typeface="Times New Roman"/>
              <a:cs typeface="Times New Roman"/>
            </a:endParaRPr>
          </a:p>
          <a:p>
            <a:pPr marL="765810">
              <a:lnSpc>
                <a:spcPct val="100000"/>
              </a:lnSpc>
            </a:pPr>
            <a:r>
              <a:rPr lang="es-MX" sz="1150" spc="15" dirty="0">
                <a:solidFill>
                  <a:srgbClr val="FF2800"/>
                </a:solidFill>
                <a:latin typeface="Arial"/>
                <a:cs typeface="Arial"/>
              </a:rPr>
              <a:t>HA-</a:t>
            </a:r>
            <a:r>
              <a:rPr lang="es-MX" sz="1150" spc="15" dirty="0" err="1">
                <a:solidFill>
                  <a:srgbClr val="FF2800"/>
                </a:solidFill>
                <a:latin typeface="Arial"/>
                <a:cs typeface="Arial"/>
              </a:rPr>
              <a:t>H</a:t>
            </a:r>
            <a:r>
              <a:rPr lang="es-MX" sz="1150" spc="25" dirty="0" err="1">
                <a:solidFill>
                  <a:srgbClr val="FF2800"/>
                </a:solidFill>
                <a:latin typeface="Arial"/>
                <a:cs typeface="Arial"/>
              </a:rPr>
              <a:t>N</a:t>
            </a:r>
            <a:r>
              <a:rPr lang="es-MX" sz="1150" spc="1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lang="es-MX" sz="1150" spc="15" dirty="0" err="1">
                <a:solidFill>
                  <a:srgbClr val="FF2800"/>
                </a:solidFill>
                <a:latin typeface="Arial"/>
                <a:cs typeface="Arial"/>
              </a:rPr>
              <a:t>constrained</a:t>
            </a:r>
            <a:r>
              <a:rPr lang="es-MX" sz="1150" spc="5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lang="es-MX" sz="1150" spc="15" dirty="0" err="1">
                <a:solidFill>
                  <a:srgbClr val="FF2800"/>
                </a:solidFill>
                <a:latin typeface="Arial"/>
                <a:cs typeface="Arial"/>
              </a:rPr>
              <a:t>close</a:t>
            </a:r>
            <a:r>
              <a:rPr lang="es-MX" sz="1150" spc="5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lang="es-MX" sz="1150" spc="15" dirty="0" err="1">
                <a:solidFill>
                  <a:srgbClr val="FF2800"/>
                </a:solidFill>
                <a:latin typeface="Arial"/>
                <a:cs typeface="Arial"/>
              </a:rPr>
              <a:t>together</a:t>
            </a:r>
            <a:endParaRPr lang="es-MX" sz="11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7266" y="6461453"/>
            <a:ext cx="1935480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150" spc="15" dirty="0" err="1">
                <a:solidFill>
                  <a:srgbClr val="FF2800"/>
                </a:solidFill>
                <a:latin typeface="Arial"/>
                <a:cs typeface="Arial"/>
              </a:rPr>
              <a:t>HN-H</a:t>
            </a:r>
            <a:r>
              <a:rPr lang="es-MX" sz="1150" spc="25" dirty="0" err="1">
                <a:solidFill>
                  <a:srgbClr val="FF2800"/>
                </a:solidFill>
                <a:latin typeface="Arial"/>
                <a:cs typeface="Arial"/>
              </a:rPr>
              <a:t>N</a:t>
            </a:r>
            <a:r>
              <a:rPr lang="es-MX" sz="1150" spc="10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lang="es-MX" sz="1150" spc="15" dirty="0" err="1">
                <a:solidFill>
                  <a:srgbClr val="FF2800"/>
                </a:solidFill>
                <a:latin typeface="Arial"/>
                <a:cs typeface="Arial"/>
              </a:rPr>
              <a:t>constrained</a:t>
            </a:r>
            <a:r>
              <a:rPr lang="es-MX" sz="1150" spc="5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lang="es-MX" sz="1150" spc="10" dirty="0" err="1">
                <a:solidFill>
                  <a:srgbClr val="FF2800"/>
                </a:solidFill>
                <a:latin typeface="Arial"/>
                <a:cs typeface="Arial"/>
              </a:rPr>
              <a:t>far</a:t>
            </a:r>
            <a:r>
              <a:rPr lang="es-MX" sz="1150" spc="5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lang="es-MX" sz="1150" spc="10" dirty="0" err="1">
                <a:solidFill>
                  <a:srgbClr val="FF2800"/>
                </a:solidFill>
                <a:latin typeface="Arial"/>
                <a:cs typeface="Arial"/>
              </a:rPr>
              <a:t>apart</a:t>
            </a:r>
            <a:endParaRPr lang="es-MX" sz="115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33624" y="6098863"/>
            <a:ext cx="1055370" cy="527685"/>
          </a:xfrm>
          <a:custGeom>
            <a:avLst/>
            <a:gdLst/>
            <a:ahLst/>
            <a:cxnLst/>
            <a:rect l="l" t="t" r="r" b="b"/>
            <a:pathLst>
              <a:path w="1055370" h="527685">
                <a:moveTo>
                  <a:pt x="452205" y="175860"/>
                </a:moveTo>
                <a:lnTo>
                  <a:pt x="150751" y="175860"/>
                </a:lnTo>
                <a:lnTo>
                  <a:pt x="150751" y="527580"/>
                </a:lnTo>
                <a:lnTo>
                  <a:pt x="1055162" y="527580"/>
                </a:lnTo>
                <a:lnTo>
                  <a:pt x="1055162" y="351721"/>
                </a:lnTo>
                <a:lnTo>
                  <a:pt x="452205" y="351721"/>
                </a:lnTo>
                <a:lnTo>
                  <a:pt x="452205" y="175860"/>
                </a:lnTo>
                <a:close/>
              </a:path>
              <a:path w="1055370" h="527685">
                <a:moveTo>
                  <a:pt x="301453" y="0"/>
                </a:moveTo>
                <a:lnTo>
                  <a:pt x="0" y="175860"/>
                </a:lnTo>
                <a:lnTo>
                  <a:pt x="602956" y="175860"/>
                </a:lnTo>
                <a:lnTo>
                  <a:pt x="301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" name="object 10"/>
          <p:cNvSpPr/>
          <p:nvPr/>
        </p:nvSpPr>
        <p:spPr>
          <a:xfrm>
            <a:off x="5933624" y="6098863"/>
            <a:ext cx="1055370" cy="527685"/>
          </a:xfrm>
          <a:custGeom>
            <a:avLst/>
            <a:gdLst/>
            <a:ahLst/>
            <a:cxnLst/>
            <a:rect l="l" t="t" r="r" b="b"/>
            <a:pathLst>
              <a:path w="1055370" h="527685">
                <a:moveTo>
                  <a:pt x="301454" y="0"/>
                </a:moveTo>
                <a:lnTo>
                  <a:pt x="602956" y="175860"/>
                </a:lnTo>
                <a:lnTo>
                  <a:pt x="452205" y="175860"/>
                </a:lnTo>
                <a:lnTo>
                  <a:pt x="452205" y="351720"/>
                </a:lnTo>
                <a:lnTo>
                  <a:pt x="1055162" y="351720"/>
                </a:lnTo>
                <a:lnTo>
                  <a:pt x="1055162" y="527581"/>
                </a:lnTo>
                <a:lnTo>
                  <a:pt x="150751" y="527581"/>
                </a:lnTo>
                <a:lnTo>
                  <a:pt x="150751" y="175860"/>
                </a:lnTo>
                <a:lnTo>
                  <a:pt x="0" y="175860"/>
                </a:lnTo>
                <a:lnTo>
                  <a:pt x="301454" y="0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" name="object 11"/>
          <p:cNvSpPr/>
          <p:nvPr/>
        </p:nvSpPr>
        <p:spPr>
          <a:xfrm>
            <a:off x="4049406" y="2179690"/>
            <a:ext cx="1055370" cy="527685"/>
          </a:xfrm>
          <a:custGeom>
            <a:avLst/>
            <a:gdLst/>
            <a:ahLst/>
            <a:cxnLst/>
            <a:rect l="l" t="t" r="r" b="b"/>
            <a:pathLst>
              <a:path w="1055370" h="527685">
                <a:moveTo>
                  <a:pt x="1055161" y="351720"/>
                </a:moveTo>
                <a:lnTo>
                  <a:pt x="452205" y="351720"/>
                </a:lnTo>
                <a:lnTo>
                  <a:pt x="753708" y="527580"/>
                </a:lnTo>
                <a:lnTo>
                  <a:pt x="1055161" y="351720"/>
                </a:lnTo>
                <a:close/>
              </a:path>
              <a:path w="1055370" h="527685">
                <a:moveTo>
                  <a:pt x="904410" y="0"/>
                </a:moveTo>
                <a:lnTo>
                  <a:pt x="0" y="0"/>
                </a:lnTo>
                <a:lnTo>
                  <a:pt x="0" y="175860"/>
                </a:lnTo>
                <a:lnTo>
                  <a:pt x="602956" y="175860"/>
                </a:lnTo>
                <a:lnTo>
                  <a:pt x="602956" y="351720"/>
                </a:lnTo>
                <a:lnTo>
                  <a:pt x="904410" y="351720"/>
                </a:lnTo>
                <a:lnTo>
                  <a:pt x="904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" name="object 12"/>
          <p:cNvSpPr/>
          <p:nvPr/>
        </p:nvSpPr>
        <p:spPr>
          <a:xfrm>
            <a:off x="4049406" y="2179690"/>
            <a:ext cx="1055370" cy="527685"/>
          </a:xfrm>
          <a:custGeom>
            <a:avLst/>
            <a:gdLst/>
            <a:ahLst/>
            <a:cxnLst/>
            <a:rect l="l" t="t" r="r" b="b"/>
            <a:pathLst>
              <a:path w="1055370" h="527685">
                <a:moveTo>
                  <a:pt x="753707" y="527581"/>
                </a:moveTo>
                <a:lnTo>
                  <a:pt x="452205" y="351720"/>
                </a:lnTo>
                <a:lnTo>
                  <a:pt x="602956" y="351720"/>
                </a:lnTo>
                <a:lnTo>
                  <a:pt x="602956" y="175860"/>
                </a:lnTo>
                <a:lnTo>
                  <a:pt x="0" y="175860"/>
                </a:lnTo>
                <a:lnTo>
                  <a:pt x="0" y="0"/>
                </a:lnTo>
                <a:lnTo>
                  <a:pt x="904410" y="0"/>
                </a:lnTo>
                <a:lnTo>
                  <a:pt x="904410" y="351720"/>
                </a:lnTo>
                <a:lnTo>
                  <a:pt x="1055162" y="351720"/>
                </a:lnTo>
                <a:lnTo>
                  <a:pt x="753707" y="527581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293" y="554370"/>
            <a:ext cx="8567420" cy="18543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s-MX" sz="950" dirty="0">
              <a:latin typeface="Times New Roman"/>
              <a:cs typeface="Times New Roman"/>
            </a:endParaRPr>
          </a:p>
          <a:p>
            <a:pPr marL="12700">
              <a:lnSpc>
                <a:spcPts val="3775"/>
              </a:lnSpc>
            </a:pPr>
            <a:r>
              <a:rPr lang="es-MX" sz="3150" spc="-5" dirty="0">
                <a:solidFill>
                  <a:srgbClr val="4348AA"/>
                </a:solidFill>
                <a:latin typeface="Arial"/>
                <a:cs typeface="Arial"/>
              </a:rPr>
              <a:t>DM intercambio de replicas (</a:t>
            </a:r>
            <a:r>
              <a:rPr lang="es-MX" sz="3150" spc="-5" dirty="0" err="1">
                <a:solidFill>
                  <a:srgbClr val="4348AA"/>
                </a:solidFill>
                <a:latin typeface="Arial"/>
                <a:cs typeface="Arial"/>
              </a:rPr>
              <a:t>REMD</a:t>
            </a:r>
            <a:r>
              <a:rPr lang="es-MX" sz="3150" spc="-5" dirty="0">
                <a:solidFill>
                  <a:srgbClr val="4348AA"/>
                </a:solidFill>
                <a:latin typeface="Arial"/>
                <a:cs typeface="Arial"/>
              </a:rPr>
              <a:t>)</a:t>
            </a:r>
            <a:endParaRPr lang="es-MX" sz="3150" dirty="0">
              <a:latin typeface="Arial"/>
              <a:cs typeface="Arial"/>
            </a:endParaRPr>
          </a:p>
          <a:p>
            <a:pPr marL="12700" marR="961390">
              <a:lnSpc>
                <a:spcPts val="2870"/>
              </a:lnSpc>
              <a:spcBef>
                <a:spcPts val="45"/>
              </a:spcBef>
            </a:pPr>
            <a:r>
              <a:rPr lang="es-MX" sz="2350" dirty="0">
                <a:latin typeface="Arial"/>
                <a:cs typeface="Arial"/>
              </a:rPr>
              <a:t>Es un método efectivo para el muestreo de escenarios de alta </a:t>
            </a:r>
            <a:r>
              <a:rPr lang="es-MX" sz="2350" dirty="0" err="1">
                <a:latin typeface="Arial"/>
                <a:cs typeface="Arial"/>
              </a:rPr>
              <a:t>dimensionalidad</a:t>
            </a:r>
            <a:r>
              <a:rPr lang="es-MX" sz="2350" dirty="0">
                <a:latin typeface="Arial"/>
                <a:cs typeface="Arial"/>
              </a:rPr>
              <a:t> y energía rugosa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0964" y="6099703"/>
            <a:ext cx="253190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5" dirty="0">
                <a:latin typeface="Times New Roman"/>
                <a:cs typeface="Times New Roman"/>
              </a:rPr>
              <a:t>“coordenadas importantes”</a:t>
            </a:r>
            <a:endParaRPr lang="es-MX" sz="17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5077" y="3886201"/>
            <a:ext cx="269304" cy="83778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dirty="0">
                <a:latin typeface="Times New Roman"/>
                <a:cs typeface="Times New Roman"/>
              </a:rPr>
              <a:t>ene</a:t>
            </a:r>
            <a:r>
              <a:rPr lang="es-MX" sz="1750" spc="-35" dirty="0">
                <a:latin typeface="Times New Roman"/>
                <a:cs typeface="Times New Roman"/>
              </a:rPr>
              <a:t>r</a:t>
            </a:r>
            <a:r>
              <a:rPr lang="es-MX" sz="1750" dirty="0">
                <a:latin typeface="Times New Roman"/>
                <a:cs typeface="Times New Roman"/>
              </a:rPr>
              <a:t>gía</a:t>
            </a:r>
          </a:p>
        </p:txBody>
      </p:sp>
      <p:sp>
        <p:nvSpPr>
          <p:cNvPr id="5" name="object 5"/>
          <p:cNvSpPr/>
          <p:nvPr/>
        </p:nvSpPr>
        <p:spPr>
          <a:xfrm>
            <a:off x="2284521" y="3314653"/>
            <a:ext cx="5440680" cy="2600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3714958" y="545795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7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3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/>
          <p:nvPr/>
        </p:nvSpPr>
        <p:spPr>
          <a:xfrm>
            <a:off x="3714958" y="545795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" name="object 8"/>
          <p:cNvSpPr/>
          <p:nvPr/>
        </p:nvSpPr>
        <p:spPr>
          <a:xfrm>
            <a:off x="3802888" y="534489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" name="object 9"/>
          <p:cNvSpPr/>
          <p:nvPr/>
        </p:nvSpPr>
        <p:spPr>
          <a:xfrm>
            <a:off x="3802888" y="534489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" name="object 10"/>
          <p:cNvSpPr/>
          <p:nvPr/>
        </p:nvSpPr>
        <p:spPr>
          <a:xfrm>
            <a:off x="3627027" y="529465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" name="object 11"/>
          <p:cNvSpPr/>
          <p:nvPr/>
        </p:nvSpPr>
        <p:spPr>
          <a:xfrm>
            <a:off x="3627027" y="529465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" name="object 12"/>
          <p:cNvSpPr/>
          <p:nvPr/>
        </p:nvSpPr>
        <p:spPr>
          <a:xfrm>
            <a:off x="3664711" y="53700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" name="object 13"/>
          <p:cNvSpPr/>
          <p:nvPr/>
        </p:nvSpPr>
        <p:spPr>
          <a:xfrm>
            <a:off x="3664711" y="53700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" name="object 14"/>
          <p:cNvSpPr/>
          <p:nvPr/>
        </p:nvSpPr>
        <p:spPr>
          <a:xfrm>
            <a:off x="3802888" y="520672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" name="object 15"/>
          <p:cNvSpPr/>
          <p:nvPr/>
        </p:nvSpPr>
        <p:spPr>
          <a:xfrm>
            <a:off x="3802888" y="520672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" name="object 16"/>
          <p:cNvSpPr/>
          <p:nvPr/>
        </p:nvSpPr>
        <p:spPr>
          <a:xfrm>
            <a:off x="6177003" y="538258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" name="object 17"/>
          <p:cNvSpPr/>
          <p:nvPr/>
        </p:nvSpPr>
        <p:spPr>
          <a:xfrm>
            <a:off x="6177002" y="538258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2"/>
                </a:lnTo>
                <a:lnTo>
                  <a:pt x="21144" y="3814"/>
                </a:lnTo>
                <a:lnTo>
                  <a:pt x="34790" y="109"/>
                </a:lnTo>
                <a:lnTo>
                  <a:pt x="37685" y="0"/>
                </a:lnTo>
                <a:lnTo>
                  <a:pt x="51717" y="2699"/>
                </a:lnTo>
                <a:lnTo>
                  <a:pt x="63357" y="10097"/>
                </a:lnTo>
                <a:lnTo>
                  <a:pt x="71554" y="21144"/>
                </a:lnTo>
                <a:lnTo>
                  <a:pt x="75259" y="34790"/>
                </a:lnTo>
                <a:lnTo>
                  <a:pt x="75368" y="37684"/>
                </a:lnTo>
                <a:lnTo>
                  <a:pt x="72669" y="51717"/>
                </a:lnTo>
                <a:lnTo>
                  <a:pt x="65271" y="63357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5" y="75368"/>
                </a:lnTo>
                <a:lnTo>
                  <a:pt x="23652" y="72669"/>
                </a:lnTo>
                <a:lnTo>
                  <a:pt x="12012" y="65271"/>
                </a:lnTo>
                <a:lnTo>
                  <a:pt x="3814" y="54224"/>
                </a:lnTo>
                <a:lnTo>
                  <a:pt x="109" y="40579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" name="object 18"/>
          <p:cNvSpPr/>
          <p:nvPr/>
        </p:nvSpPr>
        <p:spPr>
          <a:xfrm>
            <a:off x="6114195" y="52192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3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" name="object 19"/>
          <p:cNvSpPr/>
          <p:nvPr/>
        </p:nvSpPr>
        <p:spPr>
          <a:xfrm>
            <a:off x="6114195" y="521928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90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7" y="10097"/>
                </a:lnTo>
                <a:lnTo>
                  <a:pt x="71554" y="21143"/>
                </a:lnTo>
                <a:lnTo>
                  <a:pt x="75260" y="34789"/>
                </a:lnTo>
                <a:lnTo>
                  <a:pt x="75369" y="37684"/>
                </a:lnTo>
                <a:lnTo>
                  <a:pt x="72670" y="51716"/>
                </a:lnTo>
                <a:lnTo>
                  <a:pt x="65272" y="63356"/>
                </a:lnTo>
                <a:lnTo>
                  <a:pt x="54225" y="71554"/>
                </a:lnTo>
                <a:lnTo>
                  <a:pt x="40579" y="75259"/>
                </a:lnTo>
                <a:lnTo>
                  <a:pt x="37684" y="75368"/>
                </a:lnTo>
                <a:lnTo>
                  <a:pt x="23652" y="72669"/>
                </a:lnTo>
                <a:lnTo>
                  <a:pt x="12012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" name="object 20"/>
          <p:cNvSpPr/>
          <p:nvPr/>
        </p:nvSpPr>
        <p:spPr>
          <a:xfrm>
            <a:off x="6290055" y="525696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1" name="object 21"/>
          <p:cNvSpPr/>
          <p:nvPr/>
        </p:nvSpPr>
        <p:spPr>
          <a:xfrm>
            <a:off x="6290056" y="52569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3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3" y="21144"/>
                </a:lnTo>
                <a:lnTo>
                  <a:pt x="75258" y="34789"/>
                </a:lnTo>
                <a:lnTo>
                  <a:pt x="75367" y="37684"/>
                </a:lnTo>
                <a:lnTo>
                  <a:pt x="72668" y="51716"/>
                </a:lnTo>
                <a:lnTo>
                  <a:pt x="65270" y="63356"/>
                </a:lnTo>
                <a:lnTo>
                  <a:pt x="54223" y="71554"/>
                </a:lnTo>
                <a:lnTo>
                  <a:pt x="40577" y="75259"/>
                </a:lnTo>
                <a:lnTo>
                  <a:pt x="37683" y="75368"/>
                </a:lnTo>
                <a:lnTo>
                  <a:pt x="23650" y="72669"/>
                </a:lnTo>
                <a:lnTo>
                  <a:pt x="12010" y="65271"/>
                </a:lnTo>
                <a:lnTo>
                  <a:pt x="3813" y="54223"/>
                </a:lnTo>
                <a:lnTo>
                  <a:pt x="109" y="40577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2" name="object 22"/>
          <p:cNvSpPr/>
          <p:nvPr/>
        </p:nvSpPr>
        <p:spPr>
          <a:xfrm>
            <a:off x="6352863" y="510623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3" name="object 23"/>
          <p:cNvSpPr/>
          <p:nvPr/>
        </p:nvSpPr>
        <p:spPr>
          <a:xfrm>
            <a:off x="6352864" y="510623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3" y="0"/>
                </a:lnTo>
                <a:lnTo>
                  <a:pt x="51715" y="2699"/>
                </a:lnTo>
                <a:lnTo>
                  <a:pt x="63356" y="10097"/>
                </a:lnTo>
                <a:lnTo>
                  <a:pt x="71553" y="21143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3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3"/>
                </a:lnTo>
                <a:lnTo>
                  <a:pt x="109" y="40577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4" name="object 24"/>
          <p:cNvSpPr/>
          <p:nvPr/>
        </p:nvSpPr>
        <p:spPr>
          <a:xfrm>
            <a:off x="6202126" y="51187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3" y="54224"/>
                </a:lnTo>
                <a:lnTo>
                  <a:pt x="12010" y="65271"/>
                </a:lnTo>
                <a:lnTo>
                  <a:pt x="23650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5" name="object 25"/>
          <p:cNvSpPr/>
          <p:nvPr/>
        </p:nvSpPr>
        <p:spPr>
          <a:xfrm>
            <a:off x="6202125" y="51187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2"/>
                </a:lnTo>
                <a:lnTo>
                  <a:pt x="21144" y="3814"/>
                </a:lnTo>
                <a:lnTo>
                  <a:pt x="34790" y="109"/>
                </a:lnTo>
                <a:lnTo>
                  <a:pt x="37685" y="0"/>
                </a:lnTo>
                <a:lnTo>
                  <a:pt x="51717" y="2699"/>
                </a:lnTo>
                <a:lnTo>
                  <a:pt x="63357" y="10097"/>
                </a:lnTo>
                <a:lnTo>
                  <a:pt x="71554" y="21144"/>
                </a:lnTo>
                <a:lnTo>
                  <a:pt x="75259" y="34790"/>
                </a:lnTo>
                <a:lnTo>
                  <a:pt x="75368" y="37684"/>
                </a:lnTo>
                <a:lnTo>
                  <a:pt x="72669" y="51717"/>
                </a:lnTo>
                <a:lnTo>
                  <a:pt x="65271" y="63357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5" y="75368"/>
                </a:lnTo>
                <a:lnTo>
                  <a:pt x="23652" y="72669"/>
                </a:lnTo>
                <a:lnTo>
                  <a:pt x="12012" y="65271"/>
                </a:lnTo>
                <a:lnTo>
                  <a:pt x="3814" y="54224"/>
                </a:lnTo>
                <a:lnTo>
                  <a:pt x="109" y="40579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201" y="554370"/>
            <a:ext cx="5186326" cy="47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33182" y="1097557"/>
            <a:ext cx="8667403" cy="6093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662" y="554370"/>
            <a:ext cx="8491855" cy="225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lang="es-MX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2750" spc="-5" dirty="0">
                <a:latin typeface="Arial"/>
                <a:cs typeface="Arial"/>
              </a:rPr>
              <a:t>Intercambio de Replicas </a:t>
            </a:r>
            <a:r>
              <a:rPr lang="es-MX" sz="2750" spc="-5" dirty="0" err="1">
                <a:latin typeface="Arial"/>
                <a:cs typeface="Arial"/>
              </a:rPr>
              <a:t>Hamiltonia</a:t>
            </a:r>
            <a:r>
              <a:rPr lang="es-MX" sz="2750" dirty="0" err="1">
                <a:latin typeface="Arial"/>
                <a:cs typeface="Arial"/>
              </a:rPr>
              <a:t>na</a:t>
            </a:r>
            <a:r>
              <a:rPr lang="es-MX" sz="2750" dirty="0">
                <a:latin typeface="Arial"/>
                <a:cs typeface="Arial"/>
              </a:rPr>
              <a:t> (</a:t>
            </a:r>
            <a:r>
              <a:rPr lang="es-MX" sz="2750" dirty="0" err="1">
                <a:latin typeface="Arial"/>
                <a:cs typeface="Arial"/>
              </a:rPr>
              <a:t>HREM</a:t>
            </a:r>
            <a:r>
              <a:rPr lang="es-MX" sz="2750" dirty="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lang="es-MX" sz="2100" dirty="0">
              <a:latin typeface="Times New Roman"/>
              <a:cs typeface="Times New Roman"/>
            </a:endParaRPr>
          </a:p>
          <a:p>
            <a:pPr marL="389255" marR="918844">
              <a:lnSpc>
                <a:spcPct val="101000"/>
              </a:lnSpc>
            </a:pPr>
            <a:r>
              <a:rPr lang="es-MX" sz="1550" spc="20" dirty="0">
                <a:latin typeface="Arial"/>
                <a:cs typeface="Arial"/>
              </a:rPr>
              <a:t>Método en el cual diferentes replicas corresponden a (ligeramente) diferentes funciones de </a:t>
            </a:r>
            <a:r>
              <a:rPr lang="es-MX" sz="1550" spc="20">
                <a:latin typeface="Arial"/>
                <a:cs typeface="Arial"/>
              </a:rPr>
              <a:t>potencial más </a:t>
            </a:r>
            <a:r>
              <a:rPr lang="es-MX" sz="1550" spc="20" dirty="0">
                <a:latin typeface="Arial"/>
                <a:cs typeface="Arial"/>
              </a:rPr>
              <a:t>que a temperaturas.</a:t>
            </a:r>
            <a:endParaRPr lang="es-MX" sz="1550" dirty="0">
              <a:latin typeface="Arial"/>
              <a:cs typeface="Arial"/>
            </a:endParaRPr>
          </a:p>
          <a:p>
            <a:pPr marL="2599690">
              <a:lnSpc>
                <a:spcPct val="100000"/>
              </a:lnSpc>
              <a:spcBef>
                <a:spcPts val="645"/>
              </a:spcBef>
            </a:pPr>
            <a:r>
              <a:rPr lang="es-MX" sz="1600" i="1" dirty="0">
                <a:latin typeface="Times New Roman"/>
                <a:cs typeface="Times New Roman"/>
              </a:rPr>
              <a:t>U</a:t>
            </a:r>
            <a:r>
              <a:rPr lang="es-MX" sz="1600" i="1" spc="-185" dirty="0">
                <a:latin typeface="Times New Roman"/>
                <a:cs typeface="Times New Roman"/>
              </a:rPr>
              <a:t> </a:t>
            </a:r>
            <a:r>
              <a:rPr lang="es-MX" sz="2000" spc="-70" dirty="0">
                <a:latin typeface="Symbol"/>
                <a:cs typeface="Symbol"/>
              </a:rPr>
              <a:t></a:t>
            </a:r>
            <a:r>
              <a:rPr lang="es-MX" sz="1600" i="1" spc="15" dirty="0">
                <a:latin typeface="Times New Roman"/>
                <a:cs typeface="Times New Roman"/>
              </a:rPr>
              <a:t>x</a:t>
            </a:r>
            <a:r>
              <a:rPr lang="es-MX" sz="1600" dirty="0">
                <a:latin typeface="Times New Roman"/>
                <a:cs typeface="Times New Roman"/>
              </a:rPr>
              <a:t>,</a:t>
            </a:r>
            <a:r>
              <a:rPr lang="es-MX" sz="1600" spc="-260" dirty="0">
                <a:latin typeface="Times New Roman"/>
                <a:cs typeface="Times New Roman"/>
              </a:rPr>
              <a:t> </a:t>
            </a:r>
            <a:r>
              <a:rPr lang="es-MX" sz="1650" i="1" spc="-30" dirty="0">
                <a:latin typeface="Symbol"/>
                <a:cs typeface="Symbol"/>
              </a:rPr>
              <a:t></a:t>
            </a:r>
            <a:r>
              <a:rPr lang="es-MX" sz="1650" i="1" spc="-240" dirty="0">
                <a:latin typeface="Times New Roman"/>
                <a:cs typeface="Times New Roman"/>
              </a:rPr>
              <a:t> </a:t>
            </a:r>
            <a:r>
              <a:rPr lang="es-MX" sz="2000" spc="100" dirty="0">
                <a:latin typeface="Symbol"/>
                <a:cs typeface="Symbol"/>
              </a:rPr>
              <a:t></a:t>
            </a:r>
            <a:r>
              <a:rPr lang="es-MX" sz="1600" dirty="0">
                <a:latin typeface="Symbol"/>
                <a:cs typeface="Symbol"/>
              </a:rPr>
              <a:t></a:t>
            </a:r>
            <a:r>
              <a:rPr lang="es-MX" sz="1600" spc="-195" dirty="0">
                <a:latin typeface="Times New Roman"/>
                <a:cs typeface="Times New Roman"/>
              </a:rPr>
              <a:t> </a:t>
            </a:r>
            <a:r>
              <a:rPr lang="es-MX" sz="1600" i="1" spc="95" dirty="0">
                <a:latin typeface="Times New Roman"/>
                <a:cs typeface="Times New Roman"/>
              </a:rPr>
              <a:t>U</a:t>
            </a:r>
            <a:r>
              <a:rPr lang="es-MX" sz="2100" spc="15" baseline="-15873" dirty="0">
                <a:latin typeface="Times New Roman"/>
                <a:cs typeface="Times New Roman"/>
              </a:rPr>
              <a:t>0</a:t>
            </a:r>
            <a:r>
              <a:rPr lang="es-MX" sz="2100" spc="-322" baseline="-15873" dirty="0">
                <a:latin typeface="Times New Roman"/>
                <a:cs typeface="Times New Roman"/>
              </a:rPr>
              <a:t> </a:t>
            </a:r>
            <a:r>
              <a:rPr lang="es-MX" sz="2000" spc="-70" dirty="0">
                <a:latin typeface="Symbol"/>
                <a:cs typeface="Symbol"/>
              </a:rPr>
              <a:t></a:t>
            </a:r>
            <a:r>
              <a:rPr lang="es-MX" sz="1600" i="1" spc="90" dirty="0">
                <a:latin typeface="Times New Roman"/>
                <a:cs typeface="Times New Roman"/>
              </a:rPr>
              <a:t>x</a:t>
            </a:r>
            <a:r>
              <a:rPr lang="es-MX" sz="2000" spc="30" dirty="0">
                <a:latin typeface="Symbol"/>
                <a:cs typeface="Symbol"/>
              </a:rPr>
              <a:t></a:t>
            </a:r>
            <a:r>
              <a:rPr lang="es-MX" sz="1600" dirty="0">
                <a:latin typeface="Symbol"/>
                <a:cs typeface="Symbol"/>
              </a:rPr>
              <a:t></a:t>
            </a:r>
            <a:r>
              <a:rPr lang="es-MX" sz="1600" spc="-235" dirty="0">
                <a:latin typeface="Times New Roman"/>
                <a:cs typeface="Times New Roman"/>
              </a:rPr>
              <a:t> </a:t>
            </a:r>
            <a:r>
              <a:rPr lang="es-MX" sz="1600" i="1" dirty="0">
                <a:latin typeface="Times New Roman"/>
                <a:cs typeface="Times New Roman"/>
              </a:rPr>
              <a:t>V</a:t>
            </a:r>
            <a:r>
              <a:rPr lang="es-MX" sz="1600" i="1" spc="-160" dirty="0">
                <a:latin typeface="Times New Roman"/>
                <a:cs typeface="Times New Roman"/>
              </a:rPr>
              <a:t> </a:t>
            </a:r>
            <a:r>
              <a:rPr lang="es-MX" sz="2000" spc="-70" dirty="0">
                <a:latin typeface="Symbol"/>
                <a:cs typeface="Symbol"/>
              </a:rPr>
              <a:t></a:t>
            </a:r>
            <a:r>
              <a:rPr lang="es-MX" sz="1600" i="1" spc="15" dirty="0">
                <a:latin typeface="Times New Roman"/>
                <a:cs typeface="Times New Roman"/>
              </a:rPr>
              <a:t>x</a:t>
            </a:r>
            <a:r>
              <a:rPr lang="es-MX" sz="1600" dirty="0">
                <a:latin typeface="Times New Roman"/>
                <a:cs typeface="Times New Roman"/>
              </a:rPr>
              <a:t>,</a:t>
            </a:r>
            <a:r>
              <a:rPr lang="es-MX" sz="1600" spc="-260" dirty="0">
                <a:latin typeface="Times New Roman"/>
                <a:cs typeface="Times New Roman"/>
              </a:rPr>
              <a:t> </a:t>
            </a:r>
            <a:r>
              <a:rPr lang="es-MX" sz="1650" i="1" spc="-30" dirty="0">
                <a:latin typeface="Symbol"/>
                <a:cs typeface="Symbol"/>
              </a:rPr>
              <a:t></a:t>
            </a:r>
            <a:r>
              <a:rPr lang="es-MX" sz="1650" i="1" spc="-240" dirty="0">
                <a:latin typeface="Times New Roman"/>
                <a:cs typeface="Times New Roman"/>
              </a:rPr>
              <a:t> </a:t>
            </a:r>
            <a:r>
              <a:rPr lang="es-MX" sz="2000" spc="5" dirty="0">
                <a:latin typeface="Symbol"/>
                <a:cs typeface="Symbol"/>
              </a:rPr>
              <a:t></a:t>
            </a:r>
            <a:endParaRPr lang="es-MX" sz="2000" dirty="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49582" y="2921092"/>
            <a:ext cx="281940" cy="211454"/>
          </a:xfrm>
          <a:custGeom>
            <a:avLst/>
            <a:gdLst/>
            <a:ahLst/>
            <a:cxnLst/>
            <a:rect l="l" t="t" r="r" b="b"/>
            <a:pathLst>
              <a:path w="281939" h="211455">
                <a:moveTo>
                  <a:pt x="0" y="211145"/>
                </a:moveTo>
                <a:lnTo>
                  <a:pt x="281526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" name="object 4"/>
          <p:cNvSpPr/>
          <p:nvPr/>
        </p:nvSpPr>
        <p:spPr>
          <a:xfrm>
            <a:off x="4268302" y="2906019"/>
            <a:ext cx="83185" cy="75565"/>
          </a:xfrm>
          <a:custGeom>
            <a:avLst/>
            <a:gdLst/>
            <a:ahLst/>
            <a:cxnLst/>
            <a:rect l="l" t="t" r="r" b="b"/>
            <a:pathLst>
              <a:path w="83185" h="75564">
                <a:moveTo>
                  <a:pt x="82905" y="0"/>
                </a:moveTo>
                <a:lnTo>
                  <a:pt x="0" y="15074"/>
                </a:lnTo>
                <a:lnTo>
                  <a:pt x="45220" y="75369"/>
                </a:lnTo>
                <a:lnTo>
                  <a:pt x="82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" name="object 5"/>
          <p:cNvSpPr/>
          <p:nvPr/>
        </p:nvSpPr>
        <p:spPr>
          <a:xfrm>
            <a:off x="5653863" y="2918944"/>
            <a:ext cx="355600" cy="213360"/>
          </a:xfrm>
          <a:custGeom>
            <a:avLst/>
            <a:gdLst/>
            <a:ahLst/>
            <a:cxnLst/>
            <a:rect l="l" t="t" r="r" b="b"/>
            <a:pathLst>
              <a:path w="355600" h="213360">
                <a:moveTo>
                  <a:pt x="355487" y="213293"/>
                </a:moveTo>
                <a:lnTo>
                  <a:pt x="0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5632320" y="2906019"/>
            <a:ext cx="84455" cy="71120"/>
          </a:xfrm>
          <a:custGeom>
            <a:avLst/>
            <a:gdLst/>
            <a:ahLst/>
            <a:cxnLst/>
            <a:rect l="l" t="t" r="r" b="b"/>
            <a:pathLst>
              <a:path w="84454" h="71119">
                <a:moveTo>
                  <a:pt x="0" y="0"/>
                </a:moveTo>
                <a:lnTo>
                  <a:pt x="45239" y="71092"/>
                </a:lnTo>
                <a:lnTo>
                  <a:pt x="84016" y="64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 txBox="1"/>
          <p:nvPr/>
        </p:nvSpPr>
        <p:spPr>
          <a:xfrm>
            <a:off x="3298093" y="3278525"/>
            <a:ext cx="1460038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10" dirty="0">
                <a:latin typeface="Arial"/>
                <a:cs typeface="Arial"/>
              </a:rPr>
              <a:t>Energía “Base”</a:t>
            </a:r>
            <a:endParaRPr lang="es-MX" sz="15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4522" y="3278525"/>
            <a:ext cx="2377953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10" dirty="0">
                <a:latin typeface="Arial"/>
                <a:cs typeface="Arial"/>
              </a:rPr>
              <a:t>“Energía de Perturbación”</a:t>
            </a:r>
            <a:r>
              <a:rPr lang="es-MX" sz="1550" spc="5" dirty="0">
                <a:latin typeface="Arial"/>
                <a:cs typeface="Arial"/>
              </a:rPr>
              <a:t> </a:t>
            </a:r>
            <a:endParaRPr lang="es-MX" sz="155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8454" y="4710531"/>
            <a:ext cx="7133545" cy="1272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r>
              <a:rPr lang="es-MX" sz="1550" spc="15" dirty="0">
                <a:latin typeface="Arial"/>
                <a:cs typeface="Arial"/>
              </a:rPr>
              <a:t>La </a:t>
            </a:r>
            <a:r>
              <a:rPr lang="es-MX" sz="1550" spc="15" dirty="0" err="1">
                <a:latin typeface="Arial"/>
                <a:cs typeface="Arial"/>
              </a:rPr>
              <a:t>probabliidad</a:t>
            </a:r>
            <a:r>
              <a:rPr lang="es-MX" sz="1550" spc="15" dirty="0">
                <a:latin typeface="Arial"/>
                <a:cs typeface="Arial"/>
              </a:rPr>
              <a:t> de intercambio entre dos replicas en </a:t>
            </a:r>
            <a:r>
              <a:rPr lang="es-MX" sz="1550" spc="15" dirty="0" err="1">
                <a:latin typeface="Arial"/>
                <a:cs typeface="Arial"/>
              </a:rPr>
              <a:t>HREM</a:t>
            </a:r>
            <a:endParaRPr lang="es-MX"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  <a:tabLst>
                <a:tab pos="4082415" algn="l"/>
              </a:tabLst>
            </a:pPr>
            <a:r>
              <a:rPr lang="es-MX" sz="1750" i="1" spc="140" dirty="0" err="1">
                <a:latin typeface="Times New Roman"/>
                <a:cs typeface="Times New Roman"/>
              </a:rPr>
              <a:t>U</a:t>
            </a:r>
            <a:r>
              <a:rPr lang="es-MX" sz="2325" spc="7" baseline="-16129" dirty="0" err="1">
                <a:latin typeface="Times New Roman"/>
                <a:cs typeface="Times New Roman"/>
              </a:rPr>
              <a:t>antes</a:t>
            </a:r>
            <a:r>
              <a:rPr lang="es-MX" sz="2325" spc="187" baseline="-16129" dirty="0">
                <a:latin typeface="Times New Roman"/>
                <a:cs typeface="Times New Roman"/>
              </a:rPr>
              <a:t> </a:t>
            </a:r>
            <a:r>
              <a:rPr lang="es-MX" sz="1750" spc="5" dirty="0">
                <a:latin typeface="Symbol"/>
                <a:cs typeface="Symbol"/>
              </a:rPr>
              <a:t></a:t>
            </a:r>
            <a:r>
              <a:rPr lang="es-MX" sz="1750" spc="-210" dirty="0">
                <a:latin typeface="Times New Roman"/>
                <a:cs typeface="Times New Roman"/>
              </a:rPr>
              <a:t> </a:t>
            </a:r>
            <a:r>
              <a:rPr lang="es-MX" sz="1750" i="1" spc="10" dirty="0">
                <a:latin typeface="Times New Roman"/>
                <a:cs typeface="Times New Roman"/>
              </a:rPr>
              <a:t>U</a:t>
            </a:r>
            <a:r>
              <a:rPr lang="es-MX" sz="1750" i="1" spc="-200" dirty="0">
                <a:latin typeface="Times New Roman"/>
                <a:cs typeface="Times New Roman"/>
              </a:rPr>
              <a:t> </a:t>
            </a:r>
            <a:r>
              <a:rPr lang="es-MX" sz="2250" spc="-95" dirty="0">
                <a:latin typeface="Symbol"/>
                <a:cs typeface="Symbol"/>
              </a:rPr>
              <a:t></a:t>
            </a:r>
            <a:r>
              <a:rPr lang="es-MX" sz="1750" i="1" spc="-190" dirty="0">
                <a:latin typeface="Times New Roman"/>
                <a:cs typeface="Times New Roman"/>
              </a:rPr>
              <a:t>x</a:t>
            </a:r>
            <a:r>
              <a:rPr lang="es-MX" sz="2325" spc="15" baseline="-16129" dirty="0">
                <a:latin typeface="Times New Roman"/>
                <a:cs typeface="Times New Roman"/>
              </a:rPr>
              <a:t>1</a:t>
            </a:r>
            <a:r>
              <a:rPr lang="es-MX" sz="1750" dirty="0">
                <a:latin typeface="Times New Roman"/>
                <a:cs typeface="Times New Roman"/>
              </a:rPr>
              <a:t>,</a:t>
            </a:r>
            <a:r>
              <a:rPr lang="es-MX" sz="1750" spc="-285" dirty="0">
                <a:latin typeface="Times New Roman"/>
                <a:cs typeface="Times New Roman"/>
              </a:rPr>
              <a:t> </a:t>
            </a:r>
            <a:r>
              <a:rPr lang="es-MX" sz="1800" i="1" spc="-225" dirty="0">
                <a:latin typeface="Symbol"/>
                <a:cs typeface="Symbol"/>
              </a:rPr>
              <a:t></a:t>
            </a:r>
            <a:r>
              <a:rPr lang="es-MX" sz="2325" spc="142" baseline="-16129" dirty="0">
                <a:latin typeface="Times New Roman"/>
                <a:cs typeface="Times New Roman"/>
              </a:rPr>
              <a:t>1</a:t>
            </a:r>
            <a:r>
              <a:rPr lang="es-MX" sz="2250" spc="20" dirty="0">
                <a:latin typeface="Symbol"/>
                <a:cs typeface="Symbol"/>
              </a:rPr>
              <a:t></a:t>
            </a:r>
            <a:r>
              <a:rPr lang="es-MX" sz="1750" spc="5" dirty="0">
                <a:latin typeface="Symbol"/>
                <a:cs typeface="Symbol"/>
              </a:rPr>
              <a:t></a:t>
            </a:r>
            <a:r>
              <a:rPr lang="es-MX" sz="1750" spc="-260" dirty="0">
                <a:latin typeface="Times New Roman"/>
                <a:cs typeface="Times New Roman"/>
              </a:rPr>
              <a:t> </a:t>
            </a:r>
            <a:r>
              <a:rPr lang="es-MX" sz="1750" i="1" spc="10" dirty="0">
                <a:latin typeface="Times New Roman"/>
                <a:cs typeface="Times New Roman"/>
              </a:rPr>
              <a:t>U</a:t>
            </a:r>
            <a:r>
              <a:rPr lang="es-MX" sz="1750" i="1" spc="-200" dirty="0">
                <a:latin typeface="Times New Roman"/>
                <a:cs typeface="Times New Roman"/>
              </a:rPr>
              <a:t> </a:t>
            </a:r>
            <a:r>
              <a:rPr lang="es-MX" sz="2250" spc="-95" dirty="0">
                <a:latin typeface="Symbol"/>
                <a:cs typeface="Symbol"/>
              </a:rPr>
              <a:t></a:t>
            </a:r>
            <a:r>
              <a:rPr lang="es-MX" sz="1750" i="1" spc="-15" dirty="0">
                <a:latin typeface="Times New Roman"/>
                <a:cs typeface="Times New Roman"/>
              </a:rPr>
              <a:t>x</a:t>
            </a:r>
            <a:r>
              <a:rPr lang="es-MX" sz="2325" spc="202" baseline="-16129" dirty="0">
                <a:latin typeface="Times New Roman"/>
                <a:cs typeface="Times New Roman"/>
              </a:rPr>
              <a:t>2</a:t>
            </a:r>
            <a:r>
              <a:rPr lang="es-MX" sz="1750" dirty="0">
                <a:latin typeface="Times New Roman"/>
                <a:cs typeface="Times New Roman"/>
              </a:rPr>
              <a:t>,</a:t>
            </a:r>
            <a:r>
              <a:rPr lang="es-MX" sz="1750" spc="-285" dirty="0">
                <a:latin typeface="Times New Roman"/>
                <a:cs typeface="Times New Roman"/>
              </a:rPr>
              <a:t> </a:t>
            </a:r>
            <a:r>
              <a:rPr lang="es-MX" sz="1800" i="1" spc="-50" dirty="0">
                <a:latin typeface="Symbol"/>
                <a:cs typeface="Symbol"/>
              </a:rPr>
              <a:t></a:t>
            </a:r>
            <a:r>
              <a:rPr lang="es-MX" sz="2325" spc="7" baseline="-16129" dirty="0">
                <a:latin typeface="Times New Roman"/>
                <a:cs typeface="Times New Roman"/>
              </a:rPr>
              <a:t>2</a:t>
            </a:r>
            <a:r>
              <a:rPr lang="es-MX" sz="2325" spc="-262" baseline="-16129" dirty="0">
                <a:latin typeface="Times New Roman"/>
                <a:cs typeface="Times New Roman"/>
              </a:rPr>
              <a:t> </a:t>
            </a:r>
            <a:r>
              <a:rPr lang="es-MX" sz="2250" spc="-10" dirty="0">
                <a:latin typeface="Symbol"/>
                <a:cs typeface="Symbol"/>
              </a:rPr>
              <a:t></a:t>
            </a:r>
            <a:r>
              <a:rPr lang="es-MX" sz="2250" dirty="0">
                <a:latin typeface="Times New Roman"/>
                <a:cs typeface="Times New Roman"/>
              </a:rPr>
              <a:t>	</a:t>
            </a:r>
            <a:r>
              <a:rPr lang="es-MX" sz="1750" i="1" spc="114" dirty="0" err="1">
                <a:latin typeface="Times New Roman"/>
                <a:cs typeface="Times New Roman"/>
              </a:rPr>
              <a:t>U</a:t>
            </a:r>
            <a:r>
              <a:rPr lang="es-MX" sz="2325" spc="7" baseline="-16129" dirty="0" err="1">
                <a:latin typeface="Times New Roman"/>
                <a:cs typeface="Times New Roman"/>
              </a:rPr>
              <a:t>después</a:t>
            </a:r>
            <a:r>
              <a:rPr lang="es-MX" sz="1750" spc="5" dirty="0">
                <a:latin typeface="Symbol"/>
                <a:cs typeface="Symbol"/>
              </a:rPr>
              <a:t></a:t>
            </a:r>
            <a:r>
              <a:rPr lang="es-MX" sz="1750" spc="-210" dirty="0">
                <a:latin typeface="Times New Roman"/>
                <a:cs typeface="Times New Roman"/>
              </a:rPr>
              <a:t> </a:t>
            </a:r>
            <a:r>
              <a:rPr lang="es-MX" sz="1750" i="1" spc="10" dirty="0">
                <a:latin typeface="Times New Roman"/>
                <a:cs typeface="Times New Roman"/>
              </a:rPr>
              <a:t>U</a:t>
            </a:r>
            <a:r>
              <a:rPr lang="es-MX" sz="1750" i="1" spc="-200" dirty="0">
                <a:latin typeface="Times New Roman"/>
                <a:cs typeface="Times New Roman"/>
              </a:rPr>
              <a:t> </a:t>
            </a:r>
            <a:r>
              <a:rPr lang="es-MX" sz="2250" spc="-95" dirty="0">
                <a:latin typeface="Symbol"/>
                <a:cs typeface="Symbol"/>
              </a:rPr>
              <a:t></a:t>
            </a:r>
            <a:r>
              <a:rPr lang="es-MX" sz="1750" i="1" spc="-15" dirty="0">
                <a:latin typeface="Times New Roman"/>
                <a:cs typeface="Times New Roman"/>
              </a:rPr>
              <a:t>x</a:t>
            </a:r>
            <a:r>
              <a:rPr lang="es-MX" sz="2325" spc="202" baseline="-16129" dirty="0">
                <a:latin typeface="Times New Roman"/>
                <a:cs typeface="Times New Roman"/>
              </a:rPr>
              <a:t>2</a:t>
            </a:r>
            <a:r>
              <a:rPr lang="es-MX" sz="1750" dirty="0">
                <a:latin typeface="Times New Roman"/>
                <a:cs typeface="Times New Roman"/>
              </a:rPr>
              <a:t>,</a:t>
            </a:r>
            <a:r>
              <a:rPr lang="es-MX" sz="1750" spc="-285" dirty="0">
                <a:latin typeface="Times New Roman"/>
                <a:cs typeface="Times New Roman"/>
              </a:rPr>
              <a:t> </a:t>
            </a:r>
            <a:r>
              <a:rPr lang="es-MX" sz="1800" i="1" spc="-225" dirty="0">
                <a:latin typeface="Symbol"/>
                <a:cs typeface="Symbol"/>
              </a:rPr>
              <a:t></a:t>
            </a:r>
            <a:r>
              <a:rPr lang="es-MX" sz="2325" spc="142" baseline="-16129" dirty="0">
                <a:latin typeface="Times New Roman"/>
                <a:cs typeface="Times New Roman"/>
              </a:rPr>
              <a:t>1</a:t>
            </a:r>
            <a:r>
              <a:rPr lang="es-MX" sz="2250" spc="20" dirty="0">
                <a:latin typeface="Symbol"/>
                <a:cs typeface="Symbol"/>
              </a:rPr>
              <a:t></a:t>
            </a:r>
            <a:r>
              <a:rPr lang="es-MX" sz="1750" spc="5" dirty="0">
                <a:latin typeface="Symbol"/>
                <a:cs typeface="Symbol"/>
              </a:rPr>
              <a:t></a:t>
            </a:r>
            <a:r>
              <a:rPr lang="es-MX" sz="1750" spc="-260" dirty="0">
                <a:latin typeface="Times New Roman"/>
                <a:cs typeface="Times New Roman"/>
              </a:rPr>
              <a:t> </a:t>
            </a:r>
            <a:r>
              <a:rPr lang="es-MX" sz="1750" i="1" spc="10" dirty="0">
                <a:latin typeface="Times New Roman"/>
                <a:cs typeface="Times New Roman"/>
              </a:rPr>
              <a:t>U</a:t>
            </a:r>
            <a:r>
              <a:rPr lang="es-MX" sz="1750" i="1" spc="-200" dirty="0">
                <a:latin typeface="Times New Roman"/>
                <a:cs typeface="Times New Roman"/>
              </a:rPr>
              <a:t> </a:t>
            </a:r>
            <a:r>
              <a:rPr lang="es-MX" sz="2250" spc="-95" dirty="0">
                <a:latin typeface="Symbol"/>
                <a:cs typeface="Symbol"/>
              </a:rPr>
              <a:t></a:t>
            </a:r>
            <a:r>
              <a:rPr lang="es-MX" sz="1750" i="1" spc="-190" dirty="0">
                <a:latin typeface="Times New Roman"/>
                <a:cs typeface="Times New Roman"/>
              </a:rPr>
              <a:t>x</a:t>
            </a:r>
            <a:r>
              <a:rPr lang="es-MX" sz="2325" spc="15" baseline="-16129" dirty="0">
                <a:latin typeface="Times New Roman"/>
                <a:cs typeface="Times New Roman"/>
              </a:rPr>
              <a:t>1</a:t>
            </a:r>
            <a:r>
              <a:rPr lang="es-MX" sz="1750" dirty="0">
                <a:latin typeface="Times New Roman"/>
                <a:cs typeface="Times New Roman"/>
              </a:rPr>
              <a:t>,</a:t>
            </a:r>
            <a:r>
              <a:rPr lang="es-MX" sz="1750" spc="-285" dirty="0">
                <a:latin typeface="Times New Roman"/>
                <a:cs typeface="Times New Roman"/>
              </a:rPr>
              <a:t> </a:t>
            </a:r>
            <a:r>
              <a:rPr lang="es-MX" sz="1800" i="1" spc="-50" dirty="0">
                <a:latin typeface="Symbol"/>
                <a:cs typeface="Symbol"/>
              </a:rPr>
              <a:t></a:t>
            </a:r>
            <a:r>
              <a:rPr lang="es-MX" sz="2325" spc="7" baseline="-16129" dirty="0">
                <a:latin typeface="Times New Roman"/>
                <a:cs typeface="Times New Roman"/>
              </a:rPr>
              <a:t>2</a:t>
            </a:r>
            <a:r>
              <a:rPr lang="es-MX" sz="2325" spc="-262" baseline="-16129" dirty="0">
                <a:latin typeface="Times New Roman"/>
                <a:cs typeface="Times New Roman"/>
              </a:rPr>
              <a:t> </a:t>
            </a:r>
            <a:r>
              <a:rPr lang="es-MX" sz="2250" spc="-10" dirty="0">
                <a:latin typeface="Symbol"/>
                <a:cs typeface="Symbol"/>
              </a:rPr>
              <a:t></a:t>
            </a:r>
            <a:endParaRPr lang="es-MX" sz="2250" dirty="0">
              <a:latin typeface="Symbol"/>
              <a:cs typeface="Symbol"/>
            </a:endParaRPr>
          </a:p>
          <a:p>
            <a:pPr marL="1071245">
              <a:lnSpc>
                <a:spcPct val="100000"/>
              </a:lnSpc>
              <a:spcBef>
                <a:spcPts val="1405"/>
              </a:spcBef>
            </a:pPr>
            <a:r>
              <a:rPr lang="es-MX" sz="1800" i="1" spc="-85" dirty="0">
                <a:latin typeface="Symbol"/>
                <a:cs typeface="Symbol"/>
              </a:rPr>
              <a:t></a:t>
            </a:r>
            <a:r>
              <a:rPr lang="es-MX" sz="2325" spc="7" baseline="-16129" dirty="0">
                <a:latin typeface="Times New Roman"/>
                <a:cs typeface="Times New Roman"/>
              </a:rPr>
              <a:t>12</a:t>
            </a:r>
            <a:r>
              <a:rPr lang="es-MX" sz="2325" spc="202" baseline="-16129" dirty="0">
                <a:latin typeface="Times New Roman"/>
                <a:cs typeface="Times New Roman"/>
              </a:rPr>
              <a:t> </a:t>
            </a:r>
            <a:r>
              <a:rPr lang="es-MX" sz="1750" spc="5" dirty="0">
                <a:latin typeface="Symbol"/>
                <a:cs typeface="Symbol"/>
              </a:rPr>
              <a:t></a:t>
            </a:r>
            <a:r>
              <a:rPr lang="es-MX" sz="1750" spc="-75" dirty="0">
                <a:latin typeface="Times New Roman"/>
                <a:cs typeface="Times New Roman"/>
              </a:rPr>
              <a:t> </a:t>
            </a:r>
            <a:r>
              <a:rPr lang="es-MX" sz="1750" spc="5" dirty="0" err="1">
                <a:latin typeface="Times New Roman"/>
                <a:cs typeface="Times New Roman"/>
              </a:rPr>
              <a:t>ex</a:t>
            </a:r>
            <a:r>
              <a:rPr lang="es-MX" sz="1750" spc="-55" dirty="0" err="1">
                <a:latin typeface="Times New Roman"/>
                <a:cs typeface="Times New Roman"/>
              </a:rPr>
              <a:t>p</a:t>
            </a:r>
            <a:r>
              <a:rPr lang="es-MX" sz="2250" spc="-425" dirty="0">
                <a:latin typeface="Symbol"/>
                <a:cs typeface="Symbol"/>
              </a:rPr>
              <a:t></a:t>
            </a:r>
            <a:r>
              <a:rPr lang="es-MX" sz="1750" spc="5" dirty="0">
                <a:latin typeface="Symbol"/>
                <a:cs typeface="Symbol"/>
              </a:rPr>
              <a:t></a:t>
            </a:r>
            <a:r>
              <a:rPr lang="es-MX" sz="1750" spc="-90" dirty="0">
                <a:latin typeface="Times New Roman"/>
                <a:cs typeface="Times New Roman"/>
              </a:rPr>
              <a:t> </a:t>
            </a:r>
            <a:r>
              <a:rPr lang="es-MX" sz="1800" i="1" spc="-20" dirty="0">
                <a:latin typeface="Symbol"/>
                <a:cs typeface="Symbol"/>
              </a:rPr>
              <a:t></a:t>
            </a:r>
            <a:r>
              <a:rPr lang="es-MX" sz="1800" i="1" spc="-250" dirty="0">
                <a:latin typeface="Times New Roman"/>
                <a:cs typeface="Times New Roman"/>
              </a:rPr>
              <a:t> </a:t>
            </a:r>
            <a:r>
              <a:rPr lang="es-MX" sz="2300" spc="-425" dirty="0">
                <a:latin typeface="Symbol"/>
                <a:cs typeface="Symbol"/>
              </a:rPr>
              <a:t></a:t>
            </a:r>
            <a:r>
              <a:rPr lang="es-MX" sz="1750" i="1" spc="114" dirty="0" err="1">
                <a:latin typeface="Times New Roman"/>
                <a:cs typeface="Times New Roman"/>
              </a:rPr>
              <a:t>U</a:t>
            </a:r>
            <a:r>
              <a:rPr lang="es-MX" sz="2325" spc="7" baseline="-16129" dirty="0" err="1">
                <a:latin typeface="Times New Roman"/>
                <a:cs typeface="Times New Roman"/>
              </a:rPr>
              <a:t>antes</a:t>
            </a:r>
            <a:r>
              <a:rPr lang="es-MX" sz="1750" spc="5" dirty="0">
                <a:latin typeface="Symbol"/>
                <a:cs typeface="Symbol"/>
              </a:rPr>
              <a:t></a:t>
            </a:r>
            <a:r>
              <a:rPr lang="es-MX" sz="1750" spc="-285" dirty="0">
                <a:latin typeface="Times New Roman"/>
                <a:cs typeface="Times New Roman"/>
              </a:rPr>
              <a:t> </a:t>
            </a:r>
            <a:r>
              <a:rPr lang="es-MX" sz="1750" i="1" spc="140" dirty="0" err="1">
                <a:latin typeface="Times New Roman"/>
                <a:cs typeface="Times New Roman"/>
              </a:rPr>
              <a:t>U</a:t>
            </a:r>
            <a:r>
              <a:rPr lang="es-MX" sz="2325" spc="7" baseline="-16129" dirty="0" err="1">
                <a:latin typeface="Times New Roman"/>
                <a:cs typeface="Times New Roman"/>
              </a:rPr>
              <a:t>después</a:t>
            </a:r>
            <a:r>
              <a:rPr lang="es-MX" sz="2300" spc="-445" dirty="0">
                <a:latin typeface="Symbol"/>
                <a:cs typeface="Symbol"/>
              </a:rPr>
              <a:t></a:t>
            </a:r>
            <a:r>
              <a:rPr lang="es-MX" sz="2250" spc="-60" dirty="0">
                <a:latin typeface="Symbol"/>
                <a:cs typeface="Symbol"/>
              </a:rPr>
              <a:t></a:t>
            </a:r>
            <a:r>
              <a:rPr lang="es-MX" sz="1750" spc="5" dirty="0">
                <a:latin typeface="Symbol"/>
                <a:cs typeface="Symbol"/>
              </a:rPr>
              <a:t></a:t>
            </a:r>
            <a:r>
              <a:rPr lang="es-MX" sz="1750" spc="-75" dirty="0">
                <a:latin typeface="Times New Roman"/>
                <a:cs typeface="Times New Roman"/>
              </a:rPr>
              <a:t> </a:t>
            </a:r>
            <a:r>
              <a:rPr lang="es-MX" sz="1750" spc="5" dirty="0" err="1">
                <a:latin typeface="Times New Roman"/>
                <a:cs typeface="Times New Roman"/>
              </a:rPr>
              <a:t>ex</a:t>
            </a:r>
            <a:r>
              <a:rPr lang="es-MX" sz="1750" spc="-55" dirty="0" err="1">
                <a:latin typeface="Times New Roman"/>
                <a:cs typeface="Times New Roman"/>
              </a:rPr>
              <a:t>p</a:t>
            </a:r>
            <a:r>
              <a:rPr lang="es-MX" sz="2250" spc="-425" dirty="0">
                <a:latin typeface="Symbol"/>
                <a:cs typeface="Symbol"/>
              </a:rPr>
              <a:t></a:t>
            </a:r>
            <a:r>
              <a:rPr lang="es-MX" sz="1750" spc="5" dirty="0">
                <a:latin typeface="Symbol"/>
                <a:cs typeface="Symbol"/>
              </a:rPr>
              <a:t></a:t>
            </a:r>
            <a:r>
              <a:rPr lang="es-MX" sz="1750" spc="-90" dirty="0">
                <a:latin typeface="Times New Roman"/>
                <a:cs typeface="Times New Roman"/>
              </a:rPr>
              <a:t> </a:t>
            </a:r>
            <a:r>
              <a:rPr lang="es-MX" sz="1800" i="1" spc="-20" dirty="0">
                <a:latin typeface="Symbol"/>
                <a:cs typeface="Symbol"/>
              </a:rPr>
              <a:t></a:t>
            </a:r>
            <a:r>
              <a:rPr lang="es-MX" sz="1800" i="1" spc="-250" dirty="0">
                <a:latin typeface="Times New Roman"/>
                <a:cs typeface="Times New Roman"/>
              </a:rPr>
              <a:t> </a:t>
            </a:r>
            <a:r>
              <a:rPr lang="es-MX" sz="2300" spc="-254" dirty="0">
                <a:latin typeface="Symbol"/>
                <a:cs typeface="Symbol"/>
              </a:rPr>
              <a:t></a:t>
            </a:r>
            <a:r>
              <a:rPr lang="es-MX" sz="1750" i="1" spc="-30" dirty="0">
                <a:latin typeface="Times New Roman"/>
                <a:cs typeface="Times New Roman"/>
                <a:sym typeface="Symbol"/>
              </a:rPr>
              <a:t>U</a:t>
            </a:r>
            <a:r>
              <a:rPr lang="es-MX" sz="2325" spc="7" baseline="-16129" dirty="0">
                <a:latin typeface="Times New Roman"/>
                <a:cs typeface="Times New Roman"/>
              </a:rPr>
              <a:t>1</a:t>
            </a:r>
            <a:r>
              <a:rPr lang="es-MX" sz="2325" spc="-89" baseline="-16129" dirty="0">
                <a:latin typeface="Times New Roman"/>
                <a:cs typeface="Times New Roman"/>
              </a:rPr>
              <a:t> </a:t>
            </a:r>
            <a:r>
              <a:rPr lang="es-MX" sz="1750" spc="5" dirty="0">
                <a:latin typeface="Symbol"/>
                <a:cs typeface="Symbol"/>
              </a:rPr>
              <a:t></a:t>
            </a:r>
            <a:r>
              <a:rPr lang="es-MX" sz="1750" spc="-90" dirty="0">
                <a:latin typeface="Times New Roman"/>
                <a:cs typeface="Times New Roman"/>
              </a:rPr>
              <a:t> </a:t>
            </a:r>
            <a:r>
              <a:rPr lang="es-MX" sz="1750" i="1" spc="140" dirty="0">
                <a:latin typeface="Times New Roman"/>
                <a:cs typeface="Times New Roman"/>
                <a:sym typeface="Symbol"/>
              </a:rPr>
              <a:t>U</a:t>
            </a:r>
            <a:r>
              <a:rPr lang="es-MX" sz="2325" spc="7" baseline="-16129" dirty="0">
                <a:latin typeface="Times New Roman"/>
                <a:cs typeface="Times New Roman"/>
              </a:rPr>
              <a:t>2</a:t>
            </a:r>
            <a:r>
              <a:rPr lang="es-MX" sz="2325" spc="-322" baseline="-16129" dirty="0">
                <a:latin typeface="Times New Roman"/>
                <a:cs typeface="Times New Roman"/>
              </a:rPr>
              <a:t> </a:t>
            </a:r>
            <a:r>
              <a:rPr lang="es-MX" sz="2300" spc="-445" dirty="0">
                <a:latin typeface="Symbol"/>
                <a:cs typeface="Symbol"/>
              </a:rPr>
              <a:t></a:t>
            </a:r>
            <a:r>
              <a:rPr lang="es-MX" sz="2250" spc="-15" dirty="0">
                <a:latin typeface="Symbol"/>
                <a:cs typeface="Symbol"/>
              </a:rPr>
              <a:t></a:t>
            </a:r>
            <a:endParaRPr lang="es-MX" sz="2250" dirty="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7030" y="6142537"/>
            <a:ext cx="3992169" cy="10361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3690">
              <a:lnSpc>
                <a:spcPct val="100000"/>
              </a:lnSpc>
            </a:pPr>
            <a:r>
              <a:rPr lang="es-MX" sz="1550" spc="10" dirty="0">
                <a:latin typeface="Arial"/>
                <a:cs typeface="Arial"/>
              </a:rPr>
              <a:t>donde</a:t>
            </a:r>
            <a:endParaRPr lang="es-MX" sz="1550" dirty="0">
              <a:latin typeface="Arial"/>
              <a:cs typeface="Arial"/>
            </a:endParaRPr>
          </a:p>
          <a:p>
            <a:pPr marL="772795">
              <a:lnSpc>
                <a:spcPct val="100000"/>
              </a:lnSpc>
              <a:spcBef>
                <a:spcPts val="640"/>
              </a:spcBef>
            </a:pPr>
            <a:r>
              <a:rPr lang="es-MX" sz="1750" i="1" spc="-30" dirty="0">
                <a:latin typeface="Times New Roman"/>
                <a:cs typeface="Times New Roman"/>
                <a:sym typeface="Symbol"/>
              </a:rPr>
              <a:t>U</a:t>
            </a:r>
            <a:r>
              <a:rPr lang="es-MX" sz="2325" spc="7" baseline="-16129" dirty="0">
                <a:latin typeface="Times New Roman"/>
                <a:cs typeface="Times New Roman"/>
              </a:rPr>
              <a:t>1</a:t>
            </a:r>
            <a:r>
              <a:rPr lang="es-MX" sz="2325" spc="22" baseline="-16129" dirty="0">
                <a:latin typeface="Times New Roman"/>
                <a:cs typeface="Times New Roman"/>
              </a:rPr>
              <a:t> </a:t>
            </a:r>
            <a:r>
              <a:rPr lang="es-MX" sz="1750" spc="5" dirty="0">
                <a:latin typeface="Symbol"/>
                <a:cs typeface="Symbol"/>
              </a:rPr>
              <a:t></a:t>
            </a:r>
            <a:r>
              <a:rPr lang="es-MX" sz="1750" spc="-210" dirty="0">
                <a:latin typeface="Times New Roman"/>
                <a:cs typeface="Times New Roman"/>
              </a:rPr>
              <a:t> </a:t>
            </a:r>
            <a:r>
              <a:rPr lang="es-MX" sz="1750" i="1" spc="10" dirty="0">
                <a:latin typeface="Times New Roman"/>
                <a:cs typeface="Times New Roman"/>
              </a:rPr>
              <a:t>U</a:t>
            </a:r>
            <a:r>
              <a:rPr lang="es-MX" sz="1750" i="1" spc="-200" dirty="0">
                <a:latin typeface="Times New Roman"/>
                <a:cs typeface="Times New Roman"/>
              </a:rPr>
              <a:t> </a:t>
            </a:r>
            <a:r>
              <a:rPr lang="es-MX" sz="2250" spc="-95" dirty="0">
                <a:latin typeface="Symbol"/>
                <a:cs typeface="Symbol"/>
              </a:rPr>
              <a:t></a:t>
            </a:r>
            <a:r>
              <a:rPr lang="es-MX" sz="1750" i="1" spc="-190" dirty="0">
                <a:latin typeface="Times New Roman"/>
                <a:cs typeface="Times New Roman"/>
              </a:rPr>
              <a:t>x</a:t>
            </a:r>
            <a:r>
              <a:rPr lang="es-MX" sz="2325" spc="15" baseline="-16129" dirty="0">
                <a:latin typeface="Times New Roman"/>
                <a:cs typeface="Times New Roman"/>
              </a:rPr>
              <a:t>1</a:t>
            </a:r>
            <a:r>
              <a:rPr lang="es-MX" sz="1750" dirty="0">
                <a:latin typeface="Times New Roman"/>
                <a:cs typeface="Times New Roman"/>
              </a:rPr>
              <a:t>,</a:t>
            </a:r>
            <a:r>
              <a:rPr lang="es-MX" sz="1750" spc="-280" dirty="0">
                <a:latin typeface="Times New Roman"/>
                <a:cs typeface="Times New Roman"/>
              </a:rPr>
              <a:t> </a:t>
            </a:r>
            <a:r>
              <a:rPr lang="es-MX" sz="1800" i="1" spc="-50" dirty="0">
                <a:latin typeface="Symbol"/>
                <a:cs typeface="Symbol"/>
              </a:rPr>
              <a:t></a:t>
            </a:r>
            <a:r>
              <a:rPr lang="es-MX" sz="2325" spc="7" baseline="-16129" dirty="0">
                <a:latin typeface="Times New Roman"/>
                <a:cs typeface="Times New Roman"/>
              </a:rPr>
              <a:t>2</a:t>
            </a:r>
            <a:r>
              <a:rPr lang="es-MX" sz="2325" spc="-262" baseline="-16129" dirty="0">
                <a:latin typeface="Times New Roman"/>
                <a:cs typeface="Times New Roman"/>
              </a:rPr>
              <a:t> </a:t>
            </a:r>
            <a:r>
              <a:rPr lang="es-MX" sz="2250" spc="20" dirty="0">
                <a:latin typeface="Symbol"/>
                <a:cs typeface="Symbol"/>
              </a:rPr>
              <a:t></a:t>
            </a:r>
            <a:r>
              <a:rPr lang="es-MX" sz="1750" spc="5" dirty="0">
                <a:latin typeface="Symbol"/>
                <a:cs typeface="Symbol"/>
              </a:rPr>
              <a:t></a:t>
            </a:r>
            <a:r>
              <a:rPr lang="es-MX" sz="1750" spc="-285" dirty="0">
                <a:latin typeface="Times New Roman"/>
                <a:cs typeface="Times New Roman"/>
              </a:rPr>
              <a:t> </a:t>
            </a:r>
            <a:r>
              <a:rPr lang="es-MX" sz="1750" i="1" spc="10" dirty="0">
                <a:latin typeface="Times New Roman"/>
                <a:cs typeface="Times New Roman"/>
              </a:rPr>
              <a:t>U</a:t>
            </a:r>
            <a:r>
              <a:rPr lang="es-MX" sz="1750" i="1" spc="-200" dirty="0">
                <a:latin typeface="Times New Roman"/>
                <a:cs typeface="Times New Roman"/>
              </a:rPr>
              <a:t> </a:t>
            </a:r>
            <a:r>
              <a:rPr lang="es-MX" sz="2250" spc="-95" dirty="0">
                <a:latin typeface="Symbol"/>
                <a:cs typeface="Symbol"/>
              </a:rPr>
              <a:t></a:t>
            </a:r>
            <a:r>
              <a:rPr lang="es-MX" sz="1750" i="1" spc="-190" dirty="0">
                <a:latin typeface="Times New Roman"/>
                <a:cs typeface="Times New Roman"/>
              </a:rPr>
              <a:t>x</a:t>
            </a:r>
            <a:r>
              <a:rPr lang="es-MX" sz="2325" spc="15" baseline="-16129" dirty="0">
                <a:latin typeface="Times New Roman"/>
                <a:cs typeface="Times New Roman"/>
              </a:rPr>
              <a:t>1</a:t>
            </a:r>
            <a:r>
              <a:rPr lang="es-MX" sz="1750" dirty="0">
                <a:latin typeface="Times New Roman"/>
                <a:cs typeface="Times New Roman"/>
              </a:rPr>
              <a:t>,</a:t>
            </a:r>
            <a:r>
              <a:rPr lang="es-MX" sz="1750" spc="-280" dirty="0">
                <a:latin typeface="Times New Roman"/>
                <a:cs typeface="Times New Roman"/>
              </a:rPr>
              <a:t> </a:t>
            </a:r>
            <a:r>
              <a:rPr lang="es-MX" sz="1800" i="1" spc="-225" dirty="0">
                <a:latin typeface="Symbol"/>
                <a:cs typeface="Symbol"/>
              </a:rPr>
              <a:t></a:t>
            </a:r>
            <a:r>
              <a:rPr lang="es-MX" sz="2325" spc="142" baseline="-16129" dirty="0">
                <a:latin typeface="Times New Roman"/>
                <a:cs typeface="Times New Roman"/>
              </a:rPr>
              <a:t>1</a:t>
            </a:r>
            <a:r>
              <a:rPr lang="es-MX" sz="2250" spc="-10" dirty="0">
                <a:latin typeface="Symbol"/>
                <a:cs typeface="Symbol"/>
              </a:rPr>
              <a:t></a:t>
            </a:r>
            <a:endParaRPr lang="es-MX" sz="22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lang="es-MX" sz="1350" spc="10" dirty="0">
                <a:latin typeface="Arial"/>
                <a:cs typeface="Arial"/>
              </a:rPr>
              <a:t>(cambio en energía propuesto en conformación </a:t>
            </a:r>
            <a:r>
              <a:rPr lang="es-MX" sz="1350" i="1" spc="10" dirty="0">
                <a:latin typeface="Times New Roman"/>
                <a:cs typeface="Times New Roman"/>
              </a:rPr>
              <a:t>x</a:t>
            </a:r>
            <a:r>
              <a:rPr lang="es-MX" sz="1350" spc="7" baseline="-21604" dirty="0">
                <a:latin typeface="Times New Roman"/>
                <a:cs typeface="Times New Roman"/>
              </a:rPr>
              <a:t>1</a:t>
            </a:r>
            <a:r>
              <a:rPr lang="es-MX" sz="1350" spc="5" dirty="0">
                <a:latin typeface="Arial"/>
                <a:cs typeface="Arial"/>
              </a:rPr>
              <a:t>)</a:t>
            </a:r>
            <a:endParaRPr lang="es-MX" sz="13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8415" y="6477000"/>
            <a:ext cx="4045101" cy="720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>
              <a:lnSpc>
                <a:spcPct val="100000"/>
              </a:lnSpc>
            </a:pPr>
            <a:r>
              <a:rPr lang="es-MX" sz="1750" i="1" spc="140" dirty="0">
                <a:latin typeface="Times New Roman"/>
                <a:cs typeface="Times New Roman"/>
                <a:sym typeface="Symbol"/>
              </a:rPr>
              <a:t>U</a:t>
            </a:r>
            <a:r>
              <a:rPr lang="es-MX" sz="2325" spc="7" baseline="-16129" dirty="0">
                <a:latin typeface="Times New Roman"/>
                <a:cs typeface="Times New Roman"/>
              </a:rPr>
              <a:t>2</a:t>
            </a:r>
            <a:r>
              <a:rPr lang="es-MX" sz="2325" spc="209" baseline="-16129" dirty="0">
                <a:latin typeface="Times New Roman"/>
                <a:cs typeface="Times New Roman"/>
              </a:rPr>
              <a:t> </a:t>
            </a:r>
            <a:r>
              <a:rPr lang="es-MX" sz="1750" spc="5" dirty="0">
                <a:latin typeface="Symbol"/>
                <a:cs typeface="Symbol"/>
              </a:rPr>
              <a:t></a:t>
            </a:r>
            <a:r>
              <a:rPr lang="es-MX" sz="1750" spc="-210" dirty="0">
                <a:latin typeface="Times New Roman"/>
                <a:cs typeface="Times New Roman"/>
              </a:rPr>
              <a:t> </a:t>
            </a:r>
            <a:r>
              <a:rPr lang="es-MX" sz="1750" i="1" spc="10" dirty="0">
                <a:latin typeface="Times New Roman"/>
                <a:cs typeface="Times New Roman"/>
              </a:rPr>
              <a:t>U</a:t>
            </a:r>
            <a:r>
              <a:rPr lang="es-MX" sz="1750" i="1" spc="-200" dirty="0">
                <a:latin typeface="Times New Roman"/>
                <a:cs typeface="Times New Roman"/>
              </a:rPr>
              <a:t> </a:t>
            </a:r>
            <a:r>
              <a:rPr lang="es-MX" sz="2250" spc="-95" dirty="0">
                <a:latin typeface="Symbol"/>
                <a:cs typeface="Symbol"/>
              </a:rPr>
              <a:t></a:t>
            </a:r>
            <a:r>
              <a:rPr lang="es-MX" sz="1750" i="1" spc="-15" dirty="0">
                <a:latin typeface="Times New Roman"/>
                <a:cs typeface="Times New Roman"/>
              </a:rPr>
              <a:t>x</a:t>
            </a:r>
            <a:r>
              <a:rPr lang="es-MX" sz="2325" spc="202" baseline="-16129" dirty="0">
                <a:latin typeface="Times New Roman"/>
                <a:cs typeface="Times New Roman"/>
              </a:rPr>
              <a:t>2</a:t>
            </a:r>
            <a:r>
              <a:rPr lang="es-MX" sz="1750" dirty="0">
                <a:latin typeface="Times New Roman"/>
                <a:cs typeface="Times New Roman"/>
              </a:rPr>
              <a:t>,</a:t>
            </a:r>
            <a:r>
              <a:rPr lang="es-MX" sz="1750" spc="-280" dirty="0">
                <a:latin typeface="Times New Roman"/>
                <a:cs typeface="Times New Roman"/>
              </a:rPr>
              <a:t> </a:t>
            </a:r>
            <a:r>
              <a:rPr lang="es-MX" sz="1800" i="1" spc="-225" dirty="0">
                <a:latin typeface="Symbol"/>
                <a:cs typeface="Symbol"/>
              </a:rPr>
              <a:t></a:t>
            </a:r>
            <a:r>
              <a:rPr lang="es-MX" sz="2325" spc="142" baseline="-16129" dirty="0">
                <a:latin typeface="Times New Roman"/>
                <a:cs typeface="Times New Roman"/>
              </a:rPr>
              <a:t>1</a:t>
            </a:r>
            <a:r>
              <a:rPr lang="es-MX" sz="2250" spc="20" dirty="0">
                <a:latin typeface="Symbol"/>
                <a:cs typeface="Symbol"/>
              </a:rPr>
              <a:t></a:t>
            </a:r>
            <a:r>
              <a:rPr lang="es-MX" sz="1750" spc="5" dirty="0">
                <a:latin typeface="Symbol"/>
                <a:cs typeface="Symbol"/>
              </a:rPr>
              <a:t></a:t>
            </a:r>
            <a:r>
              <a:rPr lang="es-MX" sz="1750" spc="-285" dirty="0">
                <a:latin typeface="Times New Roman"/>
                <a:cs typeface="Times New Roman"/>
              </a:rPr>
              <a:t> </a:t>
            </a:r>
            <a:r>
              <a:rPr lang="es-MX" sz="1750" i="1" spc="10" dirty="0">
                <a:latin typeface="Times New Roman"/>
                <a:cs typeface="Times New Roman"/>
              </a:rPr>
              <a:t>U</a:t>
            </a:r>
            <a:r>
              <a:rPr lang="es-MX" sz="1750" i="1" spc="-200" dirty="0">
                <a:latin typeface="Times New Roman"/>
                <a:cs typeface="Times New Roman"/>
              </a:rPr>
              <a:t> </a:t>
            </a:r>
            <a:r>
              <a:rPr lang="es-MX" sz="2250" spc="-95" dirty="0">
                <a:latin typeface="Symbol"/>
                <a:cs typeface="Symbol"/>
              </a:rPr>
              <a:t></a:t>
            </a:r>
            <a:r>
              <a:rPr lang="es-MX" sz="1750" i="1" spc="-15" dirty="0">
                <a:latin typeface="Times New Roman"/>
                <a:cs typeface="Times New Roman"/>
              </a:rPr>
              <a:t>x</a:t>
            </a:r>
            <a:r>
              <a:rPr lang="es-MX" sz="2325" spc="202" baseline="-16129" dirty="0">
                <a:latin typeface="Times New Roman"/>
                <a:cs typeface="Times New Roman"/>
              </a:rPr>
              <a:t>2</a:t>
            </a:r>
            <a:r>
              <a:rPr lang="es-MX" sz="1750" dirty="0">
                <a:latin typeface="Times New Roman"/>
                <a:cs typeface="Times New Roman"/>
              </a:rPr>
              <a:t>,</a:t>
            </a:r>
            <a:r>
              <a:rPr lang="es-MX" sz="1750" spc="-280" dirty="0">
                <a:latin typeface="Times New Roman"/>
                <a:cs typeface="Times New Roman"/>
              </a:rPr>
              <a:t> </a:t>
            </a:r>
            <a:r>
              <a:rPr lang="es-MX" sz="1800" i="1" spc="-50" dirty="0">
                <a:latin typeface="Symbol"/>
                <a:cs typeface="Symbol"/>
              </a:rPr>
              <a:t></a:t>
            </a:r>
            <a:r>
              <a:rPr lang="es-MX" sz="2325" spc="7" baseline="-16129" dirty="0">
                <a:latin typeface="Times New Roman"/>
                <a:cs typeface="Times New Roman"/>
              </a:rPr>
              <a:t>2</a:t>
            </a:r>
            <a:r>
              <a:rPr lang="es-MX" sz="2325" spc="-262" baseline="-16129" dirty="0">
                <a:latin typeface="Times New Roman"/>
                <a:cs typeface="Times New Roman"/>
              </a:rPr>
              <a:t> </a:t>
            </a:r>
            <a:r>
              <a:rPr lang="es-MX" sz="2250" spc="-10" dirty="0">
                <a:latin typeface="Symbol"/>
                <a:cs typeface="Symbol"/>
              </a:rPr>
              <a:t></a:t>
            </a:r>
            <a:endParaRPr lang="es-MX" sz="22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lang="es-MX" sz="1350" spc="10" dirty="0">
                <a:latin typeface="Arial"/>
                <a:cs typeface="Arial"/>
              </a:rPr>
              <a:t>(cambio en energía propuesto en conformación </a:t>
            </a:r>
            <a:r>
              <a:rPr lang="es-MX" sz="1350" i="1" spc="10" dirty="0">
                <a:latin typeface="Times New Roman"/>
                <a:cs typeface="Times New Roman"/>
              </a:rPr>
              <a:t>x</a:t>
            </a:r>
            <a:r>
              <a:rPr lang="es-MX" sz="1350" spc="7" baseline="-21604" dirty="0">
                <a:latin typeface="Times New Roman"/>
                <a:cs typeface="Times New Roman"/>
              </a:rPr>
              <a:t>2</a:t>
            </a:r>
            <a:r>
              <a:rPr lang="es-MX" sz="1350" spc="5" dirty="0">
                <a:latin typeface="Arial"/>
                <a:cs typeface="Arial"/>
              </a:rPr>
              <a:t>)</a:t>
            </a:r>
            <a:endParaRPr lang="es-MX" sz="135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4657" y="3735461"/>
            <a:ext cx="1130935" cy="276999"/>
          </a:xfrm>
          <a:prstGeom prst="rect">
            <a:avLst/>
          </a:prstGeom>
          <a:ln w="942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ct val="100000"/>
              </a:lnSpc>
            </a:pPr>
            <a:r>
              <a:rPr lang="es-MX" sz="1800" i="1" spc="-220" dirty="0">
                <a:latin typeface="Symbol"/>
                <a:cs typeface="Symbol"/>
              </a:rPr>
              <a:t></a:t>
            </a:r>
            <a:r>
              <a:rPr lang="es-MX" sz="2325" spc="7" baseline="-16129" dirty="0">
                <a:latin typeface="Times New Roman"/>
                <a:cs typeface="Times New Roman"/>
              </a:rPr>
              <a:t>1</a:t>
            </a:r>
            <a:endParaRPr lang="es-MX" sz="2325" baseline="-16129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8138" y="3735461"/>
            <a:ext cx="1130935" cy="276999"/>
          </a:xfrm>
          <a:prstGeom prst="rect">
            <a:avLst/>
          </a:prstGeom>
          <a:ln w="942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ct val="100000"/>
              </a:lnSpc>
            </a:pPr>
            <a:r>
              <a:rPr lang="es-MX" sz="1800" i="1" spc="-50" dirty="0">
                <a:latin typeface="Symbol"/>
                <a:cs typeface="Symbol"/>
              </a:rPr>
              <a:t></a:t>
            </a:r>
            <a:r>
              <a:rPr lang="es-MX" sz="2325" spc="7" baseline="-16129" dirty="0">
                <a:latin typeface="Times New Roman"/>
                <a:cs typeface="Times New Roman"/>
              </a:rPr>
              <a:t>2</a:t>
            </a:r>
            <a:endParaRPr lang="es-MX" sz="2325" baseline="-16129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49406" y="3735461"/>
            <a:ext cx="1130935" cy="276999"/>
          </a:xfrm>
          <a:prstGeom prst="rect">
            <a:avLst/>
          </a:prstGeom>
          <a:ln w="942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800" i="1" spc="-100" dirty="0">
                <a:latin typeface="Symbol"/>
                <a:cs typeface="Symbol"/>
              </a:rPr>
              <a:t></a:t>
            </a:r>
            <a:r>
              <a:rPr lang="es-MX" sz="2325" spc="7" baseline="-16129" dirty="0">
                <a:latin typeface="Times New Roman"/>
                <a:cs typeface="Times New Roman"/>
              </a:rPr>
              <a:t>3</a:t>
            </a:r>
            <a:endParaRPr lang="es-MX" sz="2325" baseline="-16129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0674" y="3735461"/>
            <a:ext cx="1130935" cy="276999"/>
          </a:xfrm>
          <a:prstGeom prst="rect">
            <a:avLst/>
          </a:prstGeom>
          <a:ln w="942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ct val="100000"/>
              </a:lnSpc>
            </a:pPr>
            <a:r>
              <a:rPr lang="es-MX" sz="1800" i="1" spc="-50" dirty="0">
                <a:latin typeface="Symbol"/>
                <a:cs typeface="Symbol"/>
              </a:rPr>
              <a:t></a:t>
            </a:r>
            <a:r>
              <a:rPr lang="es-MX" sz="2325" spc="7" baseline="-16129" dirty="0">
                <a:latin typeface="Times New Roman"/>
                <a:cs typeface="Times New Roman"/>
              </a:rPr>
              <a:t>4</a:t>
            </a:r>
            <a:endParaRPr lang="es-MX" sz="2325" baseline="-16129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1735" y="3735461"/>
            <a:ext cx="1130935" cy="276999"/>
          </a:xfrm>
          <a:prstGeom prst="rect">
            <a:avLst/>
          </a:prstGeom>
          <a:ln w="942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635" algn="ctr">
              <a:lnSpc>
                <a:spcPct val="100000"/>
              </a:lnSpc>
            </a:pPr>
            <a:r>
              <a:rPr lang="es-MX" sz="1800" i="1" spc="-50" dirty="0">
                <a:latin typeface="Symbol"/>
                <a:cs typeface="Symbol"/>
              </a:rPr>
              <a:t></a:t>
            </a:r>
            <a:r>
              <a:rPr lang="es-MX" sz="2325" i="1" spc="7" baseline="-16129" dirty="0">
                <a:latin typeface="Times New Roman"/>
                <a:cs typeface="Times New Roman"/>
              </a:rPr>
              <a:t>n</a:t>
            </a:r>
            <a:endParaRPr lang="es-MX" sz="2325" baseline="-16129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5791" y="3961609"/>
            <a:ext cx="33972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dirty="0">
                <a:latin typeface="Arial"/>
                <a:cs typeface="Arial"/>
              </a:rPr>
              <a:t>.</a:t>
            </a:r>
            <a:r>
              <a:rPr lang="es-MX" sz="1750" spc="5" dirty="0">
                <a:latin typeface="Arial"/>
                <a:cs typeface="Arial"/>
              </a:rPr>
              <a:t> </a:t>
            </a:r>
            <a:r>
              <a:rPr lang="es-MX" sz="1750" dirty="0">
                <a:latin typeface="Arial"/>
                <a:cs typeface="Arial"/>
              </a:rPr>
              <a:t>.</a:t>
            </a:r>
            <a:r>
              <a:rPr lang="es-MX" sz="1750" spc="5" dirty="0">
                <a:latin typeface="Arial"/>
                <a:cs typeface="Arial"/>
              </a:rPr>
              <a:t> </a:t>
            </a:r>
            <a:r>
              <a:rPr lang="es-MX" sz="1750" dirty="0">
                <a:latin typeface="Arial"/>
                <a:cs typeface="Arial"/>
              </a:rPr>
              <a:t>.</a:t>
            </a:r>
          </a:p>
        </p:txBody>
      </p:sp>
      <p:sp>
        <p:nvSpPr>
          <p:cNvPr id="18" name="object 18"/>
          <p:cNvSpPr/>
          <p:nvPr/>
        </p:nvSpPr>
        <p:spPr>
          <a:xfrm>
            <a:off x="2265749" y="4112518"/>
            <a:ext cx="327025" cy="0"/>
          </a:xfrm>
          <a:custGeom>
            <a:avLst/>
            <a:gdLst/>
            <a:ahLst/>
            <a:cxnLst/>
            <a:rect l="l" t="t" r="r" b="b"/>
            <a:pathLst>
              <a:path w="327025">
                <a:moveTo>
                  <a:pt x="0" y="0"/>
                </a:moveTo>
                <a:lnTo>
                  <a:pt x="326785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" name="object 19"/>
          <p:cNvSpPr/>
          <p:nvPr/>
        </p:nvSpPr>
        <p:spPr>
          <a:xfrm>
            <a:off x="2240626" y="407483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37684"/>
                </a:lnTo>
                <a:lnTo>
                  <a:pt x="75368" y="75369"/>
                </a:lnTo>
                <a:lnTo>
                  <a:pt x="75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" name="object 20"/>
          <p:cNvSpPr/>
          <p:nvPr/>
        </p:nvSpPr>
        <p:spPr>
          <a:xfrm>
            <a:off x="2542288" y="407483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7031" y="554370"/>
            <a:ext cx="8416290" cy="17979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lang="es-MX"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3150" dirty="0">
                <a:latin typeface="Arial"/>
                <a:cs typeface="Arial"/>
              </a:rPr>
              <a:t>Dos ejemplos de aplicaciones </a:t>
            </a:r>
            <a:r>
              <a:rPr lang="es-MX" sz="3150" spc="-5" dirty="0" err="1">
                <a:latin typeface="Arial"/>
                <a:cs typeface="Arial"/>
              </a:rPr>
              <a:t>HRE</a:t>
            </a:r>
            <a:r>
              <a:rPr lang="es-MX" sz="3150" dirty="0" err="1">
                <a:latin typeface="Arial"/>
                <a:cs typeface="Arial"/>
              </a:rPr>
              <a:t>M</a:t>
            </a:r>
            <a:endParaRPr lang="es-MX" sz="3150" dirty="0">
              <a:latin typeface="Arial"/>
              <a:cs typeface="Arial"/>
            </a:endParaRPr>
          </a:p>
          <a:p>
            <a:pPr marL="536575" indent="-222885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537210" algn="l"/>
              </a:tabLst>
            </a:pPr>
            <a:r>
              <a:rPr lang="es-MX" sz="1550" spc="15" dirty="0">
                <a:latin typeface="Arial"/>
                <a:cs typeface="Arial"/>
              </a:rPr>
              <a:t>REUS</a:t>
            </a:r>
            <a:r>
              <a:rPr lang="es-MX" sz="1550" spc="5" dirty="0">
                <a:latin typeface="Arial"/>
                <a:cs typeface="Arial"/>
              </a:rPr>
              <a:t>:</a:t>
            </a:r>
            <a:r>
              <a:rPr lang="es-MX" sz="1550" spc="10" dirty="0">
                <a:latin typeface="Arial"/>
                <a:cs typeface="Arial"/>
              </a:rPr>
              <a:t> </a:t>
            </a:r>
            <a:r>
              <a:rPr lang="es-MX" sz="1550" spc="5" dirty="0">
                <a:latin typeface="Arial"/>
                <a:cs typeface="Arial"/>
              </a:rPr>
              <a:t>Replic</a:t>
            </a:r>
            <a:r>
              <a:rPr lang="es-MX" sz="1550" spc="15" dirty="0">
                <a:latin typeface="Arial"/>
                <a:cs typeface="Arial"/>
              </a:rPr>
              <a:t>a</a:t>
            </a:r>
            <a:r>
              <a:rPr lang="es-MX" sz="1550" spc="10" dirty="0">
                <a:latin typeface="Arial"/>
                <a:cs typeface="Arial"/>
              </a:rPr>
              <a:t> </a:t>
            </a:r>
            <a:r>
              <a:rPr lang="es-MX" sz="1550" spc="15" dirty="0">
                <a:latin typeface="Arial"/>
                <a:cs typeface="Arial"/>
              </a:rPr>
              <a:t>Exchange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0" dirty="0" err="1">
                <a:latin typeface="Arial"/>
                <a:cs typeface="Arial"/>
              </a:rPr>
              <a:t>Umbrell</a:t>
            </a:r>
            <a:r>
              <a:rPr lang="es-MX" sz="1550" spc="15" dirty="0" err="1">
                <a:latin typeface="Arial"/>
                <a:cs typeface="Arial"/>
              </a:rPr>
              <a:t>a</a:t>
            </a:r>
            <a:r>
              <a:rPr lang="es-MX" sz="1550" spc="10" dirty="0">
                <a:latin typeface="Arial"/>
                <a:cs typeface="Arial"/>
              </a:rPr>
              <a:t> </a:t>
            </a:r>
            <a:r>
              <a:rPr lang="es-MX" sz="1550" spc="15" dirty="0" err="1">
                <a:latin typeface="Arial"/>
                <a:cs typeface="Arial"/>
              </a:rPr>
              <a:t>Sampling</a:t>
            </a:r>
            <a:endParaRPr lang="es-MX" sz="1550" dirty="0">
              <a:latin typeface="Arial"/>
              <a:cs typeface="Arial"/>
            </a:endParaRPr>
          </a:p>
          <a:p>
            <a:pPr marL="2289810">
              <a:lnSpc>
                <a:spcPct val="100000"/>
              </a:lnSpc>
              <a:spcBef>
                <a:spcPts val="219"/>
              </a:spcBef>
            </a:pPr>
            <a:r>
              <a:rPr lang="es-MX" sz="1350" spc="10" dirty="0">
                <a:latin typeface="Arial"/>
                <a:cs typeface="Arial"/>
              </a:rPr>
              <a:t>[</a:t>
            </a:r>
            <a:r>
              <a:rPr lang="es-MX" sz="1350" spc="10" dirty="0" err="1">
                <a:latin typeface="Arial"/>
                <a:cs typeface="Arial"/>
              </a:rPr>
              <a:t>Sugita</a:t>
            </a:r>
            <a:r>
              <a:rPr lang="es-MX" sz="1350" spc="10" dirty="0">
                <a:latin typeface="Arial"/>
                <a:cs typeface="Arial"/>
              </a:rPr>
              <a:t>,</a:t>
            </a:r>
            <a:r>
              <a:rPr lang="es-MX" sz="1350" spc="5" dirty="0">
                <a:latin typeface="Arial"/>
                <a:cs typeface="Arial"/>
              </a:rPr>
              <a:t> </a:t>
            </a:r>
            <a:r>
              <a:rPr lang="es-MX" sz="1350" spc="10" dirty="0" err="1">
                <a:latin typeface="Arial"/>
                <a:cs typeface="Arial"/>
              </a:rPr>
              <a:t>Kitao</a:t>
            </a:r>
            <a:r>
              <a:rPr lang="es-MX" sz="1350" spc="10" dirty="0">
                <a:latin typeface="Arial"/>
                <a:cs typeface="Arial"/>
              </a:rPr>
              <a:t>,</a:t>
            </a:r>
            <a:r>
              <a:rPr lang="es-MX" sz="1350" spc="5" dirty="0">
                <a:latin typeface="Arial"/>
                <a:cs typeface="Arial"/>
              </a:rPr>
              <a:t> </a:t>
            </a:r>
            <a:r>
              <a:rPr lang="es-MX" sz="1350" spc="10" dirty="0" err="1">
                <a:latin typeface="Arial"/>
                <a:cs typeface="Arial"/>
              </a:rPr>
              <a:t>Okamoto</a:t>
            </a:r>
            <a:r>
              <a:rPr lang="es-MX" sz="1350" spc="10" dirty="0">
                <a:latin typeface="Arial"/>
                <a:cs typeface="Arial"/>
              </a:rPr>
              <a:t>,</a:t>
            </a:r>
            <a:r>
              <a:rPr lang="es-MX" sz="1350" spc="5" dirty="0">
                <a:latin typeface="Arial"/>
                <a:cs typeface="Arial"/>
              </a:rPr>
              <a:t> </a:t>
            </a:r>
            <a:r>
              <a:rPr lang="es-MX" sz="1350" spc="10" dirty="0" err="1">
                <a:latin typeface="Arial"/>
                <a:cs typeface="Arial"/>
              </a:rPr>
              <a:t>JC</a:t>
            </a:r>
            <a:r>
              <a:rPr lang="es-MX" sz="1350" spc="-165" dirty="0" err="1">
                <a:latin typeface="Arial"/>
                <a:cs typeface="Arial"/>
              </a:rPr>
              <a:t>P</a:t>
            </a:r>
            <a:r>
              <a:rPr lang="es-MX" sz="1350" spc="5" dirty="0">
                <a:latin typeface="Arial"/>
                <a:cs typeface="Arial"/>
              </a:rPr>
              <a:t>, </a:t>
            </a:r>
            <a:r>
              <a:rPr lang="es-MX" sz="1350" spc="-90" dirty="0">
                <a:latin typeface="Arial"/>
                <a:cs typeface="Arial"/>
              </a:rPr>
              <a:t>1</a:t>
            </a:r>
            <a:r>
              <a:rPr lang="es-MX" sz="1350" spc="5" dirty="0">
                <a:latin typeface="Arial"/>
                <a:cs typeface="Arial"/>
              </a:rPr>
              <a:t>13:604</a:t>
            </a:r>
            <a:r>
              <a:rPr lang="es-MX" sz="1350" spc="15" dirty="0">
                <a:latin typeface="Arial"/>
                <a:cs typeface="Arial"/>
              </a:rPr>
              <a:t>2</a:t>
            </a:r>
            <a:r>
              <a:rPr lang="es-MX" sz="1350" spc="10" dirty="0">
                <a:latin typeface="Arial"/>
                <a:cs typeface="Arial"/>
              </a:rPr>
              <a:t> (2000)]</a:t>
            </a:r>
            <a:endParaRPr lang="es-MX" sz="1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4176" y="2454037"/>
            <a:ext cx="152590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600" i="1" dirty="0">
                <a:latin typeface="Times New Roman"/>
                <a:cs typeface="Times New Roman"/>
              </a:rPr>
              <a:t>V</a:t>
            </a:r>
            <a:r>
              <a:rPr lang="es-MX" sz="1600" i="1" spc="-160" dirty="0">
                <a:latin typeface="Times New Roman"/>
                <a:cs typeface="Times New Roman"/>
              </a:rPr>
              <a:t> </a:t>
            </a:r>
            <a:r>
              <a:rPr lang="es-MX" sz="2000" spc="-70" dirty="0">
                <a:latin typeface="Symbol"/>
                <a:cs typeface="Symbol"/>
              </a:rPr>
              <a:t></a:t>
            </a:r>
            <a:r>
              <a:rPr lang="es-MX" sz="1600" i="1" spc="15" dirty="0">
                <a:latin typeface="Times New Roman"/>
                <a:cs typeface="Times New Roman"/>
              </a:rPr>
              <a:t>x</a:t>
            </a:r>
            <a:r>
              <a:rPr lang="es-MX" sz="1600" dirty="0">
                <a:latin typeface="Times New Roman"/>
                <a:cs typeface="Times New Roman"/>
              </a:rPr>
              <a:t>,</a:t>
            </a:r>
            <a:r>
              <a:rPr lang="es-MX" sz="1600" spc="-260" dirty="0">
                <a:latin typeface="Times New Roman"/>
                <a:cs typeface="Times New Roman"/>
              </a:rPr>
              <a:t> </a:t>
            </a:r>
            <a:r>
              <a:rPr lang="es-MX" sz="1650" i="1" spc="-30" dirty="0">
                <a:latin typeface="Symbol"/>
                <a:cs typeface="Symbol"/>
              </a:rPr>
              <a:t></a:t>
            </a:r>
            <a:r>
              <a:rPr lang="es-MX" sz="1650" i="1" spc="-240" dirty="0">
                <a:latin typeface="Times New Roman"/>
                <a:cs typeface="Times New Roman"/>
              </a:rPr>
              <a:t> </a:t>
            </a:r>
            <a:r>
              <a:rPr lang="es-MX" sz="2000" spc="100" dirty="0">
                <a:latin typeface="Symbol"/>
                <a:cs typeface="Symbol"/>
              </a:rPr>
              <a:t></a:t>
            </a:r>
            <a:r>
              <a:rPr lang="es-MX" sz="1600" dirty="0">
                <a:latin typeface="Symbol"/>
                <a:cs typeface="Symbol"/>
              </a:rPr>
              <a:t></a:t>
            </a:r>
            <a:r>
              <a:rPr lang="es-MX" sz="1600" spc="-20" dirty="0">
                <a:latin typeface="Times New Roman"/>
                <a:cs typeface="Times New Roman"/>
              </a:rPr>
              <a:t> </a:t>
            </a:r>
            <a:r>
              <a:rPr lang="es-MX" sz="1600" i="1" spc="-25" dirty="0" err="1">
                <a:latin typeface="Times New Roman"/>
                <a:cs typeface="Times New Roman"/>
              </a:rPr>
              <a:t>w</a:t>
            </a:r>
            <a:r>
              <a:rPr lang="es-MX" sz="2000" spc="-70" dirty="0" err="1">
                <a:latin typeface="Symbol"/>
                <a:cs typeface="Symbol"/>
              </a:rPr>
              <a:t></a:t>
            </a:r>
            <a:r>
              <a:rPr lang="es-MX" sz="1600" i="1" spc="-10" dirty="0" err="1">
                <a:latin typeface="Times New Roman"/>
                <a:cs typeface="Times New Roman"/>
              </a:rPr>
              <a:t>x</a:t>
            </a:r>
            <a:r>
              <a:rPr lang="es-MX" sz="1600" dirty="0">
                <a:latin typeface="Times New Roman"/>
                <a:cs typeface="Times New Roman"/>
              </a:rPr>
              <a:t>;</a:t>
            </a:r>
            <a:r>
              <a:rPr lang="es-MX" sz="1600" spc="-254" dirty="0">
                <a:latin typeface="Times New Roman"/>
                <a:cs typeface="Times New Roman"/>
              </a:rPr>
              <a:t> </a:t>
            </a:r>
            <a:r>
              <a:rPr lang="es-MX" sz="1600" i="1" spc="45" dirty="0">
                <a:latin typeface="Times New Roman"/>
                <a:cs typeface="Times New Roman"/>
              </a:rPr>
              <a:t>d</a:t>
            </a:r>
            <a:r>
              <a:rPr lang="es-MX" sz="2175" i="1" spc="-30" baseline="-15325" dirty="0">
                <a:latin typeface="Symbol"/>
                <a:cs typeface="Symbol"/>
              </a:rPr>
              <a:t></a:t>
            </a:r>
            <a:r>
              <a:rPr lang="es-MX" sz="2175" i="1" spc="-89" baseline="-15325" dirty="0">
                <a:latin typeface="Times New Roman"/>
                <a:cs typeface="Times New Roman"/>
              </a:rPr>
              <a:t> </a:t>
            </a:r>
            <a:r>
              <a:rPr lang="es-MX" sz="2000" spc="5" dirty="0">
                <a:latin typeface="Symbol"/>
                <a:cs typeface="Symbol"/>
              </a:rPr>
              <a:t></a:t>
            </a:r>
            <a:endParaRPr lang="es-MX" sz="2000" dirty="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8506" y="2973910"/>
            <a:ext cx="7205980" cy="1564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255" marR="5080">
              <a:lnSpc>
                <a:spcPct val="101000"/>
              </a:lnSpc>
            </a:pPr>
            <a:r>
              <a:rPr lang="es-MX" sz="1550" spc="10" dirty="0">
                <a:latin typeface="Arial"/>
                <a:cs typeface="Arial"/>
              </a:rPr>
              <a:t>Originalmente propuesto para calcular la distancia de principio a fin del </a:t>
            </a:r>
            <a:r>
              <a:rPr lang="es-MX" sz="1550" spc="10" dirty="0" err="1">
                <a:latin typeface="Arial"/>
                <a:cs typeface="Arial"/>
              </a:rPr>
              <a:t>PFM</a:t>
            </a:r>
            <a:r>
              <a:rPr lang="es-MX" sz="1550" spc="10" dirty="0">
                <a:latin typeface="Arial"/>
                <a:cs typeface="Arial"/>
              </a:rPr>
              <a:t> de un péptido, en cuyo caso los potenciales predispuestos (</a:t>
            </a:r>
            <a:r>
              <a:rPr lang="es-MX" sz="1550" spc="10" dirty="0" err="1">
                <a:latin typeface="Arial"/>
                <a:cs typeface="Arial"/>
              </a:rPr>
              <a:t>biasing</a:t>
            </a:r>
            <a:r>
              <a:rPr lang="es-MX" sz="1550" spc="10" dirty="0">
                <a:latin typeface="Arial"/>
                <a:cs typeface="Arial"/>
              </a:rPr>
              <a:t>) son potenciales armónicos restringidos a la distancia </a:t>
            </a:r>
            <a:r>
              <a:rPr lang="es-MX" sz="1550" i="1" spc="10" dirty="0">
                <a:latin typeface="Arial"/>
                <a:cs typeface="Arial"/>
              </a:rPr>
              <a:t>d</a:t>
            </a:r>
            <a:r>
              <a:rPr lang="es-MX" sz="1550" spc="10" dirty="0">
                <a:latin typeface="Arial"/>
                <a:cs typeface="Arial"/>
              </a:rPr>
              <a:t> de principio a fin</a:t>
            </a:r>
            <a:r>
              <a:rPr lang="es-MX" sz="1750" i="1" spc="5" dirty="0">
                <a:latin typeface="Times New Roman"/>
                <a:cs typeface="Times New Roman"/>
              </a:rPr>
              <a:t>.</a:t>
            </a:r>
            <a:endParaRPr lang="es-MX" sz="1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s-MX" sz="2200" dirty="0">
              <a:latin typeface="Times New Roman"/>
              <a:cs typeface="Times New Roman"/>
            </a:endParaRPr>
          </a:p>
          <a:p>
            <a:pPr marL="235585" indent="-222885">
              <a:lnSpc>
                <a:spcPct val="100000"/>
              </a:lnSpc>
              <a:buFont typeface="Arial"/>
              <a:buChar char="•"/>
              <a:tabLst>
                <a:tab pos="236220" algn="l"/>
              </a:tabLst>
            </a:pPr>
            <a:r>
              <a:rPr lang="es-MX" sz="1550" spc="15" dirty="0" err="1">
                <a:latin typeface="Arial"/>
                <a:cs typeface="Arial"/>
              </a:rPr>
              <a:t>BEDAM</a:t>
            </a:r>
            <a:r>
              <a:rPr lang="es-MX" sz="1550" spc="15" dirty="0">
                <a:latin typeface="Arial"/>
                <a:cs typeface="Arial"/>
              </a:rPr>
              <a:t>: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0" dirty="0" err="1">
                <a:latin typeface="Arial"/>
                <a:cs typeface="Arial"/>
              </a:rPr>
              <a:t>Binding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5" dirty="0" err="1">
                <a:latin typeface="Arial"/>
                <a:cs typeface="Arial"/>
              </a:rPr>
              <a:t>Energy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5" dirty="0" err="1">
                <a:latin typeface="Arial"/>
                <a:cs typeface="Arial"/>
              </a:rPr>
              <a:t>Distributio</a:t>
            </a:r>
            <a:r>
              <a:rPr lang="es-MX" sz="1550" spc="15" dirty="0" err="1">
                <a:latin typeface="Arial"/>
                <a:cs typeface="Arial"/>
              </a:rPr>
              <a:t>n</a:t>
            </a:r>
            <a:r>
              <a:rPr lang="es-MX" sz="1550" spc="-75" dirty="0">
                <a:latin typeface="Arial"/>
                <a:cs typeface="Arial"/>
              </a:rPr>
              <a:t> </a:t>
            </a:r>
            <a:r>
              <a:rPr lang="es-MX" sz="1550" spc="10" dirty="0" err="1">
                <a:latin typeface="Arial"/>
                <a:cs typeface="Arial"/>
              </a:rPr>
              <a:t>Analysis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5" dirty="0" err="1">
                <a:latin typeface="Arial"/>
                <a:cs typeface="Arial"/>
              </a:rPr>
              <a:t>Method</a:t>
            </a:r>
            <a:endParaRPr lang="es-MX" sz="1550" dirty="0">
              <a:latin typeface="Arial"/>
              <a:cs typeface="Arial"/>
            </a:endParaRPr>
          </a:p>
          <a:p>
            <a:pPr marL="1988185">
              <a:lnSpc>
                <a:spcPct val="100000"/>
              </a:lnSpc>
              <a:spcBef>
                <a:spcPts val="219"/>
              </a:spcBef>
            </a:pPr>
            <a:r>
              <a:rPr lang="es-MX" sz="1350" spc="10" dirty="0">
                <a:latin typeface="Arial"/>
                <a:cs typeface="Arial"/>
              </a:rPr>
              <a:t>[</a:t>
            </a:r>
            <a:r>
              <a:rPr lang="es-MX" sz="1350" spc="10" dirty="0" err="1">
                <a:latin typeface="Arial"/>
                <a:cs typeface="Arial"/>
              </a:rPr>
              <a:t>Gallicchio</a:t>
            </a:r>
            <a:r>
              <a:rPr lang="es-MX" sz="1350" spc="10" dirty="0">
                <a:latin typeface="Arial"/>
                <a:cs typeface="Arial"/>
              </a:rPr>
              <a:t>, </a:t>
            </a:r>
            <a:r>
              <a:rPr lang="es-MX" sz="1350" spc="5" dirty="0" err="1">
                <a:latin typeface="Arial"/>
                <a:cs typeface="Arial"/>
              </a:rPr>
              <a:t>Lapelosa</a:t>
            </a:r>
            <a:r>
              <a:rPr lang="es-MX" sz="1350" spc="5" dirty="0">
                <a:latin typeface="Arial"/>
                <a:cs typeface="Arial"/>
              </a:rPr>
              <a:t>,</a:t>
            </a:r>
            <a:r>
              <a:rPr lang="es-MX" sz="1350" spc="10" dirty="0">
                <a:latin typeface="Arial"/>
                <a:cs typeface="Arial"/>
              </a:rPr>
              <a:t> </a:t>
            </a:r>
            <a:r>
              <a:rPr lang="es-MX" sz="1350" spc="5" dirty="0">
                <a:latin typeface="Arial"/>
                <a:cs typeface="Arial"/>
              </a:rPr>
              <a:t>Lev</a:t>
            </a:r>
            <a:r>
              <a:rPr lang="es-MX" sz="1350" spc="10" dirty="0">
                <a:latin typeface="Arial"/>
                <a:cs typeface="Arial"/>
              </a:rPr>
              <a:t>y </a:t>
            </a:r>
            <a:r>
              <a:rPr lang="es-MX" sz="1350" spc="15" dirty="0">
                <a:latin typeface="Arial"/>
                <a:cs typeface="Arial"/>
              </a:rPr>
              <a:t>–</a:t>
            </a:r>
            <a:r>
              <a:rPr lang="es-MX" sz="1350" spc="5" dirty="0">
                <a:latin typeface="Arial"/>
                <a:cs typeface="Arial"/>
              </a:rPr>
              <a:t> </a:t>
            </a:r>
            <a:r>
              <a:rPr lang="es-MX" sz="1350" spc="5" dirty="0" err="1">
                <a:latin typeface="Arial"/>
                <a:cs typeface="Arial"/>
              </a:rPr>
              <a:t>unpublished</a:t>
            </a:r>
            <a:r>
              <a:rPr lang="es-MX" sz="1350" spc="5" dirty="0">
                <a:latin typeface="Arial"/>
                <a:cs typeface="Arial"/>
              </a:rPr>
              <a:t>]</a:t>
            </a:r>
            <a:endParaRPr lang="es-MX" sz="13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6256" y="2460256"/>
            <a:ext cx="2569344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00" i="1" spc="-20" dirty="0">
                <a:latin typeface="Times New Roman"/>
                <a:cs typeface="Times New Roman"/>
              </a:rPr>
              <a:t>w</a:t>
            </a:r>
            <a:r>
              <a:rPr lang="es-MX" sz="1700" spc="125" dirty="0">
                <a:latin typeface="Times New Roman"/>
                <a:cs typeface="Times New Roman"/>
              </a:rPr>
              <a:t>(</a:t>
            </a:r>
            <a:r>
              <a:rPr lang="es-MX" sz="1700" i="1" spc="45" dirty="0">
                <a:latin typeface="Times New Roman"/>
                <a:cs typeface="Times New Roman"/>
              </a:rPr>
              <a:t>x</a:t>
            </a:r>
            <a:r>
              <a:rPr lang="es-MX" sz="1700" dirty="0">
                <a:latin typeface="Times New Roman"/>
                <a:cs typeface="Times New Roman"/>
              </a:rPr>
              <a:t>)</a:t>
            </a:r>
            <a:r>
              <a:rPr lang="es-MX" sz="1700" spc="-50" dirty="0">
                <a:latin typeface="Times New Roman"/>
                <a:cs typeface="Times New Roman"/>
              </a:rPr>
              <a:t> </a:t>
            </a:r>
            <a:r>
              <a:rPr lang="es-MX" sz="1700" dirty="0">
                <a:latin typeface="Symbol"/>
                <a:cs typeface="Symbol"/>
              </a:rPr>
              <a:t></a:t>
            </a:r>
            <a:r>
              <a:rPr lang="es-MX" sz="1700" spc="-85" dirty="0">
                <a:latin typeface="Times New Roman"/>
                <a:cs typeface="Times New Roman"/>
              </a:rPr>
              <a:t> </a:t>
            </a:r>
            <a:r>
              <a:rPr lang="es-MX" sz="1700" dirty="0">
                <a:latin typeface="Times New Roman"/>
                <a:cs typeface="Times New Roman"/>
              </a:rPr>
              <a:t>potencial predispuesto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00653" y="4691546"/>
            <a:ext cx="1663064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00" i="1" dirty="0">
                <a:latin typeface="Times New Roman"/>
                <a:cs typeface="Times New Roman"/>
              </a:rPr>
              <a:t>V</a:t>
            </a:r>
            <a:r>
              <a:rPr lang="es-MX" sz="1700" i="1" spc="-170" dirty="0">
                <a:latin typeface="Times New Roman"/>
                <a:cs typeface="Times New Roman"/>
              </a:rPr>
              <a:t> </a:t>
            </a:r>
            <a:r>
              <a:rPr lang="es-MX" sz="2150" spc="-80" dirty="0">
                <a:latin typeface="Symbol"/>
                <a:cs typeface="Symbol"/>
              </a:rPr>
              <a:t></a:t>
            </a:r>
            <a:r>
              <a:rPr lang="es-MX" sz="1700" i="1" spc="15" dirty="0">
                <a:latin typeface="Times New Roman"/>
                <a:cs typeface="Times New Roman"/>
              </a:rPr>
              <a:t>x</a:t>
            </a:r>
            <a:r>
              <a:rPr lang="es-MX" sz="1700" dirty="0">
                <a:latin typeface="Times New Roman"/>
                <a:cs typeface="Times New Roman"/>
              </a:rPr>
              <a:t>,</a:t>
            </a:r>
            <a:r>
              <a:rPr lang="es-MX" sz="1700" spc="-275" dirty="0">
                <a:latin typeface="Times New Roman"/>
                <a:cs typeface="Times New Roman"/>
              </a:rPr>
              <a:t> </a:t>
            </a:r>
            <a:r>
              <a:rPr lang="es-MX" sz="1750" i="1" spc="-30" dirty="0">
                <a:latin typeface="Symbol"/>
                <a:cs typeface="Symbol"/>
              </a:rPr>
              <a:t></a:t>
            </a:r>
            <a:r>
              <a:rPr lang="es-MX" sz="1750" i="1" spc="-254" dirty="0">
                <a:latin typeface="Times New Roman"/>
                <a:cs typeface="Times New Roman"/>
              </a:rPr>
              <a:t> </a:t>
            </a:r>
            <a:r>
              <a:rPr lang="es-MX" sz="2150" spc="100" dirty="0">
                <a:latin typeface="Symbol"/>
                <a:cs typeface="Symbol"/>
              </a:rPr>
              <a:t></a:t>
            </a:r>
            <a:r>
              <a:rPr lang="es-MX" sz="1700" dirty="0">
                <a:latin typeface="Symbol"/>
                <a:cs typeface="Symbol"/>
              </a:rPr>
              <a:t></a:t>
            </a:r>
            <a:r>
              <a:rPr lang="es-MX" sz="1700" spc="-75" dirty="0">
                <a:latin typeface="Times New Roman"/>
                <a:cs typeface="Times New Roman"/>
              </a:rPr>
              <a:t> </a:t>
            </a:r>
            <a:r>
              <a:rPr lang="es-MX" sz="1750" i="1" spc="-10" dirty="0">
                <a:latin typeface="Symbol"/>
                <a:cs typeface="Symbol"/>
              </a:rPr>
              <a:t></a:t>
            </a:r>
            <a:r>
              <a:rPr lang="es-MX" sz="1700" i="1" spc="85" dirty="0" err="1">
                <a:latin typeface="Times New Roman"/>
                <a:cs typeface="Times New Roman"/>
              </a:rPr>
              <a:t>V</a:t>
            </a:r>
            <a:r>
              <a:rPr lang="es-MX" sz="1950" spc="22" baseline="-34188" dirty="0" err="1">
                <a:latin typeface="Times New Roman"/>
                <a:cs typeface="Times New Roman"/>
              </a:rPr>
              <a:t>RL</a:t>
            </a:r>
            <a:r>
              <a:rPr lang="es-MX" sz="1950" spc="-7" baseline="-34188" dirty="0">
                <a:latin typeface="Times New Roman"/>
                <a:cs typeface="Times New Roman"/>
              </a:rPr>
              <a:t> </a:t>
            </a:r>
            <a:r>
              <a:rPr lang="es-MX" sz="2150" spc="-80" dirty="0">
                <a:latin typeface="Symbol"/>
                <a:cs typeface="Symbol"/>
              </a:rPr>
              <a:t></a:t>
            </a:r>
            <a:r>
              <a:rPr lang="es-MX" sz="1700" i="1" spc="95" dirty="0">
                <a:latin typeface="Times New Roman"/>
                <a:cs typeface="Times New Roman"/>
              </a:rPr>
              <a:t>x</a:t>
            </a:r>
            <a:r>
              <a:rPr lang="es-MX" sz="2150" dirty="0">
                <a:latin typeface="Symbol"/>
                <a:cs typeface="Symbol"/>
              </a:rPr>
              <a:t>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12453" y="4733408"/>
            <a:ext cx="4650547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00" i="1" spc="-60" dirty="0" err="1">
                <a:latin typeface="Times New Roman"/>
                <a:cs typeface="Times New Roman"/>
              </a:rPr>
              <a:t>V</a:t>
            </a:r>
            <a:r>
              <a:rPr lang="es-MX" sz="2250" spc="7" baseline="-16666" dirty="0" err="1">
                <a:latin typeface="Times New Roman"/>
                <a:cs typeface="Times New Roman"/>
              </a:rPr>
              <a:t>RL</a:t>
            </a:r>
            <a:r>
              <a:rPr lang="es-MX" sz="2250" spc="240" baseline="-16666" dirty="0">
                <a:latin typeface="Times New Roman"/>
                <a:cs typeface="Times New Roman"/>
              </a:rPr>
              <a:t> </a:t>
            </a:r>
            <a:r>
              <a:rPr lang="es-MX" sz="1700" dirty="0">
                <a:latin typeface="Symbol"/>
                <a:cs typeface="Symbol"/>
              </a:rPr>
              <a:t></a:t>
            </a:r>
            <a:r>
              <a:rPr lang="es-MX" sz="1700" spc="-110" dirty="0">
                <a:latin typeface="Times New Roman"/>
                <a:cs typeface="Times New Roman"/>
              </a:rPr>
              <a:t> </a:t>
            </a:r>
            <a:r>
              <a:rPr lang="es-MX" sz="1700" spc="10" dirty="0">
                <a:latin typeface="Times New Roman"/>
                <a:cs typeface="Times New Roman"/>
              </a:rPr>
              <a:t>Energía de interacción ligando - receptor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38506" y="5250674"/>
            <a:ext cx="7550784" cy="19557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255" marR="231140">
              <a:lnSpc>
                <a:spcPct val="101000"/>
              </a:lnSpc>
            </a:pPr>
            <a:r>
              <a:rPr lang="es-MX" sz="1550" spc="5" dirty="0">
                <a:latin typeface="Arial"/>
                <a:cs typeface="Arial"/>
              </a:rPr>
              <a:t>Las replicas están distribuidas de </a:t>
            </a:r>
            <a:r>
              <a:rPr lang="es-MX" sz="1550" spc="15" dirty="0">
                <a:latin typeface="Arial"/>
                <a:cs typeface="Arial"/>
              </a:rPr>
              <a:t>λ=0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5" dirty="0">
                <a:latin typeface="Arial"/>
                <a:cs typeface="Arial"/>
              </a:rPr>
              <a:t>(estado no-unido</a:t>
            </a:r>
            <a:r>
              <a:rPr lang="es-MX" sz="1550" spc="10" dirty="0">
                <a:latin typeface="Arial"/>
                <a:cs typeface="Arial"/>
              </a:rPr>
              <a:t>)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0" dirty="0">
                <a:latin typeface="Arial"/>
                <a:cs typeface="Arial"/>
              </a:rPr>
              <a:t>a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5" dirty="0">
                <a:latin typeface="Arial"/>
                <a:cs typeface="Arial"/>
              </a:rPr>
              <a:t>λ=1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5" dirty="0">
                <a:latin typeface="Arial"/>
                <a:cs typeface="Arial"/>
              </a:rPr>
              <a:t>(estado unido</a:t>
            </a:r>
            <a:r>
              <a:rPr lang="es-MX" sz="1550" spc="10" dirty="0">
                <a:latin typeface="Arial"/>
                <a:cs typeface="Arial"/>
              </a:rPr>
              <a:t>).</a:t>
            </a:r>
            <a:r>
              <a:rPr lang="es-MX" sz="1550" spc="5" dirty="0">
                <a:latin typeface="Arial"/>
                <a:cs typeface="Arial"/>
              </a:rPr>
              <a:t> Las replicas a </a:t>
            </a:r>
            <a:r>
              <a:rPr lang="es-MX" sz="1550" spc="15" dirty="0">
                <a:latin typeface="Arial"/>
                <a:cs typeface="Arial"/>
              </a:rPr>
              <a:t>λ</a:t>
            </a:r>
            <a:r>
              <a:rPr lang="es-MX" sz="1550" spc="5" dirty="0">
                <a:latin typeface="Arial"/>
                <a:cs typeface="Arial"/>
              </a:rPr>
              <a:t> pequeña proveen un buen muestreo de las conformaciones del ligando mientras que replicas a </a:t>
            </a:r>
            <a:r>
              <a:rPr lang="es-MX" sz="1550" spc="15" dirty="0" err="1">
                <a:latin typeface="Arial"/>
                <a:cs typeface="Arial"/>
              </a:rPr>
              <a:t>λ</a:t>
            </a:r>
            <a:r>
              <a:rPr lang="es-MX" sz="1550" spc="-25" dirty="0" err="1">
                <a:latin typeface="Arial"/>
                <a:cs typeface="Arial"/>
              </a:rPr>
              <a:t>’</a:t>
            </a:r>
            <a:r>
              <a:rPr lang="es-MX" sz="1550" spc="15" dirty="0" err="1">
                <a:latin typeface="Arial"/>
                <a:cs typeface="Arial"/>
              </a:rPr>
              <a:t>s</a:t>
            </a:r>
            <a:r>
              <a:rPr lang="es-MX" sz="1550" spc="5" dirty="0">
                <a:latin typeface="Arial"/>
                <a:cs typeface="Arial"/>
              </a:rPr>
              <a:t> grandes proveen una buena estadística para el cálculo de la energía libre.</a:t>
            </a:r>
            <a:endParaRPr lang="es-MX" sz="15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lang="es-MX" sz="1800" dirty="0">
              <a:latin typeface="Times New Roman"/>
              <a:cs typeface="Times New Roman"/>
            </a:endParaRPr>
          </a:p>
          <a:p>
            <a:pPr marL="238760" marR="5080" indent="-226060">
              <a:lnSpc>
                <a:spcPct val="101000"/>
              </a:lnSpc>
              <a:buFont typeface="Arial"/>
              <a:buChar char="•"/>
              <a:tabLst>
                <a:tab pos="236220" algn="l"/>
              </a:tabLst>
            </a:pPr>
            <a:r>
              <a:rPr lang="es-MX" sz="1550" spc="10" dirty="0">
                <a:latin typeface="Arial"/>
                <a:cs typeface="Arial"/>
              </a:rPr>
              <a:t>En cualquier caso el </a:t>
            </a:r>
            <a:r>
              <a:rPr lang="es-MX" sz="1550" spc="-5" dirty="0" err="1">
                <a:latin typeface="Arial"/>
                <a:cs typeface="Arial"/>
              </a:rPr>
              <a:t>W</a:t>
            </a:r>
            <a:r>
              <a:rPr lang="es-MX" sz="1550" spc="5" dirty="0" err="1">
                <a:latin typeface="Arial"/>
                <a:cs typeface="Arial"/>
              </a:rPr>
              <a:t>eighte</a:t>
            </a:r>
            <a:r>
              <a:rPr lang="es-MX" sz="1550" spc="15" dirty="0" err="1">
                <a:latin typeface="Arial"/>
                <a:cs typeface="Arial"/>
              </a:rPr>
              <a:t>d</a:t>
            </a:r>
            <a:r>
              <a:rPr lang="es-MX" sz="1550" spc="10" dirty="0">
                <a:latin typeface="Arial"/>
                <a:cs typeface="Arial"/>
              </a:rPr>
              <a:t> </a:t>
            </a:r>
            <a:r>
              <a:rPr lang="es-MX" sz="1550" spc="5" dirty="0" err="1">
                <a:latin typeface="Arial"/>
                <a:cs typeface="Arial"/>
              </a:rPr>
              <a:t>Histogra</a:t>
            </a:r>
            <a:r>
              <a:rPr lang="es-MX" sz="1550" spc="25" dirty="0" err="1">
                <a:latin typeface="Arial"/>
                <a:cs typeface="Arial"/>
              </a:rPr>
              <a:t>m</a:t>
            </a:r>
            <a:r>
              <a:rPr lang="es-MX" sz="1550" spc="-75" dirty="0">
                <a:latin typeface="Arial"/>
                <a:cs typeface="Arial"/>
              </a:rPr>
              <a:t> </a:t>
            </a:r>
            <a:r>
              <a:rPr lang="es-MX" sz="1550" spc="10" dirty="0" err="1">
                <a:latin typeface="Arial"/>
                <a:cs typeface="Arial"/>
              </a:rPr>
              <a:t>Analysis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5" dirty="0" err="1">
                <a:latin typeface="Arial"/>
                <a:cs typeface="Arial"/>
              </a:rPr>
              <a:t>Method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5" dirty="0">
                <a:latin typeface="Arial"/>
                <a:cs typeface="Arial"/>
              </a:rPr>
              <a:t>(</a:t>
            </a:r>
            <a:r>
              <a:rPr lang="es-MX" sz="1550" spc="15" dirty="0" err="1">
                <a:latin typeface="Arial"/>
                <a:cs typeface="Arial"/>
              </a:rPr>
              <a:t>WHAM</a:t>
            </a:r>
            <a:r>
              <a:rPr lang="es-MX" sz="1550" spc="15" dirty="0">
                <a:latin typeface="Arial"/>
                <a:cs typeface="Arial"/>
              </a:rPr>
              <a:t>)</a:t>
            </a:r>
            <a:r>
              <a:rPr lang="es-MX" sz="1550" spc="5" dirty="0">
                <a:latin typeface="Arial"/>
                <a:cs typeface="Arial"/>
              </a:rPr>
              <a:t> es usado para fusionar los datos de múltiples replicas</a:t>
            </a:r>
            <a:endParaRPr lang="es-MX" sz="1550" dirty="0">
              <a:latin typeface="Arial"/>
              <a:cs typeface="Arial"/>
            </a:endParaRPr>
          </a:p>
          <a:p>
            <a:pPr marL="1988185">
              <a:lnSpc>
                <a:spcPct val="100000"/>
              </a:lnSpc>
              <a:spcBef>
                <a:spcPts val="219"/>
              </a:spcBef>
            </a:pPr>
            <a:r>
              <a:rPr lang="es-MX" sz="1350" spc="10" dirty="0">
                <a:latin typeface="Arial"/>
                <a:cs typeface="Arial"/>
              </a:rPr>
              <a:t>[</a:t>
            </a:r>
            <a:r>
              <a:rPr lang="es-MX" sz="1350" spc="10" dirty="0" err="1">
                <a:latin typeface="Arial"/>
                <a:cs typeface="Arial"/>
              </a:rPr>
              <a:t>Gallicchio</a:t>
            </a:r>
            <a:r>
              <a:rPr lang="es-MX" sz="1350" spc="10" dirty="0">
                <a:latin typeface="Arial"/>
                <a:cs typeface="Arial"/>
              </a:rPr>
              <a:t>,</a:t>
            </a:r>
            <a:r>
              <a:rPr lang="es-MX" sz="1350" spc="-75" dirty="0">
                <a:latin typeface="Arial"/>
                <a:cs typeface="Arial"/>
              </a:rPr>
              <a:t> </a:t>
            </a:r>
            <a:r>
              <a:rPr lang="es-MX" sz="1350" spc="10" dirty="0" err="1">
                <a:latin typeface="Arial"/>
                <a:cs typeface="Arial"/>
              </a:rPr>
              <a:t>Andrec</a:t>
            </a:r>
            <a:r>
              <a:rPr lang="es-MX" sz="1350" spc="10" dirty="0">
                <a:latin typeface="Arial"/>
                <a:cs typeface="Arial"/>
              </a:rPr>
              <a:t>,</a:t>
            </a:r>
            <a:r>
              <a:rPr lang="es-MX" sz="1350" spc="5" dirty="0">
                <a:latin typeface="Arial"/>
                <a:cs typeface="Arial"/>
              </a:rPr>
              <a:t> </a:t>
            </a:r>
            <a:r>
              <a:rPr lang="es-MX" sz="1350" spc="10" dirty="0" err="1">
                <a:latin typeface="Arial"/>
                <a:cs typeface="Arial"/>
              </a:rPr>
              <a:t>Felts</a:t>
            </a:r>
            <a:r>
              <a:rPr lang="es-MX" sz="1350" spc="10" dirty="0">
                <a:latin typeface="Arial"/>
                <a:cs typeface="Arial"/>
              </a:rPr>
              <a:t>,</a:t>
            </a:r>
            <a:r>
              <a:rPr lang="es-MX" sz="1350" spc="5" dirty="0">
                <a:latin typeface="Arial"/>
                <a:cs typeface="Arial"/>
              </a:rPr>
              <a:t> Lev</a:t>
            </a:r>
            <a:r>
              <a:rPr lang="es-MX" sz="1350" spc="-95" dirty="0">
                <a:latin typeface="Arial"/>
                <a:cs typeface="Arial"/>
              </a:rPr>
              <a:t>y</a:t>
            </a:r>
            <a:r>
              <a:rPr lang="es-MX" sz="1350" spc="5" dirty="0">
                <a:latin typeface="Arial"/>
                <a:cs typeface="Arial"/>
              </a:rPr>
              <a:t>, </a:t>
            </a:r>
            <a:r>
              <a:rPr lang="es-MX" sz="1350" spc="15" dirty="0" err="1">
                <a:latin typeface="Arial"/>
                <a:cs typeface="Arial"/>
              </a:rPr>
              <a:t>JPCB</a:t>
            </a:r>
            <a:r>
              <a:rPr lang="es-MX" sz="1350" spc="15" dirty="0">
                <a:latin typeface="Arial"/>
                <a:cs typeface="Arial"/>
              </a:rPr>
              <a:t>,</a:t>
            </a:r>
            <a:r>
              <a:rPr lang="es-MX" sz="1350" spc="5" dirty="0">
                <a:latin typeface="Arial"/>
                <a:cs typeface="Arial"/>
              </a:rPr>
              <a:t> 109:672</a:t>
            </a:r>
            <a:r>
              <a:rPr lang="es-MX" sz="1350" spc="15" dirty="0">
                <a:latin typeface="Arial"/>
                <a:cs typeface="Arial"/>
              </a:rPr>
              <a:t>2</a:t>
            </a:r>
            <a:r>
              <a:rPr lang="es-MX" sz="1350" spc="10" dirty="0">
                <a:latin typeface="Arial"/>
                <a:cs typeface="Arial"/>
              </a:rPr>
              <a:t> (2005)]</a:t>
            </a:r>
            <a:endParaRPr lang="es-MX"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0720" y="554370"/>
            <a:ext cx="7882890" cy="1387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 marL="43815">
              <a:lnSpc>
                <a:spcPts val="3775"/>
              </a:lnSpc>
              <a:spcBef>
                <a:spcPts val="540"/>
              </a:spcBef>
            </a:pPr>
            <a:r>
              <a:rPr lang="es-MX" sz="3150" spc="-5" dirty="0">
                <a:solidFill>
                  <a:srgbClr val="4348AA"/>
                </a:solidFill>
                <a:latin typeface="Arial"/>
                <a:cs typeface="Arial"/>
              </a:rPr>
              <a:t>DM intercambio de replicas</a:t>
            </a:r>
            <a:endParaRPr lang="es-MX" sz="3150" dirty="0">
              <a:latin typeface="Arial"/>
              <a:cs typeface="Arial"/>
            </a:endParaRPr>
          </a:p>
          <a:p>
            <a:pPr marL="12700">
              <a:lnSpc>
                <a:spcPts val="2815"/>
              </a:lnSpc>
            </a:pPr>
            <a:r>
              <a:rPr lang="es-MX" sz="2350" spc="10" dirty="0">
                <a:latin typeface="Arial"/>
                <a:cs typeface="Arial"/>
              </a:rPr>
              <a:t>Escenarios de energía rugosa y cómputo distribuido</a:t>
            </a:r>
            <a:endParaRPr lang="es-MX" sz="23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5124" y="35862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" name="object 4"/>
          <p:cNvSpPr/>
          <p:nvPr/>
        </p:nvSpPr>
        <p:spPr>
          <a:xfrm>
            <a:off x="1705125" y="35862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" name="object 5"/>
          <p:cNvSpPr/>
          <p:nvPr/>
        </p:nvSpPr>
        <p:spPr>
          <a:xfrm>
            <a:off x="1842958" y="3624362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2823276" y="358667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/>
          <p:nvPr/>
        </p:nvSpPr>
        <p:spPr>
          <a:xfrm>
            <a:off x="2964411" y="35862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4" y="71554"/>
                </a:lnTo>
                <a:lnTo>
                  <a:pt x="65271" y="63357"/>
                </a:lnTo>
                <a:lnTo>
                  <a:pt x="72669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" name="object 8"/>
          <p:cNvSpPr/>
          <p:nvPr/>
        </p:nvSpPr>
        <p:spPr>
          <a:xfrm>
            <a:off x="2964411" y="35862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" name="object 9"/>
          <p:cNvSpPr/>
          <p:nvPr/>
        </p:nvSpPr>
        <p:spPr>
          <a:xfrm>
            <a:off x="3152644" y="3624362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5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" name="object 10"/>
          <p:cNvSpPr/>
          <p:nvPr/>
        </p:nvSpPr>
        <p:spPr>
          <a:xfrm>
            <a:off x="4132963" y="358667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" name="object 11"/>
          <p:cNvSpPr/>
          <p:nvPr/>
        </p:nvSpPr>
        <p:spPr>
          <a:xfrm>
            <a:off x="4283363" y="35862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" name="object 12"/>
          <p:cNvSpPr/>
          <p:nvPr/>
        </p:nvSpPr>
        <p:spPr>
          <a:xfrm>
            <a:off x="4283363" y="35862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" name="object 13"/>
          <p:cNvSpPr/>
          <p:nvPr/>
        </p:nvSpPr>
        <p:spPr>
          <a:xfrm>
            <a:off x="4459157" y="3624362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" name="object 14"/>
          <p:cNvSpPr/>
          <p:nvPr/>
        </p:nvSpPr>
        <p:spPr>
          <a:xfrm>
            <a:off x="5438682" y="358667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" name="object 15"/>
          <p:cNvSpPr/>
          <p:nvPr/>
        </p:nvSpPr>
        <p:spPr>
          <a:xfrm>
            <a:off x="5589755" y="35862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5"/>
                </a:lnTo>
                <a:lnTo>
                  <a:pt x="63356" y="10098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" name="object 16"/>
          <p:cNvSpPr/>
          <p:nvPr/>
        </p:nvSpPr>
        <p:spPr>
          <a:xfrm>
            <a:off x="5589754" y="35862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" name="object 17"/>
          <p:cNvSpPr/>
          <p:nvPr/>
        </p:nvSpPr>
        <p:spPr>
          <a:xfrm>
            <a:off x="5778370" y="3624362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0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" name="object 18"/>
          <p:cNvSpPr/>
          <p:nvPr/>
        </p:nvSpPr>
        <p:spPr>
          <a:xfrm>
            <a:off x="6757894" y="358667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" name="object 19"/>
          <p:cNvSpPr/>
          <p:nvPr/>
        </p:nvSpPr>
        <p:spPr>
          <a:xfrm>
            <a:off x="6907136" y="35862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" name="object 20"/>
          <p:cNvSpPr/>
          <p:nvPr/>
        </p:nvSpPr>
        <p:spPr>
          <a:xfrm>
            <a:off x="6907136" y="35862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1" name="object 21"/>
          <p:cNvSpPr/>
          <p:nvPr/>
        </p:nvSpPr>
        <p:spPr>
          <a:xfrm>
            <a:off x="7095202" y="3624362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2" name="object 22"/>
          <p:cNvSpPr/>
          <p:nvPr/>
        </p:nvSpPr>
        <p:spPr>
          <a:xfrm>
            <a:off x="8075521" y="358667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3" name="object 23"/>
          <p:cNvSpPr/>
          <p:nvPr/>
        </p:nvSpPr>
        <p:spPr>
          <a:xfrm>
            <a:off x="8204106" y="35862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5"/>
                </a:lnTo>
                <a:lnTo>
                  <a:pt x="63356" y="10098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4" name="object 24"/>
          <p:cNvSpPr/>
          <p:nvPr/>
        </p:nvSpPr>
        <p:spPr>
          <a:xfrm>
            <a:off x="8204107" y="35862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3" y="21144"/>
                </a:lnTo>
                <a:lnTo>
                  <a:pt x="75258" y="34790"/>
                </a:lnTo>
                <a:lnTo>
                  <a:pt x="75367" y="37684"/>
                </a:lnTo>
                <a:lnTo>
                  <a:pt x="72668" y="51717"/>
                </a:lnTo>
                <a:lnTo>
                  <a:pt x="65270" y="63357"/>
                </a:lnTo>
                <a:lnTo>
                  <a:pt x="54223" y="71554"/>
                </a:lnTo>
                <a:lnTo>
                  <a:pt x="40577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5" name="object 25"/>
          <p:cNvSpPr txBox="1"/>
          <p:nvPr/>
        </p:nvSpPr>
        <p:spPr>
          <a:xfrm>
            <a:off x="845468" y="3537167"/>
            <a:ext cx="5848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5" dirty="0">
                <a:latin typeface="Times New Roman"/>
                <a:cs typeface="Times New Roman"/>
              </a:rPr>
              <a:t>200 </a:t>
            </a:r>
            <a:r>
              <a:rPr lang="es-MX" sz="1750" spc="10" dirty="0">
                <a:latin typeface="Times New Roman"/>
                <a:cs typeface="Times New Roman"/>
              </a:rPr>
              <a:t>K</a:t>
            </a:r>
            <a:endParaRPr lang="es-MX" sz="175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15666" y="6859671"/>
            <a:ext cx="253753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5" dirty="0">
                <a:latin typeface="Times New Roman"/>
                <a:cs typeface="Times New Roman"/>
              </a:rPr>
              <a:t>“coordenadas importantes”</a:t>
            </a:r>
            <a:endParaRPr lang="es-MX" sz="175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00850" y="4724400"/>
            <a:ext cx="269304" cy="7658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dirty="0">
                <a:latin typeface="Times New Roman"/>
                <a:cs typeface="Times New Roman"/>
              </a:rPr>
              <a:t>ene</a:t>
            </a:r>
            <a:r>
              <a:rPr lang="es-MX" sz="1750" spc="-35" dirty="0">
                <a:latin typeface="Times New Roman"/>
                <a:cs typeface="Times New Roman"/>
              </a:rPr>
              <a:t>r</a:t>
            </a:r>
            <a:r>
              <a:rPr lang="es-MX" sz="1750" dirty="0">
                <a:latin typeface="Times New Roman"/>
                <a:cs typeface="Times New Roman"/>
              </a:rPr>
              <a:t>gía</a:t>
            </a:r>
          </a:p>
        </p:txBody>
      </p:sp>
      <p:sp>
        <p:nvSpPr>
          <p:cNvPr id="28" name="object 28"/>
          <p:cNvSpPr/>
          <p:nvPr/>
        </p:nvSpPr>
        <p:spPr>
          <a:xfrm>
            <a:off x="3612897" y="55427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2" y="0"/>
                </a:moveTo>
                <a:lnTo>
                  <a:pt x="2807" y="22127"/>
                </a:lnTo>
                <a:lnTo>
                  <a:pt x="0" y="36434"/>
                </a:lnTo>
                <a:lnTo>
                  <a:pt x="2925" y="50380"/>
                </a:lnTo>
                <a:lnTo>
                  <a:pt x="10681" y="61756"/>
                </a:lnTo>
                <a:lnTo>
                  <a:pt x="22124" y="69421"/>
                </a:lnTo>
                <a:lnTo>
                  <a:pt x="36112" y="72229"/>
                </a:lnTo>
                <a:lnTo>
                  <a:pt x="36433" y="72228"/>
                </a:lnTo>
                <a:lnTo>
                  <a:pt x="69418" y="50102"/>
                </a:lnTo>
                <a:lnTo>
                  <a:pt x="72225" y="35793"/>
                </a:lnTo>
                <a:lnTo>
                  <a:pt x="69300" y="21849"/>
                </a:lnTo>
                <a:lnTo>
                  <a:pt x="61544" y="10472"/>
                </a:lnTo>
                <a:lnTo>
                  <a:pt x="50100" y="2808"/>
                </a:lnTo>
                <a:lnTo>
                  <a:pt x="36112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9" name="object 29"/>
          <p:cNvSpPr/>
          <p:nvPr/>
        </p:nvSpPr>
        <p:spPr>
          <a:xfrm>
            <a:off x="3612895" y="55427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0" name="object 30"/>
          <p:cNvSpPr/>
          <p:nvPr/>
        </p:nvSpPr>
        <p:spPr>
          <a:xfrm>
            <a:off x="3649009" y="5625960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35330" y="0"/>
                </a:moveTo>
                <a:lnTo>
                  <a:pt x="21787" y="2748"/>
                </a:lnTo>
                <a:lnTo>
                  <a:pt x="10453" y="10470"/>
                </a:lnTo>
                <a:lnTo>
                  <a:pt x="2805" y="21986"/>
                </a:lnTo>
                <a:lnTo>
                  <a:pt x="0" y="36114"/>
                </a:lnTo>
                <a:lnTo>
                  <a:pt x="2688" y="49958"/>
                </a:lnTo>
                <a:lnTo>
                  <a:pt x="10242" y="61544"/>
                </a:lnTo>
                <a:lnTo>
                  <a:pt x="21508" y="69361"/>
                </a:lnTo>
                <a:lnTo>
                  <a:pt x="35330" y="72229"/>
                </a:lnTo>
                <a:lnTo>
                  <a:pt x="48871" y="69481"/>
                </a:lnTo>
                <a:lnTo>
                  <a:pt x="60205" y="61759"/>
                </a:lnTo>
                <a:lnTo>
                  <a:pt x="67852" y="50243"/>
                </a:lnTo>
                <a:lnTo>
                  <a:pt x="70658" y="36114"/>
                </a:lnTo>
                <a:lnTo>
                  <a:pt x="67970" y="22272"/>
                </a:lnTo>
                <a:lnTo>
                  <a:pt x="60416" y="10686"/>
                </a:lnTo>
                <a:lnTo>
                  <a:pt x="49151" y="2868"/>
                </a:lnTo>
                <a:lnTo>
                  <a:pt x="3533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1" name="object 31"/>
          <p:cNvSpPr/>
          <p:nvPr/>
        </p:nvSpPr>
        <p:spPr>
          <a:xfrm>
            <a:off x="3649010" y="5625960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0" y="36114"/>
                </a:moveTo>
                <a:lnTo>
                  <a:pt x="2805" y="21986"/>
                </a:lnTo>
                <a:lnTo>
                  <a:pt x="10453" y="10470"/>
                </a:lnTo>
                <a:lnTo>
                  <a:pt x="21787" y="2748"/>
                </a:lnTo>
                <a:lnTo>
                  <a:pt x="35329" y="0"/>
                </a:lnTo>
                <a:lnTo>
                  <a:pt x="49150" y="2868"/>
                </a:lnTo>
                <a:lnTo>
                  <a:pt x="60416" y="10686"/>
                </a:lnTo>
                <a:lnTo>
                  <a:pt x="67970" y="22272"/>
                </a:lnTo>
                <a:lnTo>
                  <a:pt x="70658" y="36114"/>
                </a:lnTo>
                <a:lnTo>
                  <a:pt x="67852" y="50243"/>
                </a:lnTo>
                <a:lnTo>
                  <a:pt x="60205" y="61759"/>
                </a:lnTo>
                <a:lnTo>
                  <a:pt x="48871" y="69481"/>
                </a:lnTo>
                <a:lnTo>
                  <a:pt x="35329" y="72229"/>
                </a:lnTo>
                <a:lnTo>
                  <a:pt x="21507" y="69360"/>
                </a:lnTo>
                <a:lnTo>
                  <a:pt x="10242" y="61543"/>
                </a:lnTo>
                <a:lnTo>
                  <a:pt x="2688" y="49957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2" name="object 32"/>
          <p:cNvSpPr/>
          <p:nvPr/>
        </p:nvSpPr>
        <p:spPr>
          <a:xfrm>
            <a:off x="3732230" y="55427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7"/>
                </a:lnTo>
                <a:lnTo>
                  <a:pt x="0" y="36436"/>
                </a:lnTo>
                <a:lnTo>
                  <a:pt x="2925" y="50380"/>
                </a:lnTo>
                <a:lnTo>
                  <a:pt x="10682" y="61757"/>
                </a:lnTo>
                <a:lnTo>
                  <a:pt x="22125" y="69421"/>
                </a:lnTo>
                <a:lnTo>
                  <a:pt x="36113" y="72229"/>
                </a:lnTo>
                <a:lnTo>
                  <a:pt x="36434" y="72228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9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3" name="object 33"/>
          <p:cNvSpPr/>
          <p:nvPr/>
        </p:nvSpPr>
        <p:spPr>
          <a:xfrm>
            <a:off x="3732229" y="55427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4" name="object 34"/>
          <p:cNvSpPr/>
          <p:nvPr/>
        </p:nvSpPr>
        <p:spPr>
          <a:xfrm>
            <a:off x="3768344" y="5399854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36114" y="0"/>
                </a:moveTo>
                <a:lnTo>
                  <a:pt x="22272" y="2688"/>
                </a:lnTo>
                <a:lnTo>
                  <a:pt x="10686" y="10242"/>
                </a:lnTo>
                <a:lnTo>
                  <a:pt x="2868" y="21507"/>
                </a:lnTo>
                <a:lnTo>
                  <a:pt x="0" y="35328"/>
                </a:lnTo>
                <a:lnTo>
                  <a:pt x="2748" y="48871"/>
                </a:lnTo>
                <a:lnTo>
                  <a:pt x="10470" y="60205"/>
                </a:lnTo>
                <a:lnTo>
                  <a:pt x="21986" y="67853"/>
                </a:lnTo>
                <a:lnTo>
                  <a:pt x="36114" y="70658"/>
                </a:lnTo>
                <a:lnTo>
                  <a:pt x="49958" y="67970"/>
                </a:lnTo>
                <a:lnTo>
                  <a:pt x="61544" y="60416"/>
                </a:lnTo>
                <a:lnTo>
                  <a:pt x="69361" y="49150"/>
                </a:lnTo>
                <a:lnTo>
                  <a:pt x="72229" y="35328"/>
                </a:lnTo>
                <a:lnTo>
                  <a:pt x="69481" y="21787"/>
                </a:lnTo>
                <a:lnTo>
                  <a:pt x="61759" y="10453"/>
                </a:lnTo>
                <a:lnTo>
                  <a:pt x="50243" y="2806"/>
                </a:lnTo>
                <a:lnTo>
                  <a:pt x="3611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5" name="object 35"/>
          <p:cNvSpPr/>
          <p:nvPr/>
        </p:nvSpPr>
        <p:spPr>
          <a:xfrm>
            <a:off x="3768344" y="5399854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0" y="35329"/>
                </a:moveTo>
                <a:lnTo>
                  <a:pt x="2868" y="21507"/>
                </a:lnTo>
                <a:lnTo>
                  <a:pt x="10686" y="10242"/>
                </a:lnTo>
                <a:lnTo>
                  <a:pt x="22272" y="2688"/>
                </a:lnTo>
                <a:lnTo>
                  <a:pt x="36114" y="0"/>
                </a:lnTo>
                <a:lnTo>
                  <a:pt x="50243" y="2805"/>
                </a:lnTo>
                <a:lnTo>
                  <a:pt x="61759" y="10453"/>
                </a:lnTo>
                <a:lnTo>
                  <a:pt x="69481" y="21787"/>
                </a:lnTo>
                <a:lnTo>
                  <a:pt x="72229" y="35329"/>
                </a:lnTo>
                <a:lnTo>
                  <a:pt x="69361" y="49150"/>
                </a:lnTo>
                <a:lnTo>
                  <a:pt x="61543" y="60416"/>
                </a:lnTo>
                <a:lnTo>
                  <a:pt x="49957" y="67970"/>
                </a:lnTo>
                <a:lnTo>
                  <a:pt x="36114" y="70658"/>
                </a:lnTo>
                <a:lnTo>
                  <a:pt x="21986" y="67852"/>
                </a:lnTo>
                <a:lnTo>
                  <a:pt x="10470" y="60205"/>
                </a:lnTo>
                <a:lnTo>
                  <a:pt x="2748" y="48871"/>
                </a:lnTo>
                <a:lnTo>
                  <a:pt x="0" y="35329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6" name="object 36"/>
          <p:cNvSpPr/>
          <p:nvPr/>
        </p:nvSpPr>
        <p:spPr>
          <a:xfrm>
            <a:off x="3540667" y="5304073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36114" y="0"/>
                </a:moveTo>
                <a:lnTo>
                  <a:pt x="22271" y="2688"/>
                </a:lnTo>
                <a:lnTo>
                  <a:pt x="10685" y="10242"/>
                </a:lnTo>
                <a:lnTo>
                  <a:pt x="2868" y="21508"/>
                </a:lnTo>
                <a:lnTo>
                  <a:pt x="0" y="35330"/>
                </a:lnTo>
                <a:lnTo>
                  <a:pt x="2748" y="48871"/>
                </a:lnTo>
                <a:lnTo>
                  <a:pt x="10470" y="60205"/>
                </a:lnTo>
                <a:lnTo>
                  <a:pt x="21986" y="67852"/>
                </a:lnTo>
                <a:lnTo>
                  <a:pt x="36114" y="70658"/>
                </a:lnTo>
                <a:lnTo>
                  <a:pt x="49956" y="67970"/>
                </a:lnTo>
                <a:lnTo>
                  <a:pt x="61542" y="60417"/>
                </a:lnTo>
                <a:lnTo>
                  <a:pt x="69360" y="49151"/>
                </a:lnTo>
                <a:lnTo>
                  <a:pt x="72228" y="35330"/>
                </a:lnTo>
                <a:lnTo>
                  <a:pt x="69480" y="21788"/>
                </a:lnTo>
                <a:lnTo>
                  <a:pt x="61759" y="10453"/>
                </a:lnTo>
                <a:lnTo>
                  <a:pt x="50243" y="2806"/>
                </a:lnTo>
                <a:lnTo>
                  <a:pt x="3611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7" name="object 37"/>
          <p:cNvSpPr/>
          <p:nvPr/>
        </p:nvSpPr>
        <p:spPr>
          <a:xfrm>
            <a:off x="3540667" y="5304073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0" y="35329"/>
                </a:moveTo>
                <a:lnTo>
                  <a:pt x="2868" y="21507"/>
                </a:lnTo>
                <a:lnTo>
                  <a:pt x="10686" y="10242"/>
                </a:lnTo>
                <a:lnTo>
                  <a:pt x="22272" y="2688"/>
                </a:lnTo>
                <a:lnTo>
                  <a:pt x="36114" y="0"/>
                </a:lnTo>
                <a:lnTo>
                  <a:pt x="50243" y="2805"/>
                </a:lnTo>
                <a:lnTo>
                  <a:pt x="61759" y="10453"/>
                </a:lnTo>
                <a:lnTo>
                  <a:pt x="69481" y="21787"/>
                </a:lnTo>
                <a:lnTo>
                  <a:pt x="72229" y="35329"/>
                </a:lnTo>
                <a:lnTo>
                  <a:pt x="69360" y="49150"/>
                </a:lnTo>
                <a:lnTo>
                  <a:pt x="61543" y="60416"/>
                </a:lnTo>
                <a:lnTo>
                  <a:pt x="49957" y="67970"/>
                </a:lnTo>
                <a:lnTo>
                  <a:pt x="36114" y="70658"/>
                </a:lnTo>
                <a:lnTo>
                  <a:pt x="21986" y="67852"/>
                </a:lnTo>
                <a:lnTo>
                  <a:pt x="10470" y="60205"/>
                </a:lnTo>
                <a:lnTo>
                  <a:pt x="2748" y="48871"/>
                </a:lnTo>
                <a:lnTo>
                  <a:pt x="0" y="35329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8" name="object 38"/>
          <p:cNvSpPr/>
          <p:nvPr/>
        </p:nvSpPr>
        <p:spPr>
          <a:xfrm>
            <a:off x="3636450" y="543439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2" y="0"/>
                </a:moveTo>
                <a:lnTo>
                  <a:pt x="2807" y="22127"/>
                </a:lnTo>
                <a:lnTo>
                  <a:pt x="0" y="36433"/>
                </a:lnTo>
                <a:lnTo>
                  <a:pt x="2924" y="50379"/>
                </a:lnTo>
                <a:lnTo>
                  <a:pt x="10680" y="61755"/>
                </a:lnTo>
                <a:lnTo>
                  <a:pt x="22124" y="69419"/>
                </a:lnTo>
                <a:lnTo>
                  <a:pt x="36112" y="72228"/>
                </a:lnTo>
                <a:lnTo>
                  <a:pt x="36432" y="72227"/>
                </a:lnTo>
                <a:lnTo>
                  <a:pt x="69418" y="50102"/>
                </a:lnTo>
                <a:lnTo>
                  <a:pt x="72225" y="35793"/>
                </a:lnTo>
                <a:lnTo>
                  <a:pt x="69300" y="21849"/>
                </a:lnTo>
                <a:lnTo>
                  <a:pt x="61543" y="10472"/>
                </a:lnTo>
                <a:lnTo>
                  <a:pt x="50100" y="2808"/>
                </a:lnTo>
                <a:lnTo>
                  <a:pt x="36112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9" name="object 39"/>
          <p:cNvSpPr/>
          <p:nvPr/>
        </p:nvSpPr>
        <p:spPr>
          <a:xfrm>
            <a:off x="3636448" y="543439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0" name="object 40"/>
          <p:cNvSpPr/>
          <p:nvPr/>
        </p:nvSpPr>
        <p:spPr>
          <a:xfrm>
            <a:off x="3170104" y="4338411"/>
            <a:ext cx="2939415" cy="2068195"/>
          </a:xfrm>
          <a:custGeom>
            <a:avLst/>
            <a:gdLst/>
            <a:ahLst/>
            <a:cxnLst/>
            <a:rect l="l" t="t" r="r" b="b"/>
            <a:pathLst>
              <a:path w="2939415" h="2068195">
                <a:moveTo>
                  <a:pt x="0" y="0"/>
                </a:moveTo>
                <a:lnTo>
                  <a:pt x="27128" y="107716"/>
                </a:lnTo>
                <a:lnTo>
                  <a:pt x="54261" y="214949"/>
                </a:lnTo>
                <a:lnTo>
                  <a:pt x="81385" y="321216"/>
                </a:lnTo>
                <a:lnTo>
                  <a:pt x="108488" y="426032"/>
                </a:lnTo>
                <a:lnTo>
                  <a:pt x="135555" y="528915"/>
                </a:lnTo>
                <a:lnTo>
                  <a:pt x="162575" y="629381"/>
                </a:lnTo>
                <a:lnTo>
                  <a:pt x="189534" y="726948"/>
                </a:lnTo>
                <a:lnTo>
                  <a:pt x="216420" y="821130"/>
                </a:lnTo>
                <a:lnTo>
                  <a:pt x="243218" y="911446"/>
                </a:lnTo>
                <a:lnTo>
                  <a:pt x="269916" y="997412"/>
                </a:lnTo>
                <a:lnTo>
                  <a:pt x="296501" y="1078544"/>
                </a:lnTo>
                <a:lnTo>
                  <a:pt x="322961" y="1154360"/>
                </a:lnTo>
                <a:lnTo>
                  <a:pt x="349281" y="1224375"/>
                </a:lnTo>
                <a:lnTo>
                  <a:pt x="375449" y="1288107"/>
                </a:lnTo>
                <a:lnTo>
                  <a:pt x="401452" y="1345072"/>
                </a:lnTo>
                <a:lnTo>
                  <a:pt x="427276" y="1394787"/>
                </a:lnTo>
                <a:lnTo>
                  <a:pt x="452910" y="1436768"/>
                </a:lnTo>
                <a:lnTo>
                  <a:pt x="478339" y="1470532"/>
                </a:lnTo>
                <a:lnTo>
                  <a:pt x="528532" y="1511477"/>
                </a:lnTo>
                <a:lnTo>
                  <a:pt x="553117" y="1514473"/>
                </a:lnTo>
                <a:lnTo>
                  <a:pt x="577502" y="1502242"/>
                </a:lnTo>
                <a:lnTo>
                  <a:pt x="625708" y="1438295"/>
                </a:lnTo>
                <a:lnTo>
                  <a:pt x="649545" y="1389680"/>
                </a:lnTo>
                <a:lnTo>
                  <a:pt x="673218" y="1332036"/>
                </a:lnTo>
                <a:lnTo>
                  <a:pt x="696734" y="1266915"/>
                </a:lnTo>
                <a:lnTo>
                  <a:pt x="720102" y="1195865"/>
                </a:lnTo>
                <a:lnTo>
                  <a:pt x="743331" y="1120438"/>
                </a:lnTo>
                <a:lnTo>
                  <a:pt x="766429" y="1042183"/>
                </a:lnTo>
                <a:lnTo>
                  <a:pt x="789406" y="962649"/>
                </a:lnTo>
                <a:lnTo>
                  <a:pt x="812270" y="883388"/>
                </a:lnTo>
                <a:lnTo>
                  <a:pt x="835030" y="805949"/>
                </a:lnTo>
                <a:lnTo>
                  <a:pt x="857694" y="731882"/>
                </a:lnTo>
                <a:lnTo>
                  <a:pt x="880271" y="662737"/>
                </a:lnTo>
                <a:lnTo>
                  <a:pt x="902770" y="600065"/>
                </a:lnTo>
                <a:lnTo>
                  <a:pt x="925199" y="545414"/>
                </a:lnTo>
                <a:lnTo>
                  <a:pt x="947567" y="500336"/>
                </a:lnTo>
                <a:lnTo>
                  <a:pt x="969884" y="466380"/>
                </a:lnTo>
                <a:lnTo>
                  <a:pt x="1014127" y="435585"/>
                </a:lnTo>
                <a:lnTo>
                  <a:pt x="1035895" y="435595"/>
                </a:lnTo>
                <a:lnTo>
                  <a:pt x="1078910" y="460193"/>
                </a:lnTo>
                <a:lnTo>
                  <a:pt x="1121382" y="510912"/>
                </a:lnTo>
                <a:lnTo>
                  <a:pt x="1142472" y="543575"/>
                </a:lnTo>
                <a:lnTo>
                  <a:pt x="1163494" y="579776"/>
                </a:lnTo>
                <a:lnTo>
                  <a:pt x="1184470" y="618520"/>
                </a:lnTo>
                <a:lnTo>
                  <a:pt x="1205424" y="658808"/>
                </a:lnTo>
                <a:lnTo>
                  <a:pt x="1226378" y="699644"/>
                </a:lnTo>
                <a:lnTo>
                  <a:pt x="1247354" y="740030"/>
                </a:lnTo>
                <a:lnTo>
                  <a:pt x="1268376" y="778970"/>
                </a:lnTo>
                <a:lnTo>
                  <a:pt x="1289465" y="815466"/>
                </a:lnTo>
                <a:lnTo>
                  <a:pt x="1310645" y="848521"/>
                </a:lnTo>
                <a:lnTo>
                  <a:pt x="1353366" y="900321"/>
                </a:lnTo>
                <a:lnTo>
                  <a:pt x="1396720" y="926392"/>
                </a:lnTo>
                <a:lnTo>
                  <a:pt x="1418691" y="927286"/>
                </a:lnTo>
                <a:lnTo>
                  <a:pt x="1440698" y="917908"/>
                </a:lnTo>
                <a:lnTo>
                  <a:pt x="1485263" y="869782"/>
                </a:lnTo>
                <a:lnTo>
                  <a:pt x="1507781" y="833667"/>
                </a:lnTo>
                <a:lnTo>
                  <a:pt x="1530432" y="791272"/>
                </a:lnTo>
                <a:lnTo>
                  <a:pt x="1553196" y="743913"/>
                </a:lnTo>
                <a:lnTo>
                  <a:pt x="1576053" y="692906"/>
                </a:lnTo>
                <a:lnTo>
                  <a:pt x="1598985" y="639567"/>
                </a:lnTo>
                <a:lnTo>
                  <a:pt x="1621973" y="585214"/>
                </a:lnTo>
                <a:lnTo>
                  <a:pt x="1644998" y="531161"/>
                </a:lnTo>
                <a:lnTo>
                  <a:pt x="1668040" y="478725"/>
                </a:lnTo>
                <a:lnTo>
                  <a:pt x="1691080" y="429222"/>
                </a:lnTo>
                <a:lnTo>
                  <a:pt x="1714099" y="383968"/>
                </a:lnTo>
                <a:lnTo>
                  <a:pt x="1737078" y="344280"/>
                </a:lnTo>
                <a:lnTo>
                  <a:pt x="1759998" y="311473"/>
                </a:lnTo>
                <a:lnTo>
                  <a:pt x="1805585" y="271770"/>
                </a:lnTo>
                <a:lnTo>
                  <a:pt x="1828213" y="267505"/>
                </a:lnTo>
                <a:lnTo>
                  <a:pt x="1850705" y="275387"/>
                </a:lnTo>
                <a:lnTo>
                  <a:pt x="1895015" y="335619"/>
                </a:lnTo>
                <a:lnTo>
                  <a:pt x="1916477" y="393704"/>
                </a:lnTo>
                <a:lnTo>
                  <a:pt x="1937512" y="468658"/>
                </a:lnTo>
                <a:lnTo>
                  <a:pt x="1958201" y="558152"/>
                </a:lnTo>
                <a:lnTo>
                  <a:pt x="1978626" y="659858"/>
                </a:lnTo>
                <a:lnTo>
                  <a:pt x="1998868" y="771448"/>
                </a:lnTo>
                <a:lnTo>
                  <a:pt x="2019009" y="890595"/>
                </a:lnTo>
                <a:lnTo>
                  <a:pt x="2039132" y="1014970"/>
                </a:lnTo>
                <a:lnTo>
                  <a:pt x="2059316" y="1142245"/>
                </a:lnTo>
                <a:lnTo>
                  <a:pt x="2079646" y="1270092"/>
                </a:lnTo>
                <a:lnTo>
                  <a:pt x="2100201" y="1396183"/>
                </a:lnTo>
                <a:lnTo>
                  <a:pt x="2121063" y="1518190"/>
                </a:lnTo>
                <a:lnTo>
                  <a:pt x="2142316" y="1633785"/>
                </a:lnTo>
                <a:lnTo>
                  <a:pt x="2164039" y="1740639"/>
                </a:lnTo>
                <a:lnTo>
                  <a:pt x="2186316" y="1836425"/>
                </a:lnTo>
                <a:lnTo>
                  <a:pt x="2209226" y="1918815"/>
                </a:lnTo>
                <a:lnTo>
                  <a:pt x="2232854" y="1985480"/>
                </a:lnTo>
                <a:lnTo>
                  <a:pt x="2257279" y="2034093"/>
                </a:lnTo>
                <a:lnTo>
                  <a:pt x="2308850" y="2067848"/>
                </a:lnTo>
                <a:lnTo>
                  <a:pt x="2335810" y="2054041"/>
                </a:lnTo>
                <a:lnTo>
                  <a:pt x="2363464" y="2026657"/>
                </a:lnTo>
                <a:lnTo>
                  <a:pt x="2391777" y="1986412"/>
                </a:lnTo>
                <a:lnTo>
                  <a:pt x="2420713" y="1934022"/>
                </a:lnTo>
                <a:lnTo>
                  <a:pt x="2450237" y="1870202"/>
                </a:lnTo>
                <a:lnTo>
                  <a:pt x="2480313" y="1795668"/>
                </a:lnTo>
                <a:lnTo>
                  <a:pt x="2510906" y="1711134"/>
                </a:lnTo>
                <a:lnTo>
                  <a:pt x="2541979" y="1617317"/>
                </a:lnTo>
                <a:lnTo>
                  <a:pt x="2573497" y="1514931"/>
                </a:lnTo>
                <a:lnTo>
                  <a:pt x="2605425" y="1404694"/>
                </a:lnTo>
                <a:lnTo>
                  <a:pt x="2637726" y="1287318"/>
                </a:lnTo>
                <a:lnTo>
                  <a:pt x="2670366" y="1163521"/>
                </a:lnTo>
                <a:lnTo>
                  <a:pt x="2703308" y="1034018"/>
                </a:lnTo>
                <a:lnTo>
                  <a:pt x="2736517" y="899524"/>
                </a:lnTo>
                <a:lnTo>
                  <a:pt x="2769957" y="760755"/>
                </a:lnTo>
                <a:lnTo>
                  <a:pt x="2803593" y="618426"/>
                </a:lnTo>
                <a:lnTo>
                  <a:pt x="2837389" y="473252"/>
                </a:lnTo>
                <a:lnTo>
                  <a:pt x="2871309" y="325949"/>
                </a:lnTo>
                <a:lnTo>
                  <a:pt x="2905318" y="177233"/>
                </a:lnTo>
                <a:lnTo>
                  <a:pt x="2939380" y="27819"/>
                </a:lnTo>
              </a:path>
            </a:pathLst>
          </a:custGeom>
          <a:ln w="18842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1" name="object 41"/>
          <p:cNvSpPr/>
          <p:nvPr/>
        </p:nvSpPr>
        <p:spPr>
          <a:xfrm>
            <a:off x="2542031" y="4149989"/>
            <a:ext cx="0" cy="2613025"/>
          </a:xfrm>
          <a:custGeom>
            <a:avLst/>
            <a:gdLst/>
            <a:ahLst/>
            <a:cxnLst/>
            <a:rect l="l" t="t" r="r" b="b"/>
            <a:pathLst>
              <a:path h="2613025">
                <a:moveTo>
                  <a:pt x="0" y="0"/>
                </a:moveTo>
                <a:lnTo>
                  <a:pt x="0" y="2612782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2" name="object 42"/>
          <p:cNvSpPr/>
          <p:nvPr/>
        </p:nvSpPr>
        <p:spPr>
          <a:xfrm>
            <a:off x="2554593" y="6775332"/>
            <a:ext cx="4660900" cy="0"/>
          </a:xfrm>
          <a:custGeom>
            <a:avLst/>
            <a:gdLst/>
            <a:ahLst/>
            <a:cxnLst/>
            <a:rect l="l" t="t" r="r" b="b"/>
            <a:pathLst>
              <a:path w="4660900">
                <a:moveTo>
                  <a:pt x="0" y="0"/>
                </a:moveTo>
                <a:lnTo>
                  <a:pt x="4660299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3" name="object 43"/>
          <p:cNvSpPr txBox="1"/>
          <p:nvPr/>
        </p:nvSpPr>
        <p:spPr>
          <a:xfrm>
            <a:off x="6992732" y="5313481"/>
            <a:ext cx="2070100" cy="704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lang="es-MX" sz="1550" spc="-185" dirty="0">
                <a:latin typeface="Arial"/>
                <a:cs typeface="Arial"/>
              </a:rPr>
              <a:t>Y</a:t>
            </a:r>
            <a:r>
              <a:rPr lang="es-MX" sz="1550" spc="5" dirty="0">
                <a:latin typeface="Arial"/>
                <a:cs typeface="Arial"/>
              </a:rPr>
              <a:t>. </a:t>
            </a:r>
            <a:r>
              <a:rPr lang="es-MX" sz="1550" spc="10" dirty="0" err="1">
                <a:latin typeface="Arial"/>
                <a:cs typeface="Arial"/>
              </a:rPr>
              <a:t>Sugita</a:t>
            </a:r>
            <a:r>
              <a:rPr lang="es-MX" sz="1550" spc="10" dirty="0">
                <a:latin typeface="Arial"/>
                <a:cs typeface="Arial"/>
              </a:rPr>
              <a:t>,</a:t>
            </a:r>
            <a:r>
              <a:rPr lang="es-MX" sz="1550" spc="-20" dirty="0">
                <a:latin typeface="Arial"/>
                <a:cs typeface="Arial"/>
              </a:rPr>
              <a:t> </a:t>
            </a:r>
            <a:r>
              <a:rPr lang="es-MX" sz="1550" spc="-185" dirty="0">
                <a:latin typeface="Arial"/>
                <a:cs typeface="Arial"/>
              </a:rPr>
              <a:t>Y</a:t>
            </a:r>
            <a:r>
              <a:rPr lang="es-MX" sz="1550" spc="5" dirty="0">
                <a:latin typeface="Arial"/>
                <a:cs typeface="Arial"/>
              </a:rPr>
              <a:t>. </a:t>
            </a:r>
            <a:r>
              <a:rPr lang="es-MX" sz="1550" spc="15" dirty="0" err="1">
                <a:latin typeface="Arial"/>
                <a:cs typeface="Arial"/>
              </a:rPr>
              <a:t>Okamoto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5" dirty="0" err="1">
                <a:latin typeface="Arial"/>
                <a:cs typeface="Arial"/>
              </a:rPr>
              <a:t>Chem</a:t>
            </a:r>
            <a:r>
              <a:rPr lang="es-MX" sz="1550" spc="5" dirty="0">
                <a:latin typeface="Arial"/>
                <a:cs typeface="Arial"/>
              </a:rPr>
              <a:t>.</a:t>
            </a:r>
            <a:r>
              <a:rPr lang="es-MX" sz="1550" spc="10" dirty="0">
                <a:latin typeface="Arial"/>
                <a:cs typeface="Arial"/>
              </a:rPr>
              <a:t> </a:t>
            </a:r>
            <a:r>
              <a:rPr lang="es-MX" sz="1550" spc="15" dirty="0" err="1">
                <a:latin typeface="Arial"/>
                <a:cs typeface="Arial"/>
              </a:rPr>
              <a:t>Phys</a:t>
            </a:r>
            <a:r>
              <a:rPr lang="es-MX" sz="1550" spc="15" dirty="0">
                <a:latin typeface="Arial"/>
                <a:cs typeface="Arial"/>
              </a:rPr>
              <a:t>.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5" dirty="0" err="1">
                <a:latin typeface="Arial"/>
                <a:cs typeface="Arial"/>
              </a:rPr>
              <a:t>Let</a:t>
            </a:r>
            <a:r>
              <a:rPr lang="es-MX" sz="1550" spc="5" dirty="0">
                <a:latin typeface="Arial"/>
                <a:cs typeface="Arial"/>
              </a:rPr>
              <a:t>.,</a:t>
            </a:r>
            <a:r>
              <a:rPr lang="es-MX" sz="1550" spc="10" dirty="0">
                <a:latin typeface="Arial"/>
                <a:cs typeface="Arial"/>
              </a:rPr>
              <a:t> </a:t>
            </a:r>
            <a:r>
              <a:rPr lang="es-MX" sz="1550" u="heavy" spc="10" dirty="0">
                <a:latin typeface="Arial"/>
                <a:cs typeface="Arial"/>
              </a:rPr>
              <a:t>31</a:t>
            </a:r>
            <a:r>
              <a:rPr lang="es-MX" sz="1550" u="heavy" spc="15" dirty="0">
                <a:latin typeface="Arial"/>
                <a:cs typeface="Arial"/>
              </a:rPr>
              <a:t>4</a:t>
            </a:r>
            <a:r>
              <a:rPr lang="es-MX" sz="1550" spc="5" dirty="0">
                <a:latin typeface="Arial"/>
                <a:cs typeface="Arial"/>
              </a:rPr>
              <a:t>, </a:t>
            </a:r>
            <a:r>
              <a:rPr lang="es-MX" sz="1550" spc="10" dirty="0">
                <a:latin typeface="Arial"/>
                <a:cs typeface="Arial"/>
              </a:rPr>
              <a:t>26</a:t>
            </a:r>
            <a:r>
              <a:rPr lang="es-MX" sz="1550" spc="15" dirty="0">
                <a:latin typeface="Arial"/>
                <a:cs typeface="Arial"/>
              </a:rPr>
              <a:t>1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5" dirty="0">
                <a:latin typeface="Arial"/>
                <a:cs typeface="Arial"/>
              </a:rPr>
              <a:t>(1999)</a:t>
            </a:r>
            <a:endParaRPr lang="es-MX"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0475" y="554370"/>
            <a:ext cx="7933055" cy="1361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 marL="43815">
              <a:lnSpc>
                <a:spcPts val="3775"/>
              </a:lnSpc>
              <a:spcBef>
                <a:spcPts val="305"/>
              </a:spcBef>
            </a:pPr>
            <a:r>
              <a:rPr lang="es-MX" sz="3150" spc="-5" dirty="0">
                <a:solidFill>
                  <a:srgbClr val="4348AA"/>
                </a:solidFill>
                <a:latin typeface="Arial"/>
                <a:cs typeface="Arial"/>
              </a:rPr>
              <a:t>DM intercambio de replicas</a:t>
            </a:r>
            <a:endParaRPr lang="es-MX" sz="3150" dirty="0">
              <a:latin typeface="Arial"/>
              <a:cs typeface="Arial"/>
            </a:endParaRPr>
          </a:p>
          <a:p>
            <a:pPr marL="12700">
              <a:lnSpc>
                <a:spcPts val="2815"/>
              </a:lnSpc>
            </a:pPr>
            <a:r>
              <a:rPr lang="es-MX" sz="2350" spc="10" dirty="0">
                <a:latin typeface="Arial"/>
                <a:cs typeface="Arial"/>
              </a:rPr>
              <a:t>Escenarios de energía rugosa y cómputo distribuido</a:t>
            </a:r>
            <a:endParaRPr lang="es-MX" sz="23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5124" y="38124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" name="object 4"/>
          <p:cNvSpPr/>
          <p:nvPr/>
        </p:nvSpPr>
        <p:spPr>
          <a:xfrm>
            <a:off x="1705125" y="38124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" name="object 5"/>
          <p:cNvSpPr/>
          <p:nvPr/>
        </p:nvSpPr>
        <p:spPr>
          <a:xfrm>
            <a:off x="1842958" y="3849787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2823276" y="38121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/>
          <p:nvPr/>
        </p:nvSpPr>
        <p:spPr>
          <a:xfrm>
            <a:off x="2964411" y="38124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69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" name="object 8"/>
          <p:cNvSpPr/>
          <p:nvPr/>
        </p:nvSpPr>
        <p:spPr>
          <a:xfrm>
            <a:off x="2964411" y="38124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" name="object 9"/>
          <p:cNvSpPr/>
          <p:nvPr/>
        </p:nvSpPr>
        <p:spPr>
          <a:xfrm>
            <a:off x="3152644" y="3849787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5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" name="object 10"/>
          <p:cNvSpPr/>
          <p:nvPr/>
        </p:nvSpPr>
        <p:spPr>
          <a:xfrm>
            <a:off x="4132963" y="38121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" name="object 11"/>
          <p:cNvSpPr/>
          <p:nvPr/>
        </p:nvSpPr>
        <p:spPr>
          <a:xfrm>
            <a:off x="4283363" y="38124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" name="object 12"/>
          <p:cNvSpPr/>
          <p:nvPr/>
        </p:nvSpPr>
        <p:spPr>
          <a:xfrm>
            <a:off x="4283363" y="38124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" name="object 13"/>
          <p:cNvSpPr/>
          <p:nvPr/>
        </p:nvSpPr>
        <p:spPr>
          <a:xfrm>
            <a:off x="4459157" y="3849787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" name="object 14"/>
          <p:cNvSpPr/>
          <p:nvPr/>
        </p:nvSpPr>
        <p:spPr>
          <a:xfrm>
            <a:off x="5438682" y="38121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" name="object 15"/>
          <p:cNvSpPr/>
          <p:nvPr/>
        </p:nvSpPr>
        <p:spPr>
          <a:xfrm>
            <a:off x="5589755" y="38124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" name="object 16"/>
          <p:cNvSpPr/>
          <p:nvPr/>
        </p:nvSpPr>
        <p:spPr>
          <a:xfrm>
            <a:off x="5589754" y="38124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" name="object 17"/>
          <p:cNvSpPr/>
          <p:nvPr/>
        </p:nvSpPr>
        <p:spPr>
          <a:xfrm>
            <a:off x="5778370" y="3849787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0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" name="object 18"/>
          <p:cNvSpPr/>
          <p:nvPr/>
        </p:nvSpPr>
        <p:spPr>
          <a:xfrm>
            <a:off x="6757894" y="38121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" name="object 19"/>
          <p:cNvSpPr/>
          <p:nvPr/>
        </p:nvSpPr>
        <p:spPr>
          <a:xfrm>
            <a:off x="6907136" y="38124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" name="object 20"/>
          <p:cNvSpPr/>
          <p:nvPr/>
        </p:nvSpPr>
        <p:spPr>
          <a:xfrm>
            <a:off x="6907136" y="38124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1" name="object 21"/>
          <p:cNvSpPr/>
          <p:nvPr/>
        </p:nvSpPr>
        <p:spPr>
          <a:xfrm>
            <a:off x="7095202" y="3849787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2" name="object 22"/>
          <p:cNvSpPr/>
          <p:nvPr/>
        </p:nvSpPr>
        <p:spPr>
          <a:xfrm>
            <a:off x="8075521" y="38121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3" name="object 23"/>
          <p:cNvSpPr/>
          <p:nvPr/>
        </p:nvSpPr>
        <p:spPr>
          <a:xfrm>
            <a:off x="8204106" y="38124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4" name="object 24"/>
          <p:cNvSpPr/>
          <p:nvPr/>
        </p:nvSpPr>
        <p:spPr>
          <a:xfrm>
            <a:off x="8204107" y="38124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3" y="21144"/>
                </a:lnTo>
                <a:lnTo>
                  <a:pt x="75258" y="34790"/>
                </a:lnTo>
                <a:lnTo>
                  <a:pt x="75367" y="37684"/>
                </a:lnTo>
                <a:lnTo>
                  <a:pt x="72668" y="51717"/>
                </a:lnTo>
                <a:lnTo>
                  <a:pt x="65270" y="63357"/>
                </a:lnTo>
                <a:lnTo>
                  <a:pt x="54223" y="71554"/>
                </a:lnTo>
                <a:lnTo>
                  <a:pt x="40577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5" name="object 25"/>
          <p:cNvSpPr txBox="1"/>
          <p:nvPr/>
        </p:nvSpPr>
        <p:spPr>
          <a:xfrm>
            <a:off x="845468" y="3763273"/>
            <a:ext cx="5848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5" dirty="0">
                <a:latin typeface="Times New Roman"/>
                <a:cs typeface="Times New Roman"/>
              </a:rPr>
              <a:t>200 </a:t>
            </a:r>
            <a:r>
              <a:rPr lang="es-MX" sz="1750" spc="10" dirty="0">
                <a:latin typeface="Times New Roman"/>
                <a:cs typeface="Times New Roman"/>
              </a:rPr>
              <a:t>K</a:t>
            </a:r>
            <a:endParaRPr lang="es-MX" sz="175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05124" y="246675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7" name="object 27"/>
          <p:cNvSpPr/>
          <p:nvPr/>
        </p:nvSpPr>
        <p:spPr>
          <a:xfrm>
            <a:off x="1705125" y="246675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8" name="object 28"/>
          <p:cNvSpPr/>
          <p:nvPr/>
        </p:nvSpPr>
        <p:spPr>
          <a:xfrm>
            <a:off x="1842958" y="2504381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9" name="object 29"/>
          <p:cNvSpPr/>
          <p:nvPr/>
        </p:nvSpPr>
        <p:spPr>
          <a:xfrm>
            <a:off x="2823276" y="246669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0" name="object 30"/>
          <p:cNvSpPr/>
          <p:nvPr/>
        </p:nvSpPr>
        <p:spPr>
          <a:xfrm>
            <a:off x="2964411" y="246675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69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1" name="object 31"/>
          <p:cNvSpPr/>
          <p:nvPr/>
        </p:nvSpPr>
        <p:spPr>
          <a:xfrm>
            <a:off x="2964411" y="246675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2" name="object 32"/>
          <p:cNvSpPr/>
          <p:nvPr/>
        </p:nvSpPr>
        <p:spPr>
          <a:xfrm>
            <a:off x="3152644" y="2504381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5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3" name="object 33"/>
          <p:cNvSpPr/>
          <p:nvPr/>
        </p:nvSpPr>
        <p:spPr>
          <a:xfrm>
            <a:off x="4132963" y="246669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4" name="object 34"/>
          <p:cNvSpPr/>
          <p:nvPr/>
        </p:nvSpPr>
        <p:spPr>
          <a:xfrm>
            <a:off x="4283363" y="246675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5" name="object 35"/>
          <p:cNvSpPr/>
          <p:nvPr/>
        </p:nvSpPr>
        <p:spPr>
          <a:xfrm>
            <a:off x="4283363" y="246675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6" name="object 36"/>
          <p:cNvSpPr/>
          <p:nvPr/>
        </p:nvSpPr>
        <p:spPr>
          <a:xfrm>
            <a:off x="4459157" y="2504381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7" name="object 37"/>
          <p:cNvSpPr/>
          <p:nvPr/>
        </p:nvSpPr>
        <p:spPr>
          <a:xfrm>
            <a:off x="5438682" y="246669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8" name="object 38"/>
          <p:cNvSpPr/>
          <p:nvPr/>
        </p:nvSpPr>
        <p:spPr>
          <a:xfrm>
            <a:off x="5589755" y="246675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9" name="object 39"/>
          <p:cNvSpPr/>
          <p:nvPr/>
        </p:nvSpPr>
        <p:spPr>
          <a:xfrm>
            <a:off x="5589754" y="246675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0" name="object 40"/>
          <p:cNvSpPr/>
          <p:nvPr/>
        </p:nvSpPr>
        <p:spPr>
          <a:xfrm>
            <a:off x="5778370" y="2504381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0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1" name="object 41"/>
          <p:cNvSpPr/>
          <p:nvPr/>
        </p:nvSpPr>
        <p:spPr>
          <a:xfrm>
            <a:off x="6757894" y="246669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2" name="object 42"/>
          <p:cNvSpPr/>
          <p:nvPr/>
        </p:nvSpPr>
        <p:spPr>
          <a:xfrm>
            <a:off x="6907136" y="246675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3" name="object 43"/>
          <p:cNvSpPr/>
          <p:nvPr/>
        </p:nvSpPr>
        <p:spPr>
          <a:xfrm>
            <a:off x="6907136" y="246675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4" name="object 44"/>
          <p:cNvSpPr/>
          <p:nvPr/>
        </p:nvSpPr>
        <p:spPr>
          <a:xfrm>
            <a:off x="7095202" y="2504381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5" name="object 45"/>
          <p:cNvSpPr/>
          <p:nvPr/>
        </p:nvSpPr>
        <p:spPr>
          <a:xfrm>
            <a:off x="8075521" y="246669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6" name="object 46"/>
          <p:cNvSpPr/>
          <p:nvPr/>
        </p:nvSpPr>
        <p:spPr>
          <a:xfrm>
            <a:off x="8204106" y="246675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7" name="object 47"/>
          <p:cNvSpPr/>
          <p:nvPr/>
        </p:nvSpPr>
        <p:spPr>
          <a:xfrm>
            <a:off x="8204107" y="246675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3" y="21144"/>
                </a:lnTo>
                <a:lnTo>
                  <a:pt x="75258" y="34790"/>
                </a:lnTo>
                <a:lnTo>
                  <a:pt x="75367" y="37684"/>
                </a:lnTo>
                <a:lnTo>
                  <a:pt x="72668" y="51717"/>
                </a:lnTo>
                <a:lnTo>
                  <a:pt x="65270" y="63357"/>
                </a:lnTo>
                <a:lnTo>
                  <a:pt x="54223" y="71554"/>
                </a:lnTo>
                <a:lnTo>
                  <a:pt x="40577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8" name="object 48"/>
          <p:cNvSpPr txBox="1"/>
          <p:nvPr/>
        </p:nvSpPr>
        <p:spPr>
          <a:xfrm>
            <a:off x="2076491" y="2307713"/>
            <a:ext cx="3492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20" dirty="0">
                <a:latin typeface="Times New Roman"/>
                <a:cs typeface="Times New Roman"/>
              </a:rPr>
              <a:t>MD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58252" y="2307713"/>
            <a:ext cx="3492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20" dirty="0">
                <a:latin typeface="Times New Roman"/>
                <a:cs typeface="Times New Roman"/>
              </a:rPr>
              <a:t>MD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77204" y="2307713"/>
            <a:ext cx="3492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20" dirty="0">
                <a:latin typeface="Times New Roman"/>
                <a:cs typeface="Times New Roman"/>
              </a:rPr>
              <a:t>MD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045911" y="2307713"/>
            <a:ext cx="3492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20" dirty="0">
                <a:latin typeface="Times New Roman"/>
                <a:cs typeface="Times New Roman"/>
              </a:rPr>
              <a:t>MD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77424" y="2307713"/>
            <a:ext cx="3492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20" dirty="0">
                <a:latin typeface="Times New Roman"/>
                <a:cs typeface="Times New Roman"/>
              </a:rPr>
              <a:t>MD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45468" y="2417626"/>
            <a:ext cx="5848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5" dirty="0">
                <a:latin typeface="Times New Roman"/>
                <a:cs typeface="Times New Roman"/>
              </a:rPr>
              <a:t>700 </a:t>
            </a:r>
            <a:r>
              <a:rPr lang="es-MX" sz="1750" spc="10" dirty="0">
                <a:latin typeface="Times New Roman"/>
                <a:cs typeface="Times New Roman"/>
              </a:rPr>
              <a:t>K</a:t>
            </a:r>
            <a:endParaRPr lang="es-MX" sz="1750" dirty="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15665" y="6859671"/>
            <a:ext cx="25375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5" dirty="0">
                <a:latin typeface="Times New Roman"/>
                <a:cs typeface="Times New Roman"/>
              </a:rPr>
              <a:t>“coordenadas importantes”</a:t>
            </a:r>
            <a:endParaRPr lang="es-MX" sz="175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00850" y="4741948"/>
            <a:ext cx="269304" cy="74828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dirty="0">
                <a:latin typeface="Times New Roman"/>
                <a:cs typeface="Times New Roman"/>
              </a:rPr>
              <a:t>ene</a:t>
            </a:r>
            <a:r>
              <a:rPr lang="es-MX" sz="1750" spc="-35" dirty="0">
                <a:latin typeface="Times New Roman"/>
                <a:cs typeface="Times New Roman"/>
              </a:rPr>
              <a:t>r</a:t>
            </a:r>
            <a:r>
              <a:rPr lang="es-MX" sz="1750" dirty="0">
                <a:latin typeface="Times New Roman"/>
                <a:cs typeface="Times New Roman"/>
              </a:rPr>
              <a:t>gía</a:t>
            </a:r>
          </a:p>
        </p:txBody>
      </p:sp>
      <p:sp>
        <p:nvSpPr>
          <p:cNvPr id="56" name="object 56"/>
          <p:cNvSpPr/>
          <p:nvPr/>
        </p:nvSpPr>
        <p:spPr>
          <a:xfrm>
            <a:off x="3612897" y="55427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2" y="0"/>
                </a:moveTo>
                <a:lnTo>
                  <a:pt x="2807" y="22127"/>
                </a:lnTo>
                <a:lnTo>
                  <a:pt x="0" y="36434"/>
                </a:lnTo>
                <a:lnTo>
                  <a:pt x="2925" y="50380"/>
                </a:lnTo>
                <a:lnTo>
                  <a:pt x="10681" y="61756"/>
                </a:lnTo>
                <a:lnTo>
                  <a:pt x="22124" y="69421"/>
                </a:lnTo>
                <a:lnTo>
                  <a:pt x="36112" y="72229"/>
                </a:lnTo>
                <a:lnTo>
                  <a:pt x="36433" y="72228"/>
                </a:lnTo>
                <a:lnTo>
                  <a:pt x="69418" y="50102"/>
                </a:lnTo>
                <a:lnTo>
                  <a:pt x="72225" y="35793"/>
                </a:lnTo>
                <a:lnTo>
                  <a:pt x="69300" y="21849"/>
                </a:lnTo>
                <a:lnTo>
                  <a:pt x="61544" y="10472"/>
                </a:lnTo>
                <a:lnTo>
                  <a:pt x="50100" y="2808"/>
                </a:lnTo>
                <a:lnTo>
                  <a:pt x="36112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7" name="object 57"/>
          <p:cNvSpPr/>
          <p:nvPr/>
        </p:nvSpPr>
        <p:spPr>
          <a:xfrm>
            <a:off x="3612895" y="55427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8" name="object 58"/>
          <p:cNvSpPr/>
          <p:nvPr/>
        </p:nvSpPr>
        <p:spPr>
          <a:xfrm>
            <a:off x="3649009" y="5625960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35330" y="0"/>
                </a:moveTo>
                <a:lnTo>
                  <a:pt x="21787" y="2748"/>
                </a:lnTo>
                <a:lnTo>
                  <a:pt x="10453" y="10470"/>
                </a:lnTo>
                <a:lnTo>
                  <a:pt x="2805" y="21986"/>
                </a:lnTo>
                <a:lnTo>
                  <a:pt x="0" y="36114"/>
                </a:lnTo>
                <a:lnTo>
                  <a:pt x="2688" y="49958"/>
                </a:lnTo>
                <a:lnTo>
                  <a:pt x="10242" y="61544"/>
                </a:lnTo>
                <a:lnTo>
                  <a:pt x="21508" y="69361"/>
                </a:lnTo>
                <a:lnTo>
                  <a:pt x="35330" y="72229"/>
                </a:lnTo>
                <a:lnTo>
                  <a:pt x="48871" y="69481"/>
                </a:lnTo>
                <a:lnTo>
                  <a:pt x="60205" y="61759"/>
                </a:lnTo>
                <a:lnTo>
                  <a:pt x="67852" y="50243"/>
                </a:lnTo>
                <a:lnTo>
                  <a:pt x="70658" y="36114"/>
                </a:lnTo>
                <a:lnTo>
                  <a:pt x="67970" y="22272"/>
                </a:lnTo>
                <a:lnTo>
                  <a:pt x="60416" y="10686"/>
                </a:lnTo>
                <a:lnTo>
                  <a:pt x="49151" y="2868"/>
                </a:lnTo>
                <a:lnTo>
                  <a:pt x="3533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9" name="object 59"/>
          <p:cNvSpPr/>
          <p:nvPr/>
        </p:nvSpPr>
        <p:spPr>
          <a:xfrm>
            <a:off x="3649010" y="5625960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0" y="36114"/>
                </a:moveTo>
                <a:lnTo>
                  <a:pt x="2805" y="21986"/>
                </a:lnTo>
                <a:lnTo>
                  <a:pt x="10453" y="10470"/>
                </a:lnTo>
                <a:lnTo>
                  <a:pt x="21787" y="2748"/>
                </a:lnTo>
                <a:lnTo>
                  <a:pt x="35329" y="0"/>
                </a:lnTo>
                <a:lnTo>
                  <a:pt x="49150" y="2868"/>
                </a:lnTo>
                <a:lnTo>
                  <a:pt x="60416" y="10686"/>
                </a:lnTo>
                <a:lnTo>
                  <a:pt x="67970" y="22272"/>
                </a:lnTo>
                <a:lnTo>
                  <a:pt x="70658" y="36114"/>
                </a:lnTo>
                <a:lnTo>
                  <a:pt x="67852" y="50243"/>
                </a:lnTo>
                <a:lnTo>
                  <a:pt x="60205" y="61759"/>
                </a:lnTo>
                <a:lnTo>
                  <a:pt x="48871" y="69481"/>
                </a:lnTo>
                <a:lnTo>
                  <a:pt x="35329" y="72229"/>
                </a:lnTo>
                <a:lnTo>
                  <a:pt x="21507" y="69360"/>
                </a:lnTo>
                <a:lnTo>
                  <a:pt x="10242" y="61543"/>
                </a:lnTo>
                <a:lnTo>
                  <a:pt x="2688" y="49957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0" name="object 60"/>
          <p:cNvSpPr/>
          <p:nvPr/>
        </p:nvSpPr>
        <p:spPr>
          <a:xfrm>
            <a:off x="3732230" y="55427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7"/>
                </a:lnTo>
                <a:lnTo>
                  <a:pt x="0" y="36436"/>
                </a:lnTo>
                <a:lnTo>
                  <a:pt x="2925" y="50380"/>
                </a:lnTo>
                <a:lnTo>
                  <a:pt x="10682" y="61757"/>
                </a:lnTo>
                <a:lnTo>
                  <a:pt x="22125" y="69421"/>
                </a:lnTo>
                <a:lnTo>
                  <a:pt x="36113" y="72229"/>
                </a:lnTo>
                <a:lnTo>
                  <a:pt x="36434" y="72228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9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1" name="object 61"/>
          <p:cNvSpPr/>
          <p:nvPr/>
        </p:nvSpPr>
        <p:spPr>
          <a:xfrm>
            <a:off x="3732229" y="55427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2" name="object 62"/>
          <p:cNvSpPr/>
          <p:nvPr/>
        </p:nvSpPr>
        <p:spPr>
          <a:xfrm>
            <a:off x="3768344" y="5399854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36114" y="0"/>
                </a:moveTo>
                <a:lnTo>
                  <a:pt x="22272" y="2688"/>
                </a:lnTo>
                <a:lnTo>
                  <a:pt x="10686" y="10242"/>
                </a:lnTo>
                <a:lnTo>
                  <a:pt x="2868" y="21507"/>
                </a:lnTo>
                <a:lnTo>
                  <a:pt x="0" y="35328"/>
                </a:lnTo>
                <a:lnTo>
                  <a:pt x="2748" y="48871"/>
                </a:lnTo>
                <a:lnTo>
                  <a:pt x="10470" y="60205"/>
                </a:lnTo>
                <a:lnTo>
                  <a:pt x="21986" y="67853"/>
                </a:lnTo>
                <a:lnTo>
                  <a:pt x="36114" y="70658"/>
                </a:lnTo>
                <a:lnTo>
                  <a:pt x="49958" y="67970"/>
                </a:lnTo>
                <a:lnTo>
                  <a:pt x="61544" y="60416"/>
                </a:lnTo>
                <a:lnTo>
                  <a:pt x="69361" y="49150"/>
                </a:lnTo>
                <a:lnTo>
                  <a:pt x="72229" y="35328"/>
                </a:lnTo>
                <a:lnTo>
                  <a:pt x="69481" y="21787"/>
                </a:lnTo>
                <a:lnTo>
                  <a:pt x="61759" y="10453"/>
                </a:lnTo>
                <a:lnTo>
                  <a:pt x="50243" y="2806"/>
                </a:lnTo>
                <a:lnTo>
                  <a:pt x="3611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3" name="object 63"/>
          <p:cNvSpPr/>
          <p:nvPr/>
        </p:nvSpPr>
        <p:spPr>
          <a:xfrm>
            <a:off x="3768344" y="5399854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0" y="35329"/>
                </a:moveTo>
                <a:lnTo>
                  <a:pt x="2868" y="21507"/>
                </a:lnTo>
                <a:lnTo>
                  <a:pt x="10686" y="10242"/>
                </a:lnTo>
                <a:lnTo>
                  <a:pt x="22272" y="2688"/>
                </a:lnTo>
                <a:lnTo>
                  <a:pt x="36114" y="0"/>
                </a:lnTo>
                <a:lnTo>
                  <a:pt x="50243" y="2805"/>
                </a:lnTo>
                <a:lnTo>
                  <a:pt x="61759" y="10453"/>
                </a:lnTo>
                <a:lnTo>
                  <a:pt x="69481" y="21787"/>
                </a:lnTo>
                <a:lnTo>
                  <a:pt x="72229" y="35329"/>
                </a:lnTo>
                <a:lnTo>
                  <a:pt x="69361" y="49150"/>
                </a:lnTo>
                <a:lnTo>
                  <a:pt x="61543" y="60416"/>
                </a:lnTo>
                <a:lnTo>
                  <a:pt x="49957" y="67970"/>
                </a:lnTo>
                <a:lnTo>
                  <a:pt x="36114" y="70658"/>
                </a:lnTo>
                <a:lnTo>
                  <a:pt x="21986" y="67852"/>
                </a:lnTo>
                <a:lnTo>
                  <a:pt x="10470" y="60205"/>
                </a:lnTo>
                <a:lnTo>
                  <a:pt x="2748" y="48871"/>
                </a:lnTo>
                <a:lnTo>
                  <a:pt x="0" y="35329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4" name="object 64"/>
          <p:cNvSpPr/>
          <p:nvPr/>
        </p:nvSpPr>
        <p:spPr>
          <a:xfrm>
            <a:off x="3540667" y="5304073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36114" y="0"/>
                </a:moveTo>
                <a:lnTo>
                  <a:pt x="22271" y="2688"/>
                </a:lnTo>
                <a:lnTo>
                  <a:pt x="10685" y="10242"/>
                </a:lnTo>
                <a:lnTo>
                  <a:pt x="2868" y="21508"/>
                </a:lnTo>
                <a:lnTo>
                  <a:pt x="0" y="35330"/>
                </a:lnTo>
                <a:lnTo>
                  <a:pt x="2748" y="48871"/>
                </a:lnTo>
                <a:lnTo>
                  <a:pt x="10470" y="60205"/>
                </a:lnTo>
                <a:lnTo>
                  <a:pt x="21986" y="67852"/>
                </a:lnTo>
                <a:lnTo>
                  <a:pt x="36114" y="70658"/>
                </a:lnTo>
                <a:lnTo>
                  <a:pt x="49956" y="67970"/>
                </a:lnTo>
                <a:lnTo>
                  <a:pt x="61542" y="60417"/>
                </a:lnTo>
                <a:lnTo>
                  <a:pt x="69360" y="49151"/>
                </a:lnTo>
                <a:lnTo>
                  <a:pt x="72228" y="35330"/>
                </a:lnTo>
                <a:lnTo>
                  <a:pt x="69480" y="21788"/>
                </a:lnTo>
                <a:lnTo>
                  <a:pt x="61759" y="10453"/>
                </a:lnTo>
                <a:lnTo>
                  <a:pt x="50243" y="2806"/>
                </a:lnTo>
                <a:lnTo>
                  <a:pt x="3611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5" name="object 65"/>
          <p:cNvSpPr/>
          <p:nvPr/>
        </p:nvSpPr>
        <p:spPr>
          <a:xfrm>
            <a:off x="3540667" y="5304073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0" y="35329"/>
                </a:moveTo>
                <a:lnTo>
                  <a:pt x="2868" y="21507"/>
                </a:lnTo>
                <a:lnTo>
                  <a:pt x="10686" y="10242"/>
                </a:lnTo>
                <a:lnTo>
                  <a:pt x="22272" y="2688"/>
                </a:lnTo>
                <a:lnTo>
                  <a:pt x="36114" y="0"/>
                </a:lnTo>
                <a:lnTo>
                  <a:pt x="50243" y="2805"/>
                </a:lnTo>
                <a:lnTo>
                  <a:pt x="61759" y="10453"/>
                </a:lnTo>
                <a:lnTo>
                  <a:pt x="69481" y="21787"/>
                </a:lnTo>
                <a:lnTo>
                  <a:pt x="72229" y="35329"/>
                </a:lnTo>
                <a:lnTo>
                  <a:pt x="69360" y="49150"/>
                </a:lnTo>
                <a:lnTo>
                  <a:pt x="61543" y="60416"/>
                </a:lnTo>
                <a:lnTo>
                  <a:pt x="49957" y="67970"/>
                </a:lnTo>
                <a:lnTo>
                  <a:pt x="36114" y="70658"/>
                </a:lnTo>
                <a:lnTo>
                  <a:pt x="21986" y="67852"/>
                </a:lnTo>
                <a:lnTo>
                  <a:pt x="10470" y="60205"/>
                </a:lnTo>
                <a:lnTo>
                  <a:pt x="2748" y="48871"/>
                </a:lnTo>
                <a:lnTo>
                  <a:pt x="0" y="35329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6" name="object 66"/>
          <p:cNvSpPr/>
          <p:nvPr/>
        </p:nvSpPr>
        <p:spPr>
          <a:xfrm>
            <a:off x="3636450" y="543439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2" y="0"/>
                </a:moveTo>
                <a:lnTo>
                  <a:pt x="2807" y="22127"/>
                </a:lnTo>
                <a:lnTo>
                  <a:pt x="0" y="36433"/>
                </a:lnTo>
                <a:lnTo>
                  <a:pt x="2924" y="50379"/>
                </a:lnTo>
                <a:lnTo>
                  <a:pt x="10680" y="61755"/>
                </a:lnTo>
                <a:lnTo>
                  <a:pt x="22124" y="69419"/>
                </a:lnTo>
                <a:lnTo>
                  <a:pt x="36112" y="72228"/>
                </a:lnTo>
                <a:lnTo>
                  <a:pt x="36432" y="72227"/>
                </a:lnTo>
                <a:lnTo>
                  <a:pt x="69418" y="50102"/>
                </a:lnTo>
                <a:lnTo>
                  <a:pt x="72225" y="35793"/>
                </a:lnTo>
                <a:lnTo>
                  <a:pt x="69300" y="21849"/>
                </a:lnTo>
                <a:lnTo>
                  <a:pt x="61543" y="10472"/>
                </a:lnTo>
                <a:lnTo>
                  <a:pt x="50100" y="2808"/>
                </a:lnTo>
                <a:lnTo>
                  <a:pt x="36112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7" name="object 67"/>
          <p:cNvSpPr/>
          <p:nvPr/>
        </p:nvSpPr>
        <p:spPr>
          <a:xfrm>
            <a:off x="3636448" y="543439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8" name="object 68"/>
          <p:cNvSpPr/>
          <p:nvPr/>
        </p:nvSpPr>
        <p:spPr>
          <a:xfrm>
            <a:off x="3352244" y="4770212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35330" y="0"/>
                </a:moveTo>
                <a:lnTo>
                  <a:pt x="21788" y="2747"/>
                </a:lnTo>
                <a:lnTo>
                  <a:pt x="10453" y="10469"/>
                </a:lnTo>
                <a:lnTo>
                  <a:pt x="2806" y="21985"/>
                </a:lnTo>
                <a:lnTo>
                  <a:pt x="0" y="36113"/>
                </a:lnTo>
                <a:lnTo>
                  <a:pt x="2688" y="49957"/>
                </a:lnTo>
                <a:lnTo>
                  <a:pt x="10242" y="61543"/>
                </a:lnTo>
                <a:lnTo>
                  <a:pt x="21508" y="69360"/>
                </a:lnTo>
                <a:lnTo>
                  <a:pt x="35330" y="72228"/>
                </a:lnTo>
                <a:lnTo>
                  <a:pt x="48871" y="69480"/>
                </a:lnTo>
                <a:lnTo>
                  <a:pt x="60205" y="61759"/>
                </a:lnTo>
                <a:lnTo>
                  <a:pt x="67852" y="50243"/>
                </a:lnTo>
                <a:lnTo>
                  <a:pt x="70658" y="36113"/>
                </a:lnTo>
                <a:lnTo>
                  <a:pt x="67970" y="22271"/>
                </a:lnTo>
                <a:lnTo>
                  <a:pt x="60417" y="10686"/>
                </a:lnTo>
                <a:lnTo>
                  <a:pt x="49151" y="2868"/>
                </a:lnTo>
                <a:lnTo>
                  <a:pt x="3533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9" name="object 69"/>
          <p:cNvSpPr/>
          <p:nvPr/>
        </p:nvSpPr>
        <p:spPr>
          <a:xfrm>
            <a:off x="3352245" y="4770211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0" y="36114"/>
                </a:moveTo>
                <a:lnTo>
                  <a:pt x="2805" y="21985"/>
                </a:lnTo>
                <a:lnTo>
                  <a:pt x="10453" y="10469"/>
                </a:lnTo>
                <a:lnTo>
                  <a:pt x="21787" y="2748"/>
                </a:lnTo>
                <a:lnTo>
                  <a:pt x="35329" y="0"/>
                </a:lnTo>
                <a:lnTo>
                  <a:pt x="49150" y="2868"/>
                </a:lnTo>
                <a:lnTo>
                  <a:pt x="60416" y="10685"/>
                </a:lnTo>
                <a:lnTo>
                  <a:pt x="67970" y="22271"/>
                </a:lnTo>
                <a:lnTo>
                  <a:pt x="70658" y="36114"/>
                </a:lnTo>
                <a:lnTo>
                  <a:pt x="67852" y="50243"/>
                </a:lnTo>
                <a:lnTo>
                  <a:pt x="60205" y="61759"/>
                </a:lnTo>
                <a:lnTo>
                  <a:pt x="48871" y="69481"/>
                </a:lnTo>
                <a:lnTo>
                  <a:pt x="35329" y="72229"/>
                </a:lnTo>
                <a:lnTo>
                  <a:pt x="21507" y="69361"/>
                </a:lnTo>
                <a:lnTo>
                  <a:pt x="10242" y="61543"/>
                </a:lnTo>
                <a:lnTo>
                  <a:pt x="2688" y="49957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0" name="object 70"/>
          <p:cNvSpPr/>
          <p:nvPr/>
        </p:nvSpPr>
        <p:spPr>
          <a:xfrm>
            <a:off x="3985030" y="480004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7"/>
                </a:lnTo>
                <a:lnTo>
                  <a:pt x="0" y="36436"/>
                </a:lnTo>
                <a:lnTo>
                  <a:pt x="2925" y="50380"/>
                </a:lnTo>
                <a:lnTo>
                  <a:pt x="10682" y="61757"/>
                </a:lnTo>
                <a:lnTo>
                  <a:pt x="22125" y="69421"/>
                </a:lnTo>
                <a:lnTo>
                  <a:pt x="36113" y="72229"/>
                </a:lnTo>
                <a:lnTo>
                  <a:pt x="36434" y="72228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9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1" name="object 71"/>
          <p:cNvSpPr/>
          <p:nvPr/>
        </p:nvSpPr>
        <p:spPr>
          <a:xfrm>
            <a:off x="3985029" y="480004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2" name="object 72"/>
          <p:cNvSpPr/>
          <p:nvPr/>
        </p:nvSpPr>
        <p:spPr>
          <a:xfrm>
            <a:off x="4716735" y="474194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7"/>
                </a:lnTo>
                <a:lnTo>
                  <a:pt x="0" y="36436"/>
                </a:lnTo>
                <a:lnTo>
                  <a:pt x="2925" y="50380"/>
                </a:lnTo>
                <a:lnTo>
                  <a:pt x="10681" y="61757"/>
                </a:lnTo>
                <a:lnTo>
                  <a:pt x="22125" y="69421"/>
                </a:lnTo>
                <a:lnTo>
                  <a:pt x="36113" y="72229"/>
                </a:lnTo>
                <a:lnTo>
                  <a:pt x="36433" y="72228"/>
                </a:lnTo>
                <a:lnTo>
                  <a:pt x="69418" y="50102"/>
                </a:lnTo>
                <a:lnTo>
                  <a:pt x="72225" y="35794"/>
                </a:lnTo>
                <a:lnTo>
                  <a:pt x="69300" y="21849"/>
                </a:lnTo>
                <a:lnTo>
                  <a:pt x="61544" y="10473"/>
                </a:lnTo>
                <a:lnTo>
                  <a:pt x="50100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3" name="object 73"/>
          <p:cNvSpPr/>
          <p:nvPr/>
        </p:nvSpPr>
        <p:spPr>
          <a:xfrm>
            <a:off x="4716733" y="474194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3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3"/>
                </a:lnTo>
                <a:lnTo>
                  <a:pt x="69302" y="21849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4" name="object 74"/>
          <p:cNvSpPr/>
          <p:nvPr/>
        </p:nvSpPr>
        <p:spPr>
          <a:xfrm>
            <a:off x="3273737" y="442006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7"/>
                </a:lnTo>
                <a:lnTo>
                  <a:pt x="0" y="36436"/>
                </a:lnTo>
                <a:lnTo>
                  <a:pt x="2925" y="50380"/>
                </a:lnTo>
                <a:lnTo>
                  <a:pt x="10682" y="61757"/>
                </a:lnTo>
                <a:lnTo>
                  <a:pt x="22125" y="69421"/>
                </a:lnTo>
                <a:lnTo>
                  <a:pt x="36113" y="72229"/>
                </a:lnTo>
                <a:lnTo>
                  <a:pt x="36434" y="72228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9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5" name="object 75"/>
          <p:cNvSpPr/>
          <p:nvPr/>
        </p:nvSpPr>
        <p:spPr>
          <a:xfrm>
            <a:off x="3273736" y="442006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3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3"/>
                </a:lnTo>
                <a:lnTo>
                  <a:pt x="69302" y="21849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6" name="object 76"/>
          <p:cNvSpPr/>
          <p:nvPr/>
        </p:nvSpPr>
        <p:spPr>
          <a:xfrm>
            <a:off x="5914783" y="443733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5"/>
                </a:lnTo>
                <a:lnTo>
                  <a:pt x="0" y="36434"/>
                </a:lnTo>
                <a:lnTo>
                  <a:pt x="2925" y="50379"/>
                </a:lnTo>
                <a:lnTo>
                  <a:pt x="10681" y="61755"/>
                </a:lnTo>
                <a:lnTo>
                  <a:pt x="22125" y="69419"/>
                </a:lnTo>
                <a:lnTo>
                  <a:pt x="36113" y="72228"/>
                </a:lnTo>
                <a:lnTo>
                  <a:pt x="36433" y="72227"/>
                </a:lnTo>
                <a:lnTo>
                  <a:pt x="69418" y="50101"/>
                </a:lnTo>
                <a:lnTo>
                  <a:pt x="72225" y="35794"/>
                </a:lnTo>
                <a:lnTo>
                  <a:pt x="69300" y="21849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7" name="object 77"/>
          <p:cNvSpPr/>
          <p:nvPr/>
        </p:nvSpPr>
        <p:spPr>
          <a:xfrm>
            <a:off x="5914781" y="44373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2" y="10683"/>
                </a:lnTo>
                <a:lnTo>
                  <a:pt x="21849" y="2927"/>
                </a:lnTo>
                <a:lnTo>
                  <a:pt x="35794" y="1"/>
                </a:lnTo>
                <a:lnTo>
                  <a:pt x="36115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9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79" y="69302"/>
                </a:lnTo>
                <a:lnTo>
                  <a:pt x="36435" y="72227"/>
                </a:lnTo>
                <a:lnTo>
                  <a:pt x="36115" y="72229"/>
                </a:lnTo>
                <a:lnTo>
                  <a:pt x="22127" y="69420"/>
                </a:lnTo>
                <a:lnTo>
                  <a:pt x="10683" y="61756"/>
                </a:lnTo>
                <a:lnTo>
                  <a:pt x="2927" y="50381"/>
                </a:lnTo>
                <a:lnTo>
                  <a:pt x="1" y="36436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8" name="object 78"/>
          <p:cNvSpPr/>
          <p:nvPr/>
        </p:nvSpPr>
        <p:spPr>
          <a:xfrm>
            <a:off x="5771896" y="51611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328" y="0"/>
                </a:moveTo>
                <a:lnTo>
                  <a:pt x="22218" y="2512"/>
                </a:lnTo>
                <a:lnTo>
                  <a:pt x="10671" y="10028"/>
                </a:lnTo>
                <a:lnTo>
                  <a:pt x="2866" y="21365"/>
                </a:lnTo>
                <a:lnTo>
                  <a:pt x="0" y="35328"/>
                </a:lnTo>
                <a:lnTo>
                  <a:pt x="2512" y="48439"/>
                </a:lnTo>
                <a:lnTo>
                  <a:pt x="10028" y="59986"/>
                </a:lnTo>
                <a:lnTo>
                  <a:pt x="21365" y="67790"/>
                </a:lnTo>
                <a:lnTo>
                  <a:pt x="35328" y="70657"/>
                </a:lnTo>
                <a:lnTo>
                  <a:pt x="48440" y="68144"/>
                </a:lnTo>
                <a:lnTo>
                  <a:pt x="59987" y="60629"/>
                </a:lnTo>
                <a:lnTo>
                  <a:pt x="67792" y="49292"/>
                </a:lnTo>
                <a:lnTo>
                  <a:pt x="70658" y="35328"/>
                </a:lnTo>
                <a:lnTo>
                  <a:pt x="68145" y="22217"/>
                </a:lnTo>
                <a:lnTo>
                  <a:pt x="60630" y="10670"/>
                </a:lnTo>
                <a:lnTo>
                  <a:pt x="49292" y="2866"/>
                </a:lnTo>
                <a:lnTo>
                  <a:pt x="3532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9" name="object 79"/>
          <p:cNvSpPr/>
          <p:nvPr/>
        </p:nvSpPr>
        <p:spPr>
          <a:xfrm>
            <a:off x="5771896" y="5161186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35329"/>
                </a:moveTo>
                <a:lnTo>
                  <a:pt x="2866" y="21365"/>
                </a:lnTo>
                <a:lnTo>
                  <a:pt x="10670" y="10028"/>
                </a:lnTo>
                <a:lnTo>
                  <a:pt x="22217" y="2513"/>
                </a:lnTo>
                <a:lnTo>
                  <a:pt x="35330" y="0"/>
                </a:lnTo>
                <a:lnTo>
                  <a:pt x="49293" y="2866"/>
                </a:lnTo>
                <a:lnTo>
                  <a:pt x="60630" y="10671"/>
                </a:lnTo>
                <a:lnTo>
                  <a:pt x="68145" y="22218"/>
                </a:lnTo>
                <a:lnTo>
                  <a:pt x="70658" y="35329"/>
                </a:lnTo>
                <a:lnTo>
                  <a:pt x="67791" y="49293"/>
                </a:lnTo>
                <a:lnTo>
                  <a:pt x="59987" y="60630"/>
                </a:lnTo>
                <a:lnTo>
                  <a:pt x="48440" y="68145"/>
                </a:lnTo>
                <a:lnTo>
                  <a:pt x="35330" y="70658"/>
                </a:lnTo>
                <a:lnTo>
                  <a:pt x="21366" y="67791"/>
                </a:lnTo>
                <a:lnTo>
                  <a:pt x="10028" y="59987"/>
                </a:lnTo>
                <a:lnTo>
                  <a:pt x="2513" y="48441"/>
                </a:lnTo>
                <a:lnTo>
                  <a:pt x="0" y="35329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0" name="object 80"/>
          <p:cNvSpPr/>
          <p:nvPr/>
        </p:nvSpPr>
        <p:spPr>
          <a:xfrm>
            <a:off x="5190930" y="499003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2" y="0"/>
                </a:moveTo>
                <a:lnTo>
                  <a:pt x="2807" y="22125"/>
                </a:lnTo>
                <a:lnTo>
                  <a:pt x="0" y="36433"/>
                </a:lnTo>
                <a:lnTo>
                  <a:pt x="2925" y="50378"/>
                </a:lnTo>
                <a:lnTo>
                  <a:pt x="10681" y="61755"/>
                </a:lnTo>
                <a:lnTo>
                  <a:pt x="22124" y="69419"/>
                </a:lnTo>
                <a:lnTo>
                  <a:pt x="36112" y="72228"/>
                </a:lnTo>
                <a:lnTo>
                  <a:pt x="36433" y="72227"/>
                </a:lnTo>
                <a:lnTo>
                  <a:pt x="69418" y="50101"/>
                </a:lnTo>
                <a:lnTo>
                  <a:pt x="72225" y="35793"/>
                </a:lnTo>
                <a:lnTo>
                  <a:pt x="69300" y="21848"/>
                </a:lnTo>
                <a:lnTo>
                  <a:pt x="61544" y="10472"/>
                </a:lnTo>
                <a:lnTo>
                  <a:pt x="50100" y="2808"/>
                </a:lnTo>
                <a:lnTo>
                  <a:pt x="361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1" name="object 81"/>
          <p:cNvSpPr/>
          <p:nvPr/>
        </p:nvSpPr>
        <p:spPr>
          <a:xfrm>
            <a:off x="5190929" y="499003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2" y="10682"/>
                </a:lnTo>
                <a:lnTo>
                  <a:pt x="21848" y="2926"/>
                </a:lnTo>
                <a:lnTo>
                  <a:pt x="35793" y="1"/>
                </a:lnTo>
                <a:lnTo>
                  <a:pt x="36113" y="0"/>
                </a:lnTo>
                <a:lnTo>
                  <a:pt x="50101" y="2808"/>
                </a:lnTo>
                <a:lnTo>
                  <a:pt x="61545" y="10472"/>
                </a:lnTo>
                <a:lnTo>
                  <a:pt x="69302" y="21848"/>
                </a:lnTo>
                <a:lnTo>
                  <a:pt x="72227" y="35793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3" y="72229"/>
                </a:lnTo>
                <a:lnTo>
                  <a:pt x="22125" y="69420"/>
                </a:lnTo>
                <a:lnTo>
                  <a:pt x="10682" y="61756"/>
                </a:lnTo>
                <a:lnTo>
                  <a:pt x="2926" y="50379"/>
                </a:lnTo>
                <a:lnTo>
                  <a:pt x="1" y="36434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2" name="object 82"/>
          <p:cNvSpPr/>
          <p:nvPr/>
        </p:nvSpPr>
        <p:spPr>
          <a:xfrm>
            <a:off x="3170104" y="4338411"/>
            <a:ext cx="2939415" cy="2068195"/>
          </a:xfrm>
          <a:custGeom>
            <a:avLst/>
            <a:gdLst/>
            <a:ahLst/>
            <a:cxnLst/>
            <a:rect l="l" t="t" r="r" b="b"/>
            <a:pathLst>
              <a:path w="2939415" h="2068195">
                <a:moveTo>
                  <a:pt x="0" y="0"/>
                </a:moveTo>
                <a:lnTo>
                  <a:pt x="27128" y="107716"/>
                </a:lnTo>
                <a:lnTo>
                  <a:pt x="54261" y="214949"/>
                </a:lnTo>
                <a:lnTo>
                  <a:pt x="81385" y="321216"/>
                </a:lnTo>
                <a:lnTo>
                  <a:pt x="108488" y="426032"/>
                </a:lnTo>
                <a:lnTo>
                  <a:pt x="135555" y="528915"/>
                </a:lnTo>
                <a:lnTo>
                  <a:pt x="162575" y="629381"/>
                </a:lnTo>
                <a:lnTo>
                  <a:pt x="189534" y="726948"/>
                </a:lnTo>
                <a:lnTo>
                  <a:pt x="216420" y="821130"/>
                </a:lnTo>
                <a:lnTo>
                  <a:pt x="243218" y="911446"/>
                </a:lnTo>
                <a:lnTo>
                  <a:pt x="269916" y="997412"/>
                </a:lnTo>
                <a:lnTo>
                  <a:pt x="296501" y="1078544"/>
                </a:lnTo>
                <a:lnTo>
                  <a:pt x="322961" y="1154360"/>
                </a:lnTo>
                <a:lnTo>
                  <a:pt x="349281" y="1224375"/>
                </a:lnTo>
                <a:lnTo>
                  <a:pt x="375449" y="1288107"/>
                </a:lnTo>
                <a:lnTo>
                  <a:pt x="401452" y="1345072"/>
                </a:lnTo>
                <a:lnTo>
                  <a:pt x="427276" y="1394787"/>
                </a:lnTo>
                <a:lnTo>
                  <a:pt x="452910" y="1436768"/>
                </a:lnTo>
                <a:lnTo>
                  <a:pt x="478339" y="1470532"/>
                </a:lnTo>
                <a:lnTo>
                  <a:pt x="528532" y="1511477"/>
                </a:lnTo>
                <a:lnTo>
                  <a:pt x="553117" y="1514473"/>
                </a:lnTo>
                <a:lnTo>
                  <a:pt x="577502" y="1502242"/>
                </a:lnTo>
                <a:lnTo>
                  <a:pt x="625708" y="1438295"/>
                </a:lnTo>
                <a:lnTo>
                  <a:pt x="649545" y="1389680"/>
                </a:lnTo>
                <a:lnTo>
                  <a:pt x="673218" y="1332036"/>
                </a:lnTo>
                <a:lnTo>
                  <a:pt x="696734" y="1266915"/>
                </a:lnTo>
                <a:lnTo>
                  <a:pt x="720102" y="1195865"/>
                </a:lnTo>
                <a:lnTo>
                  <a:pt x="743331" y="1120438"/>
                </a:lnTo>
                <a:lnTo>
                  <a:pt x="766429" y="1042183"/>
                </a:lnTo>
                <a:lnTo>
                  <a:pt x="789406" y="962649"/>
                </a:lnTo>
                <a:lnTo>
                  <a:pt x="812270" y="883388"/>
                </a:lnTo>
                <a:lnTo>
                  <a:pt x="835030" y="805949"/>
                </a:lnTo>
                <a:lnTo>
                  <a:pt x="857694" y="731882"/>
                </a:lnTo>
                <a:lnTo>
                  <a:pt x="880271" y="662737"/>
                </a:lnTo>
                <a:lnTo>
                  <a:pt x="902770" y="600065"/>
                </a:lnTo>
                <a:lnTo>
                  <a:pt x="925199" y="545414"/>
                </a:lnTo>
                <a:lnTo>
                  <a:pt x="947567" y="500336"/>
                </a:lnTo>
                <a:lnTo>
                  <a:pt x="969884" y="466380"/>
                </a:lnTo>
                <a:lnTo>
                  <a:pt x="1014127" y="435585"/>
                </a:lnTo>
                <a:lnTo>
                  <a:pt x="1035895" y="435595"/>
                </a:lnTo>
                <a:lnTo>
                  <a:pt x="1078910" y="460193"/>
                </a:lnTo>
                <a:lnTo>
                  <a:pt x="1121382" y="510912"/>
                </a:lnTo>
                <a:lnTo>
                  <a:pt x="1142472" y="543575"/>
                </a:lnTo>
                <a:lnTo>
                  <a:pt x="1163494" y="579776"/>
                </a:lnTo>
                <a:lnTo>
                  <a:pt x="1184470" y="618520"/>
                </a:lnTo>
                <a:lnTo>
                  <a:pt x="1205424" y="658808"/>
                </a:lnTo>
                <a:lnTo>
                  <a:pt x="1226378" y="699644"/>
                </a:lnTo>
                <a:lnTo>
                  <a:pt x="1247354" y="740030"/>
                </a:lnTo>
                <a:lnTo>
                  <a:pt x="1268376" y="778970"/>
                </a:lnTo>
                <a:lnTo>
                  <a:pt x="1289465" y="815466"/>
                </a:lnTo>
                <a:lnTo>
                  <a:pt x="1310645" y="848521"/>
                </a:lnTo>
                <a:lnTo>
                  <a:pt x="1353366" y="900321"/>
                </a:lnTo>
                <a:lnTo>
                  <a:pt x="1396720" y="926392"/>
                </a:lnTo>
                <a:lnTo>
                  <a:pt x="1418691" y="927286"/>
                </a:lnTo>
                <a:lnTo>
                  <a:pt x="1440698" y="917908"/>
                </a:lnTo>
                <a:lnTo>
                  <a:pt x="1485263" y="869782"/>
                </a:lnTo>
                <a:lnTo>
                  <a:pt x="1507781" y="833667"/>
                </a:lnTo>
                <a:lnTo>
                  <a:pt x="1530432" y="791272"/>
                </a:lnTo>
                <a:lnTo>
                  <a:pt x="1553196" y="743913"/>
                </a:lnTo>
                <a:lnTo>
                  <a:pt x="1576053" y="692906"/>
                </a:lnTo>
                <a:lnTo>
                  <a:pt x="1598985" y="639567"/>
                </a:lnTo>
                <a:lnTo>
                  <a:pt x="1621973" y="585214"/>
                </a:lnTo>
                <a:lnTo>
                  <a:pt x="1644998" y="531161"/>
                </a:lnTo>
                <a:lnTo>
                  <a:pt x="1668040" y="478725"/>
                </a:lnTo>
                <a:lnTo>
                  <a:pt x="1691080" y="429222"/>
                </a:lnTo>
                <a:lnTo>
                  <a:pt x="1714099" y="383968"/>
                </a:lnTo>
                <a:lnTo>
                  <a:pt x="1737078" y="344280"/>
                </a:lnTo>
                <a:lnTo>
                  <a:pt x="1759998" y="311473"/>
                </a:lnTo>
                <a:lnTo>
                  <a:pt x="1805585" y="271770"/>
                </a:lnTo>
                <a:lnTo>
                  <a:pt x="1828213" y="267505"/>
                </a:lnTo>
                <a:lnTo>
                  <a:pt x="1850705" y="275387"/>
                </a:lnTo>
                <a:lnTo>
                  <a:pt x="1895015" y="335619"/>
                </a:lnTo>
                <a:lnTo>
                  <a:pt x="1916477" y="393704"/>
                </a:lnTo>
                <a:lnTo>
                  <a:pt x="1937512" y="468658"/>
                </a:lnTo>
                <a:lnTo>
                  <a:pt x="1958201" y="558152"/>
                </a:lnTo>
                <a:lnTo>
                  <a:pt x="1978626" y="659858"/>
                </a:lnTo>
                <a:lnTo>
                  <a:pt x="1998868" y="771448"/>
                </a:lnTo>
                <a:lnTo>
                  <a:pt x="2019009" y="890595"/>
                </a:lnTo>
                <a:lnTo>
                  <a:pt x="2039132" y="1014970"/>
                </a:lnTo>
                <a:lnTo>
                  <a:pt x="2059316" y="1142245"/>
                </a:lnTo>
                <a:lnTo>
                  <a:pt x="2079646" y="1270092"/>
                </a:lnTo>
                <a:lnTo>
                  <a:pt x="2100201" y="1396183"/>
                </a:lnTo>
                <a:lnTo>
                  <a:pt x="2121063" y="1518190"/>
                </a:lnTo>
                <a:lnTo>
                  <a:pt x="2142316" y="1633785"/>
                </a:lnTo>
                <a:lnTo>
                  <a:pt x="2164039" y="1740639"/>
                </a:lnTo>
                <a:lnTo>
                  <a:pt x="2186316" y="1836425"/>
                </a:lnTo>
                <a:lnTo>
                  <a:pt x="2209226" y="1918815"/>
                </a:lnTo>
                <a:lnTo>
                  <a:pt x="2232854" y="1985480"/>
                </a:lnTo>
                <a:lnTo>
                  <a:pt x="2257279" y="2034093"/>
                </a:lnTo>
                <a:lnTo>
                  <a:pt x="2308850" y="2067848"/>
                </a:lnTo>
                <a:lnTo>
                  <a:pt x="2335810" y="2054041"/>
                </a:lnTo>
                <a:lnTo>
                  <a:pt x="2363464" y="2026657"/>
                </a:lnTo>
                <a:lnTo>
                  <a:pt x="2391777" y="1986412"/>
                </a:lnTo>
                <a:lnTo>
                  <a:pt x="2420713" y="1934022"/>
                </a:lnTo>
                <a:lnTo>
                  <a:pt x="2450237" y="1870202"/>
                </a:lnTo>
                <a:lnTo>
                  <a:pt x="2480313" y="1795668"/>
                </a:lnTo>
                <a:lnTo>
                  <a:pt x="2510906" y="1711134"/>
                </a:lnTo>
                <a:lnTo>
                  <a:pt x="2541979" y="1617317"/>
                </a:lnTo>
                <a:lnTo>
                  <a:pt x="2573497" y="1514931"/>
                </a:lnTo>
                <a:lnTo>
                  <a:pt x="2605425" y="1404694"/>
                </a:lnTo>
                <a:lnTo>
                  <a:pt x="2637726" y="1287318"/>
                </a:lnTo>
                <a:lnTo>
                  <a:pt x="2670366" y="1163521"/>
                </a:lnTo>
                <a:lnTo>
                  <a:pt x="2703308" y="1034018"/>
                </a:lnTo>
                <a:lnTo>
                  <a:pt x="2736517" y="899524"/>
                </a:lnTo>
                <a:lnTo>
                  <a:pt x="2769957" y="760755"/>
                </a:lnTo>
                <a:lnTo>
                  <a:pt x="2803593" y="618426"/>
                </a:lnTo>
                <a:lnTo>
                  <a:pt x="2837389" y="473252"/>
                </a:lnTo>
                <a:lnTo>
                  <a:pt x="2871309" y="325949"/>
                </a:lnTo>
                <a:lnTo>
                  <a:pt x="2905318" y="177233"/>
                </a:lnTo>
                <a:lnTo>
                  <a:pt x="2939380" y="27819"/>
                </a:lnTo>
              </a:path>
            </a:pathLst>
          </a:custGeom>
          <a:ln w="18842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3" name="object 83"/>
          <p:cNvSpPr/>
          <p:nvPr/>
        </p:nvSpPr>
        <p:spPr>
          <a:xfrm>
            <a:off x="2542031" y="4149989"/>
            <a:ext cx="0" cy="2613025"/>
          </a:xfrm>
          <a:custGeom>
            <a:avLst/>
            <a:gdLst/>
            <a:ahLst/>
            <a:cxnLst/>
            <a:rect l="l" t="t" r="r" b="b"/>
            <a:pathLst>
              <a:path h="2613025">
                <a:moveTo>
                  <a:pt x="0" y="0"/>
                </a:moveTo>
                <a:lnTo>
                  <a:pt x="0" y="2612782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4" name="object 84"/>
          <p:cNvSpPr/>
          <p:nvPr/>
        </p:nvSpPr>
        <p:spPr>
          <a:xfrm>
            <a:off x="2554593" y="6775332"/>
            <a:ext cx="4660900" cy="0"/>
          </a:xfrm>
          <a:custGeom>
            <a:avLst/>
            <a:gdLst/>
            <a:ahLst/>
            <a:cxnLst/>
            <a:rect l="l" t="t" r="r" b="b"/>
            <a:pathLst>
              <a:path w="4660900">
                <a:moveTo>
                  <a:pt x="0" y="0"/>
                </a:moveTo>
                <a:lnTo>
                  <a:pt x="4660299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5" name="object 85"/>
          <p:cNvSpPr txBox="1"/>
          <p:nvPr/>
        </p:nvSpPr>
        <p:spPr>
          <a:xfrm>
            <a:off x="6992732" y="5313481"/>
            <a:ext cx="2070100" cy="722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lang="es-MX" sz="1550" spc="-185" dirty="0">
                <a:latin typeface="Arial"/>
                <a:cs typeface="Arial"/>
              </a:rPr>
              <a:t>Y</a:t>
            </a:r>
            <a:r>
              <a:rPr lang="es-MX" sz="1550" spc="5" dirty="0">
                <a:latin typeface="Arial"/>
                <a:cs typeface="Arial"/>
              </a:rPr>
              <a:t>. </a:t>
            </a:r>
            <a:r>
              <a:rPr lang="es-MX" sz="1550" spc="10" dirty="0" err="1">
                <a:latin typeface="Arial"/>
                <a:cs typeface="Arial"/>
              </a:rPr>
              <a:t>Sugita</a:t>
            </a:r>
            <a:r>
              <a:rPr lang="es-MX" sz="1550" spc="10" dirty="0">
                <a:latin typeface="Arial"/>
                <a:cs typeface="Arial"/>
              </a:rPr>
              <a:t>,</a:t>
            </a:r>
            <a:r>
              <a:rPr lang="es-MX" sz="1550" spc="-20" dirty="0">
                <a:latin typeface="Arial"/>
                <a:cs typeface="Arial"/>
              </a:rPr>
              <a:t> </a:t>
            </a:r>
            <a:r>
              <a:rPr lang="es-MX" sz="1550" spc="-185" dirty="0">
                <a:latin typeface="Arial"/>
                <a:cs typeface="Arial"/>
              </a:rPr>
              <a:t>Y</a:t>
            </a:r>
            <a:r>
              <a:rPr lang="es-MX" sz="1550" spc="5" dirty="0">
                <a:latin typeface="Arial"/>
                <a:cs typeface="Arial"/>
              </a:rPr>
              <a:t>. </a:t>
            </a:r>
            <a:r>
              <a:rPr lang="es-MX" sz="1550" spc="15" dirty="0" err="1">
                <a:latin typeface="Arial"/>
                <a:cs typeface="Arial"/>
              </a:rPr>
              <a:t>Okamoto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5" dirty="0" err="1">
                <a:latin typeface="Arial"/>
                <a:cs typeface="Arial"/>
              </a:rPr>
              <a:t>Chem</a:t>
            </a:r>
            <a:r>
              <a:rPr lang="es-MX" sz="1550" spc="5" dirty="0">
                <a:latin typeface="Arial"/>
                <a:cs typeface="Arial"/>
              </a:rPr>
              <a:t>.</a:t>
            </a:r>
            <a:r>
              <a:rPr lang="es-MX" sz="1550" spc="10" dirty="0">
                <a:latin typeface="Arial"/>
                <a:cs typeface="Arial"/>
              </a:rPr>
              <a:t> </a:t>
            </a:r>
            <a:r>
              <a:rPr lang="es-MX" sz="1550" spc="15" dirty="0" err="1">
                <a:latin typeface="Arial"/>
                <a:cs typeface="Arial"/>
              </a:rPr>
              <a:t>Phys</a:t>
            </a:r>
            <a:r>
              <a:rPr lang="es-MX" sz="1550" spc="15" dirty="0">
                <a:latin typeface="Arial"/>
                <a:cs typeface="Arial"/>
              </a:rPr>
              <a:t>.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5" dirty="0" err="1">
                <a:latin typeface="Arial"/>
                <a:cs typeface="Arial"/>
              </a:rPr>
              <a:t>Let</a:t>
            </a:r>
            <a:r>
              <a:rPr lang="es-MX" sz="1550" spc="5" dirty="0">
                <a:latin typeface="Arial"/>
                <a:cs typeface="Arial"/>
              </a:rPr>
              <a:t>.,</a:t>
            </a:r>
            <a:r>
              <a:rPr lang="es-MX" sz="1550" spc="10" dirty="0">
                <a:latin typeface="Arial"/>
                <a:cs typeface="Arial"/>
              </a:rPr>
              <a:t> </a:t>
            </a:r>
            <a:r>
              <a:rPr lang="es-MX" sz="1550" u="heavy" spc="10" dirty="0">
                <a:latin typeface="Arial"/>
                <a:cs typeface="Arial"/>
              </a:rPr>
              <a:t>31</a:t>
            </a:r>
            <a:r>
              <a:rPr lang="es-MX" sz="1550" u="heavy" spc="15" dirty="0">
                <a:latin typeface="Arial"/>
                <a:cs typeface="Arial"/>
              </a:rPr>
              <a:t>4</a:t>
            </a:r>
            <a:r>
              <a:rPr lang="es-MX" sz="1550" spc="5" dirty="0">
                <a:latin typeface="Arial"/>
                <a:cs typeface="Arial"/>
              </a:rPr>
              <a:t>, </a:t>
            </a:r>
            <a:r>
              <a:rPr lang="es-MX" sz="1550" spc="10" dirty="0">
                <a:latin typeface="Arial"/>
                <a:cs typeface="Arial"/>
              </a:rPr>
              <a:t>26</a:t>
            </a:r>
            <a:r>
              <a:rPr lang="es-MX" sz="1550" spc="15" dirty="0">
                <a:latin typeface="Arial"/>
                <a:cs typeface="Arial"/>
              </a:rPr>
              <a:t>1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5" dirty="0">
                <a:latin typeface="Arial"/>
                <a:cs typeface="Arial"/>
              </a:rPr>
              <a:t>(1999)</a:t>
            </a:r>
            <a:endParaRPr lang="es-MX"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0720" y="554370"/>
            <a:ext cx="7882890" cy="1361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 marL="43815">
              <a:lnSpc>
                <a:spcPts val="3775"/>
              </a:lnSpc>
              <a:spcBef>
                <a:spcPts val="305"/>
              </a:spcBef>
            </a:pPr>
            <a:r>
              <a:rPr lang="es-MX" sz="3150" spc="-5" dirty="0">
                <a:solidFill>
                  <a:srgbClr val="4348AA"/>
                </a:solidFill>
                <a:latin typeface="Arial"/>
                <a:cs typeface="Arial"/>
              </a:rPr>
              <a:t>DM intercambio de replicas</a:t>
            </a:r>
            <a:endParaRPr lang="es-MX" sz="3150" dirty="0">
              <a:latin typeface="Arial"/>
              <a:cs typeface="Arial"/>
            </a:endParaRPr>
          </a:p>
          <a:p>
            <a:pPr marL="12700">
              <a:lnSpc>
                <a:spcPts val="2815"/>
              </a:lnSpc>
            </a:pPr>
            <a:r>
              <a:rPr lang="es-MX" sz="2350" spc="10" dirty="0">
                <a:latin typeface="Arial"/>
                <a:cs typeface="Arial"/>
              </a:rPr>
              <a:t>Escenarios de energía rugosa y cómputo distribuido</a:t>
            </a:r>
            <a:endParaRPr lang="es-MX" sz="23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5124" y="38155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" name="object 4"/>
          <p:cNvSpPr/>
          <p:nvPr/>
        </p:nvSpPr>
        <p:spPr>
          <a:xfrm>
            <a:off x="1705125" y="38155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" name="object 5"/>
          <p:cNvSpPr/>
          <p:nvPr/>
        </p:nvSpPr>
        <p:spPr>
          <a:xfrm>
            <a:off x="1842958" y="3852963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2823276" y="381527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/>
          <p:nvPr/>
        </p:nvSpPr>
        <p:spPr>
          <a:xfrm>
            <a:off x="2964411" y="38155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69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" name="object 8"/>
          <p:cNvSpPr/>
          <p:nvPr/>
        </p:nvSpPr>
        <p:spPr>
          <a:xfrm>
            <a:off x="2964411" y="38155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" name="object 9"/>
          <p:cNvSpPr/>
          <p:nvPr/>
        </p:nvSpPr>
        <p:spPr>
          <a:xfrm>
            <a:off x="3152644" y="3852963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5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" name="object 10"/>
          <p:cNvSpPr/>
          <p:nvPr/>
        </p:nvSpPr>
        <p:spPr>
          <a:xfrm>
            <a:off x="4132963" y="381527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" name="object 11"/>
          <p:cNvSpPr/>
          <p:nvPr/>
        </p:nvSpPr>
        <p:spPr>
          <a:xfrm>
            <a:off x="4283363" y="38155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" name="object 12"/>
          <p:cNvSpPr/>
          <p:nvPr/>
        </p:nvSpPr>
        <p:spPr>
          <a:xfrm>
            <a:off x="4283363" y="38155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" name="object 13"/>
          <p:cNvSpPr/>
          <p:nvPr/>
        </p:nvSpPr>
        <p:spPr>
          <a:xfrm>
            <a:off x="4459157" y="3852963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" name="object 14"/>
          <p:cNvSpPr/>
          <p:nvPr/>
        </p:nvSpPr>
        <p:spPr>
          <a:xfrm>
            <a:off x="5438682" y="381527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" name="object 15"/>
          <p:cNvSpPr/>
          <p:nvPr/>
        </p:nvSpPr>
        <p:spPr>
          <a:xfrm>
            <a:off x="5589755" y="38155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" name="object 16"/>
          <p:cNvSpPr/>
          <p:nvPr/>
        </p:nvSpPr>
        <p:spPr>
          <a:xfrm>
            <a:off x="5589754" y="38155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" name="object 17"/>
          <p:cNvSpPr/>
          <p:nvPr/>
        </p:nvSpPr>
        <p:spPr>
          <a:xfrm>
            <a:off x="5778370" y="3852963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0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" name="object 18"/>
          <p:cNvSpPr/>
          <p:nvPr/>
        </p:nvSpPr>
        <p:spPr>
          <a:xfrm>
            <a:off x="6757894" y="381527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" name="object 19"/>
          <p:cNvSpPr/>
          <p:nvPr/>
        </p:nvSpPr>
        <p:spPr>
          <a:xfrm>
            <a:off x="6907136" y="38155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" name="object 20"/>
          <p:cNvSpPr/>
          <p:nvPr/>
        </p:nvSpPr>
        <p:spPr>
          <a:xfrm>
            <a:off x="6907136" y="38155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1" name="object 21"/>
          <p:cNvSpPr/>
          <p:nvPr/>
        </p:nvSpPr>
        <p:spPr>
          <a:xfrm>
            <a:off x="7095202" y="3852963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2" name="object 22"/>
          <p:cNvSpPr/>
          <p:nvPr/>
        </p:nvSpPr>
        <p:spPr>
          <a:xfrm>
            <a:off x="8075521" y="381527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3" name="object 23"/>
          <p:cNvSpPr/>
          <p:nvPr/>
        </p:nvSpPr>
        <p:spPr>
          <a:xfrm>
            <a:off x="8204106" y="38155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4" name="object 24"/>
          <p:cNvSpPr/>
          <p:nvPr/>
        </p:nvSpPr>
        <p:spPr>
          <a:xfrm>
            <a:off x="8204107" y="38155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3" y="21144"/>
                </a:lnTo>
                <a:lnTo>
                  <a:pt x="75258" y="34790"/>
                </a:lnTo>
                <a:lnTo>
                  <a:pt x="75367" y="37684"/>
                </a:lnTo>
                <a:lnTo>
                  <a:pt x="72668" y="51717"/>
                </a:lnTo>
                <a:lnTo>
                  <a:pt x="65270" y="63357"/>
                </a:lnTo>
                <a:lnTo>
                  <a:pt x="54223" y="71554"/>
                </a:lnTo>
                <a:lnTo>
                  <a:pt x="40577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5" name="object 25"/>
          <p:cNvSpPr/>
          <p:nvPr/>
        </p:nvSpPr>
        <p:spPr>
          <a:xfrm>
            <a:off x="1705124" y="24698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6" name="object 26"/>
          <p:cNvSpPr/>
          <p:nvPr/>
        </p:nvSpPr>
        <p:spPr>
          <a:xfrm>
            <a:off x="1705125" y="246989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7" name="object 27"/>
          <p:cNvSpPr/>
          <p:nvPr/>
        </p:nvSpPr>
        <p:spPr>
          <a:xfrm>
            <a:off x="1842958" y="2507556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8" name="object 28"/>
          <p:cNvSpPr/>
          <p:nvPr/>
        </p:nvSpPr>
        <p:spPr>
          <a:xfrm>
            <a:off x="2823276" y="246987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9" name="object 29"/>
          <p:cNvSpPr/>
          <p:nvPr/>
        </p:nvSpPr>
        <p:spPr>
          <a:xfrm>
            <a:off x="2964411" y="24698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4" y="71554"/>
                </a:lnTo>
                <a:lnTo>
                  <a:pt x="65271" y="63357"/>
                </a:lnTo>
                <a:lnTo>
                  <a:pt x="72669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0" name="object 30"/>
          <p:cNvSpPr/>
          <p:nvPr/>
        </p:nvSpPr>
        <p:spPr>
          <a:xfrm>
            <a:off x="2964411" y="246989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1" name="object 31"/>
          <p:cNvSpPr/>
          <p:nvPr/>
        </p:nvSpPr>
        <p:spPr>
          <a:xfrm>
            <a:off x="3152644" y="2507556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5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2" name="object 32"/>
          <p:cNvSpPr/>
          <p:nvPr/>
        </p:nvSpPr>
        <p:spPr>
          <a:xfrm>
            <a:off x="4132963" y="246987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3" name="object 33"/>
          <p:cNvSpPr/>
          <p:nvPr/>
        </p:nvSpPr>
        <p:spPr>
          <a:xfrm>
            <a:off x="4283363" y="24698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4" name="object 34"/>
          <p:cNvSpPr/>
          <p:nvPr/>
        </p:nvSpPr>
        <p:spPr>
          <a:xfrm>
            <a:off x="4283363" y="246989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5" name="object 35"/>
          <p:cNvSpPr/>
          <p:nvPr/>
        </p:nvSpPr>
        <p:spPr>
          <a:xfrm>
            <a:off x="4459157" y="2507556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6" name="object 36"/>
          <p:cNvSpPr/>
          <p:nvPr/>
        </p:nvSpPr>
        <p:spPr>
          <a:xfrm>
            <a:off x="5438682" y="246987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7" name="object 37"/>
          <p:cNvSpPr/>
          <p:nvPr/>
        </p:nvSpPr>
        <p:spPr>
          <a:xfrm>
            <a:off x="5589755" y="24698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5"/>
                </a:lnTo>
                <a:lnTo>
                  <a:pt x="63356" y="10098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8" name="object 38"/>
          <p:cNvSpPr/>
          <p:nvPr/>
        </p:nvSpPr>
        <p:spPr>
          <a:xfrm>
            <a:off x="5589754" y="246989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9" name="object 39"/>
          <p:cNvSpPr/>
          <p:nvPr/>
        </p:nvSpPr>
        <p:spPr>
          <a:xfrm>
            <a:off x="5778370" y="2507556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0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0" name="object 40"/>
          <p:cNvSpPr/>
          <p:nvPr/>
        </p:nvSpPr>
        <p:spPr>
          <a:xfrm>
            <a:off x="6757894" y="246987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1" name="object 41"/>
          <p:cNvSpPr/>
          <p:nvPr/>
        </p:nvSpPr>
        <p:spPr>
          <a:xfrm>
            <a:off x="6907136" y="24698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2" name="object 42"/>
          <p:cNvSpPr/>
          <p:nvPr/>
        </p:nvSpPr>
        <p:spPr>
          <a:xfrm>
            <a:off x="6907136" y="246989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3" name="object 43"/>
          <p:cNvSpPr/>
          <p:nvPr/>
        </p:nvSpPr>
        <p:spPr>
          <a:xfrm>
            <a:off x="7095202" y="2507556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4" name="object 44"/>
          <p:cNvSpPr/>
          <p:nvPr/>
        </p:nvSpPr>
        <p:spPr>
          <a:xfrm>
            <a:off x="8075521" y="246987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5" name="object 45"/>
          <p:cNvSpPr/>
          <p:nvPr/>
        </p:nvSpPr>
        <p:spPr>
          <a:xfrm>
            <a:off x="8204106" y="24698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5"/>
                </a:lnTo>
                <a:lnTo>
                  <a:pt x="63356" y="10098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6" name="object 46"/>
          <p:cNvSpPr/>
          <p:nvPr/>
        </p:nvSpPr>
        <p:spPr>
          <a:xfrm>
            <a:off x="8204107" y="246989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3" y="21144"/>
                </a:lnTo>
                <a:lnTo>
                  <a:pt x="75258" y="34790"/>
                </a:lnTo>
                <a:lnTo>
                  <a:pt x="75367" y="37684"/>
                </a:lnTo>
                <a:lnTo>
                  <a:pt x="72668" y="51717"/>
                </a:lnTo>
                <a:lnTo>
                  <a:pt x="65270" y="63357"/>
                </a:lnTo>
                <a:lnTo>
                  <a:pt x="54223" y="71554"/>
                </a:lnTo>
                <a:lnTo>
                  <a:pt x="40577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7" name="object 47"/>
          <p:cNvSpPr txBox="1"/>
          <p:nvPr/>
        </p:nvSpPr>
        <p:spPr>
          <a:xfrm>
            <a:off x="2200850" y="4741948"/>
            <a:ext cx="269304" cy="74828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dirty="0">
                <a:latin typeface="Times New Roman"/>
                <a:cs typeface="Times New Roman"/>
              </a:rPr>
              <a:t>ene</a:t>
            </a:r>
            <a:r>
              <a:rPr lang="es-MX" sz="1750" spc="-35" dirty="0">
                <a:latin typeface="Times New Roman"/>
                <a:cs typeface="Times New Roman"/>
              </a:rPr>
              <a:t>r</a:t>
            </a:r>
            <a:r>
              <a:rPr lang="es-MX" sz="1750" dirty="0">
                <a:latin typeface="Times New Roman"/>
                <a:cs typeface="Times New Roman"/>
              </a:rPr>
              <a:t>gía</a:t>
            </a:r>
          </a:p>
        </p:txBody>
      </p:sp>
      <p:sp>
        <p:nvSpPr>
          <p:cNvPr id="48" name="object 48"/>
          <p:cNvSpPr/>
          <p:nvPr/>
        </p:nvSpPr>
        <p:spPr>
          <a:xfrm>
            <a:off x="3612897" y="55427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2" y="0"/>
                </a:moveTo>
                <a:lnTo>
                  <a:pt x="2807" y="22127"/>
                </a:lnTo>
                <a:lnTo>
                  <a:pt x="0" y="36434"/>
                </a:lnTo>
                <a:lnTo>
                  <a:pt x="2925" y="50380"/>
                </a:lnTo>
                <a:lnTo>
                  <a:pt x="10681" y="61756"/>
                </a:lnTo>
                <a:lnTo>
                  <a:pt x="22124" y="69421"/>
                </a:lnTo>
                <a:lnTo>
                  <a:pt x="36112" y="72229"/>
                </a:lnTo>
                <a:lnTo>
                  <a:pt x="36433" y="72228"/>
                </a:lnTo>
                <a:lnTo>
                  <a:pt x="69418" y="50102"/>
                </a:lnTo>
                <a:lnTo>
                  <a:pt x="72225" y="35793"/>
                </a:lnTo>
                <a:lnTo>
                  <a:pt x="69300" y="21849"/>
                </a:lnTo>
                <a:lnTo>
                  <a:pt x="61544" y="10472"/>
                </a:lnTo>
                <a:lnTo>
                  <a:pt x="50100" y="2808"/>
                </a:lnTo>
                <a:lnTo>
                  <a:pt x="36112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9" name="object 49"/>
          <p:cNvSpPr/>
          <p:nvPr/>
        </p:nvSpPr>
        <p:spPr>
          <a:xfrm>
            <a:off x="3612895" y="55427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0" name="object 50"/>
          <p:cNvSpPr/>
          <p:nvPr/>
        </p:nvSpPr>
        <p:spPr>
          <a:xfrm>
            <a:off x="3649009" y="5625960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35330" y="0"/>
                </a:moveTo>
                <a:lnTo>
                  <a:pt x="21787" y="2748"/>
                </a:lnTo>
                <a:lnTo>
                  <a:pt x="10453" y="10470"/>
                </a:lnTo>
                <a:lnTo>
                  <a:pt x="2805" y="21986"/>
                </a:lnTo>
                <a:lnTo>
                  <a:pt x="0" y="36114"/>
                </a:lnTo>
                <a:lnTo>
                  <a:pt x="2688" y="49958"/>
                </a:lnTo>
                <a:lnTo>
                  <a:pt x="10242" y="61544"/>
                </a:lnTo>
                <a:lnTo>
                  <a:pt x="21508" y="69361"/>
                </a:lnTo>
                <a:lnTo>
                  <a:pt x="35330" y="72229"/>
                </a:lnTo>
                <a:lnTo>
                  <a:pt x="48871" y="69481"/>
                </a:lnTo>
                <a:lnTo>
                  <a:pt x="60205" y="61759"/>
                </a:lnTo>
                <a:lnTo>
                  <a:pt x="67852" y="50243"/>
                </a:lnTo>
                <a:lnTo>
                  <a:pt x="70658" y="36114"/>
                </a:lnTo>
                <a:lnTo>
                  <a:pt x="67970" y="22272"/>
                </a:lnTo>
                <a:lnTo>
                  <a:pt x="60416" y="10686"/>
                </a:lnTo>
                <a:lnTo>
                  <a:pt x="49151" y="2868"/>
                </a:lnTo>
                <a:lnTo>
                  <a:pt x="3533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1" name="object 51"/>
          <p:cNvSpPr/>
          <p:nvPr/>
        </p:nvSpPr>
        <p:spPr>
          <a:xfrm>
            <a:off x="3649010" y="5625960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0" y="36114"/>
                </a:moveTo>
                <a:lnTo>
                  <a:pt x="2805" y="21986"/>
                </a:lnTo>
                <a:lnTo>
                  <a:pt x="10453" y="10470"/>
                </a:lnTo>
                <a:lnTo>
                  <a:pt x="21787" y="2748"/>
                </a:lnTo>
                <a:lnTo>
                  <a:pt x="35329" y="0"/>
                </a:lnTo>
                <a:lnTo>
                  <a:pt x="49150" y="2868"/>
                </a:lnTo>
                <a:lnTo>
                  <a:pt x="60416" y="10686"/>
                </a:lnTo>
                <a:lnTo>
                  <a:pt x="67970" y="22272"/>
                </a:lnTo>
                <a:lnTo>
                  <a:pt x="70658" y="36114"/>
                </a:lnTo>
                <a:lnTo>
                  <a:pt x="67852" y="50243"/>
                </a:lnTo>
                <a:lnTo>
                  <a:pt x="60205" y="61759"/>
                </a:lnTo>
                <a:lnTo>
                  <a:pt x="48871" y="69481"/>
                </a:lnTo>
                <a:lnTo>
                  <a:pt x="35329" y="72229"/>
                </a:lnTo>
                <a:lnTo>
                  <a:pt x="21507" y="69360"/>
                </a:lnTo>
                <a:lnTo>
                  <a:pt x="10242" y="61543"/>
                </a:lnTo>
                <a:lnTo>
                  <a:pt x="2688" y="49957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2" name="object 52"/>
          <p:cNvSpPr/>
          <p:nvPr/>
        </p:nvSpPr>
        <p:spPr>
          <a:xfrm>
            <a:off x="3732230" y="55427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7"/>
                </a:lnTo>
                <a:lnTo>
                  <a:pt x="0" y="36436"/>
                </a:lnTo>
                <a:lnTo>
                  <a:pt x="2925" y="50380"/>
                </a:lnTo>
                <a:lnTo>
                  <a:pt x="10682" y="61757"/>
                </a:lnTo>
                <a:lnTo>
                  <a:pt x="22125" y="69421"/>
                </a:lnTo>
                <a:lnTo>
                  <a:pt x="36113" y="72229"/>
                </a:lnTo>
                <a:lnTo>
                  <a:pt x="36434" y="72228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9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3" name="object 53"/>
          <p:cNvSpPr/>
          <p:nvPr/>
        </p:nvSpPr>
        <p:spPr>
          <a:xfrm>
            <a:off x="3732229" y="55427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4" name="object 54"/>
          <p:cNvSpPr/>
          <p:nvPr/>
        </p:nvSpPr>
        <p:spPr>
          <a:xfrm>
            <a:off x="3768344" y="5399854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36114" y="0"/>
                </a:moveTo>
                <a:lnTo>
                  <a:pt x="22272" y="2688"/>
                </a:lnTo>
                <a:lnTo>
                  <a:pt x="10686" y="10242"/>
                </a:lnTo>
                <a:lnTo>
                  <a:pt x="2868" y="21507"/>
                </a:lnTo>
                <a:lnTo>
                  <a:pt x="0" y="35328"/>
                </a:lnTo>
                <a:lnTo>
                  <a:pt x="2748" y="48871"/>
                </a:lnTo>
                <a:lnTo>
                  <a:pt x="10470" y="60205"/>
                </a:lnTo>
                <a:lnTo>
                  <a:pt x="21986" y="67853"/>
                </a:lnTo>
                <a:lnTo>
                  <a:pt x="36114" y="70658"/>
                </a:lnTo>
                <a:lnTo>
                  <a:pt x="49958" y="67970"/>
                </a:lnTo>
                <a:lnTo>
                  <a:pt x="61544" y="60416"/>
                </a:lnTo>
                <a:lnTo>
                  <a:pt x="69361" y="49150"/>
                </a:lnTo>
                <a:lnTo>
                  <a:pt x="72229" y="35328"/>
                </a:lnTo>
                <a:lnTo>
                  <a:pt x="69481" y="21787"/>
                </a:lnTo>
                <a:lnTo>
                  <a:pt x="61759" y="10453"/>
                </a:lnTo>
                <a:lnTo>
                  <a:pt x="50243" y="2806"/>
                </a:lnTo>
                <a:lnTo>
                  <a:pt x="3611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5" name="object 55"/>
          <p:cNvSpPr/>
          <p:nvPr/>
        </p:nvSpPr>
        <p:spPr>
          <a:xfrm>
            <a:off x="3768344" y="5399854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0" y="35329"/>
                </a:moveTo>
                <a:lnTo>
                  <a:pt x="2868" y="21507"/>
                </a:lnTo>
                <a:lnTo>
                  <a:pt x="10686" y="10242"/>
                </a:lnTo>
                <a:lnTo>
                  <a:pt x="22272" y="2688"/>
                </a:lnTo>
                <a:lnTo>
                  <a:pt x="36114" y="0"/>
                </a:lnTo>
                <a:lnTo>
                  <a:pt x="50243" y="2805"/>
                </a:lnTo>
                <a:lnTo>
                  <a:pt x="61759" y="10453"/>
                </a:lnTo>
                <a:lnTo>
                  <a:pt x="69481" y="21787"/>
                </a:lnTo>
                <a:lnTo>
                  <a:pt x="72229" y="35329"/>
                </a:lnTo>
                <a:lnTo>
                  <a:pt x="69361" y="49150"/>
                </a:lnTo>
                <a:lnTo>
                  <a:pt x="61543" y="60416"/>
                </a:lnTo>
                <a:lnTo>
                  <a:pt x="49957" y="67970"/>
                </a:lnTo>
                <a:lnTo>
                  <a:pt x="36114" y="70658"/>
                </a:lnTo>
                <a:lnTo>
                  <a:pt x="21986" y="67852"/>
                </a:lnTo>
                <a:lnTo>
                  <a:pt x="10470" y="60205"/>
                </a:lnTo>
                <a:lnTo>
                  <a:pt x="2748" y="48871"/>
                </a:lnTo>
                <a:lnTo>
                  <a:pt x="0" y="35329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6" name="object 56"/>
          <p:cNvSpPr/>
          <p:nvPr/>
        </p:nvSpPr>
        <p:spPr>
          <a:xfrm>
            <a:off x="3540667" y="5304073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36114" y="0"/>
                </a:moveTo>
                <a:lnTo>
                  <a:pt x="22271" y="2688"/>
                </a:lnTo>
                <a:lnTo>
                  <a:pt x="10685" y="10242"/>
                </a:lnTo>
                <a:lnTo>
                  <a:pt x="2868" y="21508"/>
                </a:lnTo>
                <a:lnTo>
                  <a:pt x="0" y="35330"/>
                </a:lnTo>
                <a:lnTo>
                  <a:pt x="2748" y="48871"/>
                </a:lnTo>
                <a:lnTo>
                  <a:pt x="10470" y="60205"/>
                </a:lnTo>
                <a:lnTo>
                  <a:pt x="21986" y="67852"/>
                </a:lnTo>
                <a:lnTo>
                  <a:pt x="36114" y="70658"/>
                </a:lnTo>
                <a:lnTo>
                  <a:pt x="49956" y="67970"/>
                </a:lnTo>
                <a:lnTo>
                  <a:pt x="61542" y="60417"/>
                </a:lnTo>
                <a:lnTo>
                  <a:pt x="69360" y="49151"/>
                </a:lnTo>
                <a:lnTo>
                  <a:pt x="72228" y="35330"/>
                </a:lnTo>
                <a:lnTo>
                  <a:pt x="69480" y="21788"/>
                </a:lnTo>
                <a:lnTo>
                  <a:pt x="61759" y="10453"/>
                </a:lnTo>
                <a:lnTo>
                  <a:pt x="50243" y="2806"/>
                </a:lnTo>
                <a:lnTo>
                  <a:pt x="3611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7" name="object 57"/>
          <p:cNvSpPr/>
          <p:nvPr/>
        </p:nvSpPr>
        <p:spPr>
          <a:xfrm>
            <a:off x="3540667" y="5304073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0" y="35329"/>
                </a:moveTo>
                <a:lnTo>
                  <a:pt x="2868" y="21507"/>
                </a:lnTo>
                <a:lnTo>
                  <a:pt x="10686" y="10242"/>
                </a:lnTo>
                <a:lnTo>
                  <a:pt x="22272" y="2688"/>
                </a:lnTo>
                <a:lnTo>
                  <a:pt x="36114" y="0"/>
                </a:lnTo>
                <a:lnTo>
                  <a:pt x="50243" y="2805"/>
                </a:lnTo>
                <a:lnTo>
                  <a:pt x="61759" y="10453"/>
                </a:lnTo>
                <a:lnTo>
                  <a:pt x="69481" y="21787"/>
                </a:lnTo>
                <a:lnTo>
                  <a:pt x="72229" y="35329"/>
                </a:lnTo>
                <a:lnTo>
                  <a:pt x="69360" y="49150"/>
                </a:lnTo>
                <a:lnTo>
                  <a:pt x="61543" y="60416"/>
                </a:lnTo>
                <a:lnTo>
                  <a:pt x="49957" y="67970"/>
                </a:lnTo>
                <a:lnTo>
                  <a:pt x="36114" y="70658"/>
                </a:lnTo>
                <a:lnTo>
                  <a:pt x="21986" y="67852"/>
                </a:lnTo>
                <a:lnTo>
                  <a:pt x="10470" y="60205"/>
                </a:lnTo>
                <a:lnTo>
                  <a:pt x="2748" y="48871"/>
                </a:lnTo>
                <a:lnTo>
                  <a:pt x="0" y="35329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8" name="object 58"/>
          <p:cNvSpPr/>
          <p:nvPr/>
        </p:nvSpPr>
        <p:spPr>
          <a:xfrm>
            <a:off x="3636450" y="543439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2" y="0"/>
                </a:moveTo>
                <a:lnTo>
                  <a:pt x="2807" y="22127"/>
                </a:lnTo>
                <a:lnTo>
                  <a:pt x="0" y="36433"/>
                </a:lnTo>
                <a:lnTo>
                  <a:pt x="2924" y="50379"/>
                </a:lnTo>
                <a:lnTo>
                  <a:pt x="10680" y="61755"/>
                </a:lnTo>
                <a:lnTo>
                  <a:pt x="22124" y="69419"/>
                </a:lnTo>
                <a:lnTo>
                  <a:pt x="36112" y="72228"/>
                </a:lnTo>
                <a:lnTo>
                  <a:pt x="36432" y="72227"/>
                </a:lnTo>
                <a:lnTo>
                  <a:pt x="69418" y="50102"/>
                </a:lnTo>
                <a:lnTo>
                  <a:pt x="72225" y="35793"/>
                </a:lnTo>
                <a:lnTo>
                  <a:pt x="69300" y="21849"/>
                </a:lnTo>
                <a:lnTo>
                  <a:pt x="61543" y="10472"/>
                </a:lnTo>
                <a:lnTo>
                  <a:pt x="50100" y="2808"/>
                </a:lnTo>
                <a:lnTo>
                  <a:pt x="36112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9" name="object 59"/>
          <p:cNvSpPr/>
          <p:nvPr/>
        </p:nvSpPr>
        <p:spPr>
          <a:xfrm>
            <a:off x="3636448" y="543439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0" name="object 60"/>
          <p:cNvSpPr/>
          <p:nvPr/>
        </p:nvSpPr>
        <p:spPr>
          <a:xfrm>
            <a:off x="3352244" y="4770212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35330" y="0"/>
                </a:moveTo>
                <a:lnTo>
                  <a:pt x="21788" y="2747"/>
                </a:lnTo>
                <a:lnTo>
                  <a:pt x="10453" y="10469"/>
                </a:lnTo>
                <a:lnTo>
                  <a:pt x="2806" y="21985"/>
                </a:lnTo>
                <a:lnTo>
                  <a:pt x="0" y="36113"/>
                </a:lnTo>
                <a:lnTo>
                  <a:pt x="2688" y="49957"/>
                </a:lnTo>
                <a:lnTo>
                  <a:pt x="10242" y="61543"/>
                </a:lnTo>
                <a:lnTo>
                  <a:pt x="21508" y="69360"/>
                </a:lnTo>
                <a:lnTo>
                  <a:pt x="35330" y="72228"/>
                </a:lnTo>
                <a:lnTo>
                  <a:pt x="48871" y="69480"/>
                </a:lnTo>
                <a:lnTo>
                  <a:pt x="60205" y="61759"/>
                </a:lnTo>
                <a:lnTo>
                  <a:pt x="67852" y="50243"/>
                </a:lnTo>
                <a:lnTo>
                  <a:pt x="70658" y="36113"/>
                </a:lnTo>
                <a:lnTo>
                  <a:pt x="67970" y="22271"/>
                </a:lnTo>
                <a:lnTo>
                  <a:pt x="60417" y="10686"/>
                </a:lnTo>
                <a:lnTo>
                  <a:pt x="49151" y="2868"/>
                </a:lnTo>
                <a:lnTo>
                  <a:pt x="3533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1" name="object 61"/>
          <p:cNvSpPr/>
          <p:nvPr/>
        </p:nvSpPr>
        <p:spPr>
          <a:xfrm>
            <a:off x="3352245" y="4770211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0" y="36114"/>
                </a:moveTo>
                <a:lnTo>
                  <a:pt x="2805" y="21985"/>
                </a:lnTo>
                <a:lnTo>
                  <a:pt x="10453" y="10469"/>
                </a:lnTo>
                <a:lnTo>
                  <a:pt x="21787" y="2748"/>
                </a:lnTo>
                <a:lnTo>
                  <a:pt x="35329" y="0"/>
                </a:lnTo>
                <a:lnTo>
                  <a:pt x="49150" y="2868"/>
                </a:lnTo>
                <a:lnTo>
                  <a:pt x="60416" y="10685"/>
                </a:lnTo>
                <a:lnTo>
                  <a:pt x="67970" y="22271"/>
                </a:lnTo>
                <a:lnTo>
                  <a:pt x="70658" y="36114"/>
                </a:lnTo>
                <a:lnTo>
                  <a:pt x="67852" y="50243"/>
                </a:lnTo>
                <a:lnTo>
                  <a:pt x="60205" y="61759"/>
                </a:lnTo>
                <a:lnTo>
                  <a:pt x="48871" y="69481"/>
                </a:lnTo>
                <a:lnTo>
                  <a:pt x="35329" y="72229"/>
                </a:lnTo>
                <a:lnTo>
                  <a:pt x="21507" y="69361"/>
                </a:lnTo>
                <a:lnTo>
                  <a:pt x="10242" y="61543"/>
                </a:lnTo>
                <a:lnTo>
                  <a:pt x="2688" y="49957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2" name="object 62"/>
          <p:cNvSpPr/>
          <p:nvPr/>
        </p:nvSpPr>
        <p:spPr>
          <a:xfrm>
            <a:off x="3985030" y="480004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7"/>
                </a:lnTo>
                <a:lnTo>
                  <a:pt x="0" y="36436"/>
                </a:lnTo>
                <a:lnTo>
                  <a:pt x="2925" y="50380"/>
                </a:lnTo>
                <a:lnTo>
                  <a:pt x="10682" y="61757"/>
                </a:lnTo>
                <a:lnTo>
                  <a:pt x="22125" y="69421"/>
                </a:lnTo>
                <a:lnTo>
                  <a:pt x="36113" y="72229"/>
                </a:lnTo>
                <a:lnTo>
                  <a:pt x="36434" y="72228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9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3" name="object 63"/>
          <p:cNvSpPr/>
          <p:nvPr/>
        </p:nvSpPr>
        <p:spPr>
          <a:xfrm>
            <a:off x="3985029" y="480004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4" name="object 64"/>
          <p:cNvSpPr/>
          <p:nvPr/>
        </p:nvSpPr>
        <p:spPr>
          <a:xfrm>
            <a:off x="4716735" y="474194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7"/>
                </a:lnTo>
                <a:lnTo>
                  <a:pt x="0" y="36436"/>
                </a:lnTo>
                <a:lnTo>
                  <a:pt x="2925" y="50380"/>
                </a:lnTo>
                <a:lnTo>
                  <a:pt x="10681" y="61757"/>
                </a:lnTo>
                <a:lnTo>
                  <a:pt x="22125" y="69421"/>
                </a:lnTo>
                <a:lnTo>
                  <a:pt x="36113" y="72229"/>
                </a:lnTo>
                <a:lnTo>
                  <a:pt x="36433" y="72228"/>
                </a:lnTo>
                <a:lnTo>
                  <a:pt x="69418" y="50102"/>
                </a:lnTo>
                <a:lnTo>
                  <a:pt x="72225" y="35794"/>
                </a:lnTo>
                <a:lnTo>
                  <a:pt x="69300" y="21849"/>
                </a:lnTo>
                <a:lnTo>
                  <a:pt x="61544" y="10473"/>
                </a:lnTo>
                <a:lnTo>
                  <a:pt x="50100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5" name="object 65"/>
          <p:cNvSpPr/>
          <p:nvPr/>
        </p:nvSpPr>
        <p:spPr>
          <a:xfrm>
            <a:off x="4716733" y="474194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3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3"/>
                </a:lnTo>
                <a:lnTo>
                  <a:pt x="69302" y="21849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6" name="object 66"/>
          <p:cNvSpPr/>
          <p:nvPr/>
        </p:nvSpPr>
        <p:spPr>
          <a:xfrm>
            <a:off x="3273737" y="442006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7"/>
                </a:lnTo>
                <a:lnTo>
                  <a:pt x="0" y="36436"/>
                </a:lnTo>
                <a:lnTo>
                  <a:pt x="2925" y="50380"/>
                </a:lnTo>
                <a:lnTo>
                  <a:pt x="10682" y="61757"/>
                </a:lnTo>
                <a:lnTo>
                  <a:pt x="22125" y="69421"/>
                </a:lnTo>
                <a:lnTo>
                  <a:pt x="36113" y="72229"/>
                </a:lnTo>
                <a:lnTo>
                  <a:pt x="36434" y="72228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9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7" name="object 67"/>
          <p:cNvSpPr/>
          <p:nvPr/>
        </p:nvSpPr>
        <p:spPr>
          <a:xfrm>
            <a:off x="3273736" y="442006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3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3"/>
                </a:lnTo>
                <a:lnTo>
                  <a:pt x="69302" y="21849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8" name="object 68"/>
          <p:cNvSpPr/>
          <p:nvPr/>
        </p:nvSpPr>
        <p:spPr>
          <a:xfrm>
            <a:off x="5914783" y="443733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5"/>
                </a:lnTo>
                <a:lnTo>
                  <a:pt x="0" y="36434"/>
                </a:lnTo>
                <a:lnTo>
                  <a:pt x="2925" y="50379"/>
                </a:lnTo>
                <a:lnTo>
                  <a:pt x="10681" y="61755"/>
                </a:lnTo>
                <a:lnTo>
                  <a:pt x="22125" y="69419"/>
                </a:lnTo>
                <a:lnTo>
                  <a:pt x="36113" y="72228"/>
                </a:lnTo>
                <a:lnTo>
                  <a:pt x="36433" y="72227"/>
                </a:lnTo>
                <a:lnTo>
                  <a:pt x="69418" y="50101"/>
                </a:lnTo>
                <a:lnTo>
                  <a:pt x="72225" y="35794"/>
                </a:lnTo>
                <a:lnTo>
                  <a:pt x="69300" y="21849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9" name="object 69"/>
          <p:cNvSpPr/>
          <p:nvPr/>
        </p:nvSpPr>
        <p:spPr>
          <a:xfrm>
            <a:off x="5914781" y="44373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2" y="10683"/>
                </a:lnTo>
                <a:lnTo>
                  <a:pt x="21849" y="2927"/>
                </a:lnTo>
                <a:lnTo>
                  <a:pt x="35794" y="1"/>
                </a:lnTo>
                <a:lnTo>
                  <a:pt x="36115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9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79" y="69302"/>
                </a:lnTo>
                <a:lnTo>
                  <a:pt x="36435" y="72227"/>
                </a:lnTo>
                <a:lnTo>
                  <a:pt x="36115" y="72229"/>
                </a:lnTo>
                <a:lnTo>
                  <a:pt x="22127" y="69420"/>
                </a:lnTo>
                <a:lnTo>
                  <a:pt x="10683" y="61756"/>
                </a:lnTo>
                <a:lnTo>
                  <a:pt x="2927" y="50381"/>
                </a:lnTo>
                <a:lnTo>
                  <a:pt x="1" y="36436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0" name="object 70"/>
          <p:cNvSpPr/>
          <p:nvPr/>
        </p:nvSpPr>
        <p:spPr>
          <a:xfrm>
            <a:off x="5771896" y="51611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328" y="0"/>
                </a:moveTo>
                <a:lnTo>
                  <a:pt x="22218" y="2512"/>
                </a:lnTo>
                <a:lnTo>
                  <a:pt x="10671" y="10028"/>
                </a:lnTo>
                <a:lnTo>
                  <a:pt x="2866" y="21365"/>
                </a:lnTo>
                <a:lnTo>
                  <a:pt x="0" y="35328"/>
                </a:lnTo>
                <a:lnTo>
                  <a:pt x="2512" y="48439"/>
                </a:lnTo>
                <a:lnTo>
                  <a:pt x="10028" y="59986"/>
                </a:lnTo>
                <a:lnTo>
                  <a:pt x="21365" y="67790"/>
                </a:lnTo>
                <a:lnTo>
                  <a:pt x="35328" y="70657"/>
                </a:lnTo>
                <a:lnTo>
                  <a:pt x="48440" y="68144"/>
                </a:lnTo>
                <a:lnTo>
                  <a:pt x="59987" y="60629"/>
                </a:lnTo>
                <a:lnTo>
                  <a:pt x="67792" y="49292"/>
                </a:lnTo>
                <a:lnTo>
                  <a:pt x="70658" y="35328"/>
                </a:lnTo>
                <a:lnTo>
                  <a:pt x="68145" y="22217"/>
                </a:lnTo>
                <a:lnTo>
                  <a:pt x="60630" y="10670"/>
                </a:lnTo>
                <a:lnTo>
                  <a:pt x="49292" y="2866"/>
                </a:lnTo>
                <a:lnTo>
                  <a:pt x="3532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1" name="object 71"/>
          <p:cNvSpPr/>
          <p:nvPr/>
        </p:nvSpPr>
        <p:spPr>
          <a:xfrm>
            <a:off x="5771896" y="5161186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35329"/>
                </a:moveTo>
                <a:lnTo>
                  <a:pt x="2866" y="21365"/>
                </a:lnTo>
                <a:lnTo>
                  <a:pt x="10670" y="10028"/>
                </a:lnTo>
                <a:lnTo>
                  <a:pt x="22217" y="2513"/>
                </a:lnTo>
                <a:lnTo>
                  <a:pt x="35330" y="0"/>
                </a:lnTo>
                <a:lnTo>
                  <a:pt x="49293" y="2866"/>
                </a:lnTo>
                <a:lnTo>
                  <a:pt x="60630" y="10671"/>
                </a:lnTo>
                <a:lnTo>
                  <a:pt x="68145" y="22218"/>
                </a:lnTo>
                <a:lnTo>
                  <a:pt x="70658" y="35329"/>
                </a:lnTo>
                <a:lnTo>
                  <a:pt x="67791" y="49293"/>
                </a:lnTo>
                <a:lnTo>
                  <a:pt x="59987" y="60630"/>
                </a:lnTo>
                <a:lnTo>
                  <a:pt x="48440" y="68145"/>
                </a:lnTo>
                <a:lnTo>
                  <a:pt x="35330" y="70658"/>
                </a:lnTo>
                <a:lnTo>
                  <a:pt x="21366" y="67791"/>
                </a:lnTo>
                <a:lnTo>
                  <a:pt x="10028" y="59987"/>
                </a:lnTo>
                <a:lnTo>
                  <a:pt x="2513" y="48441"/>
                </a:lnTo>
                <a:lnTo>
                  <a:pt x="0" y="35329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2" name="object 72"/>
          <p:cNvSpPr/>
          <p:nvPr/>
        </p:nvSpPr>
        <p:spPr>
          <a:xfrm>
            <a:off x="5190930" y="499003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2" y="0"/>
                </a:moveTo>
                <a:lnTo>
                  <a:pt x="2807" y="22125"/>
                </a:lnTo>
                <a:lnTo>
                  <a:pt x="0" y="36433"/>
                </a:lnTo>
                <a:lnTo>
                  <a:pt x="2925" y="50378"/>
                </a:lnTo>
                <a:lnTo>
                  <a:pt x="10681" y="61755"/>
                </a:lnTo>
                <a:lnTo>
                  <a:pt x="22124" y="69419"/>
                </a:lnTo>
                <a:lnTo>
                  <a:pt x="36112" y="72228"/>
                </a:lnTo>
                <a:lnTo>
                  <a:pt x="36433" y="72227"/>
                </a:lnTo>
                <a:lnTo>
                  <a:pt x="69418" y="50101"/>
                </a:lnTo>
                <a:lnTo>
                  <a:pt x="72225" y="35793"/>
                </a:lnTo>
                <a:lnTo>
                  <a:pt x="69300" y="21848"/>
                </a:lnTo>
                <a:lnTo>
                  <a:pt x="61544" y="10472"/>
                </a:lnTo>
                <a:lnTo>
                  <a:pt x="50100" y="2808"/>
                </a:lnTo>
                <a:lnTo>
                  <a:pt x="361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3" name="object 73"/>
          <p:cNvSpPr/>
          <p:nvPr/>
        </p:nvSpPr>
        <p:spPr>
          <a:xfrm>
            <a:off x="5190929" y="499003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2" y="10682"/>
                </a:lnTo>
                <a:lnTo>
                  <a:pt x="21848" y="2926"/>
                </a:lnTo>
                <a:lnTo>
                  <a:pt x="35793" y="1"/>
                </a:lnTo>
                <a:lnTo>
                  <a:pt x="36113" y="0"/>
                </a:lnTo>
                <a:lnTo>
                  <a:pt x="50101" y="2808"/>
                </a:lnTo>
                <a:lnTo>
                  <a:pt x="61545" y="10472"/>
                </a:lnTo>
                <a:lnTo>
                  <a:pt x="69302" y="21848"/>
                </a:lnTo>
                <a:lnTo>
                  <a:pt x="72227" y="35793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3" y="72229"/>
                </a:lnTo>
                <a:lnTo>
                  <a:pt x="22125" y="69420"/>
                </a:lnTo>
                <a:lnTo>
                  <a:pt x="10682" y="61756"/>
                </a:lnTo>
                <a:lnTo>
                  <a:pt x="2926" y="50379"/>
                </a:lnTo>
                <a:lnTo>
                  <a:pt x="1" y="36434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4" name="object 74"/>
          <p:cNvSpPr/>
          <p:nvPr/>
        </p:nvSpPr>
        <p:spPr>
          <a:xfrm>
            <a:off x="3170104" y="4338411"/>
            <a:ext cx="2939415" cy="2068195"/>
          </a:xfrm>
          <a:custGeom>
            <a:avLst/>
            <a:gdLst/>
            <a:ahLst/>
            <a:cxnLst/>
            <a:rect l="l" t="t" r="r" b="b"/>
            <a:pathLst>
              <a:path w="2939415" h="2068195">
                <a:moveTo>
                  <a:pt x="0" y="0"/>
                </a:moveTo>
                <a:lnTo>
                  <a:pt x="27128" y="107716"/>
                </a:lnTo>
                <a:lnTo>
                  <a:pt x="54261" y="214949"/>
                </a:lnTo>
                <a:lnTo>
                  <a:pt x="81385" y="321216"/>
                </a:lnTo>
                <a:lnTo>
                  <a:pt x="108488" y="426032"/>
                </a:lnTo>
                <a:lnTo>
                  <a:pt x="135555" y="528915"/>
                </a:lnTo>
                <a:lnTo>
                  <a:pt x="162575" y="629381"/>
                </a:lnTo>
                <a:lnTo>
                  <a:pt x="189534" y="726948"/>
                </a:lnTo>
                <a:lnTo>
                  <a:pt x="216420" y="821130"/>
                </a:lnTo>
                <a:lnTo>
                  <a:pt x="243218" y="911446"/>
                </a:lnTo>
                <a:lnTo>
                  <a:pt x="269916" y="997412"/>
                </a:lnTo>
                <a:lnTo>
                  <a:pt x="296501" y="1078544"/>
                </a:lnTo>
                <a:lnTo>
                  <a:pt x="322961" y="1154360"/>
                </a:lnTo>
                <a:lnTo>
                  <a:pt x="349281" y="1224375"/>
                </a:lnTo>
                <a:lnTo>
                  <a:pt x="375449" y="1288107"/>
                </a:lnTo>
                <a:lnTo>
                  <a:pt x="401452" y="1345072"/>
                </a:lnTo>
                <a:lnTo>
                  <a:pt x="427276" y="1394787"/>
                </a:lnTo>
                <a:lnTo>
                  <a:pt x="452910" y="1436768"/>
                </a:lnTo>
                <a:lnTo>
                  <a:pt x="478339" y="1470532"/>
                </a:lnTo>
                <a:lnTo>
                  <a:pt x="528532" y="1511477"/>
                </a:lnTo>
                <a:lnTo>
                  <a:pt x="553117" y="1514473"/>
                </a:lnTo>
                <a:lnTo>
                  <a:pt x="577502" y="1502242"/>
                </a:lnTo>
                <a:lnTo>
                  <a:pt x="625708" y="1438295"/>
                </a:lnTo>
                <a:lnTo>
                  <a:pt x="649545" y="1389680"/>
                </a:lnTo>
                <a:lnTo>
                  <a:pt x="673218" y="1332036"/>
                </a:lnTo>
                <a:lnTo>
                  <a:pt x="696734" y="1266915"/>
                </a:lnTo>
                <a:lnTo>
                  <a:pt x="720102" y="1195865"/>
                </a:lnTo>
                <a:lnTo>
                  <a:pt x="743331" y="1120438"/>
                </a:lnTo>
                <a:lnTo>
                  <a:pt x="766429" y="1042183"/>
                </a:lnTo>
                <a:lnTo>
                  <a:pt x="789406" y="962649"/>
                </a:lnTo>
                <a:lnTo>
                  <a:pt x="812270" y="883388"/>
                </a:lnTo>
                <a:lnTo>
                  <a:pt x="835030" y="805949"/>
                </a:lnTo>
                <a:lnTo>
                  <a:pt x="857694" y="731882"/>
                </a:lnTo>
                <a:lnTo>
                  <a:pt x="880271" y="662737"/>
                </a:lnTo>
                <a:lnTo>
                  <a:pt x="902770" y="600065"/>
                </a:lnTo>
                <a:lnTo>
                  <a:pt x="925199" y="545414"/>
                </a:lnTo>
                <a:lnTo>
                  <a:pt x="947567" y="500336"/>
                </a:lnTo>
                <a:lnTo>
                  <a:pt x="969884" y="466380"/>
                </a:lnTo>
                <a:lnTo>
                  <a:pt x="1014127" y="435585"/>
                </a:lnTo>
                <a:lnTo>
                  <a:pt x="1035895" y="435595"/>
                </a:lnTo>
                <a:lnTo>
                  <a:pt x="1078910" y="460193"/>
                </a:lnTo>
                <a:lnTo>
                  <a:pt x="1121382" y="510912"/>
                </a:lnTo>
                <a:lnTo>
                  <a:pt x="1142472" y="543575"/>
                </a:lnTo>
                <a:lnTo>
                  <a:pt x="1163494" y="579776"/>
                </a:lnTo>
                <a:lnTo>
                  <a:pt x="1184470" y="618520"/>
                </a:lnTo>
                <a:lnTo>
                  <a:pt x="1205424" y="658808"/>
                </a:lnTo>
                <a:lnTo>
                  <a:pt x="1226378" y="699644"/>
                </a:lnTo>
                <a:lnTo>
                  <a:pt x="1247354" y="740030"/>
                </a:lnTo>
                <a:lnTo>
                  <a:pt x="1268376" y="778970"/>
                </a:lnTo>
                <a:lnTo>
                  <a:pt x="1289465" y="815466"/>
                </a:lnTo>
                <a:lnTo>
                  <a:pt x="1310645" y="848521"/>
                </a:lnTo>
                <a:lnTo>
                  <a:pt x="1353366" y="900321"/>
                </a:lnTo>
                <a:lnTo>
                  <a:pt x="1396720" y="926392"/>
                </a:lnTo>
                <a:lnTo>
                  <a:pt x="1418691" y="927286"/>
                </a:lnTo>
                <a:lnTo>
                  <a:pt x="1440698" y="917908"/>
                </a:lnTo>
                <a:lnTo>
                  <a:pt x="1485263" y="869782"/>
                </a:lnTo>
                <a:lnTo>
                  <a:pt x="1507781" y="833667"/>
                </a:lnTo>
                <a:lnTo>
                  <a:pt x="1530432" y="791272"/>
                </a:lnTo>
                <a:lnTo>
                  <a:pt x="1553196" y="743913"/>
                </a:lnTo>
                <a:lnTo>
                  <a:pt x="1576053" y="692906"/>
                </a:lnTo>
                <a:lnTo>
                  <a:pt x="1598985" y="639567"/>
                </a:lnTo>
                <a:lnTo>
                  <a:pt x="1621973" y="585214"/>
                </a:lnTo>
                <a:lnTo>
                  <a:pt x="1644998" y="531161"/>
                </a:lnTo>
                <a:lnTo>
                  <a:pt x="1668040" y="478725"/>
                </a:lnTo>
                <a:lnTo>
                  <a:pt x="1691080" y="429222"/>
                </a:lnTo>
                <a:lnTo>
                  <a:pt x="1714099" y="383968"/>
                </a:lnTo>
                <a:lnTo>
                  <a:pt x="1737078" y="344280"/>
                </a:lnTo>
                <a:lnTo>
                  <a:pt x="1759998" y="311473"/>
                </a:lnTo>
                <a:lnTo>
                  <a:pt x="1805585" y="271770"/>
                </a:lnTo>
                <a:lnTo>
                  <a:pt x="1828213" y="267505"/>
                </a:lnTo>
                <a:lnTo>
                  <a:pt x="1850705" y="275387"/>
                </a:lnTo>
                <a:lnTo>
                  <a:pt x="1895015" y="335619"/>
                </a:lnTo>
                <a:lnTo>
                  <a:pt x="1916477" y="393704"/>
                </a:lnTo>
                <a:lnTo>
                  <a:pt x="1937512" y="468658"/>
                </a:lnTo>
                <a:lnTo>
                  <a:pt x="1958201" y="558152"/>
                </a:lnTo>
                <a:lnTo>
                  <a:pt x="1978626" y="659858"/>
                </a:lnTo>
                <a:lnTo>
                  <a:pt x="1998868" y="771448"/>
                </a:lnTo>
                <a:lnTo>
                  <a:pt x="2019009" y="890595"/>
                </a:lnTo>
                <a:lnTo>
                  <a:pt x="2039132" y="1014970"/>
                </a:lnTo>
                <a:lnTo>
                  <a:pt x="2059316" y="1142245"/>
                </a:lnTo>
                <a:lnTo>
                  <a:pt x="2079646" y="1270092"/>
                </a:lnTo>
                <a:lnTo>
                  <a:pt x="2100201" y="1396183"/>
                </a:lnTo>
                <a:lnTo>
                  <a:pt x="2121063" y="1518190"/>
                </a:lnTo>
                <a:lnTo>
                  <a:pt x="2142316" y="1633785"/>
                </a:lnTo>
                <a:lnTo>
                  <a:pt x="2164039" y="1740639"/>
                </a:lnTo>
                <a:lnTo>
                  <a:pt x="2186316" y="1836425"/>
                </a:lnTo>
                <a:lnTo>
                  <a:pt x="2209226" y="1918815"/>
                </a:lnTo>
                <a:lnTo>
                  <a:pt x="2232854" y="1985480"/>
                </a:lnTo>
                <a:lnTo>
                  <a:pt x="2257279" y="2034093"/>
                </a:lnTo>
                <a:lnTo>
                  <a:pt x="2308850" y="2067848"/>
                </a:lnTo>
                <a:lnTo>
                  <a:pt x="2335810" y="2054041"/>
                </a:lnTo>
                <a:lnTo>
                  <a:pt x="2363464" y="2026657"/>
                </a:lnTo>
                <a:lnTo>
                  <a:pt x="2391777" y="1986412"/>
                </a:lnTo>
                <a:lnTo>
                  <a:pt x="2420713" y="1934022"/>
                </a:lnTo>
                <a:lnTo>
                  <a:pt x="2450237" y="1870202"/>
                </a:lnTo>
                <a:lnTo>
                  <a:pt x="2480313" y="1795668"/>
                </a:lnTo>
                <a:lnTo>
                  <a:pt x="2510906" y="1711134"/>
                </a:lnTo>
                <a:lnTo>
                  <a:pt x="2541979" y="1617317"/>
                </a:lnTo>
                <a:lnTo>
                  <a:pt x="2573497" y="1514931"/>
                </a:lnTo>
                <a:lnTo>
                  <a:pt x="2605425" y="1404694"/>
                </a:lnTo>
                <a:lnTo>
                  <a:pt x="2637726" y="1287318"/>
                </a:lnTo>
                <a:lnTo>
                  <a:pt x="2670366" y="1163521"/>
                </a:lnTo>
                <a:lnTo>
                  <a:pt x="2703308" y="1034018"/>
                </a:lnTo>
                <a:lnTo>
                  <a:pt x="2736517" y="899524"/>
                </a:lnTo>
                <a:lnTo>
                  <a:pt x="2769957" y="760755"/>
                </a:lnTo>
                <a:lnTo>
                  <a:pt x="2803593" y="618426"/>
                </a:lnTo>
                <a:lnTo>
                  <a:pt x="2837389" y="473252"/>
                </a:lnTo>
                <a:lnTo>
                  <a:pt x="2871309" y="325949"/>
                </a:lnTo>
                <a:lnTo>
                  <a:pt x="2905318" y="177233"/>
                </a:lnTo>
                <a:lnTo>
                  <a:pt x="2939380" y="27819"/>
                </a:lnTo>
              </a:path>
            </a:pathLst>
          </a:custGeom>
          <a:ln w="18842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5" name="object 75"/>
          <p:cNvSpPr/>
          <p:nvPr/>
        </p:nvSpPr>
        <p:spPr>
          <a:xfrm>
            <a:off x="2542031" y="4149989"/>
            <a:ext cx="0" cy="2613025"/>
          </a:xfrm>
          <a:custGeom>
            <a:avLst/>
            <a:gdLst/>
            <a:ahLst/>
            <a:cxnLst/>
            <a:rect l="l" t="t" r="r" b="b"/>
            <a:pathLst>
              <a:path h="2613025">
                <a:moveTo>
                  <a:pt x="0" y="0"/>
                </a:moveTo>
                <a:lnTo>
                  <a:pt x="0" y="2612782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6" name="object 76"/>
          <p:cNvSpPr/>
          <p:nvPr/>
        </p:nvSpPr>
        <p:spPr>
          <a:xfrm>
            <a:off x="2554593" y="6775332"/>
            <a:ext cx="4660900" cy="0"/>
          </a:xfrm>
          <a:custGeom>
            <a:avLst/>
            <a:gdLst/>
            <a:ahLst/>
            <a:cxnLst/>
            <a:rect l="l" t="t" r="r" b="b"/>
            <a:pathLst>
              <a:path w="4660900">
                <a:moveTo>
                  <a:pt x="0" y="0"/>
                </a:moveTo>
                <a:lnTo>
                  <a:pt x="4660299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7" name="object 77"/>
          <p:cNvSpPr txBox="1"/>
          <p:nvPr/>
        </p:nvSpPr>
        <p:spPr>
          <a:xfrm>
            <a:off x="845468" y="3292218"/>
            <a:ext cx="584835" cy="751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ct val="100000"/>
              </a:lnSpc>
            </a:pPr>
            <a:r>
              <a:rPr lang="es-MX" sz="1350" spc="10" dirty="0">
                <a:solidFill>
                  <a:srgbClr val="929292"/>
                </a:solidFill>
                <a:latin typeface="Times New Roman"/>
                <a:cs typeface="Times New Roman"/>
              </a:rPr>
              <a:t>320</a:t>
            </a:r>
            <a:r>
              <a:rPr lang="es-MX" sz="1350" spc="5" dirty="0">
                <a:solidFill>
                  <a:srgbClr val="929292"/>
                </a:solidFill>
                <a:latin typeface="Times New Roman"/>
                <a:cs typeface="Times New Roman"/>
              </a:rPr>
              <a:t> </a:t>
            </a:r>
            <a:r>
              <a:rPr lang="es-MX" sz="1350" spc="15" dirty="0">
                <a:solidFill>
                  <a:srgbClr val="929292"/>
                </a:solidFill>
                <a:latin typeface="Times New Roman"/>
                <a:cs typeface="Times New Roman"/>
              </a:rPr>
              <a:t>K</a:t>
            </a:r>
            <a:endParaRPr lang="es-MX"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s-MX"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1750" spc="5" dirty="0">
                <a:latin typeface="Times New Roman"/>
                <a:cs typeface="Times New Roman"/>
              </a:rPr>
              <a:t>200 </a:t>
            </a:r>
            <a:r>
              <a:rPr lang="es-MX" sz="1750" spc="10" dirty="0">
                <a:latin typeface="Times New Roman"/>
                <a:cs typeface="Times New Roman"/>
              </a:rPr>
              <a:t>K</a:t>
            </a:r>
            <a:endParaRPr lang="es-MX" sz="1750" dirty="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076491" y="2310854"/>
            <a:ext cx="3492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20" dirty="0">
                <a:latin typeface="Times New Roman"/>
                <a:cs typeface="Times New Roman"/>
              </a:rPr>
              <a:t>MD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458252" y="2310854"/>
            <a:ext cx="3492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20" dirty="0">
                <a:latin typeface="Times New Roman"/>
                <a:cs typeface="Times New Roman"/>
              </a:rPr>
              <a:t>MD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77204" y="2310854"/>
            <a:ext cx="3492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20" dirty="0">
                <a:latin typeface="Times New Roman"/>
                <a:cs typeface="Times New Roman"/>
              </a:rPr>
              <a:t>MD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045911" y="2310854"/>
            <a:ext cx="3492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20" dirty="0">
                <a:latin typeface="Times New Roman"/>
                <a:cs typeface="Times New Roman"/>
              </a:rPr>
              <a:t>MD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377424" y="2310854"/>
            <a:ext cx="3492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20" dirty="0">
                <a:latin typeface="Times New Roman"/>
                <a:cs typeface="Times New Roman"/>
              </a:rPr>
              <a:t>MD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45468" y="2420767"/>
            <a:ext cx="584835" cy="643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5" dirty="0">
                <a:latin typeface="Times New Roman"/>
                <a:cs typeface="Times New Roman"/>
              </a:rPr>
              <a:t>700 </a:t>
            </a:r>
            <a:r>
              <a:rPr lang="es-MX" sz="1750" spc="10" dirty="0">
                <a:latin typeface="Times New Roman"/>
                <a:cs typeface="Times New Roman"/>
              </a:rPr>
              <a:t>K</a:t>
            </a:r>
            <a:endParaRPr lang="es-MX" sz="1750" dirty="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1330"/>
              </a:spcBef>
            </a:pPr>
            <a:r>
              <a:rPr lang="es-MX" sz="1350" spc="10" dirty="0">
                <a:solidFill>
                  <a:srgbClr val="929292"/>
                </a:solidFill>
                <a:latin typeface="Times New Roman"/>
                <a:cs typeface="Times New Roman"/>
              </a:rPr>
              <a:t>450</a:t>
            </a:r>
            <a:r>
              <a:rPr lang="es-MX" sz="1350" spc="5" dirty="0">
                <a:solidFill>
                  <a:srgbClr val="929292"/>
                </a:solidFill>
                <a:latin typeface="Times New Roman"/>
                <a:cs typeface="Times New Roman"/>
              </a:rPr>
              <a:t> </a:t>
            </a:r>
            <a:r>
              <a:rPr lang="es-MX" sz="1350" spc="15" dirty="0">
                <a:solidFill>
                  <a:srgbClr val="929292"/>
                </a:solidFill>
                <a:latin typeface="Times New Roman"/>
                <a:cs typeface="Times New Roman"/>
              </a:rPr>
              <a:t>K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015665" y="6859671"/>
            <a:ext cx="25375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5" dirty="0">
                <a:latin typeface="Times New Roman"/>
                <a:cs typeface="Times New Roman"/>
              </a:rPr>
              <a:t>“coordenadas importantes”</a:t>
            </a:r>
            <a:endParaRPr lang="es-MX" sz="1750" dirty="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717686" y="28750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6" name="object 86"/>
          <p:cNvSpPr/>
          <p:nvPr/>
        </p:nvSpPr>
        <p:spPr>
          <a:xfrm>
            <a:off x="1717686" y="28750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7" name="object 87"/>
          <p:cNvSpPr/>
          <p:nvPr/>
        </p:nvSpPr>
        <p:spPr>
          <a:xfrm>
            <a:off x="1855658" y="2912368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8" name="object 88"/>
          <p:cNvSpPr/>
          <p:nvPr/>
        </p:nvSpPr>
        <p:spPr>
          <a:xfrm>
            <a:off x="2835976" y="28746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9" name="object 89"/>
          <p:cNvSpPr/>
          <p:nvPr/>
        </p:nvSpPr>
        <p:spPr>
          <a:xfrm>
            <a:off x="2976972" y="28750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0" name="object 90"/>
          <p:cNvSpPr/>
          <p:nvPr/>
        </p:nvSpPr>
        <p:spPr>
          <a:xfrm>
            <a:off x="2976972" y="28750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1" name="object 91"/>
          <p:cNvSpPr/>
          <p:nvPr/>
        </p:nvSpPr>
        <p:spPr>
          <a:xfrm>
            <a:off x="3165344" y="2912368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2" name="object 92"/>
          <p:cNvSpPr/>
          <p:nvPr/>
        </p:nvSpPr>
        <p:spPr>
          <a:xfrm>
            <a:off x="4144869" y="28746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3" name="object 93"/>
          <p:cNvSpPr/>
          <p:nvPr/>
        </p:nvSpPr>
        <p:spPr>
          <a:xfrm>
            <a:off x="4295924" y="28750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4" name="object 94"/>
          <p:cNvSpPr/>
          <p:nvPr/>
        </p:nvSpPr>
        <p:spPr>
          <a:xfrm>
            <a:off x="4295924" y="28750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5" name="object 95"/>
          <p:cNvSpPr/>
          <p:nvPr/>
        </p:nvSpPr>
        <p:spPr>
          <a:xfrm>
            <a:off x="4471857" y="2912368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6" name="object 96"/>
          <p:cNvSpPr/>
          <p:nvPr/>
        </p:nvSpPr>
        <p:spPr>
          <a:xfrm>
            <a:off x="5451382" y="28746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7" name="object 97"/>
          <p:cNvSpPr/>
          <p:nvPr/>
        </p:nvSpPr>
        <p:spPr>
          <a:xfrm>
            <a:off x="5602316" y="28750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8" name="object 98"/>
          <p:cNvSpPr/>
          <p:nvPr/>
        </p:nvSpPr>
        <p:spPr>
          <a:xfrm>
            <a:off x="5602316" y="28750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9" name="object 99"/>
          <p:cNvSpPr/>
          <p:nvPr/>
        </p:nvSpPr>
        <p:spPr>
          <a:xfrm>
            <a:off x="5791070" y="2912368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0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0" name="object 100"/>
          <p:cNvSpPr/>
          <p:nvPr/>
        </p:nvSpPr>
        <p:spPr>
          <a:xfrm>
            <a:off x="6770594" y="28746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1" name="object 101"/>
          <p:cNvSpPr/>
          <p:nvPr/>
        </p:nvSpPr>
        <p:spPr>
          <a:xfrm>
            <a:off x="6919699" y="28750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3" y="54224"/>
                </a:lnTo>
                <a:lnTo>
                  <a:pt x="12010" y="65271"/>
                </a:lnTo>
                <a:lnTo>
                  <a:pt x="23650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2" name="object 102"/>
          <p:cNvSpPr/>
          <p:nvPr/>
        </p:nvSpPr>
        <p:spPr>
          <a:xfrm>
            <a:off x="6919698" y="28750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3" name="object 103"/>
          <p:cNvSpPr/>
          <p:nvPr/>
        </p:nvSpPr>
        <p:spPr>
          <a:xfrm>
            <a:off x="7107902" y="2912368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3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4" name="object 104"/>
          <p:cNvSpPr/>
          <p:nvPr/>
        </p:nvSpPr>
        <p:spPr>
          <a:xfrm>
            <a:off x="8088219" y="28746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5" name="object 105"/>
          <p:cNvSpPr/>
          <p:nvPr/>
        </p:nvSpPr>
        <p:spPr>
          <a:xfrm>
            <a:off x="8216669" y="28750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3" y="54224"/>
                </a:lnTo>
                <a:lnTo>
                  <a:pt x="12010" y="65271"/>
                </a:lnTo>
                <a:lnTo>
                  <a:pt x="23650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6" name="object 106"/>
          <p:cNvSpPr/>
          <p:nvPr/>
        </p:nvSpPr>
        <p:spPr>
          <a:xfrm>
            <a:off x="8216668" y="28750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2"/>
                </a:lnTo>
                <a:lnTo>
                  <a:pt x="21144" y="3814"/>
                </a:lnTo>
                <a:lnTo>
                  <a:pt x="34790" y="109"/>
                </a:lnTo>
                <a:lnTo>
                  <a:pt x="37685" y="0"/>
                </a:lnTo>
                <a:lnTo>
                  <a:pt x="51717" y="2699"/>
                </a:lnTo>
                <a:lnTo>
                  <a:pt x="63357" y="10097"/>
                </a:lnTo>
                <a:lnTo>
                  <a:pt x="71555" y="21144"/>
                </a:lnTo>
                <a:lnTo>
                  <a:pt x="75260" y="34789"/>
                </a:lnTo>
                <a:lnTo>
                  <a:pt x="75369" y="37684"/>
                </a:lnTo>
                <a:lnTo>
                  <a:pt x="72670" y="51716"/>
                </a:lnTo>
                <a:lnTo>
                  <a:pt x="65272" y="63356"/>
                </a:lnTo>
                <a:lnTo>
                  <a:pt x="54225" y="71554"/>
                </a:lnTo>
                <a:lnTo>
                  <a:pt x="40579" y="75259"/>
                </a:lnTo>
                <a:lnTo>
                  <a:pt x="37685" y="75368"/>
                </a:lnTo>
                <a:lnTo>
                  <a:pt x="23652" y="72669"/>
                </a:lnTo>
                <a:lnTo>
                  <a:pt x="12012" y="65271"/>
                </a:lnTo>
                <a:lnTo>
                  <a:pt x="3814" y="54224"/>
                </a:lnTo>
                <a:lnTo>
                  <a:pt x="109" y="40579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7" name="object 107"/>
          <p:cNvSpPr/>
          <p:nvPr/>
        </p:nvSpPr>
        <p:spPr>
          <a:xfrm>
            <a:off x="1717686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8" name="object 108"/>
          <p:cNvSpPr/>
          <p:nvPr/>
        </p:nvSpPr>
        <p:spPr>
          <a:xfrm>
            <a:off x="1717686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9" name="object 109"/>
          <p:cNvSpPr/>
          <p:nvPr/>
        </p:nvSpPr>
        <p:spPr>
          <a:xfrm>
            <a:off x="1855658" y="3364806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0" name="object 110"/>
          <p:cNvSpPr/>
          <p:nvPr/>
        </p:nvSpPr>
        <p:spPr>
          <a:xfrm>
            <a:off x="2835976" y="33271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1" name="object 111"/>
          <p:cNvSpPr/>
          <p:nvPr/>
        </p:nvSpPr>
        <p:spPr>
          <a:xfrm>
            <a:off x="2976972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2" name="object 112"/>
          <p:cNvSpPr/>
          <p:nvPr/>
        </p:nvSpPr>
        <p:spPr>
          <a:xfrm>
            <a:off x="2976972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3" name="object 113"/>
          <p:cNvSpPr/>
          <p:nvPr/>
        </p:nvSpPr>
        <p:spPr>
          <a:xfrm>
            <a:off x="3165344" y="3364806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4" name="object 114"/>
          <p:cNvSpPr/>
          <p:nvPr/>
        </p:nvSpPr>
        <p:spPr>
          <a:xfrm>
            <a:off x="4144869" y="33271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5" name="object 115"/>
          <p:cNvSpPr/>
          <p:nvPr/>
        </p:nvSpPr>
        <p:spPr>
          <a:xfrm>
            <a:off x="4295924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6" name="object 116"/>
          <p:cNvSpPr/>
          <p:nvPr/>
        </p:nvSpPr>
        <p:spPr>
          <a:xfrm>
            <a:off x="4295924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7" name="object 117"/>
          <p:cNvSpPr/>
          <p:nvPr/>
        </p:nvSpPr>
        <p:spPr>
          <a:xfrm>
            <a:off x="4471857" y="3364806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8" name="object 118"/>
          <p:cNvSpPr/>
          <p:nvPr/>
        </p:nvSpPr>
        <p:spPr>
          <a:xfrm>
            <a:off x="5451382" y="33271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9" name="object 119"/>
          <p:cNvSpPr/>
          <p:nvPr/>
        </p:nvSpPr>
        <p:spPr>
          <a:xfrm>
            <a:off x="5602316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0" name="object 120"/>
          <p:cNvSpPr/>
          <p:nvPr/>
        </p:nvSpPr>
        <p:spPr>
          <a:xfrm>
            <a:off x="5602316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1" name="object 121"/>
          <p:cNvSpPr/>
          <p:nvPr/>
        </p:nvSpPr>
        <p:spPr>
          <a:xfrm>
            <a:off x="5791070" y="3364806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0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2" name="object 122"/>
          <p:cNvSpPr/>
          <p:nvPr/>
        </p:nvSpPr>
        <p:spPr>
          <a:xfrm>
            <a:off x="6770594" y="33271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3" name="object 123"/>
          <p:cNvSpPr/>
          <p:nvPr/>
        </p:nvSpPr>
        <p:spPr>
          <a:xfrm>
            <a:off x="6919699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3" y="54224"/>
                </a:lnTo>
                <a:lnTo>
                  <a:pt x="12010" y="65271"/>
                </a:lnTo>
                <a:lnTo>
                  <a:pt x="23650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4" name="object 124"/>
          <p:cNvSpPr/>
          <p:nvPr/>
        </p:nvSpPr>
        <p:spPr>
          <a:xfrm>
            <a:off x="6919698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5" name="object 125"/>
          <p:cNvSpPr/>
          <p:nvPr/>
        </p:nvSpPr>
        <p:spPr>
          <a:xfrm>
            <a:off x="7107902" y="3364806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3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6" name="object 126"/>
          <p:cNvSpPr/>
          <p:nvPr/>
        </p:nvSpPr>
        <p:spPr>
          <a:xfrm>
            <a:off x="8088219" y="33271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7" name="object 127"/>
          <p:cNvSpPr/>
          <p:nvPr/>
        </p:nvSpPr>
        <p:spPr>
          <a:xfrm>
            <a:off x="8216669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3" y="54224"/>
                </a:lnTo>
                <a:lnTo>
                  <a:pt x="12010" y="65271"/>
                </a:lnTo>
                <a:lnTo>
                  <a:pt x="23650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8" name="object 128"/>
          <p:cNvSpPr/>
          <p:nvPr/>
        </p:nvSpPr>
        <p:spPr>
          <a:xfrm>
            <a:off x="8216668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2"/>
                </a:lnTo>
                <a:lnTo>
                  <a:pt x="21144" y="3814"/>
                </a:lnTo>
                <a:lnTo>
                  <a:pt x="34790" y="109"/>
                </a:lnTo>
                <a:lnTo>
                  <a:pt x="37685" y="0"/>
                </a:lnTo>
                <a:lnTo>
                  <a:pt x="51717" y="2699"/>
                </a:lnTo>
                <a:lnTo>
                  <a:pt x="63357" y="10097"/>
                </a:lnTo>
                <a:lnTo>
                  <a:pt x="71555" y="21144"/>
                </a:lnTo>
                <a:lnTo>
                  <a:pt x="75260" y="34789"/>
                </a:lnTo>
                <a:lnTo>
                  <a:pt x="75369" y="37684"/>
                </a:lnTo>
                <a:lnTo>
                  <a:pt x="72670" y="51716"/>
                </a:lnTo>
                <a:lnTo>
                  <a:pt x="65272" y="63356"/>
                </a:lnTo>
                <a:lnTo>
                  <a:pt x="54225" y="71554"/>
                </a:lnTo>
                <a:lnTo>
                  <a:pt x="40579" y="75259"/>
                </a:lnTo>
                <a:lnTo>
                  <a:pt x="37685" y="75368"/>
                </a:lnTo>
                <a:lnTo>
                  <a:pt x="23652" y="72669"/>
                </a:lnTo>
                <a:lnTo>
                  <a:pt x="12012" y="65271"/>
                </a:lnTo>
                <a:lnTo>
                  <a:pt x="3814" y="54224"/>
                </a:lnTo>
                <a:lnTo>
                  <a:pt x="109" y="40579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9" name="object 129"/>
          <p:cNvSpPr txBox="1"/>
          <p:nvPr/>
        </p:nvSpPr>
        <p:spPr>
          <a:xfrm>
            <a:off x="6992732" y="5313481"/>
            <a:ext cx="2070100" cy="722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lang="es-MX" sz="1550" spc="-185" dirty="0">
                <a:latin typeface="Arial"/>
                <a:cs typeface="Arial"/>
              </a:rPr>
              <a:t>Y</a:t>
            </a:r>
            <a:r>
              <a:rPr lang="es-MX" sz="1550" spc="5" dirty="0">
                <a:latin typeface="Arial"/>
                <a:cs typeface="Arial"/>
              </a:rPr>
              <a:t>. </a:t>
            </a:r>
            <a:r>
              <a:rPr lang="es-MX" sz="1550" spc="10" dirty="0" err="1">
                <a:latin typeface="Arial"/>
                <a:cs typeface="Arial"/>
              </a:rPr>
              <a:t>Sugita</a:t>
            </a:r>
            <a:r>
              <a:rPr lang="es-MX" sz="1550" spc="10" dirty="0">
                <a:latin typeface="Arial"/>
                <a:cs typeface="Arial"/>
              </a:rPr>
              <a:t>,</a:t>
            </a:r>
            <a:r>
              <a:rPr lang="es-MX" sz="1550" spc="-20" dirty="0">
                <a:latin typeface="Arial"/>
                <a:cs typeface="Arial"/>
              </a:rPr>
              <a:t> </a:t>
            </a:r>
            <a:r>
              <a:rPr lang="es-MX" sz="1550" spc="-185" dirty="0">
                <a:latin typeface="Arial"/>
                <a:cs typeface="Arial"/>
              </a:rPr>
              <a:t>Y</a:t>
            </a:r>
            <a:r>
              <a:rPr lang="es-MX" sz="1550" spc="5" dirty="0">
                <a:latin typeface="Arial"/>
                <a:cs typeface="Arial"/>
              </a:rPr>
              <a:t>. </a:t>
            </a:r>
            <a:r>
              <a:rPr lang="es-MX" sz="1550" spc="15" dirty="0" err="1">
                <a:latin typeface="Arial"/>
                <a:cs typeface="Arial"/>
              </a:rPr>
              <a:t>Okamoto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5" dirty="0" err="1">
                <a:latin typeface="Arial"/>
                <a:cs typeface="Arial"/>
              </a:rPr>
              <a:t>Chem</a:t>
            </a:r>
            <a:r>
              <a:rPr lang="es-MX" sz="1550" spc="5" dirty="0">
                <a:latin typeface="Arial"/>
                <a:cs typeface="Arial"/>
              </a:rPr>
              <a:t>.</a:t>
            </a:r>
            <a:r>
              <a:rPr lang="es-MX" sz="1550" spc="10" dirty="0">
                <a:latin typeface="Arial"/>
                <a:cs typeface="Arial"/>
              </a:rPr>
              <a:t> </a:t>
            </a:r>
            <a:r>
              <a:rPr lang="es-MX" sz="1550" spc="15" dirty="0" err="1">
                <a:latin typeface="Arial"/>
                <a:cs typeface="Arial"/>
              </a:rPr>
              <a:t>Phys</a:t>
            </a:r>
            <a:r>
              <a:rPr lang="es-MX" sz="1550" spc="15" dirty="0">
                <a:latin typeface="Arial"/>
                <a:cs typeface="Arial"/>
              </a:rPr>
              <a:t>.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5" dirty="0" err="1">
                <a:latin typeface="Arial"/>
                <a:cs typeface="Arial"/>
              </a:rPr>
              <a:t>Let</a:t>
            </a:r>
            <a:r>
              <a:rPr lang="es-MX" sz="1550" spc="5" dirty="0">
                <a:latin typeface="Arial"/>
                <a:cs typeface="Arial"/>
              </a:rPr>
              <a:t>.,</a:t>
            </a:r>
            <a:r>
              <a:rPr lang="es-MX" sz="1550" spc="10" dirty="0">
                <a:latin typeface="Arial"/>
                <a:cs typeface="Arial"/>
              </a:rPr>
              <a:t> </a:t>
            </a:r>
            <a:r>
              <a:rPr lang="es-MX" sz="1550" u="heavy" spc="10" dirty="0">
                <a:latin typeface="Arial"/>
                <a:cs typeface="Arial"/>
              </a:rPr>
              <a:t>31</a:t>
            </a:r>
            <a:r>
              <a:rPr lang="es-MX" sz="1550" u="heavy" spc="15" dirty="0">
                <a:latin typeface="Arial"/>
                <a:cs typeface="Arial"/>
              </a:rPr>
              <a:t>4</a:t>
            </a:r>
            <a:r>
              <a:rPr lang="es-MX" sz="1550" spc="5" dirty="0">
                <a:latin typeface="Arial"/>
                <a:cs typeface="Arial"/>
              </a:rPr>
              <a:t>, </a:t>
            </a:r>
            <a:r>
              <a:rPr lang="es-MX" sz="1550" spc="10" dirty="0">
                <a:latin typeface="Arial"/>
                <a:cs typeface="Arial"/>
              </a:rPr>
              <a:t>26</a:t>
            </a:r>
            <a:r>
              <a:rPr lang="es-MX" sz="1550" spc="15" dirty="0">
                <a:latin typeface="Arial"/>
                <a:cs typeface="Arial"/>
              </a:rPr>
              <a:t>1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5" dirty="0">
                <a:latin typeface="Arial"/>
                <a:cs typeface="Arial"/>
              </a:rPr>
              <a:t>(1999)</a:t>
            </a:r>
            <a:endParaRPr lang="es-MX"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0720" y="554370"/>
            <a:ext cx="7882890" cy="13619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 marL="43815">
              <a:lnSpc>
                <a:spcPts val="3775"/>
              </a:lnSpc>
              <a:spcBef>
                <a:spcPts val="305"/>
              </a:spcBef>
            </a:pPr>
            <a:r>
              <a:rPr lang="es-MX" sz="3150" spc="-5" dirty="0">
                <a:solidFill>
                  <a:srgbClr val="4348AA"/>
                </a:solidFill>
                <a:latin typeface="Arial"/>
                <a:cs typeface="Arial"/>
              </a:rPr>
              <a:t>DM intercambio de replicas</a:t>
            </a:r>
            <a:endParaRPr lang="es-MX" sz="3150" dirty="0">
              <a:latin typeface="Arial"/>
              <a:cs typeface="Arial"/>
            </a:endParaRPr>
          </a:p>
          <a:p>
            <a:pPr marL="12700">
              <a:lnSpc>
                <a:spcPts val="2815"/>
              </a:lnSpc>
            </a:pPr>
            <a:r>
              <a:rPr lang="es-MX" sz="2350" spc="10" dirty="0">
                <a:latin typeface="Arial"/>
                <a:cs typeface="Arial"/>
              </a:rPr>
              <a:t>Escenarios de energía rugosa y cómputo distribuido</a:t>
            </a:r>
            <a:endParaRPr lang="es-MX" sz="2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5666" y="6859671"/>
            <a:ext cx="253753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5" dirty="0">
                <a:latin typeface="Times New Roman"/>
                <a:cs typeface="Times New Roman"/>
              </a:rPr>
              <a:t>“coordenadas importantes”</a:t>
            </a:r>
            <a:endParaRPr lang="es-MX" sz="17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0850" y="4741948"/>
            <a:ext cx="269304" cy="748287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dirty="0">
                <a:latin typeface="Times New Roman"/>
                <a:cs typeface="Times New Roman"/>
              </a:rPr>
              <a:t>ene</a:t>
            </a:r>
            <a:r>
              <a:rPr lang="es-MX" sz="1750" spc="-35" dirty="0">
                <a:latin typeface="Times New Roman"/>
                <a:cs typeface="Times New Roman"/>
              </a:rPr>
              <a:t>r</a:t>
            </a:r>
            <a:r>
              <a:rPr lang="es-MX" sz="1750" dirty="0">
                <a:latin typeface="Times New Roman"/>
                <a:cs typeface="Times New Roman"/>
              </a:rPr>
              <a:t>gía</a:t>
            </a:r>
          </a:p>
        </p:txBody>
      </p:sp>
      <p:sp>
        <p:nvSpPr>
          <p:cNvPr id="5" name="object 5"/>
          <p:cNvSpPr/>
          <p:nvPr/>
        </p:nvSpPr>
        <p:spPr>
          <a:xfrm>
            <a:off x="3612897" y="55427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2" y="0"/>
                </a:moveTo>
                <a:lnTo>
                  <a:pt x="2807" y="22127"/>
                </a:lnTo>
                <a:lnTo>
                  <a:pt x="0" y="36434"/>
                </a:lnTo>
                <a:lnTo>
                  <a:pt x="2925" y="50380"/>
                </a:lnTo>
                <a:lnTo>
                  <a:pt x="10681" y="61756"/>
                </a:lnTo>
                <a:lnTo>
                  <a:pt x="22124" y="69421"/>
                </a:lnTo>
                <a:lnTo>
                  <a:pt x="36112" y="72229"/>
                </a:lnTo>
                <a:lnTo>
                  <a:pt x="36433" y="72228"/>
                </a:lnTo>
                <a:lnTo>
                  <a:pt x="69418" y="50102"/>
                </a:lnTo>
                <a:lnTo>
                  <a:pt x="72225" y="35793"/>
                </a:lnTo>
                <a:lnTo>
                  <a:pt x="69300" y="21849"/>
                </a:lnTo>
                <a:lnTo>
                  <a:pt x="61544" y="10472"/>
                </a:lnTo>
                <a:lnTo>
                  <a:pt x="50100" y="2808"/>
                </a:lnTo>
                <a:lnTo>
                  <a:pt x="36112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3612895" y="55427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/>
          <p:nvPr/>
        </p:nvSpPr>
        <p:spPr>
          <a:xfrm>
            <a:off x="3649009" y="5625960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35330" y="0"/>
                </a:moveTo>
                <a:lnTo>
                  <a:pt x="21787" y="2748"/>
                </a:lnTo>
                <a:lnTo>
                  <a:pt x="10453" y="10470"/>
                </a:lnTo>
                <a:lnTo>
                  <a:pt x="2805" y="21986"/>
                </a:lnTo>
                <a:lnTo>
                  <a:pt x="0" y="36114"/>
                </a:lnTo>
                <a:lnTo>
                  <a:pt x="2688" y="49958"/>
                </a:lnTo>
                <a:lnTo>
                  <a:pt x="10242" y="61544"/>
                </a:lnTo>
                <a:lnTo>
                  <a:pt x="21508" y="69361"/>
                </a:lnTo>
                <a:lnTo>
                  <a:pt x="35330" y="72229"/>
                </a:lnTo>
                <a:lnTo>
                  <a:pt x="48871" y="69481"/>
                </a:lnTo>
                <a:lnTo>
                  <a:pt x="60205" y="61759"/>
                </a:lnTo>
                <a:lnTo>
                  <a:pt x="67852" y="50243"/>
                </a:lnTo>
                <a:lnTo>
                  <a:pt x="70658" y="36114"/>
                </a:lnTo>
                <a:lnTo>
                  <a:pt x="67970" y="22272"/>
                </a:lnTo>
                <a:lnTo>
                  <a:pt x="60416" y="10686"/>
                </a:lnTo>
                <a:lnTo>
                  <a:pt x="49151" y="2868"/>
                </a:lnTo>
                <a:lnTo>
                  <a:pt x="3533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" name="object 8"/>
          <p:cNvSpPr/>
          <p:nvPr/>
        </p:nvSpPr>
        <p:spPr>
          <a:xfrm>
            <a:off x="3649010" y="5625960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0" y="36114"/>
                </a:moveTo>
                <a:lnTo>
                  <a:pt x="2805" y="21986"/>
                </a:lnTo>
                <a:lnTo>
                  <a:pt x="10453" y="10470"/>
                </a:lnTo>
                <a:lnTo>
                  <a:pt x="21787" y="2748"/>
                </a:lnTo>
                <a:lnTo>
                  <a:pt x="35329" y="0"/>
                </a:lnTo>
                <a:lnTo>
                  <a:pt x="49150" y="2868"/>
                </a:lnTo>
                <a:lnTo>
                  <a:pt x="60416" y="10686"/>
                </a:lnTo>
                <a:lnTo>
                  <a:pt x="67970" y="22272"/>
                </a:lnTo>
                <a:lnTo>
                  <a:pt x="70658" y="36114"/>
                </a:lnTo>
                <a:lnTo>
                  <a:pt x="67852" y="50243"/>
                </a:lnTo>
                <a:lnTo>
                  <a:pt x="60205" y="61759"/>
                </a:lnTo>
                <a:lnTo>
                  <a:pt x="48871" y="69481"/>
                </a:lnTo>
                <a:lnTo>
                  <a:pt x="35329" y="72229"/>
                </a:lnTo>
                <a:lnTo>
                  <a:pt x="21507" y="69360"/>
                </a:lnTo>
                <a:lnTo>
                  <a:pt x="10242" y="61543"/>
                </a:lnTo>
                <a:lnTo>
                  <a:pt x="2688" y="49957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" name="object 9"/>
          <p:cNvSpPr/>
          <p:nvPr/>
        </p:nvSpPr>
        <p:spPr>
          <a:xfrm>
            <a:off x="5500254" y="5869339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36113" y="0"/>
                </a:moveTo>
                <a:lnTo>
                  <a:pt x="22271" y="2688"/>
                </a:lnTo>
                <a:lnTo>
                  <a:pt x="10686" y="10241"/>
                </a:lnTo>
                <a:lnTo>
                  <a:pt x="2868" y="21507"/>
                </a:lnTo>
                <a:lnTo>
                  <a:pt x="0" y="35328"/>
                </a:lnTo>
                <a:lnTo>
                  <a:pt x="2747" y="48870"/>
                </a:lnTo>
                <a:lnTo>
                  <a:pt x="10469" y="60205"/>
                </a:lnTo>
                <a:lnTo>
                  <a:pt x="21985" y="67852"/>
                </a:lnTo>
                <a:lnTo>
                  <a:pt x="36113" y="70658"/>
                </a:lnTo>
                <a:lnTo>
                  <a:pt x="49957" y="67970"/>
                </a:lnTo>
                <a:lnTo>
                  <a:pt x="61543" y="60416"/>
                </a:lnTo>
                <a:lnTo>
                  <a:pt x="69360" y="49150"/>
                </a:lnTo>
                <a:lnTo>
                  <a:pt x="72228" y="35328"/>
                </a:lnTo>
                <a:lnTo>
                  <a:pt x="69480" y="21787"/>
                </a:lnTo>
                <a:lnTo>
                  <a:pt x="61759" y="10453"/>
                </a:lnTo>
                <a:lnTo>
                  <a:pt x="50243" y="2806"/>
                </a:lnTo>
                <a:lnTo>
                  <a:pt x="3611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" name="object 10"/>
          <p:cNvSpPr/>
          <p:nvPr/>
        </p:nvSpPr>
        <p:spPr>
          <a:xfrm>
            <a:off x="5500254" y="5869339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0" y="35329"/>
                </a:moveTo>
                <a:lnTo>
                  <a:pt x="2868" y="21507"/>
                </a:lnTo>
                <a:lnTo>
                  <a:pt x="10686" y="10242"/>
                </a:lnTo>
                <a:lnTo>
                  <a:pt x="22272" y="2688"/>
                </a:lnTo>
                <a:lnTo>
                  <a:pt x="36114" y="0"/>
                </a:lnTo>
                <a:lnTo>
                  <a:pt x="50243" y="2805"/>
                </a:lnTo>
                <a:lnTo>
                  <a:pt x="61759" y="10453"/>
                </a:lnTo>
                <a:lnTo>
                  <a:pt x="69481" y="21787"/>
                </a:lnTo>
                <a:lnTo>
                  <a:pt x="72229" y="35329"/>
                </a:lnTo>
                <a:lnTo>
                  <a:pt x="69361" y="49150"/>
                </a:lnTo>
                <a:lnTo>
                  <a:pt x="61543" y="60416"/>
                </a:lnTo>
                <a:lnTo>
                  <a:pt x="49957" y="67970"/>
                </a:lnTo>
                <a:lnTo>
                  <a:pt x="36114" y="70658"/>
                </a:lnTo>
                <a:lnTo>
                  <a:pt x="21986" y="67852"/>
                </a:lnTo>
                <a:lnTo>
                  <a:pt x="10470" y="60205"/>
                </a:lnTo>
                <a:lnTo>
                  <a:pt x="2748" y="48871"/>
                </a:lnTo>
                <a:lnTo>
                  <a:pt x="0" y="35329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" name="object 11"/>
          <p:cNvSpPr/>
          <p:nvPr/>
        </p:nvSpPr>
        <p:spPr>
          <a:xfrm>
            <a:off x="3352244" y="4770212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35330" y="0"/>
                </a:moveTo>
                <a:lnTo>
                  <a:pt x="21788" y="2747"/>
                </a:lnTo>
                <a:lnTo>
                  <a:pt x="10453" y="10469"/>
                </a:lnTo>
                <a:lnTo>
                  <a:pt x="2806" y="21985"/>
                </a:lnTo>
                <a:lnTo>
                  <a:pt x="0" y="36113"/>
                </a:lnTo>
                <a:lnTo>
                  <a:pt x="2688" y="49957"/>
                </a:lnTo>
                <a:lnTo>
                  <a:pt x="10242" y="61543"/>
                </a:lnTo>
                <a:lnTo>
                  <a:pt x="21508" y="69360"/>
                </a:lnTo>
                <a:lnTo>
                  <a:pt x="35330" y="72228"/>
                </a:lnTo>
                <a:lnTo>
                  <a:pt x="48871" y="69480"/>
                </a:lnTo>
                <a:lnTo>
                  <a:pt x="60205" y="61759"/>
                </a:lnTo>
                <a:lnTo>
                  <a:pt x="67852" y="50243"/>
                </a:lnTo>
                <a:lnTo>
                  <a:pt x="70658" y="36113"/>
                </a:lnTo>
                <a:lnTo>
                  <a:pt x="67970" y="22271"/>
                </a:lnTo>
                <a:lnTo>
                  <a:pt x="60417" y="10686"/>
                </a:lnTo>
                <a:lnTo>
                  <a:pt x="49151" y="2868"/>
                </a:lnTo>
                <a:lnTo>
                  <a:pt x="3533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" name="object 12"/>
          <p:cNvSpPr/>
          <p:nvPr/>
        </p:nvSpPr>
        <p:spPr>
          <a:xfrm>
            <a:off x="3352245" y="4770211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0" y="36114"/>
                </a:moveTo>
                <a:lnTo>
                  <a:pt x="2805" y="21985"/>
                </a:lnTo>
                <a:lnTo>
                  <a:pt x="10453" y="10469"/>
                </a:lnTo>
                <a:lnTo>
                  <a:pt x="21787" y="2748"/>
                </a:lnTo>
                <a:lnTo>
                  <a:pt x="35329" y="0"/>
                </a:lnTo>
                <a:lnTo>
                  <a:pt x="49150" y="2868"/>
                </a:lnTo>
                <a:lnTo>
                  <a:pt x="60416" y="10685"/>
                </a:lnTo>
                <a:lnTo>
                  <a:pt x="67970" y="22271"/>
                </a:lnTo>
                <a:lnTo>
                  <a:pt x="70658" y="36114"/>
                </a:lnTo>
                <a:lnTo>
                  <a:pt x="67852" y="50243"/>
                </a:lnTo>
                <a:lnTo>
                  <a:pt x="60205" y="61759"/>
                </a:lnTo>
                <a:lnTo>
                  <a:pt x="48871" y="69481"/>
                </a:lnTo>
                <a:lnTo>
                  <a:pt x="35329" y="72229"/>
                </a:lnTo>
                <a:lnTo>
                  <a:pt x="21507" y="69361"/>
                </a:lnTo>
                <a:lnTo>
                  <a:pt x="10242" y="61543"/>
                </a:lnTo>
                <a:lnTo>
                  <a:pt x="2688" y="49957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" name="object 13"/>
          <p:cNvSpPr/>
          <p:nvPr/>
        </p:nvSpPr>
        <p:spPr>
          <a:xfrm>
            <a:off x="3985030" y="480004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7"/>
                </a:lnTo>
                <a:lnTo>
                  <a:pt x="0" y="36436"/>
                </a:lnTo>
                <a:lnTo>
                  <a:pt x="2925" y="50380"/>
                </a:lnTo>
                <a:lnTo>
                  <a:pt x="10682" y="61757"/>
                </a:lnTo>
                <a:lnTo>
                  <a:pt x="22125" y="69421"/>
                </a:lnTo>
                <a:lnTo>
                  <a:pt x="36113" y="72229"/>
                </a:lnTo>
                <a:lnTo>
                  <a:pt x="36434" y="72228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9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" name="object 14"/>
          <p:cNvSpPr/>
          <p:nvPr/>
        </p:nvSpPr>
        <p:spPr>
          <a:xfrm>
            <a:off x="3985029" y="480004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" name="object 15"/>
          <p:cNvSpPr/>
          <p:nvPr/>
        </p:nvSpPr>
        <p:spPr>
          <a:xfrm>
            <a:off x="4716735" y="474194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7"/>
                </a:lnTo>
                <a:lnTo>
                  <a:pt x="0" y="36436"/>
                </a:lnTo>
                <a:lnTo>
                  <a:pt x="2925" y="50380"/>
                </a:lnTo>
                <a:lnTo>
                  <a:pt x="10681" y="61757"/>
                </a:lnTo>
                <a:lnTo>
                  <a:pt x="22125" y="69421"/>
                </a:lnTo>
                <a:lnTo>
                  <a:pt x="36113" y="72229"/>
                </a:lnTo>
                <a:lnTo>
                  <a:pt x="36433" y="72228"/>
                </a:lnTo>
                <a:lnTo>
                  <a:pt x="69418" y="50102"/>
                </a:lnTo>
                <a:lnTo>
                  <a:pt x="72225" y="35794"/>
                </a:lnTo>
                <a:lnTo>
                  <a:pt x="69300" y="21849"/>
                </a:lnTo>
                <a:lnTo>
                  <a:pt x="61544" y="10473"/>
                </a:lnTo>
                <a:lnTo>
                  <a:pt x="50100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" name="object 16"/>
          <p:cNvSpPr/>
          <p:nvPr/>
        </p:nvSpPr>
        <p:spPr>
          <a:xfrm>
            <a:off x="4716733" y="474194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3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3"/>
                </a:lnTo>
                <a:lnTo>
                  <a:pt x="69302" y="21849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" name="object 17"/>
          <p:cNvSpPr/>
          <p:nvPr/>
        </p:nvSpPr>
        <p:spPr>
          <a:xfrm>
            <a:off x="3273737" y="442006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7"/>
                </a:lnTo>
                <a:lnTo>
                  <a:pt x="0" y="36436"/>
                </a:lnTo>
                <a:lnTo>
                  <a:pt x="2925" y="50380"/>
                </a:lnTo>
                <a:lnTo>
                  <a:pt x="10682" y="61757"/>
                </a:lnTo>
                <a:lnTo>
                  <a:pt x="22125" y="69421"/>
                </a:lnTo>
                <a:lnTo>
                  <a:pt x="36113" y="72229"/>
                </a:lnTo>
                <a:lnTo>
                  <a:pt x="36434" y="72228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9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" name="object 18"/>
          <p:cNvSpPr/>
          <p:nvPr/>
        </p:nvSpPr>
        <p:spPr>
          <a:xfrm>
            <a:off x="3273736" y="442006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3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3"/>
                </a:lnTo>
                <a:lnTo>
                  <a:pt x="69302" y="21849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" name="object 19"/>
          <p:cNvSpPr/>
          <p:nvPr/>
        </p:nvSpPr>
        <p:spPr>
          <a:xfrm>
            <a:off x="5914783" y="443733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5"/>
                </a:lnTo>
                <a:lnTo>
                  <a:pt x="0" y="36434"/>
                </a:lnTo>
                <a:lnTo>
                  <a:pt x="2925" y="50379"/>
                </a:lnTo>
                <a:lnTo>
                  <a:pt x="10681" y="61755"/>
                </a:lnTo>
                <a:lnTo>
                  <a:pt x="22125" y="69419"/>
                </a:lnTo>
                <a:lnTo>
                  <a:pt x="36113" y="72228"/>
                </a:lnTo>
                <a:lnTo>
                  <a:pt x="36433" y="72227"/>
                </a:lnTo>
                <a:lnTo>
                  <a:pt x="69418" y="50101"/>
                </a:lnTo>
                <a:lnTo>
                  <a:pt x="72225" y="35794"/>
                </a:lnTo>
                <a:lnTo>
                  <a:pt x="69300" y="21849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" name="object 20"/>
          <p:cNvSpPr/>
          <p:nvPr/>
        </p:nvSpPr>
        <p:spPr>
          <a:xfrm>
            <a:off x="5914781" y="44373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2" y="10683"/>
                </a:lnTo>
                <a:lnTo>
                  <a:pt x="21849" y="2927"/>
                </a:lnTo>
                <a:lnTo>
                  <a:pt x="35794" y="1"/>
                </a:lnTo>
                <a:lnTo>
                  <a:pt x="36115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9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79" y="69302"/>
                </a:lnTo>
                <a:lnTo>
                  <a:pt x="36435" y="72227"/>
                </a:lnTo>
                <a:lnTo>
                  <a:pt x="36115" y="72229"/>
                </a:lnTo>
                <a:lnTo>
                  <a:pt x="22127" y="69420"/>
                </a:lnTo>
                <a:lnTo>
                  <a:pt x="10683" y="61756"/>
                </a:lnTo>
                <a:lnTo>
                  <a:pt x="2927" y="50381"/>
                </a:lnTo>
                <a:lnTo>
                  <a:pt x="1" y="36436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1" name="object 21"/>
          <p:cNvSpPr/>
          <p:nvPr/>
        </p:nvSpPr>
        <p:spPr>
          <a:xfrm>
            <a:off x="5771896" y="516118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328" y="0"/>
                </a:moveTo>
                <a:lnTo>
                  <a:pt x="22218" y="2512"/>
                </a:lnTo>
                <a:lnTo>
                  <a:pt x="10671" y="10028"/>
                </a:lnTo>
                <a:lnTo>
                  <a:pt x="2866" y="21365"/>
                </a:lnTo>
                <a:lnTo>
                  <a:pt x="0" y="35328"/>
                </a:lnTo>
                <a:lnTo>
                  <a:pt x="2512" y="48439"/>
                </a:lnTo>
                <a:lnTo>
                  <a:pt x="10028" y="59986"/>
                </a:lnTo>
                <a:lnTo>
                  <a:pt x="21365" y="67790"/>
                </a:lnTo>
                <a:lnTo>
                  <a:pt x="35328" y="70657"/>
                </a:lnTo>
                <a:lnTo>
                  <a:pt x="48440" y="68144"/>
                </a:lnTo>
                <a:lnTo>
                  <a:pt x="59987" y="60629"/>
                </a:lnTo>
                <a:lnTo>
                  <a:pt x="67792" y="49292"/>
                </a:lnTo>
                <a:lnTo>
                  <a:pt x="70658" y="35328"/>
                </a:lnTo>
                <a:lnTo>
                  <a:pt x="68145" y="22217"/>
                </a:lnTo>
                <a:lnTo>
                  <a:pt x="60630" y="10670"/>
                </a:lnTo>
                <a:lnTo>
                  <a:pt x="49292" y="2866"/>
                </a:lnTo>
                <a:lnTo>
                  <a:pt x="3532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2" name="object 22"/>
          <p:cNvSpPr/>
          <p:nvPr/>
        </p:nvSpPr>
        <p:spPr>
          <a:xfrm>
            <a:off x="5771896" y="5161186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35329"/>
                </a:moveTo>
                <a:lnTo>
                  <a:pt x="2866" y="21365"/>
                </a:lnTo>
                <a:lnTo>
                  <a:pt x="10670" y="10028"/>
                </a:lnTo>
                <a:lnTo>
                  <a:pt x="22217" y="2513"/>
                </a:lnTo>
                <a:lnTo>
                  <a:pt x="35330" y="0"/>
                </a:lnTo>
                <a:lnTo>
                  <a:pt x="49293" y="2866"/>
                </a:lnTo>
                <a:lnTo>
                  <a:pt x="60630" y="10671"/>
                </a:lnTo>
                <a:lnTo>
                  <a:pt x="68145" y="22218"/>
                </a:lnTo>
                <a:lnTo>
                  <a:pt x="70658" y="35329"/>
                </a:lnTo>
                <a:lnTo>
                  <a:pt x="67791" y="49293"/>
                </a:lnTo>
                <a:lnTo>
                  <a:pt x="59987" y="60630"/>
                </a:lnTo>
                <a:lnTo>
                  <a:pt x="48440" y="68145"/>
                </a:lnTo>
                <a:lnTo>
                  <a:pt x="35330" y="70658"/>
                </a:lnTo>
                <a:lnTo>
                  <a:pt x="21366" y="67791"/>
                </a:lnTo>
                <a:lnTo>
                  <a:pt x="10028" y="59987"/>
                </a:lnTo>
                <a:lnTo>
                  <a:pt x="2513" y="48441"/>
                </a:lnTo>
                <a:lnTo>
                  <a:pt x="0" y="35329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3" name="object 23"/>
          <p:cNvSpPr/>
          <p:nvPr/>
        </p:nvSpPr>
        <p:spPr>
          <a:xfrm>
            <a:off x="5190930" y="499003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2" y="0"/>
                </a:moveTo>
                <a:lnTo>
                  <a:pt x="2807" y="22125"/>
                </a:lnTo>
                <a:lnTo>
                  <a:pt x="0" y="36433"/>
                </a:lnTo>
                <a:lnTo>
                  <a:pt x="2925" y="50378"/>
                </a:lnTo>
                <a:lnTo>
                  <a:pt x="10681" y="61755"/>
                </a:lnTo>
                <a:lnTo>
                  <a:pt x="22124" y="69419"/>
                </a:lnTo>
                <a:lnTo>
                  <a:pt x="36112" y="72228"/>
                </a:lnTo>
                <a:lnTo>
                  <a:pt x="36433" y="72227"/>
                </a:lnTo>
                <a:lnTo>
                  <a:pt x="69418" y="50101"/>
                </a:lnTo>
                <a:lnTo>
                  <a:pt x="72225" y="35793"/>
                </a:lnTo>
                <a:lnTo>
                  <a:pt x="69300" y="21848"/>
                </a:lnTo>
                <a:lnTo>
                  <a:pt x="61544" y="10472"/>
                </a:lnTo>
                <a:lnTo>
                  <a:pt x="50100" y="2808"/>
                </a:lnTo>
                <a:lnTo>
                  <a:pt x="361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4" name="object 24"/>
          <p:cNvSpPr/>
          <p:nvPr/>
        </p:nvSpPr>
        <p:spPr>
          <a:xfrm>
            <a:off x="5190929" y="499003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2" y="10682"/>
                </a:lnTo>
                <a:lnTo>
                  <a:pt x="21848" y="2926"/>
                </a:lnTo>
                <a:lnTo>
                  <a:pt x="35793" y="1"/>
                </a:lnTo>
                <a:lnTo>
                  <a:pt x="36113" y="0"/>
                </a:lnTo>
                <a:lnTo>
                  <a:pt x="50101" y="2808"/>
                </a:lnTo>
                <a:lnTo>
                  <a:pt x="61545" y="10472"/>
                </a:lnTo>
                <a:lnTo>
                  <a:pt x="69302" y="21848"/>
                </a:lnTo>
                <a:lnTo>
                  <a:pt x="72227" y="35793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3" y="72229"/>
                </a:lnTo>
                <a:lnTo>
                  <a:pt x="22125" y="69420"/>
                </a:lnTo>
                <a:lnTo>
                  <a:pt x="10682" y="61756"/>
                </a:lnTo>
                <a:lnTo>
                  <a:pt x="2926" y="50379"/>
                </a:lnTo>
                <a:lnTo>
                  <a:pt x="1" y="36434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5" name="object 25"/>
          <p:cNvSpPr/>
          <p:nvPr/>
        </p:nvSpPr>
        <p:spPr>
          <a:xfrm>
            <a:off x="3170104" y="4338411"/>
            <a:ext cx="2939415" cy="2068195"/>
          </a:xfrm>
          <a:custGeom>
            <a:avLst/>
            <a:gdLst/>
            <a:ahLst/>
            <a:cxnLst/>
            <a:rect l="l" t="t" r="r" b="b"/>
            <a:pathLst>
              <a:path w="2939415" h="2068195">
                <a:moveTo>
                  <a:pt x="0" y="0"/>
                </a:moveTo>
                <a:lnTo>
                  <a:pt x="27128" y="107716"/>
                </a:lnTo>
                <a:lnTo>
                  <a:pt x="54261" y="214949"/>
                </a:lnTo>
                <a:lnTo>
                  <a:pt x="81385" y="321216"/>
                </a:lnTo>
                <a:lnTo>
                  <a:pt x="108488" y="426032"/>
                </a:lnTo>
                <a:lnTo>
                  <a:pt x="135555" y="528915"/>
                </a:lnTo>
                <a:lnTo>
                  <a:pt x="162575" y="629381"/>
                </a:lnTo>
                <a:lnTo>
                  <a:pt x="189534" y="726948"/>
                </a:lnTo>
                <a:lnTo>
                  <a:pt x="216420" y="821130"/>
                </a:lnTo>
                <a:lnTo>
                  <a:pt x="243218" y="911446"/>
                </a:lnTo>
                <a:lnTo>
                  <a:pt x="269916" y="997412"/>
                </a:lnTo>
                <a:lnTo>
                  <a:pt x="296501" y="1078544"/>
                </a:lnTo>
                <a:lnTo>
                  <a:pt x="322961" y="1154360"/>
                </a:lnTo>
                <a:lnTo>
                  <a:pt x="349281" y="1224375"/>
                </a:lnTo>
                <a:lnTo>
                  <a:pt x="375449" y="1288107"/>
                </a:lnTo>
                <a:lnTo>
                  <a:pt x="401452" y="1345072"/>
                </a:lnTo>
                <a:lnTo>
                  <a:pt x="427276" y="1394787"/>
                </a:lnTo>
                <a:lnTo>
                  <a:pt x="452910" y="1436768"/>
                </a:lnTo>
                <a:lnTo>
                  <a:pt x="478339" y="1470532"/>
                </a:lnTo>
                <a:lnTo>
                  <a:pt x="528532" y="1511477"/>
                </a:lnTo>
                <a:lnTo>
                  <a:pt x="553117" y="1514473"/>
                </a:lnTo>
                <a:lnTo>
                  <a:pt x="577502" y="1502242"/>
                </a:lnTo>
                <a:lnTo>
                  <a:pt x="625708" y="1438295"/>
                </a:lnTo>
                <a:lnTo>
                  <a:pt x="649545" y="1389680"/>
                </a:lnTo>
                <a:lnTo>
                  <a:pt x="673218" y="1332036"/>
                </a:lnTo>
                <a:lnTo>
                  <a:pt x="696734" y="1266915"/>
                </a:lnTo>
                <a:lnTo>
                  <a:pt x="720102" y="1195865"/>
                </a:lnTo>
                <a:lnTo>
                  <a:pt x="743331" y="1120438"/>
                </a:lnTo>
                <a:lnTo>
                  <a:pt x="766429" y="1042183"/>
                </a:lnTo>
                <a:lnTo>
                  <a:pt x="789406" y="962649"/>
                </a:lnTo>
                <a:lnTo>
                  <a:pt x="812270" y="883388"/>
                </a:lnTo>
                <a:lnTo>
                  <a:pt x="835030" y="805949"/>
                </a:lnTo>
                <a:lnTo>
                  <a:pt x="857694" y="731882"/>
                </a:lnTo>
                <a:lnTo>
                  <a:pt x="880271" y="662737"/>
                </a:lnTo>
                <a:lnTo>
                  <a:pt x="902770" y="600065"/>
                </a:lnTo>
                <a:lnTo>
                  <a:pt x="925199" y="545414"/>
                </a:lnTo>
                <a:lnTo>
                  <a:pt x="947567" y="500336"/>
                </a:lnTo>
                <a:lnTo>
                  <a:pt x="969884" y="466380"/>
                </a:lnTo>
                <a:lnTo>
                  <a:pt x="1014127" y="435585"/>
                </a:lnTo>
                <a:lnTo>
                  <a:pt x="1035895" y="435595"/>
                </a:lnTo>
                <a:lnTo>
                  <a:pt x="1078910" y="460193"/>
                </a:lnTo>
                <a:lnTo>
                  <a:pt x="1121382" y="510912"/>
                </a:lnTo>
                <a:lnTo>
                  <a:pt x="1142472" y="543575"/>
                </a:lnTo>
                <a:lnTo>
                  <a:pt x="1163494" y="579776"/>
                </a:lnTo>
                <a:lnTo>
                  <a:pt x="1184470" y="618520"/>
                </a:lnTo>
                <a:lnTo>
                  <a:pt x="1205424" y="658808"/>
                </a:lnTo>
                <a:lnTo>
                  <a:pt x="1226378" y="699644"/>
                </a:lnTo>
                <a:lnTo>
                  <a:pt x="1247354" y="740030"/>
                </a:lnTo>
                <a:lnTo>
                  <a:pt x="1268376" y="778970"/>
                </a:lnTo>
                <a:lnTo>
                  <a:pt x="1289465" y="815466"/>
                </a:lnTo>
                <a:lnTo>
                  <a:pt x="1310645" y="848521"/>
                </a:lnTo>
                <a:lnTo>
                  <a:pt x="1353366" y="900321"/>
                </a:lnTo>
                <a:lnTo>
                  <a:pt x="1396720" y="926392"/>
                </a:lnTo>
                <a:lnTo>
                  <a:pt x="1418691" y="927286"/>
                </a:lnTo>
                <a:lnTo>
                  <a:pt x="1440698" y="917908"/>
                </a:lnTo>
                <a:lnTo>
                  <a:pt x="1485263" y="869782"/>
                </a:lnTo>
                <a:lnTo>
                  <a:pt x="1507781" y="833667"/>
                </a:lnTo>
                <a:lnTo>
                  <a:pt x="1530432" y="791272"/>
                </a:lnTo>
                <a:lnTo>
                  <a:pt x="1553196" y="743913"/>
                </a:lnTo>
                <a:lnTo>
                  <a:pt x="1576053" y="692906"/>
                </a:lnTo>
                <a:lnTo>
                  <a:pt x="1598985" y="639567"/>
                </a:lnTo>
                <a:lnTo>
                  <a:pt x="1621973" y="585214"/>
                </a:lnTo>
                <a:lnTo>
                  <a:pt x="1644998" y="531161"/>
                </a:lnTo>
                <a:lnTo>
                  <a:pt x="1668040" y="478725"/>
                </a:lnTo>
                <a:lnTo>
                  <a:pt x="1691080" y="429222"/>
                </a:lnTo>
                <a:lnTo>
                  <a:pt x="1714099" y="383968"/>
                </a:lnTo>
                <a:lnTo>
                  <a:pt x="1737078" y="344280"/>
                </a:lnTo>
                <a:lnTo>
                  <a:pt x="1759998" y="311473"/>
                </a:lnTo>
                <a:lnTo>
                  <a:pt x="1805585" y="271770"/>
                </a:lnTo>
                <a:lnTo>
                  <a:pt x="1828213" y="267505"/>
                </a:lnTo>
                <a:lnTo>
                  <a:pt x="1850705" y="275387"/>
                </a:lnTo>
                <a:lnTo>
                  <a:pt x="1895015" y="335619"/>
                </a:lnTo>
                <a:lnTo>
                  <a:pt x="1916477" y="393704"/>
                </a:lnTo>
                <a:lnTo>
                  <a:pt x="1937512" y="468658"/>
                </a:lnTo>
                <a:lnTo>
                  <a:pt x="1958201" y="558152"/>
                </a:lnTo>
                <a:lnTo>
                  <a:pt x="1978626" y="659858"/>
                </a:lnTo>
                <a:lnTo>
                  <a:pt x="1998868" y="771448"/>
                </a:lnTo>
                <a:lnTo>
                  <a:pt x="2019009" y="890595"/>
                </a:lnTo>
                <a:lnTo>
                  <a:pt x="2039132" y="1014970"/>
                </a:lnTo>
                <a:lnTo>
                  <a:pt x="2059316" y="1142245"/>
                </a:lnTo>
                <a:lnTo>
                  <a:pt x="2079646" y="1270092"/>
                </a:lnTo>
                <a:lnTo>
                  <a:pt x="2100201" y="1396183"/>
                </a:lnTo>
                <a:lnTo>
                  <a:pt x="2121063" y="1518190"/>
                </a:lnTo>
                <a:lnTo>
                  <a:pt x="2142316" y="1633785"/>
                </a:lnTo>
                <a:lnTo>
                  <a:pt x="2164039" y="1740639"/>
                </a:lnTo>
                <a:lnTo>
                  <a:pt x="2186316" y="1836425"/>
                </a:lnTo>
                <a:lnTo>
                  <a:pt x="2209226" y="1918815"/>
                </a:lnTo>
                <a:lnTo>
                  <a:pt x="2232854" y="1985480"/>
                </a:lnTo>
                <a:lnTo>
                  <a:pt x="2257279" y="2034093"/>
                </a:lnTo>
                <a:lnTo>
                  <a:pt x="2308850" y="2067848"/>
                </a:lnTo>
                <a:lnTo>
                  <a:pt x="2335810" y="2054041"/>
                </a:lnTo>
                <a:lnTo>
                  <a:pt x="2363464" y="2026657"/>
                </a:lnTo>
                <a:lnTo>
                  <a:pt x="2391777" y="1986412"/>
                </a:lnTo>
                <a:lnTo>
                  <a:pt x="2420713" y="1934022"/>
                </a:lnTo>
                <a:lnTo>
                  <a:pt x="2450237" y="1870202"/>
                </a:lnTo>
                <a:lnTo>
                  <a:pt x="2480313" y="1795668"/>
                </a:lnTo>
                <a:lnTo>
                  <a:pt x="2510906" y="1711134"/>
                </a:lnTo>
                <a:lnTo>
                  <a:pt x="2541979" y="1617317"/>
                </a:lnTo>
                <a:lnTo>
                  <a:pt x="2573497" y="1514931"/>
                </a:lnTo>
                <a:lnTo>
                  <a:pt x="2605425" y="1404694"/>
                </a:lnTo>
                <a:lnTo>
                  <a:pt x="2637726" y="1287318"/>
                </a:lnTo>
                <a:lnTo>
                  <a:pt x="2670366" y="1163521"/>
                </a:lnTo>
                <a:lnTo>
                  <a:pt x="2703308" y="1034018"/>
                </a:lnTo>
                <a:lnTo>
                  <a:pt x="2736517" y="899524"/>
                </a:lnTo>
                <a:lnTo>
                  <a:pt x="2769957" y="760755"/>
                </a:lnTo>
                <a:lnTo>
                  <a:pt x="2803593" y="618426"/>
                </a:lnTo>
                <a:lnTo>
                  <a:pt x="2837389" y="473252"/>
                </a:lnTo>
                <a:lnTo>
                  <a:pt x="2871309" y="325949"/>
                </a:lnTo>
                <a:lnTo>
                  <a:pt x="2905318" y="177233"/>
                </a:lnTo>
                <a:lnTo>
                  <a:pt x="2939380" y="27819"/>
                </a:lnTo>
              </a:path>
            </a:pathLst>
          </a:custGeom>
          <a:ln w="18842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6" name="object 26"/>
          <p:cNvSpPr/>
          <p:nvPr/>
        </p:nvSpPr>
        <p:spPr>
          <a:xfrm>
            <a:off x="2542031" y="4149989"/>
            <a:ext cx="0" cy="2613025"/>
          </a:xfrm>
          <a:custGeom>
            <a:avLst/>
            <a:gdLst/>
            <a:ahLst/>
            <a:cxnLst/>
            <a:rect l="l" t="t" r="r" b="b"/>
            <a:pathLst>
              <a:path h="2613025">
                <a:moveTo>
                  <a:pt x="0" y="0"/>
                </a:moveTo>
                <a:lnTo>
                  <a:pt x="0" y="2612782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7" name="object 27"/>
          <p:cNvSpPr/>
          <p:nvPr/>
        </p:nvSpPr>
        <p:spPr>
          <a:xfrm>
            <a:off x="2554593" y="6775332"/>
            <a:ext cx="4660900" cy="0"/>
          </a:xfrm>
          <a:custGeom>
            <a:avLst/>
            <a:gdLst/>
            <a:ahLst/>
            <a:cxnLst/>
            <a:rect l="l" t="t" r="r" b="b"/>
            <a:pathLst>
              <a:path w="4660900">
                <a:moveTo>
                  <a:pt x="0" y="0"/>
                </a:moveTo>
                <a:lnTo>
                  <a:pt x="4660299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8" name="object 28"/>
          <p:cNvSpPr/>
          <p:nvPr/>
        </p:nvSpPr>
        <p:spPr>
          <a:xfrm>
            <a:off x="5409185" y="609544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2" y="0"/>
                </a:moveTo>
                <a:lnTo>
                  <a:pt x="2807" y="22127"/>
                </a:lnTo>
                <a:lnTo>
                  <a:pt x="0" y="36434"/>
                </a:lnTo>
                <a:lnTo>
                  <a:pt x="2925" y="50380"/>
                </a:lnTo>
                <a:lnTo>
                  <a:pt x="10681" y="61756"/>
                </a:lnTo>
                <a:lnTo>
                  <a:pt x="22124" y="69421"/>
                </a:lnTo>
                <a:lnTo>
                  <a:pt x="36112" y="72229"/>
                </a:lnTo>
                <a:lnTo>
                  <a:pt x="36433" y="72228"/>
                </a:lnTo>
                <a:lnTo>
                  <a:pt x="69418" y="50102"/>
                </a:lnTo>
                <a:lnTo>
                  <a:pt x="72225" y="35793"/>
                </a:lnTo>
                <a:lnTo>
                  <a:pt x="69300" y="21849"/>
                </a:lnTo>
                <a:lnTo>
                  <a:pt x="61543" y="10472"/>
                </a:lnTo>
                <a:lnTo>
                  <a:pt x="50100" y="2808"/>
                </a:lnTo>
                <a:lnTo>
                  <a:pt x="36112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9" name="object 29"/>
          <p:cNvSpPr/>
          <p:nvPr/>
        </p:nvSpPr>
        <p:spPr>
          <a:xfrm>
            <a:off x="5409183" y="609544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2" y="10682"/>
                </a:lnTo>
                <a:lnTo>
                  <a:pt x="21848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2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0" name="object 30"/>
          <p:cNvSpPr/>
          <p:nvPr/>
        </p:nvSpPr>
        <p:spPr>
          <a:xfrm>
            <a:off x="5445297" y="6178664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35330" y="0"/>
                </a:moveTo>
                <a:lnTo>
                  <a:pt x="21787" y="2748"/>
                </a:lnTo>
                <a:lnTo>
                  <a:pt x="10453" y="10470"/>
                </a:lnTo>
                <a:lnTo>
                  <a:pt x="2805" y="21986"/>
                </a:lnTo>
                <a:lnTo>
                  <a:pt x="0" y="36114"/>
                </a:lnTo>
                <a:lnTo>
                  <a:pt x="2688" y="49958"/>
                </a:lnTo>
                <a:lnTo>
                  <a:pt x="10242" y="61544"/>
                </a:lnTo>
                <a:lnTo>
                  <a:pt x="21508" y="69361"/>
                </a:lnTo>
                <a:lnTo>
                  <a:pt x="35330" y="72229"/>
                </a:lnTo>
                <a:lnTo>
                  <a:pt x="48871" y="69481"/>
                </a:lnTo>
                <a:lnTo>
                  <a:pt x="60205" y="61759"/>
                </a:lnTo>
                <a:lnTo>
                  <a:pt x="67852" y="50243"/>
                </a:lnTo>
                <a:lnTo>
                  <a:pt x="70658" y="36114"/>
                </a:lnTo>
                <a:lnTo>
                  <a:pt x="67970" y="22272"/>
                </a:lnTo>
                <a:lnTo>
                  <a:pt x="60416" y="10686"/>
                </a:lnTo>
                <a:lnTo>
                  <a:pt x="49151" y="2868"/>
                </a:lnTo>
                <a:lnTo>
                  <a:pt x="3533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1" name="object 31"/>
          <p:cNvSpPr/>
          <p:nvPr/>
        </p:nvSpPr>
        <p:spPr>
          <a:xfrm>
            <a:off x="5445298" y="6178664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0" y="36114"/>
                </a:moveTo>
                <a:lnTo>
                  <a:pt x="2805" y="21986"/>
                </a:lnTo>
                <a:lnTo>
                  <a:pt x="10453" y="10470"/>
                </a:lnTo>
                <a:lnTo>
                  <a:pt x="21787" y="2748"/>
                </a:lnTo>
                <a:lnTo>
                  <a:pt x="35329" y="0"/>
                </a:lnTo>
                <a:lnTo>
                  <a:pt x="49150" y="2868"/>
                </a:lnTo>
                <a:lnTo>
                  <a:pt x="60416" y="10686"/>
                </a:lnTo>
                <a:lnTo>
                  <a:pt x="67970" y="22272"/>
                </a:lnTo>
                <a:lnTo>
                  <a:pt x="70658" y="36114"/>
                </a:lnTo>
                <a:lnTo>
                  <a:pt x="67852" y="50243"/>
                </a:lnTo>
                <a:lnTo>
                  <a:pt x="60205" y="61759"/>
                </a:lnTo>
                <a:lnTo>
                  <a:pt x="48871" y="69481"/>
                </a:lnTo>
                <a:lnTo>
                  <a:pt x="35329" y="72229"/>
                </a:lnTo>
                <a:lnTo>
                  <a:pt x="21507" y="69360"/>
                </a:lnTo>
                <a:lnTo>
                  <a:pt x="10242" y="61543"/>
                </a:lnTo>
                <a:lnTo>
                  <a:pt x="2688" y="49957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2" name="object 32"/>
          <p:cNvSpPr/>
          <p:nvPr/>
        </p:nvSpPr>
        <p:spPr>
          <a:xfrm>
            <a:off x="5528518" y="609544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7"/>
                </a:lnTo>
                <a:lnTo>
                  <a:pt x="0" y="36436"/>
                </a:lnTo>
                <a:lnTo>
                  <a:pt x="2925" y="50380"/>
                </a:lnTo>
                <a:lnTo>
                  <a:pt x="10682" y="61757"/>
                </a:lnTo>
                <a:lnTo>
                  <a:pt x="22125" y="69421"/>
                </a:lnTo>
                <a:lnTo>
                  <a:pt x="36113" y="72229"/>
                </a:lnTo>
                <a:lnTo>
                  <a:pt x="36434" y="72228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9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3" name="object 33"/>
          <p:cNvSpPr/>
          <p:nvPr/>
        </p:nvSpPr>
        <p:spPr>
          <a:xfrm>
            <a:off x="5528517" y="609544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2" y="10682"/>
                </a:lnTo>
                <a:lnTo>
                  <a:pt x="21848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2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4" name="object 34"/>
          <p:cNvSpPr/>
          <p:nvPr/>
        </p:nvSpPr>
        <p:spPr>
          <a:xfrm>
            <a:off x="5564632" y="5952558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36114" y="0"/>
                </a:moveTo>
                <a:lnTo>
                  <a:pt x="22272" y="2688"/>
                </a:lnTo>
                <a:lnTo>
                  <a:pt x="10686" y="10242"/>
                </a:lnTo>
                <a:lnTo>
                  <a:pt x="2868" y="21507"/>
                </a:lnTo>
                <a:lnTo>
                  <a:pt x="0" y="35328"/>
                </a:lnTo>
                <a:lnTo>
                  <a:pt x="2748" y="48871"/>
                </a:lnTo>
                <a:lnTo>
                  <a:pt x="10470" y="60205"/>
                </a:lnTo>
                <a:lnTo>
                  <a:pt x="21986" y="67853"/>
                </a:lnTo>
                <a:lnTo>
                  <a:pt x="36114" y="70658"/>
                </a:lnTo>
                <a:lnTo>
                  <a:pt x="49958" y="67970"/>
                </a:lnTo>
                <a:lnTo>
                  <a:pt x="61544" y="60416"/>
                </a:lnTo>
                <a:lnTo>
                  <a:pt x="69361" y="49150"/>
                </a:lnTo>
                <a:lnTo>
                  <a:pt x="72229" y="35328"/>
                </a:lnTo>
                <a:lnTo>
                  <a:pt x="69481" y="21787"/>
                </a:lnTo>
                <a:lnTo>
                  <a:pt x="61759" y="10453"/>
                </a:lnTo>
                <a:lnTo>
                  <a:pt x="50243" y="2806"/>
                </a:lnTo>
                <a:lnTo>
                  <a:pt x="3611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5" name="object 35"/>
          <p:cNvSpPr/>
          <p:nvPr/>
        </p:nvSpPr>
        <p:spPr>
          <a:xfrm>
            <a:off x="5564632" y="5952557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0" y="35329"/>
                </a:moveTo>
                <a:lnTo>
                  <a:pt x="2868" y="21507"/>
                </a:lnTo>
                <a:lnTo>
                  <a:pt x="10686" y="10242"/>
                </a:lnTo>
                <a:lnTo>
                  <a:pt x="22272" y="2688"/>
                </a:lnTo>
                <a:lnTo>
                  <a:pt x="36114" y="0"/>
                </a:lnTo>
                <a:lnTo>
                  <a:pt x="50243" y="2805"/>
                </a:lnTo>
                <a:lnTo>
                  <a:pt x="61759" y="10453"/>
                </a:lnTo>
                <a:lnTo>
                  <a:pt x="69481" y="21787"/>
                </a:lnTo>
                <a:lnTo>
                  <a:pt x="72229" y="35329"/>
                </a:lnTo>
                <a:lnTo>
                  <a:pt x="69360" y="49150"/>
                </a:lnTo>
                <a:lnTo>
                  <a:pt x="61543" y="60416"/>
                </a:lnTo>
                <a:lnTo>
                  <a:pt x="49957" y="67970"/>
                </a:lnTo>
                <a:lnTo>
                  <a:pt x="36114" y="70658"/>
                </a:lnTo>
                <a:lnTo>
                  <a:pt x="21986" y="67852"/>
                </a:lnTo>
                <a:lnTo>
                  <a:pt x="10470" y="60205"/>
                </a:lnTo>
                <a:lnTo>
                  <a:pt x="2748" y="48871"/>
                </a:lnTo>
                <a:lnTo>
                  <a:pt x="0" y="35329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6" name="object 36"/>
          <p:cNvSpPr/>
          <p:nvPr/>
        </p:nvSpPr>
        <p:spPr>
          <a:xfrm>
            <a:off x="5336955" y="5856777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36114" y="0"/>
                </a:moveTo>
                <a:lnTo>
                  <a:pt x="22272" y="2688"/>
                </a:lnTo>
                <a:lnTo>
                  <a:pt x="10686" y="10242"/>
                </a:lnTo>
                <a:lnTo>
                  <a:pt x="2868" y="21507"/>
                </a:lnTo>
                <a:lnTo>
                  <a:pt x="0" y="35328"/>
                </a:lnTo>
                <a:lnTo>
                  <a:pt x="2748" y="48871"/>
                </a:lnTo>
                <a:lnTo>
                  <a:pt x="10470" y="60205"/>
                </a:lnTo>
                <a:lnTo>
                  <a:pt x="21986" y="67853"/>
                </a:lnTo>
                <a:lnTo>
                  <a:pt x="36114" y="70658"/>
                </a:lnTo>
                <a:lnTo>
                  <a:pt x="49957" y="67970"/>
                </a:lnTo>
                <a:lnTo>
                  <a:pt x="61543" y="60416"/>
                </a:lnTo>
                <a:lnTo>
                  <a:pt x="69360" y="49150"/>
                </a:lnTo>
                <a:lnTo>
                  <a:pt x="72228" y="35328"/>
                </a:lnTo>
                <a:lnTo>
                  <a:pt x="69481" y="21788"/>
                </a:lnTo>
                <a:lnTo>
                  <a:pt x="61759" y="10454"/>
                </a:lnTo>
                <a:lnTo>
                  <a:pt x="50243" y="2806"/>
                </a:lnTo>
                <a:lnTo>
                  <a:pt x="3611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7" name="object 37"/>
          <p:cNvSpPr/>
          <p:nvPr/>
        </p:nvSpPr>
        <p:spPr>
          <a:xfrm>
            <a:off x="5336955" y="5856777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89" h="71120">
                <a:moveTo>
                  <a:pt x="0" y="35329"/>
                </a:moveTo>
                <a:lnTo>
                  <a:pt x="2868" y="21507"/>
                </a:lnTo>
                <a:lnTo>
                  <a:pt x="10686" y="10242"/>
                </a:lnTo>
                <a:lnTo>
                  <a:pt x="22272" y="2688"/>
                </a:lnTo>
                <a:lnTo>
                  <a:pt x="36114" y="0"/>
                </a:lnTo>
                <a:lnTo>
                  <a:pt x="50243" y="2805"/>
                </a:lnTo>
                <a:lnTo>
                  <a:pt x="61759" y="10453"/>
                </a:lnTo>
                <a:lnTo>
                  <a:pt x="69481" y="21787"/>
                </a:lnTo>
                <a:lnTo>
                  <a:pt x="72229" y="35329"/>
                </a:lnTo>
                <a:lnTo>
                  <a:pt x="69360" y="49150"/>
                </a:lnTo>
                <a:lnTo>
                  <a:pt x="61543" y="60416"/>
                </a:lnTo>
                <a:lnTo>
                  <a:pt x="49957" y="67970"/>
                </a:lnTo>
                <a:lnTo>
                  <a:pt x="36114" y="70658"/>
                </a:lnTo>
                <a:lnTo>
                  <a:pt x="21986" y="67852"/>
                </a:lnTo>
                <a:lnTo>
                  <a:pt x="10470" y="60205"/>
                </a:lnTo>
                <a:lnTo>
                  <a:pt x="2748" y="48871"/>
                </a:lnTo>
                <a:lnTo>
                  <a:pt x="0" y="35329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8" name="object 38"/>
          <p:cNvSpPr/>
          <p:nvPr/>
        </p:nvSpPr>
        <p:spPr>
          <a:xfrm>
            <a:off x="5432737" y="59871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6"/>
                </a:lnTo>
                <a:lnTo>
                  <a:pt x="0" y="36434"/>
                </a:lnTo>
                <a:lnTo>
                  <a:pt x="2925" y="50380"/>
                </a:lnTo>
                <a:lnTo>
                  <a:pt x="10681" y="61756"/>
                </a:lnTo>
                <a:lnTo>
                  <a:pt x="22125" y="69420"/>
                </a:lnTo>
                <a:lnTo>
                  <a:pt x="36113" y="72228"/>
                </a:lnTo>
                <a:lnTo>
                  <a:pt x="36433" y="72227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8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9" name="object 39"/>
          <p:cNvSpPr/>
          <p:nvPr/>
        </p:nvSpPr>
        <p:spPr>
          <a:xfrm>
            <a:off x="5432736" y="598710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0" name="object 40"/>
          <p:cNvSpPr/>
          <p:nvPr/>
        </p:nvSpPr>
        <p:spPr>
          <a:xfrm>
            <a:off x="1705124" y="38155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1" name="object 41"/>
          <p:cNvSpPr/>
          <p:nvPr/>
        </p:nvSpPr>
        <p:spPr>
          <a:xfrm>
            <a:off x="1705125" y="38155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2" name="object 42"/>
          <p:cNvSpPr/>
          <p:nvPr/>
        </p:nvSpPr>
        <p:spPr>
          <a:xfrm>
            <a:off x="1842958" y="3852963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3" name="object 43"/>
          <p:cNvSpPr/>
          <p:nvPr/>
        </p:nvSpPr>
        <p:spPr>
          <a:xfrm>
            <a:off x="2823276" y="381527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4" name="object 44"/>
          <p:cNvSpPr/>
          <p:nvPr/>
        </p:nvSpPr>
        <p:spPr>
          <a:xfrm>
            <a:off x="2964411" y="38155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69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5" name="object 45"/>
          <p:cNvSpPr/>
          <p:nvPr/>
        </p:nvSpPr>
        <p:spPr>
          <a:xfrm>
            <a:off x="2964411" y="38155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6" name="object 46"/>
          <p:cNvSpPr/>
          <p:nvPr/>
        </p:nvSpPr>
        <p:spPr>
          <a:xfrm>
            <a:off x="3152644" y="3852963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5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7" name="object 47"/>
          <p:cNvSpPr/>
          <p:nvPr/>
        </p:nvSpPr>
        <p:spPr>
          <a:xfrm>
            <a:off x="4132963" y="381527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8" name="object 48"/>
          <p:cNvSpPr/>
          <p:nvPr/>
        </p:nvSpPr>
        <p:spPr>
          <a:xfrm>
            <a:off x="4283363" y="38155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9" name="object 49"/>
          <p:cNvSpPr/>
          <p:nvPr/>
        </p:nvSpPr>
        <p:spPr>
          <a:xfrm>
            <a:off x="4283363" y="38155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0" name="object 50"/>
          <p:cNvSpPr/>
          <p:nvPr/>
        </p:nvSpPr>
        <p:spPr>
          <a:xfrm>
            <a:off x="4459157" y="3852963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1" name="object 51"/>
          <p:cNvSpPr/>
          <p:nvPr/>
        </p:nvSpPr>
        <p:spPr>
          <a:xfrm>
            <a:off x="5438682" y="381527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2" name="object 52"/>
          <p:cNvSpPr/>
          <p:nvPr/>
        </p:nvSpPr>
        <p:spPr>
          <a:xfrm>
            <a:off x="5589755" y="38155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3" name="object 53"/>
          <p:cNvSpPr/>
          <p:nvPr/>
        </p:nvSpPr>
        <p:spPr>
          <a:xfrm>
            <a:off x="5589754" y="38155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4" name="object 54"/>
          <p:cNvSpPr/>
          <p:nvPr/>
        </p:nvSpPr>
        <p:spPr>
          <a:xfrm>
            <a:off x="5778370" y="3852963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0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5" name="object 55"/>
          <p:cNvSpPr/>
          <p:nvPr/>
        </p:nvSpPr>
        <p:spPr>
          <a:xfrm>
            <a:off x="6757894" y="381527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6" name="object 56"/>
          <p:cNvSpPr/>
          <p:nvPr/>
        </p:nvSpPr>
        <p:spPr>
          <a:xfrm>
            <a:off x="6907136" y="38155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7" name="object 57"/>
          <p:cNvSpPr/>
          <p:nvPr/>
        </p:nvSpPr>
        <p:spPr>
          <a:xfrm>
            <a:off x="6907136" y="38155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8" name="object 58"/>
          <p:cNvSpPr/>
          <p:nvPr/>
        </p:nvSpPr>
        <p:spPr>
          <a:xfrm>
            <a:off x="7095202" y="3852963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9" name="object 59"/>
          <p:cNvSpPr/>
          <p:nvPr/>
        </p:nvSpPr>
        <p:spPr>
          <a:xfrm>
            <a:off x="8075521" y="381527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0" name="object 60"/>
          <p:cNvSpPr/>
          <p:nvPr/>
        </p:nvSpPr>
        <p:spPr>
          <a:xfrm>
            <a:off x="8204106" y="38155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1" name="object 61"/>
          <p:cNvSpPr/>
          <p:nvPr/>
        </p:nvSpPr>
        <p:spPr>
          <a:xfrm>
            <a:off x="8204107" y="381554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3" y="21144"/>
                </a:lnTo>
                <a:lnTo>
                  <a:pt x="75258" y="34790"/>
                </a:lnTo>
                <a:lnTo>
                  <a:pt x="75367" y="37684"/>
                </a:lnTo>
                <a:lnTo>
                  <a:pt x="72668" y="51717"/>
                </a:lnTo>
                <a:lnTo>
                  <a:pt x="65270" y="63357"/>
                </a:lnTo>
                <a:lnTo>
                  <a:pt x="54223" y="71554"/>
                </a:lnTo>
                <a:lnTo>
                  <a:pt x="40577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2" name="object 62"/>
          <p:cNvSpPr/>
          <p:nvPr/>
        </p:nvSpPr>
        <p:spPr>
          <a:xfrm>
            <a:off x="1705124" y="24698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3" name="object 63"/>
          <p:cNvSpPr/>
          <p:nvPr/>
        </p:nvSpPr>
        <p:spPr>
          <a:xfrm>
            <a:off x="1705125" y="246989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4" name="object 64"/>
          <p:cNvSpPr/>
          <p:nvPr/>
        </p:nvSpPr>
        <p:spPr>
          <a:xfrm>
            <a:off x="1842958" y="2507556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5" name="object 65"/>
          <p:cNvSpPr/>
          <p:nvPr/>
        </p:nvSpPr>
        <p:spPr>
          <a:xfrm>
            <a:off x="2823276" y="246987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6" name="object 66"/>
          <p:cNvSpPr/>
          <p:nvPr/>
        </p:nvSpPr>
        <p:spPr>
          <a:xfrm>
            <a:off x="2964411" y="24698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4" y="71554"/>
                </a:lnTo>
                <a:lnTo>
                  <a:pt x="65271" y="63357"/>
                </a:lnTo>
                <a:lnTo>
                  <a:pt x="72669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7" name="object 67"/>
          <p:cNvSpPr/>
          <p:nvPr/>
        </p:nvSpPr>
        <p:spPr>
          <a:xfrm>
            <a:off x="2964411" y="246989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8" name="object 68"/>
          <p:cNvSpPr/>
          <p:nvPr/>
        </p:nvSpPr>
        <p:spPr>
          <a:xfrm>
            <a:off x="3152644" y="2507556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5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9" name="object 69"/>
          <p:cNvSpPr/>
          <p:nvPr/>
        </p:nvSpPr>
        <p:spPr>
          <a:xfrm>
            <a:off x="4132963" y="246987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0" name="object 70"/>
          <p:cNvSpPr/>
          <p:nvPr/>
        </p:nvSpPr>
        <p:spPr>
          <a:xfrm>
            <a:off x="4283363" y="24698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1" name="object 71"/>
          <p:cNvSpPr/>
          <p:nvPr/>
        </p:nvSpPr>
        <p:spPr>
          <a:xfrm>
            <a:off x="4283363" y="246989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2" name="object 72"/>
          <p:cNvSpPr/>
          <p:nvPr/>
        </p:nvSpPr>
        <p:spPr>
          <a:xfrm>
            <a:off x="4459157" y="2507556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3" name="object 73"/>
          <p:cNvSpPr/>
          <p:nvPr/>
        </p:nvSpPr>
        <p:spPr>
          <a:xfrm>
            <a:off x="5438682" y="246987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4" name="object 74"/>
          <p:cNvSpPr/>
          <p:nvPr/>
        </p:nvSpPr>
        <p:spPr>
          <a:xfrm>
            <a:off x="5589755" y="24698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5"/>
                </a:lnTo>
                <a:lnTo>
                  <a:pt x="63356" y="10098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5" name="object 75"/>
          <p:cNvSpPr/>
          <p:nvPr/>
        </p:nvSpPr>
        <p:spPr>
          <a:xfrm>
            <a:off x="5589754" y="246989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6" name="object 76"/>
          <p:cNvSpPr/>
          <p:nvPr/>
        </p:nvSpPr>
        <p:spPr>
          <a:xfrm>
            <a:off x="5778370" y="2507556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0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7" name="object 77"/>
          <p:cNvSpPr/>
          <p:nvPr/>
        </p:nvSpPr>
        <p:spPr>
          <a:xfrm>
            <a:off x="6757894" y="246987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8" name="object 78"/>
          <p:cNvSpPr/>
          <p:nvPr/>
        </p:nvSpPr>
        <p:spPr>
          <a:xfrm>
            <a:off x="6907136" y="24698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9" name="object 79"/>
          <p:cNvSpPr/>
          <p:nvPr/>
        </p:nvSpPr>
        <p:spPr>
          <a:xfrm>
            <a:off x="6907136" y="246989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0" name="object 80"/>
          <p:cNvSpPr/>
          <p:nvPr/>
        </p:nvSpPr>
        <p:spPr>
          <a:xfrm>
            <a:off x="7095202" y="2507556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1" name="object 81"/>
          <p:cNvSpPr/>
          <p:nvPr/>
        </p:nvSpPr>
        <p:spPr>
          <a:xfrm>
            <a:off x="8075521" y="246987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2" name="object 82"/>
          <p:cNvSpPr/>
          <p:nvPr/>
        </p:nvSpPr>
        <p:spPr>
          <a:xfrm>
            <a:off x="8204106" y="24698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5"/>
                </a:lnTo>
                <a:lnTo>
                  <a:pt x="63356" y="10098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3" name="object 83"/>
          <p:cNvSpPr/>
          <p:nvPr/>
        </p:nvSpPr>
        <p:spPr>
          <a:xfrm>
            <a:off x="8204107" y="246989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3" y="21144"/>
                </a:lnTo>
                <a:lnTo>
                  <a:pt x="75258" y="34790"/>
                </a:lnTo>
                <a:lnTo>
                  <a:pt x="75367" y="37684"/>
                </a:lnTo>
                <a:lnTo>
                  <a:pt x="72668" y="51717"/>
                </a:lnTo>
                <a:lnTo>
                  <a:pt x="65270" y="63357"/>
                </a:lnTo>
                <a:lnTo>
                  <a:pt x="54223" y="71554"/>
                </a:lnTo>
                <a:lnTo>
                  <a:pt x="40577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4" name="object 84"/>
          <p:cNvSpPr txBox="1"/>
          <p:nvPr/>
        </p:nvSpPr>
        <p:spPr>
          <a:xfrm>
            <a:off x="845468" y="3292218"/>
            <a:ext cx="584835" cy="751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ct val="100000"/>
              </a:lnSpc>
            </a:pPr>
            <a:r>
              <a:rPr lang="es-MX" sz="1350" spc="10" dirty="0">
                <a:solidFill>
                  <a:srgbClr val="929292"/>
                </a:solidFill>
                <a:latin typeface="Times New Roman"/>
                <a:cs typeface="Times New Roman"/>
              </a:rPr>
              <a:t>320</a:t>
            </a:r>
            <a:r>
              <a:rPr lang="es-MX" sz="1350" spc="5" dirty="0">
                <a:solidFill>
                  <a:srgbClr val="929292"/>
                </a:solidFill>
                <a:latin typeface="Times New Roman"/>
                <a:cs typeface="Times New Roman"/>
              </a:rPr>
              <a:t> </a:t>
            </a:r>
            <a:r>
              <a:rPr lang="es-MX" sz="1350" spc="15" dirty="0">
                <a:solidFill>
                  <a:srgbClr val="929292"/>
                </a:solidFill>
                <a:latin typeface="Times New Roman"/>
                <a:cs typeface="Times New Roman"/>
              </a:rPr>
              <a:t>K</a:t>
            </a:r>
            <a:endParaRPr lang="es-MX"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s-MX"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1750" spc="5" dirty="0">
                <a:latin typeface="Times New Roman"/>
                <a:cs typeface="Times New Roman"/>
              </a:rPr>
              <a:t>200 </a:t>
            </a:r>
            <a:r>
              <a:rPr lang="es-MX" sz="1750" spc="10" dirty="0">
                <a:latin typeface="Times New Roman"/>
                <a:cs typeface="Times New Roman"/>
              </a:rPr>
              <a:t>K</a:t>
            </a:r>
            <a:endParaRPr lang="es-MX" sz="1750" dirty="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076491" y="2310854"/>
            <a:ext cx="3492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20" dirty="0">
                <a:latin typeface="Times New Roman"/>
                <a:cs typeface="Times New Roman"/>
              </a:rPr>
              <a:t>MD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458252" y="2310854"/>
            <a:ext cx="3492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20" dirty="0">
                <a:latin typeface="Times New Roman"/>
                <a:cs typeface="Times New Roman"/>
              </a:rPr>
              <a:t>MD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777204" y="2310854"/>
            <a:ext cx="3492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20" dirty="0">
                <a:latin typeface="Times New Roman"/>
                <a:cs typeface="Times New Roman"/>
              </a:rPr>
              <a:t>MD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045911" y="2310854"/>
            <a:ext cx="3492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20" dirty="0">
                <a:latin typeface="Times New Roman"/>
                <a:cs typeface="Times New Roman"/>
              </a:rPr>
              <a:t>MD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377424" y="2310854"/>
            <a:ext cx="34925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20" dirty="0">
                <a:latin typeface="Times New Roman"/>
                <a:cs typeface="Times New Roman"/>
              </a:rPr>
              <a:t>MD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45468" y="2420767"/>
            <a:ext cx="584835" cy="643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5" dirty="0">
                <a:latin typeface="Times New Roman"/>
                <a:cs typeface="Times New Roman"/>
              </a:rPr>
              <a:t>700 </a:t>
            </a:r>
            <a:r>
              <a:rPr lang="es-MX" sz="1750" spc="10" dirty="0">
                <a:latin typeface="Times New Roman"/>
                <a:cs typeface="Times New Roman"/>
              </a:rPr>
              <a:t>K</a:t>
            </a:r>
            <a:endParaRPr lang="es-MX" sz="1750" dirty="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1330"/>
              </a:spcBef>
            </a:pPr>
            <a:r>
              <a:rPr lang="es-MX" sz="1350" spc="10" dirty="0">
                <a:solidFill>
                  <a:srgbClr val="929292"/>
                </a:solidFill>
                <a:latin typeface="Times New Roman"/>
                <a:cs typeface="Times New Roman"/>
              </a:rPr>
              <a:t>450</a:t>
            </a:r>
            <a:r>
              <a:rPr lang="es-MX" sz="1350" spc="5" dirty="0">
                <a:solidFill>
                  <a:srgbClr val="929292"/>
                </a:solidFill>
                <a:latin typeface="Times New Roman"/>
                <a:cs typeface="Times New Roman"/>
              </a:rPr>
              <a:t> </a:t>
            </a:r>
            <a:r>
              <a:rPr lang="es-MX" sz="1350" spc="15" dirty="0">
                <a:solidFill>
                  <a:srgbClr val="929292"/>
                </a:solidFill>
                <a:latin typeface="Times New Roman"/>
                <a:cs typeface="Times New Roman"/>
              </a:rPr>
              <a:t>K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1717686" y="28750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2" name="object 92"/>
          <p:cNvSpPr/>
          <p:nvPr/>
        </p:nvSpPr>
        <p:spPr>
          <a:xfrm>
            <a:off x="1717686" y="28750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3" name="object 93"/>
          <p:cNvSpPr/>
          <p:nvPr/>
        </p:nvSpPr>
        <p:spPr>
          <a:xfrm>
            <a:off x="1855658" y="2912368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4" name="object 94"/>
          <p:cNvSpPr/>
          <p:nvPr/>
        </p:nvSpPr>
        <p:spPr>
          <a:xfrm>
            <a:off x="2835976" y="28746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5" name="object 95"/>
          <p:cNvSpPr/>
          <p:nvPr/>
        </p:nvSpPr>
        <p:spPr>
          <a:xfrm>
            <a:off x="2976972" y="28750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6" name="object 96"/>
          <p:cNvSpPr/>
          <p:nvPr/>
        </p:nvSpPr>
        <p:spPr>
          <a:xfrm>
            <a:off x="2976972" y="28750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7" name="object 97"/>
          <p:cNvSpPr/>
          <p:nvPr/>
        </p:nvSpPr>
        <p:spPr>
          <a:xfrm>
            <a:off x="3165344" y="2912368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8" name="object 98"/>
          <p:cNvSpPr/>
          <p:nvPr/>
        </p:nvSpPr>
        <p:spPr>
          <a:xfrm>
            <a:off x="4144869" y="28746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9" name="object 99"/>
          <p:cNvSpPr/>
          <p:nvPr/>
        </p:nvSpPr>
        <p:spPr>
          <a:xfrm>
            <a:off x="4295924" y="28750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0" name="object 100"/>
          <p:cNvSpPr/>
          <p:nvPr/>
        </p:nvSpPr>
        <p:spPr>
          <a:xfrm>
            <a:off x="4295924" y="28750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1" name="object 101"/>
          <p:cNvSpPr/>
          <p:nvPr/>
        </p:nvSpPr>
        <p:spPr>
          <a:xfrm>
            <a:off x="4471857" y="2912368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2" name="object 102"/>
          <p:cNvSpPr/>
          <p:nvPr/>
        </p:nvSpPr>
        <p:spPr>
          <a:xfrm>
            <a:off x="5451382" y="28746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3" name="object 103"/>
          <p:cNvSpPr/>
          <p:nvPr/>
        </p:nvSpPr>
        <p:spPr>
          <a:xfrm>
            <a:off x="5602316" y="28750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4" name="object 104"/>
          <p:cNvSpPr/>
          <p:nvPr/>
        </p:nvSpPr>
        <p:spPr>
          <a:xfrm>
            <a:off x="5602316" y="28750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5" name="object 105"/>
          <p:cNvSpPr/>
          <p:nvPr/>
        </p:nvSpPr>
        <p:spPr>
          <a:xfrm>
            <a:off x="5791070" y="2912368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0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6" name="object 106"/>
          <p:cNvSpPr/>
          <p:nvPr/>
        </p:nvSpPr>
        <p:spPr>
          <a:xfrm>
            <a:off x="6770594" y="28746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7" name="object 107"/>
          <p:cNvSpPr/>
          <p:nvPr/>
        </p:nvSpPr>
        <p:spPr>
          <a:xfrm>
            <a:off x="6919699" y="28750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3" y="54224"/>
                </a:lnTo>
                <a:lnTo>
                  <a:pt x="12010" y="65271"/>
                </a:lnTo>
                <a:lnTo>
                  <a:pt x="23650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8" name="object 108"/>
          <p:cNvSpPr/>
          <p:nvPr/>
        </p:nvSpPr>
        <p:spPr>
          <a:xfrm>
            <a:off x="6919698" y="28750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9" name="object 109"/>
          <p:cNvSpPr/>
          <p:nvPr/>
        </p:nvSpPr>
        <p:spPr>
          <a:xfrm>
            <a:off x="7107902" y="2912368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3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0" name="object 110"/>
          <p:cNvSpPr/>
          <p:nvPr/>
        </p:nvSpPr>
        <p:spPr>
          <a:xfrm>
            <a:off x="8088219" y="28746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1" name="object 111"/>
          <p:cNvSpPr/>
          <p:nvPr/>
        </p:nvSpPr>
        <p:spPr>
          <a:xfrm>
            <a:off x="8216669" y="28750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3" y="54224"/>
                </a:lnTo>
                <a:lnTo>
                  <a:pt x="12010" y="65271"/>
                </a:lnTo>
                <a:lnTo>
                  <a:pt x="23650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2" name="object 112"/>
          <p:cNvSpPr/>
          <p:nvPr/>
        </p:nvSpPr>
        <p:spPr>
          <a:xfrm>
            <a:off x="8216668" y="28750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2"/>
                </a:lnTo>
                <a:lnTo>
                  <a:pt x="21144" y="3814"/>
                </a:lnTo>
                <a:lnTo>
                  <a:pt x="34790" y="109"/>
                </a:lnTo>
                <a:lnTo>
                  <a:pt x="37685" y="0"/>
                </a:lnTo>
                <a:lnTo>
                  <a:pt x="51717" y="2699"/>
                </a:lnTo>
                <a:lnTo>
                  <a:pt x="63357" y="10097"/>
                </a:lnTo>
                <a:lnTo>
                  <a:pt x="71555" y="21144"/>
                </a:lnTo>
                <a:lnTo>
                  <a:pt x="75260" y="34789"/>
                </a:lnTo>
                <a:lnTo>
                  <a:pt x="75369" y="37684"/>
                </a:lnTo>
                <a:lnTo>
                  <a:pt x="72670" y="51716"/>
                </a:lnTo>
                <a:lnTo>
                  <a:pt x="65272" y="63356"/>
                </a:lnTo>
                <a:lnTo>
                  <a:pt x="54225" y="71554"/>
                </a:lnTo>
                <a:lnTo>
                  <a:pt x="40579" y="75259"/>
                </a:lnTo>
                <a:lnTo>
                  <a:pt x="37685" y="75368"/>
                </a:lnTo>
                <a:lnTo>
                  <a:pt x="23652" y="72669"/>
                </a:lnTo>
                <a:lnTo>
                  <a:pt x="12012" y="65271"/>
                </a:lnTo>
                <a:lnTo>
                  <a:pt x="3814" y="54224"/>
                </a:lnTo>
                <a:lnTo>
                  <a:pt x="109" y="40579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3" name="object 113"/>
          <p:cNvSpPr/>
          <p:nvPr/>
        </p:nvSpPr>
        <p:spPr>
          <a:xfrm>
            <a:off x="1717686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4" name="object 114"/>
          <p:cNvSpPr/>
          <p:nvPr/>
        </p:nvSpPr>
        <p:spPr>
          <a:xfrm>
            <a:off x="1717686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5" name="object 115"/>
          <p:cNvSpPr/>
          <p:nvPr/>
        </p:nvSpPr>
        <p:spPr>
          <a:xfrm>
            <a:off x="1855658" y="3364806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6" name="object 116"/>
          <p:cNvSpPr/>
          <p:nvPr/>
        </p:nvSpPr>
        <p:spPr>
          <a:xfrm>
            <a:off x="2835976" y="33271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7" name="object 117"/>
          <p:cNvSpPr/>
          <p:nvPr/>
        </p:nvSpPr>
        <p:spPr>
          <a:xfrm>
            <a:off x="2976972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8" name="object 118"/>
          <p:cNvSpPr/>
          <p:nvPr/>
        </p:nvSpPr>
        <p:spPr>
          <a:xfrm>
            <a:off x="2976972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9" name="object 119"/>
          <p:cNvSpPr/>
          <p:nvPr/>
        </p:nvSpPr>
        <p:spPr>
          <a:xfrm>
            <a:off x="3165344" y="3364806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0" name="object 120"/>
          <p:cNvSpPr/>
          <p:nvPr/>
        </p:nvSpPr>
        <p:spPr>
          <a:xfrm>
            <a:off x="4144869" y="33271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1" name="object 121"/>
          <p:cNvSpPr/>
          <p:nvPr/>
        </p:nvSpPr>
        <p:spPr>
          <a:xfrm>
            <a:off x="4295924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2" name="object 122"/>
          <p:cNvSpPr/>
          <p:nvPr/>
        </p:nvSpPr>
        <p:spPr>
          <a:xfrm>
            <a:off x="4295924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3" name="object 123"/>
          <p:cNvSpPr/>
          <p:nvPr/>
        </p:nvSpPr>
        <p:spPr>
          <a:xfrm>
            <a:off x="4471857" y="3364806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1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4" name="object 124"/>
          <p:cNvSpPr/>
          <p:nvPr/>
        </p:nvSpPr>
        <p:spPr>
          <a:xfrm>
            <a:off x="5451382" y="33271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5" name="object 125"/>
          <p:cNvSpPr/>
          <p:nvPr/>
        </p:nvSpPr>
        <p:spPr>
          <a:xfrm>
            <a:off x="5602316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6" name="object 126"/>
          <p:cNvSpPr/>
          <p:nvPr/>
        </p:nvSpPr>
        <p:spPr>
          <a:xfrm>
            <a:off x="5602316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7" name="object 127"/>
          <p:cNvSpPr/>
          <p:nvPr/>
        </p:nvSpPr>
        <p:spPr>
          <a:xfrm>
            <a:off x="5791070" y="3364806"/>
            <a:ext cx="1029969" cy="0"/>
          </a:xfrm>
          <a:custGeom>
            <a:avLst/>
            <a:gdLst/>
            <a:ahLst/>
            <a:cxnLst/>
            <a:rect l="l" t="t" r="r" b="b"/>
            <a:pathLst>
              <a:path w="1029970">
                <a:moveTo>
                  <a:pt x="0" y="0"/>
                </a:moveTo>
                <a:lnTo>
                  <a:pt x="1029770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8" name="object 128"/>
          <p:cNvSpPr/>
          <p:nvPr/>
        </p:nvSpPr>
        <p:spPr>
          <a:xfrm>
            <a:off x="6770594" y="33271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9" name="object 129"/>
          <p:cNvSpPr/>
          <p:nvPr/>
        </p:nvSpPr>
        <p:spPr>
          <a:xfrm>
            <a:off x="6919699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3" y="54224"/>
                </a:lnTo>
                <a:lnTo>
                  <a:pt x="12010" y="65271"/>
                </a:lnTo>
                <a:lnTo>
                  <a:pt x="23650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0" name="object 130"/>
          <p:cNvSpPr/>
          <p:nvPr/>
        </p:nvSpPr>
        <p:spPr>
          <a:xfrm>
            <a:off x="6919698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1" name="object 131"/>
          <p:cNvSpPr/>
          <p:nvPr/>
        </p:nvSpPr>
        <p:spPr>
          <a:xfrm>
            <a:off x="7107902" y="3364806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4">
                <a:moveTo>
                  <a:pt x="0" y="0"/>
                </a:moveTo>
                <a:lnTo>
                  <a:pt x="1030563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2" name="object 132"/>
          <p:cNvSpPr/>
          <p:nvPr/>
        </p:nvSpPr>
        <p:spPr>
          <a:xfrm>
            <a:off x="8088219" y="33271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3" name="object 133"/>
          <p:cNvSpPr/>
          <p:nvPr/>
        </p:nvSpPr>
        <p:spPr>
          <a:xfrm>
            <a:off x="8216669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3" y="54224"/>
                </a:lnTo>
                <a:lnTo>
                  <a:pt x="12010" y="65271"/>
                </a:lnTo>
                <a:lnTo>
                  <a:pt x="23650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4" name="object 134"/>
          <p:cNvSpPr/>
          <p:nvPr/>
        </p:nvSpPr>
        <p:spPr>
          <a:xfrm>
            <a:off x="8216668" y="332721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2"/>
                </a:lnTo>
                <a:lnTo>
                  <a:pt x="21144" y="3814"/>
                </a:lnTo>
                <a:lnTo>
                  <a:pt x="34790" y="109"/>
                </a:lnTo>
                <a:lnTo>
                  <a:pt x="37685" y="0"/>
                </a:lnTo>
                <a:lnTo>
                  <a:pt x="51717" y="2699"/>
                </a:lnTo>
                <a:lnTo>
                  <a:pt x="63357" y="10097"/>
                </a:lnTo>
                <a:lnTo>
                  <a:pt x="71555" y="21144"/>
                </a:lnTo>
                <a:lnTo>
                  <a:pt x="75260" y="34789"/>
                </a:lnTo>
                <a:lnTo>
                  <a:pt x="75369" y="37684"/>
                </a:lnTo>
                <a:lnTo>
                  <a:pt x="72670" y="51716"/>
                </a:lnTo>
                <a:lnTo>
                  <a:pt x="65272" y="63356"/>
                </a:lnTo>
                <a:lnTo>
                  <a:pt x="54225" y="71554"/>
                </a:lnTo>
                <a:lnTo>
                  <a:pt x="40579" y="75259"/>
                </a:lnTo>
                <a:lnTo>
                  <a:pt x="37685" y="75368"/>
                </a:lnTo>
                <a:lnTo>
                  <a:pt x="23652" y="72669"/>
                </a:lnTo>
                <a:lnTo>
                  <a:pt x="12012" y="65271"/>
                </a:lnTo>
                <a:lnTo>
                  <a:pt x="3814" y="54224"/>
                </a:lnTo>
                <a:lnTo>
                  <a:pt x="109" y="40579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5" name="object 135"/>
          <p:cNvSpPr/>
          <p:nvPr/>
        </p:nvSpPr>
        <p:spPr>
          <a:xfrm>
            <a:off x="1750882" y="2608085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278"/>
                </a:lnTo>
              </a:path>
            </a:pathLst>
          </a:custGeom>
          <a:ln w="9421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6" name="object 136"/>
          <p:cNvSpPr/>
          <p:nvPr/>
        </p:nvSpPr>
        <p:spPr>
          <a:xfrm>
            <a:off x="1713198" y="258296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8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7" name="object 137"/>
          <p:cNvSpPr/>
          <p:nvPr/>
        </p:nvSpPr>
        <p:spPr>
          <a:xfrm>
            <a:off x="1713198" y="277111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8" name="object 138"/>
          <p:cNvSpPr/>
          <p:nvPr/>
        </p:nvSpPr>
        <p:spPr>
          <a:xfrm>
            <a:off x="1750882" y="3512166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0"/>
                </a:moveTo>
                <a:lnTo>
                  <a:pt x="0" y="214072"/>
                </a:lnTo>
              </a:path>
            </a:pathLst>
          </a:custGeom>
          <a:ln w="9421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9" name="object 139"/>
          <p:cNvSpPr/>
          <p:nvPr/>
        </p:nvSpPr>
        <p:spPr>
          <a:xfrm>
            <a:off x="1713198" y="348704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8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0" name="object 140"/>
          <p:cNvSpPr/>
          <p:nvPr/>
        </p:nvSpPr>
        <p:spPr>
          <a:xfrm>
            <a:off x="1713198" y="36759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1" name="object 141"/>
          <p:cNvSpPr/>
          <p:nvPr/>
        </p:nvSpPr>
        <p:spPr>
          <a:xfrm>
            <a:off x="3019295" y="3022423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072"/>
                </a:lnTo>
              </a:path>
            </a:pathLst>
          </a:custGeom>
          <a:ln w="9421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2" name="object 142"/>
          <p:cNvSpPr/>
          <p:nvPr/>
        </p:nvSpPr>
        <p:spPr>
          <a:xfrm>
            <a:off x="2981610" y="299730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8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3" name="object 143"/>
          <p:cNvSpPr/>
          <p:nvPr/>
        </p:nvSpPr>
        <p:spPr>
          <a:xfrm>
            <a:off x="2981610" y="318625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4" name="object 144"/>
          <p:cNvSpPr/>
          <p:nvPr/>
        </p:nvSpPr>
        <p:spPr>
          <a:xfrm>
            <a:off x="4338507" y="3022423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072"/>
                </a:lnTo>
              </a:path>
            </a:pathLst>
          </a:custGeom>
          <a:ln w="9421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5" name="object 145"/>
          <p:cNvSpPr/>
          <p:nvPr/>
        </p:nvSpPr>
        <p:spPr>
          <a:xfrm>
            <a:off x="4300823" y="299730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9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6" name="object 146"/>
          <p:cNvSpPr/>
          <p:nvPr/>
        </p:nvSpPr>
        <p:spPr>
          <a:xfrm>
            <a:off x="4300823" y="318625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9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9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7" name="object 147"/>
          <p:cNvSpPr/>
          <p:nvPr/>
        </p:nvSpPr>
        <p:spPr>
          <a:xfrm>
            <a:off x="5645021" y="3474860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278"/>
                </a:lnTo>
              </a:path>
            </a:pathLst>
          </a:custGeom>
          <a:ln w="9421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8" name="object 148"/>
          <p:cNvSpPr/>
          <p:nvPr/>
        </p:nvSpPr>
        <p:spPr>
          <a:xfrm>
            <a:off x="5607335" y="344973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9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9" name="object 149"/>
          <p:cNvSpPr/>
          <p:nvPr/>
        </p:nvSpPr>
        <p:spPr>
          <a:xfrm>
            <a:off x="5607335" y="363789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9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9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0" name="object 150"/>
          <p:cNvSpPr/>
          <p:nvPr/>
        </p:nvSpPr>
        <p:spPr>
          <a:xfrm>
            <a:off x="6963438" y="2608085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278"/>
                </a:lnTo>
              </a:path>
            </a:pathLst>
          </a:custGeom>
          <a:ln w="9421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1" name="object 151"/>
          <p:cNvSpPr/>
          <p:nvPr/>
        </p:nvSpPr>
        <p:spPr>
          <a:xfrm>
            <a:off x="6925754" y="258296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3" y="0"/>
                </a:moveTo>
                <a:lnTo>
                  <a:pt x="0" y="75369"/>
                </a:lnTo>
                <a:lnTo>
                  <a:pt x="75368" y="75369"/>
                </a:lnTo>
                <a:lnTo>
                  <a:pt x="37683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2" name="object 152"/>
          <p:cNvSpPr/>
          <p:nvPr/>
        </p:nvSpPr>
        <p:spPr>
          <a:xfrm>
            <a:off x="6925754" y="277111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75368" y="0"/>
                </a:moveTo>
                <a:lnTo>
                  <a:pt x="0" y="0"/>
                </a:lnTo>
                <a:lnTo>
                  <a:pt x="37683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3" name="object 153"/>
          <p:cNvSpPr/>
          <p:nvPr/>
        </p:nvSpPr>
        <p:spPr>
          <a:xfrm>
            <a:off x="8257251" y="3035123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278"/>
                </a:lnTo>
              </a:path>
            </a:pathLst>
          </a:custGeom>
          <a:ln w="9421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4" name="object 154"/>
          <p:cNvSpPr/>
          <p:nvPr/>
        </p:nvSpPr>
        <p:spPr>
          <a:xfrm>
            <a:off x="8219567" y="301000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0" y="75368"/>
                </a:lnTo>
                <a:lnTo>
                  <a:pt x="75369" y="75368"/>
                </a:lnTo>
                <a:lnTo>
                  <a:pt x="37684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5" name="object 155"/>
          <p:cNvSpPr/>
          <p:nvPr/>
        </p:nvSpPr>
        <p:spPr>
          <a:xfrm>
            <a:off x="8219567" y="31981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75369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9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6" name="object 156"/>
          <p:cNvSpPr txBox="1"/>
          <p:nvPr/>
        </p:nvSpPr>
        <p:spPr>
          <a:xfrm>
            <a:off x="6991160" y="5313481"/>
            <a:ext cx="2070100" cy="722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lang="es-MX" sz="1550" spc="-185" dirty="0">
                <a:latin typeface="Arial"/>
                <a:cs typeface="Arial"/>
              </a:rPr>
              <a:t>Y</a:t>
            </a:r>
            <a:r>
              <a:rPr lang="es-MX" sz="1550" spc="5" dirty="0">
                <a:latin typeface="Arial"/>
                <a:cs typeface="Arial"/>
              </a:rPr>
              <a:t>. </a:t>
            </a:r>
            <a:r>
              <a:rPr lang="es-MX" sz="1550" spc="10" dirty="0" err="1">
                <a:latin typeface="Arial"/>
                <a:cs typeface="Arial"/>
              </a:rPr>
              <a:t>Sugita</a:t>
            </a:r>
            <a:r>
              <a:rPr lang="es-MX" sz="1550" spc="10" dirty="0">
                <a:latin typeface="Arial"/>
                <a:cs typeface="Arial"/>
              </a:rPr>
              <a:t>,</a:t>
            </a:r>
            <a:r>
              <a:rPr lang="es-MX" sz="1550" spc="-20" dirty="0">
                <a:latin typeface="Arial"/>
                <a:cs typeface="Arial"/>
              </a:rPr>
              <a:t> </a:t>
            </a:r>
            <a:r>
              <a:rPr lang="es-MX" sz="1550" spc="-185" dirty="0">
                <a:latin typeface="Arial"/>
                <a:cs typeface="Arial"/>
              </a:rPr>
              <a:t>Y</a:t>
            </a:r>
            <a:r>
              <a:rPr lang="es-MX" sz="1550" spc="5" dirty="0">
                <a:latin typeface="Arial"/>
                <a:cs typeface="Arial"/>
              </a:rPr>
              <a:t>. </a:t>
            </a:r>
            <a:r>
              <a:rPr lang="es-MX" sz="1550" spc="15" dirty="0" err="1">
                <a:latin typeface="Arial"/>
                <a:cs typeface="Arial"/>
              </a:rPr>
              <a:t>Okamoto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5" dirty="0" err="1">
                <a:latin typeface="Arial"/>
                <a:cs typeface="Arial"/>
              </a:rPr>
              <a:t>Chem</a:t>
            </a:r>
            <a:r>
              <a:rPr lang="es-MX" sz="1550" spc="5" dirty="0">
                <a:latin typeface="Arial"/>
                <a:cs typeface="Arial"/>
              </a:rPr>
              <a:t>.</a:t>
            </a:r>
            <a:r>
              <a:rPr lang="es-MX" sz="1550" spc="10" dirty="0">
                <a:latin typeface="Arial"/>
                <a:cs typeface="Arial"/>
              </a:rPr>
              <a:t> </a:t>
            </a:r>
            <a:r>
              <a:rPr lang="es-MX" sz="1550" spc="15" dirty="0" err="1">
                <a:latin typeface="Arial"/>
                <a:cs typeface="Arial"/>
              </a:rPr>
              <a:t>Phys</a:t>
            </a:r>
            <a:r>
              <a:rPr lang="es-MX" sz="1550" spc="15" dirty="0">
                <a:latin typeface="Arial"/>
                <a:cs typeface="Arial"/>
              </a:rPr>
              <a:t>.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5" dirty="0" err="1">
                <a:latin typeface="Arial"/>
                <a:cs typeface="Arial"/>
              </a:rPr>
              <a:t>Let</a:t>
            </a:r>
            <a:r>
              <a:rPr lang="es-MX" sz="1550" spc="5" dirty="0">
                <a:latin typeface="Arial"/>
                <a:cs typeface="Arial"/>
              </a:rPr>
              <a:t>.,</a:t>
            </a:r>
            <a:r>
              <a:rPr lang="es-MX" sz="1550" spc="10" dirty="0">
                <a:latin typeface="Arial"/>
                <a:cs typeface="Arial"/>
              </a:rPr>
              <a:t> </a:t>
            </a:r>
            <a:r>
              <a:rPr lang="es-MX" sz="1550" u="heavy" spc="10" dirty="0">
                <a:latin typeface="Arial"/>
                <a:cs typeface="Arial"/>
              </a:rPr>
              <a:t>31</a:t>
            </a:r>
            <a:r>
              <a:rPr lang="es-MX" sz="1550" u="heavy" spc="15" dirty="0">
                <a:latin typeface="Arial"/>
                <a:cs typeface="Arial"/>
              </a:rPr>
              <a:t>4</a:t>
            </a:r>
            <a:r>
              <a:rPr lang="es-MX" sz="1550" spc="5" dirty="0">
                <a:latin typeface="Arial"/>
                <a:cs typeface="Arial"/>
              </a:rPr>
              <a:t>, </a:t>
            </a:r>
            <a:r>
              <a:rPr lang="es-MX" sz="1550" spc="10" dirty="0">
                <a:latin typeface="Arial"/>
                <a:cs typeface="Arial"/>
              </a:rPr>
              <a:t>26</a:t>
            </a:r>
            <a:r>
              <a:rPr lang="es-MX" sz="1550" spc="15" dirty="0">
                <a:latin typeface="Arial"/>
                <a:cs typeface="Arial"/>
              </a:rPr>
              <a:t>1</a:t>
            </a:r>
            <a:r>
              <a:rPr lang="es-MX" sz="1550" spc="5" dirty="0">
                <a:latin typeface="Arial"/>
                <a:cs typeface="Arial"/>
              </a:rPr>
              <a:t> </a:t>
            </a:r>
            <a:r>
              <a:rPr lang="es-MX" sz="1550" spc="15" dirty="0">
                <a:latin typeface="Arial"/>
                <a:cs typeface="Arial"/>
              </a:rPr>
              <a:t>(1999)</a:t>
            </a:r>
            <a:endParaRPr lang="es-MX" sz="15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0720" y="554370"/>
            <a:ext cx="7882890" cy="1387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 marL="43815">
              <a:lnSpc>
                <a:spcPts val="3775"/>
              </a:lnSpc>
              <a:spcBef>
                <a:spcPts val="305"/>
              </a:spcBef>
            </a:pPr>
            <a:r>
              <a:rPr lang="es-MX" sz="3150" spc="-5" dirty="0">
                <a:solidFill>
                  <a:srgbClr val="4348AA"/>
                </a:solidFill>
                <a:latin typeface="Arial"/>
                <a:cs typeface="Arial"/>
              </a:rPr>
              <a:t>DM intercambio de replicas</a:t>
            </a:r>
            <a:endParaRPr lang="es-MX" sz="3150" dirty="0">
              <a:latin typeface="Arial"/>
              <a:cs typeface="Arial"/>
            </a:endParaRPr>
          </a:p>
          <a:p>
            <a:pPr marL="12700">
              <a:lnSpc>
                <a:spcPts val="2815"/>
              </a:lnSpc>
            </a:pPr>
            <a:r>
              <a:rPr lang="es-MX" sz="2350" spc="10" dirty="0">
                <a:latin typeface="Arial"/>
                <a:cs typeface="Arial"/>
              </a:rPr>
              <a:t>Escenarios de energía rugosa y cómputo distribuido</a:t>
            </a:r>
            <a:endParaRPr lang="es-MX" sz="235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6108" y="373703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4" y="71554"/>
                </a:lnTo>
                <a:lnTo>
                  <a:pt x="65271" y="63357"/>
                </a:lnTo>
                <a:lnTo>
                  <a:pt x="72669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" name="object 4"/>
          <p:cNvSpPr/>
          <p:nvPr/>
        </p:nvSpPr>
        <p:spPr>
          <a:xfrm>
            <a:off x="1906108" y="373703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" name="object 5"/>
          <p:cNvSpPr/>
          <p:nvPr/>
        </p:nvSpPr>
        <p:spPr>
          <a:xfrm>
            <a:off x="2838796" y="373703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2838796" y="373703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/>
          <p:nvPr/>
        </p:nvSpPr>
        <p:spPr>
          <a:xfrm>
            <a:off x="1906108" y="239138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69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4" y="21143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" name="object 8"/>
          <p:cNvSpPr/>
          <p:nvPr/>
        </p:nvSpPr>
        <p:spPr>
          <a:xfrm>
            <a:off x="1906108" y="239138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" name="object 9"/>
          <p:cNvSpPr/>
          <p:nvPr/>
        </p:nvSpPr>
        <p:spPr>
          <a:xfrm>
            <a:off x="2044570" y="2428975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4">
                <a:moveTo>
                  <a:pt x="0" y="0"/>
                </a:moveTo>
                <a:lnTo>
                  <a:pt x="715444" y="0"/>
                </a:lnTo>
              </a:path>
            </a:pathLst>
          </a:custGeom>
          <a:ln w="18842">
            <a:solidFill>
              <a:srgbClr val="F6BD26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" name="object 10"/>
          <p:cNvSpPr/>
          <p:nvPr/>
        </p:nvSpPr>
        <p:spPr>
          <a:xfrm>
            <a:off x="2709769" y="239129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F6BD26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" name="object 11"/>
          <p:cNvSpPr/>
          <p:nvPr/>
        </p:nvSpPr>
        <p:spPr>
          <a:xfrm>
            <a:off x="2838796" y="239138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" name="object 12"/>
          <p:cNvSpPr/>
          <p:nvPr/>
        </p:nvSpPr>
        <p:spPr>
          <a:xfrm>
            <a:off x="2838796" y="239138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" name="object 13"/>
          <p:cNvSpPr/>
          <p:nvPr/>
        </p:nvSpPr>
        <p:spPr>
          <a:xfrm>
            <a:off x="1918670" y="279649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" name="object 14"/>
          <p:cNvSpPr/>
          <p:nvPr/>
        </p:nvSpPr>
        <p:spPr>
          <a:xfrm>
            <a:off x="1918670" y="2796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" name="object 15"/>
          <p:cNvSpPr/>
          <p:nvPr/>
        </p:nvSpPr>
        <p:spPr>
          <a:xfrm>
            <a:off x="2851358" y="279649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" name="object 16"/>
          <p:cNvSpPr/>
          <p:nvPr/>
        </p:nvSpPr>
        <p:spPr>
          <a:xfrm>
            <a:off x="2851358" y="2796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" name="object 17"/>
          <p:cNvSpPr/>
          <p:nvPr/>
        </p:nvSpPr>
        <p:spPr>
          <a:xfrm>
            <a:off x="1918670" y="324870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" name="object 18"/>
          <p:cNvSpPr/>
          <p:nvPr/>
        </p:nvSpPr>
        <p:spPr>
          <a:xfrm>
            <a:off x="1918670" y="324870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" name="object 19"/>
          <p:cNvSpPr/>
          <p:nvPr/>
        </p:nvSpPr>
        <p:spPr>
          <a:xfrm>
            <a:off x="2851358" y="324870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" name="object 20"/>
          <p:cNvSpPr/>
          <p:nvPr/>
        </p:nvSpPr>
        <p:spPr>
          <a:xfrm>
            <a:off x="2851358" y="324870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1" name="object 21"/>
          <p:cNvSpPr/>
          <p:nvPr/>
        </p:nvSpPr>
        <p:spPr>
          <a:xfrm>
            <a:off x="2868483" y="3408979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278"/>
                </a:lnTo>
              </a:path>
            </a:pathLst>
          </a:custGeom>
          <a:ln w="9421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2" name="object 22"/>
          <p:cNvSpPr/>
          <p:nvPr/>
        </p:nvSpPr>
        <p:spPr>
          <a:xfrm>
            <a:off x="2830798" y="338385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8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3" name="object 23"/>
          <p:cNvSpPr/>
          <p:nvPr/>
        </p:nvSpPr>
        <p:spPr>
          <a:xfrm>
            <a:off x="2830798" y="357201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4" name="object 24"/>
          <p:cNvSpPr/>
          <p:nvPr/>
        </p:nvSpPr>
        <p:spPr>
          <a:xfrm>
            <a:off x="2881183" y="2516804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072"/>
                </a:lnTo>
              </a:path>
            </a:pathLst>
          </a:custGeom>
          <a:ln w="9421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5" name="object 25"/>
          <p:cNvSpPr/>
          <p:nvPr/>
        </p:nvSpPr>
        <p:spPr>
          <a:xfrm>
            <a:off x="2843498" y="249168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8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6" name="object 26"/>
          <p:cNvSpPr/>
          <p:nvPr/>
        </p:nvSpPr>
        <p:spPr>
          <a:xfrm>
            <a:off x="2843498" y="268063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7" name="object 27"/>
          <p:cNvSpPr/>
          <p:nvPr/>
        </p:nvSpPr>
        <p:spPr>
          <a:xfrm>
            <a:off x="5685537" y="547993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2" y="0"/>
                </a:moveTo>
                <a:lnTo>
                  <a:pt x="2807" y="22127"/>
                </a:lnTo>
                <a:lnTo>
                  <a:pt x="0" y="36433"/>
                </a:lnTo>
                <a:lnTo>
                  <a:pt x="2924" y="50379"/>
                </a:lnTo>
                <a:lnTo>
                  <a:pt x="10680" y="61755"/>
                </a:lnTo>
                <a:lnTo>
                  <a:pt x="22124" y="69419"/>
                </a:lnTo>
                <a:lnTo>
                  <a:pt x="36112" y="72228"/>
                </a:lnTo>
                <a:lnTo>
                  <a:pt x="36432" y="72227"/>
                </a:lnTo>
                <a:lnTo>
                  <a:pt x="69418" y="50102"/>
                </a:lnTo>
                <a:lnTo>
                  <a:pt x="72225" y="35793"/>
                </a:lnTo>
                <a:lnTo>
                  <a:pt x="69300" y="21849"/>
                </a:lnTo>
                <a:lnTo>
                  <a:pt x="61543" y="10472"/>
                </a:lnTo>
                <a:lnTo>
                  <a:pt x="50100" y="2808"/>
                </a:lnTo>
                <a:lnTo>
                  <a:pt x="36112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8" name="object 28"/>
          <p:cNvSpPr/>
          <p:nvPr/>
        </p:nvSpPr>
        <p:spPr>
          <a:xfrm>
            <a:off x="5685535" y="547993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2" y="10682"/>
                </a:lnTo>
                <a:lnTo>
                  <a:pt x="21848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2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9" name="object 29"/>
          <p:cNvSpPr/>
          <p:nvPr/>
        </p:nvSpPr>
        <p:spPr>
          <a:xfrm>
            <a:off x="5721649" y="5563153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35330" y="0"/>
                </a:moveTo>
                <a:lnTo>
                  <a:pt x="21787" y="2748"/>
                </a:lnTo>
                <a:lnTo>
                  <a:pt x="10453" y="10470"/>
                </a:lnTo>
                <a:lnTo>
                  <a:pt x="2805" y="21985"/>
                </a:lnTo>
                <a:lnTo>
                  <a:pt x="0" y="36114"/>
                </a:lnTo>
                <a:lnTo>
                  <a:pt x="2688" y="49957"/>
                </a:lnTo>
                <a:lnTo>
                  <a:pt x="10242" y="61543"/>
                </a:lnTo>
                <a:lnTo>
                  <a:pt x="21508" y="69360"/>
                </a:lnTo>
                <a:lnTo>
                  <a:pt x="35330" y="72228"/>
                </a:lnTo>
                <a:lnTo>
                  <a:pt x="48870" y="69481"/>
                </a:lnTo>
                <a:lnTo>
                  <a:pt x="60204" y="61759"/>
                </a:lnTo>
                <a:lnTo>
                  <a:pt x="67852" y="50243"/>
                </a:lnTo>
                <a:lnTo>
                  <a:pt x="70658" y="36114"/>
                </a:lnTo>
                <a:lnTo>
                  <a:pt x="67970" y="22271"/>
                </a:lnTo>
                <a:lnTo>
                  <a:pt x="60416" y="10685"/>
                </a:lnTo>
                <a:lnTo>
                  <a:pt x="49151" y="2868"/>
                </a:lnTo>
                <a:lnTo>
                  <a:pt x="3533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0" name="object 30"/>
          <p:cNvSpPr/>
          <p:nvPr/>
        </p:nvSpPr>
        <p:spPr>
          <a:xfrm>
            <a:off x="5721649" y="5563153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0" y="36114"/>
                </a:moveTo>
                <a:lnTo>
                  <a:pt x="2805" y="21986"/>
                </a:lnTo>
                <a:lnTo>
                  <a:pt x="10453" y="10470"/>
                </a:lnTo>
                <a:lnTo>
                  <a:pt x="21787" y="2748"/>
                </a:lnTo>
                <a:lnTo>
                  <a:pt x="35330" y="0"/>
                </a:lnTo>
                <a:lnTo>
                  <a:pt x="49151" y="2868"/>
                </a:lnTo>
                <a:lnTo>
                  <a:pt x="60416" y="10686"/>
                </a:lnTo>
                <a:lnTo>
                  <a:pt x="67970" y="22272"/>
                </a:lnTo>
                <a:lnTo>
                  <a:pt x="70658" y="36114"/>
                </a:lnTo>
                <a:lnTo>
                  <a:pt x="67852" y="50243"/>
                </a:lnTo>
                <a:lnTo>
                  <a:pt x="60204" y="61759"/>
                </a:lnTo>
                <a:lnTo>
                  <a:pt x="48871" y="69481"/>
                </a:lnTo>
                <a:lnTo>
                  <a:pt x="35330" y="72229"/>
                </a:lnTo>
                <a:lnTo>
                  <a:pt x="21508" y="69360"/>
                </a:lnTo>
                <a:lnTo>
                  <a:pt x="10242" y="61543"/>
                </a:lnTo>
                <a:lnTo>
                  <a:pt x="2688" y="49957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1" name="object 31"/>
          <p:cNvSpPr/>
          <p:nvPr/>
        </p:nvSpPr>
        <p:spPr>
          <a:xfrm>
            <a:off x="7572892" y="5806531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90" h="71120">
                <a:moveTo>
                  <a:pt x="36114" y="0"/>
                </a:moveTo>
                <a:lnTo>
                  <a:pt x="22271" y="2688"/>
                </a:lnTo>
                <a:lnTo>
                  <a:pt x="10685" y="10242"/>
                </a:lnTo>
                <a:lnTo>
                  <a:pt x="2868" y="21508"/>
                </a:lnTo>
                <a:lnTo>
                  <a:pt x="0" y="35330"/>
                </a:lnTo>
                <a:lnTo>
                  <a:pt x="2748" y="48871"/>
                </a:lnTo>
                <a:lnTo>
                  <a:pt x="10470" y="60205"/>
                </a:lnTo>
                <a:lnTo>
                  <a:pt x="21986" y="67853"/>
                </a:lnTo>
                <a:lnTo>
                  <a:pt x="36114" y="70658"/>
                </a:lnTo>
                <a:lnTo>
                  <a:pt x="49957" y="67970"/>
                </a:lnTo>
                <a:lnTo>
                  <a:pt x="61543" y="60417"/>
                </a:lnTo>
                <a:lnTo>
                  <a:pt x="69361" y="49151"/>
                </a:lnTo>
                <a:lnTo>
                  <a:pt x="72229" y="35330"/>
                </a:lnTo>
                <a:lnTo>
                  <a:pt x="69481" y="21787"/>
                </a:lnTo>
                <a:lnTo>
                  <a:pt x="61759" y="10453"/>
                </a:lnTo>
                <a:lnTo>
                  <a:pt x="50243" y="2805"/>
                </a:lnTo>
                <a:lnTo>
                  <a:pt x="36114" y="0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2" name="object 32"/>
          <p:cNvSpPr/>
          <p:nvPr/>
        </p:nvSpPr>
        <p:spPr>
          <a:xfrm>
            <a:off x="7572893" y="5806531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90" h="71120">
                <a:moveTo>
                  <a:pt x="0" y="35329"/>
                </a:moveTo>
                <a:lnTo>
                  <a:pt x="2868" y="21507"/>
                </a:lnTo>
                <a:lnTo>
                  <a:pt x="10686" y="10242"/>
                </a:lnTo>
                <a:lnTo>
                  <a:pt x="22272" y="2688"/>
                </a:lnTo>
                <a:lnTo>
                  <a:pt x="36114" y="0"/>
                </a:lnTo>
                <a:lnTo>
                  <a:pt x="50243" y="2805"/>
                </a:lnTo>
                <a:lnTo>
                  <a:pt x="61759" y="10453"/>
                </a:lnTo>
                <a:lnTo>
                  <a:pt x="69481" y="21787"/>
                </a:lnTo>
                <a:lnTo>
                  <a:pt x="72229" y="35329"/>
                </a:lnTo>
                <a:lnTo>
                  <a:pt x="69360" y="49150"/>
                </a:lnTo>
                <a:lnTo>
                  <a:pt x="61543" y="60416"/>
                </a:lnTo>
                <a:lnTo>
                  <a:pt x="49957" y="67970"/>
                </a:lnTo>
                <a:lnTo>
                  <a:pt x="36114" y="70658"/>
                </a:lnTo>
                <a:lnTo>
                  <a:pt x="21986" y="67852"/>
                </a:lnTo>
                <a:lnTo>
                  <a:pt x="10470" y="60205"/>
                </a:lnTo>
                <a:lnTo>
                  <a:pt x="2748" y="48871"/>
                </a:lnTo>
                <a:lnTo>
                  <a:pt x="0" y="35329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3" name="object 33"/>
          <p:cNvSpPr/>
          <p:nvPr/>
        </p:nvSpPr>
        <p:spPr>
          <a:xfrm>
            <a:off x="5424885" y="4707404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35330" y="0"/>
                </a:moveTo>
                <a:lnTo>
                  <a:pt x="21787" y="2748"/>
                </a:lnTo>
                <a:lnTo>
                  <a:pt x="10453" y="10470"/>
                </a:lnTo>
                <a:lnTo>
                  <a:pt x="2805" y="21986"/>
                </a:lnTo>
                <a:lnTo>
                  <a:pt x="0" y="36114"/>
                </a:lnTo>
                <a:lnTo>
                  <a:pt x="2688" y="49958"/>
                </a:lnTo>
                <a:lnTo>
                  <a:pt x="10242" y="61544"/>
                </a:lnTo>
                <a:lnTo>
                  <a:pt x="21508" y="69361"/>
                </a:lnTo>
                <a:lnTo>
                  <a:pt x="35330" y="72229"/>
                </a:lnTo>
                <a:lnTo>
                  <a:pt x="48871" y="69481"/>
                </a:lnTo>
                <a:lnTo>
                  <a:pt x="60205" y="61759"/>
                </a:lnTo>
                <a:lnTo>
                  <a:pt x="67852" y="50243"/>
                </a:lnTo>
                <a:lnTo>
                  <a:pt x="70658" y="36114"/>
                </a:lnTo>
                <a:lnTo>
                  <a:pt x="67970" y="22272"/>
                </a:lnTo>
                <a:lnTo>
                  <a:pt x="60416" y="10686"/>
                </a:lnTo>
                <a:lnTo>
                  <a:pt x="49151" y="2868"/>
                </a:lnTo>
                <a:lnTo>
                  <a:pt x="35330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4" name="object 34"/>
          <p:cNvSpPr/>
          <p:nvPr/>
        </p:nvSpPr>
        <p:spPr>
          <a:xfrm>
            <a:off x="5424885" y="4707404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0" y="36114"/>
                </a:moveTo>
                <a:lnTo>
                  <a:pt x="2805" y="21985"/>
                </a:lnTo>
                <a:lnTo>
                  <a:pt x="10453" y="10470"/>
                </a:lnTo>
                <a:lnTo>
                  <a:pt x="21787" y="2748"/>
                </a:lnTo>
                <a:lnTo>
                  <a:pt x="35330" y="0"/>
                </a:lnTo>
                <a:lnTo>
                  <a:pt x="49151" y="2868"/>
                </a:lnTo>
                <a:lnTo>
                  <a:pt x="60416" y="10686"/>
                </a:lnTo>
                <a:lnTo>
                  <a:pt x="67970" y="22272"/>
                </a:lnTo>
                <a:lnTo>
                  <a:pt x="70658" y="36114"/>
                </a:lnTo>
                <a:lnTo>
                  <a:pt x="67852" y="50243"/>
                </a:lnTo>
                <a:lnTo>
                  <a:pt x="60204" y="61759"/>
                </a:lnTo>
                <a:lnTo>
                  <a:pt x="48871" y="69481"/>
                </a:lnTo>
                <a:lnTo>
                  <a:pt x="35330" y="72229"/>
                </a:lnTo>
                <a:lnTo>
                  <a:pt x="21508" y="69361"/>
                </a:lnTo>
                <a:lnTo>
                  <a:pt x="10242" y="61543"/>
                </a:lnTo>
                <a:lnTo>
                  <a:pt x="2688" y="49958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5" name="object 35"/>
          <p:cNvSpPr/>
          <p:nvPr/>
        </p:nvSpPr>
        <p:spPr>
          <a:xfrm>
            <a:off x="6057670" y="473723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7"/>
                </a:lnTo>
                <a:lnTo>
                  <a:pt x="0" y="36436"/>
                </a:lnTo>
                <a:lnTo>
                  <a:pt x="2925" y="50380"/>
                </a:lnTo>
                <a:lnTo>
                  <a:pt x="10682" y="61757"/>
                </a:lnTo>
                <a:lnTo>
                  <a:pt x="22125" y="69421"/>
                </a:lnTo>
                <a:lnTo>
                  <a:pt x="36113" y="72229"/>
                </a:lnTo>
                <a:lnTo>
                  <a:pt x="36434" y="72228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9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6" name="object 36"/>
          <p:cNvSpPr/>
          <p:nvPr/>
        </p:nvSpPr>
        <p:spPr>
          <a:xfrm>
            <a:off x="6057669" y="473723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2" y="10682"/>
                </a:lnTo>
                <a:lnTo>
                  <a:pt x="21848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2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7" name="object 37"/>
          <p:cNvSpPr/>
          <p:nvPr/>
        </p:nvSpPr>
        <p:spPr>
          <a:xfrm>
            <a:off x="6789375" y="467914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112" y="0"/>
                </a:moveTo>
                <a:lnTo>
                  <a:pt x="2807" y="22125"/>
                </a:lnTo>
                <a:lnTo>
                  <a:pt x="0" y="36433"/>
                </a:lnTo>
                <a:lnTo>
                  <a:pt x="2925" y="50378"/>
                </a:lnTo>
                <a:lnTo>
                  <a:pt x="10681" y="61755"/>
                </a:lnTo>
                <a:lnTo>
                  <a:pt x="22124" y="69419"/>
                </a:lnTo>
                <a:lnTo>
                  <a:pt x="36112" y="72228"/>
                </a:lnTo>
                <a:lnTo>
                  <a:pt x="36433" y="72227"/>
                </a:lnTo>
                <a:lnTo>
                  <a:pt x="69418" y="50101"/>
                </a:lnTo>
                <a:lnTo>
                  <a:pt x="72225" y="35793"/>
                </a:lnTo>
                <a:lnTo>
                  <a:pt x="69300" y="21848"/>
                </a:lnTo>
                <a:lnTo>
                  <a:pt x="61544" y="10472"/>
                </a:lnTo>
                <a:lnTo>
                  <a:pt x="50100" y="2808"/>
                </a:lnTo>
                <a:lnTo>
                  <a:pt x="36112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8" name="object 38"/>
          <p:cNvSpPr/>
          <p:nvPr/>
        </p:nvSpPr>
        <p:spPr>
          <a:xfrm>
            <a:off x="6789373" y="467914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36114"/>
                </a:moveTo>
                <a:lnTo>
                  <a:pt x="2808" y="22126"/>
                </a:lnTo>
                <a:lnTo>
                  <a:pt x="10473" y="10683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3"/>
                </a:lnTo>
                <a:lnTo>
                  <a:pt x="69302" y="21849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9" name="object 39"/>
          <p:cNvSpPr/>
          <p:nvPr/>
        </p:nvSpPr>
        <p:spPr>
          <a:xfrm>
            <a:off x="5346377" y="435725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6113" y="0"/>
                </a:moveTo>
                <a:lnTo>
                  <a:pt x="2807" y="22125"/>
                </a:lnTo>
                <a:lnTo>
                  <a:pt x="0" y="36434"/>
                </a:lnTo>
                <a:lnTo>
                  <a:pt x="2925" y="50379"/>
                </a:lnTo>
                <a:lnTo>
                  <a:pt x="10682" y="61755"/>
                </a:lnTo>
                <a:lnTo>
                  <a:pt x="22125" y="69419"/>
                </a:lnTo>
                <a:lnTo>
                  <a:pt x="36113" y="72228"/>
                </a:lnTo>
                <a:lnTo>
                  <a:pt x="36434" y="72227"/>
                </a:lnTo>
                <a:lnTo>
                  <a:pt x="69419" y="50101"/>
                </a:lnTo>
                <a:lnTo>
                  <a:pt x="72227" y="35793"/>
                </a:lnTo>
                <a:lnTo>
                  <a:pt x="69301" y="21848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0" name="object 40"/>
          <p:cNvSpPr/>
          <p:nvPr/>
        </p:nvSpPr>
        <p:spPr>
          <a:xfrm>
            <a:off x="5346377" y="4357253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114"/>
                </a:moveTo>
                <a:lnTo>
                  <a:pt x="2808" y="22126"/>
                </a:lnTo>
                <a:lnTo>
                  <a:pt x="10472" y="10682"/>
                </a:lnTo>
                <a:lnTo>
                  <a:pt x="21848" y="2926"/>
                </a:lnTo>
                <a:lnTo>
                  <a:pt x="35793" y="1"/>
                </a:lnTo>
                <a:lnTo>
                  <a:pt x="36113" y="0"/>
                </a:lnTo>
                <a:lnTo>
                  <a:pt x="50101" y="2808"/>
                </a:lnTo>
                <a:lnTo>
                  <a:pt x="61545" y="10472"/>
                </a:lnTo>
                <a:lnTo>
                  <a:pt x="69302" y="21848"/>
                </a:lnTo>
                <a:lnTo>
                  <a:pt x="72227" y="35793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5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3" y="72229"/>
                </a:lnTo>
                <a:lnTo>
                  <a:pt x="22125" y="69420"/>
                </a:lnTo>
                <a:lnTo>
                  <a:pt x="10682" y="61756"/>
                </a:lnTo>
                <a:lnTo>
                  <a:pt x="2926" y="50379"/>
                </a:lnTo>
                <a:lnTo>
                  <a:pt x="1" y="36434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1" name="object 41"/>
          <p:cNvSpPr/>
          <p:nvPr/>
        </p:nvSpPr>
        <p:spPr>
          <a:xfrm>
            <a:off x="7987422" y="437452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113" y="0"/>
                </a:moveTo>
                <a:lnTo>
                  <a:pt x="2807" y="22127"/>
                </a:lnTo>
                <a:lnTo>
                  <a:pt x="0" y="36434"/>
                </a:lnTo>
                <a:lnTo>
                  <a:pt x="2925" y="50380"/>
                </a:lnTo>
                <a:lnTo>
                  <a:pt x="10681" y="61756"/>
                </a:lnTo>
                <a:lnTo>
                  <a:pt x="22125" y="69420"/>
                </a:lnTo>
                <a:lnTo>
                  <a:pt x="36113" y="72228"/>
                </a:lnTo>
                <a:lnTo>
                  <a:pt x="36433" y="72227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9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2" name="object 42"/>
          <p:cNvSpPr/>
          <p:nvPr/>
        </p:nvSpPr>
        <p:spPr>
          <a:xfrm>
            <a:off x="7987421" y="437452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36114"/>
                </a:moveTo>
                <a:lnTo>
                  <a:pt x="2808" y="22126"/>
                </a:lnTo>
                <a:lnTo>
                  <a:pt x="10472" y="10683"/>
                </a:lnTo>
                <a:lnTo>
                  <a:pt x="21849" y="2927"/>
                </a:lnTo>
                <a:lnTo>
                  <a:pt x="35794" y="1"/>
                </a:lnTo>
                <a:lnTo>
                  <a:pt x="36115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9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79" y="69302"/>
                </a:lnTo>
                <a:lnTo>
                  <a:pt x="36435" y="72227"/>
                </a:lnTo>
                <a:lnTo>
                  <a:pt x="36115" y="72229"/>
                </a:lnTo>
                <a:lnTo>
                  <a:pt x="22127" y="69420"/>
                </a:lnTo>
                <a:lnTo>
                  <a:pt x="10683" y="61756"/>
                </a:lnTo>
                <a:lnTo>
                  <a:pt x="2927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3" name="object 43"/>
          <p:cNvSpPr/>
          <p:nvPr/>
        </p:nvSpPr>
        <p:spPr>
          <a:xfrm>
            <a:off x="7844535" y="50983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35328" y="0"/>
                </a:moveTo>
                <a:lnTo>
                  <a:pt x="22218" y="2512"/>
                </a:lnTo>
                <a:lnTo>
                  <a:pt x="10671" y="10028"/>
                </a:lnTo>
                <a:lnTo>
                  <a:pt x="2866" y="21365"/>
                </a:lnTo>
                <a:lnTo>
                  <a:pt x="0" y="35328"/>
                </a:lnTo>
                <a:lnTo>
                  <a:pt x="2513" y="48440"/>
                </a:lnTo>
                <a:lnTo>
                  <a:pt x="10028" y="59987"/>
                </a:lnTo>
                <a:lnTo>
                  <a:pt x="21365" y="67792"/>
                </a:lnTo>
                <a:lnTo>
                  <a:pt x="35328" y="70658"/>
                </a:lnTo>
                <a:lnTo>
                  <a:pt x="48441" y="68145"/>
                </a:lnTo>
                <a:lnTo>
                  <a:pt x="59988" y="60629"/>
                </a:lnTo>
                <a:lnTo>
                  <a:pt x="67792" y="49292"/>
                </a:lnTo>
                <a:lnTo>
                  <a:pt x="70658" y="35328"/>
                </a:lnTo>
                <a:lnTo>
                  <a:pt x="68145" y="22217"/>
                </a:lnTo>
                <a:lnTo>
                  <a:pt x="60630" y="10670"/>
                </a:lnTo>
                <a:lnTo>
                  <a:pt x="49292" y="2866"/>
                </a:lnTo>
                <a:lnTo>
                  <a:pt x="3532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4" name="object 44"/>
          <p:cNvSpPr/>
          <p:nvPr/>
        </p:nvSpPr>
        <p:spPr>
          <a:xfrm>
            <a:off x="7844535" y="5098379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0" y="35329"/>
                </a:moveTo>
                <a:lnTo>
                  <a:pt x="2866" y="21365"/>
                </a:lnTo>
                <a:lnTo>
                  <a:pt x="10671" y="10028"/>
                </a:lnTo>
                <a:lnTo>
                  <a:pt x="22217" y="2512"/>
                </a:lnTo>
                <a:lnTo>
                  <a:pt x="35329" y="0"/>
                </a:lnTo>
                <a:lnTo>
                  <a:pt x="49293" y="2866"/>
                </a:lnTo>
                <a:lnTo>
                  <a:pt x="60630" y="10671"/>
                </a:lnTo>
                <a:lnTo>
                  <a:pt x="68145" y="22217"/>
                </a:lnTo>
                <a:lnTo>
                  <a:pt x="70658" y="35329"/>
                </a:lnTo>
                <a:lnTo>
                  <a:pt x="67791" y="49293"/>
                </a:lnTo>
                <a:lnTo>
                  <a:pt x="59987" y="60630"/>
                </a:lnTo>
                <a:lnTo>
                  <a:pt x="48440" y="68145"/>
                </a:lnTo>
                <a:lnTo>
                  <a:pt x="35329" y="70658"/>
                </a:lnTo>
                <a:lnTo>
                  <a:pt x="21365" y="67791"/>
                </a:lnTo>
                <a:lnTo>
                  <a:pt x="10028" y="59987"/>
                </a:lnTo>
                <a:lnTo>
                  <a:pt x="2512" y="48440"/>
                </a:lnTo>
                <a:lnTo>
                  <a:pt x="0" y="35329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5" name="object 45"/>
          <p:cNvSpPr/>
          <p:nvPr/>
        </p:nvSpPr>
        <p:spPr>
          <a:xfrm>
            <a:off x="7263569" y="492723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113" y="0"/>
                </a:moveTo>
                <a:lnTo>
                  <a:pt x="2807" y="22126"/>
                </a:lnTo>
                <a:lnTo>
                  <a:pt x="0" y="36434"/>
                </a:lnTo>
                <a:lnTo>
                  <a:pt x="2925" y="50380"/>
                </a:lnTo>
                <a:lnTo>
                  <a:pt x="10681" y="61756"/>
                </a:lnTo>
                <a:lnTo>
                  <a:pt x="22125" y="69420"/>
                </a:lnTo>
                <a:lnTo>
                  <a:pt x="36113" y="72228"/>
                </a:lnTo>
                <a:lnTo>
                  <a:pt x="36433" y="72227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8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6" name="object 46"/>
          <p:cNvSpPr/>
          <p:nvPr/>
        </p:nvSpPr>
        <p:spPr>
          <a:xfrm>
            <a:off x="7263568" y="4927229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3" y="21848"/>
                </a:lnTo>
                <a:lnTo>
                  <a:pt x="72228" y="35793"/>
                </a:lnTo>
                <a:lnTo>
                  <a:pt x="72230" y="36114"/>
                </a:lnTo>
                <a:lnTo>
                  <a:pt x="69421" y="50102"/>
                </a:lnTo>
                <a:lnTo>
                  <a:pt x="61757" y="61546"/>
                </a:lnTo>
                <a:lnTo>
                  <a:pt x="50381" y="69302"/>
                </a:lnTo>
                <a:lnTo>
                  <a:pt x="36436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7" name="object 47"/>
          <p:cNvSpPr/>
          <p:nvPr/>
        </p:nvSpPr>
        <p:spPr>
          <a:xfrm>
            <a:off x="5242744" y="4275604"/>
            <a:ext cx="2939415" cy="2068195"/>
          </a:xfrm>
          <a:custGeom>
            <a:avLst/>
            <a:gdLst/>
            <a:ahLst/>
            <a:cxnLst/>
            <a:rect l="l" t="t" r="r" b="b"/>
            <a:pathLst>
              <a:path w="2939415" h="2068195">
                <a:moveTo>
                  <a:pt x="0" y="0"/>
                </a:moveTo>
                <a:lnTo>
                  <a:pt x="27128" y="107716"/>
                </a:lnTo>
                <a:lnTo>
                  <a:pt x="54261" y="214949"/>
                </a:lnTo>
                <a:lnTo>
                  <a:pt x="81385" y="321215"/>
                </a:lnTo>
                <a:lnTo>
                  <a:pt x="108488" y="426032"/>
                </a:lnTo>
                <a:lnTo>
                  <a:pt x="135555" y="528915"/>
                </a:lnTo>
                <a:lnTo>
                  <a:pt x="162575" y="629381"/>
                </a:lnTo>
                <a:lnTo>
                  <a:pt x="189534" y="726947"/>
                </a:lnTo>
                <a:lnTo>
                  <a:pt x="216420" y="821130"/>
                </a:lnTo>
                <a:lnTo>
                  <a:pt x="243218" y="911446"/>
                </a:lnTo>
                <a:lnTo>
                  <a:pt x="269916" y="997412"/>
                </a:lnTo>
                <a:lnTo>
                  <a:pt x="296501" y="1078544"/>
                </a:lnTo>
                <a:lnTo>
                  <a:pt x="322961" y="1154359"/>
                </a:lnTo>
                <a:lnTo>
                  <a:pt x="349281" y="1224375"/>
                </a:lnTo>
                <a:lnTo>
                  <a:pt x="375449" y="1288106"/>
                </a:lnTo>
                <a:lnTo>
                  <a:pt x="401452" y="1345071"/>
                </a:lnTo>
                <a:lnTo>
                  <a:pt x="427276" y="1394786"/>
                </a:lnTo>
                <a:lnTo>
                  <a:pt x="452910" y="1436767"/>
                </a:lnTo>
                <a:lnTo>
                  <a:pt x="478339" y="1470531"/>
                </a:lnTo>
                <a:lnTo>
                  <a:pt x="528532" y="1511476"/>
                </a:lnTo>
                <a:lnTo>
                  <a:pt x="553117" y="1514472"/>
                </a:lnTo>
                <a:lnTo>
                  <a:pt x="577502" y="1502241"/>
                </a:lnTo>
                <a:lnTo>
                  <a:pt x="625708" y="1438294"/>
                </a:lnTo>
                <a:lnTo>
                  <a:pt x="649545" y="1389679"/>
                </a:lnTo>
                <a:lnTo>
                  <a:pt x="673218" y="1332035"/>
                </a:lnTo>
                <a:lnTo>
                  <a:pt x="696734" y="1266914"/>
                </a:lnTo>
                <a:lnTo>
                  <a:pt x="720102" y="1195865"/>
                </a:lnTo>
                <a:lnTo>
                  <a:pt x="743331" y="1120437"/>
                </a:lnTo>
                <a:lnTo>
                  <a:pt x="766429" y="1042182"/>
                </a:lnTo>
                <a:lnTo>
                  <a:pt x="789406" y="962649"/>
                </a:lnTo>
                <a:lnTo>
                  <a:pt x="812270" y="883388"/>
                </a:lnTo>
                <a:lnTo>
                  <a:pt x="835030" y="805949"/>
                </a:lnTo>
                <a:lnTo>
                  <a:pt x="857694" y="731882"/>
                </a:lnTo>
                <a:lnTo>
                  <a:pt x="880271" y="662737"/>
                </a:lnTo>
                <a:lnTo>
                  <a:pt x="902770" y="600065"/>
                </a:lnTo>
                <a:lnTo>
                  <a:pt x="925199" y="545414"/>
                </a:lnTo>
                <a:lnTo>
                  <a:pt x="947567" y="500336"/>
                </a:lnTo>
                <a:lnTo>
                  <a:pt x="969884" y="466380"/>
                </a:lnTo>
                <a:lnTo>
                  <a:pt x="1014127" y="435585"/>
                </a:lnTo>
                <a:lnTo>
                  <a:pt x="1035895" y="435595"/>
                </a:lnTo>
                <a:lnTo>
                  <a:pt x="1078910" y="460193"/>
                </a:lnTo>
                <a:lnTo>
                  <a:pt x="1121382" y="510912"/>
                </a:lnTo>
                <a:lnTo>
                  <a:pt x="1142472" y="543574"/>
                </a:lnTo>
                <a:lnTo>
                  <a:pt x="1163494" y="579775"/>
                </a:lnTo>
                <a:lnTo>
                  <a:pt x="1184470" y="618519"/>
                </a:lnTo>
                <a:lnTo>
                  <a:pt x="1205424" y="658807"/>
                </a:lnTo>
                <a:lnTo>
                  <a:pt x="1226378" y="699643"/>
                </a:lnTo>
                <a:lnTo>
                  <a:pt x="1247354" y="740029"/>
                </a:lnTo>
                <a:lnTo>
                  <a:pt x="1268376" y="778969"/>
                </a:lnTo>
                <a:lnTo>
                  <a:pt x="1289465" y="815465"/>
                </a:lnTo>
                <a:lnTo>
                  <a:pt x="1310645" y="848521"/>
                </a:lnTo>
                <a:lnTo>
                  <a:pt x="1353367" y="900320"/>
                </a:lnTo>
                <a:lnTo>
                  <a:pt x="1396721" y="926391"/>
                </a:lnTo>
                <a:lnTo>
                  <a:pt x="1418692" y="927286"/>
                </a:lnTo>
                <a:lnTo>
                  <a:pt x="1440699" y="917908"/>
                </a:lnTo>
                <a:lnTo>
                  <a:pt x="1485263" y="869782"/>
                </a:lnTo>
                <a:lnTo>
                  <a:pt x="1507782" y="833667"/>
                </a:lnTo>
                <a:lnTo>
                  <a:pt x="1530432" y="791272"/>
                </a:lnTo>
                <a:lnTo>
                  <a:pt x="1553196" y="743913"/>
                </a:lnTo>
                <a:lnTo>
                  <a:pt x="1576053" y="692906"/>
                </a:lnTo>
                <a:lnTo>
                  <a:pt x="1598986" y="639567"/>
                </a:lnTo>
                <a:lnTo>
                  <a:pt x="1621974" y="585214"/>
                </a:lnTo>
                <a:lnTo>
                  <a:pt x="1644998" y="531161"/>
                </a:lnTo>
                <a:lnTo>
                  <a:pt x="1668040" y="478725"/>
                </a:lnTo>
                <a:lnTo>
                  <a:pt x="1691080" y="429222"/>
                </a:lnTo>
                <a:lnTo>
                  <a:pt x="1714099" y="383968"/>
                </a:lnTo>
                <a:lnTo>
                  <a:pt x="1737078" y="344280"/>
                </a:lnTo>
                <a:lnTo>
                  <a:pt x="1759998" y="311473"/>
                </a:lnTo>
                <a:lnTo>
                  <a:pt x="1805585" y="271770"/>
                </a:lnTo>
                <a:lnTo>
                  <a:pt x="1828213" y="267505"/>
                </a:lnTo>
                <a:lnTo>
                  <a:pt x="1850705" y="275387"/>
                </a:lnTo>
                <a:lnTo>
                  <a:pt x="1895015" y="335619"/>
                </a:lnTo>
                <a:lnTo>
                  <a:pt x="1916477" y="393704"/>
                </a:lnTo>
                <a:lnTo>
                  <a:pt x="1937512" y="468657"/>
                </a:lnTo>
                <a:lnTo>
                  <a:pt x="1958201" y="558151"/>
                </a:lnTo>
                <a:lnTo>
                  <a:pt x="1978626" y="659857"/>
                </a:lnTo>
                <a:lnTo>
                  <a:pt x="1998868" y="771448"/>
                </a:lnTo>
                <a:lnTo>
                  <a:pt x="2019009" y="890594"/>
                </a:lnTo>
                <a:lnTo>
                  <a:pt x="2039132" y="1014969"/>
                </a:lnTo>
                <a:lnTo>
                  <a:pt x="2059316" y="1142244"/>
                </a:lnTo>
                <a:lnTo>
                  <a:pt x="2079646" y="1270091"/>
                </a:lnTo>
                <a:lnTo>
                  <a:pt x="2100201" y="1396182"/>
                </a:lnTo>
                <a:lnTo>
                  <a:pt x="2121063" y="1518189"/>
                </a:lnTo>
                <a:lnTo>
                  <a:pt x="2142316" y="1633784"/>
                </a:lnTo>
                <a:lnTo>
                  <a:pt x="2164039" y="1740638"/>
                </a:lnTo>
                <a:lnTo>
                  <a:pt x="2186316" y="1836424"/>
                </a:lnTo>
                <a:lnTo>
                  <a:pt x="2209226" y="1918814"/>
                </a:lnTo>
                <a:lnTo>
                  <a:pt x="2232854" y="1985479"/>
                </a:lnTo>
                <a:lnTo>
                  <a:pt x="2257279" y="2034092"/>
                </a:lnTo>
                <a:lnTo>
                  <a:pt x="2308850" y="2067847"/>
                </a:lnTo>
                <a:lnTo>
                  <a:pt x="2335810" y="2054040"/>
                </a:lnTo>
                <a:lnTo>
                  <a:pt x="2363464" y="2026656"/>
                </a:lnTo>
                <a:lnTo>
                  <a:pt x="2391777" y="1986411"/>
                </a:lnTo>
                <a:lnTo>
                  <a:pt x="2420714" y="1934021"/>
                </a:lnTo>
                <a:lnTo>
                  <a:pt x="2450238" y="1870201"/>
                </a:lnTo>
                <a:lnTo>
                  <a:pt x="2480314" y="1795667"/>
                </a:lnTo>
                <a:lnTo>
                  <a:pt x="2510906" y="1711133"/>
                </a:lnTo>
                <a:lnTo>
                  <a:pt x="2541979" y="1617316"/>
                </a:lnTo>
                <a:lnTo>
                  <a:pt x="2573497" y="1514930"/>
                </a:lnTo>
                <a:lnTo>
                  <a:pt x="2605425" y="1404693"/>
                </a:lnTo>
                <a:lnTo>
                  <a:pt x="2637726" y="1287317"/>
                </a:lnTo>
                <a:lnTo>
                  <a:pt x="2670366" y="1163521"/>
                </a:lnTo>
                <a:lnTo>
                  <a:pt x="2703308" y="1034017"/>
                </a:lnTo>
                <a:lnTo>
                  <a:pt x="2736517" y="899523"/>
                </a:lnTo>
                <a:lnTo>
                  <a:pt x="2769957" y="760754"/>
                </a:lnTo>
                <a:lnTo>
                  <a:pt x="2803593" y="618425"/>
                </a:lnTo>
                <a:lnTo>
                  <a:pt x="2837389" y="473251"/>
                </a:lnTo>
                <a:lnTo>
                  <a:pt x="2871309" y="325948"/>
                </a:lnTo>
                <a:lnTo>
                  <a:pt x="2905318" y="177232"/>
                </a:lnTo>
                <a:lnTo>
                  <a:pt x="2939380" y="27818"/>
                </a:lnTo>
              </a:path>
            </a:pathLst>
          </a:custGeom>
          <a:ln w="18842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8" name="object 48"/>
          <p:cNvSpPr/>
          <p:nvPr/>
        </p:nvSpPr>
        <p:spPr>
          <a:xfrm>
            <a:off x="4614671" y="4087182"/>
            <a:ext cx="0" cy="2613025"/>
          </a:xfrm>
          <a:custGeom>
            <a:avLst/>
            <a:gdLst/>
            <a:ahLst/>
            <a:cxnLst/>
            <a:rect l="l" t="t" r="r" b="b"/>
            <a:pathLst>
              <a:path h="2613025">
                <a:moveTo>
                  <a:pt x="0" y="0"/>
                </a:moveTo>
                <a:lnTo>
                  <a:pt x="0" y="2612782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9" name="object 49"/>
          <p:cNvSpPr/>
          <p:nvPr/>
        </p:nvSpPr>
        <p:spPr>
          <a:xfrm>
            <a:off x="4627233" y="6712525"/>
            <a:ext cx="4660900" cy="0"/>
          </a:xfrm>
          <a:custGeom>
            <a:avLst/>
            <a:gdLst/>
            <a:ahLst/>
            <a:cxnLst/>
            <a:rect l="l" t="t" r="r" b="b"/>
            <a:pathLst>
              <a:path w="4660900">
                <a:moveTo>
                  <a:pt x="0" y="0"/>
                </a:moveTo>
                <a:lnTo>
                  <a:pt x="4660299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0" name="object 50"/>
          <p:cNvSpPr/>
          <p:nvPr/>
        </p:nvSpPr>
        <p:spPr>
          <a:xfrm>
            <a:off x="7481823" y="603263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113" y="0"/>
                </a:moveTo>
                <a:lnTo>
                  <a:pt x="2807" y="22126"/>
                </a:lnTo>
                <a:lnTo>
                  <a:pt x="0" y="36434"/>
                </a:lnTo>
                <a:lnTo>
                  <a:pt x="2925" y="50380"/>
                </a:lnTo>
                <a:lnTo>
                  <a:pt x="10681" y="61756"/>
                </a:lnTo>
                <a:lnTo>
                  <a:pt x="22125" y="69420"/>
                </a:lnTo>
                <a:lnTo>
                  <a:pt x="36113" y="72228"/>
                </a:lnTo>
                <a:lnTo>
                  <a:pt x="36433" y="72227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8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1" name="object 51"/>
          <p:cNvSpPr/>
          <p:nvPr/>
        </p:nvSpPr>
        <p:spPr>
          <a:xfrm>
            <a:off x="7481823" y="603263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3" y="21848"/>
                </a:lnTo>
                <a:lnTo>
                  <a:pt x="72228" y="35793"/>
                </a:lnTo>
                <a:lnTo>
                  <a:pt x="72230" y="36114"/>
                </a:lnTo>
                <a:lnTo>
                  <a:pt x="69421" y="50102"/>
                </a:lnTo>
                <a:lnTo>
                  <a:pt x="61757" y="61546"/>
                </a:lnTo>
                <a:lnTo>
                  <a:pt x="50381" y="69302"/>
                </a:lnTo>
                <a:lnTo>
                  <a:pt x="36436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2" name="object 52"/>
          <p:cNvSpPr/>
          <p:nvPr/>
        </p:nvSpPr>
        <p:spPr>
          <a:xfrm>
            <a:off x="7517938" y="6115857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35330" y="0"/>
                </a:moveTo>
                <a:lnTo>
                  <a:pt x="21788" y="2747"/>
                </a:lnTo>
                <a:lnTo>
                  <a:pt x="10453" y="10469"/>
                </a:lnTo>
                <a:lnTo>
                  <a:pt x="2806" y="21985"/>
                </a:lnTo>
                <a:lnTo>
                  <a:pt x="0" y="36113"/>
                </a:lnTo>
                <a:lnTo>
                  <a:pt x="2688" y="49957"/>
                </a:lnTo>
                <a:lnTo>
                  <a:pt x="10242" y="61543"/>
                </a:lnTo>
                <a:lnTo>
                  <a:pt x="21508" y="69360"/>
                </a:lnTo>
                <a:lnTo>
                  <a:pt x="35330" y="72228"/>
                </a:lnTo>
                <a:lnTo>
                  <a:pt x="48871" y="69480"/>
                </a:lnTo>
                <a:lnTo>
                  <a:pt x="60205" y="61759"/>
                </a:lnTo>
                <a:lnTo>
                  <a:pt x="67852" y="50243"/>
                </a:lnTo>
                <a:lnTo>
                  <a:pt x="70658" y="36113"/>
                </a:lnTo>
                <a:lnTo>
                  <a:pt x="67970" y="22271"/>
                </a:lnTo>
                <a:lnTo>
                  <a:pt x="60417" y="10686"/>
                </a:lnTo>
                <a:lnTo>
                  <a:pt x="49151" y="2868"/>
                </a:lnTo>
                <a:lnTo>
                  <a:pt x="35330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3" name="object 53"/>
          <p:cNvSpPr/>
          <p:nvPr/>
        </p:nvSpPr>
        <p:spPr>
          <a:xfrm>
            <a:off x="7517938" y="6115856"/>
            <a:ext cx="71120" cy="72390"/>
          </a:xfrm>
          <a:custGeom>
            <a:avLst/>
            <a:gdLst/>
            <a:ahLst/>
            <a:cxnLst/>
            <a:rect l="l" t="t" r="r" b="b"/>
            <a:pathLst>
              <a:path w="71120" h="72389">
                <a:moveTo>
                  <a:pt x="0" y="36114"/>
                </a:moveTo>
                <a:lnTo>
                  <a:pt x="2805" y="21986"/>
                </a:lnTo>
                <a:lnTo>
                  <a:pt x="10453" y="10470"/>
                </a:lnTo>
                <a:lnTo>
                  <a:pt x="21787" y="2748"/>
                </a:lnTo>
                <a:lnTo>
                  <a:pt x="35330" y="0"/>
                </a:lnTo>
                <a:lnTo>
                  <a:pt x="49151" y="2868"/>
                </a:lnTo>
                <a:lnTo>
                  <a:pt x="60416" y="10686"/>
                </a:lnTo>
                <a:lnTo>
                  <a:pt x="67970" y="22272"/>
                </a:lnTo>
                <a:lnTo>
                  <a:pt x="70658" y="36114"/>
                </a:lnTo>
                <a:lnTo>
                  <a:pt x="67852" y="50243"/>
                </a:lnTo>
                <a:lnTo>
                  <a:pt x="60204" y="61759"/>
                </a:lnTo>
                <a:lnTo>
                  <a:pt x="48871" y="69481"/>
                </a:lnTo>
                <a:lnTo>
                  <a:pt x="35330" y="72229"/>
                </a:lnTo>
                <a:lnTo>
                  <a:pt x="21508" y="69360"/>
                </a:lnTo>
                <a:lnTo>
                  <a:pt x="10242" y="61543"/>
                </a:lnTo>
                <a:lnTo>
                  <a:pt x="2688" y="49957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4" name="object 54"/>
          <p:cNvSpPr/>
          <p:nvPr/>
        </p:nvSpPr>
        <p:spPr>
          <a:xfrm>
            <a:off x="7601158" y="603263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113" y="0"/>
                </a:moveTo>
                <a:lnTo>
                  <a:pt x="2807" y="22126"/>
                </a:lnTo>
                <a:lnTo>
                  <a:pt x="0" y="36434"/>
                </a:lnTo>
                <a:lnTo>
                  <a:pt x="2925" y="50380"/>
                </a:lnTo>
                <a:lnTo>
                  <a:pt x="10681" y="61756"/>
                </a:lnTo>
                <a:lnTo>
                  <a:pt x="22125" y="69420"/>
                </a:lnTo>
                <a:lnTo>
                  <a:pt x="36113" y="72228"/>
                </a:lnTo>
                <a:lnTo>
                  <a:pt x="36433" y="72227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8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5" name="object 55"/>
          <p:cNvSpPr/>
          <p:nvPr/>
        </p:nvSpPr>
        <p:spPr>
          <a:xfrm>
            <a:off x="7601156" y="603263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3" y="21848"/>
                </a:lnTo>
                <a:lnTo>
                  <a:pt x="72228" y="35793"/>
                </a:lnTo>
                <a:lnTo>
                  <a:pt x="72230" y="36114"/>
                </a:lnTo>
                <a:lnTo>
                  <a:pt x="69421" y="50102"/>
                </a:lnTo>
                <a:lnTo>
                  <a:pt x="61757" y="61546"/>
                </a:lnTo>
                <a:lnTo>
                  <a:pt x="50381" y="69302"/>
                </a:lnTo>
                <a:lnTo>
                  <a:pt x="36436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6" name="object 56"/>
          <p:cNvSpPr/>
          <p:nvPr/>
        </p:nvSpPr>
        <p:spPr>
          <a:xfrm>
            <a:off x="7637271" y="5889750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90" h="71120">
                <a:moveTo>
                  <a:pt x="36114" y="0"/>
                </a:moveTo>
                <a:lnTo>
                  <a:pt x="22271" y="2688"/>
                </a:lnTo>
                <a:lnTo>
                  <a:pt x="10685" y="10242"/>
                </a:lnTo>
                <a:lnTo>
                  <a:pt x="2868" y="21508"/>
                </a:lnTo>
                <a:lnTo>
                  <a:pt x="0" y="35330"/>
                </a:lnTo>
                <a:lnTo>
                  <a:pt x="2747" y="48871"/>
                </a:lnTo>
                <a:lnTo>
                  <a:pt x="10469" y="60205"/>
                </a:lnTo>
                <a:lnTo>
                  <a:pt x="21985" y="67852"/>
                </a:lnTo>
                <a:lnTo>
                  <a:pt x="36114" y="70658"/>
                </a:lnTo>
                <a:lnTo>
                  <a:pt x="49957" y="67970"/>
                </a:lnTo>
                <a:lnTo>
                  <a:pt x="61543" y="60416"/>
                </a:lnTo>
                <a:lnTo>
                  <a:pt x="69361" y="49151"/>
                </a:lnTo>
                <a:lnTo>
                  <a:pt x="72229" y="35330"/>
                </a:lnTo>
                <a:lnTo>
                  <a:pt x="69481" y="21787"/>
                </a:lnTo>
                <a:lnTo>
                  <a:pt x="61759" y="10453"/>
                </a:lnTo>
                <a:lnTo>
                  <a:pt x="50243" y="2805"/>
                </a:lnTo>
                <a:lnTo>
                  <a:pt x="3611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7" name="object 57"/>
          <p:cNvSpPr/>
          <p:nvPr/>
        </p:nvSpPr>
        <p:spPr>
          <a:xfrm>
            <a:off x="7637271" y="5889750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90" h="71120">
                <a:moveTo>
                  <a:pt x="0" y="35329"/>
                </a:moveTo>
                <a:lnTo>
                  <a:pt x="2868" y="21507"/>
                </a:lnTo>
                <a:lnTo>
                  <a:pt x="10686" y="10242"/>
                </a:lnTo>
                <a:lnTo>
                  <a:pt x="22271" y="2688"/>
                </a:lnTo>
                <a:lnTo>
                  <a:pt x="36115" y="0"/>
                </a:lnTo>
                <a:lnTo>
                  <a:pt x="50243" y="2806"/>
                </a:lnTo>
                <a:lnTo>
                  <a:pt x="61759" y="10453"/>
                </a:lnTo>
                <a:lnTo>
                  <a:pt x="69481" y="21788"/>
                </a:lnTo>
                <a:lnTo>
                  <a:pt x="72229" y="35329"/>
                </a:lnTo>
                <a:lnTo>
                  <a:pt x="69360" y="49151"/>
                </a:lnTo>
                <a:lnTo>
                  <a:pt x="61542" y="60416"/>
                </a:lnTo>
                <a:lnTo>
                  <a:pt x="49957" y="67970"/>
                </a:lnTo>
                <a:lnTo>
                  <a:pt x="36115" y="70658"/>
                </a:lnTo>
                <a:lnTo>
                  <a:pt x="21986" y="67852"/>
                </a:lnTo>
                <a:lnTo>
                  <a:pt x="10470" y="60205"/>
                </a:lnTo>
                <a:lnTo>
                  <a:pt x="2748" y="48871"/>
                </a:lnTo>
                <a:lnTo>
                  <a:pt x="0" y="35329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8" name="object 58"/>
          <p:cNvSpPr/>
          <p:nvPr/>
        </p:nvSpPr>
        <p:spPr>
          <a:xfrm>
            <a:off x="7409595" y="5793971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90" h="71120">
                <a:moveTo>
                  <a:pt x="36114" y="0"/>
                </a:moveTo>
                <a:lnTo>
                  <a:pt x="22271" y="2688"/>
                </a:lnTo>
                <a:lnTo>
                  <a:pt x="10685" y="10241"/>
                </a:lnTo>
                <a:lnTo>
                  <a:pt x="2868" y="21507"/>
                </a:lnTo>
                <a:lnTo>
                  <a:pt x="0" y="35328"/>
                </a:lnTo>
                <a:lnTo>
                  <a:pt x="2747" y="48870"/>
                </a:lnTo>
                <a:lnTo>
                  <a:pt x="10469" y="60204"/>
                </a:lnTo>
                <a:lnTo>
                  <a:pt x="21985" y="67851"/>
                </a:lnTo>
                <a:lnTo>
                  <a:pt x="36114" y="70657"/>
                </a:lnTo>
                <a:lnTo>
                  <a:pt x="49956" y="67969"/>
                </a:lnTo>
                <a:lnTo>
                  <a:pt x="61542" y="60416"/>
                </a:lnTo>
                <a:lnTo>
                  <a:pt x="69360" y="49150"/>
                </a:lnTo>
                <a:lnTo>
                  <a:pt x="72228" y="35328"/>
                </a:lnTo>
                <a:lnTo>
                  <a:pt x="69481" y="21787"/>
                </a:lnTo>
                <a:lnTo>
                  <a:pt x="61759" y="10453"/>
                </a:lnTo>
                <a:lnTo>
                  <a:pt x="50243" y="2805"/>
                </a:lnTo>
                <a:lnTo>
                  <a:pt x="3611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9" name="object 59"/>
          <p:cNvSpPr/>
          <p:nvPr/>
        </p:nvSpPr>
        <p:spPr>
          <a:xfrm>
            <a:off x="7409595" y="5793970"/>
            <a:ext cx="72390" cy="71120"/>
          </a:xfrm>
          <a:custGeom>
            <a:avLst/>
            <a:gdLst/>
            <a:ahLst/>
            <a:cxnLst/>
            <a:rect l="l" t="t" r="r" b="b"/>
            <a:pathLst>
              <a:path w="72390" h="71120">
                <a:moveTo>
                  <a:pt x="0" y="35329"/>
                </a:moveTo>
                <a:lnTo>
                  <a:pt x="2868" y="21507"/>
                </a:lnTo>
                <a:lnTo>
                  <a:pt x="10686" y="10242"/>
                </a:lnTo>
                <a:lnTo>
                  <a:pt x="22271" y="2688"/>
                </a:lnTo>
                <a:lnTo>
                  <a:pt x="36115" y="0"/>
                </a:lnTo>
                <a:lnTo>
                  <a:pt x="50244" y="2806"/>
                </a:lnTo>
                <a:lnTo>
                  <a:pt x="61759" y="10453"/>
                </a:lnTo>
                <a:lnTo>
                  <a:pt x="69481" y="21788"/>
                </a:lnTo>
                <a:lnTo>
                  <a:pt x="72229" y="35329"/>
                </a:lnTo>
                <a:lnTo>
                  <a:pt x="69360" y="49151"/>
                </a:lnTo>
                <a:lnTo>
                  <a:pt x="61543" y="60416"/>
                </a:lnTo>
                <a:lnTo>
                  <a:pt x="49957" y="67970"/>
                </a:lnTo>
                <a:lnTo>
                  <a:pt x="36115" y="70658"/>
                </a:lnTo>
                <a:lnTo>
                  <a:pt x="21986" y="67852"/>
                </a:lnTo>
                <a:lnTo>
                  <a:pt x="10470" y="60205"/>
                </a:lnTo>
                <a:lnTo>
                  <a:pt x="2748" y="48871"/>
                </a:lnTo>
                <a:lnTo>
                  <a:pt x="0" y="35329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0" name="object 60"/>
          <p:cNvSpPr/>
          <p:nvPr/>
        </p:nvSpPr>
        <p:spPr>
          <a:xfrm>
            <a:off x="7505377" y="592429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6113" y="0"/>
                </a:moveTo>
                <a:lnTo>
                  <a:pt x="2807" y="22127"/>
                </a:lnTo>
                <a:lnTo>
                  <a:pt x="0" y="36436"/>
                </a:lnTo>
                <a:lnTo>
                  <a:pt x="2925" y="50380"/>
                </a:lnTo>
                <a:lnTo>
                  <a:pt x="10682" y="61757"/>
                </a:lnTo>
                <a:lnTo>
                  <a:pt x="22125" y="69421"/>
                </a:lnTo>
                <a:lnTo>
                  <a:pt x="36113" y="72229"/>
                </a:lnTo>
                <a:lnTo>
                  <a:pt x="36434" y="72228"/>
                </a:lnTo>
                <a:lnTo>
                  <a:pt x="69419" y="50102"/>
                </a:lnTo>
                <a:lnTo>
                  <a:pt x="72227" y="35793"/>
                </a:lnTo>
                <a:lnTo>
                  <a:pt x="69301" y="21849"/>
                </a:lnTo>
                <a:lnTo>
                  <a:pt x="61545" y="10472"/>
                </a:lnTo>
                <a:lnTo>
                  <a:pt x="50101" y="2808"/>
                </a:lnTo>
                <a:lnTo>
                  <a:pt x="3611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1" name="object 61"/>
          <p:cNvSpPr/>
          <p:nvPr/>
        </p:nvSpPr>
        <p:spPr>
          <a:xfrm>
            <a:off x="7505376" y="592429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36114"/>
                </a:moveTo>
                <a:lnTo>
                  <a:pt x="2808" y="22126"/>
                </a:lnTo>
                <a:lnTo>
                  <a:pt x="10473" y="10682"/>
                </a:lnTo>
                <a:lnTo>
                  <a:pt x="21849" y="2926"/>
                </a:lnTo>
                <a:lnTo>
                  <a:pt x="35794" y="1"/>
                </a:lnTo>
                <a:lnTo>
                  <a:pt x="36114" y="0"/>
                </a:lnTo>
                <a:lnTo>
                  <a:pt x="50102" y="2808"/>
                </a:lnTo>
                <a:lnTo>
                  <a:pt x="61546" y="10472"/>
                </a:lnTo>
                <a:lnTo>
                  <a:pt x="69302" y="21848"/>
                </a:lnTo>
                <a:lnTo>
                  <a:pt x="72227" y="35794"/>
                </a:lnTo>
                <a:lnTo>
                  <a:pt x="72229" y="36114"/>
                </a:lnTo>
                <a:lnTo>
                  <a:pt x="69420" y="50102"/>
                </a:lnTo>
                <a:lnTo>
                  <a:pt x="61756" y="61546"/>
                </a:lnTo>
                <a:lnTo>
                  <a:pt x="50380" y="69302"/>
                </a:lnTo>
                <a:lnTo>
                  <a:pt x="36435" y="72227"/>
                </a:lnTo>
                <a:lnTo>
                  <a:pt x="36114" y="72229"/>
                </a:lnTo>
                <a:lnTo>
                  <a:pt x="22126" y="69420"/>
                </a:lnTo>
                <a:lnTo>
                  <a:pt x="10683" y="61756"/>
                </a:lnTo>
                <a:lnTo>
                  <a:pt x="2926" y="50380"/>
                </a:lnTo>
                <a:lnTo>
                  <a:pt x="1" y="36435"/>
                </a:lnTo>
                <a:lnTo>
                  <a:pt x="0" y="3611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2" name="object 62"/>
          <p:cNvSpPr/>
          <p:nvPr/>
        </p:nvSpPr>
        <p:spPr>
          <a:xfrm>
            <a:off x="2200938" y="5836543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18842">
            <a:solidFill>
              <a:srgbClr val="F6BD26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3" name="object 63"/>
          <p:cNvSpPr/>
          <p:nvPr/>
        </p:nvSpPr>
        <p:spPr>
          <a:xfrm>
            <a:off x="3181257" y="57988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F6BD26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4" name="object 64"/>
          <p:cNvSpPr/>
          <p:nvPr/>
        </p:nvSpPr>
        <p:spPr>
          <a:xfrm>
            <a:off x="2213638" y="4353819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18842">
            <a:solidFill>
              <a:srgbClr val="4348AA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5" name="object 65"/>
          <p:cNvSpPr/>
          <p:nvPr/>
        </p:nvSpPr>
        <p:spPr>
          <a:xfrm>
            <a:off x="3193957" y="431613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4348AA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6" name="object 66"/>
          <p:cNvSpPr/>
          <p:nvPr/>
        </p:nvSpPr>
        <p:spPr>
          <a:xfrm>
            <a:off x="2044570" y="2831406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4">
                <a:moveTo>
                  <a:pt x="0" y="0"/>
                </a:moveTo>
                <a:lnTo>
                  <a:pt x="715444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7" name="object 67"/>
          <p:cNvSpPr/>
          <p:nvPr/>
        </p:nvSpPr>
        <p:spPr>
          <a:xfrm>
            <a:off x="2709769" y="27937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8" name="object 68"/>
          <p:cNvSpPr/>
          <p:nvPr/>
        </p:nvSpPr>
        <p:spPr>
          <a:xfrm>
            <a:off x="2044570" y="3270350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4">
                <a:moveTo>
                  <a:pt x="0" y="0"/>
                </a:moveTo>
                <a:lnTo>
                  <a:pt x="715444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9" name="object 69"/>
          <p:cNvSpPr/>
          <p:nvPr/>
        </p:nvSpPr>
        <p:spPr>
          <a:xfrm>
            <a:off x="2709769" y="323266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0" name="object 70"/>
          <p:cNvSpPr/>
          <p:nvPr/>
        </p:nvSpPr>
        <p:spPr>
          <a:xfrm>
            <a:off x="2044570" y="3785493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4">
                <a:moveTo>
                  <a:pt x="0" y="0"/>
                </a:moveTo>
                <a:lnTo>
                  <a:pt x="715444" y="0"/>
                </a:lnTo>
              </a:path>
            </a:pathLst>
          </a:custGeom>
          <a:ln w="18842">
            <a:solidFill>
              <a:srgbClr val="4348AA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1" name="object 71"/>
          <p:cNvSpPr/>
          <p:nvPr/>
        </p:nvSpPr>
        <p:spPr>
          <a:xfrm>
            <a:off x="2709769" y="374780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4348AA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2" name="object 72"/>
          <p:cNvSpPr/>
          <p:nvPr/>
        </p:nvSpPr>
        <p:spPr>
          <a:xfrm>
            <a:off x="3806028" y="373703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3" name="object 73"/>
          <p:cNvSpPr/>
          <p:nvPr/>
        </p:nvSpPr>
        <p:spPr>
          <a:xfrm>
            <a:off x="3806028" y="373703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4" name="object 74"/>
          <p:cNvSpPr/>
          <p:nvPr/>
        </p:nvSpPr>
        <p:spPr>
          <a:xfrm>
            <a:off x="3011357" y="2428975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40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5" name="object 75"/>
          <p:cNvSpPr/>
          <p:nvPr/>
        </p:nvSpPr>
        <p:spPr>
          <a:xfrm>
            <a:off x="3677351" y="239129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6" name="object 76"/>
          <p:cNvSpPr/>
          <p:nvPr/>
        </p:nvSpPr>
        <p:spPr>
          <a:xfrm>
            <a:off x="3806028" y="239138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7" name="object 77"/>
          <p:cNvSpPr/>
          <p:nvPr/>
        </p:nvSpPr>
        <p:spPr>
          <a:xfrm>
            <a:off x="3806028" y="239138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8" name="object 78"/>
          <p:cNvSpPr/>
          <p:nvPr/>
        </p:nvSpPr>
        <p:spPr>
          <a:xfrm>
            <a:off x="3818590" y="279649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9" name="object 79"/>
          <p:cNvSpPr/>
          <p:nvPr/>
        </p:nvSpPr>
        <p:spPr>
          <a:xfrm>
            <a:off x="3818589" y="2796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0" name="object 80"/>
          <p:cNvSpPr/>
          <p:nvPr/>
        </p:nvSpPr>
        <p:spPr>
          <a:xfrm>
            <a:off x="3818590" y="324870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7"/>
                </a:lnTo>
                <a:lnTo>
                  <a:pt x="3813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3" y="75368"/>
                </a:lnTo>
                <a:lnTo>
                  <a:pt x="40577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1" name="object 81"/>
          <p:cNvSpPr/>
          <p:nvPr/>
        </p:nvSpPr>
        <p:spPr>
          <a:xfrm>
            <a:off x="3818589" y="324870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2" name="object 82"/>
          <p:cNvSpPr/>
          <p:nvPr/>
        </p:nvSpPr>
        <p:spPr>
          <a:xfrm>
            <a:off x="3848764" y="2919236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278"/>
                </a:lnTo>
              </a:path>
            </a:pathLst>
          </a:custGeom>
          <a:ln w="9421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3" name="object 83"/>
          <p:cNvSpPr/>
          <p:nvPr/>
        </p:nvSpPr>
        <p:spPr>
          <a:xfrm>
            <a:off x="3811079" y="289411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9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4" name="object 84"/>
          <p:cNvSpPr/>
          <p:nvPr/>
        </p:nvSpPr>
        <p:spPr>
          <a:xfrm>
            <a:off x="3811079" y="308226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9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9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5" name="object 85"/>
          <p:cNvSpPr/>
          <p:nvPr/>
        </p:nvSpPr>
        <p:spPr>
          <a:xfrm>
            <a:off x="3011357" y="2831406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40" y="0"/>
                </a:lnTo>
              </a:path>
            </a:pathLst>
          </a:custGeom>
          <a:ln w="18842">
            <a:solidFill>
              <a:srgbClr val="F6BD26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6" name="object 86"/>
          <p:cNvSpPr/>
          <p:nvPr/>
        </p:nvSpPr>
        <p:spPr>
          <a:xfrm>
            <a:off x="3677351" y="27937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F6BD26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7" name="object 87"/>
          <p:cNvSpPr/>
          <p:nvPr/>
        </p:nvSpPr>
        <p:spPr>
          <a:xfrm>
            <a:off x="3011357" y="3270350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40" y="0"/>
                </a:lnTo>
              </a:path>
            </a:pathLst>
          </a:custGeom>
          <a:ln w="18842">
            <a:solidFill>
              <a:srgbClr val="4348AA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8" name="object 88"/>
          <p:cNvSpPr/>
          <p:nvPr/>
        </p:nvSpPr>
        <p:spPr>
          <a:xfrm>
            <a:off x="3677351" y="323266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4348AA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9" name="object 89"/>
          <p:cNvSpPr/>
          <p:nvPr/>
        </p:nvSpPr>
        <p:spPr>
          <a:xfrm>
            <a:off x="3011357" y="3785493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40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0" name="object 90"/>
          <p:cNvSpPr/>
          <p:nvPr/>
        </p:nvSpPr>
        <p:spPr>
          <a:xfrm>
            <a:off x="3677351" y="374780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1" name="object 91"/>
          <p:cNvSpPr/>
          <p:nvPr/>
        </p:nvSpPr>
        <p:spPr>
          <a:xfrm>
            <a:off x="4773260" y="373703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2" name="object 92"/>
          <p:cNvSpPr/>
          <p:nvPr/>
        </p:nvSpPr>
        <p:spPr>
          <a:xfrm>
            <a:off x="4773260" y="373703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3" name="object 93"/>
          <p:cNvSpPr/>
          <p:nvPr/>
        </p:nvSpPr>
        <p:spPr>
          <a:xfrm>
            <a:off x="3978939" y="2428975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5">
                <a:moveTo>
                  <a:pt x="0" y="0"/>
                </a:moveTo>
                <a:lnTo>
                  <a:pt x="715444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4" name="object 94"/>
          <p:cNvSpPr/>
          <p:nvPr/>
        </p:nvSpPr>
        <p:spPr>
          <a:xfrm>
            <a:off x="4644138" y="239129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5" name="object 95"/>
          <p:cNvSpPr/>
          <p:nvPr/>
        </p:nvSpPr>
        <p:spPr>
          <a:xfrm>
            <a:off x="4773260" y="239138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7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3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89"/>
                </a:lnTo>
                <a:lnTo>
                  <a:pt x="71553" y="21143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6" name="object 96"/>
          <p:cNvSpPr/>
          <p:nvPr/>
        </p:nvSpPr>
        <p:spPr>
          <a:xfrm>
            <a:off x="4773260" y="239138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7" name="object 97"/>
          <p:cNvSpPr/>
          <p:nvPr/>
        </p:nvSpPr>
        <p:spPr>
          <a:xfrm>
            <a:off x="4785822" y="279649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8" name="object 98"/>
          <p:cNvSpPr/>
          <p:nvPr/>
        </p:nvSpPr>
        <p:spPr>
          <a:xfrm>
            <a:off x="4785821" y="2796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9" name="object 99"/>
          <p:cNvSpPr/>
          <p:nvPr/>
        </p:nvSpPr>
        <p:spPr>
          <a:xfrm>
            <a:off x="4785822" y="324870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7"/>
                </a:lnTo>
                <a:lnTo>
                  <a:pt x="3813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3" y="75368"/>
                </a:lnTo>
                <a:lnTo>
                  <a:pt x="40577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0" name="object 100"/>
          <p:cNvSpPr/>
          <p:nvPr/>
        </p:nvSpPr>
        <p:spPr>
          <a:xfrm>
            <a:off x="4785821" y="324870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1" name="object 101"/>
          <p:cNvSpPr/>
          <p:nvPr/>
        </p:nvSpPr>
        <p:spPr>
          <a:xfrm>
            <a:off x="4802852" y="3408979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278"/>
                </a:lnTo>
              </a:path>
            </a:pathLst>
          </a:custGeom>
          <a:ln w="9421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2" name="object 102"/>
          <p:cNvSpPr/>
          <p:nvPr/>
        </p:nvSpPr>
        <p:spPr>
          <a:xfrm>
            <a:off x="4765166" y="338385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9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3" name="object 103"/>
          <p:cNvSpPr/>
          <p:nvPr/>
        </p:nvSpPr>
        <p:spPr>
          <a:xfrm>
            <a:off x="4765166" y="357201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9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9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4" name="object 104"/>
          <p:cNvSpPr/>
          <p:nvPr/>
        </p:nvSpPr>
        <p:spPr>
          <a:xfrm>
            <a:off x="4815551" y="2516804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072"/>
                </a:lnTo>
              </a:path>
            </a:pathLst>
          </a:custGeom>
          <a:ln w="9421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5" name="object 105"/>
          <p:cNvSpPr/>
          <p:nvPr/>
        </p:nvSpPr>
        <p:spPr>
          <a:xfrm>
            <a:off x="4777866" y="249168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9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6" name="object 106"/>
          <p:cNvSpPr/>
          <p:nvPr/>
        </p:nvSpPr>
        <p:spPr>
          <a:xfrm>
            <a:off x="4777866" y="268063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9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9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7" name="object 107"/>
          <p:cNvSpPr/>
          <p:nvPr/>
        </p:nvSpPr>
        <p:spPr>
          <a:xfrm>
            <a:off x="3978939" y="2831406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5">
                <a:moveTo>
                  <a:pt x="0" y="0"/>
                </a:moveTo>
                <a:lnTo>
                  <a:pt x="715444" y="0"/>
                </a:lnTo>
              </a:path>
            </a:pathLst>
          </a:custGeom>
          <a:ln w="18842">
            <a:solidFill>
              <a:srgbClr val="4348AA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8" name="object 108"/>
          <p:cNvSpPr/>
          <p:nvPr/>
        </p:nvSpPr>
        <p:spPr>
          <a:xfrm>
            <a:off x="4644138" y="27937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4348AA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9" name="object 109"/>
          <p:cNvSpPr/>
          <p:nvPr/>
        </p:nvSpPr>
        <p:spPr>
          <a:xfrm>
            <a:off x="3978939" y="3270350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5">
                <a:moveTo>
                  <a:pt x="0" y="0"/>
                </a:moveTo>
                <a:lnTo>
                  <a:pt x="715444" y="0"/>
                </a:lnTo>
              </a:path>
            </a:pathLst>
          </a:custGeom>
          <a:ln w="18842">
            <a:solidFill>
              <a:srgbClr val="F6BD26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0" name="object 110"/>
          <p:cNvSpPr/>
          <p:nvPr/>
        </p:nvSpPr>
        <p:spPr>
          <a:xfrm>
            <a:off x="4644138" y="323266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F6BD26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1" name="object 111"/>
          <p:cNvSpPr/>
          <p:nvPr/>
        </p:nvSpPr>
        <p:spPr>
          <a:xfrm>
            <a:off x="3978939" y="3785493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5">
                <a:moveTo>
                  <a:pt x="0" y="0"/>
                </a:moveTo>
                <a:lnTo>
                  <a:pt x="715444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2" name="object 112"/>
          <p:cNvSpPr/>
          <p:nvPr/>
        </p:nvSpPr>
        <p:spPr>
          <a:xfrm>
            <a:off x="4644138" y="374780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3" name="object 113"/>
          <p:cNvSpPr/>
          <p:nvPr/>
        </p:nvSpPr>
        <p:spPr>
          <a:xfrm>
            <a:off x="5715369" y="373703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4" name="object 114"/>
          <p:cNvSpPr/>
          <p:nvPr/>
        </p:nvSpPr>
        <p:spPr>
          <a:xfrm>
            <a:off x="5715369" y="373703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5" name="object 115"/>
          <p:cNvSpPr/>
          <p:nvPr/>
        </p:nvSpPr>
        <p:spPr>
          <a:xfrm>
            <a:off x="4921119" y="2428975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5">
                <a:moveTo>
                  <a:pt x="0" y="0"/>
                </a:moveTo>
                <a:lnTo>
                  <a:pt x="715446" y="0"/>
                </a:lnTo>
              </a:path>
            </a:pathLst>
          </a:custGeom>
          <a:ln w="18842">
            <a:solidFill>
              <a:srgbClr val="4348AA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6" name="object 116"/>
          <p:cNvSpPr/>
          <p:nvPr/>
        </p:nvSpPr>
        <p:spPr>
          <a:xfrm>
            <a:off x="5586319" y="239129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4348AA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7" name="object 117"/>
          <p:cNvSpPr/>
          <p:nvPr/>
        </p:nvSpPr>
        <p:spPr>
          <a:xfrm>
            <a:off x="5715369" y="239138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8" name="object 118"/>
          <p:cNvSpPr/>
          <p:nvPr/>
        </p:nvSpPr>
        <p:spPr>
          <a:xfrm>
            <a:off x="5715369" y="239138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9" name="object 119"/>
          <p:cNvSpPr/>
          <p:nvPr/>
        </p:nvSpPr>
        <p:spPr>
          <a:xfrm>
            <a:off x="5727930" y="279649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0" name="object 120"/>
          <p:cNvSpPr/>
          <p:nvPr/>
        </p:nvSpPr>
        <p:spPr>
          <a:xfrm>
            <a:off x="5727930" y="2796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1" name="object 121"/>
          <p:cNvSpPr/>
          <p:nvPr/>
        </p:nvSpPr>
        <p:spPr>
          <a:xfrm>
            <a:off x="5727930" y="324870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7"/>
                </a:lnTo>
                <a:lnTo>
                  <a:pt x="3813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3" y="75368"/>
                </a:lnTo>
                <a:lnTo>
                  <a:pt x="40577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2" name="object 122"/>
          <p:cNvSpPr/>
          <p:nvPr/>
        </p:nvSpPr>
        <p:spPr>
          <a:xfrm>
            <a:off x="5727930" y="324870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3" name="object 123"/>
          <p:cNvSpPr/>
          <p:nvPr/>
        </p:nvSpPr>
        <p:spPr>
          <a:xfrm>
            <a:off x="5757732" y="2516804"/>
            <a:ext cx="0" cy="214629"/>
          </a:xfrm>
          <a:custGeom>
            <a:avLst/>
            <a:gdLst/>
            <a:ahLst/>
            <a:cxnLst/>
            <a:rect l="l" t="t" r="r" b="b"/>
            <a:pathLst>
              <a:path h="214630">
                <a:moveTo>
                  <a:pt x="0" y="0"/>
                </a:moveTo>
                <a:lnTo>
                  <a:pt x="0" y="214072"/>
                </a:lnTo>
              </a:path>
            </a:pathLst>
          </a:custGeom>
          <a:ln w="9421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4" name="object 124"/>
          <p:cNvSpPr/>
          <p:nvPr/>
        </p:nvSpPr>
        <p:spPr>
          <a:xfrm>
            <a:off x="5720048" y="249168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9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5" name="object 125"/>
          <p:cNvSpPr/>
          <p:nvPr/>
        </p:nvSpPr>
        <p:spPr>
          <a:xfrm>
            <a:off x="5720048" y="268063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9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9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6" name="object 126"/>
          <p:cNvSpPr/>
          <p:nvPr/>
        </p:nvSpPr>
        <p:spPr>
          <a:xfrm>
            <a:off x="4921119" y="2831406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5">
                <a:moveTo>
                  <a:pt x="0" y="0"/>
                </a:moveTo>
                <a:lnTo>
                  <a:pt x="715446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7" name="object 127"/>
          <p:cNvSpPr/>
          <p:nvPr/>
        </p:nvSpPr>
        <p:spPr>
          <a:xfrm>
            <a:off x="5586319" y="27937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8" name="object 128"/>
          <p:cNvSpPr/>
          <p:nvPr/>
        </p:nvSpPr>
        <p:spPr>
          <a:xfrm>
            <a:off x="4921119" y="3270350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5">
                <a:moveTo>
                  <a:pt x="0" y="0"/>
                </a:moveTo>
                <a:lnTo>
                  <a:pt x="715446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9" name="object 129"/>
          <p:cNvSpPr/>
          <p:nvPr/>
        </p:nvSpPr>
        <p:spPr>
          <a:xfrm>
            <a:off x="5586319" y="323266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0" name="object 130"/>
          <p:cNvSpPr/>
          <p:nvPr/>
        </p:nvSpPr>
        <p:spPr>
          <a:xfrm>
            <a:off x="4921119" y="3785493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5">
                <a:moveTo>
                  <a:pt x="0" y="0"/>
                </a:moveTo>
                <a:lnTo>
                  <a:pt x="715446" y="0"/>
                </a:lnTo>
              </a:path>
            </a:pathLst>
          </a:custGeom>
          <a:ln w="18842">
            <a:solidFill>
              <a:srgbClr val="F6BD26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1" name="object 131"/>
          <p:cNvSpPr/>
          <p:nvPr/>
        </p:nvSpPr>
        <p:spPr>
          <a:xfrm>
            <a:off x="5586319" y="374780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F6BD26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2" name="object 132"/>
          <p:cNvSpPr/>
          <p:nvPr/>
        </p:nvSpPr>
        <p:spPr>
          <a:xfrm>
            <a:off x="6670040" y="373703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3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70"/>
                </a:lnTo>
                <a:lnTo>
                  <a:pt x="37683" y="75369"/>
                </a:lnTo>
                <a:lnTo>
                  <a:pt x="40578" y="75259"/>
                </a:lnTo>
                <a:lnTo>
                  <a:pt x="54224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89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3" name="object 133"/>
          <p:cNvSpPr/>
          <p:nvPr/>
        </p:nvSpPr>
        <p:spPr>
          <a:xfrm>
            <a:off x="6670040" y="373703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4" name="object 134"/>
          <p:cNvSpPr/>
          <p:nvPr/>
        </p:nvSpPr>
        <p:spPr>
          <a:xfrm>
            <a:off x="5875208" y="2428975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39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5" name="object 135"/>
          <p:cNvSpPr/>
          <p:nvPr/>
        </p:nvSpPr>
        <p:spPr>
          <a:xfrm>
            <a:off x="6541200" y="239129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6" name="object 136"/>
          <p:cNvSpPr/>
          <p:nvPr/>
        </p:nvSpPr>
        <p:spPr>
          <a:xfrm>
            <a:off x="6670040" y="239138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3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7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3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89"/>
                </a:lnTo>
                <a:lnTo>
                  <a:pt x="71553" y="21143"/>
                </a:lnTo>
                <a:lnTo>
                  <a:pt x="63356" y="10097"/>
                </a:lnTo>
                <a:lnTo>
                  <a:pt x="51716" y="2699"/>
                </a:lnTo>
                <a:lnTo>
                  <a:pt x="37683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7" name="object 137"/>
          <p:cNvSpPr/>
          <p:nvPr/>
        </p:nvSpPr>
        <p:spPr>
          <a:xfrm>
            <a:off x="6670040" y="239138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8" name="object 138"/>
          <p:cNvSpPr/>
          <p:nvPr/>
        </p:nvSpPr>
        <p:spPr>
          <a:xfrm>
            <a:off x="6682601" y="279649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4" y="71554"/>
                </a:lnTo>
                <a:lnTo>
                  <a:pt x="65271" y="63357"/>
                </a:lnTo>
                <a:lnTo>
                  <a:pt x="72669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9" name="object 139"/>
          <p:cNvSpPr/>
          <p:nvPr/>
        </p:nvSpPr>
        <p:spPr>
          <a:xfrm>
            <a:off x="6682601" y="2796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0" name="object 140"/>
          <p:cNvSpPr/>
          <p:nvPr/>
        </p:nvSpPr>
        <p:spPr>
          <a:xfrm>
            <a:off x="6682601" y="324870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69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1" name="object 141"/>
          <p:cNvSpPr/>
          <p:nvPr/>
        </p:nvSpPr>
        <p:spPr>
          <a:xfrm>
            <a:off x="6682601" y="324870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2" name="object 142"/>
          <p:cNvSpPr/>
          <p:nvPr/>
        </p:nvSpPr>
        <p:spPr>
          <a:xfrm>
            <a:off x="6725314" y="2919236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278"/>
                </a:lnTo>
              </a:path>
            </a:pathLst>
          </a:custGeom>
          <a:ln w="9421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3" name="object 143"/>
          <p:cNvSpPr/>
          <p:nvPr/>
        </p:nvSpPr>
        <p:spPr>
          <a:xfrm>
            <a:off x="6687629" y="289411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0" y="75369"/>
                </a:lnTo>
                <a:lnTo>
                  <a:pt x="75369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4" name="object 144"/>
          <p:cNvSpPr/>
          <p:nvPr/>
        </p:nvSpPr>
        <p:spPr>
          <a:xfrm>
            <a:off x="6687629" y="308226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75369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9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5" name="object 145"/>
          <p:cNvSpPr/>
          <p:nvPr/>
        </p:nvSpPr>
        <p:spPr>
          <a:xfrm>
            <a:off x="5875208" y="2831406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39" y="0"/>
                </a:lnTo>
              </a:path>
            </a:pathLst>
          </a:custGeom>
          <a:ln w="18842">
            <a:solidFill>
              <a:srgbClr val="4348AA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6" name="object 146"/>
          <p:cNvSpPr/>
          <p:nvPr/>
        </p:nvSpPr>
        <p:spPr>
          <a:xfrm>
            <a:off x="6541200" y="27937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4348AA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7" name="object 147"/>
          <p:cNvSpPr/>
          <p:nvPr/>
        </p:nvSpPr>
        <p:spPr>
          <a:xfrm>
            <a:off x="5875208" y="3270350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39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8" name="object 148"/>
          <p:cNvSpPr/>
          <p:nvPr/>
        </p:nvSpPr>
        <p:spPr>
          <a:xfrm>
            <a:off x="6541200" y="323266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9" name="object 149"/>
          <p:cNvSpPr/>
          <p:nvPr/>
        </p:nvSpPr>
        <p:spPr>
          <a:xfrm>
            <a:off x="5875208" y="3785493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39" y="0"/>
                </a:lnTo>
              </a:path>
            </a:pathLst>
          </a:custGeom>
          <a:ln w="18842">
            <a:solidFill>
              <a:srgbClr val="F6BD26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0" name="object 150"/>
          <p:cNvSpPr/>
          <p:nvPr/>
        </p:nvSpPr>
        <p:spPr>
          <a:xfrm>
            <a:off x="6541200" y="374780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F6BD26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1" name="object 151"/>
          <p:cNvSpPr/>
          <p:nvPr/>
        </p:nvSpPr>
        <p:spPr>
          <a:xfrm>
            <a:off x="7612148" y="372447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4" y="71555"/>
                </a:lnTo>
                <a:lnTo>
                  <a:pt x="65271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2" name="object 152"/>
          <p:cNvSpPr/>
          <p:nvPr/>
        </p:nvSpPr>
        <p:spPr>
          <a:xfrm>
            <a:off x="7612148" y="372447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3" name="object 153"/>
          <p:cNvSpPr/>
          <p:nvPr/>
        </p:nvSpPr>
        <p:spPr>
          <a:xfrm>
            <a:off x="6817389" y="2416275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39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4" name="object 154"/>
          <p:cNvSpPr/>
          <p:nvPr/>
        </p:nvSpPr>
        <p:spPr>
          <a:xfrm>
            <a:off x="7483383" y="237859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5" name="object 155"/>
          <p:cNvSpPr/>
          <p:nvPr/>
        </p:nvSpPr>
        <p:spPr>
          <a:xfrm>
            <a:off x="7612148" y="237882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6" name="object 156"/>
          <p:cNvSpPr/>
          <p:nvPr/>
        </p:nvSpPr>
        <p:spPr>
          <a:xfrm>
            <a:off x="7612148" y="237882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7" name="object 157"/>
          <p:cNvSpPr/>
          <p:nvPr/>
        </p:nvSpPr>
        <p:spPr>
          <a:xfrm>
            <a:off x="7624710" y="278393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8" name="object 158"/>
          <p:cNvSpPr/>
          <p:nvPr/>
        </p:nvSpPr>
        <p:spPr>
          <a:xfrm>
            <a:off x="7624710" y="278393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9" name="object 159"/>
          <p:cNvSpPr/>
          <p:nvPr/>
        </p:nvSpPr>
        <p:spPr>
          <a:xfrm>
            <a:off x="7624710" y="323614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0" name="object 160"/>
          <p:cNvSpPr/>
          <p:nvPr/>
        </p:nvSpPr>
        <p:spPr>
          <a:xfrm>
            <a:off x="7624710" y="323614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1" name="object 161"/>
          <p:cNvSpPr/>
          <p:nvPr/>
        </p:nvSpPr>
        <p:spPr>
          <a:xfrm>
            <a:off x="7642094" y="3396279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278"/>
                </a:lnTo>
              </a:path>
            </a:pathLst>
          </a:custGeom>
          <a:ln w="9421">
            <a:solidFill>
              <a:srgbClr val="FFFC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2" name="object 162"/>
          <p:cNvSpPr/>
          <p:nvPr/>
        </p:nvSpPr>
        <p:spPr>
          <a:xfrm>
            <a:off x="7604411" y="337115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3" y="0"/>
                </a:moveTo>
                <a:lnTo>
                  <a:pt x="0" y="75369"/>
                </a:lnTo>
                <a:lnTo>
                  <a:pt x="75368" y="75369"/>
                </a:lnTo>
                <a:lnTo>
                  <a:pt x="37683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3" name="object 163"/>
          <p:cNvSpPr/>
          <p:nvPr/>
        </p:nvSpPr>
        <p:spPr>
          <a:xfrm>
            <a:off x="7604411" y="355931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75368" y="0"/>
                </a:moveTo>
                <a:lnTo>
                  <a:pt x="0" y="0"/>
                </a:lnTo>
                <a:lnTo>
                  <a:pt x="37683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FC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4" name="object 164"/>
          <p:cNvSpPr/>
          <p:nvPr/>
        </p:nvSpPr>
        <p:spPr>
          <a:xfrm>
            <a:off x="6817389" y="2818706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39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5" name="object 165"/>
          <p:cNvSpPr/>
          <p:nvPr/>
        </p:nvSpPr>
        <p:spPr>
          <a:xfrm>
            <a:off x="7483383" y="27810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6" name="object 166"/>
          <p:cNvSpPr/>
          <p:nvPr/>
        </p:nvSpPr>
        <p:spPr>
          <a:xfrm>
            <a:off x="6817389" y="3258443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39" y="0"/>
                </a:lnTo>
              </a:path>
            </a:pathLst>
          </a:custGeom>
          <a:ln w="18842">
            <a:solidFill>
              <a:srgbClr val="4348AA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7" name="object 167"/>
          <p:cNvSpPr/>
          <p:nvPr/>
        </p:nvSpPr>
        <p:spPr>
          <a:xfrm>
            <a:off x="7483383" y="322075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4348AA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8" name="object 168"/>
          <p:cNvSpPr/>
          <p:nvPr/>
        </p:nvSpPr>
        <p:spPr>
          <a:xfrm>
            <a:off x="6817389" y="3772793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39" y="0"/>
                </a:lnTo>
              </a:path>
            </a:pathLst>
          </a:custGeom>
          <a:ln w="18842">
            <a:solidFill>
              <a:srgbClr val="F6BD26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9" name="object 169"/>
          <p:cNvSpPr/>
          <p:nvPr/>
        </p:nvSpPr>
        <p:spPr>
          <a:xfrm>
            <a:off x="7483383" y="373511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F6BD26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0" name="object 170"/>
          <p:cNvSpPr/>
          <p:nvPr/>
        </p:nvSpPr>
        <p:spPr>
          <a:xfrm>
            <a:off x="8566818" y="371191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6E6E9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1" name="object 171"/>
          <p:cNvSpPr/>
          <p:nvPr/>
        </p:nvSpPr>
        <p:spPr>
          <a:xfrm>
            <a:off x="8566818" y="371190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2" name="object 172"/>
          <p:cNvSpPr/>
          <p:nvPr/>
        </p:nvSpPr>
        <p:spPr>
          <a:xfrm>
            <a:off x="7772270" y="2403575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39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3" name="object 173"/>
          <p:cNvSpPr/>
          <p:nvPr/>
        </p:nvSpPr>
        <p:spPr>
          <a:xfrm>
            <a:off x="8438263" y="236589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4" name="object 174"/>
          <p:cNvSpPr/>
          <p:nvPr/>
        </p:nvSpPr>
        <p:spPr>
          <a:xfrm>
            <a:off x="8566818" y="236626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1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5" name="object 175"/>
          <p:cNvSpPr/>
          <p:nvPr/>
        </p:nvSpPr>
        <p:spPr>
          <a:xfrm>
            <a:off x="8566818" y="236626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6" name="object 176"/>
          <p:cNvSpPr/>
          <p:nvPr/>
        </p:nvSpPr>
        <p:spPr>
          <a:xfrm>
            <a:off x="8579380" y="277136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7" name="object 177"/>
          <p:cNvSpPr/>
          <p:nvPr/>
        </p:nvSpPr>
        <p:spPr>
          <a:xfrm>
            <a:off x="8579380" y="277136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8" name="object 178"/>
          <p:cNvSpPr/>
          <p:nvPr/>
        </p:nvSpPr>
        <p:spPr>
          <a:xfrm>
            <a:off x="8579380" y="322358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9" name="object 179"/>
          <p:cNvSpPr/>
          <p:nvPr/>
        </p:nvSpPr>
        <p:spPr>
          <a:xfrm>
            <a:off x="8579380" y="322358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0" name="object 180"/>
          <p:cNvSpPr/>
          <p:nvPr/>
        </p:nvSpPr>
        <p:spPr>
          <a:xfrm>
            <a:off x="7772270" y="2806007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39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1" name="object 181"/>
          <p:cNvSpPr/>
          <p:nvPr/>
        </p:nvSpPr>
        <p:spPr>
          <a:xfrm>
            <a:off x="8438263" y="276832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2" name="object 182"/>
          <p:cNvSpPr/>
          <p:nvPr/>
        </p:nvSpPr>
        <p:spPr>
          <a:xfrm>
            <a:off x="7772270" y="3245743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39" y="0"/>
                </a:lnTo>
              </a:path>
            </a:pathLst>
          </a:custGeom>
          <a:ln w="18842">
            <a:solidFill>
              <a:srgbClr val="F6BD26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3" name="object 183"/>
          <p:cNvSpPr/>
          <p:nvPr/>
        </p:nvSpPr>
        <p:spPr>
          <a:xfrm>
            <a:off x="8438263" y="320805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F6BD26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4" name="object 184"/>
          <p:cNvSpPr/>
          <p:nvPr/>
        </p:nvSpPr>
        <p:spPr>
          <a:xfrm>
            <a:off x="7772270" y="3760888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39" y="0"/>
                </a:lnTo>
              </a:path>
            </a:pathLst>
          </a:custGeom>
          <a:ln w="18842">
            <a:solidFill>
              <a:srgbClr val="4348AA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5" name="object 185"/>
          <p:cNvSpPr/>
          <p:nvPr/>
        </p:nvSpPr>
        <p:spPr>
          <a:xfrm>
            <a:off x="8438263" y="37232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4348AA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6" name="object 186"/>
          <p:cNvSpPr/>
          <p:nvPr/>
        </p:nvSpPr>
        <p:spPr>
          <a:xfrm>
            <a:off x="2200938" y="4831657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7" name="object 187"/>
          <p:cNvSpPr/>
          <p:nvPr/>
        </p:nvSpPr>
        <p:spPr>
          <a:xfrm>
            <a:off x="3181257" y="479397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8" name="object 188"/>
          <p:cNvSpPr/>
          <p:nvPr/>
        </p:nvSpPr>
        <p:spPr>
          <a:xfrm>
            <a:off x="2200938" y="5371407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9" name="object 189"/>
          <p:cNvSpPr/>
          <p:nvPr/>
        </p:nvSpPr>
        <p:spPr>
          <a:xfrm>
            <a:off x="3181257" y="533372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0" name="object 190"/>
          <p:cNvSpPr txBox="1"/>
          <p:nvPr/>
        </p:nvSpPr>
        <p:spPr>
          <a:xfrm>
            <a:off x="1046452" y="3213709"/>
            <a:ext cx="7246620" cy="39061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ct val="100000"/>
              </a:lnSpc>
            </a:pPr>
            <a:r>
              <a:rPr lang="es-MX" sz="1350" spc="10" dirty="0">
                <a:solidFill>
                  <a:srgbClr val="929292"/>
                </a:solidFill>
                <a:latin typeface="Times New Roman"/>
                <a:cs typeface="Times New Roman"/>
              </a:rPr>
              <a:t>320</a:t>
            </a:r>
            <a:r>
              <a:rPr lang="es-MX" sz="1350" spc="5" dirty="0">
                <a:solidFill>
                  <a:srgbClr val="929292"/>
                </a:solidFill>
                <a:latin typeface="Times New Roman"/>
                <a:cs typeface="Times New Roman"/>
              </a:rPr>
              <a:t> </a:t>
            </a:r>
            <a:r>
              <a:rPr lang="es-MX" sz="1350" spc="15" dirty="0">
                <a:solidFill>
                  <a:srgbClr val="929292"/>
                </a:solidFill>
                <a:latin typeface="Times New Roman"/>
                <a:cs typeface="Times New Roman"/>
              </a:rPr>
              <a:t>K</a:t>
            </a:r>
            <a:endParaRPr lang="es-MX" sz="13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s-MX"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1750" spc="5" dirty="0">
                <a:latin typeface="Times New Roman"/>
                <a:cs typeface="Times New Roman"/>
              </a:rPr>
              <a:t>200 </a:t>
            </a:r>
            <a:r>
              <a:rPr lang="es-MX" sz="1750" spc="10" dirty="0">
                <a:latin typeface="Times New Roman"/>
                <a:cs typeface="Times New Roman"/>
              </a:rPr>
              <a:t>K</a:t>
            </a:r>
            <a:endParaRPr lang="es-MX" sz="1750" dirty="0">
              <a:latin typeface="Times New Roman"/>
              <a:cs typeface="Times New Roman"/>
            </a:endParaRPr>
          </a:p>
          <a:p>
            <a:pPr marL="3943985">
              <a:lnSpc>
                <a:spcPts val="1735"/>
              </a:lnSpc>
              <a:spcBef>
                <a:spcPts val="845"/>
              </a:spcBef>
            </a:pPr>
            <a:r>
              <a:rPr lang="es-MX" sz="1550" spc="15" dirty="0">
                <a:solidFill>
                  <a:srgbClr val="D7242B"/>
                </a:solidFill>
                <a:latin typeface="Times New Roman"/>
                <a:cs typeface="Times New Roman"/>
              </a:rPr>
              <a:t>700</a:t>
            </a:r>
            <a:r>
              <a:rPr lang="es-MX" sz="1550" spc="5" dirty="0">
                <a:solidFill>
                  <a:srgbClr val="D7242B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D7242B"/>
                </a:solidFill>
                <a:latin typeface="Times New Roman"/>
                <a:cs typeface="Times New Roman"/>
              </a:rPr>
              <a:t>K</a:t>
            </a:r>
            <a:r>
              <a:rPr lang="es-MX" sz="1550" spc="5" dirty="0">
                <a:solidFill>
                  <a:srgbClr val="D7242B"/>
                </a:solidFill>
                <a:latin typeface="Times New Roman"/>
                <a:cs typeface="Times New Roman"/>
              </a:rPr>
              <a:t> </a:t>
            </a:r>
            <a:r>
              <a:rPr lang="es-MX" sz="1550" spc="10" dirty="0">
                <a:solidFill>
                  <a:srgbClr val="D7242B"/>
                </a:solidFill>
                <a:latin typeface="Times New Roman"/>
                <a:cs typeface="Times New Roman"/>
              </a:rPr>
              <a:t>replica</a:t>
            </a:r>
            <a:endParaRPr lang="es-MX" sz="1550" dirty="0">
              <a:latin typeface="Times New Roman"/>
              <a:cs typeface="Times New Roman"/>
            </a:endParaRPr>
          </a:p>
          <a:p>
            <a:pPr marL="304165">
              <a:lnSpc>
                <a:spcPts val="1975"/>
              </a:lnSpc>
            </a:pPr>
            <a:r>
              <a:rPr lang="es-MX" sz="1750" dirty="0" err="1">
                <a:solidFill>
                  <a:srgbClr val="4348AA"/>
                </a:solidFill>
                <a:latin typeface="Times New Roman"/>
                <a:cs typeface="Times New Roman"/>
              </a:rPr>
              <a:t>walke</a:t>
            </a:r>
            <a:r>
              <a:rPr lang="es-MX" sz="1750" spc="5" dirty="0" err="1">
                <a:solidFill>
                  <a:srgbClr val="4348AA"/>
                </a:solidFill>
                <a:latin typeface="Times New Roman"/>
                <a:cs typeface="Times New Roman"/>
              </a:rPr>
              <a:t>r</a:t>
            </a:r>
            <a:r>
              <a:rPr lang="es-MX" sz="1750" spc="10" dirty="0">
                <a:solidFill>
                  <a:srgbClr val="4348AA"/>
                </a:solidFill>
                <a:latin typeface="Times New Roman"/>
                <a:cs typeface="Times New Roman"/>
              </a:rPr>
              <a:t> </a:t>
            </a:r>
            <a:r>
              <a:rPr lang="es-MX" sz="1750" spc="5" dirty="0">
                <a:solidFill>
                  <a:srgbClr val="4348AA"/>
                </a:solidFill>
                <a:latin typeface="Times New Roman"/>
                <a:cs typeface="Times New Roman"/>
              </a:rPr>
              <a:t>1</a:t>
            </a:r>
            <a:endParaRPr lang="es-MX" sz="1750" dirty="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  <a:spcBef>
                <a:spcPts val="1560"/>
              </a:spcBef>
            </a:pPr>
            <a:r>
              <a:rPr lang="es-MX" sz="1750" dirty="0" err="1">
                <a:solidFill>
                  <a:srgbClr val="CBCBCB"/>
                </a:solidFill>
                <a:latin typeface="Times New Roman"/>
                <a:cs typeface="Times New Roman"/>
              </a:rPr>
              <a:t>walke</a:t>
            </a:r>
            <a:r>
              <a:rPr lang="es-MX" sz="1750" spc="5" dirty="0" err="1">
                <a:solidFill>
                  <a:srgbClr val="CBCBCB"/>
                </a:solidFill>
                <a:latin typeface="Times New Roman"/>
                <a:cs typeface="Times New Roman"/>
              </a:rPr>
              <a:t>r</a:t>
            </a:r>
            <a:r>
              <a:rPr lang="es-MX" sz="1750" spc="10" dirty="0">
                <a:solidFill>
                  <a:srgbClr val="CBCBCB"/>
                </a:solidFill>
                <a:latin typeface="Times New Roman"/>
                <a:cs typeface="Times New Roman"/>
              </a:rPr>
              <a:t> </a:t>
            </a:r>
            <a:r>
              <a:rPr lang="es-MX" sz="1750" spc="5" dirty="0">
                <a:solidFill>
                  <a:srgbClr val="CBCBCB"/>
                </a:solidFill>
                <a:latin typeface="Times New Roman"/>
                <a:cs typeface="Times New Roman"/>
              </a:rPr>
              <a:t>2</a:t>
            </a:r>
            <a:endParaRPr lang="es-MX" sz="1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s-MX" sz="1850" dirty="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</a:pPr>
            <a:r>
              <a:rPr lang="es-MX" sz="1750" dirty="0" err="1">
                <a:solidFill>
                  <a:srgbClr val="CBCBCB"/>
                </a:solidFill>
                <a:latin typeface="Times New Roman"/>
                <a:cs typeface="Times New Roman"/>
              </a:rPr>
              <a:t>walke</a:t>
            </a:r>
            <a:r>
              <a:rPr lang="es-MX" sz="1750" spc="5" dirty="0" err="1">
                <a:solidFill>
                  <a:srgbClr val="CBCBCB"/>
                </a:solidFill>
                <a:latin typeface="Times New Roman"/>
                <a:cs typeface="Times New Roman"/>
              </a:rPr>
              <a:t>r</a:t>
            </a:r>
            <a:r>
              <a:rPr lang="es-MX" sz="1750" spc="10" dirty="0">
                <a:solidFill>
                  <a:srgbClr val="CBCBCB"/>
                </a:solidFill>
                <a:latin typeface="Times New Roman"/>
                <a:cs typeface="Times New Roman"/>
              </a:rPr>
              <a:t> </a:t>
            </a:r>
            <a:r>
              <a:rPr lang="es-MX" sz="1750" spc="5" dirty="0">
                <a:solidFill>
                  <a:srgbClr val="CBCBCB"/>
                </a:solidFill>
                <a:latin typeface="Times New Roman"/>
                <a:cs typeface="Times New Roman"/>
              </a:rPr>
              <a:t>3</a:t>
            </a:r>
            <a:endParaRPr lang="es-MX" sz="1750" dirty="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  <a:spcBef>
                <a:spcPts val="1560"/>
              </a:spcBef>
            </a:pPr>
            <a:r>
              <a:rPr lang="es-MX" sz="1750" dirty="0" err="1">
                <a:solidFill>
                  <a:srgbClr val="F6BD26"/>
                </a:solidFill>
                <a:latin typeface="Times New Roman"/>
                <a:cs typeface="Times New Roman"/>
              </a:rPr>
              <a:t>walke</a:t>
            </a:r>
            <a:r>
              <a:rPr lang="es-MX" sz="1750" spc="5" dirty="0" err="1">
                <a:solidFill>
                  <a:srgbClr val="F6BD26"/>
                </a:solidFill>
                <a:latin typeface="Times New Roman"/>
                <a:cs typeface="Times New Roman"/>
              </a:rPr>
              <a:t>r</a:t>
            </a:r>
            <a:r>
              <a:rPr lang="es-MX" sz="1750" spc="10" dirty="0">
                <a:solidFill>
                  <a:srgbClr val="F6BD26"/>
                </a:solidFill>
                <a:latin typeface="Times New Roman"/>
                <a:cs typeface="Times New Roman"/>
              </a:rPr>
              <a:t> </a:t>
            </a:r>
            <a:r>
              <a:rPr lang="es-MX" sz="1750" spc="5" dirty="0">
                <a:solidFill>
                  <a:srgbClr val="F6BD26"/>
                </a:solidFill>
                <a:latin typeface="Times New Roman"/>
                <a:cs typeface="Times New Roman"/>
              </a:rPr>
              <a:t>4</a:t>
            </a:r>
            <a:endParaRPr lang="es-MX" sz="1750" dirty="0">
              <a:latin typeface="Times New Roman"/>
              <a:cs typeface="Times New Roman"/>
            </a:endParaRPr>
          </a:p>
          <a:p>
            <a:pPr marR="1195705" algn="r">
              <a:lnSpc>
                <a:spcPct val="100000"/>
              </a:lnSpc>
              <a:spcBef>
                <a:spcPts val="50"/>
              </a:spcBef>
            </a:pPr>
            <a:r>
              <a:rPr lang="es-MX" sz="1550" spc="15" dirty="0">
                <a:solidFill>
                  <a:srgbClr val="00875F"/>
                </a:solidFill>
                <a:latin typeface="Times New Roman"/>
                <a:cs typeface="Times New Roman"/>
              </a:rPr>
              <a:t>200</a:t>
            </a:r>
            <a:r>
              <a:rPr lang="es-MX" sz="1550" spc="5" dirty="0">
                <a:solidFill>
                  <a:srgbClr val="00875F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00875F"/>
                </a:solidFill>
                <a:latin typeface="Times New Roman"/>
                <a:cs typeface="Times New Roman"/>
              </a:rPr>
              <a:t>K</a:t>
            </a:r>
            <a:r>
              <a:rPr lang="es-MX" sz="1550" spc="5" dirty="0">
                <a:solidFill>
                  <a:srgbClr val="00875F"/>
                </a:solidFill>
                <a:latin typeface="Times New Roman"/>
                <a:cs typeface="Times New Roman"/>
              </a:rPr>
              <a:t> </a:t>
            </a:r>
            <a:r>
              <a:rPr lang="es-MX" sz="1550" spc="10" dirty="0">
                <a:solidFill>
                  <a:srgbClr val="00875F"/>
                </a:solidFill>
                <a:latin typeface="Times New Roman"/>
                <a:cs typeface="Times New Roman"/>
              </a:rPr>
              <a:t>replica</a:t>
            </a:r>
            <a:endParaRPr lang="es-MX" sz="1550" dirty="0">
              <a:latin typeface="Times New Roman"/>
              <a:cs typeface="Times New Roman"/>
            </a:endParaRPr>
          </a:p>
          <a:p>
            <a:pPr marL="304165">
              <a:lnSpc>
                <a:spcPct val="100000"/>
              </a:lnSpc>
              <a:spcBef>
                <a:spcPts val="1415"/>
              </a:spcBef>
            </a:pPr>
            <a:r>
              <a:rPr lang="es-MX" sz="1350" spc="-165" dirty="0">
                <a:latin typeface="Times New Roman"/>
                <a:cs typeface="Times New Roman"/>
              </a:rPr>
              <a:t>Y</a:t>
            </a:r>
            <a:r>
              <a:rPr lang="es-MX" sz="1350" spc="5" dirty="0">
                <a:latin typeface="Times New Roman"/>
                <a:cs typeface="Times New Roman"/>
              </a:rPr>
              <a:t>. </a:t>
            </a:r>
            <a:r>
              <a:rPr lang="es-MX" sz="1350" spc="5" dirty="0" err="1">
                <a:latin typeface="Times New Roman"/>
                <a:cs typeface="Times New Roman"/>
              </a:rPr>
              <a:t>Sugita</a:t>
            </a:r>
            <a:r>
              <a:rPr lang="es-MX" sz="1350" spc="5" dirty="0">
                <a:latin typeface="Times New Roman"/>
                <a:cs typeface="Times New Roman"/>
              </a:rPr>
              <a:t>,</a:t>
            </a:r>
            <a:r>
              <a:rPr lang="es-MX" sz="1350" spc="-40" dirty="0">
                <a:latin typeface="Times New Roman"/>
                <a:cs typeface="Times New Roman"/>
              </a:rPr>
              <a:t> </a:t>
            </a:r>
            <a:r>
              <a:rPr lang="es-MX" sz="1350" spc="-165" dirty="0">
                <a:latin typeface="Times New Roman"/>
                <a:cs typeface="Times New Roman"/>
              </a:rPr>
              <a:t>Y</a:t>
            </a:r>
            <a:r>
              <a:rPr lang="es-MX" sz="1350" spc="5" dirty="0">
                <a:latin typeface="Times New Roman"/>
                <a:cs typeface="Times New Roman"/>
              </a:rPr>
              <a:t>. </a:t>
            </a:r>
            <a:r>
              <a:rPr lang="es-MX" sz="1350" spc="5" dirty="0" err="1">
                <a:latin typeface="Times New Roman"/>
                <a:cs typeface="Times New Roman"/>
              </a:rPr>
              <a:t>Okamot</a:t>
            </a:r>
            <a:r>
              <a:rPr lang="es-MX" sz="1350" spc="10" dirty="0" err="1">
                <a:latin typeface="Times New Roman"/>
                <a:cs typeface="Times New Roman"/>
              </a:rPr>
              <a:t>o</a:t>
            </a:r>
            <a:r>
              <a:rPr lang="es-MX" sz="1350" spc="10" dirty="0">
                <a:latin typeface="Times New Roman"/>
                <a:cs typeface="Times New Roman"/>
              </a:rPr>
              <a:t> (1999)</a:t>
            </a:r>
            <a:endParaRPr lang="es-MX" sz="1350" dirty="0">
              <a:latin typeface="Times New Roman"/>
              <a:cs typeface="Times New Roman"/>
            </a:endParaRPr>
          </a:p>
          <a:p>
            <a:pPr marL="304165">
              <a:lnSpc>
                <a:spcPts val="1430"/>
              </a:lnSpc>
              <a:spcBef>
                <a:spcPts val="60"/>
              </a:spcBef>
            </a:pPr>
            <a:r>
              <a:rPr lang="es-MX" sz="1350" spc="10" dirty="0" err="1">
                <a:latin typeface="Times New Roman"/>
                <a:cs typeface="Times New Roman"/>
              </a:rPr>
              <a:t>Chem</a:t>
            </a:r>
            <a:r>
              <a:rPr lang="es-MX" sz="1350" spc="10" dirty="0">
                <a:latin typeface="Times New Roman"/>
                <a:cs typeface="Times New Roman"/>
              </a:rPr>
              <a:t>.</a:t>
            </a:r>
            <a:r>
              <a:rPr lang="es-MX" sz="1350" spc="5" dirty="0">
                <a:latin typeface="Times New Roman"/>
                <a:cs typeface="Times New Roman"/>
              </a:rPr>
              <a:t> </a:t>
            </a:r>
            <a:r>
              <a:rPr lang="es-MX" sz="1350" spc="5" dirty="0" err="1">
                <a:latin typeface="Times New Roman"/>
                <a:cs typeface="Times New Roman"/>
              </a:rPr>
              <a:t>Phys</a:t>
            </a:r>
            <a:r>
              <a:rPr lang="es-MX" sz="1350" spc="5" dirty="0">
                <a:latin typeface="Times New Roman"/>
                <a:cs typeface="Times New Roman"/>
              </a:rPr>
              <a:t>.</a:t>
            </a:r>
            <a:r>
              <a:rPr lang="es-MX" sz="1350" spc="10" dirty="0">
                <a:latin typeface="Times New Roman"/>
                <a:cs typeface="Times New Roman"/>
              </a:rPr>
              <a:t> </a:t>
            </a:r>
            <a:r>
              <a:rPr lang="es-MX" sz="1350" spc="5" dirty="0" err="1">
                <a:latin typeface="Times New Roman"/>
                <a:cs typeface="Times New Roman"/>
              </a:rPr>
              <a:t>Let</a:t>
            </a:r>
            <a:r>
              <a:rPr lang="es-MX" sz="1350" spc="5" dirty="0">
                <a:latin typeface="Times New Roman"/>
                <a:cs typeface="Times New Roman"/>
              </a:rPr>
              <a:t>., </a:t>
            </a:r>
            <a:r>
              <a:rPr lang="es-MX" sz="1350" spc="10" dirty="0">
                <a:latin typeface="Times New Roman"/>
                <a:cs typeface="Times New Roman"/>
              </a:rPr>
              <a:t>314:261</a:t>
            </a:r>
            <a:endParaRPr lang="es-MX" sz="1350" dirty="0">
              <a:latin typeface="Times New Roman"/>
              <a:cs typeface="Times New Roman"/>
            </a:endParaRPr>
          </a:p>
          <a:p>
            <a:pPr marR="5080" algn="r">
              <a:lnSpc>
                <a:spcPts val="1910"/>
              </a:lnSpc>
            </a:pPr>
            <a:r>
              <a:rPr lang="es-MX" sz="1750" spc="5" dirty="0">
                <a:latin typeface="Times New Roman"/>
                <a:cs typeface="Times New Roman"/>
              </a:rPr>
              <a:t>“coordenadas importantes”</a:t>
            </a:r>
            <a:endParaRPr lang="es-MX" sz="1750" dirty="0">
              <a:latin typeface="Times New Roman"/>
              <a:cs typeface="Times New Roman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2176983" y="2169537"/>
            <a:ext cx="607758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9805" algn="l"/>
                <a:tab pos="1946910" algn="l"/>
                <a:tab pos="2888615" algn="l"/>
                <a:tab pos="3843654" algn="l"/>
                <a:tab pos="4785995" algn="l"/>
                <a:tab pos="5740400" algn="l"/>
              </a:tabLst>
            </a:pPr>
            <a:r>
              <a:rPr lang="es-MX" sz="1550" spc="20" dirty="0">
                <a:latin typeface="Times New Roman"/>
                <a:cs typeface="Times New Roman"/>
              </a:rPr>
              <a:t>MD</a:t>
            </a:r>
            <a:r>
              <a:rPr lang="es-MX" sz="1550" dirty="0">
                <a:latin typeface="Times New Roman"/>
                <a:cs typeface="Times New Roman"/>
              </a:rPr>
              <a:t>	</a:t>
            </a:r>
            <a:r>
              <a:rPr lang="es-MX" sz="1550" spc="20" dirty="0">
                <a:latin typeface="Times New Roman"/>
                <a:cs typeface="Times New Roman"/>
              </a:rPr>
              <a:t>MD</a:t>
            </a:r>
            <a:r>
              <a:rPr lang="es-MX" sz="1550" dirty="0">
                <a:latin typeface="Times New Roman"/>
                <a:cs typeface="Times New Roman"/>
              </a:rPr>
              <a:t>	</a:t>
            </a:r>
            <a:r>
              <a:rPr lang="es-MX" sz="1550" spc="20" dirty="0">
                <a:latin typeface="Times New Roman"/>
                <a:cs typeface="Times New Roman"/>
              </a:rPr>
              <a:t>MD</a:t>
            </a:r>
            <a:r>
              <a:rPr lang="es-MX" sz="1550" dirty="0">
                <a:latin typeface="Times New Roman"/>
                <a:cs typeface="Times New Roman"/>
              </a:rPr>
              <a:t>	</a:t>
            </a:r>
            <a:r>
              <a:rPr lang="es-MX" sz="1550" spc="20" dirty="0">
                <a:latin typeface="Times New Roman"/>
                <a:cs typeface="Times New Roman"/>
              </a:rPr>
              <a:t>MD</a:t>
            </a:r>
            <a:r>
              <a:rPr lang="es-MX" sz="1550" dirty="0">
                <a:latin typeface="Times New Roman"/>
                <a:cs typeface="Times New Roman"/>
              </a:rPr>
              <a:t>	</a:t>
            </a:r>
            <a:r>
              <a:rPr lang="es-MX" sz="1550" spc="20" dirty="0">
                <a:latin typeface="Times New Roman"/>
                <a:cs typeface="Times New Roman"/>
              </a:rPr>
              <a:t>MD</a:t>
            </a:r>
            <a:r>
              <a:rPr lang="es-MX" sz="1550" dirty="0">
                <a:latin typeface="Times New Roman"/>
                <a:cs typeface="Times New Roman"/>
              </a:rPr>
              <a:t>	</a:t>
            </a:r>
            <a:r>
              <a:rPr lang="es-MX" sz="2325" spc="30" baseline="3584" dirty="0">
                <a:latin typeface="Times New Roman"/>
                <a:cs typeface="Times New Roman"/>
              </a:rPr>
              <a:t>MD</a:t>
            </a:r>
            <a:r>
              <a:rPr lang="es-MX" sz="2325" baseline="3584" dirty="0">
                <a:latin typeface="Times New Roman"/>
                <a:cs typeface="Times New Roman"/>
              </a:rPr>
              <a:t>	</a:t>
            </a:r>
            <a:r>
              <a:rPr lang="es-MX" sz="2325" spc="30" baseline="7168" dirty="0">
                <a:latin typeface="Times New Roman"/>
                <a:cs typeface="Times New Roman"/>
              </a:rPr>
              <a:t>MD</a:t>
            </a:r>
            <a:endParaRPr lang="es-MX" sz="2325" baseline="7168" dirty="0">
              <a:latin typeface="Times New Roman"/>
              <a:cs typeface="Times New Roman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1046452" y="2342258"/>
            <a:ext cx="584835" cy="643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5" dirty="0">
                <a:latin typeface="Times New Roman"/>
                <a:cs typeface="Times New Roman"/>
              </a:rPr>
              <a:t>700 </a:t>
            </a:r>
            <a:r>
              <a:rPr lang="es-MX" sz="1750" spc="10" dirty="0">
                <a:latin typeface="Times New Roman"/>
                <a:cs typeface="Times New Roman"/>
              </a:rPr>
              <a:t>K</a:t>
            </a:r>
            <a:endParaRPr lang="es-MX" sz="1750" dirty="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1330"/>
              </a:spcBef>
            </a:pPr>
            <a:r>
              <a:rPr lang="es-MX" sz="1350" spc="10" dirty="0">
                <a:solidFill>
                  <a:srgbClr val="929292"/>
                </a:solidFill>
                <a:latin typeface="Times New Roman"/>
                <a:cs typeface="Times New Roman"/>
              </a:rPr>
              <a:t>450</a:t>
            </a:r>
            <a:r>
              <a:rPr lang="es-MX" sz="1350" spc="5" dirty="0">
                <a:solidFill>
                  <a:srgbClr val="929292"/>
                </a:solidFill>
                <a:latin typeface="Times New Roman"/>
                <a:cs typeface="Times New Roman"/>
              </a:rPr>
              <a:t> </a:t>
            </a:r>
            <a:r>
              <a:rPr lang="es-MX" sz="1350" spc="15" dirty="0">
                <a:solidFill>
                  <a:srgbClr val="929292"/>
                </a:solidFill>
                <a:latin typeface="Times New Roman"/>
                <a:cs typeface="Times New Roman"/>
              </a:rPr>
              <a:t>K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4274273" y="4639568"/>
            <a:ext cx="269304" cy="7870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dirty="0">
                <a:latin typeface="Times New Roman"/>
                <a:cs typeface="Times New Roman"/>
              </a:rPr>
              <a:t>ene</a:t>
            </a:r>
            <a:r>
              <a:rPr lang="es-MX" sz="1750" spc="-35" dirty="0">
                <a:latin typeface="Times New Roman"/>
                <a:cs typeface="Times New Roman"/>
              </a:rPr>
              <a:t>r</a:t>
            </a:r>
            <a:r>
              <a:rPr lang="es-MX" sz="1750" dirty="0">
                <a:latin typeface="Times New Roman"/>
                <a:cs typeface="Times New Roman"/>
              </a:rPr>
              <a:t>gía</a:t>
            </a:r>
          </a:p>
        </p:txBody>
      </p:sp>
      <p:sp>
        <p:nvSpPr>
          <p:cNvPr id="194" name="object 194"/>
          <p:cNvSpPr txBox="1"/>
          <p:nvPr/>
        </p:nvSpPr>
        <p:spPr>
          <a:xfrm>
            <a:off x="647940" y="2586153"/>
            <a:ext cx="361637" cy="84581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2350" dirty="0">
                <a:latin typeface="Times New Roman"/>
                <a:cs typeface="Times New Roman"/>
              </a:rPr>
              <a:t>replica</a:t>
            </a:r>
          </a:p>
        </p:txBody>
      </p:sp>
      <p:sp>
        <p:nvSpPr>
          <p:cNvPr id="195" name="object 195"/>
          <p:cNvSpPr/>
          <p:nvPr/>
        </p:nvSpPr>
        <p:spPr>
          <a:xfrm>
            <a:off x="5770432" y="4864336"/>
            <a:ext cx="191135" cy="454025"/>
          </a:xfrm>
          <a:custGeom>
            <a:avLst/>
            <a:gdLst/>
            <a:ahLst/>
            <a:cxnLst/>
            <a:rect l="l" t="t" r="r" b="b"/>
            <a:pathLst>
              <a:path w="191135" h="454025">
                <a:moveTo>
                  <a:pt x="0" y="453888"/>
                </a:moveTo>
                <a:lnTo>
                  <a:pt x="191072" y="0"/>
                </a:lnTo>
              </a:path>
            </a:pathLst>
          </a:custGeom>
          <a:ln w="18842">
            <a:solidFill>
              <a:srgbClr val="4348AA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6" name="object 196"/>
          <p:cNvSpPr/>
          <p:nvPr/>
        </p:nvSpPr>
        <p:spPr>
          <a:xfrm>
            <a:off x="5907276" y="4841181"/>
            <a:ext cx="69850" cy="84455"/>
          </a:xfrm>
          <a:custGeom>
            <a:avLst/>
            <a:gdLst/>
            <a:ahLst/>
            <a:cxnLst/>
            <a:rect l="l" t="t" r="r" b="b"/>
            <a:pathLst>
              <a:path w="69850" h="84454">
                <a:moveTo>
                  <a:pt x="63974" y="0"/>
                </a:moveTo>
                <a:lnTo>
                  <a:pt x="0" y="54843"/>
                </a:lnTo>
                <a:lnTo>
                  <a:pt x="69465" y="84086"/>
                </a:lnTo>
                <a:lnTo>
                  <a:pt x="63974" y="0"/>
                </a:lnTo>
                <a:close/>
              </a:path>
            </a:pathLst>
          </a:custGeom>
          <a:solidFill>
            <a:srgbClr val="4348AA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7" name="object 197"/>
          <p:cNvSpPr/>
          <p:nvPr/>
        </p:nvSpPr>
        <p:spPr>
          <a:xfrm>
            <a:off x="6172070" y="4639568"/>
            <a:ext cx="528320" cy="24765"/>
          </a:xfrm>
          <a:custGeom>
            <a:avLst/>
            <a:gdLst/>
            <a:ahLst/>
            <a:cxnLst/>
            <a:rect l="l" t="t" r="r" b="b"/>
            <a:pathLst>
              <a:path w="528320" h="24764">
                <a:moveTo>
                  <a:pt x="0" y="0"/>
                </a:moveTo>
                <a:lnTo>
                  <a:pt x="528146" y="24247"/>
                </a:lnTo>
              </a:path>
            </a:pathLst>
          </a:custGeom>
          <a:ln w="18842">
            <a:solidFill>
              <a:srgbClr val="4348AA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8" name="object 198"/>
          <p:cNvSpPr/>
          <p:nvPr/>
        </p:nvSpPr>
        <p:spPr>
          <a:xfrm>
            <a:off x="6648296" y="4623868"/>
            <a:ext cx="77470" cy="75565"/>
          </a:xfrm>
          <a:custGeom>
            <a:avLst/>
            <a:gdLst/>
            <a:ahLst/>
            <a:cxnLst/>
            <a:rect l="l" t="t" r="r" b="b"/>
            <a:pathLst>
              <a:path w="77470" h="75564">
                <a:moveTo>
                  <a:pt x="3456" y="0"/>
                </a:moveTo>
                <a:lnTo>
                  <a:pt x="0" y="75289"/>
                </a:lnTo>
                <a:lnTo>
                  <a:pt x="77016" y="41101"/>
                </a:lnTo>
                <a:lnTo>
                  <a:pt x="3456" y="0"/>
                </a:lnTo>
                <a:close/>
              </a:path>
            </a:pathLst>
          </a:custGeom>
          <a:solidFill>
            <a:srgbClr val="4348AA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9" name="object 199"/>
          <p:cNvSpPr/>
          <p:nvPr/>
        </p:nvSpPr>
        <p:spPr>
          <a:xfrm>
            <a:off x="6850726" y="4333180"/>
            <a:ext cx="472440" cy="408305"/>
          </a:xfrm>
          <a:custGeom>
            <a:avLst/>
            <a:gdLst/>
            <a:ahLst/>
            <a:cxnLst/>
            <a:rect l="l" t="t" r="r" b="b"/>
            <a:pathLst>
              <a:path w="472440" h="408304">
                <a:moveTo>
                  <a:pt x="0" y="168275"/>
                </a:moveTo>
                <a:lnTo>
                  <a:pt x="38099" y="97631"/>
                </a:lnTo>
                <a:lnTo>
                  <a:pt x="78581" y="39688"/>
                </a:lnTo>
                <a:lnTo>
                  <a:pt x="123825" y="4763"/>
                </a:lnTo>
                <a:lnTo>
                  <a:pt x="148430" y="0"/>
                </a:lnTo>
                <a:lnTo>
                  <a:pt x="175419" y="5556"/>
                </a:lnTo>
                <a:lnTo>
                  <a:pt x="240506" y="61119"/>
                </a:lnTo>
                <a:lnTo>
                  <a:pt x="277811" y="107157"/>
                </a:lnTo>
                <a:lnTo>
                  <a:pt x="315912" y="159544"/>
                </a:lnTo>
                <a:lnTo>
                  <a:pt x="353218" y="214313"/>
                </a:lnTo>
                <a:lnTo>
                  <a:pt x="387349" y="265907"/>
                </a:lnTo>
                <a:lnTo>
                  <a:pt x="416718" y="311150"/>
                </a:lnTo>
                <a:lnTo>
                  <a:pt x="439737" y="344488"/>
                </a:lnTo>
                <a:lnTo>
                  <a:pt x="455612" y="368300"/>
                </a:lnTo>
                <a:lnTo>
                  <a:pt x="467519" y="386556"/>
                </a:lnTo>
                <a:lnTo>
                  <a:pt x="471954" y="407993"/>
                </a:lnTo>
              </a:path>
            </a:pathLst>
          </a:custGeom>
          <a:ln w="18842">
            <a:solidFill>
              <a:srgbClr val="4348AA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0" name="object 200"/>
          <p:cNvSpPr/>
          <p:nvPr/>
        </p:nvSpPr>
        <p:spPr>
          <a:xfrm>
            <a:off x="7275597" y="4684335"/>
            <a:ext cx="74295" cy="81915"/>
          </a:xfrm>
          <a:custGeom>
            <a:avLst/>
            <a:gdLst/>
            <a:ahLst/>
            <a:cxnLst/>
            <a:rect l="l" t="t" r="r" b="b"/>
            <a:pathLst>
              <a:path w="74295" h="81914">
                <a:moveTo>
                  <a:pt x="73806" y="0"/>
                </a:moveTo>
                <a:lnTo>
                  <a:pt x="0" y="15270"/>
                </a:lnTo>
                <a:lnTo>
                  <a:pt x="52174" y="81441"/>
                </a:lnTo>
                <a:lnTo>
                  <a:pt x="73806" y="0"/>
                </a:lnTo>
                <a:close/>
              </a:path>
            </a:pathLst>
          </a:custGeom>
          <a:solidFill>
            <a:srgbClr val="4348AA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1" name="object 201"/>
          <p:cNvSpPr/>
          <p:nvPr/>
        </p:nvSpPr>
        <p:spPr>
          <a:xfrm>
            <a:off x="7365871" y="5117407"/>
            <a:ext cx="107950" cy="541020"/>
          </a:xfrm>
          <a:custGeom>
            <a:avLst/>
            <a:gdLst/>
            <a:ahLst/>
            <a:cxnLst/>
            <a:rect l="l" t="t" r="r" b="b"/>
            <a:pathLst>
              <a:path w="107950" h="541020">
                <a:moveTo>
                  <a:pt x="0" y="0"/>
                </a:moveTo>
                <a:lnTo>
                  <a:pt x="107799" y="540511"/>
                </a:lnTo>
              </a:path>
            </a:pathLst>
          </a:custGeom>
          <a:ln w="18842">
            <a:solidFill>
              <a:srgbClr val="4348AA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2" name="object 202"/>
          <p:cNvSpPr/>
          <p:nvPr/>
        </p:nvSpPr>
        <p:spPr>
          <a:xfrm>
            <a:off x="7426885" y="5601272"/>
            <a:ext cx="74295" cy="81280"/>
          </a:xfrm>
          <a:custGeom>
            <a:avLst/>
            <a:gdLst/>
            <a:ahLst/>
            <a:cxnLst/>
            <a:rect l="l" t="t" r="r" b="b"/>
            <a:pathLst>
              <a:path w="74295" h="81279">
                <a:moveTo>
                  <a:pt x="73914" y="0"/>
                </a:moveTo>
                <a:lnTo>
                  <a:pt x="0" y="14742"/>
                </a:lnTo>
                <a:lnTo>
                  <a:pt x="51697" y="81283"/>
                </a:lnTo>
                <a:lnTo>
                  <a:pt x="73914" y="0"/>
                </a:lnTo>
                <a:close/>
              </a:path>
            </a:pathLst>
          </a:custGeom>
          <a:solidFill>
            <a:srgbClr val="4348AA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142" y="25766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" name="object 3"/>
          <p:cNvSpPr/>
          <p:nvPr/>
        </p:nvSpPr>
        <p:spPr>
          <a:xfrm>
            <a:off x="1504142" y="25766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" name="object 4"/>
          <p:cNvSpPr/>
          <p:nvPr/>
        </p:nvSpPr>
        <p:spPr>
          <a:xfrm>
            <a:off x="1642139" y="2614712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" name="object 5"/>
          <p:cNvSpPr/>
          <p:nvPr/>
        </p:nvSpPr>
        <p:spPr>
          <a:xfrm>
            <a:off x="2622457" y="257702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2763427" y="25766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/>
          <p:nvPr/>
        </p:nvSpPr>
        <p:spPr>
          <a:xfrm>
            <a:off x="2763427" y="25766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" name="object 8"/>
          <p:cNvSpPr/>
          <p:nvPr/>
        </p:nvSpPr>
        <p:spPr>
          <a:xfrm>
            <a:off x="1504142" y="318432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" name="object 9"/>
          <p:cNvSpPr/>
          <p:nvPr/>
        </p:nvSpPr>
        <p:spPr>
          <a:xfrm>
            <a:off x="1504142" y="318432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0" name="object 10"/>
          <p:cNvSpPr/>
          <p:nvPr/>
        </p:nvSpPr>
        <p:spPr>
          <a:xfrm>
            <a:off x="1642139" y="3221931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" name="object 11"/>
          <p:cNvSpPr/>
          <p:nvPr/>
        </p:nvSpPr>
        <p:spPr>
          <a:xfrm>
            <a:off x="2622457" y="318424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" name="object 12"/>
          <p:cNvSpPr/>
          <p:nvPr/>
        </p:nvSpPr>
        <p:spPr>
          <a:xfrm>
            <a:off x="2763427" y="318432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3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" name="object 13"/>
          <p:cNvSpPr/>
          <p:nvPr/>
        </p:nvSpPr>
        <p:spPr>
          <a:xfrm>
            <a:off x="2763427" y="318432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" name="object 14"/>
          <p:cNvSpPr/>
          <p:nvPr/>
        </p:nvSpPr>
        <p:spPr>
          <a:xfrm>
            <a:off x="1504142" y="38092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" name="object 15"/>
          <p:cNvSpPr/>
          <p:nvPr/>
        </p:nvSpPr>
        <p:spPr>
          <a:xfrm>
            <a:off x="1504142" y="38092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" name="object 16"/>
          <p:cNvSpPr/>
          <p:nvPr/>
        </p:nvSpPr>
        <p:spPr>
          <a:xfrm>
            <a:off x="1642139" y="3846612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7" name="object 17"/>
          <p:cNvSpPr/>
          <p:nvPr/>
        </p:nvSpPr>
        <p:spPr>
          <a:xfrm>
            <a:off x="2622457" y="380892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" name="object 18"/>
          <p:cNvSpPr/>
          <p:nvPr/>
        </p:nvSpPr>
        <p:spPr>
          <a:xfrm>
            <a:off x="2763427" y="38092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4"/>
                </a:lnTo>
                <a:lnTo>
                  <a:pt x="65271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" name="object 19"/>
          <p:cNvSpPr/>
          <p:nvPr/>
        </p:nvSpPr>
        <p:spPr>
          <a:xfrm>
            <a:off x="2763427" y="38092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" name="object 20"/>
          <p:cNvSpPr/>
          <p:nvPr/>
        </p:nvSpPr>
        <p:spPr>
          <a:xfrm>
            <a:off x="1504142" y="443419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1" name="object 21"/>
          <p:cNvSpPr/>
          <p:nvPr/>
        </p:nvSpPr>
        <p:spPr>
          <a:xfrm>
            <a:off x="1504142" y="44341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2" name="object 22"/>
          <p:cNvSpPr/>
          <p:nvPr/>
        </p:nvSpPr>
        <p:spPr>
          <a:xfrm>
            <a:off x="1642139" y="4472087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3" name="object 23"/>
          <p:cNvSpPr/>
          <p:nvPr/>
        </p:nvSpPr>
        <p:spPr>
          <a:xfrm>
            <a:off x="2622457" y="44344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4" name="object 24"/>
          <p:cNvSpPr/>
          <p:nvPr/>
        </p:nvSpPr>
        <p:spPr>
          <a:xfrm>
            <a:off x="2763427" y="443419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5" name="object 25"/>
          <p:cNvSpPr/>
          <p:nvPr/>
        </p:nvSpPr>
        <p:spPr>
          <a:xfrm>
            <a:off x="2763427" y="44341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6" name="object 26"/>
          <p:cNvSpPr/>
          <p:nvPr/>
        </p:nvSpPr>
        <p:spPr>
          <a:xfrm>
            <a:off x="1504142" y="505912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7" name="object 27"/>
          <p:cNvSpPr/>
          <p:nvPr/>
        </p:nvSpPr>
        <p:spPr>
          <a:xfrm>
            <a:off x="1504142" y="505912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8" name="object 28"/>
          <p:cNvSpPr/>
          <p:nvPr/>
        </p:nvSpPr>
        <p:spPr>
          <a:xfrm>
            <a:off x="1642139" y="5096769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9" name="object 29"/>
          <p:cNvSpPr/>
          <p:nvPr/>
        </p:nvSpPr>
        <p:spPr>
          <a:xfrm>
            <a:off x="2622457" y="50590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0" name="object 30"/>
          <p:cNvSpPr/>
          <p:nvPr/>
        </p:nvSpPr>
        <p:spPr>
          <a:xfrm>
            <a:off x="2763427" y="505912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3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1" name="object 31"/>
          <p:cNvSpPr/>
          <p:nvPr/>
        </p:nvSpPr>
        <p:spPr>
          <a:xfrm>
            <a:off x="2763427" y="505912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2" name="object 32"/>
          <p:cNvSpPr/>
          <p:nvPr/>
        </p:nvSpPr>
        <p:spPr>
          <a:xfrm>
            <a:off x="1504142" y="56840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3" name="object 33"/>
          <p:cNvSpPr/>
          <p:nvPr/>
        </p:nvSpPr>
        <p:spPr>
          <a:xfrm>
            <a:off x="1504142" y="56840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4" name="object 34"/>
          <p:cNvSpPr/>
          <p:nvPr/>
        </p:nvSpPr>
        <p:spPr>
          <a:xfrm>
            <a:off x="1642139" y="5721451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5" name="object 35"/>
          <p:cNvSpPr/>
          <p:nvPr/>
        </p:nvSpPr>
        <p:spPr>
          <a:xfrm>
            <a:off x="2622457" y="56837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6" name="object 36"/>
          <p:cNvSpPr/>
          <p:nvPr/>
        </p:nvSpPr>
        <p:spPr>
          <a:xfrm>
            <a:off x="2763427" y="56840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7" name="object 37"/>
          <p:cNvSpPr/>
          <p:nvPr/>
        </p:nvSpPr>
        <p:spPr>
          <a:xfrm>
            <a:off x="2763427" y="56840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8" name="object 38"/>
          <p:cNvSpPr/>
          <p:nvPr/>
        </p:nvSpPr>
        <p:spPr>
          <a:xfrm>
            <a:off x="1504142" y="630899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9" name="object 39"/>
          <p:cNvSpPr/>
          <p:nvPr/>
        </p:nvSpPr>
        <p:spPr>
          <a:xfrm>
            <a:off x="1504142" y="630898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0" name="object 40"/>
          <p:cNvSpPr/>
          <p:nvPr/>
        </p:nvSpPr>
        <p:spPr>
          <a:xfrm>
            <a:off x="1642139" y="6346925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1" name="object 41"/>
          <p:cNvSpPr/>
          <p:nvPr/>
        </p:nvSpPr>
        <p:spPr>
          <a:xfrm>
            <a:off x="2622457" y="63092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2" name="object 42"/>
          <p:cNvSpPr/>
          <p:nvPr/>
        </p:nvSpPr>
        <p:spPr>
          <a:xfrm>
            <a:off x="2763427" y="630899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3" name="object 43"/>
          <p:cNvSpPr/>
          <p:nvPr/>
        </p:nvSpPr>
        <p:spPr>
          <a:xfrm>
            <a:off x="2763427" y="630898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4" name="object 44"/>
          <p:cNvSpPr/>
          <p:nvPr/>
        </p:nvSpPr>
        <p:spPr>
          <a:xfrm>
            <a:off x="1504142" y="6935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5">
                <a:moveTo>
                  <a:pt x="37684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9"/>
                </a:lnTo>
                <a:lnTo>
                  <a:pt x="37684" y="75368"/>
                </a:lnTo>
                <a:lnTo>
                  <a:pt x="40578" y="75259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5" name="object 45"/>
          <p:cNvSpPr/>
          <p:nvPr/>
        </p:nvSpPr>
        <p:spPr>
          <a:xfrm>
            <a:off x="1504142" y="693549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5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6" name="object 46"/>
          <p:cNvSpPr/>
          <p:nvPr/>
        </p:nvSpPr>
        <p:spPr>
          <a:xfrm>
            <a:off x="1642139" y="6973195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7" name="object 47"/>
          <p:cNvSpPr/>
          <p:nvPr/>
        </p:nvSpPr>
        <p:spPr>
          <a:xfrm>
            <a:off x="2622457" y="693551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0"/>
                </a:moveTo>
                <a:lnTo>
                  <a:pt x="0" y="75368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8" name="object 48"/>
          <p:cNvSpPr/>
          <p:nvPr/>
        </p:nvSpPr>
        <p:spPr>
          <a:xfrm>
            <a:off x="2763427" y="6935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37684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9"/>
                </a:lnTo>
                <a:lnTo>
                  <a:pt x="37684" y="75368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9" name="object 49"/>
          <p:cNvSpPr/>
          <p:nvPr/>
        </p:nvSpPr>
        <p:spPr>
          <a:xfrm>
            <a:off x="2763427" y="693549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0" name="object 50"/>
          <p:cNvSpPr txBox="1"/>
          <p:nvPr/>
        </p:nvSpPr>
        <p:spPr>
          <a:xfrm>
            <a:off x="1187768" y="554370"/>
            <a:ext cx="8265795" cy="6817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 marL="43815">
              <a:lnSpc>
                <a:spcPts val="3775"/>
              </a:lnSpc>
              <a:spcBef>
                <a:spcPts val="305"/>
              </a:spcBef>
            </a:pPr>
            <a:r>
              <a:rPr lang="es-MX" sz="3150" spc="-5" dirty="0">
                <a:solidFill>
                  <a:srgbClr val="4348AA"/>
                </a:solidFill>
                <a:latin typeface="Arial"/>
                <a:cs typeface="Arial"/>
              </a:rPr>
              <a:t>DM intercambio de replicas</a:t>
            </a:r>
            <a:endParaRPr lang="es-MX" sz="3150" dirty="0">
              <a:latin typeface="Arial"/>
              <a:cs typeface="Arial"/>
            </a:endParaRPr>
          </a:p>
          <a:p>
            <a:pPr marL="12700" marR="961390">
              <a:lnSpc>
                <a:spcPts val="2870"/>
              </a:lnSpc>
              <a:spcBef>
                <a:spcPts val="45"/>
              </a:spcBef>
            </a:pPr>
            <a:r>
              <a:rPr lang="es-MX" sz="2350" dirty="0">
                <a:latin typeface="Arial"/>
                <a:cs typeface="Arial"/>
              </a:rPr>
              <a:t>Es un método efectivo para el muestreo de escenarios de alta </a:t>
            </a:r>
            <a:r>
              <a:rPr lang="es-MX" sz="2350" dirty="0" err="1">
                <a:latin typeface="Arial"/>
                <a:cs typeface="Arial"/>
              </a:rPr>
              <a:t>dimensionalidad</a:t>
            </a:r>
            <a:r>
              <a:rPr lang="es-MX" sz="2350" dirty="0">
                <a:latin typeface="Arial"/>
                <a:cs typeface="Arial"/>
              </a:rPr>
              <a:t> y energía rugosa</a:t>
            </a:r>
          </a:p>
          <a:p>
            <a:pPr marR="6473190" algn="ctr">
              <a:lnSpc>
                <a:spcPct val="100000"/>
              </a:lnSpc>
              <a:spcBef>
                <a:spcPts val="780"/>
              </a:spcBef>
            </a:pPr>
            <a:r>
              <a:rPr lang="es-MX" sz="1350" spc="15" dirty="0"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  <a:p>
            <a:pPr marR="6435090" algn="ctr">
              <a:lnSpc>
                <a:spcPct val="100000"/>
              </a:lnSpc>
              <a:spcBef>
                <a:spcPts val="365"/>
              </a:spcBef>
            </a:pPr>
            <a:r>
              <a:rPr lang="es-MX" sz="1550" spc="15" dirty="0">
                <a:latin typeface="Times New Roman"/>
                <a:cs typeface="Times New Roman"/>
              </a:rPr>
              <a:t>700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6473190" algn="ctr">
              <a:lnSpc>
                <a:spcPct val="100000"/>
              </a:lnSpc>
              <a:spcBef>
                <a:spcPts val="935"/>
              </a:spcBef>
            </a:pPr>
            <a:r>
              <a:rPr lang="es-MX" sz="1350" spc="15" dirty="0"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  <a:p>
            <a:pPr marR="6435090" algn="ctr">
              <a:lnSpc>
                <a:spcPct val="100000"/>
              </a:lnSpc>
              <a:spcBef>
                <a:spcPts val="365"/>
              </a:spcBef>
            </a:pPr>
            <a:r>
              <a:rPr lang="es-MX" sz="1550" spc="15" dirty="0">
                <a:latin typeface="Times New Roman"/>
                <a:cs typeface="Times New Roman"/>
              </a:rPr>
              <a:t>585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6473190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  <a:p>
            <a:pPr marR="6435090" algn="ctr">
              <a:lnSpc>
                <a:spcPct val="100000"/>
              </a:lnSpc>
              <a:spcBef>
                <a:spcPts val="365"/>
              </a:spcBef>
            </a:pPr>
            <a:r>
              <a:rPr lang="es-MX" sz="1550" spc="15" dirty="0">
                <a:latin typeface="Times New Roman"/>
                <a:cs typeface="Times New Roman"/>
              </a:rPr>
              <a:t>489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6473190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  <a:p>
            <a:pPr marR="6435090" algn="ctr">
              <a:lnSpc>
                <a:spcPct val="100000"/>
              </a:lnSpc>
              <a:spcBef>
                <a:spcPts val="365"/>
              </a:spcBef>
            </a:pPr>
            <a:r>
              <a:rPr lang="es-MX" sz="1550" spc="15" dirty="0">
                <a:latin typeface="Times New Roman"/>
                <a:cs typeface="Times New Roman"/>
              </a:rPr>
              <a:t>409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6473190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  <a:p>
            <a:pPr marR="6435090" algn="ctr">
              <a:lnSpc>
                <a:spcPct val="100000"/>
              </a:lnSpc>
              <a:spcBef>
                <a:spcPts val="365"/>
              </a:spcBef>
            </a:pPr>
            <a:r>
              <a:rPr lang="es-MX" sz="1550" spc="15" dirty="0">
                <a:latin typeface="Times New Roman"/>
                <a:cs typeface="Times New Roman"/>
              </a:rPr>
              <a:t>342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6473190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  <a:p>
            <a:pPr marR="6435090" algn="ctr">
              <a:lnSpc>
                <a:spcPct val="100000"/>
              </a:lnSpc>
              <a:spcBef>
                <a:spcPts val="365"/>
              </a:spcBef>
            </a:pPr>
            <a:r>
              <a:rPr lang="es-MX" sz="1550" spc="15" dirty="0">
                <a:latin typeface="Times New Roman"/>
                <a:cs typeface="Times New Roman"/>
              </a:rPr>
              <a:t>286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6473190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  <a:p>
            <a:pPr marR="6435090" algn="ctr">
              <a:lnSpc>
                <a:spcPct val="100000"/>
              </a:lnSpc>
              <a:spcBef>
                <a:spcPts val="365"/>
              </a:spcBef>
            </a:pPr>
            <a:r>
              <a:rPr lang="es-MX" sz="1550" spc="15" dirty="0">
                <a:latin typeface="Times New Roman"/>
                <a:cs typeface="Times New Roman"/>
              </a:rPr>
              <a:t>239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6473190" algn="ctr">
              <a:lnSpc>
                <a:spcPct val="100000"/>
              </a:lnSpc>
              <a:spcBef>
                <a:spcPts val="1085"/>
              </a:spcBef>
            </a:pPr>
            <a:r>
              <a:rPr lang="es-MX" sz="1350" spc="15" dirty="0"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  <a:p>
            <a:pPr marR="6435090" algn="ctr">
              <a:lnSpc>
                <a:spcPct val="100000"/>
              </a:lnSpc>
              <a:spcBef>
                <a:spcPts val="365"/>
              </a:spcBef>
            </a:pPr>
            <a:r>
              <a:rPr lang="es-MX" sz="1550" spc="15" dirty="0">
                <a:latin typeface="Times New Roman"/>
                <a:cs typeface="Times New Roman"/>
              </a:rPr>
              <a:t>200</a:t>
            </a:r>
            <a:r>
              <a:rPr lang="es-MX" sz="1550" spc="5" dirty="0">
                <a:latin typeface="Times New Roman"/>
                <a:cs typeface="Times New Roman"/>
              </a:rPr>
              <a:t> </a:t>
            </a:r>
            <a:r>
              <a:rPr lang="es-MX" sz="1550" spc="20" dirty="0"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8082" y="2818476"/>
            <a:ext cx="4186104" cy="1017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" name="object 3"/>
          <p:cNvSpPr/>
          <p:nvPr/>
        </p:nvSpPr>
        <p:spPr>
          <a:xfrm>
            <a:off x="1504142" y="25766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" name="object 4"/>
          <p:cNvSpPr/>
          <p:nvPr/>
        </p:nvSpPr>
        <p:spPr>
          <a:xfrm>
            <a:off x="1504142" y="25766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" name="object 5"/>
          <p:cNvSpPr/>
          <p:nvPr/>
        </p:nvSpPr>
        <p:spPr>
          <a:xfrm>
            <a:off x="1642139" y="2614712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" name="object 6"/>
          <p:cNvSpPr/>
          <p:nvPr/>
        </p:nvSpPr>
        <p:spPr>
          <a:xfrm>
            <a:off x="2622457" y="257702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7" name="object 7"/>
          <p:cNvSpPr/>
          <p:nvPr/>
        </p:nvSpPr>
        <p:spPr>
          <a:xfrm>
            <a:off x="2763427" y="25766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8" name="object 8"/>
          <p:cNvSpPr/>
          <p:nvPr/>
        </p:nvSpPr>
        <p:spPr>
          <a:xfrm>
            <a:off x="2763427" y="25766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9" name="object 9"/>
          <p:cNvSpPr txBox="1"/>
          <p:nvPr/>
        </p:nvSpPr>
        <p:spPr>
          <a:xfrm>
            <a:off x="1187768" y="554370"/>
            <a:ext cx="8265795" cy="2082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lang="es-MX" sz="1950" spc="5" dirty="0">
                <a:solidFill>
                  <a:srgbClr val="FFFFFF"/>
                </a:solidFill>
                <a:latin typeface="Arial"/>
                <a:cs typeface="Arial"/>
              </a:rPr>
              <a:t>Simulaciones en Biofísica Computacional</a:t>
            </a:r>
            <a:endParaRPr lang="es-MX" sz="19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0"/>
              </a:spcBef>
            </a:pPr>
            <a:r>
              <a:rPr lang="es-MX" sz="1150" spc="15" dirty="0">
                <a:solidFill>
                  <a:srgbClr val="FFFFFF"/>
                </a:solidFill>
                <a:latin typeface="Arial"/>
                <a:cs typeface="Arial"/>
              </a:rPr>
              <a:t>Verano 2015</a:t>
            </a:r>
            <a:endParaRPr lang="es-MX" sz="1150" dirty="0">
              <a:latin typeface="Arial"/>
              <a:cs typeface="Arial"/>
            </a:endParaRPr>
          </a:p>
          <a:p>
            <a:pPr marL="43815">
              <a:lnSpc>
                <a:spcPts val="3775"/>
              </a:lnSpc>
              <a:spcBef>
                <a:spcPts val="305"/>
              </a:spcBef>
            </a:pPr>
            <a:r>
              <a:rPr lang="es-MX" sz="3150" spc="-5" dirty="0">
                <a:solidFill>
                  <a:srgbClr val="4348AA"/>
                </a:solidFill>
                <a:latin typeface="Arial"/>
                <a:cs typeface="Arial"/>
              </a:rPr>
              <a:t>DM intercambio de replicas</a:t>
            </a:r>
            <a:endParaRPr lang="es-MX" sz="3150" dirty="0">
              <a:latin typeface="Arial"/>
              <a:cs typeface="Arial"/>
            </a:endParaRPr>
          </a:p>
          <a:p>
            <a:pPr marL="12700" marR="961390">
              <a:lnSpc>
                <a:spcPts val="2870"/>
              </a:lnSpc>
              <a:spcBef>
                <a:spcPts val="45"/>
              </a:spcBef>
            </a:pPr>
            <a:r>
              <a:rPr lang="es-MX" sz="2350" dirty="0">
                <a:latin typeface="Arial"/>
                <a:cs typeface="Arial"/>
              </a:rPr>
              <a:t>Es un método efectivo para el muestreo de escenarios de alta </a:t>
            </a:r>
            <a:r>
              <a:rPr lang="es-MX" sz="2350" dirty="0" err="1">
                <a:latin typeface="Arial"/>
                <a:cs typeface="Arial"/>
              </a:rPr>
              <a:t>dimensionalidad</a:t>
            </a:r>
            <a:r>
              <a:rPr lang="es-MX" sz="2350" dirty="0">
                <a:latin typeface="Arial"/>
                <a:cs typeface="Arial"/>
              </a:rPr>
              <a:t> y energía rugosa</a:t>
            </a:r>
          </a:p>
          <a:p>
            <a:pPr marL="750570">
              <a:lnSpc>
                <a:spcPct val="100000"/>
              </a:lnSpc>
              <a:spcBef>
                <a:spcPts val="1005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4142" y="318432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1" name="object 11"/>
          <p:cNvSpPr/>
          <p:nvPr/>
        </p:nvSpPr>
        <p:spPr>
          <a:xfrm>
            <a:off x="1504142" y="318432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2" name="object 12"/>
          <p:cNvSpPr/>
          <p:nvPr/>
        </p:nvSpPr>
        <p:spPr>
          <a:xfrm>
            <a:off x="1642139" y="3221931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3" name="object 13"/>
          <p:cNvSpPr/>
          <p:nvPr/>
        </p:nvSpPr>
        <p:spPr>
          <a:xfrm>
            <a:off x="2622457" y="318424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4" name="object 14"/>
          <p:cNvSpPr/>
          <p:nvPr/>
        </p:nvSpPr>
        <p:spPr>
          <a:xfrm>
            <a:off x="2763427" y="318432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3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5" name="object 15"/>
          <p:cNvSpPr/>
          <p:nvPr/>
        </p:nvSpPr>
        <p:spPr>
          <a:xfrm>
            <a:off x="2763427" y="3184328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6" name="object 16"/>
          <p:cNvSpPr txBox="1"/>
          <p:nvPr/>
        </p:nvSpPr>
        <p:spPr>
          <a:xfrm>
            <a:off x="1837823" y="2668856"/>
            <a:ext cx="522605" cy="561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700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935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04142" y="38092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8" name="object 18"/>
          <p:cNvSpPr/>
          <p:nvPr/>
        </p:nvSpPr>
        <p:spPr>
          <a:xfrm>
            <a:off x="1504142" y="38092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19" name="object 19"/>
          <p:cNvSpPr/>
          <p:nvPr/>
        </p:nvSpPr>
        <p:spPr>
          <a:xfrm>
            <a:off x="1642139" y="3846612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0" name="object 20"/>
          <p:cNvSpPr/>
          <p:nvPr/>
        </p:nvSpPr>
        <p:spPr>
          <a:xfrm>
            <a:off x="2622457" y="380892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1" name="object 21"/>
          <p:cNvSpPr/>
          <p:nvPr/>
        </p:nvSpPr>
        <p:spPr>
          <a:xfrm>
            <a:off x="2763427" y="38092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4"/>
                </a:lnTo>
                <a:lnTo>
                  <a:pt x="65271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2" name="object 22"/>
          <p:cNvSpPr/>
          <p:nvPr/>
        </p:nvSpPr>
        <p:spPr>
          <a:xfrm>
            <a:off x="2763427" y="380926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3" name="object 23"/>
          <p:cNvSpPr/>
          <p:nvPr/>
        </p:nvSpPr>
        <p:spPr>
          <a:xfrm>
            <a:off x="1504142" y="443419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4" name="object 24"/>
          <p:cNvSpPr/>
          <p:nvPr/>
        </p:nvSpPr>
        <p:spPr>
          <a:xfrm>
            <a:off x="1504142" y="44341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5" name="object 25"/>
          <p:cNvSpPr/>
          <p:nvPr/>
        </p:nvSpPr>
        <p:spPr>
          <a:xfrm>
            <a:off x="1642139" y="4472087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6" name="object 26"/>
          <p:cNvSpPr/>
          <p:nvPr/>
        </p:nvSpPr>
        <p:spPr>
          <a:xfrm>
            <a:off x="2622457" y="443440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7" name="object 27"/>
          <p:cNvSpPr/>
          <p:nvPr/>
        </p:nvSpPr>
        <p:spPr>
          <a:xfrm>
            <a:off x="2763427" y="443419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8" name="object 28"/>
          <p:cNvSpPr/>
          <p:nvPr/>
        </p:nvSpPr>
        <p:spPr>
          <a:xfrm>
            <a:off x="2763427" y="44341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29" name="object 29"/>
          <p:cNvSpPr/>
          <p:nvPr/>
        </p:nvSpPr>
        <p:spPr>
          <a:xfrm>
            <a:off x="1504142" y="505912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3" y="71553"/>
                </a:lnTo>
                <a:lnTo>
                  <a:pt x="65270" y="63356"/>
                </a:lnTo>
                <a:lnTo>
                  <a:pt x="72668" y="51716"/>
                </a:lnTo>
                <a:lnTo>
                  <a:pt x="75368" y="37683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0" name="object 30"/>
          <p:cNvSpPr/>
          <p:nvPr/>
        </p:nvSpPr>
        <p:spPr>
          <a:xfrm>
            <a:off x="1504142" y="505912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1" name="object 31"/>
          <p:cNvSpPr/>
          <p:nvPr/>
        </p:nvSpPr>
        <p:spPr>
          <a:xfrm>
            <a:off x="1642139" y="5096769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2" name="object 32"/>
          <p:cNvSpPr/>
          <p:nvPr/>
        </p:nvSpPr>
        <p:spPr>
          <a:xfrm>
            <a:off x="2622457" y="505908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9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3" name="object 33"/>
          <p:cNvSpPr/>
          <p:nvPr/>
        </p:nvSpPr>
        <p:spPr>
          <a:xfrm>
            <a:off x="2763427" y="505912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0"/>
                </a:lnTo>
                <a:lnTo>
                  <a:pt x="0" y="37683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0"/>
                </a:lnTo>
                <a:lnTo>
                  <a:pt x="23652" y="72668"/>
                </a:lnTo>
                <a:lnTo>
                  <a:pt x="37684" y="75368"/>
                </a:lnTo>
                <a:lnTo>
                  <a:pt x="40579" y="75258"/>
                </a:lnTo>
                <a:lnTo>
                  <a:pt x="54225" y="71553"/>
                </a:lnTo>
                <a:lnTo>
                  <a:pt x="65272" y="63356"/>
                </a:lnTo>
                <a:lnTo>
                  <a:pt x="72670" y="51716"/>
                </a:lnTo>
                <a:lnTo>
                  <a:pt x="75369" y="37683"/>
                </a:lnTo>
                <a:lnTo>
                  <a:pt x="75259" y="34789"/>
                </a:lnTo>
                <a:lnTo>
                  <a:pt x="71555" y="21143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4" name="object 34"/>
          <p:cNvSpPr/>
          <p:nvPr/>
        </p:nvSpPr>
        <p:spPr>
          <a:xfrm>
            <a:off x="2763427" y="505912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5" name="object 35"/>
          <p:cNvSpPr/>
          <p:nvPr/>
        </p:nvSpPr>
        <p:spPr>
          <a:xfrm>
            <a:off x="1504142" y="56840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8" y="75259"/>
                </a:lnTo>
                <a:lnTo>
                  <a:pt x="54223" y="71555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6" name="object 36"/>
          <p:cNvSpPr/>
          <p:nvPr/>
        </p:nvSpPr>
        <p:spPr>
          <a:xfrm>
            <a:off x="1504142" y="56840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7" name="object 37"/>
          <p:cNvSpPr/>
          <p:nvPr/>
        </p:nvSpPr>
        <p:spPr>
          <a:xfrm>
            <a:off x="1642139" y="5721451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8" name="object 38"/>
          <p:cNvSpPr/>
          <p:nvPr/>
        </p:nvSpPr>
        <p:spPr>
          <a:xfrm>
            <a:off x="2622457" y="568376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39" name="object 39"/>
          <p:cNvSpPr/>
          <p:nvPr/>
        </p:nvSpPr>
        <p:spPr>
          <a:xfrm>
            <a:off x="2763427" y="56840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9"/>
                </a:lnTo>
                <a:lnTo>
                  <a:pt x="3814" y="54225"/>
                </a:lnTo>
                <a:lnTo>
                  <a:pt x="12011" y="65272"/>
                </a:lnTo>
                <a:lnTo>
                  <a:pt x="23652" y="72670"/>
                </a:lnTo>
                <a:lnTo>
                  <a:pt x="37684" y="75369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2" y="63357"/>
                </a:lnTo>
                <a:lnTo>
                  <a:pt x="72670" y="51717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0" name="object 40"/>
          <p:cNvSpPr/>
          <p:nvPr/>
        </p:nvSpPr>
        <p:spPr>
          <a:xfrm>
            <a:off x="2763427" y="568405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1" name="object 41"/>
          <p:cNvSpPr/>
          <p:nvPr/>
        </p:nvSpPr>
        <p:spPr>
          <a:xfrm>
            <a:off x="1504142" y="630899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7" y="75258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3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2" name="object 42"/>
          <p:cNvSpPr/>
          <p:nvPr/>
        </p:nvSpPr>
        <p:spPr>
          <a:xfrm>
            <a:off x="1504142" y="630898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3" name="object 43"/>
          <p:cNvSpPr/>
          <p:nvPr/>
        </p:nvSpPr>
        <p:spPr>
          <a:xfrm>
            <a:off x="1642139" y="6346925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4" name="object 44"/>
          <p:cNvSpPr/>
          <p:nvPr/>
        </p:nvSpPr>
        <p:spPr>
          <a:xfrm>
            <a:off x="2622457" y="630924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0"/>
                </a:moveTo>
                <a:lnTo>
                  <a:pt x="0" y="75368"/>
                </a:lnTo>
                <a:lnTo>
                  <a:pt x="75369" y="37683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5" name="object 45"/>
          <p:cNvSpPr/>
          <p:nvPr/>
        </p:nvSpPr>
        <p:spPr>
          <a:xfrm>
            <a:off x="2763427" y="630899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2699" y="23652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3"/>
                </a:lnTo>
                <a:lnTo>
                  <a:pt x="12011" y="65270"/>
                </a:lnTo>
                <a:lnTo>
                  <a:pt x="23651" y="72668"/>
                </a:lnTo>
                <a:lnTo>
                  <a:pt x="37684" y="75368"/>
                </a:lnTo>
                <a:lnTo>
                  <a:pt x="40578" y="75258"/>
                </a:lnTo>
                <a:lnTo>
                  <a:pt x="54224" y="71553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6" name="object 46"/>
          <p:cNvSpPr/>
          <p:nvPr/>
        </p:nvSpPr>
        <p:spPr>
          <a:xfrm>
            <a:off x="2763427" y="630898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7" name="object 47"/>
          <p:cNvSpPr txBox="1"/>
          <p:nvPr/>
        </p:nvSpPr>
        <p:spPr>
          <a:xfrm>
            <a:off x="1837823" y="3276517"/>
            <a:ext cx="522605" cy="31418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585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489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409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342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286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70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04142" y="6935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5">
                <a:moveTo>
                  <a:pt x="37684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9"/>
                </a:lnTo>
                <a:lnTo>
                  <a:pt x="37684" y="75368"/>
                </a:lnTo>
                <a:lnTo>
                  <a:pt x="40578" y="75259"/>
                </a:lnTo>
                <a:lnTo>
                  <a:pt x="54223" y="71554"/>
                </a:lnTo>
                <a:lnTo>
                  <a:pt x="65270" y="63357"/>
                </a:lnTo>
                <a:lnTo>
                  <a:pt x="72668" y="51717"/>
                </a:lnTo>
                <a:lnTo>
                  <a:pt x="75368" y="37684"/>
                </a:lnTo>
                <a:lnTo>
                  <a:pt x="75258" y="34790"/>
                </a:lnTo>
                <a:lnTo>
                  <a:pt x="71554" y="21144"/>
                </a:lnTo>
                <a:lnTo>
                  <a:pt x="63356" y="10097"/>
                </a:lnTo>
                <a:lnTo>
                  <a:pt x="51716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49" name="object 49"/>
          <p:cNvSpPr/>
          <p:nvPr/>
        </p:nvSpPr>
        <p:spPr>
          <a:xfrm>
            <a:off x="1504142" y="693549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5" h="75565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0" name="object 50"/>
          <p:cNvSpPr/>
          <p:nvPr/>
        </p:nvSpPr>
        <p:spPr>
          <a:xfrm>
            <a:off x="1642139" y="6973195"/>
            <a:ext cx="1030605" cy="0"/>
          </a:xfrm>
          <a:custGeom>
            <a:avLst/>
            <a:gdLst/>
            <a:ahLst/>
            <a:cxnLst/>
            <a:rect l="l" t="t" r="r" b="b"/>
            <a:pathLst>
              <a:path w="1030605">
                <a:moveTo>
                  <a:pt x="0" y="0"/>
                </a:moveTo>
                <a:lnTo>
                  <a:pt x="1030564" y="0"/>
                </a:lnTo>
              </a:path>
            </a:pathLst>
          </a:custGeom>
          <a:ln w="9421">
            <a:solidFill>
              <a:srgbClr val="A8D2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1" name="object 51"/>
          <p:cNvSpPr/>
          <p:nvPr/>
        </p:nvSpPr>
        <p:spPr>
          <a:xfrm>
            <a:off x="2622457" y="6935510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0"/>
                </a:moveTo>
                <a:lnTo>
                  <a:pt x="0" y="75368"/>
                </a:lnTo>
                <a:lnTo>
                  <a:pt x="75369" y="37684"/>
                </a:lnTo>
                <a:lnTo>
                  <a:pt x="0" y="0"/>
                </a:lnTo>
                <a:close/>
              </a:path>
            </a:pathLst>
          </a:custGeom>
          <a:solidFill>
            <a:srgbClr val="A8D2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2" name="object 52"/>
          <p:cNvSpPr/>
          <p:nvPr/>
        </p:nvSpPr>
        <p:spPr>
          <a:xfrm>
            <a:off x="2763427" y="693549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37684" y="0"/>
                </a:moveTo>
                <a:lnTo>
                  <a:pt x="2699" y="23651"/>
                </a:lnTo>
                <a:lnTo>
                  <a:pt x="0" y="37684"/>
                </a:lnTo>
                <a:lnTo>
                  <a:pt x="109" y="40578"/>
                </a:lnTo>
                <a:lnTo>
                  <a:pt x="3814" y="54224"/>
                </a:lnTo>
                <a:lnTo>
                  <a:pt x="12011" y="65271"/>
                </a:lnTo>
                <a:lnTo>
                  <a:pt x="23651" y="72669"/>
                </a:lnTo>
                <a:lnTo>
                  <a:pt x="37684" y="75368"/>
                </a:lnTo>
                <a:lnTo>
                  <a:pt x="40579" y="75259"/>
                </a:lnTo>
                <a:lnTo>
                  <a:pt x="54225" y="71554"/>
                </a:lnTo>
                <a:lnTo>
                  <a:pt x="65271" y="63356"/>
                </a:lnTo>
                <a:lnTo>
                  <a:pt x="72670" y="51716"/>
                </a:lnTo>
                <a:lnTo>
                  <a:pt x="75369" y="37684"/>
                </a:lnTo>
                <a:lnTo>
                  <a:pt x="75259" y="34789"/>
                </a:lnTo>
                <a:lnTo>
                  <a:pt x="71554" y="21144"/>
                </a:lnTo>
                <a:lnTo>
                  <a:pt x="63357" y="10097"/>
                </a:lnTo>
                <a:lnTo>
                  <a:pt x="51717" y="2699"/>
                </a:lnTo>
                <a:lnTo>
                  <a:pt x="37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3" name="object 53"/>
          <p:cNvSpPr/>
          <p:nvPr/>
        </p:nvSpPr>
        <p:spPr>
          <a:xfrm>
            <a:off x="2763427" y="6935491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0" y="37684"/>
                </a:moveTo>
                <a:lnTo>
                  <a:pt x="2699" y="23651"/>
                </a:lnTo>
                <a:lnTo>
                  <a:pt x="10097" y="12011"/>
                </a:lnTo>
                <a:lnTo>
                  <a:pt x="21144" y="3814"/>
                </a:lnTo>
                <a:lnTo>
                  <a:pt x="34789" y="109"/>
                </a:lnTo>
                <a:lnTo>
                  <a:pt x="37684" y="0"/>
                </a:lnTo>
                <a:lnTo>
                  <a:pt x="51716" y="2699"/>
                </a:lnTo>
                <a:lnTo>
                  <a:pt x="63356" y="10097"/>
                </a:lnTo>
                <a:lnTo>
                  <a:pt x="71554" y="21144"/>
                </a:lnTo>
                <a:lnTo>
                  <a:pt x="75259" y="34789"/>
                </a:lnTo>
                <a:lnTo>
                  <a:pt x="75368" y="37684"/>
                </a:lnTo>
                <a:lnTo>
                  <a:pt x="72669" y="51716"/>
                </a:lnTo>
                <a:lnTo>
                  <a:pt x="65271" y="63356"/>
                </a:lnTo>
                <a:lnTo>
                  <a:pt x="54224" y="71554"/>
                </a:lnTo>
                <a:lnTo>
                  <a:pt x="40578" y="75259"/>
                </a:lnTo>
                <a:lnTo>
                  <a:pt x="37684" y="75368"/>
                </a:lnTo>
                <a:lnTo>
                  <a:pt x="23651" y="72669"/>
                </a:lnTo>
                <a:lnTo>
                  <a:pt x="12011" y="65271"/>
                </a:lnTo>
                <a:lnTo>
                  <a:pt x="3814" y="54224"/>
                </a:lnTo>
                <a:lnTo>
                  <a:pt x="109" y="40578"/>
                </a:lnTo>
                <a:lnTo>
                  <a:pt x="0" y="37684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4" name="object 54"/>
          <p:cNvSpPr txBox="1"/>
          <p:nvPr/>
        </p:nvSpPr>
        <p:spPr>
          <a:xfrm>
            <a:off x="1837823" y="6401177"/>
            <a:ext cx="522605" cy="58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239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1085"/>
              </a:spcBef>
            </a:pPr>
            <a:r>
              <a:rPr lang="es-MX" sz="1350" spc="15" dirty="0">
                <a:solidFill>
                  <a:srgbClr val="A8D200"/>
                </a:solidFill>
                <a:latin typeface="Times New Roman"/>
                <a:cs typeface="Times New Roman"/>
              </a:rPr>
              <a:t>MD</a:t>
            </a:r>
            <a:endParaRPr lang="es-MX" sz="135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37823" y="7027681"/>
            <a:ext cx="52260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550" spc="15" dirty="0">
                <a:solidFill>
                  <a:srgbClr val="A8D200"/>
                </a:solidFill>
                <a:latin typeface="Times New Roman"/>
                <a:cs typeface="Times New Roman"/>
              </a:rPr>
              <a:t>200</a:t>
            </a:r>
            <a:r>
              <a:rPr lang="es-MX" sz="1550" spc="5" dirty="0">
                <a:solidFill>
                  <a:srgbClr val="A8D200"/>
                </a:solidFill>
                <a:latin typeface="Times New Roman"/>
                <a:cs typeface="Times New Roman"/>
              </a:rPr>
              <a:t> </a:t>
            </a:r>
            <a:r>
              <a:rPr lang="es-MX" sz="1550" spc="20" dirty="0">
                <a:solidFill>
                  <a:srgbClr val="A8D200"/>
                </a:solidFill>
                <a:latin typeface="Times New Roman"/>
                <a:cs typeface="Times New Roman"/>
              </a:rPr>
              <a:t>K</a:t>
            </a:r>
            <a:endParaRPr lang="es-MX" sz="1550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818476" y="2738261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791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7" name="object 57"/>
          <p:cNvSpPr/>
          <p:nvPr/>
        </p:nvSpPr>
        <p:spPr>
          <a:xfrm>
            <a:off x="2780792" y="271313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8"/>
                </a:lnTo>
                <a:lnTo>
                  <a:pt x="75368" y="75368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8" name="object 58"/>
          <p:cNvSpPr/>
          <p:nvPr/>
        </p:nvSpPr>
        <p:spPr>
          <a:xfrm>
            <a:off x="2780792" y="3064807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59" name="object 59"/>
          <p:cNvSpPr/>
          <p:nvPr/>
        </p:nvSpPr>
        <p:spPr>
          <a:xfrm>
            <a:off x="2805776" y="3969367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791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0" name="object 60"/>
          <p:cNvSpPr/>
          <p:nvPr/>
        </p:nvSpPr>
        <p:spPr>
          <a:xfrm>
            <a:off x="2768092" y="3944245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8"/>
                </a:lnTo>
                <a:lnTo>
                  <a:pt x="75368" y="75368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1" name="object 61"/>
          <p:cNvSpPr/>
          <p:nvPr/>
        </p:nvSpPr>
        <p:spPr>
          <a:xfrm>
            <a:off x="2768092" y="4295913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2" name="object 62"/>
          <p:cNvSpPr/>
          <p:nvPr/>
        </p:nvSpPr>
        <p:spPr>
          <a:xfrm>
            <a:off x="2805776" y="5237779"/>
            <a:ext cx="0" cy="377825"/>
          </a:xfrm>
          <a:custGeom>
            <a:avLst/>
            <a:gdLst/>
            <a:ahLst/>
            <a:cxnLst/>
            <a:rect l="l" t="t" r="r" b="b"/>
            <a:pathLst>
              <a:path h="377825">
                <a:moveTo>
                  <a:pt x="0" y="0"/>
                </a:moveTo>
                <a:lnTo>
                  <a:pt x="0" y="377585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3" name="object 63"/>
          <p:cNvSpPr/>
          <p:nvPr/>
        </p:nvSpPr>
        <p:spPr>
          <a:xfrm>
            <a:off x="2768092" y="5212656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37684" y="0"/>
                </a:moveTo>
                <a:lnTo>
                  <a:pt x="0" y="75369"/>
                </a:lnTo>
                <a:lnTo>
                  <a:pt x="75368" y="75369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4" name="object 64"/>
          <p:cNvSpPr/>
          <p:nvPr/>
        </p:nvSpPr>
        <p:spPr>
          <a:xfrm>
            <a:off x="2768092" y="556511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5" name="object 65"/>
          <p:cNvSpPr/>
          <p:nvPr/>
        </p:nvSpPr>
        <p:spPr>
          <a:xfrm>
            <a:off x="2818476" y="6481586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6791"/>
                </a:lnTo>
              </a:path>
            </a:pathLst>
          </a:custGeom>
          <a:ln w="942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6" name="object 66"/>
          <p:cNvSpPr/>
          <p:nvPr/>
        </p:nvSpPr>
        <p:spPr>
          <a:xfrm>
            <a:off x="2780792" y="6456464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37684" y="0"/>
                </a:moveTo>
                <a:lnTo>
                  <a:pt x="0" y="75368"/>
                </a:lnTo>
                <a:lnTo>
                  <a:pt x="75368" y="75368"/>
                </a:lnTo>
                <a:lnTo>
                  <a:pt x="37684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7" name="object 67"/>
          <p:cNvSpPr/>
          <p:nvPr/>
        </p:nvSpPr>
        <p:spPr>
          <a:xfrm>
            <a:off x="2780792" y="6808132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5">
                <a:moveTo>
                  <a:pt x="75368" y="0"/>
                </a:moveTo>
                <a:lnTo>
                  <a:pt x="0" y="0"/>
                </a:lnTo>
                <a:lnTo>
                  <a:pt x="37684" y="75368"/>
                </a:lnTo>
                <a:lnTo>
                  <a:pt x="75368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lang="es-MX" dirty="0"/>
          </a:p>
        </p:txBody>
      </p:sp>
      <p:sp>
        <p:nvSpPr>
          <p:cNvPr id="68" name="object 68"/>
          <p:cNvSpPr txBox="1"/>
          <p:nvPr/>
        </p:nvSpPr>
        <p:spPr>
          <a:xfrm>
            <a:off x="3847656" y="2807526"/>
            <a:ext cx="5448744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5" dirty="0">
                <a:latin typeface="Arial"/>
                <a:cs typeface="Arial"/>
              </a:rPr>
              <a:t>Intento de intercambiar temperaturas con probabilidad</a:t>
            </a:r>
            <a:endParaRPr lang="es-MX" sz="175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083595" y="6731246"/>
            <a:ext cx="290766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150" spc="15" dirty="0" err="1">
                <a:latin typeface="Arial"/>
                <a:cs typeface="Arial"/>
              </a:rPr>
              <a:t>Sugita</a:t>
            </a:r>
            <a:r>
              <a:rPr lang="es-MX" sz="1150" spc="5" dirty="0">
                <a:latin typeface="Arial"/>
                <a:cs typeface="Arial"/>
              </a:rPr>
              <a:t> </a:t>
            </a:r>
            <a:r>
              <a:rPr lang="es-MX" sz="1150" spc="20" dirty="0">
                <a:latin typeface="Arial"/>
                <a:cs typeface="Arial"/>
              </a:rPr>
              <a:t>&amp;</a:t>
            </a:r>
            <a:r>
              <a:rPr lang="es-MX" sz="1150" spc="10" dirty="0">
                <a:latin typeface="Arial"/>
                <a:cs typeface="Arial"/>
              </a:rPr>
              <a:t> </a:t>
            </a:r>
            <a:r>
              <a:rPr lang="es-MX" sz="1150" spc="15" dirty="0" err="1">
                <a:latin typeface="Arial"/>
                <a:cs typeface="Arial"/>
              </a:rPr>
              <a:t>Okamoto</a:t>
            </a:r>
            <a:r>
              <a:rPr lang="es-MX" sz="1150" spc="15" dirty="0">
                <a:latin typeface="Arial"/>
                <a:cs typeface="Arial"/>
              </a:rPr>
              <a:t>,</a:t>
            </a:r>
            <a:r>
              <a:rPr lang="es-MX" sz="1150" spc="5" dirty="0">
                <a:latin typeface="Arial"/>
                <a:cs typeface="Arial"/>
              </a:rPr>
              <a:t> </a:t>
            </a:r>
            <a:r>
              <a:rPr lang="es-MX" sz="1150" spc="15" dirty="0" err="1">
                <a:latin typeface="Arial"/>
                <a:cs typeface="Arial"/>
              </a:rPr>
              <a:t>Chem</a:t>
            </a:r>
            <a:r>
              <a:rPr lang="es-MX" sz="1150" spc="5" dirty="0">
                <a:latin typeface="Arial"/>
                <a:cs typeface="Arial"/>
              </a:rPr>
              <a:t>.</a:t>
            </a:r>
            <a:r>
              <a:rPr lang="es-MX" sz="1150" spc="10" dirty="0">
                <a:latin typeface="Arial"/>
                <a:cs typeface="Arial"/>
              </a:rPr>
              <a:t> </a:t>
            </a:r>
            <a:r>
              <a:rPr lang="es-MX" sz="1150" spc="15" dirty="0" err="1">
                <a:latin typeface="Arial"/>
                <a:cs typeface="Arial"/>
              </a:rPr>
              <a:t>Phys</a:t>
            </a:r>
            <a:r>
              <a:rPr lang="es-MX" sz="1150" spc="15" dirty="0">
                <a:latin typeface="Arial"/>
                <a:cs typeface="Arial"/>
              </a:rPr>
              <a:t>.</a:t>
            </a:r>
            <a:r>
              <a:rPr lang="es-MX" sz="1150" spc="10" dirty="0">
                <a:latin typeface="Arial"/>
                <a:cs typeface="Arial"/>
              </a:rPr>
              <a:t> </a:t>
            </a:r>
            <a:r>
              <a:rPr lang="es-MX" sz="1150" spc="10" dirty="0" err="1">
                <a:latin typeface="Arial"/>
                <a:cs typeface="Arial"/>
              </a:rPr>
              <a:t>Let</a:t>
            </a:r>
            <a:r>
              <a:rPr lang="es-MX" sz="1150" spc="5" dirty="0" err="1">
                <a:latin typeface="Arial"/>
                <a:cs typeface="Arial"/>
              </a:rPr>
              <a:t>t</a:t>
            </a:r>
            <a:r>
              <a:rPr lang="es-MX" sz="1150" spc="5" dirty="0">
                <a:latin typeface="Arial"/>
                <a:cs typeface="Arial"/>
              </a:rPr>
              <a:t>.</a:t>
            </a:r>
            <a:r>
              <a:rPr lang="es-MX" sz="1150" spc="10" dirty="0">
                <a:latin typeface="Arial"/>
                <a:cs typeface="Arial"/>
              </a:rPr>
              <a:t> 1999</a:t>
            </a:r>
            <a:endParaRPr lang="es-MX" sz="11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1930</Words>
  <Application>Microsoft Office PowerPoint</Application>
  <PresentationFormat>Personalizado</PresentationFormat>
  <Paragraphs>410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Lucida Sans</vt:lpstr>
      <vt:lpstr>Symbol</vt:lpstr>
      <vt:lpstr>Times New Roman</vt:lpstr>
      <vt:lpstr>Verdana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Kristina Paris</dc:creator>
  <cp:lastModifiedBy>RAMON GARDUÑO JUAREZ</cp:lastModifiedBy>
  <cp:revision>16</cp:revision>
  <dcterms:created xsi:type="dcterms:W3CDTF">2015-04-03T16:43:55Z</dcterms:created>
  <dcterms:modified xsi:type="dcterms:W3CDTF">2023-09-15T00:55:05Z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2010-02-15T00:00:00Z</vt:filetime>
  </property>
  <property fmtid="{D5CDD505-2E9C-101B-9397-08002B2CF9AE}" pid="3" name="LastSaved">
    <vt:filetime>2015-04-03T00:00:00Z</vt:filetime>
  </property>
</Properties>
</file>