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Now Bold" panose="020B0604020202020204" charset="0"/>
      <p:regular r:id="rId10"/>
    </p:embeddedFont>
    <p:embeddedFont>
      <p:font typeface="Open Sans Light" panose="020B0604020202020204" charset="0"/>
      <p:regular r:id="rId11"/>
    </p:embeddedFont>
    <p:embeddedFont>
      <p:font typeface="Now" panose="020B0604020202020204" charset="0"/>
      <p:regular r:id="rId12"/>
    </p:embeddedFont>
    <p:embeddedFont>
      <p:font typeface="Open Sans Extra Bold" panose="020B0604020202020204" charset="0"/>
      <p:regular r:id="rId13"/>
    </p:embeddedFont>
    <p:embeddedFont>
      <p:font typeface="Montserrat Classic" panose="020B0604020202020204" charset="0"/>
      <p:regular r:id="rId14"/>
    </p:embeddedFont>
    <p:embeddedFont>
      <p:font typeface="Calibri" panose="020F0502020204030204" pitchFamily="34" charset="0"/>
      <p:regular r:id="rId15"/>
      <p:bold r:id="rId16"/>
      <p:italic r:id="rId17"/>
      <p:boldItalic r:id="rId18"/>
    </p:embeddedFont>
    <p:embeddedFont>
      <p:font typeface="Abhaya Libre Regular" panose="020B0604020202020204" charset="0"/>
      <p:regular r:id="rId19"/>
    </p:embeddedFont>
    <p:embeddedFont>
      <p:font typeface="Abhaya Libre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21.svg"/><Relationship Id="rId12"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5.svg"/><Relationship Id="rId5" Type="http://schemas.openxmlformats.org/officeDocument/2006/relationships/image" Target="../media/image19.svg"/><Relationship Id="rId4" Type="http://schemas.openxmlformats.org/officeDocument/2006/relationships/image" Target="../media/image12.png"/><Relationship Id="rId1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1.svg"/><Relationship Id="rId4" Type="http://schemas.openxmlformats.org/officeDocument/2006/relationships/image" Target="../media/image17.png"/><Relationship Id="rId9" Type="http://schemas.openxmlformats.org/officeDocument/2006/relationships/image" Target="../media/image35.svg"/></Relationships>
</file>

<file path=ppt/slides/_rels/slide8.xml.rels><?xml version="1.0" encoding="UTF-8" standalone="yes"?>
<Relationships xmlns="http://schemas.openxmlformats.org/package/2006/relationships"><Relationship Id="rId13" Type="http://schemas.openxmlformats.org/officeDocument/2006/relationships/image" Target="../media/image47.svg"/><Relationship Id="rId3" Type="http://schemas.openxmlformats.org/officeDocument/2006/relationships/image" Target="../media/image37.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9.svg"/><Relationship Id="rId15" Type="http://schemas.openxmlformats.org/officeDocument/2006/relationships/image" Target="../media/image49.sv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43.sv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427D"/>
        </a:solidFill>
        <a:effectLst/>
      </p:bgPr>
    </p:bg>
    <p:spTree>
      <p:nvGrpSpPr>
        <p:cNvPr id="1" name=""/>
        <p:cNvGrpSpPr/>
        <p:nvPr/>
      </p:nvGrpSpPr>
      <p:grpSpPr>
        <a:xfrm>
          <a:off x="0" y="0"/>
          <a:ext cx="0" cy="0"/>
          <a:chOff x="0" y="0"/>
          <a:chExt cx="0" cy="0"/>
        </a:xfrm>
      </p:grpSpPr>
      <p:grpSp>
        <p:nvGrpSpPr>
          <p:cNvPr id="2" name="Group 2"/>
          <p:cNvGrpSpPr/>
          <p:nvPr/>
        </p:nvGrpSpPr>
        <p:grpSpPr>
          <a:xfrm>
            <a:off x="0" y="6585740"/>
            <a:ext cx="18288000" cy="5236410"/>
            <a:chOff x="0" y="0"/>
            <a:chExt cx="6186311" cy="1771329"/>
          </a:xfrm>
        </p:grpSpPr>
        <p:sp>
          <p:nvSpPr>
            <p:cNvPr id="3" name="Freeform 3"/>
            <p:cNvSpPr/>
            <p:nvPr/>
          </p:nvSpPr>
          <p:spPr>
            <a:xfrm>
              <a:off x="0" y="0"/>
              <a:ext cx="6186311" cy="1771329"/>
            </a:xfrm>
            <a:custGeom>
              <a:avLst/>
              <a:gdLst/>
              <a:ahLst/>
              <a:cxnLst/>
              <a:rect l="l" t="t" r="r" b="b"/>
              <a:pathLst>
                <a:path w="6186311" h="1771329">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09427D"/>
            </a:solidFill>
          </p:spPr>
        </p:sp>
      </p:grpSp>
      <p:grpSp>
        <p:nvGrpSpPr>
          <p:cNvPr id="4" name="Group 4"/>
          <p:cNvGrpSpPr/>
          <p:nvPr/>
        </p:nvGrpSpPr>
        <p:grpSpPr>
          <a:xfrm>
            <a:off x="1570068" y="484730"/>
            <a:ext cx="15147865" cy="7380949"/>
            <a:chOff x="0" y="0"/>
            <a:chExt cx="5124092" cy="2496766"/>
          </a:xfrm>
        </p:grpSpPr>
        <p:sp>
          <p:nvSpPr>
            <p:cNvPr id="5" name="Freeform 5"/>
            <p:cNvSpPr/>
            <p:nvPr/>
          </p:nvSpPr>
          <p:spPr>
            <a:xfrm>
              <a:off x="0" y="0"/>
              <a:ext cx="5124093" cy="2496766"/>
            </a:xfrm>
            <a:custGeom>
              <a:avLst/>
              <a:gdLst/>
              <a:ahLst/>
              <a:cxnLst/>
              <a:rect l="l" t="t" r="r" b="b"/>
              <a:pathLst>
                <a:path w="5124093" h="2496766">
                  <a:moveTo>
                    <a:pt x="4999632" y="2496766"/>
                  </a:moveTo>
                  <a:lnTo>
                    <a:pt x="124460" y="2496766"/>
                  </a:lnTo>
                  <a:cubicBezTo>
                    <a:pt x="55880" y="2496766"/>
                    <a:pt x="0" y="2440886"/>
                    <a:pt x="0" y="2372306"/>
                  </a:cubicBezTo>
                  <a:lnTo>
                    <a:pt x="0" y="124460"/>
                  </a:lnTo>
                  <a:cubicBezTo>
                    <a:pt x="0" y="55880"/>
                    <a:pt x="55880" y="0"/>
                    <a:pt x="124460" y="0"/>
                  </a:cubicBezTo>
                  <a:lnTo>
                    <a:pt x="4999632" y="0"/>
                  </a:lnTo>
                  <a:cubicBezTo>
                    <a:pt x="5068213" y="0"/>
                    <a:pt x="5124093" y="55880"/>
                    <a:pt x="5124093" y="124460"/>
                  </a:cubicBezTo>
                  <a:lnTo>
                    <a:pt x="5124093" y="2372306"/>
                  </a:lnTo>
                  <a:cubicBezTo>
                    <a:pt x="5124093" y="2440886"/>
                    <a:pt x="5068213" y="2496766"/>
                    <a:pt x="4999632" y="2496766"/>
                  </a:cubicBezTo>
                  <a:close/>
                </a:path>
              </a:pathLst>
            </a:custGeom>
            <a:solidFill>
              <a:srgbClr val="09427D"/>
            </a:solidFill>
          </p:spPr>
        </p:sp>
      </p:grpSp>
      <p:grpSp>
        <p:nvGrpSpPr>
          <p:cNvPr id="6" name="Group 6"/>
          <p:cNvGrpSpPr/>
          <p:nvPr/>
        </p:nvGrpSpPr>
        <p:grpSpPr>
          <a:xfrm>
            <a:off x="4286529" y="6186814"/>
            <a:ext cx="9498911" cy="4749456"/>
            <a:chOff x="0" y="0"/>
            <a:chExt cx="12665215" cy="6332608"/>
          </a:xfrm>
        </p:grpSpPr>
        <p:pic>
          <p:nvPicPr>
            <p:cNvPr id="7" name="Picture 7"/>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0800000">
              <a:off x="0" y="0"/>
              <a:ext cx="12665215" cy="6332608"/>
            </a:xfrm>
            <a:prstGeom prst="rect">
              <a:avLst/>
            </a:prstGeom>
          </p:spPr>
        </p:pic>
        <p:pic>
          <p:nvPicPr>
            <p:cNvPr id="8" name="Picture 8"/>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0800000">
              <a:off x="1321864" y="1321864"/>
              <a:ext cx="10021487" cy="5010743"/>
            </a:xfrm>
            <a:prstGeom prst="rect">
              <a:avLst/>
            </a:prstGeom>
          </p:spPr>
        </p:pic>
      </p:grpSp>
      <p:pic>
        <p:nvPicPr>
          <p:cNvPr id="9" name="Picture 9"/>
          <p:cNvPicPr>
            <a:picLocks noChangeAspect="1"/>
          </p:cNvPicPr>
          <p:nvPr/>
        </p:nvPicPr>
        <p:blipFill>
          <a:blip r:embed="rId4"/>
          <a:srcRect/>
          <a:stretch>
            <a:fillRect/>
          </a:stretch>
        </p:blipFill>
        <p:spPr>
          <a:xfrm>
            <a:off x="11053594" y="1488418"/>
            <a:ext cx="4553658" cy="4590381"/>
          </a:xfrm>
          <a:prstGeom prst="rect">
            <a:avLst/>
          </a:prstGeom>
        </p:spPr>
      </p:pic>
      <p:sp>
        <p:nvSpPr>
          <p:cNvPr id="10" name="TextBox 10"/>
          <p:cNvSpPr txBox="1"/>
          <p:nvPr/>
        </p:nvSpPr>
        <p:spPr>
          <a:xfrm>
            <a:off x="3072287" y="1859837"/>
            <a:ext cx="7981307" cy="3933267"/>
          </a:xfrm>
          <a:prstGeom prst="rect">
            <a:avLst/>
          </a:prstGeom>
        </p:spPr>
        <p:txBody>
          <a:bodyPr lIns="0" tIns="0" rIns="0" bIns="0" rtlCol="0" anchor="t">
            <a:spAutoFit/>
          </a:bodyPr>
          <a:lstStyle/>
          <a:p>
            <a:pPr>
              <a:lnSpc>
                <a:spcPts val="10560"/>
              </a:lnSpc>
            </a:pPr>
            <a:r>
              <a:rPr lang="en-US" sz="9599">
                <a:solidFill>
                  <a:srgbClr val="FFFFFF"/>
                </a:solidFill>
                <a:latin typeface="Now Bold"/>
              </a:rPr>
              <a:t>RAILWAY ENQUIRY SYSTEM</a:t>
            </a:r>
          </a:p>
        </p:txBody>
      </p:sp>
      <p:sp>
        <p:nvSpPr>
          <p:cNvPr id="11" name="TextBox 11"/>
          <p:cNvSpPr txBox="1"/>
          <p:nvPr/>
        </p:nvSpPr>
        <p:spPr>
          <a:xfrm>
            <a:off x="9139238" y="8947685"/>
            <a:ext cx="9525" cy="539766"/>
          </a:xfrm>
          <a:prstGeom prst="rect">
            <a:avLst/>
          </a:prstGeom>
        </p:spPr>
        <p:txBody>
          <a:bodyPr lIns="0" tIns="0" rIns="0" bIns="0" rtlCol="0" anchor="t">
            <a:spAutoFit/>
          </a:bodyPr>
          <a:lstStyle/>
          <a:p>
            <a:pPr algn="ctr">
              <a:lnSpc>
                <a:spcPts val="4374"/>
              </a:lnSpc>
              <a:spcBef>
                <a:spcPct val="0"/>
              </a:spcBef>
            </a:pPr>
            <a:endParaRPr/>
          </a:p>
        </p:txBody>
      </p:sp>
      <p:sp>
        <p:nvSpPr>
          <p:cNvPr id="12" name="TextBox 12"/>
          <p:cNvSpPr txBox="1"/>
          <p:nvPr/>
        </p:nvSpPr>
        <p:spPr>
          <a:xfrm>
            <a:off x="4829621" y="7684704"/>
            <a:ext cx="8638282" cy="2046859"/>
          </a:xfrm>
          <a:prstGeom prst="rect">
            <a:avLst/>
          </a:prstGeom>
        </p:spPr>
        <p:txBody>
          <a:bodyPr lIns="0" tIns="0" rIns="0" bIns="0" rtlCol="0" anchor="t">
            <a:spAutoFit/>
          </a:bodyPr>
          <a:lstStyle/>
          <a:p>
            <a:pPr>
              <a:lnSpc>
                <a:spcPts val="5514"/>
              </a:lnSpc>
            </a:pPr>
            <a:r>
              <a:rPr lang="en-US" sz="3150" spc="318" dirty="0">
                <a:solidFill>
                  <a:srgbClr val="FFFFFF"/>
                </a:solidFill>
                <a:latin typeface="Abhaya Libre Regular Bold"/>
              </a:rPr>
              <a:t>1602-19-737-128 </a:t>
            </a:r>
            <a:r>
              <a:rPr lang="en-US" sz="1188" spc="120" dirty="0">
                <a:solidFill>
                  <a:srgbClr val="FFFFFF"/>
                </a:solidFill>
                <a:latin typeface="Abhaya Libre Regular Bold"/>
              </a:rPr>
              <a:t>  </a:t>
            </a:r>
            <a:r>
              <a:rPr lang="en-US" sz="2800" spc="120" dirty="0">
                <a:solidFill>
                  <a:srgbClr val="FFFFFF"/>
                </a:solidFill>
                <a:latin typeface="Abhaya Libre Regular Bold"/>
              </a:rPr>
              <a:t>     </a:t>
            </a:r>
            <a:r>
              <a:rPr lang="en-US" sz="2800" spc="120" dirty="0" err="1">
                <a:solidFill>
                  <a:srgbClr val="FFFFFF"/>
                </a:solidFill>
                <a:latin typeface="Abhaya Libre Regular Bold"/>
              </a:rPr>
              <a:t>Bheeshma</a:t>
            </a:r>
            <a:r>
              <a:rPr lang="en-US" sz="2800" spc="120" dirty="0">
                <a:solidFill>
                  <a:srgbClr val="FFFFFF"/>
                </a:solidFill>
                <a:latin typeface="Abhaya Libre Regular Bold"/>
              </a:rPr>
              <a:t> </a:t>
            </a:r>
            <a:r>
              <a:rPr lang="en-US" sz="2800" spc="120" dirty="0" err="1">
                <a:solidFill>
                  <a:srgbClr val="FFFFFF"/>
                </a:solidFill>
                <a:latin typeface="Abhaya Libre Regular Bold"/>
              </a:rPr>
              <a:t>Udumula</a:t>
            </a:r>
            <a:endParaRPr lang="en-US" sz="2800" spc="120" dirty="0">
              <a:solidFill>
                <a:srgbClr val="FFFFFF"/>
              </a:solidFill>
              <a:latin typeface="Abhaya Libre Regular Bold"/>
            </a:endParaRPr>
          </a:p>
          <a:p>
            <a:pPr>
              <a:lnSpc>
                <a:spcPts val="5514"/>
              </a:lnSpc>
            </a:pPr>
            <a:r>
              <a:rPr lang="en-US" sz="2800" spc="120" dirty="0">
                <a:solidFill>
                  <a:srgbClr val="FFFFFF"/>
                </a:solidFill>
                <a:latin typeface="Abhaya Libre Regular Bold"/>
              </a:rPr>
              <a:t>1602-19-737-145        </a:t>
            </a:r>
            <a:r>
              <a:rPr lang="en-US" sz="2800" spc="120" dirty="0" err="1">
                <a:solidFill>
                  <a:srgbClr val="FFFFFF"/>
                </a:solidFill>
                <a:latin typeface="Abhaya Libre Regular Bold"/>
              </a:rPr>
              <a:t>Nikitha</a:t>
            </a:r>
            <a:r>
              <a:rPr lang="en-US" sz="2800" spc="120" dirty="0">
                <a:solidFill>
                  <a:srgbClr val="FFFFFF"/>
                </a:solidFill>
                <a:latin typeface="Abhaya Libre Regular Bold"/>
              </a:rPr>
              <a:t> </a:t>
            </a:r>
            <a:r>
              <a:rPr lang="en-US" sz="2800" spc="120" dirty="0" err="1">
                <a:solidFill>
                  <a:srgbClr val="FFFFFF"/>
                </a:solidFill>
                <a:latin typeface="Abhaya Libre Regular Bold"/>
              </a:rPr>
              <a:t>Maramraju</a:t>
            </a:r>
            <a:endParaRPr lang="en-US" sz="2800" spc="120" dirty="0">
              <a:solidFill>
                <a:srgbClr val="FFFFFF"/>
              </a:solidFill>
              <a:latin typeface="Abhaya Libre Regular Bold"/>
            </a:endParaRPr>
          </a:p>
          <a:p>
            <a:pPr>
              <a:lnSpc>
                <a:spcPts val="5514"/>
              </a:lnSpc>
            </a:pPr>
            <a:r>
              <a:rPr lang="en-US" sz="2800" spc="120" dirty="0">
                <a:solidFill>
                  <a:srgbClr val="FFFFFF"/>
                </a:solidFill>
                <a:latin typeface="Abhaya Libre Regular Bold"/>
              </a:rPr>
              <a:t>1602-19-737-164        </a:t>
            </a:r>
            <a:r>
              <a:rPr lang="en-US" sz="2800" spc="120" dirty="0" err="1">
                <a:solidFill>
                  <a:srgbClr val="FFFFFF"/>
                </a:solidFill>
                <a:latin typeface="Abhaya Libre Regular Bold"/>
              </a:rPr>
              <a:t>Ssantosh</a:t>
            </a:r>
            <a:r>
              <a:rPr lang="en-US" sz="2800" spc="120" dirty="0">
                <a:solidFill>
                  <a:srgbClr val="FFFFFF"/>
                </a:solidFill>
                <a:latin typeface="Abhaya Libre Regular Bold"/>
              </a:rPr>
              <a:t> Kumar Som</a:t>
            </a:r>
            <a:r>
              <a:rPr lang="en-US" sz="2800" spc="120" dirty="0">
                <a:solidFill>
                  <a:srgbClr val="FFFFFF"/>
                </a:solidFill>
                <a:latin typeface="Abhaya Libre Regular"/>
              </a:rPr>
              <a:t>a</a:t>
            </a:r>
          </a:p>
        </p:txBody>
      </p:sp>
      <p:sp>
        <p:nvSpPr>
          <p:cNvPr id="13" name="AutoShape 13"/>
          <p:cNvSpPr/>
          <p:nvPr/>
        </p:nvSpPr>
        <p:spPr>
          <a:xfrm rot="5400000">
            <a:off x="560807" y="3664546"/>
            <a:ext cx="4018992" cy="0"/>
          </a:xfrm>
          <a:prstGeom prst="line">
            <a:avLst/>
          </a:prstGeom>
          <a:ln w="123825" cap="rnd">
            <a:solidFill>
              <a:srgbClr val="FFFFFF"/>
            </a:solidFill>
            <a:prstDash val="solid"/>
            <a:headEnd type="none" w="sm" len="sm"/>
            <a:tailEnd type="none" w="sm" len="sm"/>
          </a:ln>
        </p:spPr>
      </p:sp>
      <p:sp>
        <p:nvSpPr>
          <p:cNvPr id="14" name="AutoShape 14"/>
          <p:cNvSpPr/>
          <p:nvPr/>
        </p:nvSpPr>
        <p:spPr>
          <a:xfrm rot="5400000">
            <a:off x="-138079" y="3716933"/>
            <a:ext cx="4018992" cy="0"/>
          </a:xfrm>
          <a:prstGeom prst="line">
            <a:avLst/>
          </a:prstGeom>
          <a:ln w="19050" cap="rnd">
            <a:solidFill>
              <a:srgbClr val="FFFFFF"/>
            </a:solidFill>
            <a:prstDash val="solid"/>
            <a:headEnd type="none" w="sm" len="sm"/>
            <a:tailEnd type="none" w="sm" len="sm"/>
          </a:ln>
        </p:spPr>
      </p:sp>
      <p:sp>
        <p:nvSpPr>
          <p:cNvPr id="15" name="AutoShape 15"/>
          <p:cNvSpPr/>
          <p:nvPr/>
        </p:nvSpPr>
        <p:spPr>
          <a:xfrm rot="5400000">
            <a:off x="177433" y="3688358"/>
            <a:ext cx="4018992" cy="0"/>
          </a:xfrm>
          <a:prstGeom prst="line">
            <a:avLst/>
          </a:prstGeom>
          <a:ln w="76200" cap="rnd">
            <a:solidFill>
              <a:srgbClr val="FFFFFF"/>
            </a:solidFill>
            <a:prstDash val="solid"/>
            <a:headEnd type="none" w="sm" len="sm"/>
            <a:tailEnd type="none" w="sm" len="sm"/>
          </a:ln>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AFC"/>
        </a:solidFill>
        <a:effectLst/>
      </p:bgPr>
    </p:bg>
    <p:spTree>
      <p:nvGrpSpPr>
        <p:cNvPr id="1" name=""/>
        <p:cNvGrpSpPr/>
        <p:nvPr/>
      </p:nvGrpSpPr>
      <p:grpSpPr>
        <a:xfrm>
          <a:off x="0" y="0"/>
          <a:ext cx="0" cy="0"/>
          <a:chOff x="0" y="0"/>
          <a:chExt cx="0" cy="0"/>
        </a:xfrm>
      </p:grpSpPr>
      <p:grpSp>
        <p:nvGrpSpPr>
          <p:cNvPr id="2" name="Group 2"/>
          <p:cNvGrpSpPr/>
          <p:nvPr/>
        </p:nvGrpSpPr>
        <p:grpSpPr>
          <a:xfrm>
            <a:off x="9425751" y="-17393"/>
            <a:ext cx="8862249" cy="10304393"/>
            <a:chOff x="0" y="0"/>
            <a:chExt cx="2997847" cy="3485684"/>
          </a:xfrm>
        </p:grpSpPr>
        <p:sp>
          <p:nvSpPr>
            <p:cNvPr id="3" name="Freeform 3"/>
            <p:cNvSpPr/>
            <p:nvPr/>
          </p:nvSpPr>
          <p:spPr>
            <a:xfrm>
              <a:off x="0" y="0"/>
              <a:ext cx="2997847" cy="3485684"/>
            </a:xfrm>
            <a:custGeom>
              <a:avLst/>
              <a:gdLst/>
              <a:ahLst/>
              <a:cxnLst/>
              <a:rect l="l" t="t" r="r" b="b"/>
              <a:pathLst>
                <a:path w="2997847" h="3485684">
                  <a:moveTo>
                    <a:pt x="2873387" y="3485683"/>
                  </a:moveTo>
                  <a:lnTo>
                    <a:pt x="124460" y="3485683"/>
                  </a:lnTo>
                  <a:cubicBezTo>
                    <a:pt x="55880" y="3485683"/>
                    <a:pt x="0" y="3429803"/>
                    <a:pt x="0" y="3361224"/>
                  </a:cubicBezTo>
                  <a:lnTo>
                    <a:pt x="0" y="124460"/>
                  </a:lnTo>
                  <a:cubicBezTo>
                    <a:pt x="0" y="55880"/>
                    <a:pt x="55880" y="0"/>
                    <a:pt x="124460" y="0"/>
                  </a:cubicBezTo>
                  <a:lnTo>
                    <a:pt x="2873387" y="0"/>
                  </a:lnTo>
                  <a:cubicBezTo>
                    <a:pt x="2941967" y="0"/>
                    <a:pt x="2997847" y="55880"/>
                    <a:pt x="2997847" y="124460"/>
                  </a:cubicBezTo>
                  <a:lnTo>
                    <a:pt x="2997847" y="3361224"/>
                  </a:lnTo>
                  <a:cubicBezTo>
                    <a:pt x="2997847" y="3429804"/>
                    <a:pt x="2941967" y="3485684"/>
                    <a:pt x="2873387" y="3485684"/>
                  </a:cubicBezTo>
                  <a:close/>
                </a:path>
              </a:pathLst>
            </a:custGeom>
            <a:solidFill>
              <a:srgbClr val="3C53AC"/>
            </a:solidFill>
          </p:spPr>
        </p:sp>
      </p:grpSp>
      <p:grpSp>
        <p:nvGrpSpPr>
          <p:cNvPr id="4" name="Group 4"/>
          <p:cNvGrpSpPr/>
          <p:nvPr/>
        </p:nvGrpSpPr>
        <p:grpSpPr>
          <a:xfrm>
            <a:off x="11519306" y="4417496"/>
            <a:ext cx="10105788" cy="10105788"/>
            <a:chOff x="0" y="0"/>
            <a:chExt cx="13474384" cy="13474384"/>
          </a:xfrm>
        </p:grpSpPr>
        <p:grpSp>
          <p:nvGrpSpPr>
            <p:cNvPr id="5" name="Group 5"/>
            <p:cNvGrpSpPr/>
            <p:nvPr/>
          </p:nvGrpSpPr>
          <p:grpSpPr>
            <a:xfrm>
              <a:off x="0" y="0"/>
              <a:ext cx="13474384" cy="1347438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7" name="Group 7"/>
            <p:cNvGrpSpPr/>
            <p:nvPr/>
          </p:nvGrpSpPr>
          <p:grpSpPr>
            <a:xfrm>
              <a:off x="1234732" y="1234732"/>
              <a:ext cx="11004920" cy="1100492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id="9" name="Group 9"/>
          <p:cNvGrpSpPr/>
          <p:nvPr/>
        </p:nvGrpSpPr>
        <p:grpSpPr>
          <a:xfrm>
            <a:off x="6214857" y="1117690"/>
            <a:ext cx="8377785" cy="7177016"/>
            <a:chOff x="0" y="0"/>
            <a:chExt cx="2752153" cy="2357693"/>
          </a:xfrm>
        </p:grpSpPr>
        <p:sp>
          <p:nvSpPr>
            <p:cNvPr id="10" name="Freeform 10"/>
            <p:cNvSpPr/>
            <p:nvPr/>
          </p:nvSpPr>
          <p:spPr>
            <a:xfrm>
              <a:off x="0" y="0"/>
              <a:ext cx="2752153" cy="2357693"/>
            </a:xfrm>
            <a:custGeom>
              <a:avLst/>
              <a:gdLst/>
              <a:ahLst/>
              <a:cxnLst/>
              <a:rect l="l" t="t" r="r" b="b"/>
              <a:pathLst>
                <a:path w="2752153" h="2357693">
                  <a:moveTo>
                    <a:pt x="2627693" y="2357693"/>
                  </a:moveTo>
                  <a:lnTo>
                    <a:pt x="124460" y="2357693"/>
                  </a:lnTo>
                  <a:cubicBezTo>
                    <a:pt x="55880" y="2357693"/>
                    <a:pt x="0" y="2301813"/>
                    <a:pt x="0" y="2233233"/>
                  </a:cubicBezTo>
                  <a:lnTo>
                    <a:pt x="0" y="124460"/>
                  </a:lnTo>
                  <a:cubicBezTo>
                    <a:pt x="0" y="55880"/>
                    <a:pt x="55880" y="0"/>
                    <a:pt x="124460" y="0"/>
                  </a:cubicBezTo>
                  <a:lnTo>
                    <a:pt x="2627693" y="0"/>
                  </a:lnTo>
                  <a:cubicBezTo>
                    <a:pt x="2696273" y="0"/>
                    <a:pt x="2752153" y="55880"/>
                    <a:pt x="2752153" y="124460"/>
                  </a:cubicBezTo>
                  <a:lnTo>
                    <a:pt x="2752153" y="2233233"/>
                  </a:lnTo>
                  <a:cubicBezTo>
                    <a:pt x="2752153" y="2301813"/>
                    <a:pt x="2696273" y="2357693"/>
                    <a:pt x="2627693" y="2357693"/>
                  </a:cubicBezTo>
                  <a:close/>
                </a:path>
              </a:pathLst>
            </a:custGeom>
            <a:solidFill>
              <a:srgbClr val="09427D"/>
            </a:solidFill>
          </p:spPr>
        </p:sp>
      </p:grpSp>
      <p:grpSp>
        <p:nvGrpSpPr>
          <p:cNvPr id="11" name="Group 11"/>
          <p:cNvGrpSpPr/>
          <p:nvPr/>
        </p:nvGrpSpPr>
        <p:grpSpPr>
          <a:xfrm>
            <a:off x="7626606" y="2015335"/>
            <a:ext cx="6522468" cy="424180"/>
            <a:chOff x="0" y="0"/>
            <a:chExt cx="8696624" cy="565574"/>
          </a:xfrm>
        </p:grpSpPr>
        <p:sp>
          <p:nvSpPr>
            <p:cNvPr id="12" name="TextBox 12"/>
            <p:cNvSpPr txBox="1"/>
            <p:nvPr/>
          </p:nvSpPr>
          <p:spPr>
            <a:xfrm>
              <a:off x="1146305" y="-57150"/>
              <a:ext cx="7550318" cy="622724"/>
            </a:xfrm>
            <a:prstGeom prst="rect">
              <a:avLst/>
            </a:prstGeom>
          </p:spPr>
          <p:txBody>
            <a:bodyPr lIns="0" tIns="0" rIns="0" bIns="0" rtlCol="0" anchor="t">
              <a:spAutoFit/>
            </a:bodyPr>
            <a:lstStyle/>
            <a:p>
              <a:pPr>
                <a:lnSpc>
                  <a:spcPts val="3919"/>
                </a:lnSpc>
                <a:spcBef>
                  <a:spcPct val="0"/>
                </a:spcBef>
              </a:pPr>
              <a:r>
                <a:rPr lang="en-US" sz="2799">
                  <a:solidFill>
                    <a:srgbClr val="F5F5EF"/>
                  </a:solidFill>
                  <a:latin typeface="Now"/>
                </a:rPr>
                <a:t>Problem Statement</a:t>
              </a:r>
            </a:p>
          </p:txBody>
        </p:sp>
        <p:sp>
          <p:nvSpPr>
            <p:cNvPr id="13" name="TextBox 13"/>
            <p:cNvSpPr txBox="1"/>
            <p:nvPr/>
          </p:nvSpPr>
          <p:spPr>
            <a:xfrm>
              <a:off x="0" y="-47625"/>
              <a:ext cx="448072" cy="525145"/>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01</a:t>
              </a:r>
            </a:p>
          </p:txBody>
        </p:sp>
      </p:grpSp>
      <p:grpSp>
        <p:nvGrpSpPr>
          <p:cNvPr id="14" name="Group 14"/>
          <p:cNvGrpSpPr/>
          <p:nvPr/>
        </p:nvGrpSpPr>
        <p:grpSpPr>
          <a:xfrm>
            <a:off x="7626606" y="3044637"/>
            <a:ext cx="6522468" cy="424180"/>
            <a:chOff x="0" y="0"/>
            <a:chExt cx="8696624" cy="565574"/>
          </a:xfrm>
        </p:grpSpPr>
        <p:sp>
          <p:nvSpPr>
            <p:cNvPr id="15" name="TextBox 15"/>
            <p:cNvSpPr txBox="1"/>
            <p:nvPr/>
          </p:nvSpPr>
          <p:spPr>
            <a:xfrm>
              <a:off x="0" y="-47625"/>
              <a:ext cx="511175" cy="525145"/>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02</a:t>
              </a:r>
            </a:p>
          </p:txBody>
        </p:sp>
        <p:sp>
          <p:nvSpPr>
            <p:cNvPr id="16" name="TextBox 16"/>
            <p:cNvSpPr txBox="1"/>
            <p:nvPr/>
          </p:nvSpPr>
          <p:spPr>
            <a:xfrm>
              <a:off x="1146305" y="-57150"/>
              <a:ext cx="7550318"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F5F5EF"/>
                  </a:solidFill>
                  <a:latin typeface="Now"/>
                </a:rPr>
                <a:t>Abstract</a:t>
              </a:r>
            </a:p>
          </p:txBody>
        </p:sp>
      </p:grpSp>
      <p:grpSp>
        <p:nvGrpSpPr>
          <p:cNvPr id="17" name="Group 17"/>
          <p:cNvGrpSpPr/>
          <p:nvPr/>
        </p:nvGrpSpPr>
        <p:grpSpPr>
          <a:xfrm>
            <a:off x="7626606" y="4122822"/>
            <a:ext cx="6522468" cy="424180"/>
            <a:chOff x="0" y="0"/>
            <a:chExt cx="8696624" cy="565574"/>
          </a:xfrm>
        </p:grpSpPr>
        <p:sp>
          <p:nvSpPr>
            <p:cNvPr id="18" name="TextBox 18"/>
            <p:cNvSpPr txBox="1"/>
            <p:nvPr/>
          </p:nvSpPr>
          <p:spPr>
            <a:xfrm>
              <a:off x="0" y="-47625"/>
              <a:ext cx="528439" cy="525145"/>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03</a:t>
              </a:r>
            </a:p>
          </p:txBody>
        </p:sp>
        <p:sp>
          <p:nvSpPr>
            <p:cNvPr id="19" name="TextBox 19"/>
            <p:cNvSpPr txBox="1"/>
            <p:nvPr/>
          </p:nvSpPr>
          <p:spPr>
            <a:xfrm>
              <a:off x="1146305" y="-57150"/>
              <a:ext cx="7550318"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F5F5EF"/>
                  </a:solidFill>
                  <a:latin typeface="Now"/>
                </a:rPr>
                <a:t>Actors</a:t>
              </a:r>
            </a:p>
          </p:txBody>
        </p:sp>
      </p:grpSp>
      <p:grpSp>
        <p:nvGrpSpPr>
          <p:cNvPr id="20" name="Group 20"/>
          <p:cNvGrpSpPr/>
          <p:nvPr/>
        </p:nvGrpSpPr>
        <p:grpSpPr>
          <a:xfrm>
            <a:off x="7626606" y="5134803"/>
            <a:ext cx="6522468" cy="424180"/>
            <a:chOff x="0" y="0"/>
            <a:chExt cx="8696624" cy="565574"/>
          </a:xfrm>
        </p:grpSpPr>
        <p:sp>
          <p:nvSpPr>
            <p:cNvPr id="21" name="TextBox 21"/>
            <p:cNvSpPr txBox="1"/>
            <p:nvPr/>
          </p:nvSpPr>
          <p:spPr>
            <a:xfrm>
              <a:off x="0" y="-47625"/>
              <a:ext cx="539155" cy="525145"/>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04</a:t>
              </a:r>
            </a:p>
          </p:txBody>
        </p:sp>
        <p:sp>
          <p:nvSpPr>
            <p:cNvPr id="22" name="TextBox 22"/>
            <p:cNvSpPr txBox="1"/>
            <p:nvPr/>
          </p:nvSpPr>
          <p:spPr>
            <a:xfrm>
              <a:off x="1146305" y="-57150"/>
              <a:ext cx="7550318"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F5F5EF"/>
                  </a:solidFill>
                  <a:latin typeface="Now"/>
                </a:rPr>
                <a:t>Use cases</a:t>
              </a:r>
            </a:p>
          </p:txBody>
        </p:sp>
      </p:grpSp>
      <p:sp>
        <p:nvSpPr>
          <p:cNvPr id="23" name="AutoShape 23"/>
          <p:cNvSpPr/>
          <p:nvPr/>
        </p:nvSpPr>
        <p:spPr>
          <a:xfrm rot="5400000">
            <a:off x="7961154" y="2203613"/>
            <a:ext cx="577406" cy="0"/>
          </a:xfrm>
          <a:prstGeom prst="line">
            <a:avLst/>
          </a:prstGeom>
          <a:ln w="47625" cap="rnd">
            <a:solidFill>
              <a:srgbClr val="FFFFFF"/>
            </a:solidFill>
            <a:prstDash val="solid"/>
            <a:headEnd type="none" w="sm" len="sm"/>
            <a:tailEnd type="none" w="sm" len="sm"/>
          </a:ln>
        </p:spPr>
      </p:sp>
      <p:sp>
        <p:nvSpPr>
          <p:cNvPr id="24" name="AutoShape 24"/>
          <p:cNvSpPr/>
          <p:nvPr/>
        </p:nvSpPr>
        <p:spPr>
          <a:xfrm rot="5400000">
            <a:off x="7984966" y="4393683"/>
            <a:ext cx="577406" cy="0"/>
          </a:xfrm>
          <a:prstGeom prst="line">
            <a:avLst/>
          </a:prstGeom>
          <a:ln w="47625" cap="rnd">
            <a:solidFill>
              <a:srgbClr val="FFFFFF"/>
            </a:solidFill>
            <a:prstDash val="solid"/>
            <a:headEnd type="none" w="sm" len="sm"/>
            <a:tailEnd type="none" w="sm" len="sm"/>
          </a:ln>
        </p:spPr>
      </p:sp>
      <p:sp>
        <p:nvSpPr>
          <p:cNvPr id="25" name="AutoShape 25"/>
          <p:cNvSpPr/>
          <p:nvPr/>
        </p:nvSpPr>
        <p:spPr>
          <a:xfrm rot="5400000">
            <a:off x="7961154" y="3232915"/>
            <a:ext cx="577406" cy="0"/>
          </a:xfrm>
          <a:prstGeom prst="line">
            <a:avLst/>
          </a:prstGeom>
          <a:ln w="47625" cap="rnd">
            <a:solidFill>
              <a:srgbClr val="FFFFFF"/>
            </a:solidFill>
            <a:prstDash val="solid"/>
            <a:headEnd type="none" w="sm" len="sm"/>
            <a:tailEnd type="none" w="sm" len="sm"/>
          </a:ln>
        </p:spPr>
      </p:sp>
      <p:sp>
        <p:nvSpPr>
          <p:cNvPr id="26" name="AutoShape 26"/>
          <p:cNvSpPr/>
          <p:nvPr/>
        </p:nvSpPr>
        <p:spPr>
          <a:xfrm rot="5400000">
            <a:off x="7970679" y="5323081"/>
            <a:ext cx="577406" cy="0"/>
          </a:xfrm>
          <a:prstGeom prst="line">
            <a:avLst/>
          </a:prstGeom>
          <a:ln w="47625" cap="rnd">
            <a:solidFill>
              <a:srgbClr val="FFFFFF"/>
            </a:solidFill>
            <a:prstDash val="solid"/>
            <a:headEnd type="none" w="sm" len="sm"/>
            <a:tailEnd type="none" w="sm" len="sm"/>
          </a:ln>
        </p:spPr>
      </p:sp>
      <p:grpSp>
        <p:nvGrpSpPr>
          <p:cNvPr id="27" name="Group 27"/>
          <p:cNvGrpSpPr/>
          <p:nvPr/>
        </p:nvGrpSpPr>
        <p:grpSpPr>
          <a:xfrm>
            <a:off x="7626606" y="7177768"/>
            <a:ext cx="6522468" cy="424180"/>
            <a:chOff x="0" y="0"/>
            <a:chExt cx="8696624" cy="565574"/>
          </a:xfrm>
        </p:grpSpPr>
        <p:sp>
          <p:nvSpPr>
            <p:cNvPr id="28" name="TextBox 28"/>
            <p:cNvSpPr txBox="1"/>
            <p:nvPr/>
          </p:nvSpPr>
          <p:spPr>
            <a:xfrm>
              <a:off x="0" y="-57150"/>
              <a:ext cx="539155" cy="512657"/>
            </a:xfrm>
            <a:prstGeom prst="rect">
              <a:avLst/>
            </a:prstGeom>
          </p:spPr>
          <p:txBody>
            <a:bodyPr lIns="0" tIns="0" rIns="0" bIns="0" rtlCol="0" anchor="t">
              <a:spAutoFit/>
            </a:bodyPr>
            <a:lstStyle/>
            <a:p>
              <a:pPr>
                <a:lnSpc>
                  <a:spcPts val="3220"/>
                </a:lnSpc>
                <a:spcBef>
                  <a:spcPct val="0"/>
                </a:spcBef>
              </a:pPr>
              <a:r>
                <a:rPr lang="en-US" sz="2300">
                  <a:solidFill>
                    <a:srgbClr val="F5F5EF"/>
                  </a:solidFill>
                  <a:latin typeface="Now Bold"/>
                </a:rPr>
                <a:t>06</a:t>
              </a:r>
            </a:p>
          </p:txBody>
        </p:sp>
        <p:sp>
          <p:nvSpPr>
            <p:cNvPr id="29" name="TextBox 29"/>
            <p:cNvSpPr txBox="1"/>
            <p:nvPr/>
          </p:nvSpPr>
          <p:spPr>
            <a:xfrm>
              <a:off x="1146305" y="-57150"/>
              <a:ext cx="7550318"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F5F5EF"/>
                  </a:solidFill>
                  <a:latin typeface="Now"/>
                </a:rPr>
                <a:t>Overall Architecture</a:t>
              </a:r>
            </a:p>
          </p:txBody>
        </p:sp>
      </p:grpSp>
      <p:sp>
        <p:nvSpPr>
          <p:cNvPr id="30" name="AutoShape 30"/>
          <p:cNvSpPr/>
          <p:nvPr/>
        </p:nvSpPr>
        <p:spPr>
          <a:xfrm rot="5400000">
            <a:off x="7984966" y="7366045"/>
            <a:ext cx="577406" cy="0"/>
          </a:xfrm>
          <a:prstGeom prst="line">
            <a:avLst/>
          </a:prstGeom>
          <a:ln w="47625" cap="rnd">
            <a:solidFill>
              <a:srgbClr val="FFFFFF"/>
            </a:solidFill>
            <a:prstDash val="solid"/>
            <a:headEnd type="none" w="sm" len="sm"/>
            <a:tailEnd type="none" w="sm" len="sm"/>
          </a:ln>
        </p:spPr>
      </p:sp>
      <p:grpSp>
        <p:nvGrpSpPr>
          <p:cNvPr id="31" name="Group 31"/>
          <p:cNvGrpSpPr/>
          <p:nvPr/>
        </p:nvGrpSpPr>
        <p:grpSpPr>
          <a:xfrm>
            <a:off x="7626606" y="6227212"/>
            <a:ext cx="6522468" cy="424180"/>
            <a:chOff x="0" y="0"/>
            <a:chExt cx="8696624" cy="565574"/>
          </a:xfrm>
        </p:grpSpPr>
        <p:sp>
          <p:nvSpPr>
            <p:cNvPr id="32" name="TextBox 32"/>
            <p:cNvSpPr txBox="1"/>
            <p:nvPr/>
          </p:nvSpPr>
          <p:spPr>
            <a:xfrm>
              <a:off x="0" y="-47625"/>
              <a:ext cx="539155" cy="525145"/>
            </a:xfrm>
            <a:prstGeom prst="rect">
              <a:avLst/>
            </a:prstGeom>
          </p:spPr>
          <p:txBody>
            <a:bodyPr lIns="0" tIns="0" rIns="0" bIns="0" rtlCol="0" anchor="t">
              <a:spAutoFit/>
            </a:bodyPr>
            <a:lstStyle/>
            <a:p>
              <a:pPr>
                <a:lnSpc>
                  <a:spcPts val="3359"/>
                </a:lnSpc>
                <a:spcBef>
                  <a:spcPct val="0"/>
                </a:spcBef>
              </a:pPr>
              <a:r>
                <a:rPr lang="en-US" sz="2400">
                  <a:solidFill>
                    <a:srgbClr val="F5F5EF"/>
                  </a:solidFill>
                  <a:latin typeface="Now Bold"/>
                </a:rPr>
                <a:t>05</a:t>
              </a:r>
            </a:p>
          </p:txBody>
        </p:sp>
        <p:sp>
          <p:nvSpPr>
            <p:cNvPr id="33" name="TextBox 33"/>
            <p:cNvSpPr txBox="1"/>
            <p:nvPr/>
          </p:nvSpPr>
          <p:spPr>
            <a:xfrm>
              <a:off x="1146305" y="-57150"/>
              <a:ext cx="7550318"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F5F5EF"/>
                  </a:solidFill>
                  <a:latin typeface="Now"/>
                </a:rPr>
                <a:t>Tech Stack</a:t>
              </a:r>
            </a:p>
          </p:txBody>
        </p:sp>
      </p:grpSp>
      <p:sp>
        <p:nvSpPr>
          <p:cNvPr id="34" name="AutoShape 34"/>
          <p:cNvSpPr/>
          <p:nvPr/>
        </p:nvSpPr>
        <p:spPr>
          <a:xfrm rot="5400000">
            <a:off x="8008779" y="6338877"/>
            <a:ext cx="577406" cy="0"/>
          </a:xfrm>
          <a:prstGeom prst="line">
            <a:avLst/>
          </a:prstGeom>
          <a:ln w="47625" cap="rnd">
            <a:solidFill>
              <a:srgbClr val="FFFFFF"/>
            </a:solidFill>
            <a:prstDash val="solid"/>
            <a:headEnd type="none" w="sm" len="sm"/>
            <a:tailEnd type="none" w="sm" len="sm"/>
          </a:ln>
        </p:spPr>
      </p:sp>
      <p:pic>
        <p:nvPicPr>
          <p:cNvPr id="35" name="Picture 35"/>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2430982" y="5271298"/>
            <a:ext cx="1486759" cy="1829857"/>
          </a:xfrm>
          <a:prstGeom prst="rect">
            <a:avLst/>
          </a:prstGeom>
        </p:spPr>
      </p:pic>
      <p:sp>
        <p:nvSpPr>
          <p:cNvPr id="36" name="TextBox 36"/>
          <p:cNvSpPr txBox="1"/>
          <p:nvPr/>
        </p:nvSpPr>
        <p:spPr>
          <a:xfrm>
            <a:off x="1028700" y="3063687"/>
            <a:ext cx="4291323" cy="1891284"/>
          </a:xfrm>
          <a:prstGeom prst="rect">
            <a:avLst/>
          </a:prstGeom>
        </p:spPr>
        <p:txBody>
          <a:bodyPr lIns="0" tIns="0" rIns="0" bIns="0" rtlCol="0" anchor="t">
            <a:spAutoFit/>
          </a:bodyPr>
          <a:lstStyle/>
          <a:p>
            <a:pPr algn="ctr">
              <a:lnSpc>
                <a:spcPts val="7487"/>
              </a:lnSpc>
            </a:pPr>
            <a:r>
              <a:rPr lang="en-US" sz="6399">
                <a:solidFill>
                  <a:srgbClr val="000000"/>
                </a:solidFill>
                <a:latin typeface="Now Bold"/>
              </a:rPr>
              <a:t>Table of</a:t>
            </a:r>
          </a:p>
          <a:p>
            <a:pPr algn="ctr">
              <a:lnSpc>
                <a:spcPts val="7488"/>
              </a:lnSpc>
            </a:pPr>
            <a:r>
              <a:rPr lang="en-US" sz="6399">
                <a:solidFill>
                  <a:srgbClr val="000000"/>
                </a:solidFill>
                <a:latin typeface="Now Bold"/>
              </a:rPr>
              <a:t>Contents</a:t>
            </a:r>
          </a:p>
        </p:txBody>
      </p:sp>
      <p:sp>
        <p:nvSpPr>
          <p:cNvPr id="37" name="TextBox 37"/>
          <p:cNvSpPr txBox="1"/>
          <p:nvPr/>
        </p:nvSpPr>
        <p:spPr>
          <a:xfrm>
            <a:off x="14356294" y="9441815"/>
            <a:ext cx="3412480" cy="280670"/>
          </a:xfrm>
          <a:prstGeom prst="rect">
            <a:avLst/>
          </a:prstGeom>
        </p:spPr>
        <p:txBody>
          <a:bodyPr lIns="0" tIns="0" rIns="0" bIns="0" rtlCol="0" anchor="t">
            <a:spAutoFit/>
          </a:bodyPr>
          <a:lstStyle/>
          <a:p>
            <a:pPr>
              <a:lnSpc>
                <a:spcPts val="2379"/>
              </a:lnSpc>
              <a:spcBef>
                <a:spcPct val="0"/>
              </a:spcBef>
            </a:pPr>
            <a:r>
              <a:rPr lang="en-US" sz="1699" spc="183">
                <a:solidFill>
                  <a:srgbClr val="000000"/>
                </a:solidFill>
                <a:latin typeface="Now Bold"/>
              </a:rPr>
              <a:t>RAILWAY ENQUIRY SYSTEM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6705876" y="2369034"/>
            <a:ext cx="10553424" cy="5331746"/>
            <a:chOff x="0" y="0"/>
            <a:chExt cx="3569924" cy="1803578"/>
          </a:xfrm>
        </p:grpSpPr>
        <p:sp>
          <p:nvSpPr>
            <p:cNvPr id="3" name="Freeform 3"/>
            <p:cNvSpPr/>
            <p:nvPr/>
          </p:nvSpPr>
          <p:spPr>
            <a:xfrm>
              <a:off x="0" y="0"/>
              <a:ext cx="3569924" cy="1803578"/>
            </a:xfrm>
            <a:custGeom>
              <a:avLst/>
              <a:gdLst/>
              <a:ahLst/>
              <a:cxnLst/>
              <a:rect l="l" t="t" r="r" b="b"/>
              <a:pathLst>
                <a:path w="3569924" h="1803578">
                  <a:moveTo>
                    <a:pt x="3445464" y="1803578"/>
                  </a:moveTo>
                  <a:lnTo>
                    <a:pt x="124460" y="1803578"/>
                  </a:lnTo>
                  <a:cubicBezTo>
                    <a:pt x="55880" y="1803578"/>
                    <a:pt x="0" y="1747698"/>
                    <a:pt x="0" y="1679118"/>
                  </a:cubicBezTo>
                  <a:lnTo>
                    <a:pt x="0" y="124460"/>
                  </a:lnTo>
                  <a:cubicBezTo>
                    <a:pt x="0" y="55880"/>
                    <a:pt x="55880" y="0"/>
                    <a:pt x="124460" y="0"/>
                  </a:cubicBezTo>
                  <a:lnTo>
                    <a:pt x="3445464" y="0"/>
                  </a:lnTo>
                  <a:cubicBezTo>
                    <a:pt x="3514044" y="0"/>
                    <a:pt x="3569924" y="55880"/>
                    <a:pt x="3569924" y="124460"/>
                  </a:cubicBezTo>
                  <a:lnTo>
                    <a:pt x="3569924" y="1679118"/>
                  </a:lnTo>
                  <a:cubicBezTo>
                    <a:pt x="3569924" y="1747698"/>
                    <a:pt x="3514044" y="1803578"/>
                    <a:pt x="3445464" y="1803578"/>
                  </a:cubicBezTo>
                  <a:close/>
                </a:path>
              </a:pathLst>
            </a:custGeom>
            <a:solidFill>
              <a:srgbClr val="162942"/>
            </a:solidFill>
          </p:spPr>
        </p:sp>
      </p:grpSp>
      <p:grpSp>
        <p:nvGrpSpPr>
          <p:cNvPr id="4" name="Group 4"/>
          <p:cNvGrpSpPr/>
          <p:nvPr/>
        </p:nvGrpSpPr>
        <p:grpSpPr>
          <a:xfrm>
            <a:off x="1028700" y="2369034"/>
            <a:ext cx="5231176" cy="5331746"/>
            <a:chOff x="0" y="0"/>
            <a:chExt cx="1769558" cy="1803578"/>
          </a:xfrm>
        </p:grpSpPr>
        <p:sp>
          <p:nvSpPr>
            <p:cNvPr id="5" name="Freeform 5"/>
            <p:cNvSpPr/>
            <p:nvPr/>
          </p:nvSpPr>
          <p:spPr>
            <a:xfrm>
              <a:off x="0" y="0"/>
              <a:ext cx="1769558" cy="1803578"/>
            </a:xfrm>
            <a:custGeom>
              <a:avLst/>
              <a:gdLst/>
              <a:ahLst/>
              <a:cxnLst/>
              <a:rect l="l" t="t" r="r" b="b"/>
              <a:pathLst>
                <a:path w="1769558" h="180357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F3FAFC"/>
            </a:solidFill>
          </p:spPr>
        </p:sp>
      </p:grpSp>
      <p:grpSp>
        <p:nvGrpSpPr>
          <p:cNvPr id="6" name="Group 6"/>
          <p:cNvGrpSpPr/>
          <p:nvPr/>
        </p:nvGrpSpPr>
        <p:grpSpPr>
          <a:xfrm>
            <a:off x="1340111" y="5370551"/>
            <a:ext cx="4660457" cy="2330229"/>
            <a:chOff x="0" y="0"/>
            <a:chExt cx="6213943" cy="3106972"/>
          </a:xfrm>
        </p:grpSpPr>
        <p:pic>
          <p:nvPicPr>
            <p:cNvPr id="7" name="Picture 7"/>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0800000">
              <a:off x="0" y="0"/>
              <a:ext cx="6213943" cy="3106972"/>
            </a:xfrm>
            <a:prstGeom prst="rect">
              <a:avLst/>
            </a:prstGeom>
          </p:spPr>
        </p:pic>
        <p:pic>
          <p:nvPicPr>
            <p:cNvPr id="8" name="Picture 8"/>
            <p:cNvPicPr>
              <a:picLocks noChangeAspect="1"/>
            </p:cNvPicPr>
            <p:nvPr/>
          </p:nvPicPr>
          <p:blipFill>
            <a:blip r:embed="rId4">
              <a:alphaModFix amt="9999"/>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10800000">
              <a:off x="648547" y="648547"/>
              <a:ext cx="4916849" cy="2458424"/>
            </a:xfrm>
            <a:prstGeom prst="rect">
              <a:avLst/>
            </a:prstGeom>
          </p:spPr>
        </p:pic>
      </p:grpSp>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2939607" y="6037959"/>
            <a:ext cx="1461465" cy="1461465"/>
          </a:xfrm>
          <a:prstGeom prst="rect">
            <a:avLst/>
          </a:prstGeom>
        </p:spPr>
      </p:pic>
      <p:sp>
        <p:nvSpPr>
          <p:cNvPr id="10" name="TextBox 10"/>
          <p:cNvSpPr txBox="1"/>
          <p:nvPr/>
        </p:nvSpPr>
        <p:spPr>
          <a:xfrm>
            <a:off x="7402037" y="2784467"/>
            <a:ext cx="9161101" cy="4443730"/>
          </a:xfrm>
          <a:prstGeom prst="rect">
            <a:avLst/>
          </a:prstGeom>
        </p:spPr>
        <p:txBody>
          <a:bodyPr lIns="0" tIns="0" rIns="0" bIns="0" rtlCol="0" anchor="t">
            <a:spAutoFit/>
          </a:bodyPr>
          <a:lstStyle/>
          <a:p>
            <a:pPr>
              <a:lnSpc>
                <a:spcPts val="3919"/>
              </a:lnSpc>
            </a:pPr>
            <a:r>
              <a:rPr lang="en-US" sz="2799">
                <a:solidFill>
                  <a:srgbClr val="FFFFFF"/>
                </a:solidFill>
                <a:latin typeface="Now"/>
              </a:rPr>
              <a:t>Service quality is the most important factor for the passenger’s satisfaction. India has biggest railway network across the country and in the whole world.  The purpose of this project is to enhance the service quality of Railway Enquiry System and to attain the passenger's satisfaction.</a:t>
            </a:r>
          </a:p>
          <a:p>
            <a:pPr>
              <a:lnSpc>
                <a:spcPts val="3919"/>
              </a:lnSpc>
            </a:pPr>
            <a:endParaRPr lang="en-US" sz="2799">
              <a:solidFill>
                <a:srgbClr val="FFFFFF"/>
              </a:solidFill>
              <a:latin typeface="Now"/>
            </a:endParaRPr>
          </a:p>
          <a:p>
            <a:pPr>
              <a:lnSpc>
                <a:spcPts val="3919"/>
              </a:lnSpc>
              <a:spcBef>
                <a:spcPct val="0"/>
              </a:spcBef>
            </a:pPr>
            <a:r>
              <a:rPr lang="en-US" sz="2799">
                <a:solidFill>
                  <a:srgbClr val="FFFFFF"/>
                </a:solidFill>
                <a:latin typeface="Now"/>
              </a:rPr>
              <a:t>In this project we provide users with the details of a train and various functions related to it.</a:t>
            </a:r>
          </a:p>
        </p:txBody>
      </p:sp>
      <p:sp>
        <p:nvSpPr>
          <p:cNvPr id="11" name="TextBox 11"/>
          <p:cNvSpPr txBox="1"/>
          <p:nvPr/>
        </p:nvSpPr>
        <p:spPr>
          <a:xfrm>
            <a:off x="1670012" y="3081095"/>
            <a:ext cx="4000656" cy="1953812"/>
          </a:xfrm>
          <a:prstGeom prst="rect">
            <a:avLst/>
          </a:prstGeom>
        </p:spPr>
        <p:txBody>
          <a:bodyPr lIns="0" tIns="0" rIns="0" bIns="0" rtlCol="0" anchor="t">
            <a:spAutoFit/>
          </a:bodyPr>
          <a:lstStyle/>
          <a:p>
            <a:pPr algn="ctr">
              <a:lnSpc>
                <a:spcPts val="7809"/>
              </a:lnSpc>
            </a:pPr>
            <a:r>
              <a:rPr lang="en-US" sz="5578">
                <a:solidFill>
                  <a:srgbClr val="162942"/>
                </a:solidFill>
                <a:latin typeface="Open Sans Extra Bold"/>
              </a:rPr>
              <a:t>Problem Statement</a:t>
            </a:r>
          </a:p>
        </p:txBody>
      </p:sp>
      <p:sp>
        <p:nvSpPr>
          <p:cNvPr id="12" name="TextBox 12"/>
          <p:cNvSpPr txBox="1"/>
          <p:nvPr/>
        </p:nvSpPr>
        <p:spPr>
          <a:xfrm>
            <a:off x="7473628" y="9213215"/>
            <a:ext cx="3340745" cy="280670"/>
          </a:xfrm>
          <a:prstGeom prst="rect">
            <a:avLst/>
          </a:prstGeom>
        </p:spPr>
        <p:txBody>
          <a:bodyPr lIns="0" tIns="0" rIns="0" bIns="0" rtlCol="0" anchor="t">
            <a:spAutoFit/>
          </a:bodyPr>
          <a:lstStyle/>
          <a:p>
            <a:pPr algn="ctr">
              <a:lnSpc>
                <a:spcPts val="2379"/>
              </a:lnSpc>
              <a:spcBef>
                <a:spcPct val="0"/>
              </a:spcBef>
            </a:pPr>
            <a:r>
              <a:rPr lang="en-US" sz="1699" spc="183">
                <a:solidFill>
                  <a:srgbClr val="FFFFFF"/>
                </a:solidFill>
                <a:latin typeface="Now"/>
              </a:rPr>
              <a:t>RAILWAY ENQUIRY SYSTEM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3373012" y="4417496"/>
            <a:ext cx="10105788" cy="10105788"/>
            <a:chOff x="0" y="0"/>
            <a:chExt cx="13474384" cy="13474384"/>
          </a:xfrm>
        </p:grpSpPr>
        <p:grpSp>
          <p:nvGrpSpPr>
            <p:cNvPr id="3" name="Group 3"/>
            <p:cNvGrpSpPr/>
            <p:nvPr/>
          </p:nvGrpSpPr>
          <p:grpSpPr>
            <a:xfrm>
              <a:off x="0" y="0"/>
              <a:ext cx="13474384" cy="1347438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5" name="Group 5"/>
            <p:cNvGrpSpPr/>
            <p:nvPr/>
          </p:nvGrpSpPr>
          <p:grpSpPr>
            <a:xfrm>
              <a:off x="1234732" y="1234732"/>
              <a:ext cx="11004920" cy="1100492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id="7" name="Group 7"/>
          <p:cNvGrpSpPr>
            <a:grpSpLocks noChangeAspect="1"/>
          </p:cNvGrpSpPr>
          <p:nvPr/>
        </p:nvGrpSpPr>
        <p:grpSpPr>
          <a:xfrm>
            <a:off x="7109612" y="943640"/>
            <a:ext cx="8526750" cy="8526750"/>
            <a:chOff x="0" y="0"/>
            <a:chExt cx="6350000" cy="6350000"/>
          </a:xfrm>
        </p:grpSpPr>
        <p:sp>
          <p:nvSpPr>
            <p:cNvPr id="8" name="Freeform 8"/>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solidFill>
              <a:srgbClr val="162942"/>
            </a:solidFill>
          </p:spPr>
        </p:sp>
      </p:grpSp>
      <p:grpSp>
        <p:nvGrpSpPr>
          <p:cNvPr id="9" name="Group 9"/>
          <p:cNvGrpSpPr/>
          <p:nvPr/>
        </p:nvGrpSpPr>
        <p:grpSpPr>
          <a:xfrm>
            <a:off x="2363030" y="2477627"/>
            <a:ext cx="5231176" cy="5331746"/>
            <a:chOff x="0" y="0"/>
            <a:chExt cx="1769558" cy="1803578"/>
          </a:xfrm>
        </p:grpSpPr>
        <p:sp>
          <p:nvSpPr>
            <p:cNvPr id="10" name="Freeform 10"/>
            <p:cNvSpPr/>
            <p:nvPr/>
          </p:nvSpPr>
          <p:spPr>
            <a:xfrm>
              <a:off x="0" y="0"/>
              <a:ext cx="1769558" cy="1803578"/>
            </a:xfrm>
            <a:custGeom>
              <a:avLst/>
              <a:gdLst/>
              <a:ahLst/>
              <a:cxnLst/>
              <a:rect l="l" t="t" r="r" b="b"/>
              <a:pathLst>
                <a:path w="1769558" h="180357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4174453" y="3699261"/>
            <a:ext cx="1869662" cy="2057400"/>
          </a:xfrm>
          <a:prstGeom prst="rect">
            <a:avLst/>
          </a:prstGeom>
        </p:spPr>
      </p:pic>
      <p:sp>
        <p:nvSpPr>
          <p:cNvPr id="12" name="TextBox 12"/>
          <p:cNvSpPr txBox="1"/>
          <p:nvPr/>
        </p:nvSpPr>
        <p:spPr>
          <a:xfrm>
            <a:off x="3108956" y="5642361"/>
            <a:ext cx="4000656" cy="963212"/>
          </a:xfrm>
          <a:prstGeom prst="rect">
            <a:avLst/>
          </a:prstGeom>
        </p:spPr>
        <p:txBody>
          <a:bodyPr lIns="0" tIns="0" rIns="0" bIns="0" rtlCol="0" anchor="t">
            <a:spAutoFit/>
          </a:bodyPr>
          <a:lstStyle/>
          <a:p>
            <a:pPr algn="ctr">
              <a:lnSpc>
                <a:spcPts val="7809"/>
              </a:lnSpc>
            </a:pPr>
            <a:r>
              <a:rPr lang="en-US" sz="5578">
                <a:solidFill>
                  <a:srgbClr val="162942"/>
                </a:solidFill>
                <a:latin typeface="Open Sans Extra Bold"/>
              </a:rPr>
              <a:t>Abstract</a:t>
            </a:r>
          </a:p>
        </p:txBody>
      </p:sp>
      <p:sp>
        <p:nvSpPr>
          <p:cNvPr id="13" name="TextBox 13"/>
          <p:cNvSpPr txBox="1"/>
          <p:nvPr/>
        </p:nvSpPr>
        <p:spPr>
          <a:xfrm>
            <a:off x="7843117" y="1902460"/>
            <a:ext cx="7793245" cy="6424930"/>
          </a:xfrm>
          <a:prstGeom prst="rect">
            <a:avLst/>
          </a:prstGeom>
        </p:spPr>
        <p:txBody>
          <a:bodyPr lIns="0" tIns="0" rIns="0" bIns="0" rtlCol="0" anchor="t">
            <a:spAutoFit/>
          </a:bodyPr>
          <a:lstStyle/>
          <a:p>
            <a:pPr>
              <a:lnSpc>
                <a:spcPts val="3920"/>
              </a:lnSpc>
            </a:pPr>
            <a:r>
              <a:rPr lang="en-US" sz="2800">
                <a:solidFill>
                  <a:srgbClr val="FFFFFF"/>
                </a:solidFill>
                <a:latin typeface="Now"/>
              </a:rPr>
              <a:t>The Railway Enquiry System facilitates the passengers to enquire about the trains available on the basis of source and destination, Booked and Cancelled trains, enquire about the status of the booked ticket, locating the live station of the train and rescheduling of trains.</a:t>
            </a:r>
          </a:p>
          <a:p>
            <a:pPr>
              <a:lnSpc>
                <a:spcPts val="3920"/>
              </a:lnSpc>
            </a:pPr>
            <a:endParaRPr lang="en-US" sz="2800">
              <a:solidFill>
                <a:srgbClr val="FFFFFF"/>
              </a:solidFill>
              <a:latin typeface="Now"/>
            </a:endParaRPr>
          </a:p>
          <a:p>
            <a:pPr>
              <a:lnSpc>
                <a:spcPts val="3920"/>
              </a:lnSpc>
            </a:pPr>
            <a:r>
              <a:rPr lang="en-US" sz="2800">
                <a:solidFill>
                  <a:srgbClr val="FFFFFF"/>
                </a:solidFill>
                <a:latin typeface="Now"/>
              </a:rPr>
              <a:t>The aim of this project is to design and develop a web application for the users incorporated with these features.</a:t>
            </a:r>
          </a:p>
          <a:p>
            <a:pPr>
              <a:lnSpc>
                <a:spcPts val="3920"/>
              </a:lnSpc>
            </a:pPr>
            <a:r>
              <a:rPr lang="en-US" sz="2800">
                <a:solidFill>
                  <a:srgbClr val="FFFFFF"/>
                </a:solidFill>
                <a:latin typeface="Now"/>
              </a:rPr>
              <a:t>This project uses various available Railway API's provided by IRCTC.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7BCDC"/>
        </a:solidFill>
        <a:effectLst/>
      </p:bgPr>
    </p:bg>
    <p:spTree>
      <p:nvGrpSpPr>
        <p:cNvPr id="1" name=""/>
        <p:cNvGrpSpPr/>
        <p:nvPr/>
      </p:nvGrpSpPr>
      <p:grpSpPr>
        <a:xfrm>
          <a:off x="0" y="0"/>
          <a:ext cx="0" cy="0"/>
          <a:chOff x="0" y="0"/>
          <a:chExt cx="0" cy="0"/>
        </a:xfrm>
      </p:grpSpPr>
      <p:grpSp>
        <p:nvGrpSpPr>
          <p:cNvPr id="2" name="Group 2"/>
          <p:cNvGrpSpPr/>
          <p:nvPr/>
        </p:nvGrpSpPr>
        <p:grpSpPr>
          <a:xfrm>
            <a:off x="0" y="5726004"/>
            <a:ext cx="18288000" cy="4560996"/>
            <a:chOff x="0" y="0"/>
            <a:chExt cx="6186311" cy="1542856"/>
          </a:xfrm>
        </p:grpSpPr>
        <p:sp>
          <p:nvSpPr>
            <p:cNvPr id="3" name="Freeform 3"/>
            <p:cNvSpPr/>
            <p:nvPr/>
          </p:nvSpPr>
          <p:spPr>
            <a:xfrm>
              <a:off x="0" y="0"/>
              <a:ext cx="6186311" cy="1542856"/>
            </a:xfrm>
            <a:custGeom>
              <a:avLst/>
              <a:gdLst/>
              <a:ahLst/>
              <a:cxnLst/>
              <a:rect l="l" t="t" r="r" b="b"/>
              <a:pathLst>
                <a:path w="6186311" h="1542856">
                  <a:moveTo>
                    <a:pt x="6061851" y="1542856"/>
                  </a:moveTo>
                  <a:lnTo>
                    <a:pt x="124460" y="1542856"/>
                  </a:lnTo>
                  <a:cubicBezTo>
                    <a:pt x="55880" y="1542856"/>
                    <a:pt x="0" y="1486976"/>
                    <a:pt x="0" y="1418395"/>
                  </a:cubicBezTo>
                  <a:lnTo>
                    <a:pt x="0" y="124460"/>
                  </a:lnTo>
                  <a:cubicBezTo>
                    <a:pt x="0" y="55880"/>
                    <a:pt x="55880" y="0"/>
                    <a:pt x="124460" y="0"/>
                  </a:cubicBezTo>
                  <a:lnTo>
                    <a:pt x="6061851" y="0"/>
                  </a:lnTo>
                  <a:cubicBezTo>
                    <a:pt x="6130431" y="0"/>
                    <a:pt x="6186311" y="55880"/>
                    <a:pt x="6186311" y="124460"/>
                  </a:cubicBezTo>
                  <a:lnTo>
                    <a:pt x="6186311" y="1418396"/>
                  </a:lnTo>
                  <a:cubicBezTo>
                    <a:pt x="6186311" y="1486976"/>
                    <a:pt x="6130431" y="1542856"/>
                    <a:pt x="6061851" y="1542856"/>
                  </a:cubicBezTo>
                  <a:close/>
                </a:path>
              </a:pathLst>
            </a:custGeom>
            <a:solidFill>
              <a:srgbClr val="09427D"/>
            </a:solidFill>
          </p:spPr>
        </p:sp>
      </p:grpSp>
      <p:grpSp>
        <p:nvGrpSpPr>
          <p:cNvPr id="4" name="Group 4"/>
          <p:cNvGrpSpPr/>
          <p:nvPr/>
        </p:nvGrpSpPr>
        <p:grpSpPr>
          <a:xfrm>
            <a:off x="4232802" y="4118379"/>
            <a:ext cx="2956323" cy="3609711"/>
            <a:chOff x="0" y="0"/>
            <a:chExt cx="1000040" cy="1221063"/>
          </a:xfrm>
        </p:grpSpPr>
        <p:sp>
          <p:nvSpPr>
            <p:cNvPr id="5" name="Freeform 5"/>
            <p:cNvSpPr/>
            <p:nvPr/>
          </p:nvSpPr>
          <p:spPr>
            <a:xfrm>
              <a:off x="0" y="0"/>
              <a:ext cx="1000040" cy="1221063"/>
            </a:xfrm>
            <a:custGeom>
              <a:avLst/>
              <a:gdLst/>
              <a:ahLst/>
              <a:cxnLst/>
              <a:rect l="l" t="t" r="r" b="b"/>
              <a:pathLst>
                <a:path w="1000040" h="1221063">
                  <a:moveTo>
                    <a:pt x="875580" y="1221063"/>
                  </a:moveTo>
                  <a:lnTo>
                    <a:pt x="124460" y="1221063"/>
                  </a:lnTo>
                  <a:cubicBezTo>
                    <a:pt x="55880" y="1221063"/>
                    <a:pt x="0" y="1165183"/>
                    <a:pt x="0" y="1096603"/>
                  </a:cubicBezTo>
                  <a:lnTo>
                    <a:pt x="0" y="124460"/>
                  </a:lnTo>
                  <a:cubicBezTo>
                    <a:pt x="0" y="55880"/>
                    <a:pt x="55880" y="0"/>
                    <a:pt x="124460" y="0"/>
                  </a:cubicBezTo>
                  <a:lnTo>
                    <a:pt x="875580" y="0"/>
                  </a:lnTo>
                  <a:cubicBezTo>
                    <a:pt x="944160" y="0"/>
                    <a:pt x="1000040" y="55880"/>
                    <a:pt x="1000040" y="124460"/>
                  </a:cubicBezTo>
                  <a:lnTo>
                    <a:pt x="1000040" y="1096603"/>
                  </a:lnTo>
                  <a:cubicBezTo>
                    <a:pt x="1000040" y="1165183"/>
                    <a:pt x="944160" y="1221063"/>
                    <a:pt x="875580" y="1221063"/>
                  </a:cubicBezTo>
                  <a:close/>
                </a:path>
              </a:pathLst>
            </a:custGeom>
            <a:solidFill>
              <a:srgbClr val="FFFFFF"/>
            </a:solidFill>
          </p:spPr>
        </p:sp>
      </p:grpSp>
      <p:grpSp>
        <p:nvGrpSpPr>
          <p:cNvPr id="6" name="Group 6"/>
          <p:cNvGrpSpPr/>
          <p:nvPr/>
        </p:nvGrpSpPr>
        <p:grpSpPr>
          <a:xfrm>
            <a:off x="10735131" y="4111021"/>
            <a:ext cx="2956323" cy="3759271"/>
            <a:chOff x="0" y="0"/>
            <a:chExt cx="1000040" cy="1271655"/>
          </a:xfrm>
        </p:grpSpPr>
        <p:sp>
          <p:nvSpPr>
            <p:cNvPr id="7" name="Freeform 7"/>
            <p:cNvSpPr/>
            <p:nvPr/>
          </p:nvSpPr>
          <p:spPr>
            <a:xfrm>
              <a:off x="0" y="0"/>
              <a:ext cx="1000040" cy="1271655"/>
            </a:xfrm>
            <a:custGeom>
              <a:avLst/>
              <a:gdLst/>
              <a:ahLst/>
              <a:cxnLst/>
              <a:rect l="l" t="t" r="r" b="b"/>
              <a:pathLst>
                <a:path w="1000040" h="1271655">
                  <a:moveTo>
                    <a:pt x="875580" y="1271655"/>
                  </a:moveTo>
                  <a:lnTo>
                    <a:pt x="124460" y="1271655"/>
                  </a:lnTo>
                  <a:cubicBezTo>
                    <a:pt x="55880" y="1271655"/>
                    <a:pt x="0" y="1215775"/>
                    <a:pt x="0" y="1147195"/>
                  </a:cubicBezTo>
                  <a:lnTo>
                    <a:pt x="0" y="124460"/>
                  </a:lnTo>
                  <a:cubicBezTo>
                    <a:pt x="0" y="55880"/>
                    <a:pt x="55880" y="0"/>
                    <a:pt x="124460" y="0"/>
                  </a:cubicBezTo>
                  <a:lnTo>
                    <a:pt x="875580" y="0"/>
                  </a:lnTo>
                  <a:cubicBezTo>
                    <a:pt x="944160" y="0"/>
                    <a:pt x="1000040" y="55880"/>
                    <a:pt x="1000040" y="124460"/>
                  </a:cubicBezTo>
                  <a:lnTo>
                    <a:pt x="1000040" y="1147195"/>
                  </a:lnTo>
                  <a:cubicBezTo>
                    <a:pt x="1000040" y="1215775"/>
                    <a:pt x="944160" y="1271655"/>
                    <a:pt x="875580" y="1271655"/>
                  </a:cubicBezTo>
                  <a:close/>
                </a:path>
              </a:pathLst>
            </a:custGeom>
            <a:solidFill>
              <a:srgbClr val="FFFFFF"/>
            </a:solidFill>
          </p:spPr>
        </p:sp>
      </p:grpSp>
      <p:pic>
        <p:nvPicPr>
          <p:cNvPr id="8" name="Picture 8"/>
          <p:cNvPicPr>
            <a:picLocks noChangeAspect="1"/>
          </p:cNvPicPr>
          <p:nvPr/>
        </p:nvPicPr>
        <p:blipFill>
          <a:blip r:embed="rId2"/>
          <a:srcRect/>
          <a:stretch>
            <a:fillRect/>
          </a:stretch>
        </p:blipFill>
        <p:spPr>
          <a:xfrm>
            <a:off x="5101722" y="4774682"/>
            <a:ext cx="1148553" cy="1148553"/>
          </a:xfrm>
          <a:prstGeom prst="rect">
            <a:avLst/>
          </a:prstGeom>
        </p:spPr>
      </p:pic>
      <p:pic>
        <p:nvPicPr>
          <p:cNvPr id="9" name="Picture 9"/>
          <p:cNvPicPr>
            <a:picLocks noChangeAspect="1"/>
          </p:cNvPicPr>
          <p:nvPr/>
        </p:nvPicPr>
        <p:blipFill>
          <a:blip r:embed="rId3"/>
          <a:srcRect/>
          <a:stretch>
            <a:fillRect/>
          </a:stretch>
        </p:blipFill>
        <p:spPr>
          <a:xfrm>
            <a:off x="11520711" y="4707259"/>
            <a:ext cx="1283398" cy="1283398"/>
          </a:xfrm>
          <a:prstGeom prst="rect">
            <a:avLst/>
          </a:prstGeom>
        </p:spPr>
      </p:pic>
      <p:grpSp>
        <p:nvGrpSpPr>
          <p:cNvPr id="10" name="Group 10"/>
          <p:cNvGrpSpPr/>
          <p:nvPr/>
        </p:nvGrpSpPr>
        <p:grpSpPr>
          <a:xfrm>
            <a:off x="4232356" y="1650986"/>
            <a:ext cx="9823288" cy="1528116"/>
            <a:chOff x="0" y="0"/>
            <a:chExt cx="13097717" cy="2037488"/>
          </a:xfrm>
        </p:grpSpPr>
        <p:sp>
          <p:nvSpPr>
            <p:cNvPr id="11" name="TextBox 11"/>
            <p:cNvSpPr txBox="1"/>
            <p:nvPr/>
          </p:nvSpPr>
          <p:spPr>
            <a:xfrm>
              <a:off x="0" y="0"/>
              <a:ext cx="13097717" cy="1295400"/>
            </a:xfrm>
            <a:prstGeom prst="rect">
              <a:avLst/>
            </a:prstGeom>
          </p:spPr>
          <p:txBody>
            <a:bodyPr lIns="0" tIns="0" rIns="0" bIns="0" rtlCol="0" anchor="t">
              <a:spAutoFit/>
            </a:bodyPr>
            <a:lstStyle/>
            <a:p>
              <a:pPr marL="0" lvl="0" indent="0" algn="ctr">
                <a:lnSpc>
                  <a:spcPts val="7681"/>
                </a:lnSpc>
                <a:spcBef>
                  <a:spcPct val="0"/>
                </a:spcBef>
              </a:pPr>
              <a:r>
                <a:rPr lang="en-US" sz="6401">
                  <a:solidFill>
                    <a:srgbClr val="162942"/>
                  </a:solidFill>
                  <a:latin typeface="Now Bold"/>
                </a:rPr>
                <a:t>Actors</a:t>
              </a:r>
            </a:p>
          </p:txBody>
        </p:sp>
        <p:sp>
          <p:nvSpPr>
            <p:cNvPr id="12" name="TextBox 12"/>
            <p:cNvSpPr txBox="1"/>
            <p:nvPr/>
          </p:nvSpPr>
          <p:spPr>
            <a:xfrm>
              <a:off x="0" y="1522887"/>
              <a:ext cx="13097717" cy="514600"/>
            </a:xfrm>
            <a:prstGeom prst="rect">
              <a:avLst/>
            </a:prstGeom>
          </p:spPr>
          <p:txBody>
            <a:bodyPr lIns="0" tIns="0" rIns="0" bIns="0" rtlCol="0" anchor="t">
              <a:spAutoFit/>
            </a:bodyPr>
            <a:lstStyle/>
            <a:p>
              <a:pPr marL="0" lvl="0" indent="0" algn="ctr">
                <a:lnSpc>
                  <a:spcPts val="3270"/>
                </a:lnSpc>
                <a:spcBef>
                  <a:spcPct val="0"/>
                </a:spcBef>
              </a:pPr>
              <a:r>
                <a:rPr lang="en-US" sz="2336">
                  <a:solidFill>
                    <a:srgbClr val="162942"/>
                  </a:solidFill>
                  <a:latin typeface="Montserrat Classic"/>
                </a:rPr>
                <a:t>People who use or interact with our application</a:t>
              </a:r>
            </a:p>
          </p:txBody>
        </p:sp>
      </p:grpSp>
      <p:sp>
        <p:nvSpPr>
          <p:cNvPr id="13" name="TextBox 13"/>
          <p:cNvSpPr txBox="1"/>
          <p:nvPr/>
        </p:nvSpPr>
        <p:spPr>
          <a:xfrm>
            <a:off x="4232802" y="6254047"/>
            <a:ext cx="2886391" cy="494031"/>
          </a:xfrm>
          <a:prstGeom prst="rect">
            <a:avLst/>
          </a:prstGeom>
        </p:spPr>
        <p:txBody>
          <a:bodyPr lIns="0" tIns="0" rIns="0" bIns="0" rtlCol="0" anchor="t">
            <a:spAutoFit/>
          </a:bodyPr>
          <a:lstStyle/>
          <a:p>
            <a:pPr marL="0" lvl="0" indent="0" algn="ctr">
              <a:lnSpc>
                <a:spcPts val="4059"/>
              </a:lnSpc>
              <a:spcBef>
                <a:spcPct val="0"/>
              </a:spcBef>
            </a:pPr>
            <a:r>
              <a:rPr lang="en-US" sz="2899">
                <a:solidFill>
                  <a:srgbClr val="000000"/>
                </a:solidFill>
                <a:latin typeface="Now Bold"/>
              </a:rPr>
              <a:t>USER</a:t>
            </a:r>
          </a:p>
        </p:txBody>
      </p:sp>
      <p:sp>
        <p:nvSpPr>
          <p:cNvPr id="14" name="TextBox 14"/>
          <p:cNvSpPr txBox="1"/>
          <p:nvPr/>
        </p:nvSpPr>
        <p:spPr>
          <a:xfrm>
            <a:off x="10735131" y="6254047"/>
            <a:ext cx="2886391" cy="507366"/>
          </a:xfrm>
          <a:prstGeom prst="rect">
            <a:avLst/>
          </a:prstGeom>
        </p:spPr>
        <p:txBody>
          <a:bodyPr lIns="0" tIns="0" rIns="0" bIns="0" rtlCol="0" anchor="t">
            <a:spAutoFit/>
          </a:bodyPr>
          <a:lstStyle/>
          <a:p>
            <a:pPr marL="0" lvl="0" indent="0" algn="ctr">
              <a:lnSpc>
                <a:spcPts val="4059"/>
              </a:lnSpc>
              <a:spcBef>
                <a:spcPct val="0"/>
              </a:spcBef>
            </a:pPr>
            <a:r>
              <a:rPr lang="en-US" sz="2899">
                <a:solidFill>
                  <a:srgbClr val="000000"/>
                </a:solidFill>
                <a:latin typeface="Now Bold"/>
              </a:rPr>
              <a:t>SYSTEM</a:t>
            </a:r>
          </a:p>
        </p:txBody>
      </p:sp>
      <p:sp>
        <p:nvSpPr>
          <p:cNvPr id="15" name="TextBox 15"/>
          <p:cNvSpPr txBox="1"/>
          <p:nvPr/>
        </p:nvSpPr>
        <p:spPr>
          <a:xfrm>
            <a:off x="7571705" y="9567280"/>
            <a:ext cx="3144589" cy="273685"/>
          </a:xfrm>
          <a:prstGeom prst="rect">
            <a:avLst/>
          </a:prstGeom>
        </p:spPr>
        <p:txBody>
          <a:bodyPr lIns="0" tIns="0" rIns="0" bIns="0" rtlCol="0" anchor="t">
            <a:spAutoFit/>
          </a:bodyPr>
          <a:lstStyle/>
          <a:p>
            <a:pPr algn="ctr">
              <a:lnSpc>
                <a:spcPts val="2239"/>
              </a:lnSpc>
              <a:spcBef>
                <a:spcPct val="0"/>
              </a:spcBef>
            </a:pPr>
            <a:r>
              <a:rPr lang="en-US" sz="1599" spc="172">
                <a:solidFill>
                  <a:srgbClr val="F5F5EF"/>
                </a:solidFill>
                <a:latin typeface="Now"/>
              </a:rPr>
              <a:t>RAILWAY ENQUIRY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578B"/>
        </a:solidFill>
        <a:effectLst/>
      </p:bgPr>
    </p:bg>
    <p:spTree>
      <p:nvGrpSpPr>
        <p:cNvPr id="1" name=""/>
        <p:cNvGrpSpPr/>
        <p:nvPr/>
      </p:nvGrpSpPr>
      <p:grpSpPr>
        <a:xfrm>
          <a:off x="0" y="0"/>
          <a:ext cx="0" cy="0"/>
          <a:chOff x="0" y="0"/>
          <a:chExt cx="0" cy="0"/>
        </a:xfrm>
      </p:grpSpPr>
      <p:grpSp>
        <p:nvGrpSpPr>
          <p:cNvPr id="2" name="Group 2"/>
          <p:cNvGrpSpPr/>
          <p:nvPr/>
        </p:nvGrpSpPr>
        <p:grpSpPr>
          <a:xfrm>
            <a:off x="-4071204" y="2144593"/>
            <a:ext cx="8142407" cy="8142407"/>
            <a:chOff x="0" y="0"/>
            <a:chExt cx="10856543" cy="10856543"/>
          </a:xfrm>
        </p:grpSpPr>
        <p:grpSp>
          <p:nvGrpSpPr>
            <p:cNvPr id="3" name="Group 3"/>
            <p:cNvGrpSpPr/>
            <p:nvPr/>
          </p:nvGrpSpPr>
          <p:grpSpPr>
            <a:xfrm>
              <a:off x="0" y="0"/>
              <a:ext cx="10856543" cy="10856543"/>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id="5" name="Group 5"/>
            <p:cNvGrpSpPr/>
            <p:nvPr/>
          </p:nvGrpSpPr>
          <p:grpSpPr>
            <a:xfrm>
              <a:off x="994845" y="994845"/>
              <a:ext cx="8866853" cy="886685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id="7" name="Group 7"/>
          <p:cNvGrpSpPr/>
          <p:nvPr/>
        </p:nvGrpSpPr>
        <p:grpSpPr>
          <a:xfrm>
            <a:off x="14560526" y="2144593"/>
            <a:ext cx="8142407" cy="8142407"/>
            <a:chOff x="0" y="0"/>
            <a:chExt cx="10856543" cy="10856543"/>
          </a:xfrm>
        </p:grpSpPr>
        <p:grpSp>
          <p:nvGrpSpPr>
            <p:cNvPr id="8" name="Group 8"/>
            <p:cNvGrpSpPr/>
            <p:nvPr/>
          </p:nvGrpSpPr>
          <p:grpSpPr>
            <a:xfrm>
              <a:off x="0" y="0"/>
              <a:ext cx="10856543" cy="1085654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10" name="Group 10"/>
            <p:cNvGrpSpPr/>
            <p:nvPr/>
          </p:nvGrpSpPr>
          <p:grpSpPr>
            <a:xfrm>
              <a:off x="994845" y="994845"/>
              <a:ext cx="8866853" cy="8866853"/>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F5EF">
                  <a:alpha val="9804"/>
                </a:srgbClr>
              </a:solidFill>
            </p:spPr>
          </p:sp>
        </p:grpSp>
      </p:grpSp>
      <p:grpSp>
        <p:nvGrpSpPr>
          <p:cNvPr id="12" name="Group 12"/>
          <p:cNvGrpSpPr/>
          <p:nvPr/>
        </p:nvGrpSpPr>
        <p:grpSpPr>
          <a:xfrm>
            <a:off x="0" y="5650040"/>
            <a:ext cx="18288000" cy="4959429"/>
            <a:chOff x="0" y="0"/>
            <a:chExt cx="6186311" cy="1677634"/>
          </a:xfrm>
        </p:grpSpPr>
        <p:sp>
          <p:nvSpPr>
            <p:cNvPr id="13" name="Freeform 13"/>
            <p:cNvSpPr/>
            <p:nvPr/>
          </p:nvSpPr>
          <p:spPr>
            <a:xfrm>
              <a:off x="0" y="0"/>
              <a:ext cx="6186311" cy="1677634"/>
            </a:xfrm>
            <a:custGeom>
              <a:avLst/>
              <a:gdLst/>
              <a:ahLst/>
              <a:cxnLst/>
              <a:rect l="l" t="t" r="r" b="b"/>
              <a:pathLst>
                <a:path w="6186311" h="1677634">
                  <a:moveTo>
                    <a:pt x="6061851" y="1677634"/>
                  </a:moveTo>
                  <a:lnTo>
                    <a:pt x="124460" y="1677634"/>
                  </a:lnTo>
                  <a:cubicBezTo>
                    <a:pt x="55880" y="1677634"/>
                    <a:pt x="0" y="1621754"/>
                    <a:pt x="0" y="1553174"/>
                  </a:cubicBezTo>
                  <a:lnTo>
                    <a:pt x="0" y="124460"/>
                  </a:lnTo>
                  <a:cubicBezTo>
                    <a:pt x="0" y="55880"/>
                    <a:pt x="55880" y="0"/>
                    <a:pt x="124460" y="0"/>
                  </a:cubicBezTo>
                  <a:lnTo>
                    <a:pt x="6061851" y="0"/>
                  </a:lnTo>
                  <a:cubicBezTo>
                    <a:pt x="6130431" y="0"/>
                    <a:pt x="6186311" y="55880"/>
                    <a:pt x="6186311" y="124460"/>
                  </a:cubicBezTo>
                  <a:lnTo>
                    <a:pt x="6186311" y="1553174"/>
                  </a:lnTo>
                  <a:cubicBezTo>
                    <a:pt x="6186311" y="1621754"/>
                    <a:pt x="6130431" y="1677634"/>
                    <a:pt x="6061851" y="1677634"/>
                  </a:cubicBezTo>
                  <a:close/>
                </a:path>
              </a:pathLst>
            </a:custGeom>
            <a:solidFill>
              <a:srgbClr val="162942"/>
            </a:solidFill>
          </p:spPr>
        </p:sp>
      </p:grpSp>
      <p:grpSp>
        <p:nvGrpSpPr>
          <p:cNvPr id="14" name="Group 14"/>
          <p:cNvGrpSpPr/>
          <p:nvPr/>
        </p:nvGrpSpPr>
        <p:grpSpPr>
          <a:xfrm>
            <a:off x="9227078" y="4550876"/>
            <a:ext cx="3456519" cy="2169229"/>
            <a:chOff x="0" y="0"/>
            <a:chExt cx="4608692" cy="2892305"/>
          </a:xfrm>
        </p:grpSpPr>
        <p:grpSp>
          <p:nvGrpSpPr>
            <p:cNvPr id="15" name="Group 15"/>
            <p:cNvGrpSpPr/>
            <p:nvPr/>
          </p:nvGrpSpPr>
          <p:grpSpPr>
            <a:xfrm>
              <a:off x="0" y="0"/>
              <a:ext cx="4608692" cy="2892305"/>
              <a:chOff x="0" y="0"/>
              <a:chExt cx="1169242" cy="733789"/>
            </a:xfrm>
          </p:grpSpPr>
          <p:sp>
            <p:nvSpPr>
              <p:cNvPr id="16" name="Freeform 16"/>
              <p:cNvSpPr/>
              <p:nvPr/>
            </p:nvSpPr>
            <p:spPr>
              <a:xfrm>
                <a:off x="0" y="0"/>
                <a:ext cx="1169242" cy="733789"/>
              </a:xfrm>
              <a:custGeom>
                <a:avLst/>
                <a:gdLst/>
                <a:ahLst/>
                <a:cxnLst/>
                <a:rect l="l" t="t" r="r" b="b"/>
                <a:pathLst>
                  <a:path w="1169242" h="733789">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F5F5EF"/>
              </a:solidFill>
            </p:spPr>
          </p:sp>
        </p:grpSp>
        <p:sp>
          <p:nvSpPr>
            <p:cNvPr id="17" name="TextBox 17"/>
            <p:cNvSpPr txBox="1"/>
            <p:nvPr/>
          </p:nvSpPr>
          <p:spPr>
            <a:xfrm>
              <a:off x="516561" y="663269"/>
              <a:ext cx="3575569" cy="512657"/>
            </a:xfrm>
            <a:prstGeom prst="rect">
              <a:avLst/>
            </a:prstGeom>
          </p:spPr>
          <p:txBody>
            <a:bodyPr lIns="0" tIns="0" rIns="0" bIns="0" rtlCol="0" anchor="t">
              <a:spAutoFit/>
            </a:bodyPr>
            <a:lstStyle/>
            <a:p>
              <a:pPr marL="0" lvl="0" indent="0" algn="ctr">
                <a:lnSpc>
                  <a:spcPts val="3219"/>
                </a:lnSpc>
                <a:spcBef>
                  <a:spcPct val="0"/>
                </a:spcBef>
              </a:pPr>
              <a:r>
                <a:rPr lang="en-US" sz="2299" dirty="0">
                  <a:solidFill>
                    <a:srgbClr val="000000"/>
                  </a:solidFill>
                  <a:latin typeface="Now Bold"/>
                </a:rPr>
                <a:t>Train schedule</a:t>
              </a:r>
            </a:p>
          </p:txBody>
        </p:sp>
        <p:sp>
          <p:nvSpPr>
            <p:cNvPr id="18" name="TextBox 18"/>
            <p:cNvSpPr txBox="1"/>
            <p:nvPr/>
          </p:nvSpPr>
          <p:spPr>
            <a:xfrm>
              <a:off x="639018" y="1775646"/>
              <a:ext cx="3330656" cy="396240"/>
            </a:xfrm>
            <a:prstGeom prst="rect">
              <a:avLst/>
            </a:prstGeom>
          </p:spPr>
          <p:txBody>
            <a:bodyPr lIns="0" tIns="0" rIns="0" bIns="0" rtlCol="0" anchor="t">
              <a:spAutoFit/>
            </a:bodyPr>
            <a:lstStyle/>
            <a:p>
              <a:pPr marL="0" lvl="0" indent="0" algn="ctr">
                <a:lnSpc>
                  <a:spcPts val="2520"/>
                </a:lnSpc>
                <a:spcBef>
                  <a:spcPct val="0"/>
                </a:spcBef>
              </a:pPr>
              <a:endParaRPr/>
            </a:p>
          </p:txBody>
        </p:sp>
      </p:grpSp>
      <p:grpSp>
        <p:nvGrpSpPr>
          <p:cNvPr id="19" name="Group 19"/>
          <p:cNvGrpSpPr/>
          <p:nvPr/>
        </p:nvGrpSpPr>
        <p:grpSpPr>
          <a:xfrm>
            <a:off x="1413484" y="4550876"/>
            <a:ext cx="3456519" cy="2169229"/>
            <a:chOff x="0" y="0"/>
            <a:chExt cx="4608692" cy="2892305"/>
          </a:xfrm>
        </p:grpSpPr>
        <p:grpSp>
          <p:nvGrpSpPr>
            <p:cNvPr id="20" name="Group 20"/>
            <p:cNvGrpSpPr/>
            <p:nvPr/>
          </p:nvGrpSpPr>
          <p:grpSpPr>
            <a:xfrm>
              <a:off x="0" y="0"/>
              <a:ext cx="4608692" cy="2892305"/>
              <a:chOff x="0" y="0"/>
              <a:chExt cx="1169242" cy="733789"/>
            </a:xfrm>
          </p:grpSpPr>
          <p:sp>
            <p:nvSpPr>
              <p:cNvPr id="21" name="Freeform 21"/>
              <p:cNvSpPr/>
              <p:nvPr/>
            </p:nvSpPr>
            <p:spPr>
              <a:xfrm>
                <a:off x="0" y="0"/>
                <a:ext cx="1169242" cy="733789"/>
              </a:xfrm>
              <a:custGeom>
                <a:avLst/>
                <a:gdLst/>
                <a:ahLst/>
                <a:cxnLst/>
                <a:rect l="l" t="t" r="r" b="b"/>
                <a:pathLst>
                  <a:path w="1169242" h="733789">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F5F5EF"/>
              </a:solidFill>
            </p:spPr>
          </p:sp>
        </p:grpSp>
        <p:sp>
          <p:nvSpPr>
            <p:cNvPr id="22" name="TextBox 22"/>
            <p:cNvSpPr txBox="1"/>
            <p:nvPr/>
          </p:nvSpPr>
          <p:spPr>
            <a:xfrm>
              <a:off x="446921" y="663269"/>
              <a:ext cx="3575569" cy="512961"/>
            </a:xfrm>
            <a:prstGeom prst="rect">
              <a:avLst/>
            </a:prstGeom>
          </p:spPr>
          <p:txBody>
            <a:bodyPr lIns="0" tIns="0" rIns="0" bIns="0" rtlCol="0" anchor="t">
              <a:spAutoFit/>
            </a:bodyPr>
            <a:lstStyle/>
            <a:p>
              <a:pPr marL="0" lvl="0" indent="0" algn="ctr">
                <a:lnSpc>
                  <a:spcPts val="3219"/>
                </a:lnSpc>
                <a:spcBef>
                  <a:spcPct val="0"/>
                </a:spcBef>
              </a:pPr>
              <a:r>
                <a:rPr lang="en-US" sz="2000" dirty="0" smtClean="0">
                  <a:solidFill>
                    <a:srgbClr val="000000"/>
                  </a:solidFill>
                  <a:latin typeface="Now Bold"/>
                </a:rPr>
                <a:t>Find train by name</a:t>
              </a:r>
              <a:endParaRPr lang="en-US" sz="2000" dirty="0">
                <a:solidFill>
                  <a:srgbClr val="000000"/>
                </a:solidFill>
                <a:latin typeface="Now Bold"/>
              </a:endParaRPr>
            </a:p>
          </p:txBody>
        </p:sp>
        <p:sp>
          <p:nvSpPr>
            <p:cNvPr id="23" name="TextBox 23"/>
            <p:cNvSpPr txBox="1"/>
            <p:nvPr/>
          </p:nvSpPr>
          <p:spPr>
            <a:xfrm>
              <a:off x="569377" y="1775646"/>
              <a:ext cx="3330656" cy="396240"/>
            </a:xfrm>
            <a:prstGeom prst="rect">
              <a:avLst/>
            </a:prstGeom>
          </p:spPr>
          <p:txBody>
            <a:bodyPr lIns="0" tIns="0" rIns="0" bIns="0" rtlCol="0" anchor="t">
              <a:spAutoFit/>
            </a:bodyPr>
            <a:lstStyle/>
            <a:p>
              <a:pPr marL="0" lvl="0" indent="0" algn="ctr">
                <a:lnSpc>
                  <a:spcPts val="2520"/>
                </a:lnSpc>
                <a:spcBef>
                  <a:spcPct val="0"/>
                </a:spcBef>
              </a:pPr>
              <a:endParaRPr/>
            </a:p>
          </p:txBody>
        </p:sp>
      </p:grpSp>
      <p:grpSp>
        <p:nvGrpSpPr>
          <p:cNvPr id="24" name="Group 24"/>
          <p:cNvGrpSpPr/>
          <p:nvPr/>
        </p:nvGrpSpPr>
        <p:grpSpPr>
          <a:xfrm>
            <a:off x="13135029" y="4550876"/>
            <a:ext cx="3456519" cy="2145734"/>
            <a:chOff x="0" y="0"/>
            <a:chExt cx="4608692" cy="2860979"/>
          </a:xfrm>
        </p:grpSpPr>
        <p:grpSp>
          <p:nvGrpSpPr>
            <p:cNvPr id="25" name="Group 25"/>
            <p:cNvGrpSpPr/>
            <p:nvPr/>
          </p:nvGrpSpPr>
          <p:grpSpPr>
            <a:xfrm>
              <a:off x="0" y="0"/>
              <a:ext cx="4608692" cy="2860979"/>
              <a:chOff x="0" y="0"/>
              <a:chExt cx="1169242" cy="725841"/>
            </a:xfrm>
          </p:grpSpPr>
          <p:sp>
            <p:nvSpPr>
              <p:cNvPr id="26" name="Freeform 26"/>
              <p:cNvSpPr/>
              <p:nvPr/>
            </p:nvSpPr>
            <p:spPr>
              <a:xfrm>
                <a:off x="0" y="0"/>
                <a:ext cx="1169242" cy="725841"/>
              </a:xfrm>
              <a:custGeom>
                <a:avLst/>
                <a:gdLst/>
                <a:ahLst/>
                <a:cxnLst/>
                <a:rect l="l" t="t" r="r" b="b"/>
                <a:pathLst>
                  <a:path w="1169242" h="725841">
                    <a:moveTo>
                      <a:pt x="1044782" y="725841"/>
                    </a:moveTo>
                    <a:lnTo>
                      <a:pt x="124460" y="725841"/>
                    </a:lnTo>
                    <a:cubicBezTo>
                      <a:pt x="55880" y="725841"/>
                      <a:pt x="0" y="669961"/>
                      <a:pt x="0" y="601381"/>
                    </a:cubicBezTo>
                    <a:lnTo>
                      <a:pt x="0" y="124460"/>
                    </a:lnTo>
                    <a:cubicBezTo>
                      <a:pt x="0" y="55880"/>
                      <a:pt x="55880" y="0"/>
                      <a:pt x="124460" y="0"/>
                    </a:cubicBezTo>
                    <a:lnTo>
                      <a:pt x="1044782" y="0"/>
                    </a:lnTo>
                    <a:cubicBezTo>
                      <a:pt x="1113362" y="0"/>
                      <a:pt x="1169242" y="55880"/>
                      <a:pt x="1169242" y="124460"/>
                    </a:cubicBezTo>
                    <a:lnTo>
                      <a:pt x="1169242" y="601381"/>
                    </a:lnTo>
                    <a:cubicBezTo>
                      <a:pt x="1169242" y="669961"/>
                      <a:pt x="1113362" y="725841"/>
                      <a:pt x="1044782" y="725841"/>
                    </a:cubicBezTo>
                    <a:close/>
                  </a:path>
                </a:pathLst>
              </a:custGeom>
              <a:solidFill>
                <a:srgbClr val="A7BCDC"/>
              </a:solidFill>
            </p:spPr>
          </p:sp>
        </p:grpSp>
        <p:sp>
          <p:nvSpPr>
            <p:cNvPr id="27" name="TextBox 27"/>
            <p:cNvSpPr txBox="1"/>
            <p:nvPr/>
          </p:nvSpPr>
          <p:spPr>
            <a:xfrm>
              <a:off x="516561" y="672793"/>
              <a:ext cx="3575569" cy="495863"/>
            </a:xfrm>
            <a:prstGeom prst="rect">
              <a:avLst/>
            </a:prstGeom>
          </p:spPr>
          <p:txBody>
            <a:bodyPr lIns="0" tIns="0" rIns="0" bIns="0" rtlCol="0" anchor="t">
              <a:spAutoFit/>
            </a:bodyPr>
            <a:lstStyle/>
            <a:p>
              <a:pPr marL="0" lvl="0" indent="0" algn="ctr">
                <a:lnSpc>
                  <a:spcPts val="2940"/>
                </a:lnSpc>
                <a:spcBef>
                  <a:spcPct val="0"/>
                </a:spcBef>
              </a:pPr>
              <a:r>
                <a:rPr lang="en-US" sz="2100" dirty="0" smtClean="0">
                  <a:solidFill>
                    <a:srgbClr val="000000"/>
                  </a:solidFill>
                  <a:latin typeface="Now Bold"/>
                </a:rPr>
                <a:t>Find </a:t>
              </a:r>
              <a:r>
                <a:rPr lang="en-US" sz="2100" dirty="0">
                  <a:solidFill>
                    <a:srgbClr val="000000"/>
                  </a:solidFill>
                  <a:latin typeface="Now Bold"/>
                </a:rPr>
                <a:t>stations</a:t>
              </a:r>
            </a:p>
          </p:txBody>
        </p:sp>
        <p:sp>
          <p:nvSpPr>
            <p:cNvPr id="28" name="TextBox 28"/>
            <p:cNvSpPr txBox="1"/>
            <p:nvPr/>
          </p:nvSpPr>
          <p:spPr>
            <a:xfrm>
              <a:off x="639018" y="1744319"/>
              <a:ext cx="3330656" cy="396240"/>
            </a:xfrm>
            <a:prstGeom prst="rect">
              <a:avLst/>
            </a:prstGeom>
          </p:spPr>
          <p:txBody>
            <a:bodyPr lIns="0" tIns="0" rIns="0" bIns="0" rtlCol="0" anchor="t">
              <a:spAutoFit/>
            </a:bodyPr>
            <a:lstStyle/>
            <a:p>
              <a:pPr marL="0" lvl="0" indent="0" algn="ctr">
                <a:lnSpc>
                  <a:spcPts val="2520"/>
                </a:lnSpc>
                <a:spcBef>
                  <a:spcPct val="0"/>
                </a:spcBef>
              </a:pPr>
              <a:endParaRPr/>
            </a:p>
          </p:txBody>
        </p:sp>
      </p:grpSp>
      <p:grpSp>
        <p:nvGrpSpPr>
          <p:cNvPr id="29" name="Group 29"/>
          <p:cNvGrpSpPr/>
          <p:nvPr/>
        </p:nvGrpSpPr>
        <p:grpSpPr>
          <a:xfrm>
            <a:off x="5319127" y="4550876"/>
            <a:ext cx="3456519" cy="2169229"/>
            <a:chOff x="0" y="0"/>
            <a:chExt cx="4608692" cy="2892305"/>
          </a:xfrm>
        </p:grpSpPr>
        <p:grpSp>
          <p:nvGrpSpPr>
            <p:cNvPr id="30" name="Group 30"/>
            <p:cNvGrpSpPr/>
            <p:nvPr/>
          </p:nvGrpSpPr>
          <p:grpSpPr>
            <a:xfrm>
              <a:off x="0" y="0"/>
              <a:ext cx="4608692" cy="2892305"/>
              <a:chOff x="0" y="0"/>
              <a:chExt cx="1169242" cy="733789"/>
            </a:xfrm>
          </p:grpSpPr>
          <p:sp>
            <p:nvSpPr>
              <p:cNvPr id="31" name="Freeform 31"/>
              <p:cNvSpPr/>
              <p:nvPr/>
            </p:nvSpPr>
            <p:spPr>
              <a:xfrm>
                <a:off x="0" y="0"/>
                <a:ext cx="1169242" cy="733789"/>
              </a:xfrm>
              <a:custGeom>
                <a:avLst/>
                <a:gdLst/>
                <a:ahLst/>
                <a:cxnLst/>
                <a:rect l="l" t="t" r="r" b="b"/>
                <a:pathLst>
                  <a:path w="1169242" h="733789">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A7BCDC"/>
              </a:solidFill>
            </p:spPr>
          </p:sp>
        </p:grpSp>
        <p:sp>
          <p:nvSpPr>
            <p:cNvPr id="32" name="TextBox 32"/>
            <p:cNvSpPr txBox="1"/>
            <p:nvPr/>
          </p:nvSpPr>
          <p:spPr>
            <a:xfrm>
              <a:off x="516561" y="663269"/>
              <a:ext cx="3575569" cy="512657"/>
            </a:xfrm>
            <a:prstGeom prst="rect">
              <a:avLst/>
            </a:prstGeom>
          </p:spPr>
          <p:txBody>
            <a:bodyPr lIns="0" tIns="0" rIns="0" bIns="0" rtlCol="0" anchor="t">
              <a:spAutoFit/>
            </a:bodyPr>
            <a:lstStyle/>
            <a:p>
              <a:pPr marL="0" lvl="0" indent="0" algn="ctr">
                <a:lnSpc>
                  <a:spcPts val="3219"/>
                </a:lnSpc>
                <a:spcBef>
                  <a:spcPct val="0"/>
                </a:spcBef>
              </a:pPr>
              <a:r>
                <a:rPr lang="en-US" sz="2299">
                  <a:solidFill>
                    <a:srgbClr val="000000"/>
                  </a:solidFill>
                  <a:latin typeface="Now Bold"/>
                </a:rPr>
                <a:t>Live station</a:t>
              </a:r>
            </a:p>
          </p:txBody>
        </p:sp>
        <p:sp>
          <p:nvSpPr>
            <p:cNvPr id="33" name="TextBox 33"/>
            <p:cNvSpPr txBox="1"/>
            <p:nvPr/>
          </p:nvSpPr>
          <p:spPr>
            <a:xfrm>
              <a:off x="639018" y="1775646"/>
              <a:ext cx="3330656" cy="396240"/>
            </a:xfrm>
            <a:prstGeom prst="rect">
              <a:avLst/>
            </a:prstGeom>
          </p:spPr>
          <p:txBody>
            <a:bodyPr lIns="0" tIns="0" rIns="0" bIns="0" rtlCol="0" anchor="t">
              <a:spAutoFit/>
            </a:bodyPr>
            <a:lstStyle/>
            <a:p>
              <a:pPr marL="0" lvl="0" indent="0" algn="ctr">
                <a:lnSpc>
                  <a:spcPts val="2520"/>
                </a:lnSpc>
                <a:spcBef>
                  <a:spcPct val="0"/>
                </a:spcBef>
              </a:pPr>
              <a:endParaRPr/>
            </a:p>
          </p:txBody>
        </p:sp>
      </p:grpSp>
      <p:grpSp>
        <p:nvGrpSpPr>
          <p:cNvPr id="34" name="Group 34"/>
          <p:cNvGrpSpPr/>
          <p:nvPr/>
        </p:nvGrpSpPr>
        <p:grpSpPr>
          <a:xfrm>
            <a:off x="1413484" y="7058079"/>
            <a:ext cx="3456519" cy="2162244"/>
            <a:chOff x="0" y="0"/>
            <a:chExt cx="4608692" cy="2882992"/>
          </a:xfrm>
        </p:grpSpPr>
        <p:grpSp>
          <p:nvGrpSpPr>
            <p:cNvPr id="35" name="Group 35"/>
            <p:cNvGrpSpPr/>
            <p:nvPr/>
          </p:nvGrpSpPr>
          <p:grpSpPr>
            <a:xfrm>
              <a:off x="0" y="0"/>
              <a:ext cx="4608692" cy="2882992"/>
              <a:chOff x="0" y="0"/>
              <a:chExt cx="1169242" cy="731426"/>
            </a:xfrm>
          </p:grpSpPr>
          <p:sp>
            <p:nvSpPr>
              <p:cNvPr id="36" name="Freeform 36"/>
              <p:cNvSpPr/>
              <p:nvPr/>
            </p:nvSpPr>
            <p:spPr>
              <a:xfrm>
                <a:off x="0" y="0"/>
                <a:ext cx="1169242" cy="731426"/>
              </a:xfrm>
              <a:custGeom>
                <a:avLst/>
                <a:gdLst/>
                <a:ahLst/>
                <a:cxnLst/>
                <a:rect l="l" t="t" r="r" b="b"/>
                <a:pathLst>
                  <a:path w="1169242" h="731426">
                    <a:moveTo>
                      <a:pt x="1044782" y="731426"/>
                    </a:moveTo>
                    <a:lnTo>
                      <a:pt x="124460" y="731426"/>
                    </a:lnTo>
                    <a:cubicBezTo>
                      <a:pt x="55880" y="731426"/>
                      <a:pt x="0" y="675546"/>
                      <a:pt x="0" y="606966"/>
                    </a:cubicBezTo>
                    <a:lnTo>
                      <a:pt x="0" y="124460"/>
                    </a:lnTo>
                    <a:cubicBezTo>
                      <a:pt x="0" y="55880"/>
                      <a:pt x="55880" y="0"/>
                      <a:pt x="124460" y="0"/>
                    </a:cubicBezTo>
                    <a:lnTo>
                      <a:pt x="1044782" y="0"/>
                    </a:lnTo>
                    <a:cubicBezTo>
                      <a:pt x="1113362" y="0"/>
                      <a:pt x="1169242" y="55880"/>
                      <a:pt x="1169242" y="124460"/>
                    </a:cubicBezTo>
                    <a:lnTo>
                      <a:pt x="1169242" y="606966"/>
                    </a:lnTo>
                    <a:cubicBezTo>
                      <a:pt x="1169242" y="675546"/>
                      <a:pt x="1113362" y="731426"/>
                      <a:pt x="1044782" y="731426"/>
                    </a:cubicBezTo>
                    <a:close/>
                  </a:path>
                </a:pathLst>
              </a:custGeom>
              <a:solidFill>
                <a:srgbClr val="A7BCDC"/>
              </a:solidFill>
            </p:spPr>
          </p:sp>
        </p:grpSp>
        <p:sp>
          <p:nvSpPr>
            <p:cNvPr id="37" name="TextBox 37"/>
            <p:cNvSpPr txBox="1"/>
            <p:nvPr/>
          </p:nvSpPr>
          <p:spPr>
            <a:xfrm>
              <a:off x="516561" y="672795"/>
              <a:ext cx="3575569" cy="512961"/>
            </a:xfrm>
            <a:prstGeom prst="rect">
              <a:avLst/>
            </a:prstGeom>
          </p:spPr>
          <p:txBody>
            <a:bodyPr lIns="0" tIns="0" rIns="0" bIns="0" rtlCol="0" anchor="t">
              <a:spAutoFit/>
            </a:bodyPr>
            <a:lstStyle/>
            <a:p>
              <a:pPr lvl="0" algn="ctr">
                <a:lnSpc>
                  <a:spcPts val="3219"/>
                </a:lnSpc>
                <a:spcBef>
                  <a:spcPct val="0"/>
                </a:spcBef>
              </a:pPr>
              <a:r>
                <a:rPr lang="en-US" dirty="0">
                  <a:solidFill>
                    <a:srgbClr val="000000"/>
                  </a:solidFill>
                  <a:latin typeface="Now Bold"/>
                </a:rPr>
                <a:t>Find train by </a:t>
              </a:r>
              <a:r>
                <a:rPr lang="en-US" dirty="0" smtClean="0">
                  <a:solidFill>
                    <a:srgbClr val="000000"/>
                  </a:solidFill>
                  <a:latin typeface="Now Bold"/>
                </a:rPr>
                <a:t>number</a:t>
              </a:r>
              <a:endParaRPr lang="en-US" dirty="0">
                <a:solidFill>
                  <a:srgbClr val="000000"/>
                </a:solidFill>
                <a:latin typeface="Now Bold"/>
              </a:endParaRPr>
            </a:p>
          </p:txBody>
        </p:sp>
        <p:sp>
          <p:nvSpPr>
            <p:cNvPr id="38" name="TextBox 38"/>
            <p:cNvSpPr txBox="1"/>
            <p:nvPr/>
          </p:nvSpPr>
          <p:spPr>
            <a:xfrm>
              <a:off x="639018" y="1766333"/>
              <a:ext cx="3330656" cy="396240"/>
            </a:xfrm>
            <a:prstGeom prst="rect">
              <a:avLst/>
            </a:prstGeom>
          </p:spPr>
          <p:txBody>
            <a:bodyPr lIns="0" tIns="0" rIns="0" bIns="0" rtlCol="0" anchor="t">
              <a:spAutoFit/>
            </a:bodyPr>
            <a:lstStyle/>
            <a:p>
              <a:pPr marL="0" lvl="0" indent="0" algn="ctr">
                <a:lnSpc>
                  <a:spcPts val="2520"/>
                </a:lnSpc>
                <a:spcBef>
                  <a:spcPct val="0"/>
                </a:spcBef>
              </a:pPr>
              <a:endParaRPr/>
            </a:p>
          </p:txBody>
        </p:sp>
      </p:grpSp>
      <p:grpSp>
        <p:nvGrpSpPr>
          <p:cNvPr id="39" name="Group 39"/>
          <p:cNvGrpSpPr/>
          <p:nvPr/>
        </p:nvGrpSpPr>
        <p:grpSpPr>
          <a:xfrm>
            <a:off x="5390934" y="7058079"/>
            <a:ext cx="3456519" cy="2145734"/>
            <a:chOff x="0" y="0"/>
            <a:chExt cx="4608692" cy="2860979"/>
          </a:xfrm>
        </p:grpSpPr>
        <p:grpSp>
          <p:nvGrpSpPr>
            <p:cNvPr id="40" name="Group 40"/>
            <p:cNvGrpSpPr/>
            <p:nvPr/>
          </p:nvGrpSpPr>
          <p:grpSpPr>
            <a:xfrm>
              <a:off x="0" y="0"/>
              <a:ext cx="4608692" cy="2860979"/>
              <a:chOff x="0" y="0"/>
              <a:chExt cx="1169242" cy="725841"/>
            </a:xfrm>
          </p:grpSpPr>
          <p:sp>
            <p:nvSpPr>
              <p:cNvPr id="41" name="Freeform 41"/>
              <p:cNvSpPr/>
              <p:nvPr/>
            </p:nvSpPr>
            <p:spPr>
              <a:xfrm>
                <a:off x="0" y="0"/>
                <a:ext cx="1169242" cy="725841"/>
              </a:xfrm>
              <a:custGeom>
                <a:avLst/>
                <a:gdLst/>
                <a:ahLst/>
                <a:cxnLst/>
                <a:rect l="l" t="t" r="r" b="b"/>
                <a:pathLst>
                  <a:path w="1169242" h="725841">
                    <a:moveTo>
                      <a:pt x="1044782" y="725841"/>
                    </a:moveTo>
                    <a:lnTo>
                      <a:pt x="124460" y="725841"/>
                    </a:lnTo>
                    <a:cubicBezTo>
                      <a:pt x="55880" y="725841"/>
                      <a:pt x="0" y="669961"/>
                      <a:pt x="0" y="601381"/>
                    </a:cubicBezTo>
                    <a:lnTo>
                      <a:pt x="0" y="124460"/>
                    </a:lnTo>
                    <a:cubicBezTo>
                      <a:pt x="0" y="55880"/>
                      <a:pt x="55880" y="0"/>
                      <a:pt x="124460" y="0"/>
                    </a:cubicBezTo>
                    <a:lnTo>
                      <a:pt x="1044782" y="0"/>
                    </a:lnTo>
                    <a:cubicBezTo>
                      <a:pt x="1113362" y="0"/>
                      <a:pt x="1169242" y="55880"/>
                      <a:pt x="1169242" y="124460"/>
                    </a:cubicBezTo>
                    <a:lnTo>
                      <a:pt x="1169242" y="601381"/>
                    </a:lnTo>
                    <a:cubicBezTo>
                      <a:pt x="1169242" y="669961"/>
                      <a:pt x="1113362" y="725841"/>
                      <a:pt x="1044782" y="725841"/>
                    </a:cubicBezTo>
                    <a:close/>
                  </a:path>
                </a:pathLst>
              </a:custGeom>
              <a:solidFill>
                <a:srgbClr val="F5F5EF"/>
              </a:solidFill>
            </p:spPr>
          </p:sp>
        </p:grpSp>
        <p:sp>
          <p:nvSpPr>
            <p:cNvPr id="42" name="TextBox 42"/>
            <p:cNvSpPr txBox="1"/>
            <p:nvPr/>
          </p:nvSpPr>
          <p:spPr>
            <a:xfrm>
              <a:off x="446921" y="672794"/>
              <a:ext cx="3575569" cy="471805"/>
            </a:xfrm>
            <a:prstGeom prst="rect">
              <a:avLst/>
            </a:prstGeom>
          </p:spPr>
          <p:txBody>
            <a:bodyPr lIns="0" tIns="0" rIns="0" bIns="0" rtlCol="0" anchor="t">
              <a:spAutoFit/>
            </a:bodyPr>
            <a:lstStyle/>
            <a:p>
              <a:pPr marL="0" lvl="0" indent="0" algn="ctr">
                <a:lnSpc>
                  <a:spcPts val="2940"/>
                </a:lnSpc>
                <a:spcBef>
                  <a:spcPct val="0"/>
                </a:spcBef>
              </a:pPr>
              <a:r>
                <a:rPr lang="en-US" sz="2100">
                  <a:solidFill>
                    <a:srgbClr val="000000"/>
                  </a:solidFill>
                  <a:latin typeface="Now Bold"/>
                </a:rPr>
                <a:t>Rescheduled Trains</a:t>
              </a:r>
            </a:p>
          </p:txBody>
        </p:sp>
        <p:sp>
          <p:nvSpPr>
            <p:cNvPr id="43" name="TextBox 43"/>
            <p:cNvSpPr txBox="1"/>
            <p:nvPr/>
          </p:nvSpPr>
          <p:spPr>
            <a:xfrm>
              <a:off x="569377" y="1744319"/>
              <a:ext cx="3330656" cy="396240"/>
            </a:xfrm>
            <a:prstGeom prst="rect">
              <a:avLst/>
            </a:prstGeom>
          </p:spPr>
          <p:txBody>
            <a:bodyPr lIns="0" tIns="0" rIns="0" bIns="0" rtlCol="0" anchor="t">
              <a:spAutoFit/>
            </a:bodyPr>
            <a:lstStyle/>
            <a:p>
              <a:pPr marL="0" lvl="0" indent="0" algn="ctr">
                <a:lnSpc>
                  <a:spcPts val="2520"/>
                </a:lnSpc>
                <a:spcBef>
                  <a:spcPct val="0"/>
                </a:spcBef>
              </a:pPr>
              <a:endParaRPr/>
            </a:p>
          </p:txBody>
        </p:sp>
      </p:grpSp>
      <p:grpSp>
        <p:nvGrpSpPr>
          <p:cNvPr id="44" name="Group 44"/>
          <p:cNvGrpSpPr/>
          <p:nvPr/>
        </p:nvGrpSpPr>
        <p:grpSpPr>
          <a:xfrm>
            <a:off x="13135029" y="7058079"/>
            <a:ext cx="3456519" cy="2162244"/>
            <a:chOff x="0" y="0"/>
            <a:chExt cx="4608692" cy="2882992"/>
          </a:xfrm>
        </p:grpSpPr>
        <p:grpSp>
          <p:nvGrpSpPr>
            <p:cNvPr id="45" name="Group 45"/>
            <p:cNvGrpSpPr/>
            <p:nvPr/>
          </p:nvGrpSpPr>
          <p:grpSpPr>
            <a:xfrm>
              <a:off x="0" y="0"/>
              <a:ext cx="4608692" cy="2882992"/>
              <a:chOff x="0" y="0"/>
              <a:chExt cx="1169242" cy="731426"/>
            </a:xfrm>
          </p:grpSpPr>
          <p:sp>
            <p:nvSpPr>
              <p:cNvPr id="46" name="Freeform 46"/>
              <p:cNvSpPr/>
              <p:nvPr/>
            </p:nvSpPr>
            <p:spPr>
              <a:xfrm>
                <a:off x="0" y="0"/>
                <a:ext cx="1169242" cy="731426"/>
              </a:xfrm>
              <a:custGeom>
                <a:avLst/>
                <a:gdLst/>
                <a:ahLst/>
                <a:cxnLst/>
                <a:rect l="l" t="t" r="r" b="b"/>
                <a:pathLst>
                  <a:path w="1169242" h="731426">
                    <a:moveTo>
                      <a:pt x="1044782" y="731426"/>
                    </a:moveTo>
                    <a:lnTo>
                      <a:pt x="124460" y="731426"/>
                    </a:lnTo>
                    <a:cubicBezTo>
                      <a:pt x="55880" y="731426"/>
                      <a:pt x="0" y="675546"/>
                      <a:pt x="0" y="606966"/>
                    </a:cubicBezTo>
                    <a:lnTo>
                      <a:pt x="0" y="124460"/>
                    </a:lnTo>
                    <a:cubicBezTo>
                      <a:pt x="0" y="55880"/>
                      <a:pt x="55880" y="0"/>
                      <a:pt x="124460" y="0"/>
                    </a:cubicBezTo>
                    <a:lnTo>
                      <a:pt x="1044782" y="0"/>
                    </a:lnTo>
                    <a:cubicBezTo>
                      <a:pt x="1113362" y="0"/>
                      <a:pt x="1169242" y="55880"/>
                      <a:pt x="1169242" y="124460"/>
                    </a:cubicBezTo>
                    <a:lnTo>
                      <a:pt x="1169242" y="606966"/>
                    </a:lnTo>
                    <a:cubicBezTo>
                      <a:pt x="1169242" y="675546"/>
                      <a:pt x="1113362" y="731426"/>
                      <a:pt x="1044782" y="731426"/>
                    </a:cubicBezTo>
                    <a:close/>
                  </a:path>
                </a:pathLst>
              </a:custGeom>
              <a:solidFill>
                <a:srgbClr val="F5F5EF"/>
              </a:solidFill>
            </p:spPr>
          </p:sp>
        </p:grpSp>
        <p:sp>
          <p:nvSpPr>
            <p:cNvPr id="47" name="TextBox 47"/>
            <p:cNvSpPr txBox="1"/>
            <p:nvPr/>
          </p:nvSpPr>
          <p:spPr>
            <a:xfrm>
              <a:off x="446921" y="672794"/>
              <a:ext cx="3575569" cy="493818"/>
            </a:xfrm>
            <a:prstGeom prst="rect">
              <a:avLst/>
            </a:prstGeom>
          </p:spPr>
          <p:txBody>
            <a:bodyPr lIns="0" tIns="0" rIns="0" bIns="0" rtlCol="0" anchor="t">
              <a:spAutoFit/>
            </a:bodyPr>
            <a:lstStyle/>
            <a:p>
              <a:pPr marL="0" lvl="0" indent="0" algn="ctr">
                <a:lnSpc>
                  <a:spcPts val="3079"/>
                </a:lnSpc>
                <a:spcBef>
                  <a:spcPct val="0"/>
                </a:spcBef>
              </a:pPr>
              <a:r>
                <a:rPr lang="en-US" sz="2199">
                  <a:solidFill>
                    <a:srgbClr val="000000"/>
                  </a:solidFill>
                  <a:latin typeface="Now Bold"/>
                </a:rPr>
                <a:t>Diverted Trains</a:t>
              </a:r>
            </a:p>
          </p:txBody>
        </p:sp>
        <p:sp>
          <p:nvSpPr>
            <p:cNvPr id="48" name="TextBox 48"/>
            <p:cNvSpPr txBox="1"/>
            <p:nvPr/>
          </p:nvSpPr>
          <p:spPr>
            <a:xfrm>
              <a:off x="569377" y="1766333"/>
              <a:ext cx="3330656" cy="396240"/>
            </a:xfrm>
            <a:prstGeom prst="rect">
              <a:avLst/>
            </a:prstGeom>
          </p:spPr>
          <p:txBody>
            <a:bodyPr lIns="0" tIns="0" rIns="0" bIns="0" rtlCol="0" anchor="t">
              <a:spAutoFit/>
            </a:bodyPr>
            <a:lstStyle/>
            <a:p>
              <a:pPr marL="0" lvl="0" indent="0" algn="ctr">
                <a:lnSpc>
                  <a:spcPts val="2520"/>
                </a:lnSpc>
                <a:spcBef>
                  <a:spcPct val="0"/>
                </a:spcBef>
              </a:pPr>
              <a:endParaRPr/>
            </a:p>
          </p:txBody>
        </p:sp>
      </p:grpSp>
      <p:grpSp>
        <p:nvGrpSpPr>
          <p:cNvPr id="49" name="Group 49"/>
          <p:cNvGrpSpPr/>
          <p:nvPr/>
        </p:nvGrpSpPr>
        <p:grpSpPr>
          <a:xfrm>
            <a:off x="9227078" y="7058079"/>
            <a:ext cx="3456519" cy="2169229"/>
            <a:chOff x="0" y="0"/>
            <a:chExt cx="4608692" cy="2892305"/>
          </a:xfrm>
        </p:grpSpPr>
        <p:grpSp>
          <p:nvGrpSpPr>
            <p:cNvPr id="50" name="Group 50"/>
            <p:cNvGrpSpPr/>
            <p:nvPr/>
          </p:nvGrpSpPr>
          <p:grpSpPr>
            <a:xfrm>
              <a:off x="0" y="0"/>
              <a:ext cx="4608692" cy="2892305"/>
              <a:chOff x="0" y="0"/>
              <a:chExt cx="1169242" cy="733789"/>
            </a:xfrm>
          </p:grpSpPr>
          <p:sp>
            <p:nvSpPr>
              <p:cNvPr id="51" name="Freeform 51"/>
              <p:cNvSpPr/>
              <p:nvPr/>
            </p:nvSpPr>
            <p:spPr>
              <a:xfrm>
                <a:off x="0" y="0"/>
                <a:ext cx="1169242" cy="733789"/>
              </a:xfrm>
              <a:custGeom>
                <a:avLst/>
                <a:gdLst/>
                <a:ahLst/>
                <a:cxnLst/>
                <a:rect l="l" t="t" r="r" b="b"/>
                <a:pathLst>
                  <a:path w="1169242" h="733789">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A7BCDC"/>
              </a:solidFill>
            </p:spPr>
          </p:sp>
        </p:grpSp>
        <p:sp>
          <p:nvSpPr>
            <p:cNvPr id="52" name="TextBox 52"/>
            <p:cNvSpPr txBox="1"/>
            <p:nvPr/>
          </p:nvSpPr>
          <p:spPr>
            <a:xfrm>
              <a:off x="516561" y="663269"/>
              <a:ext cx="3575569" cy="512657"/>
            </a:xfrm>
            <a:prstGeom prst="rect">
              <a:avLst/>
            </a:prstGeom>
          </p:spPr>
          <p:txBody>
            <a:bodyPr lIns="0" tIns="0" rIns="0" bIns="0" rtlCol="0" anchor="t">
              <a:spAutoFit/>
            </a:bodyPr>
            <a:lstStyle/>
            <a:p>
              <a:pPr marL="0" lvl="0" indent="0" algn="ctr">
                <a:lnSpc>
                  <a:spcPts val="3219"/>
                </a:lnSpc>
                <a:spcBef>
                  <a:spcPct val="0"/>
                </a:spcBef>
              </a:pPr>
              <a:r>
                <a:rPr lang="en-US" sz="2299">
                  <a:solidFill>
                    <a:srgbClr val="000000"/>
                  </a:solidFill>
                  <a:latin typeface="Now Bold"/>
                </a:rPr>
                <a:t>PNR Status</a:t>
              </a:r>
            </a:p>
          </p:txBody>
        </p:sp>
        <p:sp>
          <p:nvSpPr>
            <p:cNvPr id="53" name="TextBox 53"/>
            <p:cNvSpPr txBox="1"/>
            <p:nvPr/>
          </p:nvSpPr>
          <p:spPr>
            <a:xfrm>
              <a:off x="639018" y="1775646"/>
              <a:ext cx="3330656" cy="396240"/>
            </a:xfrm>
            <a:prstGeom prst="rect">
              <a:avLst/>
            </a:prstGeom>
          </p:spPr>
          <p:txBody>
            <a:bodyPr lIns="0" tIns="0" rIns="0" bIns="0" rtlCol="0" anchor="t">
              <a:spAutoFit/>
            </a:bodyPr>
            <a:lstStyle/>
            <a:p>
              <a:pPr marL="0" lvl="0" indent="0" algn="ctr">
                <a:lnSpc>
                  <a:spcPts val="2520"/>
                </a:lnSpc>
                <a:spcBef>
                  <a:spcPct val="0"/>
                </a:spcBef>
              </a:pPr>
              <a:endParaRPr/>
            </a:p>
          </p:txBody>
        </p:sp>
      </p:grpSp>
      <p:pic>
        <p:nvPicPr>
          <p:cNvPr id="54" name="Picture 54"/>
          <p:cNvPicPr>
            <a:picLocks noChangeAspect="1"/>
          </p:cNvPicPr>
          <p:nvPr/>
        </p:nvPicPr>
        <p:blipFill>
          <a:blip r:embed="rId2"/>
          <a:srcRect/>
          <a:stretch>
            <a:fillRect/>
          </a:stretch>
        </p:blipFill>
        <p:spPr>
          <a:xfrm>
            <a:off x="2754200" y="5650040"/>
            <a:ext cx="775087" cy="775087"/>
          </a:xfrm>
          <a:prstGeom prst="rect">
            <a:avLst/>
          </a:prstGeom>
        </p:spPr>
      </p:pic>
      <p:pic>
        <p:nvPicPr>
          <p:cNvPr id="55" name="Picture 55"/>
          <p:cNvPicPr>
            <a:picLocks noChangeAspect="1"/>
          </p:cNvPicPr>
          <p:nvPr/>
        </p:nvPicPr>
        <p:blipFill>
          <a:blip r:embed="rId3"/>
          <a:srcRect/>
          <a:stretch>
            <a:fillRect/>
          </a:stretch>
        </p:blipFill>
        <p:spPr>
          <a:xfrm>
            <a:off x="10514114" y="5542680"/>
            <a:ext cx="882447" cy="882447"/>
          </a:xfrm>
          <a:prstGeom prst="rect">
            <a:avLst/>
          </a:prstGeom>
        </p:spPr>
      </p:pic>
      <p:pic>
        <p:nvPicPr>
          <p:cNvPr id="56" name="Picture 5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4509938" y="5542680"/>
            <a:ext cx="651908" cy="882447"/>
          </a:xfrm>
          <a:prstGeom prst="rect">
            <a:avLst/>
          </a:prstGeom>
        </p:spPr>
      </p:pic>
      <p:pic>
        <p:nvPicPr>
          <p:cNvPr id="57" name="Picture 57"/>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8706" y="5542680"/>
            <a:ext cx="677360" cy="716783"/>
          </a:xfrm>
          <a:prstGeom prst="rect">
            <a:avLst/>
          </a:prstGeom>
        </p:spPr>
      </p:pic>
      <p:pic>
        <p:nvPicPr>
          <p:cNvPr id="59" name="Picture 59"/>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a:off x="6708706" y="8060558"/>
            <a:ext cx="675841" cy="675841"/>
          </a:xfrm>
          <a:prstGeom prst="rect">
            <a:avLst/>
          </a:prstGeom>
        </p:spPr>
      </p:pic>
      <p:pic>
        <p:nvPicPr>
          <p:cNvPr id="60" name="Picture 60"/>
          <p:cNvPicPr>
            <a:picLocks noChangeAspect="1"/>
          </p:cNvPicPr>
          <p:nvPr/>
        </p:nvPicPr>
        <p:blipFill>
          <a:blip r:embed="rId12"/>
          <a:srcRect/>
          <a:stretch>
            <a:fillRect/>
          </a:stretch>
        </p:blipFill>
        <p:spPr>
          <a:xfrm>
            <a:off x="10514114" y="7942380"/>
            <a:ext cx="912197" cy="912197"/>
          </a:xfrm>
          <a:prstGeom prst="rect">
            <a:avLst/>
          </a:prstGeom>
        </p:spPr>
      </p:pic>
      <p:pic>
        <p:nvPicPr>
          <p:cNvPr id="61" name="Picture 61"/>
          <p:cNvPicPr>
            <a:picLocks noChangeAspect="1"/>
          </p:cNvPicPr>
          <p:nvPr/>
        </p:nvPicPr>
        <p:blipFill>
          <a:blip r:embed="rId13">
            <a:extLst>
              <a:ext uri="{28A0092B-C50C-407E-A947-70E740481C1C}">
                <a14:useLocalDpi xmlns:a14="http://schemas.microsoft.com/office/drawing/2010/main" val="0"/>
              </a:ext>
              <a:ext uri="{96DAC541-7B7A-43D3-8B79-37D633B846F1}">
                <asvg:svgBlip xmlns="" xmlns:asvg="http://schemas.microsoft.com/office/drawing/2016/SVG/main" r:embed="rId14"/>
              </a:ext>
            </a:extLst>
          </a:blip>
          <a:srcRect/>
          <a:stretch>
            <a:fillRect/>
          </a:stretch>
        </p:blipFill>
        <p:spPr>
          <a:xfrm>
            <a:off x="14392779" y="7998015"/>
            <a:ext cx="886226" cy="800927"/>
          </a:xfrm>
          <a:prstGeom prst="rect">
            <a:avLst/>
          </a:prstGeom>
        </p:spPr>
      </p:pic>
      <p:sp>
        <p:nvSpPr>
          <p:cNvPr id="62" name="TextBox 62"/>
          <p:cNvSpPr txBox="1"/>
          <p:nvPr/>
        </p:nvSpPr>
        <p:spPr>
          <a:xfrm>
            <a:off x="5756584" y="2144593"/>
            <a:ext cx="6181738" cy="971550"/>
          </a:xfrm>
          <a:prstGeom prst="rect">
            <a:avLst/>
          </a:prstGeom>
        </p:spPr>
        <p:txBody>
          <a:bodyPr lIns="0" tIns="0" rIns="0" bIns="0" rtlCol="0" anchor="t">
            <a:spAutoFit/>
          </a:bodyPr>
          <a:lstStyle/>
          <a:p>
            <a:pPr algn="ctr">
              <a:lnSpc>
                <a:spcPts val="7679"/>
              </a:lnSpc>
            </a:pPr>
            <a:r>
              <a:rPr lang="en-US" sz="6399">
                <a:solidFill>
                  <a:srgbClr val="FFFFFF"/>
                </a:solidFill>
                <a:latin typeface="Now Bold"/>
              </a:rPr>
              <a:t>Use Cases</a:t>
            </a:r>
          </a:p>
        </p:txBody>
      </p:sp>
      <p:sp>
        <p:nvSpPr>
          <p:cNvPr id="63" name="TextBox 63"/>
          <p:cNvSpPr txBox="1"/>
          <p:nvPr/>
        </p:nvSpPr>
        <p:spPr>
          <a:xfrm>
            <a:off x="7571705" y="9567280"/>
            <a:ext cx="3144589" cy="273685"/>
          </a:xfrm>
          <a:prstGeom prst="rect">
            <a:avLst/>
          </a:prstGeom>
        </p:spPr>
        <p:txBody>
          <a:bodyPr lIns="0" tIns="0" rIns="0" bIns="0" rtlCol="0" anchor="t">
            <a:spAutoFit/>
          </a:bodyPr>
          <a:lstStyle/>
          <a:p>
            <a:pPr algn="ctr">
              <a:lnSpc>
                <a:spcPts val="2239"/>
              </a:lnSpc>
              <a:spcBef>
                <a:spcPct val="0"/>
              </a:spcBef>
            </a:pPr>
            <a:r>
              <a:rPr lang="en-US" sz="1599" spc="172">
                <a:solidFill>
                  <a:srgbClr val="F5F5EF"/>
                </a:solidFill>
                <a:latin typeface="Now"/>
              </a:rPr>
              <a:t>RAILWAY ENQUIRY SYSTEM</a:t>
            </a:r>
          </a:p>
        </p:txBody>
      </p:sp>
      <p:pic>
        <p:nvPicPr>
          <p:cNvPr id="64" name="Picture 54"/>
          <p:cNvPicPr>
            <a:picLocks noChangeAspect="1"/>
          </p:cNvPicPr>
          <p:nvPr/>
        </p:nvPicPr>
        <p:blipFill>
          <a:blip r:embed="rId2"/>
          <a:srcRect/>
          <a:stretch>
            <a:fillRect/>
          </a:stretch>
        </p:blipFill>
        <p:spPr>
          <a:xfrm>
            <a:off x="2667199" y="8040399"/>
            <a:ext cx="775087" cy="77508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A64B8"/>
        </a:solidFill>
        <a:effectLst/>
      </p:bgPr>
    </p:bg>
    <p:spTree>
      <p:nvGrpSpPr>
        <p:cNvPr id="1" name=""/>
        <p:cNvGrpSpPr/>
        <p:nvPr/>
      </p:nvGrpSpPr>
      <p:grpSpPr>
        <a:xfrm>
          <a:off x="0" y="0"/>
          <a:ext cx="0" cy="0"/>
          <a:chOff x="0" y="0"/>
          <a:chExt cx="0" cy="0"/>
        </a:xfrm>
      </p:grpSpPr>
      <p:grpSp>
        <p:nvGrpSpPr>
          <p:cNvPr id="2" name="Group 2"/>
          <p:cNvGrpSpPr/>
          <p:nvPr/>
        </p:nvGrpSpPr>
        <p:grpSpPr>
          <a:xfrm>
            <a:off x="12056743" y="3389889"/>
            <a:ext cx="8791180" cy="8791180"/>
            <a:chOff x="0" y="0"/>
            <a:chExt cx="11721574" cy="11721574"/>
          </a:xfrm>
        </p:grpSpPr>
        <p:grpSp>
          <p:nvGrpSpPr>
            <p:cNvPr id="3" name="Group 3"/>
            <p:cNvGrpSpPr/>
            <p:nvPr/>
          </p:nvGrpSpPr>
          <p:grpSpPr>
            <a:xfrm>
              <a:off x="0" y="0"/>
              <a:ext cx="11721574" cy="1172157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id="5" name="Group 5"/>
            <p:cNvGrpSpPr/>
            <p:nvPr/>
          </p:nvGrpSpPr>
          <p:grpSpPr>
            <a:xfrm>
              <a:off x="1074112" y="1074112"/>
              <a:ext cx="9573349" cy="9573349"/>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id="7" name="Group 7"/>
          <p:cNvGrpSpPr/>
          <p:nvPr/>
        </p:nvGrpSpPr>
        <p:grpSpPr>
          <a:xfrm>
            <a:off x="1658129" y="2902196"/>
            <a:ext cx="7992330" cy="4482608"/>
            <a:chOff x="0" y="0"/>
            <a:chExt cx="10656440" cy="5976811"/>
          </a:xfrm>
        </p:grpSpPr>
        <p:grpSp>
          <p:nvGrpSpPr>
            <p:cNvPr id="8" name="Group 8"/>
            <p:cNvGrpSpPr/>
            <p:nvPr/>
          </p:nvGrpSpPr>
          <p:grpSpPr>
            <a:xfrm>
              <a:off x="0" y="0"/>
              <a:ext cx="10656440" cy="5976811"/>
              <a:chOff x="0" y="0"/>
              <a:chExt cx="2703578" cy="1516339"/>
            </a:xfrm>
          </p:grpSpPr>
          <p:sp>
            <p:nvSpPr>
              <p:cNvPr id="9" name="Freeform 9"/>
              <p:cNvSpPr/>
              <p:nvPr/>
            </p:nvSpPr>
            <p:spPr>
              <a:xfrm>
                <a:off x="0" y="0"/>
                <a:ext cx="2703578" cy="1516339"/>
              </a:xfrm>
              <a:custGeom>
                <a:avLst/>
                <a:gdLst/>
                <a:ahLst/>
                <a:cxnLst/>
                <a:rect l="l" t="t" r="r" b="b"/>
                <a:pathLst>
                  <a:path w="2703578" h="1516339">
                    <a:moveTo>
                      <a:pt x="2579118" y="1516339"/>
                    </a:moveTo>
                    <a:lnTo>
                      <a:pt x="124460" y="1516339"/>
                    </a:lnTo>
                    <a:cubicBezTo>
                      <a:pt x="55880" y="1516339"/>
                      <a:pt x="0" y="1460459"/>
                      <a:pt x="0" y="1391879"/>
                    </a:cubicBezTo>
                    <a:lnTo>
                      <a:pt x="0" y="124460"/>
                    </a:lnTo>
                    <a:cubicBezTo>
                      <a:pt x="0" y="55880"/>
                      <a:pt x="55880" y="0"/>
                      <a:pt x="124460" y="0"/>
                    </a:cubicBezTo>
                    <a:lnTo>
                      <a:pt x="2579118" y="0"/>
                    </a:lnTo>
                    <a:cubicBezTo>
                      <a:pt x="2647698" y="0"/>
                      <a:pt x="2703578" y="55880"/>
                      <a:pt x="2703578" y="124460"/>
                    </a:cubicBezTo>
                    <a:lnTo>
                      <a:pt x="2703578" y="1391879"/>
                    </a:lnTo>
                    <a:cubicBezTo>
                      <a:pt x="2703578" y="1460459"/>
                      <a:pt x="2647698" y="1516339"/>
                      <a:pt x="2579118" y="1516339"/>
                    </a:cubicBezTo>
                    <a:close/>
                  </a:path>
                </a:pathLst>
              </a:custGeom>
              <a:solidFill>
                <a:srgbClr val="09427D"/>
              </a:solidFill>
            </p:spPr>
          </p:sp>
        </p:grpSp>
        <p:sp>
          <p:nvSpPr>
            <p:cNvPr id="10" name="TextBox 10"/>
            <p:cNvSpPr txBox="1"/>
            <p:nvPr/>
          </p:nvSpPr>
          <p:spPr>
            <a:xfrm>
              <a:off x="1092479" y="2005435"/>
              <a:ext cx="7842864" cy="1226531"/>
            </a:xfrm>
            <a:prstGeom prst="rect">
              <a:avLst/>
            </a:prstGeom>
          </p:spPr>
          <p:txBody>
            <a:bodyPr lIns="0" tIns="0" rIns="0" bIns="0" rtlCol="0" anchor="t">
              <a:spAutoFit/>
            </a:bodyPr>
            <a:lstStyle/>
            <a:p>
              <a:pPr algn="ctr">
                <a:lnSpc>
                  <a:spcPts val="7039"/>
                </a:lnSpc>
              </a:pPr>
              <a:endParaRPr/>
            </a:p>
          </p:txBody>
        </p:sp>
      </p:grpSp>
      <p:grpSp>
        <p:nvGrpSpPr>
          <p:cNvPr id="11" name="Group 11"/>
          <p:cNvGrpSpPr/>
          <p:nvPr/>
        </p:nvGrpSpPr>
        <p:grpSpPr>
          <a:xfrm>
            <a:off x="9144000" y="2478831"/>
            <a:ext cx="6625227" cy="1618337"/>
            <a:chOff x="0" y="0"/>
            <a:chExt cx="2703578" cy="660400"/>
          </a:xfrm>
        </p:grpSpPr>
        <p:sp>
          <p:nvSpPr>
            <p:cNvPr id="12" name="Freeform 12"/>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id="13" name="Group 13"/>
          <p:cNvGrpSpPr/>
          <p:nvPr/>
        </p:nvGrpSpPr>
        <p:grpSpPr>
          <a:xfrm>
            <a:off x="9144000" y="4426954"/>
            <a:ext cx="6625227" cy="1618337"/>
            <a:chOff x="0" y="0"/>
            <a:chExt cx="2703578" cy="660400"/>
          </a:xfrm>
        </p:grpSpPr>
        <p:sp>
          <p:nvSpPr>
            <p:cNvPr id="14" name="Freeform 14"/>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id="15" name="Group 15"/>
          <p:cNvGrpSpPr/>
          <p:nvPr/>
        </p:nvGrpSpPr>
        <p:grpSpPr>
          <a:xfrm>
            <a:off x="9144000" y="6371473"/>
            <a:ext cx="6625227" cy="1618337"/>
            <a:chOff x="0" y="0"/>
            <a:chExt cx="2703578" cy="660400"/>
          </a:xfrm>
        </p:grpSpPr>
        <p:sp>
          <p:nvSpPr>
            <p:cNvPr id="16" name="Freeform 16"/>
            <p:cNvSpPr/>
            <p:nvPr/>
          </p:nvSpPr>
          <p:spPr>
            <a:xfrm>
              <a:off x="0" y="0"/>
              <a:ext cx="2703578" cy="660400"/>
            </a:xfrm>
            <a:custGeom>
              <a:avLst/>
              <a:gdLst/>
              <a:ahLst/>
              <a:cxnLst/>
              <a:rect l="l" t="t" r="r" b="b"/>
              <a:pathLst>
                <a:path w="2703578" h="660400">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3910175" y="3024481"/>
            <a:ext cx="1550111" cy="527038"/>
          </a:xfrm>
          <a:prstGeom prst="rect">
            <a:avLst/>
          </a:prstGeom>
        </p:spPr>
      </p:pic>
      <p:pic>
        <p:nvPicPr>
          <p:cNvPr id="18" name="Picture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910175" y="4846431"/>
            <a:ext cx="533542" cy="752431"/>
          </a:xfrm>
          <a:prstGeom prst="rect">
            <a:avLst/>
          </a:prstGeom>
        </p:spPr>
      </p:pic>
      <p:pic>
        <p:nvPicPr>
          <p:cNvPr id="19" name="Picture 1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4685231" y="4800524"/>
            <a:ext cx="555094" cy="782825"/>
          </a:xfrm>
          <a:prstGeom prst="rect">
            <a:avLst/>
          </a:prstGeom>
        </p:spPr>
      </p:pic>
      <p:pic>
        <p:nvPicPr>
          <p:cNvPr id="20" name="Picture 20"/>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4243013" y="6746247"/>
            <a:ext cx="884437" cy="861220"/>
          </a:xfrm>
          <a:prstGeom prst="rect">
            <a:avLst/>
          </a:prstGeom>
        </p:spPr>
      </p:pic>
      <p:grpSp>
        <p:nvGrpSpPr>
          <p:cNvPr id="21" name="Group 21"/>
          <p:cNvGrpSpPr/>
          <p:nvPr/>
        </p:nvGrpSpPr>
        <p:grpSpPr>
          <a:xfrm>
            <a:off x="9442935" y="2804380"/>
            <a:ext cx="3550719" cy="967239"/>
            <a:chOff x="0" y="0"/>
            <a:chExt cx="4734292" cy="1289652"/>
          </a:xfrm>
        </p:grpSpPr>
        <p:sp>
          <p:nvSpPr>
            <p:cNvPr id="22" name="TextBox 22"/>
            <p:cNvSpPr txBox="1"/>
            <p:nvPr/>
          </p:nvSpPr>
          <p:spPr>
            <a:xfrm>
              <a:off x="0" y="-47625"/>
              <a:ext cx="4734292" cy="591186"/>
            </a:xfrm>
            <a:prstGeom prst="rect">
              <a:avLst/>
            </a:prstGeom>
          </p:spPr>
          <p:txBody>
            <a:bodyPr lIns="0" tIns="0" rIns="0" bIns="0" rtlCol="0" anchor="t">
              <a:spAutoFit/>
            </a:bodyPr>
            <a:lstStyle/>
            <a:p>
              <a:pPr>
                <a:lnSpc>
                  <a:spcPts val="3779"/>
                </a:lnSpc>
                <a:spcBef>
                  <a:spcPct val="0"/>
                </a:spcBef>
              </a:pPr>
              <a:r>
                <a:rPr lang="en-US" sz="2699">
                  <a:solidFill>
                    <a:srgbClr val="162942"/>
                  </a:solidFill>
                  <a:latin typeface="Now Bold"/>
                </a:rPr>
                <a:t>Framework</a:t>
              </a:r>
            </a:p>
          </p:txBody>
        </p:sp>
        <p:sp>
          <p:nvSpPr>
            <p:cNvPr id="23" name="TextBox 23"/>
            <p:cNvSpPr txBox="1"/>
            <p:nvPr/>
          </p:nvSpPr>
          <p:spPr>
            <a:xfrm>
              <a:off x="0" y="764506"/>
              <a:ext cx="4734292" cy="525146"/>
            </a:xfrm>
            <a:prstGeom prst="rect">
              <a:avLst/>
            </a:prstGeom>
          </p:spPr>
          <p:txBody>
            <a:bodyPr lIns="0" tIns="0" rIns="0" bIns="0" rtlCol="0" anchor="t">
              <a:spAutoFit/>
            </a:bodyPr>
            <a:lstStyle/>
            <a:p>
              <a:pPr>
                <a:lnSpc>
                  <a:spcPts val="3359"/>
                </a:lnSpc>
                <a:spcBef>
                  <a:spcPct val="0"/>
                </a:spcBef>
              </a:pPr>
              <a:r>
                <a:rPr lang="en-US" sz="2399">
                  <a:solidFill>
                    <a:srgbClr val="162942"/>
                  </a:solidFill>
                  <a:latin typeface="Now"/>
                </a:rPr>
                <a:t>Django</a:t>
              </a:r>
            </a:p>
          </p:txBody>
        </p:sp>
      </p:grpSp>
      <p:grpSp>
        <p:nvGrpSpPr>
          <p:cNvPr id="24" name="Group 24"/>
          <p:cNvGrpSpPr/>
          <p:nvPr/>
        </p:nvGrpSpPr>
        <p:grpSpPr>
          <a:xfrm>
            <a:off x="9442935" y="4777378"/>
            <a:ext cx="3965766" cy="967239"/>
            <a:chOff x="0" y="0"/>
            <a:chExt cx="5287688" cy="1289652"/>
          </a:xfrm>
        </p:grpSpPr>
        <p:sp>
          <p:nvSpPr>
            <p:cNvPr id="25" name="TextBox 25"/>
            <p:cNvSpPr txBox="1"/>
            <p:nvPr/>
          </p:nvSpPr>
          <p:spPr>
            <a:xfrm>
              <a:off x="0" y="-47625"/>
              <a:ext cx="5287688" cy="591186"/>
            </a:xfrm>
            <a:prstGeom prst="rect">
              <a:avLst/>
            </a:prstGeom>
          </p:spPr>
          <p:txBody>
            <a:bodyPr lIns="0" tIns="0" rIns="0" bIns="0" rtlCol="0" anchor="t">
              <a:spAutoFit/>
            </a:bodyPr>
            <a:lstStyle/>
            <a:p>
              <a:pPr marL="0" lvl="0" indent="0" algn="l">
                <a:lnSpc>
                  <a:spcPts val="3779"/>
                </a:lnSpc>
                <a:spcBef>
                  <a:spcPct val="0"/>
                </a:spcBef>
              </a:pPr>
              <a:r>
                <a:rPr lang="en-US" sz="2699">
                  <a:solidFill>
                    <a:srgbClr val="162942"/>
                  </a:solidFill>
                  <a:latin typeface="Now Bold"/>
                </a:rPr>
                <a:t>Frontend</a:t>
              </a:r>
            </a:p>
          </p:txBody>
        </p:sp>
        <p:sp>
          <p:nvSpPr>
            <p:cNvPr id="26" name="TextBox 26"/>
            <p:cNvSpPr txBox="1"/>
            <p:nvPr/>
          </p:nvSpPr>
          <p:spPr>
            <a:xfrm>
              <a:off x="0" y="764506"/>
              <a:ext cx="5287688" cy="525146"/>
            </a:xfrm>
            <a:prstGeom prst="rect">
              <a:avLst/>
            </a:prstGeom>
          </p:spPr>
          <p:txBody>
            <a:bodyPr lIns="0" tIns="0" rIns="0" bIns="0" rtlCol="0" anchor="t">
              <a:spAutoFit/>
            </a:bodyPr>
            <a:lstStyle/>
            <a:p>
              <a:pPr>
                <a:lnSpc>
                  <a:spcPts val="3359"/>
                </a:lnSpc>
                <a:spcBef>
                  <a:spcPct val="0"/>
                </a:spcBef>
              </a:pPr>
              <a:r>
                <a:rPr lang="en-US" sz="2399" dirty="0">
                  <a:solidFill>
                    <a:srgbClr val="162942"/>
                  </a:solidFill>
                  <a:latin typeface="Now"/>
                </a:rPr>
                <a:t>HTML     CSS    Bootstrap</a:t>
              </a:r>
            </a:p>
          </p:txBody>
        </p:sp>
      </p:grpSp>
      <p:grpSp>
        <p:nvGrpSpPr>
          <p:cNvPr id="27" name="Group 27"/>
          <p:cNvGrpSpPr/>
          <p:nvPr/>
        </p:nvGrpSpPr>
        <p:grpSpPr>
          <a:xfrm>
            <a:off x="9442935" y="6662414"/>
            <a:ext cx="3965766" cy="1017540"/>
            <a:chOff x="0" y="-57150"/>
            <a:chExt cx="5287688" cy="1356720"/>
          </a:xfrm>
        </p:grpSpPr>
        <p:sp>
          <p:nvSpPr>
            <p:cNvPr id="28" name="TextBox 28"/>
            <p:cNvSpPr txBox="1"/>
            <p:nvPr/>
          </p:nvSpPr>
          <p:spPr>
            <a:xfrm>
              <a:off x="0" y="-57150"/>
              <a:ext cx="5287688" cy="578697"/>
            </a:xfrm>
            <a:prstGeom prst="rect">
              <a:avLst/>
            </a:prstGeom>
          </p:spPr>
          <p:txBody>
            <a:bodyPr lIns="0" tIns="0" rIns="0" bIns="0" rtlCol="0" anchor="t">
              <a:spAutoFit/>
            </a:bodyPr>
            <a:lstStyle/>
            <a:p>
              <a:pPr marL="0" lvl="0" indent="0" algn="l">
                <a:lnSpc>
                  <a:spcPts val="3639"/>
                </a:lnSpc>
                <a:spcBef>
                  <a:spcPct val="0"/>
                </a:spcBef>
              </a:pPr>
              <a:r>
                <a:rPr lang="en-US" sz="2599">
                  <a:solidFill>
                    <a:srgbClr val="162942"/>
                  </a:solidFill>
                  <a:latin typeface="Now Bold"/>
                </a:rPr>
                <a:t>Backend</a:t>
              </a:r>
            </a:p>
          </p:txBody>
        </p:sp>
        <p:sp>
          <p:nvSpPr>
            <p:cNvPr id="29" name="TextBox 29"/>
            <p:cNvSpPr txBox="1"/>
            <p:nvPr/>
          </p:nvSpPr>
          <p:spPr>
            <a:xfrm>
              <a:off x="0" y="742494"/>
              <a:ext cx="5287688" cy="557076"/>
            </a:xfrm>
            <a:prstGeom prst="rect">
              <a:avLst/>
            </a:prstGeom>
          </p:spPr>
          <p:txBody>
            <a:bodyPr lIns="0" tIns="0" rIns="0" bIns="0" rtlCol="0" anchor="t">
              <a:spAutoFit/>
            </a:bodyPr>
            <a:lstStyle/>
            <a:p>
              <a:pPr>
                <a:lnSpc>
                  <a:spcPts val="3359"/>
                </a:lnSpc>
                <a:spcBef>
                  <a:spcPct val="0"/>
                </a:spcBef>
              </a:pPr>
              <a:r>
                <a:rPr lang="en-US" sz="2399" dirty="0" smtClean="0">
                  <a:solidFill>
                    <a:srgbClr val="162942"/>
                  </a:solidFill>
                  <a:latin typeface="Now"/>
                </a:rPr>
                <a:t>Python</a:t>
              </a:r>
              <a:endParaRPr lang="en-US" sz="2399" dirty="0">
                <a:solidFill>
                  <a:srgbClr val="162942"/>
                </a:solidFill>
                <a:latin typeface="Now"/>
              </a:endParaRPr>
            </a:p>
          </p:txBody>
        </p:sp>
      </p:grpSp>
      <p:sp>
        <p:nvSpPr>
          <p:cNvPr id="30" name="TextBox 30"/>
          <p:cNvSpPr txBox="1"/>
          <p:nvPr/>
        </p:nvSpPr>
        <p:spPr>
          <a:xfrm>
            <a:off x="7571705" y="9359757"/>
            <a:ext cx="3144589" cy="273685"/>
          </a:xfrm>
          <a:prstGeom prst="rect">
            <a:avLst/>
          </a:prstGeom>
        </p:spPr>
        <p:txBody>
          <a:bodyPr lIns="0" tIns="0" rIns="0" bIns="0" rtlCol="0" anchor="t">
            <a:spAutoFit/>
          </a:bodyPr>
          <a:lstStyle/>
          <a:p>
            <a:pPr algn="ctr">
              <a:lnSpc>
                <a:spcPts val="2239"/>
              </a:lnSpc>
              <a:spcBef>
                <a:spcPct val="0"/>
              </a:spcBef>
            </a:pPr>
            <a:r>
              <a:rPr lang="en-US" sz="1599" spc="172">
                <a:solidFill>
                  <a:srgbClr val="F5F5EF"/>
                </a:solidFill>
                <a:latin typeface="Now"/>
              </a:rPr>
              <a:t>RAILWAY ENQUIRY SYSTEM</a:t>
            </a:r>
          </a:p>
        </p:txBody>
      </p:sp>
      <p:sp>
        <p:nvSpPr>
          <p:cNvPr id="31" name="TextBox 31"/>
          <p:cNvSpPr txBox="1"/>
          <p:nvPr/>
        </p:nvSpPr>
        <p:spPr>
          <a:xfrm>
            <a:off x="3034519" y="4567326"/>
            <a:ext cx="4883795" cy="1177291"/>
          </a:xfrm>
          <a:prstGeom prst="rect">
            <a:avLst/>
          </a:prstGeom>
        </p:spPr>
        <p:txBody>
          <a:bodyPr lIns="0" tIns="0" rIns="0" bIns="0" rtlCol="0" anchor="t">
            <a:spAutoFit/>
          </a:bodyPr>
          <a:lstStyle/>
          <a:p>
            <a:pPr algn="ctr">
              <a:lnSpc>
                <a:spcPts val="9659"/>
              </a:lnSpc>
            </a:pPr>
            <a:r>
              <a:rPr lang="en-US" sz="6899">
                <a:solidFill>
                  <a:srgbClr val="FFFFFF"/>
                </a:solidFill>
                <a:latin typeface="Now Bold"/>
              </a:rPr>
              <a:t>Tech Stack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6294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65735" y="2728245"/>
            <a:ext cx="1835594" cy="2415255"/>
          </a:xfrm>
          <a:prstGeom prst="rect">
            <a:avLst/>
          </a:prstGeom>
        </p:spPr>
      </p:pic>
      <p:sp>
        <p:nvSpPr>
          <p:cNvPr id="3" name="AutoShape 3"/>
          <p:cNvSpPr/>
          <p:nvPr/>
        </p:nvSpPr>
        <p:spPr>
          <a:xfrm rot="5400000">
            <a:off x="433976" y="5119688"/>
            <a:ext cx="8229600" cy="0"/>
          </a:xfrm>
          <a:prstGeom prst="line">
            <a:avLst/>
          </a:prstGeom>
          <a:ln w="47625" cap="rnd">
            <a:solidFill>
              <a:srgbClr val="FFFFFF"/>
            </a:solidFill>
            <a:prstDash val="sysDash"/>
            <a:headEnd type="none" w="sm" len="sm"/>
            <a:tailEnd type="none" w="sm" len="sm"/>
          </a:ln>
        </p:spPr>
      </p:sp>
      <p:grpSp>
        <p:nvGrpSpPr>
          <p:cNvPr id="4" name="Group 4"/>
          <p:cNvGrpSpPr/>
          <p:nvPr/>
        </p:nvGrpSpPr>
        <p:grpSpPr>
          <a:xfrm>
            <a:off x="3368145" y="5069094"/>
            <a:ext cx="2828925" cy="677288"/>
            <a:chOff x="0" y="0"/>
            <a:chExt cx="1406507" cy="336739"/>
          </a:xfrm>
        </p:grpSpPr>
        <p:sp>
          <p:nvSpPr>
            <p:cNvPr id="5" name="Freeform 5"/>
            <p:cNvSpPr/>
            <p:nvPr/>
          </p:nvSpPr>
          <p:spPr>
            <a:xfrm>
              <a:off x="0" y="0"/>
              <a:ext cx="1406507" cy="336739"/>
            </a:xfrm>
            <a:custGeom>
              <a:avLst/>
              <a:gdLst/>
              <a:ahLst/>
              <a:cxnLst/>
              <a:rect l="l" t="t" r="r" b="b"/>
              <a:pathLst>
                <a:path w="1406507" h="336739">
                  <a:moveTo>
                    <a:pt x="0" y="0"/>
                  </a:moveTo>
                  <a:lnTo>
                    <a:pt x="1406507" y="0"/>
                  </a:lnTo>
                  <a:lnTo>
                    <a:pt x="1406507" y="336739"/>
                  </a:lnTo>
                  <a:lnTo>
                    <a:pt x="0" y="336739"/>
                  </a:lnTo>
                  <a:close/>
                </a:path>
              </a:pathLst>
            </a:custGeom>
            <a:solidFill>
              <a:srgbClr val="EBEBEB"/>
            </a:solidFill>
          </p:spPr>
        </p:sp>
      </p:grpSp>
      <p:sp>
        <p:nvSpPr>
          <p:cNvPr id="6" name="AutoShape 6"/>
          <p:cNvSpPr/>
          <p:nvPr/>
        </p:nvSpPr>
        <p:spPr>
          <a:xfrm rot="5400000">
            <a:off x="12745516" y="5119688"/>
            <a:ext cx="8229600" cy="0"/>
          </a:xfrm>
          <a:prstGeom prst="line">
            <a:avLst/>
          </a:prstGeom>
          <a:ln w="47625" cap="rnd">
            <a:solidFill>
              <a:srgbClr val="FFFFFF"/>
            </a:solidFill>
            <a:prstDash val="sysDash"/>
            <a:headEnd type="none" w="sm" len="sm"/>
            <a:tailEnd type="none" w="sm" len="sm"/>
          </a:ln>
        </p:spPr>
      </p:sp>
      <p:sp>
        <p:nvSpPr>
          <p:cNvPr id="7" name="AutoShape 7"/>
          <p:cNvSpPr/>
          <p:nvPr/>
        </p:nvSpPr>
        <p:spPr>
          <a:xfrm>
            <a:off x="4572588" y="1028700"/>
            <a:ext cx="12287727" cy="0"/>
          </a:xfrm>
          <a:prstGeom prst="line">
            <a:avLst/>
          </a:prstGeom>
          <a:ln w="47625" cap="rnd">
            <a:solidFill>
              <a:srgbClr val="FFFFFF"/>
            </a:solidFill>
            <a:prstDash val="sysDash"/>
            <a:headEnd type="none" w="sm" len="sm"/>
            <a:tailEnd type="none" w="sm" len="sm"/>
          </a:ln>
        </p:spPr>
      </p:sp>
      <p:sp>
        <p:nvSpPr>
          <p:cNvPr id="8" name="AutoShape 8"/>
          <p:cNvSpPr/>
          <p:nvPr/>
        </p:nvSpPr>
        <p:spPr>
          <a:xfrm>
            <a:off x="4548776" y="9210675"/>
            <a:ext cx="12287727" cy="0"/>
          </a:xfrm>
          <a:prstGeom prst="line">
            <a:avLst/>
          </a:prstGeom>
          <a:ln w="47625" cap="rnd">
            <a:solidFill>
              <a:srgbClr val="FFFFFF"/>
            </a:solidFill>
            <a:prstDash val="sysDash"/>
            <a:headEnd type="none" w="sm" len="sm"/>
            <a:tailEnd type="none" w="sm" len="sm"/>
          </a:ln>
        </p:spPr>
      </p:sp>
      <p:grpSp>
        <p:nvGrpSpPr>
          <p:cNvPr id="9" name="Group 9"/>
          <p:cNvGrpSpPr/>
          <p:nvPr/>
        </p:nvGrpSpPr>
        <p:grpSpPr>
          <a:xfrm>
            <a:off x="3368145" y="2389492"/>
            <a:ext cx="2828925" cy="677288"/>
            <a:chOff x="0" y="0"/>
            <a:chExt cx="1406507" cy="336739"/>
          </a:xfrm>
        </p:grpSpPr>
        <p:sp>
          <p:nvSpPr>
            <p:cNvPr id="10" name="Freeform 10"/>
            <p:cNvSpPr/>
            <p:nvPr/>
          </p:nvSpPr>
          <p:spPr>
            <a:xfrm>
              <a:off x="0" y="0"/>
              <a:ext cx="1406507" cy="336739"/>
            </a:xfrm>
            <a:custGeom>
              <a:avLst/>
              <a:gdLst/>
              <a:ahLst/>
              <a:cxnLst/>
              <a:rect l="l" t="t" r="r" b="b"/>
              <a:pathLst>
                <a:path w="1406507" h="336739">
                  <a:moveTo>
                    <a:pt x="0" y="0"/>
                  </a:moveTo>
                  <a:lnTo>
                    <a:pt x="1406507" y="0"/>
                  </a:lnTo>
                  <a:lnTo>
                    <a:pt x="1406507" y="336739"/>
                  </a:lnTo>
                  <a:lnTo>
                    <a:pt x="0" y="336739"/>
                  </a:lnTo>
                  <a:close/>
                </a:path>
              </a:pathLst>
            </a:custGeom>
            <a:solidFill>
              <a:srgbClr val="EBEBEB"/>
            </a:solidFill>
          </p:spPr>
        </p:sp>
      </p:grpSp>
      <p:sp>
        <p:nvSpPr>
          <p:cNvPr id="11" name="AutoShape 11"/>
          <p:cNvSpPr/>
          <p:nvPr/>
        </p:nvSpPr>
        <p:spPr>
          <a:xfrm>
            <a:off x="3488102" y="3702660"/>
            <a:ext cx="2459413" cy="0"/>
          </a:xfrm>
          <a:prstGeom prst="line">
            <a:avLst/>
          </a:prstGeom>
          <a:ln w="47625" cap="rnd">
            <a:solidFill>
              <a:srgbClr val="FFFFFF"/>
            </a:solidFill>
            <a:prstDash val="solid"/>
            <a:headEnd type="none" w="sm" len="sm"/>
            <a:tailEnd type="triangle" w="lg" len="med"/>
          </a:ln>
        </p:spPr>
      </p:sp>
      <p:sp>
        <p:nvSpPr>
          <p:cNvPr id="12" name="AutoShape 12"/>
          <p:cNvSpPr/>
          <p:nvPr/>
        </p:nvSpPr>
        <p:spPr>
          <a:xfrm>
            <a:off x="3535727" y="4410212"/>
            <a:ext cx="2411788" cy="0"/>
          </a:xfrm>
          <a:prstGeom prst="line">
            <a:avLst/>
          </a:prstGeom>
          <a:ln w="47625" cap="rnd">
            <a:solidFill>
              <a:srgbClr val="FFFFFF"/>
            </a:solidFill>
            <a:prstDash val="solid"/>
            <a:headEnd type="triangle" w="lg" len="med"/>
            <a:tailEnd type="none" w="sm" len="sm"/>
          </a:ln>
        </p:spPr>
      </p:sp>
      <p:grpSp>
        <p:nvGrpSpPr>
          <p:cNvPr id="13" name="Group 13"/>
          <p:cNvGrpSpPr/>
          <p:nvPr/>
        </p:nvGrpSpPr>
        <p:grpSpPr>
          <a:xfrm>
            <a:off x="6456730" y="1424199"/>
            <a:ext cx="3725348" cy="4827756"/>
            <a:chOff x="0" y="0"/>
            <a:chExt cx="1260179" cy="1633093"/>
          </a:xfrm>
        </p:grpSpPr>
        <p:sp>
          <p:nvSpPr>
            <p:cNvPr id="14" name="Freeform 14"/>
            <p:cNvSpPr/>
            <p:nvPr/>
          </p:nvSpPr>
          <p:spPr>
            <a:xfrm>
              <a:off x="0" y="0"/>
              <a:ext cx="1260180" cy="1633093"/>
            </a:xfrm>
            <a:custGeom>
              <a:avLst/>
              <a:gdLst/>
              <a:ahLst/>
              <a:cxnLst/>
              <a:rect l="l" t="t" r="r" b="b"/>
              <a:pathLst>
                <a:path w="1260180" h="1633093">
                  <a:moveTo>
                    <a:pt x="1135719" y="1633093"/>
                  </a:moveTo>
                  <a:lnTo>
                    <a:pt x="124460" y="1633093"/>
                  </a:lnTo>
                  <a:cubicBezTo>
                    <a:pt x="55880" y="1633093"/>
                    <a:pt x="0" y="1577213"/>
                    <a:pt x="0" y="1508633"/>
                  </a:cubicBezTo>
                  <a:lnTo>
                    <a:pt x="0" y="124460"/>
                  </a:lnTo>
                  <a:cubicBezTo>
                    <a:pt x="0" y="55880"/>
                    <a:pt x="55880" y="0"/>
                    <a:pt x="124460" y="0"/>
                  </a:cubicBezTo>
                  <a:lnTo>
                    <a:pt x="1135720" y="0"/>
                  </a:lnTo>
                  <a:cubicBezTo>
                    <a:pt x="1204300" y="0"/>
                    <a:pt x="1260180" y="55880"/>
                    <a:pt x="1260180" y="124460"/>
                  </a:cubicBezTo>
                  <a:lnTo>
                    <a:pt x="1260180" y="1508633"/>
                  </a:lnTo>
                  <a:cubicBezTo>
                    <a:pt x="1260180" y="1577213"/>
                    <a:pt x="1204300" y="1633093"/>
                    <a:pt x="1135720" y="1633093"/>
                  </a:cubicBezTo>
                  <a:close/>
                </a:path>
              </a:pathLst>
            </a:custGeom>
            <a:solidFill>
              <a:srgbClr val="A7BCDC"/>
            </a:solidFill>
          </p:spPr>
        </p:sp>
      </p:grpSp>
      <p:grpSp>
        <p:nvGrpSpPr>
          <p:cNvPr id="15" name="Group 15"/>
          <p:cNvGrpSpPr/>
          <p:nvPr/>
        </p:nvGrpSpPr>
        <p:grpSpPr>
          <a:xfrm>
            <a:off x="11380958" y="1312594"/>
            <a:ext cx="5211824" cy="6754112"/>
            <a:chOff x="0" y="0"/>
            <a:chExt cx="1260179" cy="1633093"/>
          </a:xfrm>
        </p:grpSpPr>
        <p:sp>
          <p:nvSpPr>
            <p:cNvPr id="16" name="Freeform 16"/>
            <p:cNvSpPr/>
            <p:nvPr/>
          </p:nvSpPr>
          <p:spPr>
            <a:xfrm>
              <a:off x="0" y="0"/>
              <a:ext cx="1260180" cy="1633093"/>
            </a:xfrm>
            <a:custGeom>
              <a:avLst/>
              <a:gdLst/>
              <a:ahLst/>
              <a:cxnLst/>
              <a:rect l="l" t="t" r="r" b="b"/>
              <a:pathLst>
                <a:path w="1260180" h="1633093">
                  <a:moveTo>
                    <a:pt x="1135719" y="1633093"/>
                  </a:moveTo>
                  <a:lnTo>
                    <a:pt x="124460" y="1633093"/>
                  </a:lnTo>
                  <a:cubicBezTo>
                    <a:pt x="55880" y="1633093"/>
                    <a:pt x="0" y="1577213"/>
                    <a:pt x="0" y="1508633"/>
                  </a:cubicBezTo>
                  <a:lnTo>
                    <a:pt x="0" y="124460"/>
                  </a:lnTo>
                  <a:cubicBezTo>
                    <a:pt x="0" y="55880"/>
                    <a:pt x="55880" y="0"/>
                    <a:pt x="124460" y="0"/>
                  </a:cubicBezTo>
                  <a:lnTo>
                    <a:pt x="1135720" y="0"/>
                  </a:lnTo>
                  <a:cubicBezTo>
                    <a:pt x="1204300" y="0"/>
                    <a:pt x="1260180" y="55880"/>
                    <a:pt x="1260180" y="124460"/>
                  </a:cubicBezTo>
                  <a:lnTo>
                    <a:pt x="1260180" y="1508633"/>
                  </a:lnTo>
                  <a:cubicBezTo>
                    <a:pt x="1260180" y="1577213"/>
                    <a:pt x="1204300" y="1633093"/>
                    <a:pt x="1135720" y="1633093"/>
                  </a:cubicBezTo>
                  <a:close/>
                </a:path>
              </a:pathLst>
            </a:custGeom>
            <a:solidFill>
              <a:srgbClr val="A7BCDC"/>
            </a:solidFill>
          </p:spPr>
        </p:sp>
      </p:grpSp>
      <p:pic>
        <p:nvPicPr>
          <p:cNvPr id="17" name="Picture 1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2248580" y="6280909"/>
            <a:ext cx="971010" cy="706189"/>
          </a:xfrm>
          <a:prstGeom prst="rect">
            <a:avLst/>
          </a:prstGeom>
        </p:spPr>
      </p:pic>
      <p:sp>
        <p:nvSpPr>
          <p:cNvPr id="20" name="TextBox 20"/>
          <p:cNvSpPr txBox="1"/>
          <p:nvPr/>
        </p:nvSpPr>
        <p:spPr>
          <a:xfrm>
            <a:off x="12270490" y="5095875"/>
            <a:ext cx="3432762" cy="438785"/>
          </a:xfrm>
          <a:prstGeom prst="rect">
            <a:avLst/>
          </a:prstGeom>
        </p:spPr>
        <p:txBody>
          <a:bodyPr lIns="0" tIns="0" rIns="0" bIns="0" rtlCol="0" anchor="t">
            <a:spAutoFit/>
          </a:bodyPr>
          <a:lstStyle/>
          <a:p>
            <a:pPr algn="ctr">
              <a:lnSpc>
                <a:spcPts val="3640"/>
              </a:lnSpc>
            </a:pPr>
            <a:r>
              <a:rPr lang="en-US" sz="2600">
                <a:solidFill>
                  <a:srgbClr val="162942"/>
                </a:solidFill>
                <a:latin typeface="Montserrat Classic"/>
              </a:rPr>
              <a:t>Web Server</a:t>
            </a:r>
          </a:p>
        </p:txBody>
      </p:sp>
      <p:pic>
        <p:nvPicPr>
          <p:cNvPr id="21" name="Picture 21"/>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rot="-2214560" flipH="1">
            <a:off x="12345231" y="5467467"/>
            <a:ext cx="799618" cy="515753"/>
          </a:xfrm>
          <a:prstGeom prst="rect">
            <a:avLst/>
          </a:prstGeom>
        </p:spPr>
      </p:pic>
      <p:pic>
        <p:nvPicPr>
          <p:cNvPr id="23" name="Picture 23"/>
          <p:cNvPicPr>
            <a:picLocks noChangeAspect="1"/>
          </p:cNvPicPr>
          <p:nvPr/>
        </p:nvPicPr>
        <p:blipFill>
          <a:blip r:embed="rId10">
            <a:extLst>
              <a:ext uri="{28A0092B-C50C-407E-A947-70E740481C1C}">
                <a14:useLocalDpi xmlns:a14="http://schemas.microsoft.com/office/drawing/2010/main" val="0"/>
              </a:ext>
              <a:ext uri="{96DAC541-7B7A-43D3-8B79-37D633B846F1}">
                <asvg:svgBlip xmlns="" xmlns:asvg="http://schemas.microsoft.com/office/drawing/2016/SVG/main" r:embed="rId13"/>
              </a:ext>
            </a:extLst>
          </a:blip>
          <a:srcRect/>
          <a:stretch>
            <a:fillRect/>
          </a:stretch>
        </p:blipFill>
        <p:spPr>
          <a:xfrm>
            <a:off x="7137397" y="1835224"/>
            <a:ext cx="2364013" cy="1456823"/>
          </a:xfrm>
          <a:prstGeom prst="rect">
            <a:avLst/>
          </a:prstGeom>
        </p:spPr>
      </p:pic>
      <p:pic>
        <p:nvPicPr>
          <p:cNvPr id="24" name="Picture 24"/>
          <p:cNvPicPr>
            <a:picLocks noChangeAspect="1"/>
          </p:cNvPicPr>
          <p:nvPr/>
        </p:nvPicPr>
        <p:blipFill>
          <a:blip r:embed="rId14">
            <a:extLst>
              <a:ext uri="{28A0092B-C50C-407E-A947-70E740481C1C}">
                <a14:useLocalDpi xmlns:a14="http://schemas.microsoft.com/office/drawing/2010/main" val="0"/>
              </a:ext>
              <a:ext uri="{96DAC541-7B7A-43D3-8B79-37D633B846F1}">
                <asvg:svgBlip xmlns="" xmlns:asvg="http://schemas.microsoft.com/office/drawing/2016/SVG/main" r:embed="rId15"/>
              </a:ext>
            </a:extLst>
          </a:blip>
          <a:srcRect/>
          <a:stretch>
            <a:fillRect/>
          </a:stretch>
        </p:blipFill>
        <p:spPr>
          <a:xfrm>
            <a:off x="12917466" y="1742867"/>
            <a:ext cx="2138809" cy="1641536"/>
          </a:xfrm>
          <a:prstGeom prst="rect">
            <a:avLst/>
          </a:prstGeom>
        </p:spPr>
      </p:pic>
      <p:sp>
        <p:nvSpPr>
          <p:cNvPr id="25" name="TextBox 25"/>
          <p:cNvSpPr txBox="1"/>
          <p:nvPr/>
        </p:nvSpPr>
        <p:spPr>
          <a:xfrm>
            <a:off x="3368145" y="2404604"/>
            <a:ext cx="2828925" cy="580390"/>
          </a:xfrm>
          <a:prstGeom prst="rect">
            <a:avLst/>
          </a:prstGeom>
        </p:spPr>
        <p:txBody>
          <a:bodyPr lIns="0" tIns="0" rIns="0" bIns="0" rtlCol="0" anchor="t">
            <a:spAutoFit/>
          </a:bodyPr>
          <a:lstStyle/>
          <a:p>
            <a:pPr algn="ctr">
              <a:lnSpc>
                <a:spcPts val="4759"/>
              </a:lnSpc>
            </a:pPr>
            <a:r>
              <a:rPr lang="en-US" sz="3399">
                <a:solidFill>
                  <a:srgbClr val="162942"/>
                </a:solidFill>
                <a:latin typeface="Open Sans Light"/>
              </a:rPr>
              <a:t>Collect Data</a:t>
            </a:r>
          </a:p>
        </p:txBody>
      </p:sp>
      <p:sp>
        <p:nvSpPr>
          <p:cNvPr id="26" name="TextBox 26"/>
          <p:cNvSpPr txBox="1"/>
          <p:nvPr/>
        </p:nvSpPr>
        <p:spPr>
          <a:xfrm>
            <a:off x="3368145" y="5076716"/>
            <a:ext cx="2828925" cy="563880"/>
          </a:xfrm>
          <a:prstGeom prst="rect">
            <a:avLst/>
          </a:prstGeom>
        </p:spPr>
        <p:txBody>
          <a:bodyPr lIns="0" tIns="0" rIns="0" bIns="0" rtlCol="0" anchor="t">
            <a:spAutoFit/>
          </a:bodyPr>
          <a:lstStyle/>
          <a:p>
            <a:pPr algn="ctr">
              <a:lnSpc>
                <a:spcPts val="4620"/>
              </a:lnSpc>
            </a:pPr>
            <a:r>
              <a:rPr lang="en-US" sz="3300">
                <a:solidFill>
                  <a:srgbClr val="162942"/>
                </a:solidFill>
                <a:latin typeface="Open Sans Light"/>
              </a:rPr>
              <a:t>Display Result</a:t>
            </a:r>
          </a:p>
        </p:txBody>
      </p:sp>
      <p:sp>
        <p:nvSpPr>
          <p:cNvPr id="27" name="TextBox 27"/>
          <p:cNvSpPr txBox="1"/>
          <p:nvPr/>
        </p:nvSpPr>
        <p:spPr>
          <a:xfrm>
            <a:off x="6603023" y="3757432"/>
            <a:ext cx="3432762" cy="895985"/>
          </a:xfrm>
          <a:prstGeom prst="rect">
            <a:avLst/>
          </a:prstGeom>
        </p:spPr>
        <p:txBody>
          <a:bodyPr lIns="0" tIns="0" rIns="0" bIns="0" rtlCol="0" anchor="t">
            <a:spAutoFit/>
          </a:bodyPr>
          <a:lstStyle/>
          <a:p>
            <a:pPr algn="ctr">
              <a:lnSpc>
                <a:spcPts val="3640"/>
              </a:lnSpc>
            </a:pPr>
            <a:r>
              <a:rPr lang="en-US" sz="2600">
                <a:solidFill>
                  <a:srgbClr val="162942"/>
                </a:solidFill>
                <a:latin typeface="Montserrat Classic"/>
              </a:rPr>
              <a:t>What the user sees and interacts with</a:t>
            </a:r>
          </a:p>
        </p:txBody>
      </p:sp>
      <p:sp>
        <p:nvSpPr>
          <p:cNvPr id="28" name="TextBox 28"/>
          <p:cNvSpPr txBox="1"/>
          <p:nvPr/>
        </p:nvSpPr>
        <p:spPr>
          <a:xfrm>
            <a:off x="6603023" y="4695190"/>
            <a:ext cx="3432762" cy="448310"/>
          </a:xfrm>
          <a:prstGeom prst="rect">
            <a:avLst/>
          </a:prstGeom>
        </p:spPr>
        <p:txBody>
          <a:bodyPr lIns="0" tIns="0" rIns="0" bIns="0" rtlCol="0" anchor="t">
            <a:spAutoFit/>
          </a:bodyPr>
          <a:lstStyle/>
          <a:p>
            <a:pPr algn="ctr">
              <a:lnSpc>
                <a:spcPts val="3640"/>
              </a:lnSpc>
            </a:pPr>
            <a:r>
              <a:rPr lang="en-US" sz="2600">
                <a:solidFill>
                  <a:srgbClr val="162942"/>
                </a:solidFill>
                <a:latin typeface="Open Sans Light"/>
              </a:rPr>
              <a:t>HTML, CSS, Bootstrap</a:t>
            </a:r>
          </a:p>
        </p:txBody>
      </p:sp>
      <p:sp>
        <p:nvSpPr>
          <p:cNvPr id="29" name="TextBox 29"/>
          <p:cNvSpPr txBox="1"/>
          <p:nvPr/>
        </p:nvSpPr>
        <p:spPr>
          <a:xfrm>
            <a:off x="6456730" y="5281930"/>
            <a:ext cx="3432762" cy="497840"/>
          </a:xfrm>
          <a:prstGeom prst="rect">
            <a:avLst/>
          </a:prstGeom>
        </p:spPr>
        <p:txBody>
          <a:bodyPr lIns="0" tIns="0" rIns="0" bIns="0" rtlCol="0" anchor="t">
            <a:spAutoFit/>
          </a:bodyPr>
          <a:lstStyle/>
          <a:p>
            <a:pPr algn="ctr">
              <a:lnSpc>
                <a:spcPts val="4060"/>
              </a:lnSpc>
            </a:pPr>
            <a:r>
              <a:rPr lang="en-US" sz="2900">
                <a:solidFill>
                  <a:srgbClr val="162942"/>
                </a:solidFill>
                <a:latin typeface="Open Sans Extra Bold"/>
              </a:rPr>
              <a:t>Frontend</a:t>
            </a:r>
          </a:p>
        </p:txBody>
      </p:sp>
      <p:sp>
        <p:nvSpPr>
          <p:cNvPr id="30" name="TextBox 30"/>
          <p:cNvSpPr txBox="1"/>
          <p:nvPr/>
        </p:nvSpPr>
        <p:spPr>
          <a:xfrm>
            <a:off x="12270490" y="8187433"/>
            <a:ext cx="3432762" cy="497840"/>
          </a:xfrm>
          <a:prstGeom prst="rect">
            <a:avLst/>
          </a:prstGeom>
        </p:spPr>
        <p:txBody>
          <a:bodyPr lIns="0" tIns="0" rIns="0" bIns="0" rtlCol="0" anchor="t">
            <a:spAutoFit/>
          </a:bodyPr>
          <a:lstStyle/>
          <a:p>
            <a:pPr algn="ctr">
              <a:lnSpc>
                <a:spcPts val="4060"/>
              </a:lnSpc>
            </a:pPr>
            <a:r>
              <a:rPr lang="en-US" sz="2900">
                <a:solidFill>
                  <a:srgbClr val="EBEBEB"/>
                </a:solidFill>
                <a:latin typeface="Open Sans Extra Bold"/>
              </a:rPr>
              <a:t>Backend</a:t>
            </a:r>
          </a:p>
        </p:txBody>
      </p:sp>
      <p:sp>
        <p:nvSpPr>
          <p:cNvPr id="31" name="TextBox 31"/>
          <p:cNvSpPr txBox="1"/>
          <p:nvPr/>
        </p:nvSpPr>
        <p:spPr>
          <a:xfrm>
            <a:off x="12270490" y="3790452"/>
            <a:ext cx="3432762" cy="438785"/>
          </a:xfrm>
          <a:prstGeom prst="rect">
            <a:avLst/>
          </a:prstGeom>
        </p:spPr>
        <p:txBody>
          <a:bodyPr lIns="0" tIns="0" rIns="0" bIns="0" rtlCol="0" anchor="t">
            <a:spAutoFit/>
          </a:bodyPr>
          <a:lstStyle/>
          <a:p>
            <a:pPr algn="ctr">
              <a:lnSpc>
                <a:spcPts val="3640"/>
              </a:lnSpc>
            </a:pPr>
            <a:r>
              <a:rPr lang="en-US" sz="2600">
                <a:solidFill>
                  <a:srgbClr val="162942"/>
                </a:solidFill>
                <a:latin typeface="Montserrat Classic"/>
              </a:rPr>
              <a:t>Contains app logic</a:t>
            </a:r>
          </a:p>
        </p:txBody>
      </p:sp>
      <p:sp>
        <p:nvSpPr>
          <p:cNvPr id="32" name="TextBox 32"/>
          <p:cNvSpPr txBox="1"/>
          <p:nvPr/>
        </p:nvSpPr>
        <p:spPr>
          <a:xfrm>
            <a:off x="12110157" y="4229625"/>
            <a:ext cx="3432762" cy="448310"/>
          </a:xfrm>
          <a:prstGeom prst="rect">
            <a:avLst/>
          </a:prstGeom>
        </p:spPr>
        <p:txBody>
          <a:bodyPr lIns="0" tIns="0" rIns="0" bIns="0" rtlCol="0" anchor="t">
            <a:spAutoFit/>
          </a:bodyPr>
          <a:lstStyle/>
          <a:p>
            <a:pPr algn="ctr">
              <a:lnSpc>
                <a:spcPts val="3640"/>
              </a:lnSpc>
            </a:pPr>
            <a:r>
              <a:rPr lang="en-US" sz="2600">
                <a:solidFill>
                  <a:srgbClr val="162942"/>
                </a:solidFill>
                <a:latin typeface="Open Sans Light"/>
              </a:rPr>
              <a:t>Python, JS</a:t>
            </a:r>
          </a:p>
        </p:txBody>
      </p:sp>
      <p:sp>
        <p:nvSpPr>
          <p:cNvPr id="33" name="TextBox 33"/>
          <p:cNvSpPr txBox="1"/>
          <p:nvPr/>
        </p:nvSpPr>
        <p:spPr>
          <a:xfrm>
            <a:off x="11028658" y="6921971"/>
            <a:ext cx="3432762" cy="438785"/>
          </a:xfrm>
          <a:prstGeom prst="rect">
            <a:avLst/>
          </a:prstGeom>
        </p:spPr>
        <p:txBody>
          <a:bodyPr lIns="0" tIns="0" rIns="0" bIns="0" rtlCol="0" anchor="t">
            <a:spAutoFit/>
          </a:bodyPr>
          <a:lstStyle/>
          <a:p>
            <a:pPr algn="ctr">
              <a:lnSpc>
                <a:spcPts val="3640"/>
              </a:lnSpc>
            </a:pPr>
            <a:r>
              <a:rPr lang="en-US" sz="2600" dirty="0">
                <a:solidFill>
                  <a:srgbClr val="162942"/>
                </a:solidFill>
                <a:latin typeface="Montserrat Classic"/>
              </a:rPr>
              <a:t>File system</a:t>
            </a:r>
          </a:p>
        </p:txBody>
      </p:sp>
      <p:sp>
        <p:nvSpPr>
          <p:cNvPr id="35" name="TextBox 35"/>
          <p:cNvSpPr txBox="1"/>
          <p:nvPr/>
        </p:nvSpPr>
        <p:spPr>
          <a:xfrm>
            <a:off x="11028658" y="7339165"/>
            <a:ext cx="3432762" cy="396239"/>
          </a:xfrm>
          <a:prstGeom prst="rect">
            <a:avLst/>
          </a:prstGeom>
        </p:spPr>
        <p:txBody>
          <a:bodyPr lIns="0" tIns="0" rIns="0" bIns="0" rtlCol="0" anchor="t">
            <a:spAutoFit/>
          </a:bodyPr>
          <a:lstStyle/>
          <a:p>
            <a:pPr algn="ctr">
              <a:lnSpc>
                <a:spcPts val="3360"/>
              </a:lnSpc>
            </a:pPr>
            <a:r>
              <a:rPr lang="en-US" sz="2400" dirty="0">
                <a:solidFill>
                  <a:srgbClr val="162942"/>
                </a:solidFill>
                <a:latin typeface="Open Sans Light"/>
              </a:rPr>
              <a:t>HTML, CSS, images</a:t>
            </a:r>
          </a:p>
        </p:txBody>
      </p:sp>
      <p:grpSp>
        <p:nvGrpSpPr>
          <p:cNvPr id="37" name="Group 37"/>
          <p:cNvGrpSpPr/>
          <p:nvPr/>
        </p:nvGrpSpPr>
        <p:grpSpPr>
          <a:xfrm>
            <a:off x="9889491" y="1968288"/>
            <a:ext cx="2194043" cy="525288"/>
            <a:chOff x="0" y="0"/>
            <a:chExt cx="1406507" cy="336739"/>
          </a:xfrm>
        </p:grpSpPr>
        <p:sp>
          <p:nvSpPr>
            <p:cNvPr id="38" name="Freeform 38"/>
            <p:cNvSpPr/>
            <p:nvPr/>
          </p:nvSpPr>
          <p:spPr>
            <a:xfrm>
              <a:off x="0" y="0"/>
              <a:ext cx="1406507" cy="336739"/>
            </a:xfrm>
            <a:custGeom>
              <a:avLst/>
              <a:gdLst/>
              <a:ahLst/>
              <a:cxnLst/>
              <a:rect l="l" t="t" r="r" b="b"/>
              <a:pathLst>
                <a:path w="1406507" h="336739">
                  <a:moveTo>
                    <a:pt x="0" y="0"/>
                  </a:moveTo>
                  <a:lnTo>
                    <a:pt x="1406507" y="0"/>
                  </a:lnTo>
                  <a:lnTo>
                    <a:pt x="1406507" y="336739"/>
                  </a:lnTo>
                  <a:lnTo>
                    <a:pt x="0" y="336739"/>
                  </a:lnTo>
                  <a:close/>
                </a:path>
              </a:pathLst>
            </a:custGeom>
            <a:solidFill>
              <a:srgbClr val="EBEBEB"/>
            </a:solidFill>
          </p:spPr>
        </p:sp>
      </p:grpSp>
      <p:sp>
        <p:nvSpPr>
          <p:cNvPr id="39" name="TextBox 39"/>
          <p:cNvSpPr txBox="1"/>
          <p:nvPr/>
        </p:nvSpPr>
        <p:spPr>
          <a:xfrm>
            <a:off x="9614196" y="1933434"/>
            <a:ext cx="2828925" cy="537845"/>
          </a:xfrm>
          <a:prstGeom prst="rect">
            <a:avLst/>
          </a:prstGeom>
        </p:spPr>
        <p:txBody>
          <a:bodyPr lIns="0" tIns="0" rIns="0" bIns="0" rtlCol="0" anchor="t">
            <a:spAutoFit/>
          </a:bodyPr>
          <a:lstStyle/>
          <a:p>
            <a:pPr algn="ctr">
              <a:lnSpc>
                <a:spcPts val="4480"/>
              </a:lnSpc>
            </a:pPr>
            <a:r>
              <a:rPr lang="en-US" sz="3200">
                <a:solidFill>
                  <a:srgbClr val="162942"/>
                </a:solidFill>
                <a:latin typeface="Open Sans Light"/>
              </a:rPr>
              <a:t>Request</a:t>
            </a:r>
          </a:p>
        </p:txBody>
      </p:sp>
      <p:grpSp>
        <p:nvGrpSpPr>
          <p:cNvPr id="40" name="Group 40"/>
          <p:cNvGrpSpPr/>
          <p:nvPr/>
        </p:nvGrpSpPr>
        <p:grpSpPr>
          <a:xfrm>
            <a:off x="9898083" y="3236570"/>
            <a:ext cx="2185452" cy="523231"/>
            <a:chOff x="0" y="0"/>
            <a:chExt cx="1406507" cy="336739"/>
          </a:xfrm>
        </p:grpSpPr>
        <p:sp>
          <p:nvSpPr>
            <p:cNvPr id="41" name="Freeform 41"/>
            <p:cNvSpPr/>
            <p:nvPr/>
          </p:nvSpPr>
          <p:spPr>
            <a:xfrm>
              <a:off x="0" y="0"/>
              <a:ext cx="1406507" cy="336739"/>
            </a:xfrm>
            <a:custGeom>
              <a:avLst/>
              <a:gdLst/>
              <a:ahLst/>
              <a:cxnLst/>
              <a:rect l="l" t="t" r="r" b="b"/>
              <a:pathLst>
                <a:path w="1406507" h="336739">
                  <a:moveTo>
                    <a:pt x="0" y="0"/>
                  </a:moveTo>
                  <a:lnTo>
                    <a:pt x="1406507" y="0"/>
                  </a:lnTo>
                  <a:lnTo>
                    <a:pt x="1406507" y="336739"/>
                  </a:lnTo>
                  <a:lnTo>
                    <a:pt x="0" y="336739"/>
                  </a:lnTo>
                  <a:close/>
                </a:path>
              </a:pathLst>
            </a:custGeom>
            <a:solidFill>
              <a:srgbClr val="EBEBEB"/>
            </a:solidFill>
          </p:spPr>
        </p:sp>
      </p:grpSp>
      <p:sp>
        <p:nvSpPr>
          <p:cNvPr id="42" name="TextBox 42"/>
          <p:cNvSpPr txBox="1"/>
          <p:nvPr/>
        </p:nvSpPr>
        <p:spPr>
          <a:xfrm>
            <a:off x="9614196" y="3179420"/>
            <a:ext cx="2828925" cy="537845"/>
          </a:xfrm>
          <a:prstGeom prst="rect">
            <a:avLst/>
          </a:prstGeom>
        </p:spPr>
        <p:txBody>
          <a:bodyPr lIns="0" tIns="0" rIns="0" bIns="0" rtlCol="0" anchor="t">
            <a:spAutoFit/>
          </a:bodyPr>
          <a:lstStyle/>
          <a:p>
            <a:pPr algn="ctr">
              <a:lnSpc>
                <a:spcPts val="4480"/>
              </a:lnSpc>
            </a:pPr>
            <a:r>
              <a:rPr lang="en-US" sz="3200">
                <a:solidFill>
                  <a:srgbClr val="162942"/>
                </a:solidFill>
                <a:latin typeface="Open Sans Light"/>
              </a:rPr>
              <a:t>Response</a:t>
            </a:r>
          </a:p>
        </p:txBody>
      </p:sp>
      <p:sp>
        <p:nvSpPr>
          <p:cNvPr id="43" name="AutoShape 43"/>
          <p:cNvSpPr/>
          <p:nvPr/>
        </p:nvSpPr>
        <p:spPr>
          <a:xfrm>
            <a:off x="10182078" y="2704324"/>
            <a:ext cx="1256868" cy="0"/>
          </a:xfrm>
          <a:prstGeom prst="line">
            <a:avLst/>
          </a:prstGeom>
          <a:ln w="47625" cap="rnd">
            <a:solidFill>
              <a:srgbClr val="FFFFFF"/>
            </a:solidFill>
            <a:prstDash val="solid"/>
            <a:headEnd type="none" w="sm" len="sm"/>
            <a:tailEnd type="triangle" w="lg" len="med"/>
          </a:ln>
        </p:spPr>
      </p:sp>
      <p:sp>
        <p:nvSpPr>
          <p:cNvPr id="44" name="AutoShape 44"/>
          <p:cNvSpPr/>
          <p:nvPr/>
        </p:nvSpPr>
        <p:spPr>
          <a:xfrm>
            <a:off x="10182078" y="2961182"/>
            <a:ext cx="1256868" cy="0"/>
          </a:xfrm>
          <a:prstGeom prst="line">
            <a:avLst/>
          </a:prstGeom>
          <a:ln w="47625" cap="rnd">
            <a:solidFill>
              <a:srgbClr val="FFFFFF"/>
            </a:solidFill>
            <a:prstDash val="solid"/>
            <a:headEnd type="triangle" w="lg" len="med"/>
            <a:tailEnd type="none" w="sm" len="sm"/>
          </a:ln>
        </p:spPr>
      </p:sp>
      <p:pic>
        <p:nvPicPr>
          <p:cNvPr id="45" name="Picture 21"/>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rot="1480438">
            <a:off x="14775719" y="5368315"/>
            <a:ext cx="974582" cy="628604"/>
          </a:xfrm>
          <a:prstGeom prst="rect">
            <a:avLst/>
          </a:prstGeom>
        </p:spPr>
      </p:pic>
      <p:pic>
        <p:nvPicPr>
          <p:cNvPr id="46" name="Picture 24"/>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rcRect/>
          <a:stretch>
            <a:fillRect/>
          </a:stretch>
        </p:blipFill>
        <p:spPr>
          <a:xfrm>
            <a:off x="15066384" y="6357804"/>
            <a:ext cx="1081633" cy="830153"/>
          </a:xfrm>
          <a:prstGeom prst="rect">
            <a:avLst/>
          </a:prstGeom>
        </p:spPr>
      </p:pic>
      <p:sp>
        <p:nvSpPr>
          <p:cNvPr id="47" name="TextBox 35"/>
          <p:cNvSpPr txBox="1"/>
          <p:nvPr/>
        </p:nvSpPr>
        <p:spPr>
          <a:xfrm>
            <a:off x="13940838" y="7227516"/>
            <a:ext cx="3432762" cy="406458"/>
          </a:xfrm>
          <a:prstGeom prst="rect">
            <a:avLst/>
          </a:prstGeom>
        </p:spPr>
        <p:txBody>
          <a:bodyPr lIns="0" tIns="0" rIns="0" bIns="0" rtlCol="0" anchor="t">
            <a:spAutoFit/>
          </a:bodyPr>
          <a:lstStyle/>
          <a:p>
            <a:pPr algn="ctr">
              <a:lnSpc>
                <a:spcPts val="3360"/>
              </a:lnSpc>
            </a:pPr>
            <a:r>
              <a:rPr lang="en-US" sz="2400" dirty="0" smtClean="0">
                <a:solidFill>
                  <a:srgbClr val="162942"/>
                </a:solidFill>
                <a:latin typeface="Open Sans Light"/>
              </a:rPr>
              <a:t>API</a:t>
            </a:r>
            <a:endParaRPr lang="en-US" sz="2400" dirty="0">
              <a:solidFill>
                <a:srgbClr val="162942"/>
              </a:solidFill>
              <a:latin typeface="Open Sans Ligh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1893</TotalTime>
  <Words>275</Words>
  <Application>Microsoft Office PowerPoint</Application>
  <PresentationFormat>Custom</PresentationFormat>
  <Paragraphs>66</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Now Bold</vt:lpstr>
      <vt:lpstr>Arial</vt:lpstr>
      <vt:lpstr>Open Sans Light</vt:lpstr>
      <vt:lpstr>Now</vt:lpstr>
      <vt:lpstr>Open Sans Extra Bold</vt:lpstr>
      <vt:lpstr>Montserrat Classic</vt:lpstr>
      <vt:lpstr>Calibri</vt:lpstr>
      <vt:lpstr>Abhaya Libre Regular</vt:lpstr>
      <vt:lpstr>Abhaya Libre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ENQUIRY SYSTEM</dc:title>
  <cp:lastModifiedBy>DELL</cp:lastModifiedBy>
  <cp:revision>4</cp:revision>
  <dcterms:created xsi:type="dcterms:W3CDTF">2006-08-16T00:00:00Z</dcterms:created>
  <dcterms:modified xsi:type="dcterms:W3CDTF">2021-12-28T12:21:49Z</dcterms:modified>
  <dc:identifier>DAEsTRYSdWw</dc:identifier>
</cp:coreProperties>
</file>