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ntosh-5/Automated_Cheque_Processing.gi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tx2">
                    <a:lumMod val="25000"/>
                  </a:schemeClr>
                </a:solidFill>
                <a:latin typeface="Trebuchet MS"/>
                <a:ea typeface="Trebuchet MS"/>
                <a:cs typeface="Trebuchet MS"/>
                <a:sym typeface="Trebuchet MS"/>
              </a:rPr>
              <a:t>Team Name : </a:t>
            </a:r>
            <a:r>
              <a:rPr lang="en" sz="2900" b="1" u="none" strike="noStrike" cap="none" dirty="0">
                <a:solidFill>
                  <a:schemeClr val="lt1"/>
                </a:solidFill>
                <a:latin typeface="Trebuchet MS"/>
                <a:ea typeface="Trebuchet MS"/>
                <a:cs typeface="Trebuchet MS"/>
                <a:sym typeface="Trebuchet MS"/>
              </a:rPr>
              <a:t>Protomators</a:t>
            </a:r>
            <a:r>
              <a:rPr lang="en" sz="2900" b="1" i="0" u="none" strike="noStrike" cap="none" dirty="0">
                <a:solidFill>
                  <a:schemeClr val="lt1"/>
                </a:solidFill>
                <a:latin typeface="Trebuchet MS"/>
                <a:ea typeface="Trebuchet MS"/>
                <a:cs typeface="Trebuchet MS"/>
                <a:sym typeface="Trebuchet MS"/>
              </a:rPr>
              <a:t>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792474"/>
            <a:ext cx="5353238" cy="1722375"/>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tx2">
                    <a:lumMod val="25000"/>
                  </a:schemeClr>
                </a:solidFill>
                <a:latin typeface="Trebuchet MS"/>
                <a:ea typeface="Trebuchet MS"/>
                <a:cs typeface="Trebuchet MS"/>
                <a:sym typeface="Trebuchet MS"/>
              </a:rPr>
              <a:t>Your team bio : </a:t>
            </a:r>
            <a:r>
              <a:rPr lang="en-IN" sz="1700" i="0" u="none" strike="noStrike" cap="none" dirty="0">
                <a:solidFill>
                  <a:schemeClr val="lt1"/>
                </a:solidFill>
                <a:latin typeface="Trebuchet MS"/>
                <a:ea typeface="Trebuchet MS"/>
                <a:cs typeface="Trebuchet MS"/>
                <a:sym typeface="Trebuchet MS"/>
              </a:rPr>
              <a:t>“A group becomes teammates when each member is sure enough of himself and his contribution to praise…”</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tx2">
                    <a:lumMod val="25000"/>
                  </a:schemeClr>
                </a:solidFill>
                <a:latin typeface="Trebuchet MS"/>
                <a:ea typeface="Trebuchet MS"/>
                <a:cs typeface="Trebuchet MS"/>
                <a:sym typeface="Trebuchet MS"/>
              </a:rPr>
              <a:t>Date : </a:t>
            </a:r>
            <a:r>
              <a:rPr lang="en" sz="1200" dirty="0">
                <a:solidFill>
                  <a:schemeClr val="lt1"/>
                </a:solidFill>
                <a:latin typeface="Trebuchet MS"/>
                <a:ea typeface="Trebuchet MS"/>
                <a:cs typeface="Trebuchet MS"/>
                <a:sym typeface="Trebuchet MS"/>
              </a:rPr>
              <a:t>10</a:t>
            </a:r>
            <a:r>
              <a:rPr lang="en" sz="1200" i="0" u="none" strike="noStrike" cap="none" dirty="0">
                <a:solidFill>
                  <a:schemeClr val="lt1"/>
                </a:solidFill>
                <a:latin typeface="Trebuchet MS"/>
                <a:ea typeface="Trebuchet MS"/>
                <a:cs typeface="Trebuchet MS"/>
                <a:sym typeface="Trebuchet MS"/>
              </a:rPr>
              <a:t>-09-2022 </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tx2">
                    <a:lumMod val="25000"/>
                  </a:schemeClr>
                </a:solidFill>
              </a:rPr>
              <a:t>Problem Statement:</a:t>
            </a:r>
            <a:endParaRPr sz="2000" dirty="0">
              <a:solidFill>
                <a:schemeClr val="tx2">
                  <a:lumMod val="25000"/>
                </a:schemeClr>
              </a:solidFill>
            </a:endParaRPr>
          </a:p>
        </p:txBody>
      </p:sp>
      <p:sp>
        <p:nvSpPr>
          <p:cNvPr id="348" name="Google Shape;348;p2"/>
          <p:cNvSpPr txBox="1"/>
          <p:nvPr/>
        </p:nvSpPr>
        <p:spPr>
          <a:xfrm>
            <a:off x="889001" y="723924"/>
            <a:ext cx="7885628" cy="36067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b="0" i="0" strike="noStrike" cap="none" dirty="0">
              <a:solidFill>
                <a:schemeClr val="bg1"/>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600" b="0" i="0" dirty="0">
                <a:solidFill>
                  <a:schemeClr val="bg1"/>
                </a:solidFill>
                <a:effectLst/>
                <a:latin typeface="lato" panose="020F0502020204030203" pitchFamily="34" charset="0"/>
              </a:rPr>
              <a:t>Bank handles large volumes of cheques in the clearing process. The process involves many technical verifications including signature verification. Some of these steps are manual and require human intervention to complete the process. The current process requires the high human capital deployment and longer processing time.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IN" sz="1600" dirty="0">
              <a:solidFill>
                <a:schemeClr val="bg1"/>
              </a:solidFill>
              <a:latin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IN" sz="1600" b="0" i="0" dirty="0">
                <a:solidFill>
                  <a:schemeClr val="bg1"/>
                </a:solidFill>
                <a:effectLst/>
                <a:latin typeface="lato" panose="020F0502020204030203" pitchFamily="34" charset="0"/>
              </a:rPr>
              <a:t> Automated Cheque Processing (ACP) is another component of the ACH that allows for faster cheque clearing. Paper cheques used to be processed manually, a process that took up to seven days to clear. With ACP, deposited cheques are cleared by the end of the next day if deposited by 2:00p.m.</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endParaRPr lang="en-IN" sz="1600" b="0" i="0" dirty="0">
              <a:solidFill>
                <a:schemeClr val="bg1"/>
              </a:solidFill>
              <a:effectLst/>
              <a:latin typeface="lato" panose="020F0502020204030203" pitchFamily="34" charset="0"/>
            </a:endParaRPr>
          </a:p>
          <a:p>
            <a:pPr marL="285750" lvl="3" indent="-285750">
              <a:buSzPts val="1400"/>
              <a:buFont typeface="Wingdings" panose="05000000000000000000" pitchFamily="2" charset="2"/>
              <a:buChar char="Ø"/>
            </a:pPr>
            <a:r>
              <a:rPr lang="en-IN" sz="1600" b="0" i="0" dirty="0">
                <a:solidFill>
                  <a:schemeClr val="bg1"/>
                </a:solidFill>
                <a:effectLst/>
                <a:latin typeface="lato" panose="020F0502020204030203" pitchFamily="34" charset="0"/>
              </a:rPr>
              <a:t>So for the automation of the cheque processing we have chosen this problem statement to solve by using our knowledge in this hackathon.</a:t>
            </a:r>
          </a:p>
          <a:p>
            <a:pPr marL="0" marR="0" lvl="0" indent="0" algn="l" rtl="0">
              <a:lnSpc>
                <a:spcPct val="100000"/>
              </a:lnSpc>
              <a:spcBef>
                <a:spcPts val="0"/>
              </a:spcBef>
              <a:spcAft>
                <a:spcPts val="0"/>
              </a:spcAft>
              <a:buClr>
                <a:srgbClr val="000000"/>
              </a:buClr>
              <a:buSzPts val="1400"/>
              <a:buFont typeface="Arial"/>
              <a:buNone/>
            </a:pPr>
            <a:endParaRPr lang="en-IN" dirty="0">
              <a:solidFill>
                <a:schemeClr val="bg1"/>
              </a:solidFill>
              <a:latin typeface="lato" panose="020F0502020204030203" pitchFamily="34" charset="0"/>
            </a:endParaRPr>
          </a:p>
          <a:p>
            <a:pPr marL="0" marR="0" lvl="0" indent="0" algn="l" rtl="0">
              <a:lnSpc>
                <a:spcPct val="100000"/>
              </a:lnSpc>
              <a:spcBef>
                <a:spcPts val="0"/>
              </a:spcBef>
              <a:spcAft>
                <a:spcPts val="0"/>
              </a:spcAft>
              <a:buClr>
                <a:srgbClr val="000000"/>
              </a:buClr>
              <a:buSzPts val="1400"/>
              <a:buFont typeface="Arial"/>
              <a:buNone/>
            </a:pPr>
            <a:r>
              <a:rPr lang="en-IN" strike="noStrike" cap="none" dirty="0">
                <a:solidFill>
                  <a:schemeClr val="bg1"/>
                </a:solidFill>
                <a:latin typeface="lato" panose="020F0502020204030203" pitchFamily="34" charset="0"/>
                <a:ea typeface="Lato"/>
                <a:cs typeface="Lato"/>
                <a:sym typeface="Lato"/>
              </a:rPr>
              <a:t>	</a:t>
            </a:r>
            <a:endParaRPr lang="en" b="0" i="0" strike="noStrike" cap="none" dirty="0">
              <a:solidFill>
                <a:schemeClr val="bg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chemeClr val="bg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b="0" i="0" strike="noStrike" cap="none" dirty="0">
              <a:solidFill>
                <a:schemeClr val="bg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tx2">
                    <a:lumMod val="25000"/>
                  </a:schemeClr>
                </a:solidFill>
              </a:rPr>
              <a:t>User Segment &amp; Pain Points</a:t>
            </a:r>
            <a:endParaRPr sz="2000" dirty="0">
              <a:solidFill>
                <a:schemeClr val="tx2">
                  <a:lumMod val="25000"/>
                </a:schemeClr>
              </a:solidFill>
            </a:endParaRPr>
          </a:p>
        </p:txBody>
      </p:sp>
      <p:sp>
        <p:nvSpPr>
          <p:cNvPr id="354" name="Google Shape;354;p3"/>
          <p:cNvSpPr txBox="1"/>
          <p:nvPr/>
        </p:nvSpPr>
        <p:spPr>
          <a:xfrm>
            <a:off x="515329" y="636950"/>
            <a:ext cx="8238600" cy="4277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dirty="0">
                <a:solidFill>
                  <a:schemeClr val="bg1"/>
                </a:solidFill>
                <a:latin typeface="Lato"/>
                <a:ea typeface="Lato"/>
                <a:cs typeface="Lato"/>
                <a:sym typeface="Lato"/>
              </a:rPr>
              <a:t>	</a:t>
            </a:r>
            <a:r>
              <a:rPr lang="en" b="0" i="0" u="none" strike="noStrike" cap="none" dirty="0">
                <a:solidFill>
                  <a:schemeClr val="bg1"/>
                </a:solidFill>
                <a:latin typeface="Lato"/>
                <a:ea typeface="Lato"/>
                <a:cs typeface="Lato"/>
                <a:sym typeface="Lato"/>
              </a:rPr>
              <a:t>For any bank, Cheque clearing is a very important and highly resource intensive </a:t>
            </a:r>
            <a:r>
              <a:rPr lang="en-IN" b="0" i="0" u="none" strike="noStrike" cap="none" dirty="0">
                <a:solidFill>
                  <a:schemeClr val="bg1"/>
                </a:solidFill>
                <a:latin typeface="Lato"/>
                <a:ea typeface="Lato"/>
                <a:cs typeface="Lato"/>
                <a:sym typeface="Lato"/>
              </a:rPr>
              <a:t>p</a:t>
            </a:r>
            <a:r>
              <a:rPr lang="en" dirty="0">
                <a:solidFill>
                  <a:schemeClr val="bg1"/>
                </a:solidFill>
                <a:latin typeface="Lato"/>
                <a:ea typeface="Lato"/>
                <a:cs typeface="Lato"/>
                <a:sym typeface="Lato"/>
              </a:rPr>
              <a:t>rocess.  On any normal day, a leading bank can recive anywhere between 3-6 lakhs of cheques for </a:t>
            </a:r>
            <a:r>
              <a:rPr lang="en-IN" b="0" i="0" u="none" strike="noStrike" cap="none" dirty="0">
                <a:solidFill>
                  <a:schemeClr val="bg1"/>
                </a:solidFill>
                <a:latin typeface="Lato"/>
                <a:ea typeface="Lato"/>
                <a:cs typeface="Lato"/>
                <a:sym typeface="Lato"/>
              </a:rPr>
              <a:t>C</a:t>
            </a:r>
            <a:r>
              <a:rPr lang="en" b="0" i="0" u="none" strike="noStrike" cap="none" dirty="0">
                <a:solidFill>
                  <a:schemeClr val="bg1"/>
                </a:solidFill>
                <a:latin typeface="Lato"/>
                <a:ea typeface="Lato"/>
                <a:cs typeface="Lato"/>
                <a:sym typeface="Lato"/>
              </a:rPr>
              <a:t>learance.  Being an intricate process, it involves multiple levels of screening and vigilance to ensure reulatory </a:t>
            </a:r>
            <a:r>
              <a:rPr lang="en-IN" b="0" i="0" u="none" strike="noStrike" cap="none" dirty="0">
                <a:solidFill>
                  <a:schemeClr val="bg1"/>
                </a:solidFill>
                <a:latin typeface="Lato"/>
                <a:ea typeface="Lato"/>
                <a:cs typeface="Lato"/>
                <a:sym typeface="Lato"/>
              </a:rPr>
              <a:t>g</a:t>
            </a:r>
            <a:r>
              <a:rPr lang="en-IN" dirty="0">
                <a:solidFill>
                  <a:schemeClr val="bg1"/>
                </a:solidFill>
                <a:latin typeface="Lato"/>
                <a:ea typeface="Lato"/>
                <a:cs typeface="Lato"/>
                <a:sym typeface="Lato"/>
              </a:rPr>
              <a:t>uide</a:t>
            </a:r>
            <a:r>
              <a:rPr lang="en" dirty="0">
                <a:solidFill>
                  <a:schemeClr val="bg1"/>
                </a:solidFill>
                <a:latin typeface="Lato"/>
                <a:ea typeface="Lato"/>
                <a:cs typeface="Lato"/>
                <a:sym typeface="Lato"/>
              </a:rPr>
              <a:t>lines are met.  For all these reasons, major parts of this process are manual in nature till date. Guid</a:t>
            </a:r>
            <a:r>
              <a:rPr lang="en-IN" dirty="0">
                <a:solidFill>
                  <a:schemeClr val="bg1"/>
                </a:solidFill>
                <a:latin typeface="Lato"/>
                <a:ea typeface="Lato"/>
                <a:cs typeface="Lato"/>
                <a:sym typeface="Lato"/>
              </a:rPr>
              <a:t>e</a:t>
            </a:r>
            <a:r>
              <a:rPr lang="en" dirty="0">
                <a:solidFill>
                  <a:schemeClr val="bg1"/>
                </a:solidFill>
                <a:latin typeface="Lato"/>
                <a:ea typeface="Lato"/>
                <a:cs typeface="Lato"/>
                <a:sym typeface="Lato"/>
              </a:rPr>
              <a:t>lines</a:t>
            </a:r>
            <a:r>
              <a:rPr lang="en-IN" dirty="0">
                <a:solidFill>
                  <a:schemeClr val="bg1"/>
                </a:solidFill>
                <a:latin typeface="Lato"/>
                <a:ea typeface="Lato"/>
                <a:cs typeface="Lato"/>
                <a:sym typeface="Lato"/>
              </a:rPr>
              <a:t> </a:t>
            </a:r>
            <a:r>
              <a:rPr lang="en-IN" dirty="0" err="1">
                <a:solidFill>
                  <a:schemeClr val="bg1"/>
                </a:solidFill>
                <a:latin typeface="Lato"/>
                <a:ea typeface="Lato"/>
                <a:cs typeface="Lato"/>
                <a:sym typeface="Lato"/>
              </a:rPr>
              <a:t>i</a:t>
            </a:r>
            <a:r>
              <a:rPr lang="en" b="0" i="0" u="none" strike="noStrike" cap="none" dirty="0">
                <a:solidFill>
                  <a:schemeClr val="bg1"/>
                </a:solidFill>
                <a:latin typeface="Lato"/>
                <a:ea typeface="Lato"/>
                <a:cs typeface="Lato"/>
                <a:sym typeface="Lato"/>
              </a:rPr>
              <a:t>nvolve </a:t>
            </a:r>
            <a:r>
              <a:rPr lang="en" dirty="0">
                <a:solidFill>
                  <a:schemeClr val="bg1"/>
                </a:solidFill>
                <a:latin typeface="Lato"/>
                <a:ea typeface="Lato"/>
                <a:cs typeface="Lato"/>
                <a:sym typeface="Lato"/>
              </a:rPr>
              <a:t>verifying account information and some technical details present in the cheques. </a:t>
            </a:r>
          </a:p>
          <a:p>
            <a:pPr marL="0" marR="0" lvl="0" indent="0" algn="l" rtl="0">
              <a:lnSpc>
                <a:spcPct val="115000"/>
              </a:lnSpc>
              <a:spcBef>
                <a:spcPts val="1000"/>
              </a:spcBef>
              <a:spcAft>
                <a:spcPts val="0"/>
              </a:spcAft>
              <a:buClr>
                <a:srgbClr val="000000"/>
              </a:buClr>
              <a:buSzPts val="1400"/>
              <a:buFont typeface="Arial"/>
              <a:buNone/>
            </a:pPr>
            <a:endParaRPr lang="en" b="1" dirty="0">
              <a:solidFill>
                <a:schemeClr val="tx2">
                  <a:lumMod val="25000"/>
                </a:schemeClr>
              </a:solidFill>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sz="1600" b="1" dirty="0">
                <a:solidFill>
                  <a:schemeClr val="tx2">
                    <a:lumMod val="25000"/>
                  </a:schemeClr>
                </a:solidFill>
                <a:latin typeface="Lato"/>
                <a:ea typeface="Lato"/>
                <a:cs typeface="Lato"/>
                <a:sym typeface="Lato"/>
              </a:rPr>
              <a:t>Difficulties</a:t>
            </a:r>
            <a:r>
              <a:rPr lang="en" b="1" dirty="0">
                <a:solidFill>
                  <a:schemeClr val="tx2">
                    <a:lumMod val="25000"/>
                  </a:schemeClr>
                </a:solidFill>
                <a:latin typeface="Lato"/>
                <a:ea typeface="Lato"/>
                <a:cs typeface="Lato"/>
                <a:sym typeface="Lato"/>
              </a:rPr>
              <a:t>:</a:t>
            </a:r>
          </a:p>
          <a:p>
            <a:pPr marR="0" lvl="0" algn="l" rtl="0">
              <a:lnSpc>
                <a:spcPct val="115000"/>
              </a:lnSpc>
              <a:spcBef>
                <a:spcPts val="1000"/>
              </a:spcBef>
              <a:spcAft>
                <a:spcPts val="0"/>
              </a:spcAft>
              <a:buClr>
                <a:srgbClr val="000000"/>
              </a:buClr>
              <a:buSzPts val="1400"/>
            </a:pPr>
            <a:r>
              <a:rPr lang="en" dirty="0">
                <a:solidFill>
                  <a:schemeClr val="bg1"/>
                </a:solidFill>
                <a:latin typeface="Lato"/>
                <a:ea typeface="Lato"/>
                <a:cs typeface="Lato"/>
                <a:sym typeface="Lato"/>
              </a:rPr>
              <a:t>	1. Form Recognition (Model training):</a:t>
            </a:r>
          </a:p>
          <a:p>
            <a:pPr marR="0" lvl="0" algn="l" rtl="0">
              <a:lnSpc>
                <a:spcPct val="115000"/>
              </a:lnSpc>
              <a:spcBef>
                <a:spcPts val="1000"/>
              </a:spcBef>
              <a:spcAft>
                <a:spcPts val="0"/>
              </a:spcAft>
              <a:buClr>
                <a:srgbClr val="000000"/>
              </a:buClr>
              <a:buSzPts val="1400"/>
            </a:pPr>
            <a:r>
              <a:rPr lang="en" sz="1200" dirty="0">
                <a:solidFill>
                  <a:schemeClr val="bg1"/>
                </a:solidFill>
                <a:latin typeface="Lato"/>
                <a:ea typeface="Lato"/>
                <a:cs typeface="Lato"/>
                <a:sym typeface="Lato"/>
              </a:rPr>
              <a:t>		In form recognition it is complex to train the OCR model for analysing the labels.</a:t>
            </a:r>
          </a:p>
          <a:p>
            <a:pPr marR="0" lvl="0" algn="l" rtl="0">
              <a:lnSpc>
                <a:spcPct val="115000"/>
              </a:lnSpc>
              <a:spcBef>
                <a:spcPts val="1000"/>
              </a:spcBef>
              <a:spcAft>
                <a:spcPts val="0"/>
              </a:spcAft>
              <a:buClr>
                <a:srgbClr val="000000"/>
              </a:buClr>
              <a:buSzPts val="1400"/>
            </a:pPr>
            <a:r>
              <a:rPr lang="en" dirty="0">
                <a:solidFill>
                  <a:schemeClr val="bg1"/>
                </a:solidFill>
                <a:latin typeface="Lato"/>
                <a:ea typeface="Lato"/>
                <a:cs typeface="Lato"/>
                <a:sym typeface="Lato"/>
              </a:rPr>
              <a:t>	2. Signature Verification (Pattern analysis):</a:t>
            </a:r>
          </a:p>
          <a:p>
            <a:pPr marR="0" lvl="0" algn="l" rtl="0">
              <a:lnSpc>
                <a:spcPct val="115000"/>
              </a:lnSpc>
              <a:spcBef>
                <a:spcPts val="1000"/>
              </a:spcBef>
              <a:spcAft>
                <a:spcPts val="0"/>
              </a:spcAft>
              <a:buClr>
                <a:srgbClr val="000000"/>
              </a:buClr>
              <a:buSzPts val="1400"/>
            </a:pPr>
            <a:r>
              <a:rPr lang="en" sz="1200" dirty="0">
                <a:solidFill>
                  <a:schemeClr val="bg1"/>
                </a:solidFill>
                <a:latin typeface="Lato"/>
                <a:ea typeface="Lato"/>
                <a:cs typeface="Lato"/>
                <a:sym typeface="Lato"/>
              </a:rPr>
              <a:t>		In Signature verification it is comples to analyse it through the Patte analysis.</a:t>
            </a:r>
          </a:p>
          <a:p>
            <a:pPr marR="0" lvl="0" algn="l" rtl="0">
              <a:lnSpc>
                <a:spcPct val="115000"/>
              </a:lnSpc>
              <a:spcBef>
                <a:spcPts val="1000"/>
              </a:spcBef>
              <a:spcAft>
                <a:spcPts val="0"/>
              </a:spcAft>
              <a:buClr>
                <a:srgbClr val="000000"/>
              </a:buClr>
              <a:buSzPts val="1400"/>
            </a:pPr>
            <a:r>
              <a:rPr lang="en" dirty="0">
                <a:solidFill>
                  <a:schemeClr val="bg1"/>
                </a:solidFill>
                <a:latin typeface="Lato"/>
                <a:ea typeface="Lato"/>
                <a:cs typeface="Lato"/>
                <a:sym typeface="Lato"/>
              </a:rPr>
              <a:t>		</a:t>
            </a:r>
          </a:p>
          <a:p>
            <a:pPr marR="0" lvl="0" algn="l" rtl="0">
              <a:lnSpc>
                <a:spcPct val="115000"/>
              </a:lnSpc>
              <a:spcBef>
                <a:spcPts val="1000"/>
              </a:spcBef>
              <a:spcAft>
                <a:spcPts val="0"/>
              </a:spcAft>
              <a:buClr>
                <a:srgbClr val="000000"/>
              </a:buClr>
              <a:buSzPts val="1400"/>
            </a:pPr>
            <a:r>
              <a:rPr lang="en" dirty="0">
                <a:solidFill>
                  <a:schemeClr val="bg1"/>
                </a:solidFill>
                <a:latin typeface="Lato"/>
                <a:ea typeface="Lato"/>
                <a:cs typeface="Lato"/>
                <a:sym typeface="Lato"/>
              </a:rPr>
              <a:t>			 </a:t>
            </a:r>
            <a:endParaRPr lang="en-IN"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58"/>
        <p:cNvGrpSpPr/>
        <p:nvPr/>
      </p:nvGrpSpPr>
      <p:grpSpPr>
        <a:xfrm>
          <a:off x="0" y="0"/>
          <a:ext cx="0" cy="0"/>
          <a:chOff x="0" y="0"/>
          <a:chExt cx="0" cy="0"/>
        </a:xfrm>
      </p:grpSpPr>
      <p:sp>
        <p:nvSpPr>
          <p:cNvPr id="359" name="Google Shape;359;p4"/>
          <p:cNvSpPr txBox="1"/>
          <p:nvPr/>
        </p:nvSpPr>
        <p:spPr>
          <a:xfrm>
            <a:off x="989610" y="1049700"/>
            <a:ext cx="7164779" cy="314765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ü"/>
            </a:pPr>
            <a:r>
              <a:rPr lang="en-IN" sz="1600" dirty="0">
                <a:solidFill>
                  <a:schemeClr val="bg1"/>
                </a:solidFill>
                <a:latin typeface="Lato"/>
                <a:ea typeface="Lato"/>
                <a:cs typeface="Lato"/>
                <a:sym typeface="Lato"/>
              </a:rPr>
              <a:t>Processing time while also making the process less </a:t>
            </a:r>
            <a:r>
              <a:rPr lang="en-IN" sz="1600" dirty="0" err="1">
                <a:solidFill>
                  <a:schemeClr val="bg1"/>
                </a:solidFill>
                <a:latin typeface="Lato"/>
                <a:ea typeface="Lato"/>
                <a:cs typeface="Lato"/>
                <a:sym typeface="Lato"/>
              </a:rPr>
              <a:t>rone</a:t>
            </a:r>
            <a:r>
              <a:rPr lang="en-IN" sz="1600" dirty="0">
                <a:solidFill>
                  <a:schemeClr val="bg1"/>
                </a:solidFill>
                <a:latin typeface="Lato"/>
                <a:ea typeface="Lato"/>
                <a:cs typeface="Lato"/>
                <a:sym typeface="Lato"/>
              </a:rPr>
              <a:t> to errors and possible frauds due to collusion.</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ü"/>
            </a:pPr>
            <a:r>
              <a:rPr lang="en-IN" sz="1600" dirty="0">
                <a:solidFill>
                  <a:schemeClr val="bg1"/>
                </a:solidFill>
                <a:latin typeface="Lato"/>
                <a:ea typeface="Lato"/>
                <a:cs typeface="Lato"/>
                <a:sym typeface="Lato"/>
              </a:rPr>
              <a:t>Extract all the handwritten information on the cheque extract the signature present in the cheques </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ü"/>
            </a:pPr>
            <a:r>
              <a:rPr lang="en-IN" sz="1600" dirty="0">
                <a:solidFill>
                  <a:schemeClr val="bg1"/>
                </a:solidFill>
                <a:latin typeface="Lato"/>
                <a:ea typeface="Lato"/>
                <a:cs typeface="Lato"/>
                <a:sym typeface="Lato"/>
              </a:rPr>
              <a:t>Validate the information against the business </a:t>
            </a:r>
            <a:r>
              <a:rPr lang="en-IN" sz="1600" dirty="0" err="1">
                <a:solidFill>
                  <a:schemeClr val="bg1"/>
                </a:solidFill>
                <a:latin typeface="Lato"/>
                <a:ea typeface="Lato"/>
                <a:cs typeface="Lato"/>
                <a:sym typeface="Lato"/>
              </a:rPr>
              <a:t>ruels</a:t>
            </a:r>
            <a:r>
              <a:rPr lang="en-IN" sz="1600" dirty="0">
                <a:solidFill>
                  <a:schemeClr val="bg1"/>
                </a:solidFill>
                <a:latin typeface="Lato"/>
                <a:ea typeface="Lato"/>
                <a:cs typeface="Lato"/>
                <a:sym typeface="Lato"/>
              </a:rPr>
              <a:t> deemed by the organization.</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ü"/>
            </a:pPr>
            <a:r>
              <a:rPr lang="en-IN" sz="1600" dirty="0">
                <a:solidFill>
                  <a:schemeClr val="bg1"/>
                </a:solidFill>
                <a:latin typeface="Lato"/>
                <a:ea typeface="Lato"/>
                <a:cs typeface="Lato"/>
                <a:sym typeface="Lato"/>
              </a:rPr>
              <a:t>Verify the signature present in cheque with that of in the Organisation’s database</a:t>
            </a:r>
          </a:p>
          <a:p>
            <a:pPr marL="0" marR="0" lvl="0" indent="0" algn="l" rtl="0">
              <a:lnSpc>
                <a:spcPct val="115000"/>
              </a:lnSpc>
              <a:spcBef>
                <a:spcPts val="1000"/>
              </a:spcBef>
              <a:spcAft>
                <a:spcPts val="1000"/>
              </a:spcAft>
              <a:buClr>
                <a:srgbClr val="000000"/>
              </a:buClr>
              <a:buSzPts val="1400"/>
              <a:buFont typeface="Arial"/>
              <a:buNone/>
            </a:pPr>
            <a:endParaRPr lang="en" dirty="0">
              <a:solidFill>
                <a:schemeClr val="bg1"/>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a:solidFill>
                  <a:schemeClr val="tx2">
                    <a:lumMod val="25000"/>
                  </a:schemeClr>
                </a:solidFill>
              </a:rPr>
              <a:t>Use Case:</a:t>
            </a:r>
            <a:endParaRPr sz="2000" dirty="0">
              <a:solidFill>
                <a:schemeClr val="tx2">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20654" y="2280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tx2">
                    <a:lumMod val="25000"/>
                  </a:schemeClr>
                </a:solidFill>
              </a:rPr>
              <a:t>Azure tools or resources:</a:t>
            </a:r>
            <a:endParaRPr sz="2000" dirty="0">
              <a:solidFill>
                <a:schemeClr val="tx2">
                  <a:lumMod val="25000"/>
                </a:schemeClr>
              </a:solidFill>
            </a:endParaRPr>
          </a:p>
        </p:txBody>
      </p:sp>
      <p:sp>
        <p:nvSpPr>
          <p:cNvPr id="366" name="Google Shape;366;p5"/>
          <p:cNvSpPr txBox="1">
            <a:spLocks noGrp="1"/>
          </p:cNvSpPr>
          <p:nvPr>
            <p:ph type="title"/>
          </p:nvPr>
        </p:nvSpPr>
        <p:spPr>
          <a:xfrm>
            <a:off x="120654" y="689750"/>
            <a:ext cx="8280000" cy="399655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dirty="0">
                <a:solidFill>
                  <a:schemeClr val="tx2">
                    <a:lumMod val="25000"/>
                  </a:schemeClr>
                </a:solidFill>
                <a:latin typeface="Lato"/>
                <a:ea typeface="Lato"/>
                <a:cs typeface="Lato"/>
                <a:sym typeface="Lato"/>
              </a:rPr>
              <a:t>Azure Computer Vision (OCR):</a:t>
            </a:r>
            <a:br>
              <a:rPr lang="en" sz="1400" dirty="0">
                <a:solidFill>
                  <a:schemeClr val="bg1"/>
                </a:solidFill>
                <a:latin typeface="Lato"/>
                <a:ea typeface="Lato"/>
                <a:cs typeface="Lato"/>
                <a:sym typeface="Lato"/>
              </a:rPr>
            </a:br>
            <a:r>
              <a:rPr lang="en" sz="1400" dirty="0">
                <a:solidFill>
                  <a:schemeClr val="bg1"/>
                </a:solidFill>
                <a:latin typeface="Lato"/>
                <a:ea typeface="Lato"/>
                <a:cs typeface="Lato"/>
                <a:sym typeface="Lato"/>
              </a:rPr>
              <a:t>	</a:t>
            </a:r>
            <a:r>
              <a:rPr lang="en-IN" sz="1300" b="0" i="0" dirty="0">
                <a:solidFill>
                  <a:srgbClr val="BDC1C6"/>
                </a:solidFill>
                <a:effectLst/>
                <a:latin typeface="arial" panose="020B0604020202020204" pitchFamily="34" charset="0"/>
              </a:rPr>
              <a:t> </a:t>
            </a:r>
            <a:r>
              <a:rPr lang="en-IN" sz="1300" b="0" i="0" dirty="0">
                <a:solidFill>
                  <a:schemeClr val="bg1"/>
                </a:solidFill>
                <a:effectLst/>
                <a:latin typeface="arial" panose="020B0604020202020204" pitchFamily="34" charset="0"/>
              </a:rPr>
              <a:t>Azure's Computer Vision service </a:t>
            </a:r>
            <a:r>
              <a:rPr lang="en-IN" sz="1300" b="1" i="0" dirty="0">
                <a:solidFill>
                  <a:schemeClr val="bg1"/>
                </a:solidFill>
                <a:effectLst/>
                <a:latin typeface="arial" panose="020B0604020202020204" pitchFamily="34" charset="0"/>
              </a:rPr>
              <a:t>gives you access to advanced algorithms that process images and return information based on the visual features you're interested in</a:t>
            </a:r>
            <a:r>
              <a:rPr lang="en-IN" sz="1300" b="0" i="0" dirty="0">
                <a:solidFill>
                  <a:schemeClr val="bg1"/>
                </a:solidFill>
                <a:effectLst/>
                <a:latin typeface="arial" panose="020B0604020202020204" pitchFamily="34" charset="0"/>
              </a:rPr>
              <a:t>. Service. Description. Optical Character Recognition (OCR) The Optical Character Recognition (OCR) service extracts text from images.</a:t>
            </a:r>
            <a:br>
              <a:rPr lang="en-IN" sz="1400" b="0" i="0" dirty="0">
                <a:solidFill>
                  <a:schemeClr val="bg1"/>
                </a:solidFill>
                <a:effectLst/>
                <a:latin typeface="arial" panose="020B0604020202020204" pitchFamily="34" charset="0"/>
              </a:rPr>
            </a:br>
            <a:br>
              <a:rPr lang="en" sz="1400" dirty="0">
                <a:solidFill>
                  <a:schemeClr val="bg1"/>
                </a:solidFill>
                <a:latin typeface="Lato"/>
                <a:ea typeface="Lato"/>
                <a:cs typeface="Lato"/>
                <a:sym typeface="Lato"/>
              </a:rPr>
            </a:br>
            <a:r>
              <a:rPr lang="en" sz="1400" dirty="0">
                <a:solidFill>
                  <a:schemeClr val="tx2">
                    <a:lumMod val="25000"/>
                  </a:schemeClr>
                </a:solidFill>
                <a:latin typeface="Lato"/>
                <a:ea typeface="Lato"/>
                <a:cs typeface="Lato"/>
                <a:sym typeface="Lato"/>
              </a:rPr>
              <a:t>Azure Cloud:</a:t>
            </a:r>
            <a:br>
              <a:rPr lang="en" sz="1400" dirty="0">
                <a:solidFill>
                  <a:schemeClr val="bg1"/>
                </a:solidFill>
                <a:latin typeface="Lato"/>
                <a:ea typeface="Lato"/>
                <a:cs typeface="Lato"/>
                <a:sym typeface="Lato"/>
              </a:rPr>
            </a:br>
            <a:r>
              <a:rPr lang="en" sz="1300" dirty="0">
                <a:solidFill>
                  <a:schemeClr val="bg1"/>
                </a:solidFill>
                <a:latin typeface="Lato"/>
                <a:ea typeface="Lato"/>
                <a:cs typeface="Lato"/>
                <a:sym typeface="Lato"/>
              </a:rPr>
              <a:t>	</a:t>
            </a:r>
            <a:r>
              <a:rPr lang="en-IN" sz="1300" b="1" i="0" dirty="0">
                <a:solidFill>
                  <a:schemeClr val="bg1"/>
                </a:solidFill>
                <a:effectLst/>
                <a:latin typeface="arial" panose="020B0604020202020204" pitchFamily="34" charset="0"/>
              </a:rPr>
              <a:t> Running virtual machines or containers in the cloud</a:t>
            </a:r>
            <a:r>
              <a:rPr lang="en-IN" sz="1300" b="0" i="0" dirty="0">
                <a:solidFill>
                  <a:schemeClr val="bg1"/>
                </a:solidFill>
                <a:effectLst/>
                <a:latin typeface="arial" panose="020B0604020202020204" pitchFamily="34" charset="0"/>
              </a:rPr>
              <a:t> is one of the most popular uses for Microsoft Azure. These compute resources can host infrastructure components, such as domain name system (DNS) servers; Windows Server services -- such as Internet Information Services (IIS); or third-party applications.</a:t>
            </a:r>
            <a:br>
              <a:rPr lang="en-IN" sz="1400" b="0" i="0" dirty="0">
                <a:solidFill>
                  <a:schemeClr val="bg1"/>
                </a:solidFill>
                <a:effectLst/>
                <a:latin typeface="arial" panose="020B0604020202020204" pitchFamily="34" charset="0"/>
              </a:rPr>
            </a:br>
            <a:br>
              <a:rPr lang="en" sz="1400" dirty="0">
                <a:solidFill>
                  <a:schemeClr val="bg1"/>
                </a:solidFill>
                <a:latin typeface="Lato"/>
                <a:ea typeface="Lato"/>
                <a:cs typeface="Lato"/>
                <a:sym typeface="Lato"/>
              </a:rPr>
            </a:br>
            <a:r>
              <a:rPr lang="en" sz="1400" dirty="0">
                <a:solidFill>
                  <a:schemeClr val="tx2">
                    <a:lumMod val="25000"/>
                  </a:schemeClr>
                </a:solidFill>
                <a:latin typeface="Lato"/>
                <a:ea typeface="Lato"/>
                <a:cs typeface="Lato"/>
                <a:sym typeface="Lato"/>
              </a:rPr>
              <a:t>Azure Container Registry:</a:t>
            </a:r>
            <a:br>
              <a:rPr lang="en" sz="1400" dirty="0">
                <a:solidFill>
                  <a:schemeClr val="tx2">
                    <a:lumMod val="25000"/>
                  </a:schemeClr>
                </a:solidFill>
                <a:latin typeface="Lato"/>
                <a:ea typeface="Lato"/>
                <a:cs typeface="Lato"/>
                <a:sym typeface="Lato"/>
              </a:rPr>
            </a:br>
            <a:r>
              <a:rPr lang="en" sz="1300" dirty="0">
                <a:solidFill>
                  <a:schemeClr val="tx2">
                    <a:lumMod val="25000"/>
                  </a:schemeClr>
                </a:solidFill>
                <a:latin typeface="Lato"/>
                <a:ea typeface="Lato"/>
                <a:cs typeface="Lato"/>
                <a:sym typeface="Lato"/>
              </a:rPr>
              <a:t>	</a:t>
            </a:r>
            <a:r>
              <a:rPr lang="en-IN" sz="1300" b="0" i="0" dirty="0">
                <a:solidFill>
                  <a:schemeClr val="bg1"/>
                </a:solidFill>
                <a:effectLst/>
                <a:latin typeface="arial" panose="020B0604020202020204" pitchFamily="34" charset="0"/>
              </a:rPr>
              <a:t>Azure Container Registry is </a:t>
            </a:r>
            <a:r>
              <a:rPr lang="en-IN" sz="1300" b="1" i="0" dirty="0">
                <a:solidFill>
                  <a:schemeClr val="bg1"/>
                </a:solidFill>
                <a:effectLst/>
                <a:latin typeface="arial" panose="020B0604020202020204" pitchFamily="34" charset="0"/>
              </a:rPr>
              <a:t>a private registry service for building, storing, and managing container images and related artifacts</a:t>
            </a:r>
            <a:r>
              <a:rPr lang="en-IN" sz="1300" b="0" i="0" dirty="0">
                <a:solidFill>
                  <a:schemeClr val="bg1"/>
                </a:solidFill>
                <a:effectLst/>
                <a:latin typeface="arial" panose="020B0604020202020204" pitchFamily="34" charset="0"/>
              </a:rPr>
              <a:t>. In this </a:t>
            </a:r>
            <a:r>
              <a:rPr lang="en-IN" sz="1300" b="0" i="0" dirty="0" err="1">
                <a:solidFill>
                  <a:schemeClr val="bg1"/>
                </a:solidFill>
                <a:effectLst/>
                <a:latin typeface="arial" panose="020B0604020202020204" pitchFamily="34" charset="0"/>
              </a:rPr>
              <a:t>quickstart</a:t>
            </a:r>
            <a:r>
              <a:rPr lang="en-IN" sz="1300" b="0" i="0" dirty="0">
                <a:solidFill>
                  <a:schemeClr val="bg1"/>
                </a:solidFill>
                <a:effectLst/>
                <a:latin typeface="arial" panose="020B0604020202020204" pitchFamily="34" charset="0"/>
              </a:rPr>
              <a:t>, you create an Azure container registry instance with the Azure portal</a:t>
            </a:r>
            <a:br>
              <a:rPr lang="en" sz="1400" dirty="0">
                <a:solidFill>
                  <a:schemeClr val="bg1"/>
                </a:solidFill>
                <a:latin typeface="Lato"/>
                <a:ea typeface="Lato"/>
                <a:cs typeface="Lato"/>
                <a:sym typeface="Lato"/>
              </a:rPr>
            </a:br>
            <a:br>
              <a:rPr lang="en" sz="1400" dirty="0">
                <a:solidFill>
                  <a:schemeClr val="bg1"/>
                </a:solidFill>
                <a:latin typeface="Lato"/>
                <a:ea typeface="Lato"/>
                <a:cs typeface="Lato"/>
                <a:sym typeface="Lato"/>
              </a:rPr>
            </a:br>
            <a:endParaRPr sz="1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1675" y="1883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dirty="0">
                <a:solidFill>
                  <a:schemeClr val="tx2">
                    <a:lumMod val="25000"/>
                  </a:schemeClr>
                </a:solidFill>
              </a:rPr>
              <a:t>Process Flow:</a:t>
            </a:r>
            <a:endParaRPr sz="2000" dirty="0">
              <a:solidFill>
                <a:schemeClr val="tx2">
                  <a:lumMod val="25000"/>
                </a:schemeClr>
              </a:solidFill>
            </a:endParaRPr>
          </a:p>
        </p:txBody>
      </p:sp>
      <p:pic>
        <p:nvPicPr>
          <p:cNvPr id="6" name="Picture 5" descr="Diagram&#10;&#10;Description automatically generated">
            <a:extLst>
              <a:ext uri="{FF2B5EF4-FFF2-40B4-BE49-F238E27FC236}">
                <a16:creationId xmlns:a16="http://schemas.microsoft.com/office/drawing/2014/main" id="{4327F0C1-EC5F-966A-6B66-9D98C05CA780}"/>
              </a:ext>
            </a:extLst>
          </p:cNvPr>
          <p:cNvPicPr>
            <a:picLocks noChangeAspect="1"/>
          </p:cNvPicPr>
          <p:nvPr/>
        </p:nvPicPr>
        <p:blipFill>
          <a:blip r:embed="rId3"/>
          <a:stretch>
            <a:fillRect/>
          </a:stretch>
        </p:blipFill>
        <p:spPr>
          <a:xfrm>
            <a:off x="1434299" y="635000"/>
            <a:ext cx="6113628" cy="432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70975" y="2899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tx2">
                    <a:lumMod val="25000"/>
                  </a:schemeClr>
                </a:solidFill>
              </a:rPr>
              <a:t>Key Differentiators &amp; Adoption Plan:</a:t>
            </a:r>
            <a:endParaRPr sz="2000" dirty="0">
              <a:solidFill>
                <a:schemeClr val="tx2">
                  <a:lumMod val="25000"/>
                </a:schemeClr>
              </a:solidFill>
            </a:endParaRPr>
          </a:p>
        </p:txBody>
      </p:sp>
      <p:sp>
        <p:nvSpPr>
          <p:cNvPr id="378" name="Google Shape;378;p7"/>
          <p:cNvSpPr txBox="1"/>
          <p:nvPr/>
        </p:nvSpPr>
        <p:spPr>
          <a:xfrm>
            <a:off x="512375"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chemeClr val="bg1"/>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chemeClr val="bg1"/>
                </a:solidFill>
                <a:latin typeface="Lato"/>
                <a:ea typeface="Lato"/>
                <a:cs typeface="Lato"/>
                <a:sym typeface="Lato"/>
              </a:rPr>
              <a:t>Reduced processing and quality assurance checking times.</a:t>
            </a:r>
          </a:p>
          <a:p>
            <a:pPr marR="0" lvl="0" algn="l" rtl="0">
              <a:lnSpc>
                <a:spcPct val="100000"/>
              </a:lnSpc>
              <a:spcBef>
                <a:spcPts val="0"/>
              </a:spcBef>
              <a:spcAft>
                <a:spcPts val="0"/>
              </a:spcAft>
              <a:buClr>
                <a:srgbClr val="000000"/>
              </a:buClr>
              <a:buSzPts val="1400"/>
            </a:pPr>
            <a:endParaRPr lang="en" sz="1600" dirty="0">
              <a:solidFill>
                <a:schemeClr val="bg1"/>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chemeClr val="bg1"/>
                </a:solidFill>
                <a:latin typeface="Lato"/>
                <a:ea typeface="Lato"/>
                <a:cs typeface="Lato"/>
                <a:sym typeface="Lato"/>
              </a:rPr>
              <a:t>Annually, manual labour is reduced by 75%.</a:t>
            </a:r>
          </a:p>
          <a:p>
            <a:pPr marR="0" lvl="0" algn="l" rtl="0">
              <a:lnSpc>
                <a:spcPct val="100000"/>
              </a:lnSpc>
              <a:spcBef>
                <a:spcPts val="0"/>
              </a:spcBef>
              <a:spcAft>
                <a:spcPts val="0"/>
              </a:spcAft>
              <a:buClr>
                <a:srgbClr val="000000"/>
              </a:buClr>
              <a:buSzPts val="1400"/>
            </a:pPr>
            <a:r>
              <a:rPr lang="en" sz="1600" dirty="0">
                <a:solidFill>
                  <a:schemeClr val="bg1"/>
                </a:solidFill>
                <a:latin typeface="Lato"/>
                <a:ea typeface="Lato"/>
                <a:cs typeface="Lato"/>
                <a:sym typeface="Lato"/>
              </a:rPr>
              <a: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chemeClr val="bg1"/>
                </a:solidFill>
                <a:latin typeface="Lato"/>
                <a:ea typeface="Lato"/>
                <a:cs typeface="Lato"/>
                <a:sym typeface="Lato"/>
              </a:rPr>
              <a:t>Service Levels hae improved significantly.</a:t>
            </a:r>
          </a:p>
          <a:p>
            <a:pPr marR="0" lvl="0" algn="l" rtl="0">
              <a:lnSpc>
                <a:spcPct val="100000"/>
              </a:lnSpc>
              <a:spcBef>
                <a:spcPts val="0"/>
              </a:spcBef>
              <a:spcAft>
                <a:spcPts val="0"/>
              </a:spcAft>
              <a:buClr>
                <a:srgbClr val="000000"/>
              </a:buClr>
              <a:buSzPts val="1400"/>
            </a:pPr>
            <a:r>
              <a:rPr lang="en" sz="1600" dirty="0">
                <a:solidFill>
                  <a:schemeClr val="bg1"/>
                </a:solidFill>
                <a:latin typeface="Lato"/>
                <a:ea typeface="Lato"/>
                <a:cs typeface="Lato"/>
                <a:sym typeface="Lato"/>
              </a:rPr>
              <a: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chemeClr val="bg1"/>
                </a:solidFill>
                <a:latin typeface="Lato"/>
                <a:ea typeface="Lato"/>
                <a:cs typeface="Lato"/>
                <a:sym typeface="Lato"/>
              </a:rPr>
              <a:t>Reduced operational costs by a considerable amount.</a:t>
            </a:r>
          </a:p>
          <a:p>
            <a:pPr marR="0" lvl="0" algn="l" rtl="0">
              <a:lnSpc>
                <a:spcPct val="100000"/>
              </a:lnSpc>
              <a:spcBef>
                <a:spcPts val="0"/>
              </a:spcBef>
              <a:spcAft>
                <a:spcPts val="0"/>
              </a:spcAft>
              <a:buClr>
                <a:srgbClr val="000000"/>
              </a:buClr>
              <a:buSzPts val="1400"/>
            </a:pPr>
            <a:endParaRPr lang="en" sz="1600" dirty="0">
              <a:solidFill>
                <a:schemeClr val="bg1"/>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chemeClr val="bg1"/>
                </a:solidFill>
                <a:latin typeface="Lato"/>
                <a:ea typeface="Lato"/>
                <a:cs typeface="Lato"/>
                <a:sym typeface="Lato"/>
              </a:rPr>
              <a:t>Process standardization increases</a:t>
            </a:r>
          </a:p>
          <a:p>
            <a:pPr marR="0" lvl="0" algn="l" rtl="0">
              <a:lnSpc>
                <a:spcPct val="100000"/>
              </a:lnSpc>
              <a:spcBef>
                <a:spcPts val="0"/>
              </a:spcBef>
              <a:spcAft>
                <a:spcPts val="0"/>
              </a:spcAft>
              <a:buClr>
                <a:srgbClr val="000000"/>
              </a:buClr>
              <a:buSzPts val="1400"/>
            </a:pPr>
            <a:endParaRPr lang="en" sz="1600" dirty="0">
              <a:solidFill>
                <a:schemeClr val="bg1"/>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600" dirty="0">
                <a:solidFill>
                  <a:schemeClr val="bg1"/>
                </a:solidFill>
                <a:latin typeface="Lato"/>
                <a:ea typeface="Lato"/>
                <a:cs typeface="Lato"/>
                <a:sym typeface="Lato"/>
              </a:rPr>
              <a:t>C</a:t>
            </a:r>
            <a:r>
              <a:rPr lang="en-IN" sz="1600" dirty="0">
                <a:solidFill>
                  <a:schemeClr val="bg1"/>
                </a:solidFill>
                <a:latin typeface="Lato"/>
                <a:ea typeface="Lato"/>
                <a:cs typeface="Lato"/>
                <a:sym typeface="Lato"/>
              </a:rPr>
              <a:t>u</a:t>
            </a:r>
            <a:r>
              <a:rPr lang="en" sz="1600" dirty="0">
                <a:solidFill>
                  <a:schemeClr val="bg1"/>
                </a:solidFill>
                <a:latin typeface="Lato"/>
                <a:ea typeface="Lato"/>
                <a:cs typeface="Lato"/>
                <a:sym typeface="Lato"/>
              </a:rPr>
              <a:t>stomer experience improved.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90000"/>
          </a:schemeClr>
        </a:solidFill>
        <a:effectLst/>
      </p:bgPr>
    </p:bg>
    <p:spTree>
      <p:nvGrpSpPr>
        <p:cNvPr id="1" name="Shape 382"/>
        <p:cNvGrpSpPr/>
        <p:nvPr/>
      </p:nvGrpSpPr>
      <p:grpSpPr>
        <a:xfrm>
          <a:off x="0" y="0"/>
          <a:ext cx="0" cy="0"/>
          <a:chOff x="0" y="0"/>
          <a:chExt cx="0" cy="0"/>
        </a:xfrm>
      </p:grpSpPr>
      <p:sp>
        <p:nvSpPr>
          <p:cNvPr id="383" name="Google Shape;383;p8"/>
          <p:cNvSpPr txBox="1"/>
          <p:nvPr/>
        </p:nvSpPr>
        <p:spPr>
          <a:xfrm>
            <a:off x="63500" y="161521"/>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tx2">
                    <a:lumMod val="25000"/>
                  </a:schemeClr>
                </a:solidFill>
                <a:latin typeface="Lato"/>
                <a:ea typeface="Lato"/>
                <a:cs typeface="Lato"/>
                <a:sym typeface="Lato"/>
              </a:rPr>
              <a:t>GitHub Repository Link &amp; supporting diagrams, screenshots, if any</a:t>
            </a:r>
            <a:endParaRPr sz="2000" b="1" i="0" u="none" strike="noStrike" cap="none" dirty="0">
              <a:solidFill>
                <a:schemeClr val="tx2">
                  <a:lumMod val="25000"/>
                </a:schemeClr>
              </a:solidFill>
              <a:latin typeface="Lato"/>
              <a:ea typeface="Lato"/>
              <a:cs typeface="Lato"/>
              <a:sym typeface="Lato"/>
            </a:endParaRPr>
          </a:p>
        </p:txBody>
      </p:sp>
      <p:sp>
        <p:nvSpPr>
          <p:cNvPr id="384" name="Google Shape;384;p8"/>
          <p:cNvSpPr txBox="1"/>
          <p:nvPr/>
        </p:nvSpPr>
        <p:spPr>
          <a:xfrm>
            <a:off x="63500" y="238638"/>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chemeClr val="bg1"/>
                </a:solidFill>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chemeClr val="bg1"/>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chemeClr val="bg1"/>
                </a:solidFill>
                <a:latin typeface="Lato"/>
                <a:ea typeface="Lato"/>
                <a:cs typeface="Lato"/>
                <a:sym typeface="Lato"/>
              </a:rPr>
              <a:t>Repository Link: </a:t>
            </a:r>
            <a:r>
              <a:rPr lang="en-IN" dirty="0">
                <a:solidFill>
                  <a:schemeClr val="bg1"/>
                </a:solidFill>
                <a:latin typeface="Lato"/>
                <a:ea typeface="Lato"/>
                <a:cs typeface="Lato"/>
                <a:sym typeface="Lato"/>
                <a:hlinkClick r:id="rId3"/>
              </a:rPr>
              <a:t>https://github.com/santosh-5/Automated_Cheque_Processing.git</a:t>
            </a:r>
            <a:endParaRPr sz="1400" b="0" i="0" u="none" strike="noStrike" cap="none" dirty="0">
              <a:solidFill>
                <a:schemeClr val="bg1"/>
              </a:solidFill>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3934E6A4-78C1-C985-F90C-A492A41BCF1C}"/>
              </a:ext>
            </a:extLst>
          </p:cNvPr>
          <p:cNvPicPr>
            <a:picLocks noChangeAspect="1"/>
          </p:cNvPicPr>
          <p:nvPr/>
        </p:nvPicPr>
        <p:blipFill>
          <a:blip r:embed="rId4"/>
          <a:stretch>
            <a:fillRect/>
          </a:stretch>
        </p:blipFill>
        <p:spPr>
          <a:xfrm>
            <a:off x="1626069" y="1112521"/>
            <a:ext cx="5475771" cy="38694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9712" y="128827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115674"/>
            <a:ext cx="4559100" cy="265317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members names:</a:t>
            </a:r>
          </a:p>
          <a:p>
            <a:pPr marL="0" lvl="0" indent="0" algn="l" rtl="0">
              <a:lnSpc>
                <a:spcPct val="150000"/>
              </a:lnSpc>
              <a:spcBef>
                <a:spcPts val="0"/>
              </a:spcBef>
              <a:spcAft>
                <a:spcPts val="1600"/>
              </a:spcAft>
              <a:buSzPts val="1800"/>
              <a:buNone/>
            </a:pPr>
            <a:r>
              <a:rPr lang="en" sz="1500" dirty="0"/>
              <a:t>		Santosh T</a:t>
            </a:r>
          </a:p>
          <a:p>
            <a:pPr marL="0" lvl="0" indent="0" algn="l" rtl="0">
              <a:lnSpc>
                <a:spcPct val="150000"/>
              </a:lnSpc>
              <a:spcBef>
                <a:spcPts val="0"/>
              </a:spcBef>
              <a:spcAft>
                <a:spcPts val="1600"/>
              </a:spcAft>
              <a:buSzPts val="1800"/>
              <a:buNone/>
            </a:pPr>
            <a:r>
              <a:rPr lang="en" sz="1500" dirty="0"/>
              <a:t>		Sheik Ahamed  S D</a:t>
            </a:r>
          </a:p>
          <a:p>
            <a:pPr marL="0" lvl="0" indent="0" algn="l" rtl="0">
              <a:lnSpc>
                <a:spcPct val="150000"/>
              </a:lnSpc>
              <a:spcBef>
                <a:spcPts val="0"/>
              </a:spcBef>
              <a:spcAft>
                <a:spcPts val="1600"/>
              </a:spcAft>
              <a:buSzPts val="1800"/>
              <a:buNone/>
            </a:pPr>
            <a:r>
              <a:rPr lang="en" sz="1500" dirty="0"/>
              <a:t>		Ganapathy P</a:t>
            </a:r>
          </a:p>
          <a:p>
            <a:pPr marL="0" lvl="0" indent="0" algn="l" rtl="0">
              <a:lnSpc>
                <a:spcPct val="150000"/>
              </a:lnSpc>
              <a:spcBef>
                <a:spcPts val="0"/>
              </a:spcBef>
              <a:spcAft>
                <a:spcPts val="1600"/>
              </a:spcAft>
              <a:buSzPts val="1800"/>
              <a:buNone/>
            </a:pPr>
            <a:r>
              <a:rPr lang="en" sz="1500" dirty="0"/>
              <a:t>		Lalith kanth D</a:t>
            </a:r>
          </a:p>
          <a:p>
            <a:pPr marL="0" lvl="0" indent="0" algn="l" rtl="0">
              <a:lnSpc>
                <a:spcPct val="150000"/>
              </a:lnSpc>
              <a:spcBef>
                <a:spcPts val="0"/>
              </a:spcBef>
              <a:spcAft>
                <a:spcPts val="1600"/>
              </a:spcAft>
              <a:buSzPts val="1800"/>
              <a:buNone/>
            </a:pPr>
            <a:endParaRPr lang="en" sz="1500" dirty="0"/>
          </a:p>
          <a:p>
            <a:pPr marL="0" lvl="0" indent="0" algn="l" rtl="0">
              <a:lnSpc>
                <a:spcPct val="150000"/>
              </a:lnSpc>
              <a:spcBef>
                <a:spcPts val="0"/>
              </a:spcBef>
              <a:spcAft>
                <a:spcPts val="1600"/>
              </a:spcAft>
              <a:buSzPts val="1800"/>
              <a:buNone/>
            </a:pPr>
            <a:endParaRPr sz="1500" dirty="0"/>
          </a:p>
        </p:txBody>
      </p:sp>
      <p:pic>
        <p:nvPicPr>
          <p:cNvPr id="7" name="Picture 6" descr="Diagram&#10;&#10;Description automatically generated">
            <a:extLst>
              <a:ext uri="{FF2B5EF4-FFF2-40B4-BE49-F238E27FC236}">
                <a16:creationId xmlns:a16="http://schemas.microsoft.com/office/drawing/2014/main" id="{D9EE2065-3051-5A8F-657D-454B1CA69822}"/>
              </a:ext>
            </a:extLst>
          </p:cNvPr>
          <p:cNvPicPr>
            <a:picLocks noChangeAspect="1"/>
          </p:cNvPicPr>
          <p:nvPr/>
        </p:nvPicPr>
        <p:blipFill>
          <a:blip r:embed="rId3"/>
          <a:stretch>
            <a:fillRect/>
          </a:stretch>
        </p:blipFill>
        <p:spPr>
          <a:xfrm>
            <a:off x="6015088" y="2814325"/>
            <a:ext cx="1857647" cy="1833875"/>
          </a:xfrm>
          <a:prstGeom prst="rect">
            <a:avLst/>
          </a:prstGeom>
        </p:spPr>
      </p:pic>
    </p:spTree>
  </p:cSld>
  <p:clrMapOvr>
    <a:masterClrMapping/>
  </p:clrMapOvr>
</p:sld>
</file>

<file path=ppt/theme/theme1.xml><?xml version="1.0" encoding="utf-8"?>
<a:theme xmlns:a="http://schemas.openxmlformats.org/drawingml/2006/main" name="TI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670</Words>
  <Application>Microsoft Office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Trebuchet MS</vt:lpstr>
      <vt:lpstr>arial</vt:lpstr>
      <vt:lpstr>arial</vt:lpstr>
      <vt:lpstr>Lato Black</vt:lpstr>
      <vt:lpstr>Lato</vt:lpstr>
      <vt:lpstr>Lato</vt:lpstr>
      <vt:lpstr>Wingdings</vt:lpstr>
      <vt:lpstr>TI Template</vt:lpstr>
      <vt:lpstr>TI Template</vt:lpstr>
      <vt:lpstr>Bank of Baroda Hackathon - 2022                       </vt:lpstr>
      <vt:lpstr>Problem Statement:</vt:lpstr>
      <vt:lpstr>User Segment &amp; Pain Points</vt:lpstr>
      <vt:lpstr>Use Case:</vt:lpstr>
      <vt:lpstr>Azure tools or resources:</vt:lpstr>
      <vt:lpstr>Process Flow:</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Santosh T</dc:creator>
  <cp:lastModifiedBy>Siddath Santosh</cp:lastModifiedBy>
  <cp:revision>6</cp:revision>
  <dcterms:modified xsi:type="dcterms:W3CDTF">2022-09-09T17:27:29Z</dcterms:modified>
</cp:coreProperties>
</file>