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81" r:id="rId4"/>
    <p:sldId id="258" r:id="rId5"/>
    <p:sldId id="259" r:id="rId6"/>
    <p:sldId id="260" r:id="rId7"/>
    <p:sldId id="282" r:id="rId8"/>
    <p:sldId id="261" r:id="rId9"/>
    <p:sldId id="263" r:id="rId10"/>
    <p:sldId id="264" r:id="rId11"/>
    <p:sldId id="265" r:id="rId12"/>
    <p:sldId id="283" r:id="rId13"/>
    <p:sldId id="284" r:id="rId14"/>
    <p:sldId id="285" r:id="rId15"/>
    <p:sldId id="267" r:id="rId16"/>
    <p:sldId id="286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  <p:sldId id="280" r:id="rId29"/>
  </p:sldIdLst>
  <p:sldSz cx="9144000" cy="5143500" type="screen16x9"/>
  <p:notesSz cx="6858000" cy="9144000"/>
  <p:embeddedFontLs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BDD1B2-A449-491C-821B-7C8AF50C6FEA}">
  <a:tblStyle styleId="{F6BDD1B2-A449-491C-821B-7C8AF50C6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357" autoAdjust="0"/>
  </p:normalViewPr>
  <p:slideViewPr>
    <p:cSldViewPr snapToGrid="0">
      <p:cViewPr varScale="1">
        <p:scale>
          <a:sx n="214" d="100"/>
          <a:sy n="214" d="100"/>
        </p:scale>
        <p:origin x="3078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Deo Vishwakarma" userId="3e960229-4725-4b28-b54d-f6cd5cca85eb" providerId="ADAL" clId="{747CA95B-8C6D-4695-AFF1-EF812F70FDF4}"/>
    <pc:docChg chg="undo custSel modSld">
      <pc:chgData name="Rahul Deo Vishwakarma" userId="3e960229-4725-4b28-b54d-f6cd5cca85eb" providerId="ADAL" clId="{747CA95B-8C6D-4695-AFF1-EF812F70FDF4}" dt="2022-10-12T22:35:00.730" v="40" actId="1076"/>
      <pc:docMkLst>
        <pc:docMk/>
      </pc:docMkLst>
      <pc:sldChg chg="delSp modSp mod">
        <pc:chgData name="Rahul Deo Vishwakarma" userId="3e960229-4725-4b28-b54d-f6cd5cca85eb" providerId="ADAL" clId="{747CA95B-8C6D-4695-AFF1-EF812F70FDF4}" dt="2022-10-12T22:35:00.730" v="40" actId="1076"/>
        <pc:sldMkLst>
          <pc:docMk/>
          <pc:sldMk cId="0" sldId="256"/>
        </pc:sldMkLst>
        <pc:spChg chg="mod">
          <ac:chgData name="Rahul Deo Vishwakarma" userId="3e960229-4725-4b28-b54d-f6cd5cca85eb" providerId="ADAL" clId="{747CA95B-8C6D-4695-AFF1-EF812F70FDF4}" dt="2022-10-12T22:35:00.730" v="40" actId="1076"/>
          <ac:spMkLst>
            <pc:docMk/>
            <pc:sldMk cId="0" sldId="256"/>
            <ac:spMk id="6" creationId="{89D45DCC-F020-7A39-4789-D1C2AB78DC32}"/>
          </ac:spMkLst>
        </pc:spChg>
        <pc:spChg chg="del mod">
          <ac:chgData name="Rahul Deo Vishwakarma" userId="3e960229-4725-4b28-b54d-f6cd5cca85eb" providerId="ADAL" clId="{747CA95B-8C6D-4695-AFF1-EF812F70FDF4}" dt="2022-10-12T22:34:53.377" v="38" actId="478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c8845cca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c8845cca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e4c6c3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e4c6c3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e4c6c3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e4c6c39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650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e4c6c3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e4c6c39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690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c8845cca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7c8845cca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519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ecf66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7ecf66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c8845cca_0_1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c8845cca_0_1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7e338013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7e338013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e338013b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7e338013b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c8845cca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7c8845cca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e338013b_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e338013b_6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e338013b_6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e338013b_6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e338013b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e338013b_6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e338013b_6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7e338013b_6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7e338013b_6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7e338013b_6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7c8845cca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7c8845cca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c8845cca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7c8845cca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30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cd0e889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cd0e889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cd0e889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7cd0e889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71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cd0e889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7cd0e889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c8845cca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c8845cca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" name="Picture 2" descr="Digital Skills Bootcamps | California State University, Long Beach">
            <a:extLst>
              <a:ext uri="{FF2B5EF4-FFF2-40B4-BE49-F238E27FC236}">
                <a16:creationId xmlns:a16="http://schemas.microsoft.com/office/drawing/2014/main" id="{3385DEC6-5087-F107-BBD9-CACA0E5965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9" y="4408483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Digital Skills Bootcamps | California State University, Long Beach">
            <a:extLst>
              <a:ext uri="{FF2B5EF4-FFF2-40B4-BE49-F238E27FC236}">
                <a16:creationId xmlns:a16="http://schemas.microsoft.com/office/drawing/2014/main" id="{C36A838E-3AA4-10CC-7ED9-D3A0880492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9" y="4408483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6" name="Picture 2" descr="Digital Skills Bootcamps | California State University, Long Beach">
            <a:extLst>
              <a:ext uri="{FF2B5EF4-FFF2-40B4-BE49-F238E27FC236}">
                <a16:creationId xmlns:a16="http://schemas.microsoft.com/office/drawing/2014/main" id="{44227A1E-C28A-2B06-A916-6B071D214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9" y="4408483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" name="Picture 2" descr="Digital Skills Bootcamps | California State University, Long Beach">
            <a:extLst>
              <a:ext uri="{FF2B5EF4-FFF2-40B4-BE49-F238E27FC236}">
                <a16:creationId xmlns:a16="http://schemas.microsoft.com/office/drawing/2014/main" id="{F552D9FE-C28E-A76D-F9E9-F75C4FC3AA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9" y="4408483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2" descr="Digital Skills Bootcamps | California State University, Long Beach">
            <a:extLst>
              <a:ext uri="{FF2B5EF4-FFF2-40B4-BE49-F238E27FC236}">
                <a16:creationId xmlns:a16="http://schemas.microsoft.com/office/drawing/2014/main" id="{3B14D287-5EC6-264C-A2A7-B1ABA4AC7E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9" y="4408483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2" descr="Digital Skills Bootcamps | California State University, Long Beach">
            <a:extLst>
              <a:ext uri="{FF2B5EF4-FFF2-40B4-BE49-F238E27FC236}">
                <a16:creationId xmlns:a16="http://schemas.microsoft.com/office/drawing/2014/main" id="{7900DA7B-C127-396E-3484-C6A06A6D2B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9" y="4408483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" name="Picture 2" descr="Digital Skills Bootcamps | California State University, Long Beach">
            <a:extLst>
              <a:ext uri="{FF2B5EF4-FFF2-40B4-BE49-F238E27FC236}">
                <a16:creationId xmlns:a16="http://schemas.microsoft.com/office/drawing/2014/main" id="{2D065AB6-52D0-A4EE-82F6-706EA14ABE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9" y="4408483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2" descr="Digital Skills Bootcamps | California State University, Long Beach">
            <a:extLst>
              <a:ext uri="{FF2B5EF4-FFF2-40B4-BE49-F238E27FC236}">
                <a16:creationId xmlns:a16="http://schemas.microsoft.com/office/drawing/2014/main" id="{FEF1546C-B2F6-B1C0-3143-6A674A5883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9" y="4408483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23400" y="709195"/>
            <a:ext cx="8123100" cy="1151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Coffee Beans Sales and </a:t>
            </a:r>
            <a:br>
              <a:rPr lang="en" sz="3200" dirty="0"/>
            </a:br>
            <a:r>
              <a:rPr lang="en" sz="3200" dirty="0"/>
              <a:t>Inventory Analysis &amp; Recommendations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CCBF-991A-524F-7AA0-51F4FA060B68}"/>
              </a:ext>
            </a:extLst>
          </p:cNvPr>
          <p:cNvSpPr txBox="1"/>
          <p:nvPr/>
        </p:nvSpPr>
        <p:spPr>
          <a:xfrm>
            <a:off x="623400" y="2319118"/>
            <a:ext cx="75981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CECS 551: Advanced Artificial Intelligence</a:t>
            </a:r>
            <a:endParaRPr lang="en" dirty="0">
              <a:solidFill>
                <a:schemeClr val="bg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45DCC-F020-7A39-4789-D1C2AB78DC32}"/>
              </a:ext>
            </a:extLst>
          </p:cNvPr>
          <p:cNvSpPr txBox="1"/>
          <p:nvPr/>
        </p:nvSpPr>
        <p:spPr>
          <a:xfrm>
            <a:off x="623400" y="3105938"/>
            <a:ext cx="3471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Supervisor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Professor Mahshid Fardadi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Dr. Allen Bolourich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639000" y="1152475"/>
            <a:ext cx="519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584" y="1206500"/>
            <a:ext cx="4524648" cy="26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64675" y="1172650"/>
            <a:ext cx="34482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Gradient Boosting Machine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Light GBM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35175" y="2860675"/>
            <a:ext cx="3307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Proxima Nova"/>
                <a:ea typeface="Proxima Nova"/>
                <a:cs typeface="Proxima Nova"/>
                <a:sym typeface="Proxima Nova"/>
              </a:rPr>
              <a:t>Light GBM and XGboost</a:t>
            </a:r>
            <a:r>
              <a:rPr lang="en" sz="1600" dirty="0">
                <a:latin typeface="Proxima Nova"/>
                <a:ea typeface="Proxima Nova"/>
                <a:cs typeface="Proxima Nova"/>
                <a:sym typeface="Proxima Nova"/>
              </a:rPr>
              <a:t> reported the best accuracies (90%) among all the models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6645F3-A38D-73E4-C37B-068F96DC18F0}"/>
              </a:ext>
            </a:extLst>
          </p:cNvPr>
          <p:cNvSpPr/>
          <p:nvPr/>
        </p:nvSpPr>
        <p:spPr>
          <a:xfrm>
            <a:off x="433140" y="2571750"/>
            <a:ext cx="3197565" cy="15296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choose Light GBM vs XGBoost ? 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236475" y="1143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0" name="Google Shape;120;p22"/>
          <p:cNvGraphicFramePr/>
          <p:nvPr>
            <p:extLst>
              <p:ext uri="{D42A27DB-BD31-4B8C-83A1-F6EECF244321}">
                <p14:modId xmlns:p14="http://schemas.microsoft.com/office/powerpoint/2010/main" val="3918208677"/>
              </p:ext>
            </p:extLst>
          </p:nvPr>
        </p:nvGraphicFramePr>
        <p:xfrm>
          <a:off x="433141" y="1313192"/>
          <a:ext cx="3197565" cy="104581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06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3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i="1">
                          <a:sym typeface="Proxima Nova"/>
                        </a:rPr>
                        <a:t>Accuracy</a:t>
                      </a:r>
                      <a:endParaRPr sz="1050" b="1" i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i="1" dirty="0">
                          <a:sym typeface="Proxima Nova"/>
                        </a:rPr>
                        <a:t>Execution time</a:t>
                      </a:r>
                      <a:endParaRPr sz="1050" b="1" i="1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i="1">
                          <a:sym typeface="Proxima Nova"/>
                        </a:rPr>
                        <a:t>Light GBM</a:t>
                      </a:r>
                      <a:endParaRPr sz="1050" b="1" i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ym typeface="Proxima Nova"/>
                        </a:rPr>
                        <a:t>89.90</a:t>
                      </a:r>
                      <a:endParaRPr sz="105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ym typeface="Proxima Nova"/>
                        </a:rPr>
                        <a:t>0.22</a:t>
                      </a:r>
                      <a:endParaRPr sz="10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i="1" dirty="0">
                          <a:sym typeface="Proxima Nova"/>
                        </a:rPr>
                        <a:t>XGBoost</a:t>
                      </a:r>
                      <a:endParaRPr sz="1050" b="1" i="1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ym typeface="Proxima Nova"/>
                        </a:rPr>
                        <a:t>89.34</a:t>
                      </a:r>
                      <a:endParaRPr sz="10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ym typeface="Proxima Nova"/>
                        </a:rPr>
                        <a:t>12.74</a:t>
                      </a:r>
                      <a:endParaRPr sz="105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387" y="3029195"/>
            <a:ext cx="2826087" cy="164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775" y="1192773"/>
            <a:ext cx="2901312" cy="16585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3293F-0F9C-FAAC-98FB-1835CCAAC6D5}"/>
              </a:ext>
            </a:extLst>
          </p:cNvPr>
          <p:cNvSpPr txBox="1"/>
          <p:nvPr/>
        </p:nvSpPr>
        <p:spPr>
          <a:xfrm>
            <a:off x="608515" y="2784490"/>
            <a:ext cx="3278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Low memory usage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Parallel processing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Faster training speed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444C-72E4-1483-1215-036DB99E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72383-C920-1D0B-62BE-83F49C9A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970660"/>
            <a:ext cx="7680960" cy="39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4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 Time series analysis</a:t>
            </a:r>
            <a:endParaRPr dirty="0"/>
          </a:p>
        </p:txBody>
      </p:sp>
      <p:graphicFrame>
        <p:nvGraphicFramePr>
          <p:cNvPr id="129" name="Google Shape;129;p23"/>
          <p:cNvGraphicFramePr/>
          <p:nvPr>
            <p:extLst>
              <p:ext uri="{D42A27DB-BD31-4B8C-83A1-F6EECF244321}">
                <p14:modId xmlns:p14="http://schemas.microsoft.com/office/powerpoint/2010/main" val="3605837106"/>
              </p:ext>
            </p:extLst>
          </p:nvPr>
        </p:nvGraphicFramePr>
        <p:xfrm>
          <a:off x="434683" y="1476981"/>
          <a:ext cx="3155500" cy="1341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8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/>
                        <a:t>Store</a:t>
                      </a:r>
                      <a:endParaRPr sz="10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i="1" dirty="0"/>
                        <a:t>1 day</a:t>
                      </a:r>
                      <a:endParaRPr sz="900" b="1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i="1" dirty="0"/>
                        <a:t>3 day</a:t>
                      </a:r>
                      <a:endParaRPr sz="900" b="1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i="1" dirty="0"/>
                        <a:t>10 day</a:t>
                      </a:r>
                      <a:endParaRPr sz="900" b="1"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/>
                        <a:t>18</a:t>
                      </a:r>
                      <a:endParaRPr sz="10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0.9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1.04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/>
                        <a:t>117</a:t>
                      </a:r>
                      <a:endParaRPr sz="10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0.94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 dirty="0"/>
                        <a:t>332</a:t>
                      </a:r>
                      <a:endParaRPr sz="1000" b="1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1.44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1.5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1.44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545" y="1207237"/>
            <a:ext cx="5291275" cy="27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5E72A-A6FE-0348-79B6-A77D736E5BE4}"/>
              </a:ext>
            </a:extLst>
          </p:cNvPr>
          <p:cNvSpPr txBox="1"/>
          <p:nvPr/>
        </p:nvSpPr>
        <p:spPr>
          <a:xfrm>
            <a:off x="373191" y="3180275"/>
            <a:ext cx="3278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Implemented for 1-day, 3-day, 10-day prediction, </a:t>
            </a:r>
            <a:r>
              <a:rPr lang="en-US" sz="1200" b="1" i="1" dirty="0">
                <a:latin typeface="Proxima Nova" panose="020B0604020202020204" charset="0"/>
              </a:rPr>
              <a:t>1-day predict is more accurate </a:t>
            </a:r>
            <a:r>
              <a:rPr lang="en-US" sz="1200" dirty="0">
                <a:latin typeface="Proxima Nova" panose="020B0604020202020204" charset="0"/>
              </a:rPr>
              <a:t>based on </a:t>
            </a:r>
            <a:r>
              <a:rPr lang="en-US" sz="1200" b="1" i="1" dirty="0">
                <a:latin typeface="Proxima Nova" panose="020B0604020202020204" charset="0"/>
              </a:rPr>
              <a:t>week-day and store data</a:t>
            </a:r>
            <a:r>
              <a:rPr lang="en-US" sz="1200" dirty="0">
                <a:latin typeface="Proxima Nov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3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 Time series analysis</a:t>
            </a:r>
            <a:endParaRPr dirty="0"/>
          </a:p>
        </p:txBody>
      </p:sp>
      <p:graphicFrame>
        <p:nvGraphicFramePr>
          <p:cNvPr id="129" name="Google Shape;129;p23"/>
          <p:cNvGraphicFramePr/>
          <p:nvPr>
            <p:extLst>
              <p:ext uri="{D42A27DB-BD31-4B8C-83A1-F6EECF244321}">
                <p14:modId xmlns:p14="http://schemas.microsoft.com/office/powerpoint/2010/main" val="883279941"/>
              </p:ext>
            </p:extLst>
          </p:nvPr>
        </p:nvGraphicFramePr>
        <p:xfrm>
          <a:off x="434683" y="1476981"/>
          <a:ext cx="3155500" cy="1341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8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/>
                        <a:t>Store</a:t>
                      </a:r>
                      <a:endParaRPr sz="10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i="1" dirty="0"/>
                        <a:t>1 day</a:t>
                      </a:r>
                      <a:endParaRPr sz="900" b="1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i="1" dirty="0"/>
                        <a:t>3 day</a:t>
                      </a:r>
                      <a:endParaRPr sz="900" b="1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i="1" dirty="0"/>
                        <a:t>10 day</a:t>
                      </a:r>
                      <a:endParaRPr sz="900" b="1"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/>
                        <a:t>18</a:t>
                      </a:r>
                      <a:endParaRPr sz="10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0.88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1.2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1.72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/>
                        <a:t>117</a:t>
                      </a:r>
                      <a:endParaRPr sz="10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0.87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1.31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1.72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 dirty="0"/>
                        <a:t>332</a:t>
                      </a:r>
                      <a:endParaRPr sz="1000" b="1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0.88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1.24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1.71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C5E72A-A6FE-0348-79B6-A77D736E5BE4}"/>
              </a:ext>
            </a:extLst>
          </p:cNvPr>
          <p:cNvSpPr txBox="1"/>
          <p:nvPr/>
        </p:nvSpPr>
        <p:spPr>
          <a:xfrm>
            <a:off x="373191" y="3180275"/>
            <a:ext cx="3278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Implemented for 1-day, 3-day, 10-day prediction, </a:t>
            </a:r>
            <a:r>
              <a:rPr lang="en-US" sz="1200" b="1" i="1" dirty="0">
                <a:latin typeface="Proxima Nova" panose="020B0604020202020204" charset="0"/>
              </a:rPr>
              <a:t>1-day predict is more accurate </a:t>
            </a:r>
            <a:r>
              <a:rPr lang="en-US" sz="1200" dirty="0">
                <a:latin typeface="Proxima Nova" panose="020B0604020202020204" charset="0"/>
              </a:rPr>
              <a:t>based on </a:t>
            </a:r>
            <a:r>
              <a:rPr lang="en-US" sz="1200" b="1" i="1" dirty="0">
                <a:latin typeface="Proxima Nova" panose="020B0604020202020204" charset="0"/>
              </a:rPr>
              <a:t>weather data</a:t>
            </a:r>
            <a:r>
              <a:rPr lang="en-US" sz="1200" dirty="0">
                <a:latin typeface="Proxima Nova" panose="020B0604020202020204" charset="0"/>
              </a:rPr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F0A38A-8FA2-7579-F46C-D299B8E1A115}"/>
              </a:ext>
            </a:extLst>
          </p:cNvPr>
          <p:cNvGrpSpPr/>
          <p:nvPr/>
        </p:nvGrpSpPr>
        <p:grpSpPr>
          <a:xfrm>
            <a:off x="4025362" y="1384523"/>
            <a:ext cx="4806938" cy="2374454"/>
            <a:chOff x="3902379" y="1916558"/>
            <a:chExt cx="4806938" cy="23744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E7B0B7-B10C-039E-3A41-445793434044}"/>
                </a:ext>
              </a:extLst>
            </p:cNvPr>
            <p:cNvGrpSpPr/>
            <p:nvPr/>
          </p:nvGrpSpPr>
          <p:grpSpPr>
            <a:xfrm>
              <a:off x="3902379" y="1916558"/>
              <a:ext cx="4806938" cy="2025372"/>
              <a:chOff x="3301242" y="792608"/>
              <a:chExt cx="4806938" cy="2025372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75C61FAA-07C2-162C-9A0A-163D8E0AFB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1242" y="812799"/>
                <a:ext cx="1451369" cy="2005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>
                <a:extLst>
                  <a:ext uri="{FF2B5EF4-FFF2-40B4-BE49-F238E27FC236}">
                    <a16:creationId xmlns:a16="http://schemas.microsoft.com/office/drawing/2014/main" id="{F01FACF9-BE30-CA30-5B2C-44BED6F65B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6650" y="798633"/>
                <a:ext cx="1516123" cy="2019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C1023C3-2238-1BB8-2918-8C9DC6BAF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6812" y="792608"/>
                <a:ext cx="1451368" cy="2025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31B8BC-34A1-C582-9248-967B00F68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4917" y="4014787"/>
              <a:ext cx="4724400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65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05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Inventory Optimization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4800"/>
            </a:pPr>
            <a:r>
              <a:rPr lang="en" sz="2400" dirty="0"/>
              <a:t>Proposal of Initiatives to Improve Sales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Initiatives and Caveat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7B445-53A6-5E18-D8A4-F5F3E1EF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590" y="1339103"/>
            <a:ext cx="1373060" cy="527794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dirty="0"/>
              <a:t>Initiative 01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83ECC1-CE83-3811-F160-E0704F023EDD}"/>
              </a:ext>
            </a:extLst>
          </p:cNvPr>
          <p:cNvCxnSpPr>
            <a:cxnSpLocks/>
          </p:cNvCxnSpPr>
          <p:nvPr/>
        </p:nvCxnSpPr>
        <p:spPr>
          <a:xfrm>
            <a:off x="578222" y="2009772"/>
            <a:ext cx="782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E48E5B-A425-6E39-FB3D-4F83086F60FF}"/>
              </a:ext>
            </a:extLst>
          </p:cNvPr>
          <p:cNvCxnSpPr>
            <a:cxnSpLocks/>
          </p:cNvCxnSpPr>
          <p:nvPr/>
        </p:nvCxnSpPr>
        <p:spPr>
          <a:xfrm>
            <a:off x="578222" y="1271868"/>
            <a:ext cx="782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281C772-E27D-1887-EF55-749B50C83022}"/>
              </a:ext>
            </a:extLst>
          </p:cNvPr>
          <p:cNvSpPr txBox="1">
            <a:spLocks/>
          </p:cNvSpPr>
          <p:nvPr/>
        </p:nvSpPr>
        <p:spPr>
          <a:xfrm>
            <a:off x="2647497" y="1320305"/>
            <a:ext cx="5679977" cy="109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39700" indent="0">
              <a:buNone/>
            </a:pPr>
            <a:r>
              <a:rPr lang="en-US" dirty="0"/>
              <a:t>Increase product Received Quantity during weekends holidays, adjust End Quantity accordingly.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85B917E-F8B6-79F5-15CF-56A49CFA9705}"/>
              </a:ext>
            </a:extLst>
          </p:cNvPr>
          <p:cNvSpPr txBox="1">
            <a:spLocks/>
          </p:cNvSpPr>
          <p:nvPr/>
        </p:nvSpPr>
        <p:spPr>
          <a:xfrm>
            <a:off x="739590" y="2059342"/>
            <a:ext cx="1373060" cy="52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39700" indent="0">
              <a:buFont typeface="Proxima Nova"/>
              <a:buNone/>
            </a:pPr>
            <a:r>
              <a:rPr lang="en-US" b="1" dirty="0"/>
              <a:t>Initiative 02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0EEA39-B465-F670-4188-ED254AD38F35}"/>
              </a:ext>
            </a:extLst>
          </p:cNvPr>
          <p:cNvCxnSpPr>
            <a:cxnSpLocks/>
          </p:cNvCxnSpPr>
          <p:nvPr/>
        </p:nvCxnSpPr>
        <p:spPr>
          <a:xfrm>
            <a:off x="578222" y="2730011"/>
            <a:ext cx="782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6BE3699-3563-CE12-ED61-CFC23C9B62C8}"/>
              </a:ext>
            </a:extLst>
          </p:cNvPr>
          <p:cNvSpPr txBox="1">
            <a:spLocks/>
          </p:cNvSpPr>
          <p:nvPr/>
        </p:nvSpPr>
        <p:spPr>
          <a:xfrm>
            <a:off x="2199822" y="2000244"/>
            <a:ext cx="5679977" cy="109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Correlate products based on temperature (Example: Increase Received Quantity for cold products on warmer weather days).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D39EB81-F94B-AD74-3AC5-DB32658DF141}"/>
              </a:ext>
            </a:extLst>
          </p:cNvPr>
          <p:cNvSpPr txBox="1">
            <a:spLocks/>
          </p:cNvSpPr>
          <p:nvPr/>
        </p:nvSpPr>
        <p:spPr>
          <a:xfrm>
            <a:off x="739590" y="2806774"/>
            <a:ext cx="1373060" cy="52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39700" indent="0">
              <a:buFont typeface="Proxima Nova"/>
              <a:buNone/>
            </a:pPr>
            <a:r>
              <a:rPr lang="en-US" b="1" dirty="0"/>
              <a:t>Initiative 03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72A346B-347A-DDFB-C6EC-7EED95AF43F1}"/>
              </a:ext>
            </a:extLst>
          </p:cNvPr>
          <p:cNvSpPr txBox="1">
            <a:spLocks/>
          </p:cNvSpPr>
          <p:nvPr/>
        </p:nvSpPr>
        <p:spPr>
          <a:xfrm>
            <a:off x="2199822" y="2747676"/>
            <a:ext cx="5679977" cy="109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Increase all products received quantity by 20%, adjust end quantity accordingly.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1D1A0-B08B-DA65-DC36-BF782141B89D}"/>
              </a:ext>
            </a:extLst>
          </p:cNvPr>
          <p:cNvSpPr txBox="1"/>
          <p:nvPr/>
        </p:nvSpPr>
        <p:spPr>
          <a:xfrm>
            <a:off x="739590" y="4017962"/>
            <a:ext cx="7587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>
                <a:solidFill>
                  <a:schemeClr val="accent3"/>
                </a:solidFill>
                <a:latin typeface="Proxima Nova"/>
                <a:sym typeface="Proxima Nova"/>
              </a:rPr>
              <a:t>Must consider waste cost per initiative as well, with consideration towards product shelf life.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A3690E-F814-EBC2-5479-0457FCC94BE2}"/>
              </a:ext>
            </a:extLst>
          </p:cNvPr>
          <p:cNvCxnSpPr>
            <a:cxnSpLocks/>
          </p:cNvCxnSpPr>
          <p:nvPr/>
        </p:nvCxnSpPr>
        <p:spPr>
          <a:xfrm>
            <a:off x="620438" y="3463436"/>
            <a:ext cx="782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3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Roadblocks with Initiative 02</a:t>
            </a:r>
            <a:endParaRPr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398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rgbClr val="616161"/>
                </a:solidFill>
                <a:effectLst/>
                <a:latin typeface="Proxima Nova" panose="020B0604020202020204" charset="0"/>
              </a:rPr>
              <a:t>Attempt to reduce waste and increase profit by predicting sales based on temperature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rgbClr val="616161"/>
                </a:solidFill>
                <a:effectLst/>
                <a:latin typeface="Proxima Nova" panose="020B0604020202020204" charset="0"/>
              </a:rPr>
              <a:t>Different bestselling items per store 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rgbClr val="616161"/>
                </a:solidFill>
                <a:effectLst/>
                <a:latin typeface="Proxima Nova" panose="020B0604020202020204" charset="0"/>
              </a:rPr>
              <a:t>Optimization based on temperature data may not be feasible </a:t>
            </a:r>
            <a:endParaRPr lang="en-US" sz="1100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                   </a:t>
            </a:r>
            <a:r>
              <a:rPr lang="en-US" sz="1400"/>
              <a:t>Store 332			Store 332			 Store 332</a:t>
            </a:r>
            <a:endParaRPr sz="1400" dirty="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000" y="2642410"/>
            <a:ext cx="2352080" cy="1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50" y="2642410"/>
            <a:ext cx="2389206" cy="1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8525" y="2642410"/>
            <a:ext cx="2451134" cy="17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Benefit Analysis: Overview</a:t>
            </a:r>
            <a:endParaRPr dirty="0"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As a result, we see an overall positive increase on these initiatives, with a noticeable spike towards </a:t>
            </a:r>
            <a:r>
              <a:rPr lang="en" sz="1600" b="1" dirty="0"/>
              <a:t>Initiative 3</a:t>
            </a:r>
            <a:r>
              <a:rPr lang="en" sz="1600" dirty="0"/>
              <a:t>.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Conservative estimates: LSTM model, however more risk taking predictions tend to result in higher profit at a cost of more waste. This may reflect a potential signal boost to increase our initiative’s effects.</a:t>
            </a:r>
            <a:endParaRPr sz="1600" dirty="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412" y="2826600"/>
            <a:ext cx="4269175" cy="17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Benefit Analysis: Store 18</a:t>
            </a:r>
            <a:endParaRPr dirty="0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02325" y="1500250"/>
            <a:ext cx="33108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1: profit increases 3%</a:t>
            </a: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2: profit increases 2.9%</a:t>
            </a: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3: profit increases 10%</a:t>
            </a:r>
            <a:endParaRPr sz="2200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199" y="1223423"/>
            <a:ext cx="3721575" cy="24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500" y="3715350"/>
            <a:ext cx="4927799" cy="11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 outline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dirty="0"/>
              <a:t>Introduction: Coffee Beans 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/>
              <a:t>Understanding dataset 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/>
              <a:t>Designing a sales prediction model 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/>
              <a:t>Investigation and recommendation 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/>
              <a:t>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Cost-Benefit Analysis: Store 117</a:t>
            </a:r>
            <a:endParaRPr dirty="0"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402325" y="1500250"/>
            <a:ext cx="34407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1: profit increases 2%</a:t>
            </a: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2: profit increases 0.14%</a:t>
            </a: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3: profit increases 6%</a:t>
            </a:r>
            <a:endParaRPr sz="2200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649" y="3864375"/>
            <a:ext cx="4563475" cy="8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375" y="1241075"/>
            <a:ext cx="3997264" cy="25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Cost-Benefit Analysis: Store 332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402325" y="1500250"/>
            <a:ext cx="34407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1: profit increases 4%</a:t>
            </a: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2: profit increases 0.6%</a:t>
            </a: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3: profit increases 15%</a:t>
            </a:r>
            <a:endParaRPr sz="2200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862" y="3947150"/>
            <a:ext cx="4684300" cy="9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425" y="1170125"/>
            <a:ext cx="4207192" cy="26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Cost-Benefit Analysis: 10 Other Stores 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402325" y="1500250"/>
            <a:ext cx="34407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1: profit increases 4%</a:t>
            </a: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3: profit increases 14%</a:t>
            </a:r>
            <a:endParaRPr sz="2200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425" y="1170125"/>
            <a:ext cx="4099331" cy="26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775" y="3794750"/>
            <a:ext cx="3960635" cy="10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Cost-Benefit Analysis: All Stores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402325" y="1500250"/>
            <a:ext cx="34407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1: profit increases 9%</a:t>
            </a:r>
            <a:endParaRPr sz="1450" dirty="0">
              <a:solidFill>
                <a:srgbClr val="212121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Char char="●"/>
            </a:pPr>
            <a:r>
              <a:rPr lang="en" sz="1450" dirty="0">
                <a:solidFill>
                  <a:srgbClr val="212121"/>
                </a:solidFill>
                <a:latin typeface="Proxima Nova" panose="020B0604020202020204" charset="0"/>
                <a:ea typeface="Arial"/>
                <a:cs typeface="Arial"/>
                <a:sym typeface="Arial"/>
              </a:rPr>
              <a:t>initiative 3: profit increases 31%</a:t>
            </a:r>
            <a:endParaRPr sz="2200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500" y="1170125"/>
            <a:ext cx="3549084" cy="24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049" y="3718425"/>
            <a:ext cx="3960000" cy="1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27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products have more wastes? (3 Stores)</a:t>
            </a: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6101575" y="3734484"/>
            <a:ext cx="191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2: 'Everything Bagel'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00" y="1360875"/>
            <a:ext cx="3113626" cy="18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300" y="1395725"/>
            <a:ext cx="3056825" cy="16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2500" y="1395725"/>
            <a:ext cx="2952744" cy="16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1266813" y="3249875"/>
            <a:ext cx="1455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Store 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6275013" y="3226134"/>
            <a:ext cx="1455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Store 332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3770913" y="3199240"/>
            <a:ext cx="1455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Store 117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2341475" y="1229225"/>
            <a:ext cx="816000" cy="520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1188575" y="1524238"/>
            <a:ext cx="816000" cy="520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3770925" y="1395725"/>
            <a:ext cx="816000" cy="520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967550" y="1395725"/>
            <a:ext cx="816000" cy="520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714213" y="3653075"/>
            <a:ext cx="3056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4: 'Butter Croissant',                    11: 'Coffee Cake with Streusel',  12: 'Almond Croissant’</a:t>
            </a:r>
            <a:endParaRPr sz="145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5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3485800" y="3707590"/>
            <a:ext cx="191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4: 'Butter Croissant'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27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products have more wastes? 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5527425" y="3758225"/>
            <a:ext cx="191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2: 'Everything Bagel'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1668838" y="3237625"/>
            <a:ext cx="1455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10 Other Stores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5757363" y="3249875"/>
            <a:ext cx="1455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All Stores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1248756" y="3846160"/>
            <a:ext cx="3056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2: Everything bagel</a:t>
            </a:r>
            <a:endParaRPr sz="145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3: Blue-berry Scone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5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50" y="1049775"/>
            <a:ext cx="3606326" cy="204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55887"/>
            <a:ext cx="3606316" cy="19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/>
          <p:nvPr/>
        </p:nvSpPr>
        <p:spPr>
          <a:xfrm>
            <a:off x="1383750" y="1108900"/>
            <a:ext cx="816000" cy="520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5013775" y="1049775"/>
            <a:ext cx="816000" cy="520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8F1CE2-DFFF-309C-3FE7-C6F3C43262D4}"/>
              </a:ext>
            </a:extLst>
          </p:cNvPr>
          <p:cNvSpPr/>
          <p:nvPr/>
        </p:nvSpPr>
        <p:spPr>
          <a:xfrm>
            <a:off x="4572001" y="2007301"/>
            <a:ext cx="3879476" cy="22890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F5C23-2FB5-BE7E-1390-D6F4291DA766}"/>
              </a:ext>
            </a:extLst>
          </p:cNvPr>
          <p:cNvSpPr/>
          <p:nvPr/>
        </p:nvSpPr>
        <p:spPr>
          <a:xfrm>
            <a:off x="4572001" y="1442312"/>
            <a:ext cx="3879476" cy="4806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33484-E2AF-B00E-84A3-4ED20BCB3234}"/>
              </a:ext>
            </a:extLst>
          </p:cNvPr>
          <p:cNvSpPr/>
          <p:nvPr/>
        </p:nvSpPr>
        <p:spPr>
          <a:xfrm>
            <a:off x="432423" y="3605956"/>
            <a:ext cx="3937871" cy="6903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5DC76-8C89-AA66-1318-672EEAAB022A}"/>
              </a:ext>
            </a:extLst>
          </p:cNvPr>
          <p:cNvSpPr/>
          <p:nvPr/>
        </p:nvSpPr>
        <p:spPr>
          <a:xfrm>
            <a:off x="432423" y="2403885"/>
            <a:ext cx="3937871" cy="10363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3437E-C4B1-A699-B065-CDA4B1780125}"/>
              </a:ext>
            </a:extLst>
          </p:cNvPr>
          <p:cNvSpPr/>
          <p:nvPr/>
        </p:nvSpPr>
        <p:spPr>
          <a:xfrm>
            <a:off x="432423" y="1442312"/>
            <a:ext cx="3937871" cy="7866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</a:t>
            </a:r>
            <a:endParaRPr dirty="0"/>
          </a:p>
        </p:txBody>
      </p:sp>
      <p:sp>
        <p:nvSpPr>
          <p:cNvPr id="244" name="Google Shape;244;p36"/>
          <p:cNvSpPr txBox="1">
            <a:spLocks noGrp="1"/>
          </p:cNvSpPr>
          <p:nvPr>
            <p:ph type="body" idx="4294967295"/>
          </p:nvPr>
        </p:nvSpPr>
        <p:spPr>
          <a:xfrm>
            <a:off x="311700" y="1282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The </a:t>
            </a:r>
            <a:r>
              <a:rPr lang="en" sz="1400" b="1" i="1" dirty="0"/>
              <a:t>models are conservative </a:t>
            </a:r>
            <a:r>
              <a:rPr lang="en" sz="1400" dirty="0"/>
              <a:t>in predicting sales, particularly the peak and low changes. </a:t>
            </a: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4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Due to the conservative nature of the model, </a:t>
            </a:r>
            <a:r>
              <a:rPr lang="en" sz="1400" b="1" i="1" dirty="0"/>
              <a:t>increasing inventory </a:t>
            </a:r>
            <a:r>
              <a:rPr lang="en" sz="1400" dirty="0"/>
              <a:t>by a flat rate (e.g. 20% in our initiative 3) drives the model to be closer to the market reality.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Weekend/holiday can be </a:t>
            </a:r>
            <a:r>
              <a:rPr lang="en" sz="1400" b="1" i="1" dirty="0"/>
              <a:t>combined with a flat raise</a:t>
            </a:r>
            <a:r>
              <a:rPr lang="en" sz="1400" dirty="0"/>
              <a:t> to form a new initiative.</a:t>
            </a:r>
            <a:endParaRPr sz="1400" dirty="0"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4294967295"/>
          </p:nvPr>
        </p:nvSpPr>
        <p:spPr>
          <a:xfrm>
            <a:off x="4711677" y="14469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cs typeface="Arial"/>
                <a:sym typeface="Arial"/>
              </a:rPr>
              <a:t>Client Implications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EB72-95FA-F75D-282B-5E9FB466F9A4}"/>
              </a:ext>
            </a:extLst>
          </p:cNvPr>
          <p:cNvSpPr txBox="1"/>
          <p:nvPr/>
        </p:nvSpPr>
        <p:spPr>
          <a:xfrm>
            <a:off x="4572000" y="2094696"/>
            <a:ext cx="37135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Proxima Nova"/>
                <a:sym typeface="Proxima Nova"/>
              </a:rPr>
              <a:t>Investigate the impact of flat raising of all product stocks, during holidays and weekends, and potentially utilizing weather forecasting as well.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2"/>
          </p:nvPr>
        </p:nvSpPr>
        <p:spPr>
          <a:xfrm>
            <a:off x="3158983" y="2572361"/>
            <a:ext cx="2616600" cy="17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Client Implications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Reduce the stocks of those products to help the business’s bottom line.</a:t>
            </a:r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2"/>
          </p:nvPr>
        </p:nvSpPr>
        <p:spPr>
          <a:xfrm>
            <a:off x="6130076" y="2572361"/>
            <a:ext cx="2616600" cy="2075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Client Implications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Requires further investigation, dynamically adjust stocks based on weather forecast.</a:t>
            </a:r>
            <a:endParaRPr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7B445-53A6-5E18-D8A4-F5F3E1EF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964" y="1243853"/>
            <a:ext cx="2787847" cy="1093184"/>
          </a:xfrm>
        </p:spPr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lang="en-US" b="1" dirty="0"/>
              <a:t>Trend 1</a:t>
            </a:r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dirty="0"/>
              <a:t>Improved sales during weekends / holidays.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7F941A-8B4F-EA25-D9BC-AFB26AC4CD6F}"/>
              </a:ext>
            </a:extLst>
          </p:cNvPr>
          <p:cNvSpPr txBox="1">
            <a:spLocks/>
          </p:cNvSpPr>
          <p:nvPr/>
        </p:nvSpPr>
        <p:spPr>
          <a:xfrm>
            <a:off x="3158983" y="1243853"/>
            <a:ext cx="2787847" cy="109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Trend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Certain products produce much more waste than others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10" name="Google Shape;237;p35">
            <a:extLst>
              <a:ext uri="{FF2B5EF4-FFF2-40B4-BE49-F238E27FC236}">
                <a16:creationId xmlns:a16="http://schemas.microsoft.com/office/drawing/2014/main" id="{1207C566-5C37-0435-295B-69F09E9DF9FE}"/>
              </a:ext>
            </a:extLst>
          </p:cNvPr>
          <p:cNvSpPr txBox="1">
            <a:spLocks/>
          </p:cNvSpPr>
          <p:nvPr/>
        </p:nvSpPr>
        <p:spPr>
          <a:xfrm>
            <a:off x="436587" y="2572361"/>
            <a:ext cx="2616600" cy="214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1200"/>
              </a:spcBef>
              <a:buFont typeface="Proxima Nova"/>
              <a:buNone/>
            </a:pPr>
            <a:r>
              <a:rPr lang="en-US" b="1" dirty="0"/>
              <a:t>Client Implication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Increasing stocks during weekends / holidays bears investigation.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83ECC1-CE83-3811-F160-E0704F023EDD}"/>
              </a:ext>
            </a:extLst>
          </p:cNvPr>
          <p:cNvCxnSpPr>
            <a:cxnSpLocks/>
          </p:cNvCxnSpPr>
          <p:nvPr/>
        </p:nvCxnSpPr>
        <p:spPr>
          <a:xfrm>
            <a:off x="578222" y="1674159"/>
            <a:ext cx="782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57C56-01F5-8C87-A5F2-021F0BF94B14}"/>
              </a:ext>
            </a:extLst>
          </p:cNvPr>
          <p:cNvSpPr txBox="1">
            <a:spLocks/>
          </p:cNvSpPr>
          <p:nvPr/>
        </p:nvSpPr>
        <p:spPr>
          <a:xfrm>
            <a:off x="6044453" y="1209345"/>
            <a:ext cx="2787847" cy="109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Trend 3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Weak positive trend towards adjusting stocks according to weather.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E19E6C-C856-EAB3-CF05-E9C1149698DC}"/>
              </a:ext>
            </a:extLst>
          </p:cNvPr>
          <p:cNvCxnSpPr>
            <a:cxnSpLocks/>
          </p:cNvCxnSpPr>
          <p:nvPr/>
        </p:nvCxnSpPr>
        <p:spPr>
          <a:xfrm>
            <a:off x="502022" y="3171265"/>
            <a:ext cx="782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EFFDC0-A96E-9CB0-4B04-6074081D039A}"/>
              </a:ext>
            </a:extLst>
          </p:cNvPr>
          <p:cNvCxnSpPr>
            <a:cxnSpLocks/>
          </p:cNvCxnSpPr>
          <p:nvPr/>
        </p:nvCxnSpPr>
        <p:spPr>
          <a:xfrm>
            <a:off x="526746" y="2571750"/>
            <a:ext cx="782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56B877-AD83-09A3-66FC-1D9409A848CB}"/>
              </a:ext>
            </a:extLst>
          </p:cNvPr>
          <p:cNvCxnSpPr>
            <a:cxnSpLocks/>
          </p:cNvCxnSpPr>
          <p:nvPr/>
        </p:nvCxnSpPr>
        <p:spPr>
          <a:xfrm>
            <a:off x="436587" y="4338915"/>
            <a:ext cx="782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E48E5B-A425-6E39-FB3D-4F83086F60FF}"/>
              </a:ext>
            </a:extLst>
          </p:cNvPr>
          <p:cNvCxnSpPr>
            <a:cxnSpLocks/>
          </p:cNvCxnSpPr>
          <p:nvPr/>
        </p:nvCxnSpPr>
        <p:spPr>
          <a:xfrm>
            <a:off x="578222" y="1271868"/>
            <a:ext cx="782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Background</a:t>
            </a:r>
            <a:endParaRPr b="1"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For a growing business which runs hundreds of coffee shops, it is undeniable that these stores will find themselves gradually producing more waste and </a:t>
            </a:r>
            <a:r>
              <a:rPr lang="en" sz="1400" b="1" i="1" dirty="0"/>
              <a:t>potentially miss trends to increase sales</a:t>
            </a:r>
            <a:r>
              <a:rPr lang="en" sz="1400" dirty="0"/>
              <a:t>.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However, </a:t>
            </a:r>
            <a:r>
              <a:rPr lang="en" sz="1400" b="1" i="1" dirty="0"/>
              <a:t>manually analyzing inventory patterns </a:t>
            </a:r>
            <a:r>
              <a:rPr lang="en" sz="1400" dirty="0"/>
              <a:t>to reduce waste and increase sales is a monumental task to take on. 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As such, we devised machine learning models trained with a year’s worth of inventory and sales data to </a:t>
            </a:r>
            <a:r>
              <a:rPr lang="en" sz="1400" b="1" i="1" dirty="0"/>
              <a:t>approximate how the business may boost sales and reduce waste.</a:t>
            </a:r>
            <a:endParaRPr sz="1400" b="1" i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436175" y="3774525"/>
            <a:ext cx="73443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Goal</a:t>
            </a:r>
            <a:r>
              <a:rPr lang="en" sz="1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800" dirty="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 inventory to </a:t>
            </a:r>
            <a:r>
              <a:rPr lang="en" sz="1800" b="1" dirty="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Boost Sales </a:t>
            </a:r>
            <a:r>
              <a:rPr lang="en" sz="1800" dirty="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" sz="1800" b="1" dirty="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Reduce Waste</a:t>
            </a:r>
            <a:r>
              <a:rPr lang="en" sz="1800" dirty="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dirty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1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Workflow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Phase 1: </a:t>
            </a:r>
            <a:r>
              <a:rPr lang="en" b="1" i="1" dirty="0"/>
              <a:t>Understand</a:t>
            </a:r>
            <a:r>
              <a:rPr lang="en" dirty="0"/>
              <a:t> the </a:t>
            </a:r>
            <a:r>
              <a:rPr lang="en" b="1" i="1" dirty="0"/>
              <a:t>data</a:t>
            </a:r>
            <a:r>
              <a:rPr lang="en" dirty="0"/>
              <a:t> distribution, relationship among them using correlation matrix and SHAPly feature interactions.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Phase 2: Create a </a:t>
            </a:r>
            <a:r>
              <a:rPr lang="en" b="1" i="1" dirty="0"/>
              <a:t>predictor for sales </a:t>
            </a:r>
            <a:r>
              <a:rPr lang="en" dirty="0"/>
              <a:t>of each product based on which we can optimize the restocking and inventory management of stores 18, 117, 332.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Phase 3: Provide </a:t>
            </a:r>
            <a:r>
              <a:rPr lang="en" b="1" i="1" dirty="0"/>
              <a:t>insight and recommend initiatives </a:t>
            </a:r>
            <a:r>
              <a:rPr lang="en" dirty="0"/>
              <a:t>based on the sales predictions modeland provide minimum of three inventory optimization initiatives.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585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/>
              <a:t>Exploratory Data Analysis</a:t>
            </a:r>
            <a:endParaRPr sz="4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Analyze Inventory Patterns per Product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785AA9-7F6D-21DE-0AC9-E2A38339BED6}"/>
              </a:ext>
            </a:extLst>
          </p:cNvPr>
          <p:cNvSpPr/>
          <p:nvPr/>
        </p:nvSpPr>
        <p:spPr>
          <a:xfrm>
            <a:off x="5372100" y="1318651"/>
            <a:ext cx="3368900" cy="103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EDA: Analyze Inventory Patterns per Product </a:t>
            </a: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21" y="2653992"/>
            <a:ext cx="3368900" cy="1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675" y="2653992"/>
            <a:ext cx="3368900" cy="17711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9F2194-1608-27B3-458A-E69E0E7D9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86702"/>
              </p:ext>
            </p:extLst>
          </p:nvPr>
        </p:nvGraphicFramePr>
        <p:xfrm>
          <a:off x="505750" y="1318651"/>
          <a:ext cx="4150070" cy="103441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77024">
                  <a:extLst>
                    <a:ext uri="{9D8B030D-6E8A-4147-A177-3AD203B41FA5}">
                      <a16:colId xmlns:a16="http://schemas.microsoft.com/office/drawing/2014/main" val="3059265907"/>
                    </a:ext>
                  </a:extLst>
                </a:gridCol>
                <a:gridCol w="3073046">
                  <a:extLst>
                    <a:ext uri="{9D8B030D-6E8A-4147-A177-3AD203B41FA5}">
                      <a16:colId xmlns:a16="http://schemas.microsoft.com/office/drawing/2014/main" val="11225326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effectLst/>
                          <a:latin typeface="Proxima Nova" panose="020B0604020202020204" charset="0"/>
                        </a:rPr>
                        <a:t>Top 3 Products</a:t>
                      </a:r>
                    </a:p>
                    <a:p>
                      <a:pPr algn="l" fontAlgn="b"/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effectLst/>
                          <a:latin typeface="Proxima Nova" panose="020B0604020202020204" charset="0"/>
                        </a:rPr>
                        <a:t>Products</a:t>
                      </a:r>
                    </a:p>
                    <a:p>
                      <a:pPr algn="l" fontAlgn="b"/>
                      <a:endParaRPr lang="en-US" sz="1100" b="1" i="1" u="none" strike="noStrike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812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effectLst/>
                          <a:latin typeface="Proxima Nova" panose="020B0604020202020204" charset="0"/>
                        </a:rPr>
                        <a:t>Best</a:t>
                      </a:r>
                    </a:p>
                    <a:p>
                      <a:pPr algn="l" fontAlgn="b"/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Proxima Nova" panose="020B0604020202020204" charset="0"/>
                        </a:rPr>
                        <a:t>Butter Croissant, Everything Bagel, Coffee Cake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195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effectLst/>
                          <a:latin typeface="Proxima Nova" panose="020B0604020202020204" charset="0"/>
                        </a:rPr>
                        <a:t>Worst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Proxima Nova" panose="020B0604020202020204" charset="0"/>
                        </a:rPr>
                        <a:t>Caprese Sandwich, Cookie - Chocolate Chunk, Pretzel Egg Mozzarella Sandwich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13684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DB93D4-75F2-E693-6272-742C96B7F8D9}"/>
              </a:ext>
            </a:extLst>
          </p:cNvPr>
          <p:cNvSpPr txBox="1"/>
          <p:nvPr/>
        </p:nvSpPr>
        <p:spPr>
          <a:xfrm>
            <a:off x="5250180" y="1318651"/>
            <a:ext cx="3471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just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>
                <a:latin typeface="Proxima Nova" panose="020B0604020202020204" charset="0"/>
              </a:rPr>
              <a:t>Bottom 3 products tend to be retained in stores much more and sell less, costing up to $3.34 more potential waste per store per day.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EDA: Feature importance </a:t>
            </a:r>
            <a:endParaRPr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8125197-4AE9-5752-EB8A-7975B715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97" y="1132025"/>
            <a:ext cx="3886683" cy="34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159E31-525E-6074-0860-81899C022775}"/>
              </a:ext>
            </a:extLst>
          </p:cNvPr>
          <p:cNvSpPr txBox="1"/>
          <p:nvPr/>
        </p:nvSpPr>
        <p:spPr>
          <a:xfrm>
            <a:off x="3318268" y="4548426"/>
            <a:ext cx="180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ma Nova" panose="020B0604020202020204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147543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EDA: Feature importance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59E31-525E-6074-0860-81899C022775}"/>
              </a:ext>
            </a:extLst>
          </p:cNvPr>
          <p:cNvSpPr txBox="1"/>
          <p:nvPr/>
        </p:nvSpPr>
        <p:spPr>
          <a:xfrm>
            <a:off x="3379228" y="4125774"/>
            <a:ext cx="2259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ma Nova" panose="020B0604020202020204" charset="0"/>
              </a:rPr>
              <a:t>SHAPly feature ranking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4367086-E941-5DB9-221C-4A061BB1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00" y="1358238"/>
            <a:ext cx="7664000" cy="24270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05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Prediction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972</Words>
  <Application>Microsoft Office PowerPoint</Application>
  <PresentationFormat>On-screen Show (16:9)</PresentationFormat>
  <Paragraphs>176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Times New Roman</vt:lpstr>
      <vt:lpstr>Proxima Nova</vt:lpstr>
      <vt:lpstr>Spearmint</vt:lpstr>
      <vt:lpstr>Coffee Beans Sales and  Inventory Analysis &amp; Recommendations</vt:lpstr>
      <vt:lpstr>Report outline </vt:lpstr>
      <vt:lpstr>Problem Statement</vt:lpstr>
      <vt:lpstr>Proposed Workflow</vt:lpstr>
      <vt:lpstr>Exploratory Data Analysis Analyze Inventory Patterns per Product </vt:lpstr>
      <vt:lpstr>EDA: Analyze Inventory Patterns per Product </vt:lpstr>
      <vt:lpstr>EDA: Feature importance </vt:lpstr>
      <vt:lpstr>EDA: Feature importance </vt:lpstr>
      <vt:lpstr>Sales Prediction</vt:lpstr>
      <vt:lpstr>Algorithms</vt:lpstr>
      <vt:lpstr>Why choose Light GBM vs XGBoost ? </vt:lpstr>
      <vt:lpstr>Model deployment</vt:lpstr>
      <vt:lpstr>LSTM Time series analysis</vt:lpstr>
      <vt:lpstr>LSTM Time series analysis</vt:lpstr>
      <vt:lpstr>Inventory Optimization Proposal of Initiatives to Improve Sales</vt:lpstr>
      <vt:lpstr>Initiatives and Caveat</vt:lpstr>
      <vt:lpstr>Roadblocks with Initiative 02</vt:lpstr>
      <vt:lpstr>Cost Benefit Analysis: Overview</vt:lpstr>
      <vt:lpstr>Cost Benefit Analysis: Store 18</vt:lpstr>
      <vt:lpstr>Cost-Benefit Analysis: Store 117</vt:lpstr>
      <vt:lpstr>Cost-Benefit Analysis: Store 332</vt:lpstr>
      <vt:lpstr>Cost-Benefit Analysis: 10 Other Stores </vt:lpstr>
      <vt:lpstr>Cost-Benefit Analysis: All Stores</vt:lpstr>
      <vt:lpstr>Which products have more wastes? (3 Stores)</vt:lpstr>
      <vt:lpstr>Which products have more wastes? </vt:lpstr>
      <vt:lpstr>Key Findings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Beans Sales and  Inventory Analysis &amp; Recommendations</dc:title>
  <cp:lastModifiedBy>Rahul Deo Vishwakarma</cp:lastModifiedBy>
  <cp:revision>105</cp:revision>
  <dcterms:modified xsi:type="dcterms:W3CDTF">2022-10-12T22:35:02Z</dcterms:modified>
</cp:coreProperties>
</file>